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1"/>
    <p:sldMasterId id="2147483673" r:id="rId2"/>
  </p:sldMasterIdLst>
  <p:notesMasterIdLst>
    <p:notesMasterId r:id="rId36"/>
  </p:notesMasterIdLst>
  <p:sldIdLst>
    <p:sldId id="259" r:id="rId3"/>
    <p:sldId id="703" r:id="rId4"/>
    <p:sldId id="700" r:id="rId5"/>
    <p:sldId id="701" r:id="rId6"/>
    <p:sldId id="718" r:id="rId7"/>
    <p:sldId id="706" r:id="rId8"/>
    <p:sldId id="707" r:id="rId9"/>
    <p:sldId id="708" r:id="rId10"/>
    <p:sldId id="709" r:id="rId11"/>
    <p:sldId id="693" r:id="rId12"/>
    <p:sldId id="712" r:id="rId13"/>
    <p:sldId id="280" r:id="rId14"/>
    <p:sldId id="713" r:id="rId15"/>
    <p:sldId id="705" r:id="rId16"/>
    <p:sldId id="714" r:id="rId17"/>
    <p:sldId id="715" r:id="rId18"/>
    <p:sldId id="491" r:id="rId19"/>
    <p:sldId id="711" r:id="rId20"/>
    <p:sldId id="710" r:id="rId21"/>
    <p:sldId id="716" r:id="rId22"/>
    <p:sldId id="315" r:id="rId23"/>
    <p:sldId id="699" r:id="rId24"/>
    <p:sldId id="274" r:id="rId25"/>
    <p:sldId id="717" r:id="rId26"/>
    <p:sldId id="281" r:id="rId27"/>
    <p:sldId id="719" r:id="rId28"/>
    <p:sldId id="277" r:id="rId29"/>
    <p:sldId id="720" r:id="rId30"/>
    <p:sldId id="721" r:id="rId31"/>
    <p:sldId id="722" r:id="rId32"/>
    <p:sldId id="723" r:id="rId33"/>
    <p:sldId id="724" r:id="rId34"/>
    <p:sldId id="267"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0"/>
    <a:srgbClr val="FE6700"/>
    <a:srgbClr val="FFF4E7"/>
    <a:srgbClr val="FFE8CB"/>
    <a:srgbClr val="115076"/>
    <a:srgbClr val="EBEFF7"/>
    <a:srgbClr val="1F4E79"/>
    <a:srgbClr val="E3EAFD"/>
    <a:srgbClr val="D1DFEF"/>
    <a:srgbClr val="DAA5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226" autoAdjust="0"/>
    <p:restoredTop sz="68904" autoAdjust="0"/>
  </p:normalViewPr>
  <p:slideViewPr>
    <p:cSldViewPr snapToGrid="0">
      <p:cViewPr varScale="1">
        <p:scale>
          <a:sx n="75" d="100"/>
          <a:sy n="75" d="100"/>
        </p:scale>
        <p:origin x="1408" y="168"/>
      </p:cViewPr>
      <p:guideLst/>
    </p:cSldViewPr>
  </p:slideViewPr>
  <p:outlineViewPr>
    <p:cViewPr>
      <p:scale>
        <a:sx n="33" d="100"/>
        <a:sy n="33" d="100"/>
      </p:scale>
      <p:origin x="0" y="0"/>
    </p:cViewPr>
  </p:outlineViewPr>
  <p:notesTextViewPr>
    <p:cViewPr>
      <p:scale>
        <a:sx n="1" d="1"/>
        <a:sy n="1" d="1"/>
      </p:scale>
      <p:origin x="0" y="-312"/>
    </p:cViewPr>
  </p:notesTextViewPr>
  <p:sorterViewPr>
    <p:cViewPr varScale="1">
      <p:scale>
        <a:sx n="1" d="1"/>
        <a:sy n="1" d="1"/>
      </p:scale>
      <p:origin x="0" y="-477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20/12/2021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Native-speaker teacher feedback provided by </a:t>
            </a:r>
            <a:r>
              <a:rPr lang="en-GB" sz="1200" b="0" i="0" kern="1200" dirty="0">
                <a:solidFill>
                  <a:schemeClr val="tx1"/>
                </a:solidFill>
                <a:effectLst/>
                <a:latin typeface="+mn-lt"/>
                <a:ea typeface="+mn-ea"/>
                <a:cs typeface="+mn-cs"/>
              </a:rPr>
              <a:t>Stephanie Cross.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1):</a:t>
            </a:r>
          </a:p>
          <a:p>
            <a:pPr algn="l"/>
            <a:r>
              <a:rPr lang="en-GB" sz="1200" b="0" dirty="0"/>
              <a:t>Revisit SSC </a:t>
            </a:r>
            <a:r>
              <a:rPr lang="en-GB" sz="1200" b="1" dirty="0">
                <a:solidFill>
                  <a:prstClr val="white"/>
                </a:solidFill>
              </a:rPr>
              <a:t>[s-] [-s-] [-s] [z]</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Consolidation of relative clauses (R1-nominative)</a:t>
            </a:r>
            <a:br>
              <a:rPr lang="en-GB" sz="1200" b="0" dirty="0"/>
            </a:br>
            <a:r>
              <a:rPr lang="en-GB" sz="1200" b="0" dirty="0"/>
              <a:t>Revisit adjective agreement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i="0" u="none" strike="noStrike" kern="1200" cap="none" dirty="0">
                <a:solidFill>
                  <a:schemeClr val="tx1"/>
                </a:solidFill>
                <a:effectLst/>
                <a:latin typeface="+mn-lt"/>
                <a:ea typeface="Calibri"/>
                <a:cs typeface="Calibri"/>
                <a:sym typeface="Calibri"/>
              </a:rPr>
              <a:t>9.2.1.3 (</a:t>
            </a:r>
            <a:r>
              <a:rPr lang="de-DE" sz="1200" b="1" i="0" u="none" strike="noStrike" kern="1200" cap="none" dirty="0" err="1">
                <a:solidFill>
                  <a:schemeClr val="tx1"/>
                </a:solidFill>
                <a:effectLst/>
                <a:latin typeface="+mn-lt"/>
                <a:ea typeface="Calibri"/>
                <a:cs typeface="Calibri"/>
                <a:sym typeface="Calibri"/>
              </a:rPr>
              <a:t>revisit</a:t>
            </a:r>
            <a:r>
              <a:rPr lang="de-DE" sz="1200" b="1" i="0" u="none" strike="noStrike" kern="1200" cap="none" dirty="0">
                <a:solidFill>
                  <a:schemeClr val="tx1"/>
                </a:solidFill>
                <a:effectLst/>
                <a:latin typeface="+mn-lt"/>
                <a:ea typeface="Calibri"/>
                <a:cs typeface="Calibri"/>
                <a:sym typeface="Calibri"/>
              </a:rPr>
              <a:t>)</a:t>
            </a:r>
            <a:r>
              <a:rPr lang="de-DE" sz="1200" b="0" i="0" u="none" strike="noStrike" kern="1200" cap="none" dirty="0">
                <a:solidFill>
                  <a:schemeClr val="tx1"/>
                </a:solidFill>
                <a:effectLst/>
                <a:latin typeface="+mn-lt"/>
                <a:ea typeface="Calibri"/>
                <a:cs typeface="Calibri"/>
                <a:sym typeface="Calibri"/>
              </a:rPr>
              <a:t>: beschreiben [435] fassen [1144] hören [146] sehen [79] setzen [228] treffen [259] verstecken [1575] ich verstehe nicht [</a:t>
            </a:r>
            <a:r>
              <a:rPr lang="de-DE" sz="1200" b="0" i="0" u="none" strike="noStrike" kern="1200" cap="none" dirty="0" err="1">
                <a:solidFill>
                  <a:schemeClr val="tx1"/>
                </a:solidFill>
                <a:effectLst/>
                <a:latin typeface="+mn-lt"/>
                <a:ea typeface="Calibri"/>
                <a:cs typeface="Calibri"/>
                <a:sym typeface="Calibri"/>
              </a:rPr>
              <a:t>n</a:t>
            </a:r>
            <a:r>
              <a:rPr lang="de-DE" sz="1200" b="0" i="0" u="none" strike="noStrike" kern="1200" cap="none" dirty="0">
                <a:solidFill>
                  <a:schemeClr val="tx1"/>
                </a:solidFill>
                <a:effectLst/>
                <a:latin typeface="+mn-lt"/>
                <a:ea typeface="Calibri"/>
                <a:cs typeface="Calibri"/>
                <a:sym typeface="Calibri"/>
              </a:rPr>
              <a:t>/a] wer? [149] Anwalt [1887] Auge [222] Band [&gt;5009] Blatt [1270] Dame [702] Fenster [674] Gesicht [346] Haare [748] Hut [2763] Junge [548] Kopf [250] Mädchen [602] Mund [846] Nähe [918] Nase [1264] Schlagzeug [&gt;5009] Seite2 [197] Stimme [399] Tisch [529] Zimmer [665] billig [1738] blau [948] dunkel [706] dünn [1739] gelb [1446] hässlich [3542] hell [1411] lang [97] laut [835] rot [477] spannend [1810] weiß [472] bitte [471] danke [877] dann [41] deshalb [229] langsam [526] links [893] oben [417] rechts [829] rund [296] vielleicht [145]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4282441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to give students an opportunity to consider the meaning of the information in the profiles; to </a:t>
            </a:r>
            <a:r>
              <a:rPr lang="en-US" b="0" dirty="0" err="1"/>
              <a:t>practise</a:t>
            </a:r>
            <a:r>
              <a:rPr lang="en-US" b="0" dirty="0"/>
              <a:t> SSC [s] and [z] in production.</a:t>
            </a:r>
          </a:p>
          <a:p>
            <a:endParaRPr lang="en-US" b="1" dirty="0"/>
          </a:p>
          <a:p>
            <a:r>
              <a:rPr lang="en-US" b="1" dirty="0"/>
              <a:t>Procedure:</a:t>
            </a:r>
            <a:br>
              <a:rPr lang="en-US" b="1" dirty="0"/>
            </a:br>
            <a:r>
              <a:rPr lang="en-US" b="0" dirty="0"/>
              <a:t>1. Ensure students understand the task instructions.</a:t>
            </a:r>
            <a:br>
              <a:rPr lang="en-US" b="0" dirty="0"/>
            </a:br>
            <a:r>
              <a:rPr lang="en-US" b="0" dirty="0"/>
              <a:t>2. Click to model an (early) opinion about the identity of the murderer.</a:t>
            </a:r>
            <a:br>
              <a:rPr lang="en-US" b="0" dirty="0"/>
            </a:br>
            <a:r>
              <a:rPr lang="en-US" b="0" dirty="0"/>
              <a:t>3. Give student 1.5 minutes to share their thoughts.</a:t>
            </a:r>
            <a:br>
              <a:rPr lang="en-US" b="0" dirty="0"/>
            </a:br>
            <a:r>
              <a:rPr lang="en-US" b="0" dirty="0"/>
              <a:t>4.  Note: it would be easier for students to complete this task, were they to have the invitation texts in front of them. It is not expected that they would remember all the relevant details.</a:t>
            </a:r>
          </a:p>
          <a:p>
            <a:endParaRPr lang="en-US" b="1" dirty="0"/>
          </a:p>
          <a:p>
            <a:pPr marL="0" indent="0">
              <a:buNone/>
            </a:pPr>
            <a:r>
              <a:rPr lang="en-GB" b="1" baseline="0" dirty="0"/>
              <a:t>Word frequency of unknown words and cognates (1 is the most frequent word in German): </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err="1"/>
              <a:t>Mord</a:t>
            </a:r>
            <a:r>
              <a:rPr lang="en-GB" baseline="0" dirty="0"/>
              <a:t> [2267] </a:t>
            </a:r>
            <a:r>
              <a:rPr lang="en-GB" baseline="0" dirty="0" err="1"/>
              <a:t>Mörder</a:t>
            </a:r>
            <a:r>
              <a:rPr lang="en-GB" baseline="0" dirty="0"/>
              <a:t> [3083]</a:t>
            </a: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80548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10 minutes</a:t>
            </a:r>
          </a:p>
          <a:p>
            <a:endParaRPr lang="en-US" b="1" dirty="0"/>
          </a:p>
          <a:p>
            <a:r>
              <a:rPr lang="en-US" b="1" dirty="0"/>
              <a:t>Aim: </a:t>
            </a:r>
            <a:r>
              <a:rPr lang="en-US" b="0" dirty="0"/>
              <a:t>to </a:t>
            </a:r>
            <a:r>
              <a:rPr lang="en-US" b="0" dirty="0" err="1"/>
              <a:t>practise</a:t>
            </a:r>
            <a:r>
              <a:rPr lang="en-US" b="0" dirty="0"/>
              <a:t> aural comprehension and written production of vocabulary and structures in a longer context.</a:t>
            </a:r>
          </a:p>
          <a:p>
            <a:endParaRPr lang="en-US" b="1" dirty="0"/>
          </a:p>
          <a:p>
            <a:r>
              <a:rPr lang="en-US" b="1" dirty="0"/>
              <a:t>Procedure:</a:t>
            </a:r>
            <a:br>
              <a:rPr lang="en-US" b="1" dirty="0"/>
            </a:br>
            <a:r>
              <a:rPr lang="en-US" b="0" dirty="0"/>
              <a:t>1. Explain that </a:t>
            </a:r>
            <a:r>
              <a:rPr lang="en-US" b="0" dirty="0" err="1"/>
              <a:t>Onkel</a:t>
            </a:r>
            <a:r>
              <a:rPr lang="en-US" b="0" dirty="0"/>
              <a:t> Heinrich and </a:t>
            </a:r>
            <a:r>
              <a:rPr lang="en-US" b="0" dirty="0" err="1"/>
              <a:t>Mutti</a:t>
            </a:r>
            <a:r>
              <a:rPr lang="en-US" b="0" dirty="0"/>
              <a:t> have organized the party and are introducing details of the case.</a:t>
            </a:r>
            <a:br>
              <a:rPr lang="en-US" b="0" dirty="0"/>
            </a:br>
            <a:r>
              <a:rPr lang="en-US" b="0" dirty="0"/>
              <a:t>2. Ensure students understand the task instructions.</a:t>
            </a:r>
          </a:p>
          <a:p>
            <a:r>
              <a:rPr lang="en-US" b="0" dirty="0"/>
              <a:t>3. Play the first audio.  (Students may need to hear the audio more than once.)</a:t>
            </a:r>
            <a:br>
              <a:rPr lang="en-US" b="0" dirty="0"/>
            </a:br>
            <a:r>
              <a:rPr lang="en-US" b="0" dirty="0"/>
              <a:t>4. Students write notes in English.</a:t>
            </a:r>
            <a:br>
              <a:rPr lang="en-US" b="0" dirty="0"/>
            </a:br>
            <a:r>
              <a:rPr lang="en-US" b="0" dirty="0"/>
              <a:t>5. They then compare with a partner and together reconstruct the text extract in German.</a:t>
            </a:r>
            <a:br>
              <a:rPr lang="en-US" b="0" dirty="0"/>
            </a:br>
            <a:r>
              <a:rPr lang="en-US" b="0" dirty="0"/>
              <a:t>6. Click to reveal the German text</a:t>
            </a:r>
            <a:r>
              <a:rPr lang="en-US" b="0" baseline="0" dirty="0"/>
              <a:t> and elicit English translation.</a:t>
            </a:r>
            <a:br>
              <a:rPr lang="en-US" b="0" dirty="0"/>
            </a:br>
            <a:r>
              <a:rPr lang="en-US" b="0" dirty="0"/>
              <a:t>7. Repeat for 2-7.  If desired, item-by-item feedback can be given. Alternatively, students can work through 2-7 and check answers at the end.</a:t>
            </a:r>
          </a:p>
          <a:p>
            <a:endParaRPr lang="en-GB" dirty="0"/>
          </a:p>
          <a:p>
            <a:pPr algn="l"/>
            <a:r>
              <a:rPr lang="en-GB" b="1" dirty="0"/>
              <a:t>Transcript:</a:t>
            </a:r>
            <a:br>
              <a:rPr lang="en-GB" dirty="0"/>
            </a:br>
            <a:r>
              <a:rPr lang="de-DE" sz="1200" dirty="0">
                <a:solidFill>
                  <a:schemeClr val="accent5">
                    <a:lumMod val="50000"/>
                  </a:schemeClr>
                </a:solidFill>
              </a:rPr>
              <a:t>Wir treffen uns heute hier, denn wir sollen den traurigen Fall von Frau Spies lösen. </a:t>
            </a:r>
          </a:p>
          <a:p>
            <a:pPr algn="l"/>
            <a:r>
              <a:rPr lang="de-DE" sz="1200" dirty="0">
                <a:solidFill>
                  <a:schemeClr val="accent5">
                    <a:lumMod val="50000"/>
                  </a:schemeClr>
                </a:solidFill>
              </a:rPr>
              <a:t>Es ist eine spannende Geschichte. </a:t>
            </a:r>
          </a:p>
          <a:p>
            <a:pPr algn="l"/>
            <a:r>
              <a:rPr lang="de-DE" sz="1200" dirty="0">
                <a:solidFill>
                  <a:schemeClr val="accent5">
                    <a:lumMod val="50000"/>
                  </a:schemeClr>
                </a:solidFill>
              </a:rPr>
              <a:t>Obwohl Sie alle in der Nähe waren, weiß niemand, wer für den Mord* verantwortlich ist. </a:t>
            </a:r>
          </a:p>
          <a:p>
            <a:pPr algn="l"/>
            <a:r>
              <a:rPr lang="de-DE" sz="1200" dirty="0">
                <a:solidFill>
                  <a:schemeClr val="accent5">
                    <a:lumMod val="50000"/>
                  </a:schemeClr>
                </a:solidFill>
              </a:rPr>
              <a:t>Ich verstehe es einfach nicht.  </a:t>
            </a:r>
          </a:p>
          <a:p>
            <a:pPr algn="l"/>
            <a:r>
              <a:rPr lang="de-DE" sz="1200" dirty="0">
                <a:solidFill>
                  <a:schemeClr val="accent5">
                    <a:lumMod val="50000"/>
                  </a:schemeClr>
                </a:solidFill>
              </a:rPr>
              <a:t>Was haben Sie an diesem Abend auf dem Schiff gehört und gesehen? </a:t>
            </a:r>
          </a:p>
          <a:p>
            <a:pPr algn="l"/>
            <a:r>
              <a:rPr lang="de-DE" sz="1200" dirty="0">
                <a:solidFill>
                  <a:schemeClr val="accent5">
                    <a:lumMod val="50000"/>
                  </a:schemeClr>
                </a:solidFill>
              </a:rPr>
              <a:t>Jemand versteckt etwas.  </a:t>
            </a:r>
          </a:p>
          <a:p>
            <a:pPr algn="l"/>
            <a:r>
              <a:rPr lang="de-DE" sz="1200" dirty="0">
                <a:solidFill>
                  <a:schemeClr val="accent5">
                    <a:lumMod val="50000"/>
                  </a:schemeClr>
                </a:solidFill>
              </a:rPr>
              <a:t>Vielleicht sitzt der Mörder hier am Tisch!</a:t>
            </a:r>
            <a:endParaRPr lang="en-GB" sz="1200" dirty="0">
              <a:solidFill>
                <a:schemeClr val="accent5">
                  <a:lumMod val="50000"/>
                </a:schemeClr>
              </a:solidFill>
            </a:endParaRPr>
          </a:p>
          <a:p>
            <a:endParaRPr lang="en-GB" dirty="0"/>
          </a:p>
          <a:p>
            <a:pPr marL="0" indent="0">
              <a:buNone/>
            </a:pPr>
            <a:r>
              <a:rPr lang="en-GB" b="1" baseline="0" dirty="0"/>
              <a:t>Word frequency of unknown words and cognates (1 is the most frequent word in German): </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Fall [187] </a:t>
            </a:r>
            <a:r>
              <a:rPr lang="en-GB" baseline="0" dirty="0" err="1"/>
              <a:t>lösen</a:t>
            </a:r>
            <a:r>
              <a:rPr lang="en-GB" baseline="0" dirty="0"/>
              <a:t> [625] </a:t>
            </a:r>
            <a:r>
              <a:rPr lang="en-GB" baseline="0" dirty="0" err="1"/>
              <a:t>Mord</a:t>
            </a:r>
            <a:r>
              <a:rPr lang="en-GB" baseline="0" dirty="0"/>
              <a:t> [2267] </a:t>
            </a:r>
            <a:r>
              <a:rPr lang="en-GB" baseline="0" dirty="0" err="1"/>
              <a:t>Mörder</a:t>
            </a:r>
            <a:r>
              <a:rPr lang="en-GB" baseline="0" dirty="0"/>
              <a:t> [3083]</a:t>
            </a: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48793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br>
              <a:rPr lang="en-GB" dirty="0"/>
            </a:br>
            <a:br>
              <a:rPr lang="en-GB" b="1" dirty="0"/>
            </a:br>
            <a:r>
              <a:rPr lang="en-GB" b="1" dirty="0"/>
              <a:t>Aim: </a:t>
            </a:r>
            <a:r>
              <a:rPr lang="en-GB" b="0" dirty="0"/>
              <a:t>to recap the relative clause syntax pattern practised in the previous week; to introduce the second relative clause sentence structure.</a:t>
            </a:r>
            <a:br>
              <a:rPr lang="en-GB" dirty="0"/>
            </a:br>
            <a:br>
              <a:rPr lang="en-GB" dirty="0"/>
            </a:br>
            <a:r>
              <a:rPr lang="en-GB" b="1" dirty="0"/>
              <a:t>Procedure:</a:t>
            </a:r>
            <a:br>
              <a:rPr lang="en-GB" dirty="0"/>
            </a:br>
            <a:r>
              <a:rPr lang="en-GB" dirty="0"/>
              <a:t>1. Click through the animations to recap and present new knowledge.</a:t>
            </a:r>
          </a:p>
          <a:p>
            <a:r>
              <a:rPr lang="en-GB" dirty="0"/>
              <a:t>2. Elicit English meanings for each example sentence.</a:t>
            </a:r>
          </a:p>
          <a:p>
            <a:endParaRPr lang="en-GB" dirty="0"/>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53558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8 minutes</a:t>
            </a:r>
            <a:br>
              <a:rPr lang="en-GB" dirty="0"/>
            </a:br>
            <a:br>
              <a:rPr lang="en-GB" b="1" dirty="0"/>
            </a:br>
            <a:r>
              <a:rPr lang="en-GB" b="1" dirty="0"/>
              <a:t>Aim: </a:t>
            </a:r>
            <a:r>
              <a:rPr lang="en-GB" b="0" dirty="0"/>
              <a:t>to practise aural recognition of embedded relative clause vs main clause syntax, based on the presence (or absence) of relative pronoun.</a:t>
            </a:r>
            <a:br>
              <a:rPr lang="en-GB" dirty="0"/>
            </a:br>
            <a:br>
              <a:rPr lang="en-GB" dirty="0"/>
            </a:br>
            <a:r>
              <a:rPr lang="en-GB" b="1" dirty="0"/>
              <a:t>Procedure:</a:t>
            </a:r>
            <a:br>
              <a:rPr lang="en-GB" dirty="0"/>
            </a:br>
            <a:r>
              <a:rPr lang="en-GB" dirty="0"/>
              <a:t>1. Students write 1-8. Ensure that students know that if they hear a relative pronoun they know that there is a relative clause (1), and if not, it is a main clause (2).</a:t>
            </a:r>
          </a:p>
          <a:p>
            <a:r>
              <a:rPr lang="en-GB" dirty="0"/>
              <a:t>2. Click to play audio. Students write 1 or 2.</a:t>
            </a:r>
            <a:br>
              <a:rPr lang="en-GB" dirty="0"/>
            </a:br>
            <a:r>
              <a:rPr lang="en-GB" dirty="0"/>
              <a:t>3. Click to reveal the transcript.</a:t>
            </a:r>
            <a:br>
              <a:rPr lang="en-GB" dirty="0"/>
            </a:br>
            <a:r>
              <a:rPr lang="en-GB" dirty="0"/>
              <a:t>4. Elicit the answers orally from students as full sentences, for supported practice in producing relative clauses.</a:t>
            </a:r>
            <a:br>
              <a:rPr lang="en-GB" dirty="0"/>
            </a:br>
            <a:r>
              <a:rPr lang="en-GB" dirty="0"/>
              <a:t>5. Click to confirm the correct syntax pattern.</a:t>
            </a:r>
            <a:br>
              <a:rPr lang="en-GB" dirty="0"/>
            </a:br>
            <a:r>
              <a:rPr lang="en-GB" dirty="0"/>
              <a:t>6. Note: if time, elicit English meanings from students. However, the content is a restatement of what is already known about the case, so this stage could be omitted.</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dirty="0"/>
              <a:t>1. </a:t>
            </a:r>
            <a:r>
              <a:rPr lang="de-DE" dirty="0"/>
              <a:t>Die Dame, die [tot ist,] liegt auf dem Boden.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2. Ein netter Mann [spielt Schlagzeug] und ist in der Band.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3. Das Dienstmädchen, das [auf dem Schiff arbeitet,] heißt Sonja.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4. Die Frau, die [alles wissen will,] ist Reporterin.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5. Der Mann mit dem Hut [versteckt etwas] und ist Anwalt.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6. Der Junge, der [Kellner ist,] ist nicht sehr schnell.</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7. Simon Siebold [ist Frau Spies‘ Neffe] und erwartet Geld von ihr.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8. Frau Spies [war auch Sabine Strauß‘ Tante] und ist jetzt tot.</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Word frequency (1 is the most frequent word in German): </a:t>
            </a:r>
            <a:br>
              <a:rPr lang="en-GB" baseline="0" dirty="0"/>
            </a:br>
            <a:r>
              <a:rPr lang="en-GB" baseline="0" dirty="0" err="1"/>
              <a:t>Neffe</a:t>
            </a:r>
            <a:r>
              <a:rPr lang="en-GB" baseline="0" dirty="0"/>
              <a:t> [&gt;5009] Reporter [3745] Kellner [3204]</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73285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6 minutes </a:t>
            </a:r>
            <a:r>
              <a:rPr lang="en-GB" b="0" dirty="0"/>
              <a:t>(3 slides)</a:t>
            </a:r>
            <a:br>
              <a:rPr lang="en-GB" b="0" dirty="0"/>
            </a:br>
            <a:br>
              <a:rPr lang="en-GB" b="1" dirty="0"/>
            </a:br>
            <a:r>
              <a:rPr lang="en-GB" b="1" dirty="0"/>
              <a:t>Aim: </a:t>
            </a:r>
            <a:r>
              <a:rPr lang="en-GB" b="0" dirty="0"/>
              <a:t>to practise written recognition of sentences with relative clauses and compound and/or sentences with other dependent clauses.</a:t>
            </a:r>
            <a:br>
              <a:rPr lang="en-GB" b="0" dirty="0"/>
            </a:br>
            <a:br>
              <a:rPr lang="en-GB" b="0" dirty="0"/>
            </a:br>
            <a:r>
              <a:rPr lang="en-GB" b="1" dirty="0"/>
              <a:t>Procedure:</a:t>
            </a:r>
            <a:br>
              <a:rPr lang="en-GB" dirty="0"/>
            </a:br>
            <a:r>
              <a:rPr lang="en-GB" dirty="0"/>
              <a:t>1. Person A turns away from the board.</a:t>
            </a:r>
          </a:p>
          <a:p>
            <a:r>
              <a:rPr lang="en-GB" dirty="0"/>
              <a:t>2. Person B works out the correct order for the sentence, and says it slowly and clearly to his/her partner.</a:t>
            </a:r>
          </a:p>
          <a:p>
            <a:r>
              <a:rPr lang="en-GB" dirty="0"/>
              <a:t>3. Person A writes what s/he understands in English.</a:t>
            </a:r>
          </a:p>
          <a:p>
            <a:r>
              <a:rPr lang="en-GB" dirty="0"/>
              <a:t>4. After four sentences, move to the next slide and swap roles.</a:t>
            </a:r>
          </a:p>
          <a:p>
            <a:endParaRPr lang="en-GB" dirty="0"/>
          </a:p>
          <a:p>
            <a:r>
              <a:rPr lang="en-GB" b="1" baseline="0" dirty="0"/>
              <a:t>Word frequency (1 is the most frequent word in German): </a:t>
            </a:r>
            <a:br>
              <a:rPr lang="en-GB" baseline="0" dirty="0"/>
            </a:br>
            <a:r>
              <a:rPr lang="en-GB" baseline="0" dirty="0"/>
              <a:t>elegant [3722]</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99218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Procedure:</a:t>
            </a:r>
            <a:br>
              <a:rPr lang="en-GB" dirty="0"/>
            </a:br>
            <a:r>
              <a:rPr lang="en-GB" dirty="0"/>
              <a:t>1. Person B turns away from the board.</a:t>
            </a:r>
          </a:p>
          <a:p>
            <a:r>
              <a:rPr lang="en-GB" dirty="0"/>
              <a:t>2. Person A works out the correct order for the sentence, and says it slowly and clearly to his/her partner.</a:t>
            </a:r>
          </a:p>
          <a:p>
            <a:r>
              <a:rPr lang="en-GB" dirty="0"/>
              <a:t>3. Person B writes what s/he understands in English.</a:t>
            </a:r>
          </a:p>
          <a:p>
            <a:r>
              <a:rPr lang="en-GB" dirty="0"/>
              <a:t>4. After four sentences, move to the next slide and check English meanings.</a:t>
            </a:r>
          </a:p>
          <a:p>
            <a:endParaRPr lang="en-GB" dirty="0"/>
          </a:p>
          <a:p>
            <a:endParaRPr lang="en-GB" dirty="0"/>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86162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ANSWERS</a:t>
            </a:r>
            <a:br>
              <a:rPr lang="en-GB" b="1" dirty="0"/>
            </a:br>
            <a:r>
              <a:rPr lang="en-GB" b="1" dirty="0"/>
              <a:t>Procedure:</a:t>
            </a:r>
            <a:br>
              <a:rPr lang="en-GB" dirty="0"/>
            </a:br>
            <a:r>
              <a:rPr lang="en-GB" dirty="0"/>
              <a:t>1. Click for the German sentence, correctly ordered.</a:t>
            </a:r>
          </a:p>
          <a:p>
            <a:r>
              <a:rPr lang="en-GB" dirty="0"/>
              <a:t>2. Elicit the English translation from students.</a:t>
            </a:r>
          </a:p>
          <a:p>
            <a:r>
              <a:rPr lang="en-GB" dirty="0"/>
              <a:t>3. Click to display the English translation.</a:t>
            </a:r>
            <a:br>
              <a:rPr lang="en-GB" dirty="0"/>
            </a:br>
            <a:r>
              <a:rPr lang="en-GB" dirty="0"/>
              <a:t>4. Repeat for items 2-8.</a:t>
            </a:r>
          </a:p>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02895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Native-speaker teacher feedback provided by </a:t>
            </a:r>
            <a:r>
              <a:rPr lang="en-GB" sz="1200" b="0" i="0" kern="1200" dirty="0">
                <a:solidFill>
                  <a:schemeClr val="tx1"/>
                </a:solidFill>
                <a:effectLst/>
                <a:latin typeface="+mn-lt"/>
                <a:ea typeface="+mn-ea"/>
                <a:cs typeface="+mn-cs"/>
              </a:rPr>
              <a:t>Stephanie Cross.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Introduce </a:t>
            </a:r>
            <a:r>
              <a:rPr kumimoji="0" lang="en-GB" sz="1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[ß] </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or </a:t>
            </a:r>
            <a:r>
              <a:rPr kumimoji="0" lang="en-GB" sz="1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[ss] </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spelling rule</a:t>
            </a:r>
            <a:endParaRPr kumimoji="0" lang="en-US" sz="105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Consolidation relative clauses (R1-nominative)</a:t>
            </a:r>
            <a:br>
              <a:rPr lang="en-GB" sz="1200" b="0" dirty="0"/>
            </a:br>
            <a:r>
              <a:rPr lang="en-GB" sz="1200" b="0" dirty="0"/>
              <a:t>Revisit adjective agreement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i="0" u="none" strike="noStrike" kern="1200" cap="none" dirty="0">
                <a:solidFill>
                  <a:schemeClr val="tx1"/>
                </a:solidFill>
                <a:effectLst/>
                <a:latin typeface="+mn-lt"/>
                <a:ea typeface="Calibri"/>
                <a:cs typeface="Calibri"/>
                <a:sym typeface="Calibri"/>
              </a:rPr>
              <a:t>9.2.1.3 (</a:t>
            </a:r>
            <a:r>
              <a:rPr lang="de-DE" sz="1200" b="1" i="0" u="none" strike="noStrike" kern="1200" cap="none" dirty="0" err="1">
                <a:solidFill>
                  <a:schemeClr val="tx1"/>
                </a:solidFill>
                <a:effectLst/>
                <a:latin typeface="+mn-lt"/>
                <a:ea typeface="Calibri"/>
                <a:cs typeface="Calibri"/>
                <a:sym typeface="Calibri"/>
              </a:rPr>
              <a:t>revisit</a:t>
            </a:r>
            <a:r>
              <a:rPr lang="de-DE" sz="1200" b="1" i="0" u="none" strike="noStrike" kern="1200" cap="none" dirty="0">
                <a:solidFill>
                  <a:schemeClr val="tx1"/>
                </a:solidFill>
                <a:effectLst/>
                <a:latin typeface="+mn-lt"/>
                <a:ea typeface="Calibri"/>
                <a:cs typeface="Calibri"/>
                <a:sym typeface="Calibri"/>
              </a:rPr>
              <a:t>)</a:t>
            </a:r>
            <a:r>
              <a:rPr lang="de-DE" sz="1200" b="0" i="0" u="none" strike="noStrike" kern="1200" cap="none" dirty="0">
                <a:solidFill>
                  <a:schemeClr val="tx1"/>
                </a:solidFill>
                <a:effectLst/>
                <a:latin typeface="+mn-lt"/>
                <a:ea typeface="Calibri"/>
                <a:cs typeface="Calibri"/>
                <a:sym typeface="Calibri"/>
              </a:rPr>
              <a:t>: beschreiben [435] fassen [1144] hören [146] sehen [79] setzen [228] treffen [259] verstecken [1575] ich verstehe nicht [</a:t>
            </a:r>
            <a:r>
              <a:rPr lang="de-DE" sz="1200" b="0" i="0" u="none" strike="noStrike" kern="1200" cap="none" dirty="0" err="1">
                <a:solidFill>
                  <a:schemeClr val="tx1"/>
                </a:solidFill>
                <a:effectLst/>
                <a:latin typeface="+mn-lt"/>
                <a:ea typeface="Calibri"/>
                <a:cs typeface="Calibri"/>
                <a:sym typeface="Calibri"/>
              </a:rPr>
              <a:t>n</a:t>
            </a:r>
            <a:r>
              <a:rPr lang="de-DE" sz="1200" b="0" i="0" u="none" strike="noStrike" kern="1200" cap="none" dirty="0">
                <a:solidFill>
                  <a:schemeClr val="tx1"/>
                </a:solidFill>
                <a:effectLst/>
                <a:latin typeface="+mn-lt"/>
                <a:ea typeface="Calibri"/>
                <a:cs typeface="Calibri"/>
                <a:sym typeface="Calibri"/>
              </a:rPr>
              <a:t>/a] wer? [149] Anwalt [1887] Auge [222] Band [&gt;5009] Blatt [1270] Dame [702] Fenster [674] Gesicht [346] Haare [748] Hut [2763] Junge [548] Kopf [250] Mädchen [602] Mund [846] Nähe [918] Nase [1264] Schlagzeug [&gt;5009] Seite</a:t>
            </a:r>
            <a:r>
              <a:rPr lang="de-DE" sz="1200" b="0" i="0" u="none" strike="noStrike" kern="1200" cap="none" baseline="30000" dirty="0">
                <a:solidFill>
                  <a:schemeClr val="tx1"/>
                </a:solidFill>
                <a:effectLst/>
                <a:latin typeface="+mn-lt"/>
                <a:ea typeface="Calibri"/>
                <a:cs typeface="Calibri"/>
                <a:sym typeface="Calibri"/>
              </a:rPr>
              <a:t>2</a:t>
            </a:r>
            <a:r>
              <a:rPr lang="de-DE" sz="1200" b="0" i="0" u="none" strike="noStrike" kern="1200" cap="none" dirty="0">
                <a:solidFill>
                  <a:schemeClr val="tx1"/>
                </a:solidFill>
                <a:effectLst/>
                <a:latin typeface="+mn-lt"/>
                <a:ea typeface="Calibri"/>
                <a:cs typeface="Calibri"/>
                <a:sym typeface="Calibri"/>
              </a:rPr>
              <a:t> [197] Stimme [399] Tisch [529] Zimmer [665] billig [1738] blau [948] dunkel [706] dünn [1739] gelb [1446] hässlich [3542] hell [1411] lang [97] laut [835] rot [477] spannend [1810] weiß [472] bitte [471] danke [877] dann [41] deshalb [229] langsam [526] links [893] oben [417] rechts [829] rund [296] vielleicht [145]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49383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 minute</a:t>
            </a:r>
            <a:br>
              <a:rPr lang="en-GB" dirty="0"/>
            </a:br>
            <a:br>
              <a:rPr lang="en-GB" b="1" dirty="0"/>
            </a:br>
            <a:r>
              <a:rPr lang="en-GB" b="1" dirty="0"/>
              <a:t>Aim: </a:t>
            </a:r>
            <a:r>
              <a:rPr lang="en-GB" b="0" dirty="0"/>
              <a:t>to present the spelling rule for [-ss-] and [-ß-] and recap the SSC [-s].</a:t>
            </a:r>
            <a:br>
              <a:rPr lang="en-GB" b="0" dirty="0"/>
            </a:br>
            <a:br>
              <a:rPr lang="en-GB" dirty="0"/>
            </a:br>
            <a:r>
              <a:rPr lang="en-GB" b="1" dirty="0"/>
              <a:t>Procedure:</a:t>
            </a:r>
            <a:br>
              <a:rPr lang="en-GB" dirty="0"/>
            </a:br>
            <a:r>
              <a:rPr lang="en-GB" dirty="0"/>
              <a:t>1. Click through the animations.</a:t>
            </a:r>
          </a:p>
          <a:p>
            <a:r>
              <a:rPr lang="en-GB" dirty="0"/>
              <a:t>2. Elicit the German pronunciation and English meanings for all the examples as these are known words (with the exception of Reis, which has been seen in several phonics tasks, but not learnt).</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Word frequency (1 is the most frequent word in German): </a:t>
            </a:r>
            <a:br>
              <a:rPr lang="en-GB" baseline="0" dirty="0"/>
            </a:br>
            <a:r>
              <a:rPr lang="en-GB" baseline="0" dirty="0"/>
              <a:t>Reis [&gt;5009]</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84604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GB" b="1" dirty="0"/>
              <a:t>Timing: 4 minutes</a:t>
            </a:r>
            <a:br>
              <a:rPr lang="en-GB" dirty="0"/>
            </a:br>
            <a:br>
              <a:rPr lang="en-GB" b="1" dirty="0"/>
            </a:br>
            <a:r>
              <a:rPr lang="en-GB" b="1" dirty="0"/>
              <a:t>Aim: </a:t>
            </a:r>
            <a:r>
              <a:rPr lang="en-GB" b="0" dirty="0"/>
              <a:t>to practise application of the [ss] and [ß] spelling rule, dependent on the length of the preceding vowel, with a mixture of known and unknown words.</a:t>
            </a:r>
            <a:br>
              <a:rPr lang="en-GB" dirty="0"/>
            </a:br>
            <a:br>
              <a:rPr lang="en-GB" dirty="0"/>
            </a:br>
            <a:r>
              <a:rPr lang="en-GB" b="1" dirty="0"/>
              <a:t>Procedure:</a:t>
            </a:r>
            <a:br>
              <a:rPr lang="en-GB" dirty="0"/>
            </a:br>
            <a:r>
              <a:rPr lang="en-GB" dirty="0"/>
              <a:t>1. Ensure that students understand that the c</a:t>
            </a:r>
            <a:r>
              <a:rPr lang="en-GB" sz="1200" kern="1200" dirty="0">
                <a:solidFill>
                  <a:schemeClr val="tx1"/>
                </a:solidFill>
                <a:effectLst/>
                <a:latin typeface="+mn-lt"/>
                <a:ea typeface="+mn-ea"/>
                <a:cs typeface="+mn-cs"/>
              </a:rPr>
              <a:t>ontext is the German version of Cluedo, which has a different name, Was </a:t>
            </a:r>
            <a:r>
              <a:rPr lang="en-GB" sz="1200" kern="1200" dirty="0" err="1">
                <a:solidFill>
                  <a:schemeClr val="tx1"/>
                </a:solidFill>
                <a:effectLst/>
                <a:latin typeface="+mn-lt"/>
                <a:ea typeface="+mn-ea"/>
                <a:cs typeface="+mn-cs"/>
              </a:rPr>
              <a:t>geschah</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mit</a:t>
            </a:r>
            <a:r>
              <a:rPr lang="en-GB" sz="1200" kern="1200" dirty="0">
                <a:solidFill>
                  <a:schemeClr val="tx1"/>
                </a:solidFill>
                <a:effectLst/>
                <a:latin typeface="+mn-lt"/>
                <a:ea typeface="+mn-ea"/>
                <a:cs typeface="+mn-cs"/>
              </a:rPr>
              <a:t> Graf Eutin? (What happened to/with Count Eutin?)</a:t>
            </a:r>
            <a:endParaRPr lang="en-GB" dirty="0"/>
          </a:p>
          <a:p>
            <a:pPr marL="0" algn="l" rtl="0" eaLnBrk="1" fontAlgn="ctr" latinLnBrk="0" hangingPunct="1">
              <a:spcBef>
                <a:spcPts val="0"/>
              </a:spcBef>
              <a:spcAft>
                <a:spcPts val="0"/>
              </a:spcAft>
            </a:pPr>
            <a:r>
              <a:rPr lang="en-GB" dirty="0"/>
              <a:t>2. Click on the audio button to hear the sentence. </a:t>
            </a:r>
          </a:p>
          <a:p>
            <a:r>
              <a:rPr lang="en-GB" dirty="0"/>
              <a:t>3. The word blanked out in the text contains either [ss] or [ß]. Students either write the whole word or (easier) just note [ss] or [ß]. </a:t>
            </a:r>
          </a:p>
          <a:p>
            <a:r>
              <a:rPr lang="en-GB" dirty="0"/>
              <a:t>4. Click to reveal answer ticks and then the whole word.</a:t>
            </a:r>
          </a:p>
          <a:p>
            <a:endParaRPr lang="en-GB" dirty="0"/>
          </a:p>
          <a:p>
            <a:r>
              <a:rPr lang="en-GB" b="1" dirty="0"/>
              <a:t>Transcript:</a:t>
            </a:r>
            <a:br>
              <a:rPr lang="en-GB" dirty="0"/>
            </a:br>
            <a:r>
              <a:rPr lang="de-DE" sz="1200" kern="1200" dirty="0">
                <a:solidFill>
                  <a:schemeClr val="tx1"/>
                </a:solidFill>
                <a:effectLst/>
                <a:latin typeface="+mn-lt"/>
                <a:ea typeface="+mn-ea"/>
                <a:cs typeface="+mn-cs"/>
              </a:rPr>
              <a:t>1. Willst du das Spiel über </a:t>
            </a:r>
            <a:r>
              <a:rPr lang="de-DE" sz="1200" b="1" kern="1200" dirty="0">
                <a:solidFill>
                  <a:schemeClr val="tx1"/>
                </a:solidFill>
                <a:effectLst/>
                <a:latin typeface="+mn-lt"/>
                <a:ea typeface="+mn-ea"/>
                <a:cs typeface="+mn-cs"/>
              </a:rPr>
              <a:t>Schloss</a:t>
            </a:r>
            <a:r>
              <a:rPr lang="de-DE" sz="1200" kern="1200" dirty="0">
                <a:solidFill>
                  <a:schemeClr val="tx1"/>
                </a:solidFill>
                <a:effectLst/>
                <a:latin typeface="+mn-lt"/>
                <a:ea typeface="+mn-ea"/>
                <a:cs typeface="+mn-cs"/>
              </a:rPr>
              <a:t> Eutin mit mir spielen? </a:t>
            </a:r>
            <a:r>
              <a:rPr lang="en-GB" sz="1200" kern="1200" dirty="0">
                <a:solidFill>
                  <a:schemeClr val="tx1"/>
                </a:solidFill>
                <a:effectLst/>
                <a:latin typeface="+mn-lt"/>
                <a:ea typeface="+mn-ea"/>
                <a:cs typeface="+mn-cs"/>
              </a:rPr>
              <a:t>  </a:t>
            </a:r>
          </a:p>
          <a:p>
            <a:r>
              <a:rPr lang="de-DE" sz="1200" kern="1200" dirty="0">
                <a:solidFill>
                  <a:schemeClr val="tx1"/>
                </a:solidFill>
                <a:effectLst/>
                <a:latin typeface="+mn-lt"/>
                <a:ea typeface="+mn-ea"/>
                <a:cs typeface="+mn-cs"/>
              </a:rPr>
              <a:t>2. War es Reverend Grün mit dem </a:t>
            </a:r>
            <a:r>
              <a:rPr lang="de-DE" sz="1200" b="1" kern="1200" dirty="0">
                <a:solidFill>
                  <a:schemeClr val="tx1"/>
                </a:solidFill>
                <a:effectLst/>
                <a:latin typeface="+mn-lt"/>
                <a:ea typeface="+mn-ea"/>
                <a:cs typeface="+mn-cs"/>
              </a:rPr>
              <a:t>Messer</a:t>
            </a:r>
            <a:r>
              <a:rPr lang="de-DE" sz="1200" kern="1200" dirty="0">
                <a:solidFill>
                  <a:schemeClr val="tx1"/>
                </a:solidFill>
                <a:effectLst/>
                <a:latin typeface="+mn-lt"/>
                <a:ea typeface="+mn-ea"/>
                <a:cs typeface="+mn-cs"/>
              </a:rPr>
              <a:t> in der Küche?</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3. Versteckt sich </a:t>
            </a:r>
            <a:r>
              <a:rPr lang="de-DE" sz="1200" b="1" kern="1200" dirty="0">
                <a:solidFill>
                  <a:schemeClr val="tx1"/>
                </a:solidFill>
                <a:effectLst/>
                <a:latin typeface="+mn-lt"/>
                <a:ea typeface="+mn-ea"/>
                <a:cs typeface="+mn-cs"/>
              </a:rPr>
              <a:t>Professor</a:t>
            </a:r>
            <a:r>
              <a:rPr lang="de-DE" sz="1200" kern="1200" dirty="0">
                <a:solidFill>
                  <a:schemeClr val="tx1"/>
                </a:solidFill>
                <a:effectLst/>
                <a:latin typeface="+mn-lt"/>
                <a:ea typeface="+mn-ea"/>
                <a:cs typeface="+mn-cs"/>
              </a:rPr>
              <a:t> Bloom im Salon? </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4. Hast du Frau </a:t>
            </a:r>
            <a:r>
              <a:rPr lang="de-DE" sz="1200" b="1" kern="1200" dirty="0">
                <a:solidFill>
                  <a:schemeClr val="tx1"/>
                </a:solidFill>
                <a:effectLst/>
                <a:latin typeface="+mn-lt"/>
                <a:ea typeface="+mn-ea"/>
                <a:cs typeface="+mn-cs"/>
              </a:rPr>
              <a:t>Weiß </a:t>
            </a:r>
            <a:r>
              <a:rPr lang="de-DE" sz="1200" kern="1200" dirty="0">
                <a:solidFill>
                  <a:schemeClr val="tx1"/>
                </a:solidFill>
                <a:effectLst/>
                <a:latin typeface="+mn-lt"/>
                <a:ea typeface="+mn-ea"/>
                <a:cs typeface="+mn-cs"/>
              </a:rPr>
              <a:t>vielleicht im Kino gesehen?</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5. Ist Gloria auf Sir Albert im </a:t>
            </a:r>
            <a:r>
              <a:rPr lang="de-DE" sz="1200" b="1" kern="1200" dirty="0">
                <a:solidFill>
                  <a:schemeClr val="tx1"/>
                </a:solidFill>
                <a:effectLst/>
                <a:latin typeface="+mn-lt"/>
                <a:ea typeface="+mn-ea"/>
                <a:cs typeface="+mn-cs"/>
              </a:rPr>
              <a:t>Esszimmer</a:t>
            </a:r>
            <a:r>
              <a:rPr lang="de-DE" sz="1200" kern="1200" dirty="0">
                <a:solidFill>
                  <a:schemeClr val="tx1"/>
                </a:solidFill>
                <a:effectLst/>
                <a:latin typeface="+mn-lt"/>
                <a:ea typeface="+mn-ea"/>
                <a:cs typeface="+mn-cs"/>
              </a:rPr>
              <a:t> </a:t>
            </a:r>
            <a:r>
              <a:rPr lang="de-DE" sz="1200" b="1" kern="1200" dirty="0">
                <a:solidFill>
                  <a:schemeClr val="tx1"/>
                </a:solidFill>
                <a:effectLst/>
                <a:latin typeface="+mn-lt"/>
                <a:ea typeface="+mn-ea"/>
                <a:cs typeface="+mn-cs"/>
              </a:rPr>
              <a:t>gestoßen</a:t>
            </a:r>
            <a:r>
              <a:rPr lang="de-DE"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6. War es die rote Dame auf der </a:t>
            </a:r>
            <a:r>
              <a:rPr lang="de-DE" sz="1200" b="1" kern="1200" dirty="0">
                <a:solidFill>
                  <a:schemeClr val="tx1"/>
                </a:solidFill>
                <a:effectLst/>
                <a:latin typeface="+mn-lt"/>
                <a:ea typeface="+mn-ea"/>
                <a:cs typeface="+mn-cs"/>
              </a:rPr>
              <a:t>Terasse</a:t>
            </a:r>
            <a:r>
              <a:rPr lang="de-DE"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7. </a:t>
            </a:r>
            <a:r>
              <a:rPr lang="de-DE" sz="1200" b="1" kern="1200" dirty="0">
                <a:solidFill>
                  <a:schemeClr val="tx1"/>
                </a:solidFill>
                <a:effectLst/>
                <a:latin typeface="+mn-lt"/>
                <a:ea typeface="+mn-ea"/>
                <a:cs typeface="+mn-cs"/>
              </a:rPr>
              <a:t>Außer</a:t>
            </a:r>
            <a:r>
              <a:rPr lang="de-DE" sz="1200" kern="1200" dirty="0">
                <a:solidFill>
                  <a:schemeClr val="tx1"/>
                </a:solidFill>
                <a:effectLst/>
                <a:latin typeface="+mn-lt"/>
                <a:ea typeface="+mn-ea"/>
                <a:cs typeface="+mn-cs"/>
              </a:rPr>
              <a:t> dem gelben Mädchen, wer war im Zimmer? </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8. Hast du Dennis Gatow im </a:t>
            </a:r>
            <a:r>
              <a:rPr lang="de-DE" sz="1200" b="1" kern="1200" dirty="0">
                <a:solidFill>
                  <a:schemeClr val="tx1"/>
                </a:solidFill>
                <a:effectLst/>
                <a:latin typeface="+mn-lt"/>
                <a:ea typeface="+mn-ea"/>
                <a:cs typeface="+mn-cs"/>
              </a:rPr>
              <a:t>großen</a:t>
            </a:r>
            <a:r>
              <a:rPr lang="de-DE" sz="1200" kern="1200" dirty="0">
                <a:solidFill>
                  <a:schemeClr val="tx1"/>
                </a:solidFill>
                <a:effectLst/>
                <a:latin typeface="+mn-lt"/>
                <a:ea typeface="+mn-ea"/>
                <a:cs typeface="+mn-cs"/>
              </a:rPr>
              <a:t> Arbeitszimmer getroffen? </a:t>
            </a:r>
            <a:r>
              <a:rPr lang="en-GB" sz="1200" kern="1200" dirty="0">
                <a:solidFill>
                  <a:schemeClr val="tx1"/>
                </a:solidFill>
                <a:effectLst/>
                <a:latin typeface="+mn-lt"/>
                <a:ea typeface="+mn-ea"/>
                <a:cs typeface="+mn-cs"/>
              </a:rPr>
              <a:t> </a:t>
            </a:r>
            <a:br>
              <a:rPr lang="en-GB" sz="1200" kern="1200" dirty="0">
                <a:solidFill>
                  <a:schemeClr val="tx1"/>
                </a:solidFill>
                <a:effectLst/>
                <a:latin typeface="+mn-lt"/>
                <a:ea typeface="+mn-ea"/>
                <a:cs typeface="+mn-cs"/>
              </a:rPr>
            </a:br>
            <a:br>
              <a:rPr lang="en-GB" dirty="0"/>
            </a:br>
            <a:r>
              <a:rPr lang="en-GB" b="1" baseline="0" dirty="0"/>
              <a:t>Word frequency (1 is the most frequent word in German):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Messer [2692] Professor [282] </a:t>
            </a:r>
            <a:r>
              <a:rPr lang="en-GB" b="0" baseline="0" dirty="0" err="1"/>
              <a:t>stoßen</a:t>
            </a:r>
            <a:r>
              <a:rPr lang="en-GB" b="0" baseline="0" dirty="0"/>
              <a:t> [1221] Terrasse [4220] </a:t>
            </a:r>
            <a:r>
              <a:rPr lang="en-GB" b="0" baseline="0" dirty="0" err="1"/>
              <a:t>außer</a:t>
            </a:r>
            <a:r>
              <a:rPr lang="en-GB" b="0" baseline="0" dirty="0"/>
              <a:t> [770]</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73285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 minute</a:t>
            </a:r>
          </a:p>
          <a:p>
            <a:endParaRPr lang="en-US" b="1" dirty="0"/>
          </a:p>
          <a:p>
            <a:r>
              <a:rPr lang="en-US" b="1" dirty="0"/>
              <a:t>Aim: </a:t>
            </a:r>
            <a:r>
              <a:rPr lang="en-US" b="0" dirty="0"/>
              <a:t>to present a new word pattern, the suffix –los and prepare students for the following practice activities.</a:t>
            </a:r>
          </a:p>
          <a:p>
            <a:endParaRPr lang="en-US" b="1" dirty="0"/>
          </a:p>
          <a:p>
            <a:r>
              <a:rPr lang="en-US" b="1" dirty="0"/>
              <a:t>Procedure:</a:t>
            </a:r>
            <a:br>
              <a:rPr lang="en-US" b="1" dirty="0"/>
            </a:br>
            <a:r>
              <a:rPr lang="en-US" b="0" dirty="0"/>
              <a:t>1. Click through the animations.</a:t>
            </a:r>
            <a:br>
              <a:rPr lang="en-US" b="0" dirty="0"/>
            </a:br>
            <a:r>
              <a:rPr lang="en-US" b="0" dirty="0"/>
              <a:t>2. Elicit responses from students, where appropriate.</a:t>
            </a:r>
          </a:p>
          <a:p>
            <a:pPr marL="228600" indent="-228600">
              <a:buAutoNum type="arabicPeriod"/>
            </a:pPr>
            <a:endParaRPr lang="en-US"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2494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8 minutes (if task repeated)</a:t>
            </a:r>
            <a:br>
              <a:rPr lang="en-GB" dirty="0"/>
            </a:br>
            <a:br>
              <a:rPr lang="en-GB" b="1" dirty="0"/>
            </a:br>
            <a:r>
              <a:rPr lang="en-GB" b="1" dirty="0"/>
              <a:t>Aim: </a:t>
            </a:r>
            <a:r>
              <a:rPr lang="en-GB" b="0" dirty="0"/>
              <a:t>to practise oral production of some of this week’s vocabulary in short phrases and sentences.</a:t>
            </a:r>
            <a:br>
              <a:rPr lang="en-GB" b="0" dirty="0"/>
            </a:br>
            <a:br>
              <a:rPr lang="en-GB" dirty="0"/>
            </a:br>
            <a:r>
              <a:rPr lang="en-GB" b="1" dirty="0"/>
              <a:t>Procedure:</a:t>
            </a:r>
            <a:br>
              <a:rPr lang="en-GB" dirty="0"/>
            </a:br>
            <a:r>
              <a:rPr lang="en-GB" dirty="0"/>
              <a:t>1. Students produce the answers, chorally.</a:t>
            </a:r>
          </a:p>
          <a:p>
            <a:r>
              <a:rPr lang="en-GB" dirty="0"/>
              <a:t>2. Teacher clicks to give item-by-item feedback.</a:t>
            </a:r>
          </a:p>
          <a:p>
            <a:r>
              <a:rPr lang="en-GB" dirty="0"/>
              <a:t>3. Students repeat the task with all items 1-12 to develop fluent recall.</a:t>
            </a:r>
          </a:p>
          <a:p>
            <a:r>
              <a:rPr lang="en-GB" dirty="0"/>
              <a:t>4. Teachers click to provide feedback again.</a:t>
            </a:r>
          </a:p>
          <a:p>
            <a:endParaRPr lang="en-GB" dirty="0"/>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82707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br>
              <a:rPr lang="en-GB" dirty="0"/>
            </a:br>
            <a:br>
              <a:rPr lang="en-GB" b="1" dirty="0"/>
            </a:br>
            <a:r>
              <a:rPr lang="en-GB" b="1" dirty="0"/>
              <a:t>Aim: </a:t>
            </a:r>
            <a:r>
              <a:rPr lang="en-GB" b="0" dirty="0"/>
              <a:t>to revisit the patterns of prenominal adjective endings, contrasting with postnominal invariable adjective use (as occurs in R1 nominative relative clauses, for example).</a:t>
            </a:r>
            <a:br>
              <a:rPr lang="en-GB" b="0" dirty="0"/>
            </a:br>
            <a:r>
              <a:rPr lang="en-GB" b="0" dirty="0"/>
              <a:t>Note: Students revisited R1/2/3 adjective endings with indefinite articles in 9.1.2.2. </a:t>
            </a:r>
          </a:p>
          <a:p>
            <a:br>
              <a:rPr lang="en-GB" b="0" dirty="0"/>
            </a:br>
            <a:r>
              <a:rPr lang="en-GB" b="1" dirty="0"/>
              <a:t>Procedure:</a:t>
            </a:r>
            <a:br>
              <a:rPr lang="en-GB" dirty="0"/>
            </a:br>
            <a:r>
              <a:rPr lang="en-GB" dirty="0"/>
              <a:t>1. Click through the animations.</a:t>
            </a:r>
          </a:p>
          <a:p>
            <a:r>
              <a:rPr lang="en-GB" dirty="0"/>
              <a:t>2. Elicit English meanings from students, as appropriate.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54143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8 minutes</a:t>
            </a:r>
            <a:br>
              <a:rPr lang="en-GB" dirty="0"/>
            </a:br>
            <a:br>
              <a:rPr lang="en-GB" b="1" dirty="0"/>
            </a:br>
            <a:r>
              <a:rPr lang="en-GB" b="1" dirty="0"/>
              <a:t>Aim: </a:t>
            </a:r>
            <a:r>
              <a:rPr lang="en-GB" b="0" dirty="0"/>
              <a:t>to practise aural recognition of prenominal adjective endings, matching them to correctly gendered nouns; in addition, to use the verb heard to identify the noun as subject (R1) or object (R2) (for neuter and feminine nouns, where the adjective endings are the same).</a:t>
            </a:r>
            <a:br>
              <a:rPr lang="en-GB" dirty="0"/>
            </a:br>
            <a:br>
              <a:rPr lang="en-GB" dirty="0"/>
            </a:br>
            <a:r>
              <a:rPr lang="en-GB" b="1" dirty="0"/>
              <a:t>Procedure:</a:t>
            </a:r>
            <a:br>
              <a:rPr lang="en-GB" dirty="0"/>
            </a:br>
            <a:r>
              <a:rPr lang="en-GB" dirty="0"/>
              <a:t>1. Ensure that students know they will hear some unfamiliar names of games but that they need to listen out for the adjective ending before the beep.</a:t>
            </a:r>
          </a:p>
          <a:p>
            <a:r>
              <a:rPr lang="en-GB" dirty="0"/>
              <a:t>2. Click on the image of Wolfgang to hear the first sentence.</a:t>
            </a:r>
          </a:p>
          <a:p>
            <a:r>
              <a:rPr lang="en-GB" dirty="0"/>
              <a:t>3. Students choose the correct noun based on the adjective ending heard.</a:t>
            </a:r>
          </a:p>
          <a:p>
            <a:r>
              <a:rPr lang="en-GB" dirty="0"/>
              <a:t>4. They listen again (as necessary) to identify the missing noun as the R1 subject or R2 object of the clause. Remind students that where the adjective ending doesn’t change, it is the verb that gives the clue. (sein = R1, </a:t>
            </a:r>
            <a:r>
              <a:rPr lang="en-GB" dirty="0" err="1"/>
              <a:t>haben</a:t>
            </a:r>
            <a:r>
              <a:rPr lang="en-GB" dirty="0"/>
              <a:t> = R2).</a:t>
            </a:r>
          </a:p>
          <a:p>
            <a:r>
              <a:rPr lang="en-GB" dirty="0"/>
              <a:t>5. Click to reveal the correct noun, the full utterance, and the case.</a:t>
            </a:r>
            <a:br>
              <a:rPr lang="en-GB" dirty="0"/>
            </a:br>
            <a:r>
              <a:rPr lang="en-GB" dirty="0"/>
              <a:t>6. With the benefit of the transcript, elicit students’ rationale for selecting noun A/B and R1 or R2.</a:t>
            </a:r>
            <a:br>
              <a:rPr lang="en-GB" dirty="0"/>
            </a:br>
            <a:r>
              <a:rPr lang="en-GB" dirty="0"/>
              <a:t>7. Repeat with items 2-6.</a:t>
            </a:r>
            <a:br>
              <a:rPr lang="en-GB" dirty="0"/>
            </a:br>
            <a:r>
              <a:rPr lang="en-GB" dirty="0"/>
              <a:t>8. A final click brings up a set of audio buttons with the full sentences, to listen again, if required.</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p>
          <a:p>
            <a:pPr lvl="0"/>
            <a:r>
              <a:rPr lang="de-DE" sz="1200" kern="1200" dirty="0">
                <a:solidFill>
                  <a:schemeClr val="tx1"/>
                </a:solidFill>
                <a:effectLst/>
                <a:latin typeface="+mn-lt"/>
                <a:ea typeface="+mn-ea"/>
                <a:cs typeface="+mn-cs"/>
              </a:rPr>
              <a:t>W: Ein Spiel, das einen eigenen [Würfel] hat, spiele ich sehr gerne. </a:t>
            </a:r>
            <a:endParaRPr lang="en-GB" sz="1200" kern="1200" dirty="0">
              <a:solidFill>
                <a:schemeClr val="tx1"/>
              </a:solidFill>
              <a:effectLst/>
              <a:latin typeface="+mn-lt"/>
              <a:ea typeface="+mn-ea"/>
              <a:cs typeface="+mn-cs"/>
            </a:endParaRPr>
          </a:p>
          <a:p>
            <a:pPr lvl="0"/>
            <a:r>
              <a:rPr lang="de-DE" sz="1200" kern="1200" dirty="0">
                <a:solidFill>
                  <a:schemeClr val="tx1"/>
                </a:solidFill>
                <a:effectLst/>
                <a:latin typeface="+mn-lt"/>
                <a:ea typeface="+mn-ea"/>
                <a:cs typeface="+mn-cs"/>
              </a:rPr>
              <a:t>M: Ja, ich auch! Ich mag besonders das Spiel ‘Mensch Ärger dich nicht’, das ein bekanntes [Würfelspiel] ist…</a:t>
            </a:r>
            <a:endParaRPr lang="en-GB" sz="1200" kern="1200" dirty="0">
              <a:solidFill>
                <a:schemeClr val="tx1"/>
              </a:solidFill>
              <a:effectLst/>
              <a:latin typeface="+mn-lt"/>
              <a:ea typeface="+mn-ea"/>
              <a:cs typeface="+mn-cs"/>
            </a:endParaRPr>
          </a:p>
          <a:p>
            <a:pPr lvl="0"/>
            <a:r>
              <a:rPr lang="de-DE" sz="1200" kern="1200" dirty="0">
                <a:solidFill>
                  <a:schemeClr val="tx1"/>
                </a:solidFill>
                <a:effectLst/>
                <a:latin typeface="+mn-lt"/>
                <a:ea typeface="+mn-ea"/>
                <a:cs typeface="+mn-cs"/>
              </a:rPr>
              <a:t>M: …aber ein Fantasy-Rollenspiel , das eine spannende [Rolle] als Detektivin für mich hat, ist auch super. </a:t>
            </a:r>
            <a:endParaRPr lang="en-GB" sz="1200" kern="1200" dirty="0">
              <a:solidFill>
                <a:schemeClr val="tx1"/>
              </a:solidFill>
              <a:effectLst/>
              <a:latin typeface="+mn-lt"/>
              <a:ea typeface="+mn-ea"/>
              <a:cs typeface="+mn-cs"/>
            </a:endParaRPr>
          </a:p>
          <a:p>
            <a:pPr lvl="0"/>
            <a:r>
              <a:rPr lang="de-DE" sz="1200" kern="1200" dirty="0">
                <a:solidFill>
                  <a:schemeClr val="tx1"/>
                </a:solidFill>
                <a:effectLst/>
                <a:latin typeface="+mn-lt"/>
                <a:ea typeface="+mn-ea"/>
                <a:cs typeface="+mn-cs"/>
              </a:rPr>
              <a:t>W: Kennst du das Spiel ‘Das Neinhorn’, das ein lustiges [Familienspiel] mit Karten ist? </a:t>
            </a:r>
            <a:endParaRPr lang="en-GB" sz="1200" kern="1200" dirty="0">
              <a:solidFill>
                <a:schemeClr val="tx1"/>
              </a:solidFill>
              <a:effectLst/>
              <a:latin typeface="+mn-lt"/>
              <a:ea typeface="+mn-ea"/>
              <a:cs typeface="+mn-cs"/>
            </a:endParaRPr>
          </a:p>
          <a:p>
            <a:pPr lvl="0"/>
            <a:r>
              <a:rPr lang="de-DE" sz="1200" kern="1200" dirty="0">
                <a:solidFill>
                  <a:schemeClr val="tx1"/>
                </a:solidFill>
                <a:effectLst/>
                <a:latin typeface="+mn-lt"/>
                <a:ea typeface="+mn-ea"/>
                <a:cs typeface="+mn-cs"/>
              </a:rPr>
              <a:t>M: Das kenne ich nicht, aber ‘Kampf um Hogwarts’, das ein kleines Harry-Potter [Schloss] hat, ist auch lustig. </a:t>
            </a:r>
            <a:endParaRPr lang="en-GB" sz="1200" kern="1200" dirty="0">
              <a:solidFill>
                <a:schemeClr val="tx1"/>
              </a:solidFill>
              <a:effectLst/>
              <a:latin typeface="+mn-lt"/>
              <a:ea typeface="+mn-ea"/>
              <a:cs typeface="+mn-cs"/>
            </a:endParaRPr>
          </a:p>
          <a:p>
            <a:pPr lvl="0"/>
            <a:r>
              <a:rPr lang="de-DE" sz="1200" kern="1200" dirty="0">
                <a:solidFill>
                  <a:schemeClr val="tx1"/>
                </a:solidFill>
                <a:effectLst/>
                <a:latin typeface="+mn-lt"/>
                <a:ea typeface="+mn-ea"/>
                <a:cs typeface="+mn-cs"/>
              </a:rPr>
              <a:t>W: Ok, aber mein Preis für das Spiel, das eine tolle [Party] ist, geht an ‚Pasta und Pistolen‘ – die Murder Mystery Party! </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Info for Neinhorn:</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https://www.kosmos.de/spielware/spiele/kinderspiele/11795/das-neinhorn-kartenspiel</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Info for Pasta und </a:t>
            </a:r>
            <a:r>
              <a:rPr lang="en-GB" sz="1200" kern="1200" dirty="0" err="1">
                <a:solidFill>
                  <a:schemeClr val="tx1"/>
                </a:solidFill>
                <a:effectLst/>
                <a:latin typeface="+mn-lt"/>
                <a:ea typeface="+mn-ea"/>
                <a:cs typeface="+mn-cs"/>
              </a:rPr>
              <a:t>Pistolen</a:t>
            </a:r>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https://www.kosmos.de/content/spielware/spiele/erwachsenenspiele/murder-mystery-party/</a:t>
            </a:r>
            <a:br>
              <a:rPr lang="en-GB" dirty="0"/>
            </a:br>
            <a:br>
              <a:rPr lang="en-GB" dirty="0"/>
            </a:br>
            <a:r>
              <a:rPr lang="en-GB" b="1" baseline="0" dirty="0"/>
              <a:t>Word frequency (1 is the most frequent word in German):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der </a:t>
            </a:r>
            <a:r>
              <a:rPr lang="en-GB" b="0" baseline="0" dirty="0" err="1"/>
              <a:t>Würfel</a:t>
            </a:r>
            <a:r>
              <a:rPr lang="en-GB" b="0" baseline="0" dirty="0"/>
              <a:t> [&gt;5009]</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66001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15 minutes </a:t>
            </a:r>
            <a:r>
              <a:rPr lang="en-GB" b="0" dirty="0"/>
              <a:t>(two slides)</a:t>
            </a:r>
            <a:br>
              <a:rPr lang="en-GB" b="0" dirty="0"/>
            </a:br>
            <a:br>
              <a:rPr lang="en-GB" b="1" dirty="0"/>
            </a:br>
            <a:r>
              <a:rPr lang="en-GB" b="1" dirty="0"/>
              <a:t>Aim: </a:t>
            </a:r>
            <a:r>
              <a:rPr lang="en-GB" b="0" dirty="0"/>
              <a:t>to practise written comprehension and production of pre-and post-nominal adjective ending patterns; to practise comprehension of a range of vocabulary and structures, including relative clauses, in a longer text. </a:t>
            </a:r>
            <a:br>
              <a:rPr lang="en-GB" dirty="0"/>
            </a:br>
            <a:br>
              <a:rPr lang="en-GB" dirty="0"/>
            </a:br>
            <a:r>
              <a:rPr lang="en-GB" b="1" dirty="0"/>
              <a:t>Procedure:</a:t>
            </a:r>
            <a:br>
              <a:rPr lang="en-GB" dirty="0"/>
            </a:br>
            <a:r>
              <a:rPr lang="en-GB" dirty="0"/>
              <a:t>1. Use the first phrase of the text to ensure that students understand that </a:t>
            </a:r>
            <a:r>
              <a:rPr lang="en-GB" i="1" dirty="0" err="1"/>
              <a:t>Tatort</a:t>
            </a:r>
            <a:r>
              <a:rPr lang="en-GB" dirty="0"/>
              <a:t> is the name of a very popular crime series in Germany.</a:t>
            </a:r>
          </a:p>
          <a:p>
            <a:r>
              <a:rPr lang="en-GB" dirty="0"/>
              <a:t>2. Students first write 1-12 and the correct adjective forms, deciding first </a:t>
            </a:r>
            <a:r>
              <a:rPr lang="en-GB" b="1" dirty="0"/>
              <a:t>if</a:t>
            </a:r>
            <a:r>
              <a:rPr lang="en-GB" dirty="0"/>
              <a:t> the adjective requires an ending, and if so, </a:t>
            </a:r>
            <a:r>
              <a:rPr lang="en-GB" b="1" dirty="0"/>
              <a:t>which </a:t>
            </a:r>
            <a:r>
              <a:rPr lang="en-GB" dirty="0"/>
              <a:t>ending.</a:t>
            </a:r>
          </a:p>
          <a:p>
            <a:r>
              <a:rPr lang="en-GB" dirty="0"/>
              <a:t>3. Click to reveal and check answers.</a:t>
            </a:r>
          </a:p>
          <a:p>
            <a:r>
              <a:rPr lang="en-GB" dirty="0"/>
              <a:t>4. Students then translate the text into English.</a:t>
            </a:r>
            <a:br>
              <a:rPr lang="en-GB" dirty="0"/>
            </a:br>
            <a:r>
              <a:rPr lang="en-GB" dirty="0"/>
              <a:t>5. The following slide has a suggested translation.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and cognates (1 is the most frequent word in German): </a:t>
            </a:r>
            <a:br>
              <a:rPr lang="en-GB" baseline="0" dirty="0"/>
            </a:br>
            <a:r>
              <a:rPr lang="en-GB" baseline="0" dirty="0" err="1"/>
              <a:t>Krimi</a:t>
            </a:r>
            <a:r>
              <a:rPr lang="en-GB" baseline="0" dirty="0"/>
              <a:t> [&gt;5009] Serie [2338] </a:t>
            </a:r>
            <a:r>
              <a:rPr lang="en-GB" baseline="0" dirty="0" err="1"/>
              <a:t>Folge</a:t>
            </a:r>
            <a:r>
              <a:rPr lang="en-GB" baseline="0" dirty="0"/>
              <a:t> [431] </a:t>
            </a:r>
            <a:r>
              <a:rPr lang="en-GB" baseline="0" dirty="0" err="1"/>
              <a:t>Mord</a:t>
            </a:r>
            <a:r>
              <a:rPr lang="en-GB" baseline="0" dirty="0"/>
              <a:t> [2267] </a:t>
            </a:r>
            <a:r>
              <a:rPr lang="en-GB" baseline="0" dirty="0" err="1"/>
              <a:t>Blut</a:t>
            </a:r>
            <a:r>
              <a:rPr lang="en-GB" baseline="0" dirty="0"/>
              <a:t> [851] </a:t>
            </a:r>
            <a:r>
              <a:rPr lang="en-GB" baseline="0" dirty="0" err="1"/>
              <a:t>kriminal</a:t>
            </a:r>
            <a:r>
              <a:rPr lang="en-GB" baseline="0" dirty="0"/>
              <a:t> [&gt;5009] </a:t>
            </a:r>
            <a:r>
              <a:rPr lang="en-GB" baseline="0" dirty="0" err="1"/>
              <a:t>Kommissar</a:t>
            </a:r>
            <a:r>
              <a:rPr lang="en-GB" baseline="0" dirty="0"/>
              <a:t> [&gt;5009]</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r>
              <a:rPr lang="en-GB" b="0" dirty="0" err="1"/>
              <a:t>Tatort</a:t>
            </a:r>
            <a:r>
              <a:rPr lang="en-GB" b="0" dirty="0"/>
              <a:t> image: https://www.amazon.co.uk/Tatort-Schimanski-Box/dp/B002NJ9B2E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23197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ANSWERS</a:t>
            </a:r>
            <a:br>
              <a:rPr lang="en-GB" dirty="0"/>
            </a:br>
            <a:br>
              <a:rPr lang="en-GB" dirty="0"/>
            </a:br>
            <a:r>
              <a:rPr lang="en-GB" b="1" dirty="0"/>
              <a:t>Procedure:</a:t>
            </a:r>
            <a:br>
              <a:rPr lang="en-GB" dirty="0"/>
            </a:br>
            <a:r>
              <a:rPr lang="en-GB" dirty="0"/>
              <a:t>1. Elicit English translations sentence by sentence from students.</a:t>
            </a:r>
          </a:p>
          <a:p>
            <a:r>
              <a:rPr lang="en-GB" dirty="0"/>
              <a:t>2. Click to trigger English sentences, one by one.</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Word frequency of unknown words and cognates (1 is the most frequent word in German): </a:t>
            </a:r>
            <a:br>
              <a:rPr lang="en-GB" baseline="0" dirty="0"/>
            </a:br>
            <a:r>
              <a:rPr lang="en-GB" baseline="0" dirty="0" err="1"/>
              <a:t>Krimi</a:t>
            </a:r>
            <a:r>
              <a:rPr lang="en-GB" baseline="0" dirty="0"/>
              <a:t> [&gt;5009] Serie [2338] </a:t>
            </a:r>
            <a:r>
              <a:rPr lang="en-GB" baseline="0" dirty="0" err="1"/>
              <a:t>Folge</a:t>
            </a:r>
            <a:r>
              <a:rPr lang="en-GB" baseline="0" dirty="0"/>
              <a:t> [431] </a:t>
            </a:r>
            <a:r>
              <a:rPr lang="en-GB" baseline="0" dirty="0" err="1"/>
              <a:t>Mord</a:t>
            </a:r>
            <a:r>
              <a:rPr lang="en-GB" baseline="0" dirty="0"/>
              <a:t> [2267] </a:t>
            </a:r>
            <a:r>
              <a:rPr lang="en-GB" baseline="0" dirty="0" err="1"/>
              <a:t>Blut</a:t>
            </a:r>
            <a:r>
              <a:rPr lang="en-GB" baseline="0" dirty="0"/>
              <a:t> [851] </a:t>
            </a:r>
            <a:r>
              <a:rPr lang="en-GB" baseline="0" dirty="0" err="1"/>
              <a:t>kriminal</a:t>
            </a:r>
            <a:r>
              <a:rPr lang="en-GB" baseline="0" dirty="0"/>
              <a:t> [&gt;5009] </a:t>
            </a:r>
            <a:r>
              <a:rPr lang="en-GB" baseline="0" dirty="0" err="1"/>
              <a:t>Kommissar</a:t>
            </a:r>
            <a:r>
              <a:rPr lang="en-GB" baseline="0" dirty="0"/>
              <a:t> [&gt;5009]</a:t>
            </a: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dirty="0"/>
          </a:p>
          <a:p>
            <a:r>
              <a:rPr lang="en-GB" b="0" dirty="0" err="1"/>
              <a:t>Tatort</a:t>
            </a:r>
            <a:r>
              <a:rPr lang="en-GB" b="0" dirty="0"/>
              <a:t> image</a:t>
            </a:r>
            <a:r>
              <a:rPr lang="en-GB" b="1" dirty="0"/>
              <a:t>: </a:t>
            </a:r>
            <a:r>
              <a:rPr lang="de-DE" b="0" dirty="0"/>
              <a:t>Von Autor unbekannt - Die Vektordaten für diese SVG entstammen dem Brands-of-the-World-Archiv.</a:t>
            </a:r>
          </a:p>
          <a:p>
            <a:r>
              <a:rPr lang="de-DE" b="0" dirty="0"/>
              <a:t>Der genaue Datenbankeintrag ist über folgenden Weblink zu finden: Tatort, Gemeinfrei, https://commons.wikimedia.org/w/index.php?curid=30045039</a:t>
            </a:r>
          </a:p>
          <a:p>
            <a:endParaRPr lang="de-DE"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50227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7 minutes (2 slides)</a:t>
            </a:r>
            <a:br>
              <a:rPr lang="en-GB" dirty="0"/>
            </a:br>
            <a:br>
              <a:rPr lang="en-GB" b="1" dirty="0"/>
            </a:br>
            <a:r>
              <a:rPr lang="en-GB" b="1" dirty="0"/>
              <a:t>Aim: </a:t>
            </a:r>
            <a:r>
              <a:rPr lang="en-GB" b="0" dirty="0"/>
              <a:t>to practise written production of both forms of relative clause.</a:t>
            </a:r>
            <a:br>
              <a:rPr lang="en-GB" dirty="0"/>
            </a:br>
            <a:br>
              <a:rPr lang="en-GB" dirty="0"/>
            </a:br>
            <a:r>
              <a:rPr lang="en-GB" b="1" dirty="0"/>
              <a:t>Procedure:</a:t>
            </a:r>
            <a:br>
              <a:rPr lang="en-GB" dirty="0"/>
            </a:br>
            <a:r>
              <a:rPr lang="en-GB" dirty="0"/>
              <a:t>1. Using the English prompts, ask students to write German sentences to help find out who the murderer is.</a:t>
            </a:r>
          </a:p>
          <a:p>
            <a:r>
              <a:rPr lang="en-GB" dirty="0"/>
              <a:t>2. Click to reveal the answers.</a:t>
            </a:r>
          </a:p>
          <a:p>
            <a:r>
              <a:rPr lang="en-GB" dirty="0"/>
              <a:t>3. Before moving on to the second slide of clues, ask students to guess who it was.</a:t>
            </a:r>
          </a:p>
          <a:p>
            <a:r>
              <a:rPr lang="en-GB" dirty="0"/>
              <a:t>4. Move on to the second slide following the same procedure.</a:t>
            </a:r>
          </a:p>
          <a:p>
            <a:r>
              <a:rPr lang="en-GB" dirty="0"/>
              <a:t>5. Before revealing the final German sentence, ask students to guess again who it was.</a:t>
            </a:r>
          </a:p>
          <a:p>
            <a:br>
              <a:rPr lang="en-GB" dirty="0"/>
            </a:br>
            <a:br>
              <a:rPr lang="en-GB" dirty="0"/>
            </a:br>
            <a:r>
              <a:rPr lang="en-GB" b="1" baseline="0" dirty="0"/>
              <a:t>Word frequency (1 is the most frequent word in German): </a:t>
            </a:r>
            <a:br>
              <a:rPr lang="en-GB" baseline="0" dirty="0"/>
            </a:br>
            <a:r>
              <a:rPr lang="en-GB" baseline="0" dirty="0"/>
              <a:t>Gift [4356] </a:t>
            </a:r>
            <a:br>
              <a:rPr lang="en-GB" baseline="0" dirty="0"/>
            </a:br>
            <a:r>
              <a:rPr lang="en-GB" i="1" dirty="0"/>
              <a:t>Source:  Jones, R.L. &amp; </a:t>
            </a:r>
            <a:r>
              <a:rPr lang="en-GB" i="1" dirty="0" err="1"/>
              <a:t>Tschirner</a:t>
            </a:r>
            <a:r>
              <a:rPr lang="en-GB" i="1" dirty="0"/>
              <a:t>, E. (2019). A frequency dictionary of German: core vocabulary for learners.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22234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2/2</a:t>
            </a:r>
            <a:br>
              <a:rPr lang="en-GB" b="1" dirty="0"/>
            </a:br>
            <a:endParaRPr lang="en-GB" b="1" dirty="0"/>
          </a:p>
          <a:p>
            <a:r>
              <a:rPr lang="en-GB" b="1" baseline="0" dirty="0"/>
              <a:t>Word frequency (1 is the most frequent word in German): </a:t>
            </a:r>
            <a:br>
              <a:rPr lang="en-GB" baseline="0" dirty="0"/>
            </a:br>
            <a:r>
              <a:rPr lang="en-GB" baseline="0" dirty="0" err="1"/>
              <a:t>ermorden</a:t>
            </a:r>
            <a:r>
              <a:rPr lang="en-GB" baseline="0" dirty="0"/>
              <a:t> [3927]</a:t>
            </a:r>
            <a:br>
              <a:rPr lang="en-GB" baseline="0" dirty="0"/>
            </a:br>
            <a:r>
              <a:rPr lang="en-GB" i="1" dirty="0"/>
              <a:t>Source:  Jones, R.L. &amp; </a:t>
            </a:r>
            <a:r>
              <a:rPr lang="en-GB" i="1" dirty="0" err="1"/>
              <a:t>Tschirner</a:t>
            </a:r>
            <a:r>
              <a:rPr lang="en-GB" i="1" dirty="0"/>
              <a:t>, E. (2019). A frequency dictionary of German: core vocabulary for learners. Routledge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63050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4 minutes (6 slides)</a:t>
            </a:r>
            <a:br>
              <a:rPr lang="en-GB" dirty="0"/>
            </a:br>
            <a:br>
              <a:rPr lang="en-GB" b="1" dirty="0"/>
            </a:br>
            <a:r>
              <a:rPr lang="en-GB" b="1" dirty="0"/>
              <a:t>Aim: </a:t>
            </a:r>
            <a:r>
              <a:rPr lang="en-GB" b="0" dirty="0"/>
              <a:t>to practise relative clauses in speaking with a timer to promote </a:t>
            </a:r>
            <a:r>
              <a:rPr lang="en-GB" b="0" dirty="0" err="1"/>
              <a:t>automatisation</a:t>
            </a:r>
            <a:r>
              <a:rPr lang="en-GB" b="0" dirty="0"/>
              <a:t>.</a:t>
            </a:r>
            <a:br>
              <a:rPr lang="en-GB" dirty="0"/>
            </a:br>
            <a:br>
              <a:rPr lang="en-GB" dirty="0"/>
            </a:br>
            <a:r>
              <a:rPr lang="en-GB" b="1" dirty="0"/>
              <a:t>Procedure:</a:t>
            </a:r>
            <a:br>
              <a:rPr lang="en-GB" dirty="0"/>
            </a:br>
            <a:r>
              <a:rPr lang="en-GB" dirty="0"/>
              <a:t>1. Students read the English prompts.</a:t>
            </a:r>
          </a:p>
          <a:p>
            <a:r>
              <a:rPr lang="en-GB" dirty="0"/>
              <a:t>2. The teacher clicks to start the timer.</a:t>
            </a:r>
          </a:p>
          <a:p>
            <a:r>
              <a:rPr lang="en-GB" dirty="0"/>
              <a:t>3. Students say the German sentence within 20 seconds.</a:t>
            </a:r>
          </a:p>
          <a:p>
            <a:r>
              <a:rPr lang="en-GB" dirty="0"/>
              <a:t>4. Click to reveal answer.</a:t>
            </a:r>
            <a:br>
              <a:rPr lang="en-GB" dirty="0"/>
            </a:br>
            <a:br>
              <a:rPr lang="en-GB" dirty="0"/>
            </a:br>
            <a:r>
              <a:rPr lang="en-GB" b="1" dirty="0"/>
              <a:t>Note: </a:t>
            </a:r>
            <a:r>
              <a:rPr lang="en-GB" dirty="0"/>
              <a:t>Teachers will know whether to provide additional scaffolding for their students, e.g. providing the first letter of words, and can customise the slides accordingly.</a:t>
            </a:r>
          </a:p>
          <a:p>
            <a:endParaRPr lang="en-GB" dirty="0"/>
          </a:p>
          <a:p>
            <a:br>
              <a:rPr lang="en-GB" dirty="0"/>
            </a:br>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27</a:t>
            </a:fld>
            <a:endParaRPr lang="en-GB"/>
          </a:p>
        </p:txBody>
      </p:sp>
    </p:spTree>
    <p:extLst>
      <p:ext uri="{BB962C8B-B14F-4D97-AF65-F5344CB8AC3E}">
        <p14:creationId xmlns:p14="http://schemas.microsoft.com/office/powerpoint/2010/main" val="27990445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2/6</a:t>
            </a:r>
          </a:p>
        </p:txBody>
      </p:sp>
      <p:sp>
        <p:nvSpPr>
          <p:cNvPr id="4" name="Slide Number Placeholder 3"/>
          <p:cNvSpPr>
            <a:spLocks noGrp="1"/>
          </p:cNvSpPr>
          <p:nvPr>
            <p:ph type="sldNum" sz="quarter" idx="10"/>
          </p:nvPr>
        </p:nvSpPr>
        <p:spPr/>
        <p:txBody>
          <a:bodyPr/>
          <a:lstStyle/>
          <a:p>
            <a:fld id="{672843D9-4757-4631-B0CD-BAA271821DF5}" type="slidenum">
              <a:rPr lang="en-GB" smtClean="0"/>
              <a:t>28</a:t>
            </a:fld>
            <a:endParaRPr lang="en-GB"/>
          </a:p>
        </p:txBody>
      </p:sp>
    </p:spTree>
    <p:extLst>
      <p:ext uri="{BB962C8B-B14F-4D97-AF65-F5344CB8AC3E}">
        <p14:creationId xmlns:p14="http://schemas.microsoft.com/office/powerpoint/2010/main" val="15771846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Slide 3/6</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29</a:t>
            </a:fld>
            <a:endParaRPr lang="en-GB"/>
          </a:p>
        </p:txBody>
      </p:sp>
    </p:spTree>
    <p:extLst>
      <p:ext uri="{BB962C8B-B14F-4D97-AF65-F5344CB8AC3E}">
        <p14:creationId xmlns:p14="http://schemas.microsoft.com/office/powerpoint/2010/main" val="40560948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to </a:t>
            </a:r>
            <a:r>
              <a:rPr lang="en-US" b="0" dirty="0" err="1"/>
              <a:t>practise</a:t>
            </a:r>
            <a:r>
              <a:rPr lang="en-US" b="0" dirty="0"/>
              <a:t> aural transcription of unknown words, connection and written recall of their base nouns (which are all previously taught), and extrapolation of the English meaning of the adjective/adverb from the known meaning of the revisited vocabulary.</a:t>
            </a:r>
          </a:p>
          <a:p>
            <a:endParaRPr lang="en-US" b="1" dirty="0"/>
          </a:p>
          <a:p>
            <a:r>
              <a:rPr lang="en-US" b="1" dirty="0"/>
              <a:t>Procedure:</a:t>
            </a:r>
          </a:p>
          <a:p>
            <a:pPr marL="228600" indent="-228600">
              <a:buAutoNum type="arabicPeriod"/>
            </a:pPr>
            <a:r>
              <a:rPr lang="en-US" b="0" dirty="0"/>
              <a:t>Click to play audio.  </a:t>
            </a:r>
          </a:p>
          <a:p>
            <a:pPr marL="228600" indent="-228600">
              <a:buAutoNum type="arabicPeriod"/>
            </a:pPr>
            <a:r>
              <a:rPr lang="en-US" b="0" dirty="0"/>
              <a:t>Students transcribe the word.</a:t>
            </a:r>
          </a:p>
          <a:p>
            <a:pPr marL="228600" indent="-228600">
              <a:buAutoNum type="arabicPeriod"/>
            </a:pPr>
            <a:r>
              <a:rPr lang="en-US" b="0" dirty="0"/>
              <a:t>They write the base noun with definite article.</a:t>
            </a:r>
          </a:p>
          <a:p>
            <a:pPr marL="228600" indent="-228600">
              <a:buAutoNum type="arabicPeriod"/>
            </a:pPr>
            <a:r>
              <a:rPr lang="en-US" b="0" dirty="0"/>
              <a:t>They write the English meaning of the adjective/adverb based on their recognition of meaning of the base noun.</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German): </a:t>
            </a:r>
            <a:br>
              <a:rPr lang="en-GB" baseline="0" dirty="0"/>
            </a:br>
            <a:r>
              <a:rPr lang="en-GB" baseline="0" dirty="0" err="1"/>
              <a:t>kopflos</a:t>
            </a:r>
            <a:r>
              <a:rPr lang="en-GB" baseline="0" dirty="0"/>
              <a:t> [&gt;5009] </a:t>
            </a:r>
            <a:r>
              <a:rPr lang="en-GB" baseline="0" dirty="0" err="1"/>
              <a:t>fensterlos</a:t>
            </a:r>
            <a:r>
              <a:rPr lang="en-GB" baseline="0" dirty="0"/>
              <a:t> [&gt;5009] </a:t>
            </a:r>
            <a:r>
              <a:rPr lang="en-GB" baseline="0" dirty="0" err="1"/>
              <a:t>haarlos</a:t>
            </a:r>
            <a:r>
              <a:rPr lang="en-GB" baseline="0" dirty="0"/>
              <a:t> [&gt;5009] </a:t>
            </a:r>
            <a:r>
              <a:rPr lang="en-GB" baseline="0" dirty="0" err="1"/>
              <a:t>wortlos</a:t>
            </a:r>
            <a:r>
              <a:rPr lang="en-GB" baseline="0" dirty="0"/>
              <a:t> [&gt;5009] </a:t>
            </a:r>
            <a:r>
              <a:rPr lang="en-GB" baseline="0" dirty="0" err="1"/>
              <a:t>hutlos</a:t>
            </a:r>
            <a:r>
              <a:rPr lang="en-GB" baseline="0" dirty="0"/>
              <a:t> [&gt;5009] </a:t>
            </a:r>
            <a:r>
              <a:rPr lang="en-GB" baseline="0" dirty="0" err="1"/>
              <a:t>blattlos</a:t>
            </a:r>
            <a:r>
              <a:rPr lang="en-GB" baseline="0" dirty="0"/>
              <a:t> [&gt;5009] </a:t>
            </a:r>
            <a:r>
              <a:rPr lang="en-GB" baseline="0" dirty="0" err="1"/>
              <a:t>ziellos</a:t>
            </a:r>
            <a:r>
              <a:rPr lang="en-GB" baseline="0" dirty="0"/>
              <a:t> [&gt;5009] </a:t>
            </a:r>
            <a:r>
              <a:rPr lang="en-GB" baseline="0" dirty="0" err="1"/>
              <a:t>landlos</a:t>
            </a:r>
            <a:r>
              <a:rPr lang="en-GB" baseline="0" dirty="0"/>
              <a:t> [&gt;5009]</a:t>
            </a: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23197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Slide 4/6</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30</a:t>
            </a:fld>
            <a:endParaRPr lang="en-GB"/>
          </a:p>
        </p:txBody>
      </p:sp>
    </p:spTree>
    <p:extLst>
      <p:ext uri="{BB962C8B-B14F-4D97-AF65-F5344CB8AC3E}">
        <p14:creationId xmlns:p14="http://schemas.microsoft.com/office/powerpoint/2010/main" val="32136971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Slide 5/6</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31</a:t>
            </a:fld>
            <a:endParaRPr lang="en-GB"/>
          </a:p>
        </p:txBody>
      </p:sp>
    </p:spTree>
    <p:extLst>
      <p:ext uri="{BB962C8B-B14F-4D97-AF65-F5344CB8AC3E}">
        <p14:creationId xmlns:p14="http://schemas.microsoft.com/office/powerpoint/2010/main" val="12962943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Slide 6/6</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32</a:t>
            </a:fld>
            <a:endParaRPr lang="en-GB"/>
          </a:p>
        </p:txBody>
      </p:sp>
    </p:spTree>
    <p:extLst>
      <p:ext uri="{BB962C8B-B14F-4D97-AF65-F5344CB8AC3E}">
        <p14:creationId xmlns:p14="http://schemas.microsoft.com/office/powerpoint/2010/main" val="19344695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sz="1200" b="0" i="0" dirty="0">
                <a:latin typeface="+mn-lt"/>
                <a:ea typeface="Calibri"/>
                <a:cs typeface="Calibri"/>
                <a:sym typeface="Calibri"/>
              </a:rPr>
              <a:t>Use this slide to set the homework</a:t>
            </a:r>
            <a:br>
              <a:rPr lang="en-GB" sz="1200" b="0" i="0" dirty="0">
                <a:latin typeface="+mn-lt"/>
                <a:ea typeface="Calibri"/>
                <a:cs typeface="Calibri"/>
                <a:sym typeface="Calibri"/>
              </a:rPr>
            </a:br>
            <a:r>
              <a:rPr lang="en-GB" sz="1200" b="0" i="0" dirty="0">
                <a:latin typeface="+mn-lt"/>
                <a:ea typeface="Calibri"/>
                <a:cs typeface="Calibri"/>
                <a:sym typeface="Calibri"/>
              </a:rPr>
              <a:t>Student homework answers: https://resources.ncelp.org/concern/parent/th83m0715/file_sets/wp988m05s</a:t>
            </a:r>
          </a:p>
        </p:txBody>
      </p:sp>
      <p:sp>
        <p:nvSpPr>
          <p:cNvPr id="4" name="Slide Number Placeholder 3"/>
          <p:cNvSpPr>
            <a:spLocks noGrp="1"/>
          </p:cNvSpPr>
          <p:nvPr>
            <p:ph type="sldNum" sz="quarter" idx="10"/>
          </p:nvPr>
        </p:nvSpPr>
        <p:spPr/>
        <p:txBody>
          <a:bodyPr/>
          <a:lstStyle/>
          <a:p>
            <a:fld id="{051212F4-EB5A-464B-92EC-DACFCB1CC2CD}" type="slidenum">
              <a:rPr lang="en-GB" smtClean="0"/>
              <a:t>33</a:t>
            </a:fld>
            <a:endParaRPr lang="en-GB"/>
          </a:p>
        </p:txBody>
      </p:sp>
    </p:spTree>
    <p:extLst>
      <p:ext uri="{BB962C8B-B14F-4D97-AF65-F5344CB8AC3E}">
        <p14:creationId xmlns:p14="http://schemas.microsoft.com/office/powerpoint/2010/main" val="31787548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to </a:t>
            </a:r>
            <a:r>
              <a:rPr lang="en-US" b="0" dirty="0" err="1"/>
              <a:t>practise</a:t>
            </a:r>
            <a:r>
              <a:rPr lang="en-US" b="0" dirty="0"/>
              <a:t> written production of adjective/adverbs with –los pattern, using familiar nouns, and demonstrate written comprehension.  </a:t>
            </a:r>
          </a:p>
          <a:p>
            <a:endParaRPr lang="en-US" b="1" dirty="0"/>
          </a:p>
          <a:p>
            <a:r>
              <a:rPr lang="en-US" b="1" dirty="0"/>
              <a:t>Procedure:</a:t>
            </a:r>
          </a:p>
          <a:p>
            <a:pPr marL="228600" indent="-228600">
              <a:buAutoNum type="arabicPeriod"/>
            </a:pPr>
            <a:r>
              <a:rPr lang="en-US" b="0" dirty="0"/>
              <a:t>Students create the adjective/adverb from the given base nouns.</a:t>
            </a:r>
          </a:p>
          <a:p>
            <a:pPr marL="228600" indent="-228600">
              <a:buAutoNum type="arabicPeriod"/>
            </a:pPr>
            <a:r>
              <a:rPr lang="en-US" b="0" dirty="0"/>
              <a:t>They write the English meaning of the adjective/adverb based on their recognition of meaning of the base noun.</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German): </a:t>
            </a:r>
            <a:br>
              <a:rPr lang="en-GB" baseline="0" dirty="0"/>
            </a:br>
            <a:r>
              <a:rPr lang="en-GB" baseline="0" dirty="0" err="1"/>
              <a:t>kostenlos</a:t>
            </a:r>
            <a:r>
              <a:rPr lang="en-GB" baseline="0" dirty="0"/>
              <a:t> [3462] </a:t>
            </a:r>
            <a:r>
              <a:rPr lang="en-GB" baseline="0" dirty="0" err="1"/>
              <a:t>autolos</a:t>
            </a:r>
            <a:r>
              <a:rPr lang="en-GB" baseline="0" dirty="0"/>
              <a:t> [&gt;5009] </a:t>
            </a:r>
            <a:r>
              <a:rPr lang="en-GB" baseline="0" dirty="0" err="1"/>
              <a:t>gefühllos</a:t>
            </a:r>
            <a:r>
              <a:rPr lang="en-GB" baseline="0" dirty="0"/>
              <a:t> [&gt;5009] </a:t>
            </a:r>
            <a:r>
              <a:rPr lang="en-GB" baseline="0" dirty="0" err="1"/>
              <a:t>grundlos</a:t>
            </a:r>
            <a:r>
              <a:rPr lang="en-GB" baseline="0" dirty="0"/>
              <a:t> [&gt;5009] </a:t>
            </a:r>
            <a:r>
              <a:rPr lang="en-GB" baseline="0" dirty="0" err="1"/>
              <a:t>angstlos</a:t>
            </a:r>
            <a:r>
              <a:rPr lang="en-GB" baseline="0" dirty="0"/>
              <a:t> [&gt;5009] </a:t>
            </a:r>
            <a:r>
              <a:rPr lang="en-GB" baseline="0" dirty="0" err="1"/>
              <a:t>schmerzlos</a:t>
            </a:r>
            <a:r>
              <a:rPr lang="en-GB" baseline="0" dirty="0"/>
              <a:t> [&gt;5009]</a:t>
            </a: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35115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 minute</a:t>
            </a:r>
            <a:br>
              <a:rPr lang="en-GB" dirty="0"/>
            </a:br>
            <a:br>
              <a:rPr lang="en-GB" b="1" dirty="0"/>
            </a:br>
            <a:r>
              <a:rPr lang="en-GB" b="1" dirty="0"/>
              <a:t>Aim: </a:t>
            </a:r>
            <a:r>
              <a:rPr lang="en-GB" b="0" dirty="0"/>
              <a:t>to recap the SSC [s] and [z].</a:t>
            </a:r>
            <a:br>
              <a:rPr lang="en-GB" b="0" dirty="0"/>
            </a:br>
            <a:br>
              <a:rPr lang="en-GB" dirty="0"/>
            </a:br>
            <a:r>
              <a:rPr lang="en-GB" b="1" dirty="0"/>
              <a:t>Procedure:</a:t>
            </a:r>
            <a:br>
              <a:rPr lang="en-GB" dirty="0"/>
            </a:br>
            <a:r>
              <a:rPr lang="en-GB" dirty="0"/>
              <a:t>1. Click through the animations.</a:t>
            </a:r>
          </a:p>
          <a:p>
            <a:r>
              <a:rPr lang="en-GB" dirty="0"/>
              <a:t>2. Elicit the German pronunciation and English meanings for all </a:t>
            </a:r>
            <a:r>
              <a:rPr lang="en-GB"/>
              <a:t>the examples </a:t>
            </a:r>
            <a:r>
              <a:rPr lang="en-GB" dirty="0"/>
              <a:t>as these are known words (with the exception of </a:t>
            </a:r>
            <a:r>
              <a:rPr lang="en-GB" dirty="0" err="1"/>
              <a:t>Bundesland</a:t>
            </a:r>
            <a:r>
              <a:rPr lang="en-GB" dirty="0"/>
              <a:t>, which has been seen before, but not learnt, and is therefore explained here).</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Word frequency (1 is the most frequent word in German): </a:t>
            </a:r>
            <a:br>
              <a:rPr lang="en-GB" baseline="0" dirty="0"/>
            </a:br>
            <a:r>
              <a:rPr lang="en-GB" baseline="0" dirty="0" err="1"/>
              <a:t>Bundesland</a:t>
            </a:r>
            <a:r>
              <a:rPr lang="en-GB" baseline="0" dirty="0"/>
              <a:t> [1993]</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05813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 </a:t>
            </a:r>
            <a:r>
              <a:rPr lang="en-GB" b="0" dirty="0"/>
              <a:t>(either this or the next slide, which has a more challenging version)</a:t>
            </a:r>
            <a:br>
              <a:rPr lang="en-GB" b="0" dirty="0"/>
            </a:br>
            <a:br>
              <a:rPr lang="en-GB" b="0" dirty="0"/>
            </a:br>
            <a:r>
              <a:rPr lang="en-GB" b="1" dirty="0"/>
              <a:t>Aim: </a:t>
            </a:r>
            <a:r>
              <a:rPr lang="en-GB" b="0" dirty="0"/>
              <a:t>to practise differentiating the SSC [s-] and [z] in a transcription task; to practise aural comprehension of vocabulary from this week’s set; to be introduced to the eight character names in the murder mystery story.</a:t>
            </a:r>
            <a:br>
              <a:rPr lang="en-GB" dirty="0"/>
            </a:br>
            <a:br>
              <a:rPr lang="en-GB" dirty="0"/>
            </a:br>
            <a:r>
              <a:rPr lang="en-GB" b="1" dirty="0"/>
              <a:t>Procedure:</a:t>
            </a:r>
            <a:br>
              <a:rPr lang="en-GB" dirty="0"/>
            </a:br>
            <a:r>
              <a:rPr lang="en-GB" dirty="0"/>
              <a:t>1. Ensure students understand the task.</a:t>
            </a:r>
          </a:p>
          <a:p>
            <a:r>
              <a:rPr lang="en-GB" dirty="0"/>
              <a:t>2. Click to play audio.</a:t>
            </a:r>
          </a:p>
          <a:p>
            <a:r>
              <a:rPr lang="en-GB" dirty="0"/>
              <a:t>3. Students write the missing SSC.</a:t>
            </a:r>
          </a:p>
          <a:p>
            <a:r>
              <a:rPr lang="en-GB" dirty="0"/>
              <a:t>4. Click to reveal answers.</a:t>
            </a:r>
          </a:p>
          <a:p>
            <a:endParaRPr lang="en-GB" dirty="0"/>
          </a:p>
          <a:p>
            <a:r>
              <a:rPr lang="en-GB" b="1" dirty="0"/>
              <a:t>Transcript:</a:t>
            </a:r>
            <a:br>
              <a:rPr lang="en-GB" dirty="0"/>
            </a:br>
            <a:r>
              <a:rPr lang="de-DE" sz="1200" dirty="0">
                <a:solidFill>
                  <a:schemeClr val="accent5">
                    <a:lumMod val="50000"/>
                  </a:schemeClr>
                </a:solidFill>
              </a:rPr>
              <a:t>Guten Abend, liebe Gäste. Wir treffen uns hier im Esszimmer. </a:t>
            </a:r>
          </a:p>
          <a:p>
            <a:r>
              <a:rPr lang="de-DE" sz="1200" dirty="0">
                <a:solidFill>
                  <a:schemeClr val="accent5">
                    <a:lumMod val="50000"/>
                  </a:schemeClr>
                </a:solidFill>
              </a:rPr>
              <a:t>1. Simon Siebold sitzt oben am Kopfende vom Tisch.  </a:t>
            </a:r>
          </a:p>
          <a:p>
            <a:r>
              <a:rPr lang="de-DE" sz="1200" dirty="0">
                <a:solidFill>
                  <a:schemeClr val="accent5">
                    <a:lumMod val="50000"/>
                  </a:schemeClr>
                </a:solidFill>
              </a:rPr>
              <a:t>2. Rechts neben ihm und vor dem Fenster sitzt Sonja Zender.</a:t>
            </a:r>
          </a:p>
          <a:p>
            <a:r>
              <a:rPr lang="de-DE" sz="1200" dirty="0">
                <a:solidFill>
                  <a:schemeClr val="accent5">
                    <a:lumMod val="50000"/>
                  </a:schemeClr>
                </a:solidFill>
              </a:rPr>
              <a:t>3. Auf Simons anderer Seite sitzt Zino Sprenger.</a:t>
            </a:r>
          </a:p>
          <a:p>
            <a:r>
              <a:rPr lang="de-DE" sz="1200" dirty="0">
                <a:solidFill>
                  <a:schemeClr val="accent5">
                    <a:lumMod val="50000"/>
                  </a:schemeClr>
                </a:solidFill>
              </a:rPr>
              <a:t>4. Links von Zino ist Stefan Ziegler.</a:t>
            </a:r>
          </a:p>
          <a:p>
            <a:r>
              <a:rPr lang="de-DE" sz="1200" dirty="0">
                <a:solidFill>
                  <a:schemeClr val="accent5">
                    <a:lumMod val="50000"/>
                  </a:schemeClr>
                </a:solidFill>
              </a:rPr>
              <a:t>5. Anita Seidel sitzt neben Stefan. Die Tür ist hinter ihr.</a:t>
            </a:r>
          </a:p>
          <a:p>
            <a:r>
              <a:rPr lang="de-DE" sz="1200" dirty="0">
                <a:solidFill>
                  <a:schemeClr val="accent5">
                    <a:lumMod val="50000"/>
                  </a:schemeClr>
                </a:solidFill>
              </a:rPr>
              <a:t>6. Am anderen Tischende sitzt Hans Sauer.</a:t>
            </a:r>
          </a:p>
          <a:p>
            <a:r>
              <a:rPr lang="de-DE" sz="1200" dirty="0">
                <a:solidFill>
                  <a:schemeClr val="accent5">
                    <a:lumMod val="50000"/>
                  </a:schemeClr>
                </a:solidFill>
              </a:rPr>
              <a:t>7. Auf seiner linken Seite sitzt Zara Simmer.</a:t>
            </a:r>
          </a:p>
          <a:p>
            <a:r>
              <a:rPr lang="de-DE" sz="1200" dirty="0">
                <a:solidFill>
                  <a:schemeClr val="accent5">
                    <a:lumMod val="50000"/>
                  </a:schemeClr>
                </a:solidFill>
              </a:rPr>
              <a:t>8. Sabine Strauß sitzt zwischen* Zara und Sonja.</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r>
              <a:rPr lang="en-GB" b="1" baseline="0" dirty="0"/>
              <a:t>Word frequency (1 is the most frequent word in German): </a:t>
            </a:r>
            <a:br>
              <a:rPr lang="en-GB" baseline="0" dirty="0"/>
            </a:br>
            <a:r>
              <a:rPr lang="en-GB" baseline="0" dirty="0" err="1"/>
              <a:t>Esszimmer</a:t>
            </a:r>
            <a:r>
              <a:rPr lang="en-GB" baseline="0" dirty="0"/>
              <a:t> [&gt;5009] </a:t>
            </a:r>
            <a:r>
              <a:rPr lang="en-GB" baseline="0" dirty="0" err="1"/>
              <a:t>zwischen</a:t>
            </a:r>
            <a:r>
              <a:rPr lang="en-GB" baseline="0" dirty="0"/>
              <a:t> [105]</a:t>
            </a:r>
            <a:br>
              <a:rPr lang="en-GB" baseline="0" dirty="0"/>
            </a:br>
            <a:r>
              <a:rPr lang="en-GB" i="1" dirty="0"/>
              <a:t>Source:  Jones, R.L. &amp; </a:t>
            </a:r>
            <a:r>
              <a:rPr lang="en-GB" i="1" dirty="0" err="1"/>
              <a:t>Tschirner</a:t>
            </a:r>
            <a:r>
              <a:rPr lang="en-GB" i="1" dirty="0"/>
              <a:t>, E. (2019).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42889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 </a:t>
            </a:r>
            <a:r>
              <a:rPr lang="en-GB" b="0" dirty="0"/>
              <a:t>(either this or the previous slide, which has a less challenging version)</a:t>
            </a:r>
            <a:br>
              <a:rPr lang="en-GB" b="0" dirty="0"/>
            </a:br>
            <a:br>
              <a:rPr lang="en-GB" b="0" dirty="0"/>
            </a:br>
            <a:r>
              <a:rPr lang="en-GB" b="1" dirty="0"/>
              <a:t>Aim: </a:t>
            </a:r>
            <a:r>
              <a:rPr lang="en-GB" b="0" dirty="0"/>
              <a:t>to practise differentiating the SSC [s-] and [z] in a transcription task; to practise aural comprehension of vocabulary from this week’s set; to be introduced to the eight character names in the murder mystery story.</a:t>
            </a:r>
            <a:br>
              <a:rPr lang="en-GB" dirty="0"/>
            </a:br>
            <a:br>
              <a:rPr lang="en-GB" dirty="0"/>
            </a:br>
            <a:r>
              <a:rPr lang="en-GB" b="1" dirty="0"/>
              <a:t>Procedure:</a:t>
            </a:r>
            <a:br>
              <a:rPr lang="en-GB" dirty="0"/>
            </a:br>
            <a:r>
              <a:rPr lang="en-GB" dirty="0"/>
              <a:t>1. Ensure students understand the task.</a:t>
            </a:r>
          </a:p>
          <a:p>
            <a:r>
              <a:rPr lang="en-GB" dirty="0"/>
              <a:t>2. Click to play audio.</a:t>
            </a:r>
          </a:p>
          <a:p>
            <a:r>
              <a:rPr lang="en-GB" dirty="0"/>
              <a:t>3. Students write the whole names.</a:t>
            </a:r>
          </a:p>
          <a:p>
            <a:r>
              <a:rPr lang="en-GB" dirty="0"/>
              <a:t>4. Click to reveal answers.</a:t>
            </a:r>
          </a:p>
          <a:p>
            <a:br>
              <a:rPr lang="en-GB" dirty="0"/>
            </a:br>
            <a:r>
              <a:rPr lang="en-GB" dirty="0"/>
              <a:t>Note: this slide is made more challenging because, with the numbered sound buttons placed away from the table, and without parts of names students must rely entirely on the locational vocabulary they hear to know which name corresponds to which position.</a:t>
            </a:r>
          </a:p>
          <a:p>
            <a:endParaRPr lang="en-GB" dirty="0"/>
          </a:p>
          <a:p>
            <a:r>
              <a:rPr lang="en-GB" b="1" dirty="0"/>
              <a:t>Transcript:</a:t>
            </a:r>
            <a:br>
              <a:rPr lang="en-GB" dirty="0"/>
            </a:br>
            <a:r>
              <a:rPr lang="de-DE" sz="1200" dirty="0">
                <a:solidFill>
                  <a:schemeClr val="accent5">
                    <a:lumMod val="50000"/>
                  </a:schemeClr>
                </a:solidFill>
              </a:rPr>
              <a:t>Guten Abend, liebe Gäste. Wir treffen uns hier im Esszimmer. </a:t>
            </a:r>
          </a:p>
          <a:p>
            <a:r>
              <a:rPr lang="de-DE" sz="1200" dirty="0">
                <a:solidFill>
                  <a:schemeClr val="accent5">
                    <a:lumMod val="50000"/>
                  </a:schemeClr>
                </a:solidFill>
              </a:rPr>
              <a:t>1. Simon Siebold sitzt oben am Kopfende vom Tisch.  </a:t>
            </a:r>
          </a:p>
          <a:p>
            <a:r>
              <a:rPr lang="de-DE" sz="1200" dirty="0">
                <a:solidFill>
                  <a:schemeClr val="accent5">
                    <a:lumMod val="50000"/>
                  </a:schemeClr>
                </a:solidFill>
              </a:rPr>
              <a:t>2. Rechts neben ihm und vor dem Fenster sitzt Sonja Zender.</a:t>
            </a:r>
          </a:p>
          <a:p>
            <a:r>
              <a:rPr lang="de-DE" sz="1200" dirty="0">
                <a:solidFill>
                  <a:schemeClr val="accent5">
                    <a:lumMod val="50000"/>
                  </a:schemeClr>
                </a:solidFill>
              </a:rPr>
              <a:t>3. Auf Simons anderer Seite sitzt Zino Sprenger.</a:t>
            </a:r>
          </a:p>
          <a:p>
            <a:r>
              <a:rPr lang="de-DE" sz="1200" dirty="0">
                <a:solidFill>
                  <a:schemeClr val="accent5">
                    <a:lumMod val="50000"/>
                  </a:schemeClr>
                </a:solidFill>
              </a:rPr>
              <a:t>4. Links von Zino ist Stefan Ziegler.</a:t>
            </a:r>
          </a:p>
          <a:p>
            <a:r>
              <a:rPr lang="de-DE" sz="1200" dirty="0">
                <a:solidFill>
                  <a:schemeClr val="accent5">
                    <a:lumMod val="50000"/>
                  </a:schemeClr>
                </a:solidFill>
              </a:rPr>
              <a:t>5. Anita Seidel sitzt neben Stefan. Die Tür ist hinter ihr.</a:t>
            </a:r>
          </a:p>
          <a:p>
            <a:r>
              <a:rPr lang="de-DE" sz="1200" dirty="0">
                <a:solidFill>
                  <a:schemeClr val="accent5">
                    <a:lumMod val="50000"/>
                  </a:schemeClr>
                </a:solidFill>
              </a:rPr>
              <a:t>6. Am anderen Tischende sitzt Hans Sauer.</a:t>
            </a:r>
          </a:p>
          <a:p>
            <a:r>
              <a:rPr lang="de-DE" sz="1200" dirty="0">
                <a:solidFill>
                  <a:schemeClr val="accent5">
                    <a:lumMod val="50000"/>
                  </a:schemeClr>
                </a:solidFill>
              </a:rPr>
              <a:t>7. Auf seiner linken Seite sitzt Zara Simmer.</a:t>
            </a:r>
          </a:p>
          <a:p>
            <a:r>
              <a:rPr lang="de-DE" sz="1200" dirty="0">
                <a:solidFill>
                  <a:schemeClr val="accent5">
                    <a:lumMod val="50000"/>
                  </a:schemeClr>
                </a:solidFill>
              </a:rPr>
              <a:t>8. Sabine Strauß sitzt zwischen* Zara und Sonja.</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r>
              <a:rPr lang="en-GB" b="1" baseline="0" dirty="0"/>
              <a:t>Word frequency (1 is the most frequent word in German): </a:t>
            </a:r>
            <a:br>
              <a:rPr lang="en-GB" baseline="0" dirty="0"/>
            </a:br>
            <a:r>
              <a:rPr lang="en-GB" baseline="0" dirty="0" err="1"/>
              <a:t>Esszimmer</a:t>
            </a:r>
            <a:r>
              <a:rPr lang="en-GB" baseline="0" dirty="0"/>
              <a:t> [&gt;5009] </a:t>
            </a:r>
            <a:r>
              <a:rPr lang="en-GB" baseline="0" dirty="0" err="1"/>
              <a:t>zwischen</a:t>
            </a:r>
            <a:r>
              <a:rPr lang="en-GB" baseline="0" dirty="0"/>
              <a:t> [105]</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67925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Note: </a:t>
            </a:r>
            <a:r>
              <a:rPr lang="en-US" b="0" dirty="0"/>
              <a:t>to complete the more challenging version of the task (reading, then listening to check) relies on students having completed the pre-learning task to revisit this week’s vocabulary. Teacher may find it helpful to provide list of this week’s vocabulary (German only, or German and English) for students to refer to. That list can be printed from the relevant section of the word list tab of the SOW document.</a:t>
            </a:r>
          </a:p>
          <a:p>
            <a:endParaRPr lang="en-US" b="1" dirty="0"/>
          </a:p>
          <a:p>
            <a:r>
              <a:rPr lang="en-US" b="1" dirty="0"/>
              <a:t>Timing: 10 minutes (two slides)</a:t>
            </a:r>
          </a:p>
          <a:p>
            <a:endParaRPr lang="en-US" b="1" dirty="0"/>
          </a:p>
          <a:p>
            <a:r>
              <a:rPr lang="en-US" b="1" dirty="0"/>
              <a:t>Aim: </a:t>
            </a:r>
            <a:r>
              <a:rPr lang="en-US" b="0" dirty="0"/>
              <a:t>to </a:t>
            </a:r>
            <a:r>
              <a:rPr lang="en-US" b="0" dirty="0" err="1"/>
              <a:t>practise</a:t>
            </a:r>
            <a:r>
              <a:rPr lang="en-US" b="0" dirty="0"/>
              <a:t> written comprehension of 28 words from this week’s vocabulary set in context. </a:t>
            </a:r>
          </a:p>
          <a:p>
            <a:endParaRPr lang="en-US" b="1" dirty="0"/>
          </a:p>
          <a:p>
            <a:r>
              <a:rPr lang="en-US" b="1" dirty="0"/>
              <a:t>Procedure:</a:t>
            </a:r>
          </a:p>
          <a:p>
            <a:pPr marL="228600" indent="-228600">
              <a:buFont typeface="+mj-lt"/>
              <a:buAutoNum type="arabicPeriod"/>
            </a:pPr>
            <a:r>
              <a:rPr lang="en-US" b="0" dirty="0"/>
              <a:t>Students read the text and write down the missing words.</a:t>
            </a:r>
          </a:p>
          <a:p>
            <a:pPr marL="228600" indent="-228600">
              <a:buFont typeface="+mj-lt"/>
              <a:buAutoNum type="arabicPeriod"/>
            </a:pPr>
            <a:r>
              <a:rPr lang="en-US" b="0" dirty="0"/>
              <a:t>Students listen to recording and check answers.</a:t>
            </a:r>
          </a:p>
          <a:p>
            <a:pPr marL="228600" indent="-228600">
              <a:buFont typeface="+mj-lt"/>
              <a:buAutoNum type="arabicPeriod"/>
            </a:pPr>
            <a:r>
              <a:rPr lang="en-US" b="0" dirty="0"/>
              <a:t>Click to reveal answers. </a:t>
            </a:r>
          </a:p>
          <a:p>
            <a:br>
              <a:rPr lang="en-US" b="1" dirty="0"/>
            </a:br>
            <a:r>
              <a:rPr lang="en-US" b="1" dirty="0"/>
              <a:t>Differentiation:</a:t>
            </a:r>
            <a:br>
              <a:rPr lang="en-US" b="1" dirty="0"/>
            </a:br>
            <a:r>
              <a:rPr lang="en-US" b="0" dirty="0"/>
              <a:t>As a less challenging option, students could complete the task instead as a transcription task, after which English meanings could be elicited orally.</a:t>
            </a:r>
            <a:br>
              <a:rPr lang="en-US" b="1" dirty="0"/>
            </a:br>
            <a:endParaRPr lang="en-US" b="1" dirty="0"/>
          </a:p>
          <a:p>
            <a:r>
              <a:rPr lang="en-US" b="1" dirty="0"/>
              <a:t>Transcript:</a:t>
            </a:r>
          </a:p>
          <a:p>
            <a:r>
              <a:rPr lang="de-DE" sz="1200" kern="1200" dirty="0">
                <a:solidFill>
                  <a:schemeClr val="tx1"/>
                </a:solidFill>
                <a:effectLst/>
                <a:latin typeface="+mn-lt"/>
                <a:ea typeface="+mn-ea"/>
                <a:cs typeface="+mn-cs"/>
              </a:rPr>
              <a:t>1.</a:t>
            </a:r>
            <a:r>
              <a:rPr lang="en-GB" sz="1200" kern="1200" dirty="0">
                <a:solidFill>
                  <a:schemeClr val="tx1"/>
                </a:solidFill>
                <a:effectLst/>
                <a:latin typeface="+mn-lt"/>
                <a:ea typeface="+mn-ea"/>
                <a:cs typeface="+mn-cs"/>
              </a:rPr>
              <a:t> </a:t>
            </a:r>
            <a:r>
              <a:rPr lang="de-DE" sz="1200" kern="1200" dirty="0">
                <a:solidFill>
                  <a:schemeClr val="tx1"/>
                </a:solidFill>
                <a:effectLst/>
                <a:latin typeface="+mn-lt"/>
                <a:ea typeface="+mn-ea"/>
                <a:cs typeface="+mn-cs"/>
              </a:rPr>
              <a:t>Du bist Reporterin aus England. Du hast lange, dunkle Haare. Du trägst eine blaue Jeans und rote Sportschuhe. Obwohl du freundlich bist, willst du alles wissen.</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2. Du bist der Anwalt von Frau Spies, der toten Dame. Du trägst ein gelbes T-Shirt und einen Hut. Du versteckst etwas.</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3. Du bist Köchin* auf dem Schiff. Du hast eine laute Stimme und ein dünnes Gesicht, denn du bist sehr aktiv, aber auch nervös*. Du hast auch vier Kinder und wenig Geld.</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4. Du bist Sängerin. Du warst einmal sehr bekannt aber jetzt nicht mehr. Frau Spies war deine Tante. Du willst dein Gesicht nicht zeigen, und deshalb trägst du immer einen großen Hut.</a:t>
            </a:r>
            <a:endParaRPr lang="en-GB" sz="1200" kern="1200" dirty="0">
              <a:solidFill>
                <a:schemeClr val="tx1"/>
              </a:solidFill>
              <a:effectLst/>
              <a:latin typeface="+mn-lt"/>
              <a:ea typeface="+mn-ea"/>
              <a:cs typeface="+mn-cs"/>
            </a:endParaRPr>
          </a:p>
          <a:p>
            <a:endParaRPr lang="en-US" b="1" dirty="0"/>
          </a:p>
          <a:p>
            <a:r>
              <a:rPr lang="en-US" b="1" dirty="0"/>
              <a:t>Answers: </a:t>
            </a:r>
          </a:p>
          <a:p>
            <a:pPr marL="228600" indent="-228600">
              <a:buAutoNum type="arabicPeriod"/>
            </a:pPr>
            <a:r>
              <a:rPr lang="en-US" b="0" dirty="0" err="1"/>
              <a:t>dunkle</a:t>
            </a:r>
            <a:endParaRPr lang="en-US" b="0" dirty="0"/>
          </a:p>
          <a:p>
            <a:pPr marL="228600" indent="-228600">
              <a:buAutoNum type="arabicPeriod"/>
            </a:pPr>
            <a:r>
              <a:rPr lang="en-US" b="0" dirty="0" err="1"/>
              <a:t>Haare</a:t>
            </a:r>
            <a:endParaRPr lang="en-US" b="0" dirty="0"/>
          </a:p>
          <a:p>
            <a:pPr marL="228600" indent="-228600">
              <a:buAutoNum type="arabicPeriod"/>
            </a:pPr>
            <a:r>
              <a:rPr lang="en-US" b="0" dirty="0" err="1"/>
              <a:t>blaue</a:t>
            </a:r>
            <a:endParaRPr lang="en-US" b="0" dirty="0"/>
          </a:p>
          <a:p>
            <a:pPr marL="228600" indent="-228600">
              <a:buAutoNum type="arabicPeriod"/>
            </a:pPr>
            <a:r>
              <a:rPr lang="en-US" b="0" dirty="0"/>
              <a:t>rote</a:t>
            </a:r>
          </a:p>
          <a:p>
            <a:pPr marL="228600" indent="-228600">
              <a:buAutoNum type="arabicPeriod"/>
            </a:pPr>
            <a:r>
              <a:rPr lang="en-US" b="0" dirty="0" err="1"/>
              <a:t>gelbes</a:t>
            </a:r>
            <a:endParaRPr lang="en-US" b="0" dirty="0"/>
          </a:p>
          <a:p>
            <a:pPr marL="228600" indent="-228600">
              <a:buAutoNum type="arabicPeriod"/>
            </a:pPr>
            <a:r>
              <a:rPr lang="en-US" b="0" dirty="0"/>
              <a:t>Hut</a:t>
            </a:r>
          </a:p>
          <a:p>
            <a:pPr marL="228600" indent="-228600">
              <a:buAutoNum type="arabicPeriod"/>
            </a:pPr>
            <a:r>
              <a:rPr lang="en-US" b="0" dirty="0" err="1"/>
              <a:t>Stimme</a:t>
            </a:r>
            <a:endParaRPr lang="en-US" b="0" dirty="0"/>
          </a:p>
          <a:p>
            <a:pPr marL="228600" indent="-228600">
              <a:buAutoNum type="arabicPeriod"/>
            </a:pPr>
            <a:r>
              <a:rPr lang="en-US" b="0" dirty="0" err="1"/>
              <a:t>dunkles</a:t>
            </a:r>
            <a:endParaRPr lang="en-US" b="0" dirty="0"/>
          </a:p>
          <a:p>
            <a:pPr marL="228600" indent="-228600">
              <a:buAutoNum type="arabicPeriod"/>
            </a:pPr>
            <a:r>
              <a:rPr lang="en-US" b="0" dirty="0" err="1"/>
              <a:t>Gesicht</a:t>
            </a:r>
            <a:endParaRPr lang="en-US" b="0" dirty="0"/>
          </a:p>
          <a:p>
            <a:pPr marL="228600" indent="-228600">
              <a:buAutoNum type="arabicPeriod"/>
            </a:pPr>
            <a:r>
              <a:rPr lang="en-US" b="0" dirty="0" err="1"/>
              <a:t>großen</a:t>
            </a:r>
            <a:r>
              <a:rPr lang="en-US" b="0" dirty="0"/>
              <a:t>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aseline="0" dirty="0"/>
              <a:t>Koch [3784] </a:t>
            </a:r>
            <a:r>
              <a:rPr lang="en-GB" baseline="0" dirty="0" err="1"/>
              <a:t>nervös</a:t>
            </a:r>
            <a:r>
              <a:rPr lang="en-GB" baseline="0" dirty="0"/>
              <a:t> [2794]</a:t>
            </a: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78939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[2/2]</a:t>
            </a:r>
            <a:endParaRPr lang="en-US" b="0" dirty="0"/>
          </a:p>
          <a:p>
            <a:r>
              <a:rPr lang="en-US" b="1" dirty="0"/>
              <a:t>Transcript:</a:t>
            </a:r>
            <a:br>
              <a:rPr lang="en-US" b="1" dirty="0"/>
            </a:br>
            <a:r>
              <a:rPr lang="de-DE" sz="1200" kern="1200" dirty="0">
                <a:solidFill>
                  <a:schemeClr val="tx1"/>
                </a:solidFill>
                <a:effectLst/>
                <a:latin typeface="+mn-lt"/>
                <a:ea typeface="+mn-ea"/>
                <a:cs typeface="+mn-cs"/>
              </a:rPr>
              <a:t>5.</a:t>
            </a:r>
            <a:r>
              <a:rPr lang="en-GB" sz="1200" kern="1200" dirty="0">
                <a:solidFill>
                  <a:schemeClr val="tx1"/>
                </a:solidFill>
                <a:effectLst/>
                <a:latin typeface="+mn-lt"/>
                <a:ea typeface="+mn-ea"/>
                <a:cs typeface="+mn-cs"/>
              </a:rPr>
              <a:t> </a:t>
            </a:r>
            <a:r>
              <a:rPr lang="de-DE" sz="1200" kern="1200" dirty="0">
                <a:solidFill>
                  <a:schemeClr val="tx1"/>
                </a:solidFill>
                <a:effectLst/>
                <a:latin typeface="+mn-lt"/>
                <a:ea typeface="+mn-ea"/>
                <a:cs typeface="+mn-cs"/>
              </a:rPr>
              <a:t>Du bist Dienstmädchen auf dem Schiff. Du hast blaue Augen und eine kurze Nase. Du hast keine elegante Kleidung. </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6. Du machst nichts, denn du hast keine Lust, zu arbeiten.  Du erwartest Geld von Frau Spies, deiner Tante. Du bist gar nicht nett, und sagst nie bitte oder danke.</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7. Du bist noch ein Junge, aber auch Kellner* auf dem Schiff. Du bist immer sehr langsam. Du siehst harmlos aus, aber du hast eine dunkle Seite.</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8. Du bist in der Band an Bord. Du spielst Schlagzeug, hast kein Geld, und deshalb trägst du billige Kleidung und einen hässlichen Hut.</a:t>
            </a:r>
            <a:br>
              <a:rPr lang="en-US" b="1" dirty="0"/>
            </a:br>
            <a:endParaRPr lang="en-US" b="1" dirty="0"/>
          </a:p>
          <a:p>
            <a:r>
              <a:rPr lang="en-US" b="1" dirty="0"/>
              <a:t>Answers: </a:t>
            </a:r>
          </a:p>
          <a:p>
            <a:pPr marL="228600" indent="-228600">
              <a:buFont typeface="+mj-lt"/>
              <a:buAutoNum type="arabicPeriod" startAt="11"/>
            </a:pPr>
            <a:r>
              <a:rPr lang="en-US" b="0" dirty="0" err="1"/>
              <a:t>Augen</a:t>
            </a:r>
            <a:endParaRPr lang="en-US" b="0" dirty="0"/>
          </a:p>
          <a:p>
            <a:pPr marL="228600" indent="-228600">
              <a:buAutoNum type="arabicPeriod" startAt="11"/>
            </a:pPr>
            <a:r>
              <a:rPr lang="en-US" b="0" dirty="0" err="1"/>
              <a:t>kurze</a:t>
            </a:r>
            <a:endParaRPr lang="en-US" b="0" dirty="0"/>
          </a:p>
          <a:p>
            <a:pPr marL="228600" indent="-228600">
              <a:buAutoNum type="arabicPeriod" startAt="11"/>
            </a:pPr>
            <a:r>
              <a:rPr lang="en-US" b="0" dirty="0" err="1"/>
              <a:t>Nase</a:t>
            </a:r>
            <a:endParaRPr lang="en-US" b="0" dirty="0"/>
          </a:p>
          <a:p>
            <a:pPr marL="228600" indent="-228600">
              <a:buAutoNum type="arabicPeriod" startAt="11"/>
            </a:pPr>
            <a:r>
              <a:rPr lang="en-US" b="0" dirty="0" err="1"/>
              <a:t>keine</a:t>
            </a:r>
            <a:endParaRPr lang="en-US" b="0" dirty="0"/>
          </a:p>
          <a:p>
            <a:pPr marL="228600" indent="-228600">
              <a:buAutoNum type="arabicPeriod" startAt="11"/>
            </a:pPr>
            <a:r>
              <a:rPr lang="en-US" b="0" dirty="0"/>
              <a:t>bitte</a:t>
            </a:r>
          </a:p>
          <a:p>
            <a:pPr marL="228600" indent="-228600">
              <a:buAutoNum type="arabicPeriod" startAt="11"/>
            </a:pPr>
            <a:r>
              <a:rPr lang="en-US" b="0" dirty="0" err="1"/>
              <a:t>Junge</a:t>
            </a:r>
            <a:endParaRPr lang="en-US" b="0" dirty="0"/>
          </a:p>
          <a:p>
            <a:pPr marL="228600" indent="-228600">
              <a:buAutoNum type="arabicPeriod" startAt="11"/>
            </a:pPr>
            <a:r>
              <a:rPr lang="en-US" b="0" dirty="0" err="1"/>
              <a:t>langsam</a:t>
            </a:r>
            <a:endParaRPr lang="en-US" b="0" dirty="0"/>
          </a:p>
          <a:p>
            <a:pPr marL="228600" indent="-228600">
              <a:buAutoNum type="arabicPeriod" startAt="11"/>
            </a:pPr>
            <a:r>
              <a:rPr lang="en-US" b="0" dirty="0" err="1"/>
              <a:t>siehst</a:t>
            </a:r>
            <a:endParaRPr lang="en-US" b="0" dirty="0"/>
          </a:p>
          <a:p>
            <a:pPr marL="228600" indent="-228600">
              <a:buAutoNum type="arabicPeriod" startAt="11"/>
            </a:pPr>
            <a:r>
              <a:rPr lang="en-US" b="0" dirty="0" err="1"/>
              <a:t>Stimme</a:t>
            </a:r>
            <a:endParaRPr lang="en-US" b="0" dirty="0"/>
          </a:p>
          <a:p>
            <a:pPr marL="228600" indent="-228600">
              <a:buAutoNum type="arabicPeriod" startAt="11"/>
            </a:pPr>
            <a:r>
              <a:rPr lang="en-US" b="0" dirty="0" err="1"/>
              <a:t>Schlagzeug</a:t>
            </a:r>
            <a:endParaRPr lang="en-US" b="0" dirty="0"/>
          </a:p>
          <a:p>
            <a:pPr marL="228600" indent="-228600">
              <a:buAutoNum type="arabicPeriod" startAt="11"/>
            </a:pPr>
            <a:r>
              <a:rPr lang="en-US" b="0" dirty="0" err="1"/>
              <a:t>billige</a:t>
            </a:r>
            <a:endParaRPr lang="en-US" b="0" dirty="0"/>
          </a:p>
          <a:p>
            <a:pPr marL="228600" indent="-228600">
              <a:buAutoNum type="arabicPeriod" startAt="11"/>
            </a:pPr>
            <a:r>
              <a:rPr lang="en-US" b="0" dirty="0" err="1"/>
              <a:t>hässlichen</a:t>
            </a:r>
            <a:endParaRPr lang="en-US" b="0" dirty="0"/>
          </a:p>
          <a:p>
            <a:pPr marL="228600" indent="-228600">
              <a:buAutoNum type="arabicPeriod" startAt="11"/>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aseline="0" dirty="0"/>
              <a:t>Kellner [3204]</a:t>
            </a: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74323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44711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31892972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415851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4333526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375475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999237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9828336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06973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1642149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3600623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323921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52585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00164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418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7801200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6.gif"/><Relationship Id="rId13" Type="http://schemas.openxmlformats.org/officeDocument/2006/relationships/image" Target="../media/image22.png"/><Relationship Id="rId3" Type="http://schemas.openxmlformats.org/officeDocument/2006/relationships/image" Target="../media/image1.jpg"/><Relationship Id="rId7" Type="http://schemas.openxmlformats.org/officeDocument/2006/relationships/image" Target="../media/image15.gif"/><Relationship Id="rId12" Type="http://schemas.openxmlformats.org/officeDocument/2006/relationships/image" Target="../media/image20.gi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4.gif"/><Relationship Id="rId11" Type="http://schemas.openxmlformats.org/officeDocument/2006/relationships/image" Target="../media/image17.gif"/><Relationship Id="rId5" Type="http://schemas.openxmlformats.org/officeDocument/2006/relationships/image" Target="../media/image13.gif"/><Relationship Id="rId15" Type="http://schemas.openxmlformats.org/officeDocument/2006/relationships/image" Target="../media/image23.png"/><Relationship Id="rId10" Type="http://schemas.openxmlformats.org/officeDocument/2006/relationships/image" Target="../media/image19.gif"/><Relationship Id="rId4" Type="http://schemas.openxmlformats.org/officeDocument/2006/relationships/image" Target="../media/image3.png"/><Relationship Id="rId9" Type="http://schemas.openxmlformats.org/officeDocument/2006/relationships/image" Target="../media/image21.png"/><Relationship Id="rId14" Type="http://schemas.microsoft.com/office/2007/relationships/hdphoto" Target="../media/hdphoto1.wdp"/></Relationships>
</file>

<file path=ppt/slides/_rels/slide11.xml.rels><?xml version="1.0" encoding="UTF-8" standalone="yes"?>
<Relationships xmlns="http://schemas.openxmlformats.org/package/2006/relationships"><Relationship Id="rId8" Type="http://schemas.openxmlformats.org/officeDocument/2006/relationships/audio" Target="../media/audio26.wav"/><Relationship Id="rId13" Type="http://schemas.openxmlformats.org/officeDocument/2006/relationships/audio" Target="../media/audio31.wav"/><Relationship Id="rId3" Type="http://schemas.openxmlformats.org/officeDocument/2006/relationships/image" Target="../media/image1.jpg"/><Relationship Id="rId7" Type="http://schemas.openxmlformats.org/officeDocument/2006/relationships/audio" Target="../media/audio25.wav"/><Relationship Id="rId12" Type="http://schemas.openxmlformats.org/officeDocument/2006/relationships/audio" Target="../media/audio30.wav"/><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4.gif"/><Relationship Id="rId11" Type="http://schemas.openxmlformats.org/officeDocument/2006/relationships/audio" Target="../media/audio29.wav"/><Relationship Id="rId5" Type="http://schemas.openxmlformats.org/officeDocument/2006/relationships/image" Target="../media/image10.gif"/><Relationship Id="rId10" Type="http://schemas.openxmlformats.org/officeDocument/2006/relationships/audio" Target="../media/audio28.wav"/><Relationship Id="rId4" Type="http://schemas.openxmlformats.org/officeDocument/2006/relationships/image" Target="../media/image3.png"/><Relationship Id="rId9" Type="http://schemas.openxmlformats.org/officeDocument/2006/relationships/audio" Target="../media/audio27.wav"/></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audio" Target="../media/audio35.wav"/><Relationship Id="rId13" Type="http://schemas.openxmlformats.org/officeDocument/2006/relationships/image" Target="../media/image27.gif"/><Relationship Id="rId3" Type="http://schemas.openxmlformats.org/officeDocument/2006/relationships/image" Target="../media/image3.png"/><Relationship Id="rId7" Type="http://schemas.openxmlformats.org/officeDocument/2006/relationships/audio" Target="../media/audio34.wav"/><Relationship Id="rId12" Type="http://schemas.openxmlformats.org/officeDocument/2006/relationships/audio" Target="../media/audio39.wav"/><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audio" Target="../media/audio33.wav"/><Relationship Id="rId11" Type="http://schemas.openxmlformats.org/officeDocument/2006/relationships/audio" Target="../media/audio38.wav"/><Relationship Id="rId5" Type="http://schemas.openxmlformats.org/officeDocument/2006/relationships/audio" Target="../media/audio32.wav"/><Relationship Id="rId15" Type="http://schemas.openxmlformats.org/officeDocument/2006/relationships/image" Target="../media/image29.png"/><Relationship Id="rId10" Type="http://schemas.openxmlformats.org/officeDocument/2006/relationships/audio" Target="../media/audio37.wav"/><Relationship Id="rId4" Type="http://schemas.openxmlformats.org/officeDocument/2006/relationships/image" Target="../media/image26.png"/><Relationship Id="rId9" Type="http://schemas.openxmlformats.org/officeDocument/2006/relationships/audio" Target="../media/audio36.wav"/><Relationship Id="rId14" Type="http://schemas.openxmlformats.org/officeDocument/2006/relationships/image" Target="../media/image28.png"/></Relationships>
</file>

<file path=ppt/slides/_rels/slide1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jpg"/><Relationship Id="rId7"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3.png"/><Relationship Id="rId9" Type="http://schemas.openxmlformats.org/officeDocument/2006/relationships/image" Target="../media/image34.png"/></Relationships>
</file>

<file path=ppt/slides/_rels/slide1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jpg"/><Relationship Id="rId7"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0.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8" Type="http://schemas.openxmlformats.org/officeDocument/2006/relationships/audio" Target="../media/audio43.wav"/><Relationship Id="rId13" Type="http://schemas.openxmlformats.org/officeDocument/2006/relationships/image" Target="../media/image37.png"/><Relationship Id="rId3" Type="http://schemas.openxmlformats.org/officeDocument/2006/relationships/image" Target="../media/image3.png"/><Relationship Id="rId7" Type="http://schemas.openxmlformats.org/officeDocument/2006/relationships/audio" Target="../media/audio42.wav"/><Relationship Id="rId12" Type="http://schemas.openxmlformats.org/officeDocument/2006/relationships/audio" Target="../media/audio47.wav"/><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audio" Target="../media/audio41.wav"/><Relationship Id="rId11" Type="http://schemas.openxmlformats.org/officeDocument/2006/relationships/audio" Target="../media/audio46.wav"/><Relationship Id="rId5" Type="http://schemas.openxmlformats.org/officeDocument/2006/relationships/audio" Target="../media/audio40.wav"/><Relationship Id="rId10" Type="http://schemas.openxmlformats.org/officeDocument/2006/relationships/audio" Target="../media/audio45.wav"/><Relationship Id="rId4" Type="http://schemas.openxmlformats.org/officeDocument/2006/relationships/image" Target="../media/image26.png"/><Relationship Id="rId9" Type="http://schemas.openxmlformats.org/officeDocument/2006/relationships/audio" Target="../media/audio44.wav"/></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sv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1.xml"/><Relationship Id="rId1" Type="http://schemas.openxmlformats.org/officeDocument/2006/relationships/slideLayout" Target="../slideLayouts/slideLayout14.xml"/><Relationship Id="rId5" Type="http://schemas.openxmlformats.org/officeDocument/2006/relationships/image" Target="../media/image38.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8" Type="http://schemas.openxmlformats.org/officeDocument/2006/relationships/audio" Target="../media/audio51.wav"/><Relationship Id="rId13" Type="http://schemas.openxmlformats.org/officeDocument/2006/relationships/audio" Target="../media/audio54.wav"/><Relationship Id="rId18" Type="http://schemas.openxmlformats.org/officeDocument/2006/relationships/audio" Target="../media/audio57.wav"/><Relationship Id="rId3" Type="http://schemas.openxmlformats.org/officeDocument/2006/relationships/image" Target="../media/image3.png"/><Relationship Id="rId7" Type="http://schemas.openxmlformats.org/officeDocument/2006/relationships/audio" Target="../media/audio50.wav"/><Relationship Id="rId12" Type="http://schemas.openxmlformats.org/officeDocument/2006/relationships/image" Target="../media/image40.png"/><Relationship Id="rId17" Type="http://schemas.openxmlformats.org/officeDocument/2006/relationships/audio" Target="../media/audio56.wav"/><Relationship Id="rId2" Type="http://schemas.openxmlformats.org/officeDocument/2006/relationships/notesSlide" Target="../notesSlides/notesSlide22.xml"/><Relationship Id="rId16" Type="http://schemas.openxmlformats.org/officeDocument/2006/relationships/image" Target="../media/image20.gif"/><Relationship Id="rId20" Type="http://schemas.openxmlformats.org/officeDocument/2006/relationships/audio" Target="../media/audio59.wav"/><Relationship Id="rId1" Type="http://schemas.openxmlformats.org/officeDocument/2006/relationships/slideLayout" Target="../slideLayouts/slideLayout2.xml"/><Relationship Id="rId6" Type="http://schemas.openxmlformats.org/officeDocument/2006/relationships/audio" Target="../media/audio49.wav"/><Relationship Id="rId11" Type="http://schemas.openxmlformats.org/officeDocument/2006/relationships/image" Target="../media/image39.jpeg"/><Relationship Id="rId5" Type="http://schemas.openxmlformats.org/officeDocument/2006/relationships/audio" Target="../media/audio48.wav"/><Relationship Id="rId15" Type="http://schemas.openxmlformats.org/officeDocument/2006/relationships/audio" Target="../media/audio55.wav"/><Relationship Id="rId10" Type="http://schemas.openxmlformats.org/officeDocument/2006/relationships/audio" Target="../media/audio53.wav"/><Relationship Id="rId19" Type="http://schemas.openxmlformats.org/officeDocument/2006/relationships/audio" Target="../media/audio58.wav"/><Relationship Id="rId4" Type="http://schemas.openxmlformats.org/officeDocument/2006/relationships/image" Target="../media/image26.png"/><Relationship Id="rId9" Type="http://schemas.openxmlformats.org/officeDocument/2006/relationships/audio" Target="../media/audio52.wav"/><Relationship Id="rId14" Type="http://schemas.openxmlformats.org/officeDocument/2006/relationships/image" Target="../media/image14.gif"/></Relationships>
</file>

<file path=ppt/slides/_rels/slide2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hyperlink" Target="https://www.ardmediathek.de/tatort/" TargetMode="Externa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hyperlink" Target="https://www.ardmediathek.de/tatort/" TargetMode="Externa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10.gif"/><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3.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4.png"/><Relationship Id="rId3" Type="http://schemas.openxmlformats.org/officeDocument/2006/relationships/image" Target="../media/image1.jpg"/><Relationship Id="rId7" Type="http://schemas.openxmlformats.org/officeDocument/2006/relationships/audio" Target="../media/audio3.wav"/><Relationship Id="rId12" Type="http://schemas.openxmlformats.org/officeDocument/2006/relationships/audio" Target="../media/audio8.wav"/><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audio" Target="../media/audio2.wav"/><Relationship Id="rId11" Type="http://schemas.openxmlformats.org/officeDocument/2006/relationships/audio" Target="../media/audio7.wav"/><Relationship Id="rId5" Type="http://schemas.openxmlformats.org/officeDocument/2006/relationships/audio" Target="../media/audio1.wav"/><Relationship Id="rId10" Type="http://schemas.openxmlformats.org/officeDocument/2006/relationships/audio" Target="../media/audio6.wav"/><Relationship Id="rId4" Type="http://schemas.openxmlformats.org/officeDocument/2006/relationships/image" Target="../media/image3.png"/><Relationship Id="rId9" Type="http://schemas.openxmlformats.org/officeDocument/2006/relationships/audio" Target="../media/audio5.wav"/><Relationship Id="rId14" Type="http://schemas.openxmlformats.org/officeDocument/2006/relationships/image" Target="../media/image5.sv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8" Type="http://schemas.openxmlformats.org/officeDocument/2006/relationships/hyperlink" Target="https://quizlet.com/gb/597941024/year-9-german-term-12-week-7-flash-cards/" TargetMode="External"/><Relationship Id="rId3" Type="http://schemas.openxmlformats.org/officeDocument/2006/relationships/image" Target="../media/image3.png"/><Relationship Id="rId7" Type="http://schemas.openxmlformats.org/officeDocument/2006/relationships/hyperlink" Target="https://quizlet.com/gb/601795988/year-9-german-term-21-week-4-flash-cards/" TargetMode="External"/><Relationship Id="rId12" Type="http://schemas.openxmlformats.org/officeDocument/2006/relationships/image" Target="../media/image54.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hyperlink" Target="https://resources.ncelp.org/concern/parent/vm40xs793/file_sets/5425kb787" TargetMode="External"/><Relationship Id="rId11" Type="http://schemas.openxmlformats.org/officeDocument/2006/relationships/image" Target="../media/image53.png"/><Relationship Id="rId5" Type="http://schemas.openxmlformats.org/officeDocument/2006/relationships/hyperlink" Target="https://drive.google.com/file/d/1dRCJBQJn2fLDlFVfcZs5ObFtDfBG8seH/view?usp=sharing" TargetMode="External"/><Relationship Id="rId10" Type="http://schemas.openxmlformats.org/officeDocument/2006/relationships/image" Target="../media/image52.png"/><Relationship Id="rId4" Type="http://schemas.openxmlformats.org/officeDocument/2006/relationships/image" Target="../media/image51.png"/><Relationship Id="rId9" Type="http://schemas.openxmlformats.org/officeDocument/2006/relationships/hyperlink" Target="https://quizlet.com/gb/579689174/year-9-german-term-11-week-4-flash-card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audio" Target="../media/audio12.wav"/><Relationship Id="rId13" Type="http://schemas.openxmlformats.org/officeDocument/2006/relationships/image" Target="../media/image10.gif"/><Relationship Id="rId3" Type="http://schemas.openxmlformats.org/officeDocument/2006/relationships/image" Target="../media/image1.jpg"/><Relationship Id="rId7" Type="http://schemas.openxmlformats.org/officeDocument/2006/relationships/audio" Target="../media/audio11.wav"/><Relationship Id="rId12" Type="http://schemas.openxmlformats.org/officeDocument/2006/relationships/image" Target="../media/image9.png"/><Relationship Id="rId2" Type="http://schemas.openxmlformats.org/officeDocument/2006/relationships/notesSlide" Target="../notesSlides/notesSlide6.xml"/><Relationship Id="rId16" Type="http://schemas.openxmlformats.org/officeDocument/2006/relationships/audio" Target="../media/audio16.wav"/><Relationship Id="rId1" Type="http://schemas.openxmlformats.org/officeDocument/2006/relationships/slideLayout" Target="../slideLayouts/slideLayout2.xml"/><Relationship Id="rId6" Type="http://schemas.openxmlformats.org/officeDocument/2006/relationships/audio" Target="../media/audio10.wav"/><Relationship Id="rId11" Type="http://schemas.openxmlformats.org/officeDocument/2006/relationships/audio" Target="../media/audio15.wav"/><Relationship Id="rId5" Type="http://schemas.openxmlformats.org/officeDocument/2006/relationships/audio" Target="../media/audio9.wav"/><Relationship Id="rId15" Type="http://schemas.openxmlformats.org/officeDocument/2006/relationships/image" Target="../media/image12.svg"/><Relationship Id="rId10" Type="http://schemas.openxmlformats.org/officeDocument/2006/relationships/audio" Target="../media/audio14.wav"/><Relationship Id="rId4" Type="http://schemas.openxmlformats.org/officeDocument/2006/relationships/image" Target="../media/image3.png"/><Relationship Id="rId9" Type="http://schemas.openxmlformats.org/officeDocument/2006/relationships/audio" Target="../media/audio13.wav"/><Relationship Id="rId14"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audio" Target="../media/audio13.wav"/><Relationship Id="rId13" Type="http://schemas.openxmlformats.org/officeDocument/2006/relationships/image" Target="../media/image11.png"/><Relationship Id="rId3" Type="http://schemas.openxmlformats.org/officeDocument/2006/relationships/image" Target="../media/image3.png"/><Relationship Id="rId7" Type="http://schemas.openxmlformats.org/officeDocument/2006/relationships/audio" Target="../media/audio12.wav"/><Relationship Id="rId12" Type="http://schemas.openxmlformats.org/officeDocument/2006/relationships/image" Target="../media/image10.gi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audio" Target="../media/audio11.wav"/><Relationship Id="rId11" Type="http://schemas.openxmlformats.org/officeDocument/2006/relationships/image" Target="../media/image9.png"/><Relationship Id="rId5" Type="http://schemas.openxmlformats.org/officeDocument/2006/relationships/audio" Target="../media/audio10.wav"/><Relationship Id="rId15" Type="http://schemas.openxmlformats.org/officeDocument/2006/relationships/audio" Target="../media/audio16.wav"/><Relationship Id="rId10" Type="http://schemas.openxmlformats.org/officeDocument/2006/relationships/audio" Target="../media/audio15.wav"/><Relationship Id="rId4" Type="http://schemas.openxmlformats.org/officeDocument/2006/relationships/audio" Target="../media/audio9.wav"/><Relationship Id="rId9" Type="http://schemas.openxmlformats.org/officeDocument/2006/relationships/audio" Target="../media/audio14.wav"/><Relationship Id="rId14" Type="http://schemas.openxmlformats.org/officeDocument/2006/relationships/image" Target="../media/image12.svg"/></Relationships>
</file>

<file path=ppt/slides/_rels/slide8.xml.rels><?xml version="1.0" encoding="UTF-8" standalone="yes"?>
<Relationships xmlns="http://schemas.openxmlformats.org/package/2006/relationships"><Relationship Id="rId8" Type="http://schemas.openxmlformats.org/officeDocument/2006/relationships/image" Target="../media/image16.gif"/><Relationship Id="rId3" Type="http://schemas.openxmlformats.org/officeDocument/2006/relationships/image" Target="../media/image1.jpg"/><Relationship Id="rId7" Type="http://schemas.openxmlformats.org/officeDocument/2006/relationships/image" Target="../media/image15.gif"/><Relationship Id="rId12" Type="http://schemas.openxmlformats.org/officeDocument/2006/relationships/audio" Target="../media/audio20.wav"/><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4.gif"/><Relationship Id="rId11" Type="http://schemas.openxmlformats.org/officeDocument/2006/relationships/audio" Target="../media/audio19.wav"/><Relationship Id="rId5" Type="http://schemas.openxmlformats.org/officeDocument/2006/relationships/image" Target="../media/image13.gif"/><Relationship Id="rId10" Type="http://schemas.openxmlformats.org/officeDocument/2006/relationships/audio" Target="../media/audio18.wav"/><Relationship Id="rId4" Type="http://schemas.openxmlformats.org/officeDocument/2006/relationships/image" Target="../media/image3.png"/><Relationship Id="rId9" Type="http://schemas.openxmlformats.org/officeDocument/2006/relationships/audio" Target="../media/audio17.wav"/></Relationships>
</file>

<file path=ppt/slides/_rels/slide9.xml.rels><?xml version="1.0" encoding="UTF-8" standalone="yes"?>
<Relationships xmlns="http://schemas.openxmlformats.org/package/2006/relationships"><Relationship Id="rId8" Type="http://schemas.openxmlformats.org/officeDocument/2006/relationships/image" Target="../media/image17.gif"/><Relationship Id="rId3" Type="http://schemas.openxmlformats.org/officeDocument/2006/relationships/image" Target="../media/image3.png"/><Relationship Id="rId7" Type="http://schemas.openxmlformats.org/officeDocument/2006/relationships/audio" Target="../media/audio24.wav"/><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audio" Target="../media/audio23.wav"/><Relationship Id="rId11" Type="http://schemas.openxmlformats.org/officeDocument/2006/relationships/image" Target="../media/image20.gif"/><Relationship Id="rId5" Type="http://schemas.openxmlformats.org/officeDocument/2006/relationships/audio" Target="../media/audio22.wav"/><Relationship Id="rId10" Type="http://schemas.openxmlformats.org/officeDocument/2006/relationships/image" Target="../media/image19.gif"/><Relationship Id="rId4" Type="http://schemas.openxmlformats.org/officeDocument/2006/relationships/audio" Target="../media/audio21.wav"/><Relationship Id="rId9"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prstClr val="white"/>
                </a:solidFill>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211666" y="2452612"/>
            <a:ext cx="7751234" cy="1485422"/>
          </a:xfrm>
        </p:spPr>
        <p:txBody>
          <a:bodyPr>
            <a:normAutofit/>
          </a:bodyPr>
          <a:lstStyle/>
          <a:p>
            <a:pPr algn="l"/>
            <a:r>
              <a:rPr lang="en-GB" sz="4000" b="1" dirty="0">
                <a:solidFill>
                  <a:prstClr val="white"/>
                </a:solidFill>
              </a:rPr>
              <a:t>Eine Murder-Mystery-Party</a:t>
            </a:r>
            <a:br>
              <a:rPr lang="en-GB" b="1" dirty="0">
                <a:solidFill>
                  <a:prstClr val="white"/>
                </a:solidFill>
              </a:rPr>
            </a:b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214817" y="3195323"/>
            <a:ext cx="7382608" cy="571756"/>
          </a:xfrm>
        </p:spPr>
        <p:txBody>
          <a:bodyPr>
            <a:normAutofit fontScale="85000" lnSpcReduction="10000"/>
          </a:bodyPr>
          <a:lstStyle/>
          <a:p>
            <a:pPr algn="l"/>
            <a:r>
              <a:rPr lang="en-GB" sz="3000" dirty="0">
                <a:solidFill>
                  <a:prstClr val="white"/>
                </a:solidFill>
              </a:rPr>
              <a:t>Relative clauses; revisit adjective agreement</a:t>
            </a:r>
          </a:p>
          <a:p>
            <a:pPr algn="l"/>
            <a:endParaRPr lang="en-US" dirty="0"/>
          </a:p>
        </p:txBody>
      </p:sp>
      <p:sp>
        <p:nvSpPr>
          <p:cNvPr id="13" name="Subtitle 6">
            <a:extLst>
              <a:ext uri="{FF2B5EF4-FFF2-40B4-BE49-F238E27FC236}">
                <a16:creationId xmlns:a16="http://schemas.microsoft.com/office/drawing/2014/main" id="{2D438FA5-2CAB-4E24-9AEE-607776023B37}"/>
              </a:ext>
            </a:extLst>
          </p:cNvPr>
          <p:cNvSpPr txBox="1">
            <a:spLocks/>
          </p:cNvSpPr>
          <p:nvPr/>
        </p:nvSpPr>
        <p:spPr>
          <a:xfrm>
            <a:off x="214817" y="3828415"/>
            <a:ext cx="6604437"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000" dirty="0">
                <a:solidFill>
                  <a:prstClr val="white"/>
                </a:solidFill>
              </a:rPr>
              <a:t>Revisit [s] [z]</a:t>
            </a:r>
          </a:p>
          <a:p>
            <a:pPr algn="l"/>
            <a:endParaRPr lang="en-US" dirty="0"/>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1930" y="4982504"/>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000" dirty="0">
                <a:solidFill>
                  <a:prstClr val="white"/>
                </a:solidFill>
                <a:latin typeface="Century Gothic" panose="020B0502020202020204" pitchFamily="34" charset="0"/>
              </a:rPr>
              <a:t>2.1</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3 - Lesson 31</a:t>
            </a:r>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4925225"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Heike Krüsemann / Charlotte Moss / Rachel Hawkes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 20/12/21</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1256966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63561"/>
            <a:ext cx="4419600" cy="869950"/>
          </a:xfrm>
          <a:prstGeom prst="rect">
            <a:avLst/>
          </a:prstGeom>
        </p:spPr>
      </p:pic>
      <p:sp>
        <p:nvSpPr>
          <p:cNvPr id="4" name="Title 3"/>
          <p:cNvSpPr>
            <a:spLocks noGrp="1"/>
          </p:cNvSpPr>
          <p:nvPr>
            <p:ph type="title"/>
          </p:nvPr>
        </p:nvSpPr>
        <p:spPr>
          <a:xfrm>
            <a:off x="1" y="294041"/>
            <a:ext cx="4171950" cy="707849"/>
          </a:xfrm>
        </p:spPr>
        <p:txBody>
          <a:bodyPr>
            <a:noAutofit/>
          </a:bodyPr>
          <a:lstStyle/>
          <a:p>
            <a:r>
              <a:rPr lang="en-GB" sz="2800" b="1" dirty="0" err="1">
                <a:solidFill>
                  <a:schemeClr val="bg1"/>
                </a:solidFill>
              </a:rPr>
              <a:t>Wer</a:t>
            </a:r>
            <a:r>
              <a:rPr lang="en-GB" sz="2800" b="1" dirty="0">
                <a:solidFill>
                  <a:schemeClr val="bg1"/>
                </a:solidFill>
              </a:rPr>
              <a:t> </a:t>
            </a:r>
            <a:r>
              <a:rPr lang="en-GB" sz="2800" b="1" dirty="0" err="1">
                <a:solidFill>
                  <a:schemeClr val="bg1"/>
                </a:solidFill>
              </a:rPr>
              <a:t>ist</a:t>
            </a:r>
            <a:r>
              <a:rPr lang="en-GB" sz="2800" b="1" dirty="0">
                <a:solidFill>
                  <a:schemeClr val="bg1"/>
                </a:solidFill>
              </a:rPr>
              <a:t> der </a:t>
            </a:r>
            <a:r>
              <a:rPr lang="en-GB" sz="2800" b="1" dirty="0" err="1">
                <a:solidFill>
                  <a:schemeClr val="bg1"/>
                </a:solidFill>
              </a:rPr>
              <a:t>Mörder</a:t>
            </a:r>
            <a:r>
              <a:rPr lang="en-GB" sz="28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15600" y="247046"/>
            <a:ext cx="1443600" cy="435428"/>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39B11697-4641-44A1-A1FC-208B5A528D96}"/>
              </a:ext>
            </a:extLst>
          </p:cNvPr>
          <p:cNvSpPr txBox="1"/>
          <p:nvPr/>
        </p:nvSpPr>
        <p:spPr>
          <a:xfrm>
            <a:off x="128883" y="1370543"/>
            <a:ext cx="10514144" cy="461665"/>
          </a:xfrm>
          <a:prstGeom prst="rect">
            <a:avLst/>
          </a:prstGeom>
          <a:noFill/>
        </p:spPr>
        <p:txBody>
          <a:bodyPr wrap="square" rtlCol="0">
            <a:spAutoFit/>
          </a:bodyPr>
          <a:lstStyle/>
          <a:p>
            <a:pPr algn="l"/>
            <a:r>
              <a:rPr lang="en-US" sz="2400" dirty="0" err="1">
                <a:solidFill>
                  <a:schemeClr val="accent5">
                    <a:lumMod val="50000"/>
                  </a:schemeClr>
                </a:solidFill>
              </a:rPr>
              <a:t>Wer</a:t>
            </a:r>
            <a:r>
              <a:rPr lang="en-US" sz="2400" dirty="0">
                <a:solidFill>
                  <a:schemeClr val="accent5">
                    <a:lumMod val="50000"/>
                  </a:schemeClr>
                </a:solidFill>
              </a:rPr>
              <a:t> </a:t>
            </a:r>
            <a:r>
              <a:rPr lang="en-US" sz="2400" dirty="0" err="1">
                <a:solidFill>
                  <a:schemeClr val="accent5">
                    <a:lumMod val="50000"/>
                  </a:schemeClr>
                </a:solidFill>
              </a:rPr>
              <a:t>ist</a:t>
            </a:r>
            <a:r>
              <a:rPr lang="en-US" sz="2400" dirty="0">
                <a:solidFill>
                  <a:schemeClr val="accent5">
                    <a:lumMod val="50000"/>
                  </a:schemeClr>
                </a:solidFill>
              </a:rPr>
              <a:t> </a:t>
            </a:r>
            <a:r>
              <a:rPr lang="en-US" sz="2400" dirty="0" err="1">
                <a:solidFill>
                  <a:schemeClr val="accent5">
                    <a:lumMod val="50000"/>
                  </a:schemeClr>
                </a:solidFill>
              </a:rPr>
              <a:t>für</a:t>
            </a:r>
            <a:r>
              <a:rPr lang="en-US" sz="2400" dirty="0">
                <a:solidFill>
                  <a:schemeClr val="accent5">
                    <a:lumMod val="50000"/>
                  </a:schemeClr>
                </a:solidFill>
              </a:rPr>
              <a:t> den </a:t>
            </a:r>
            <a:r>
              <a:rPr lang="en-US" sz="2400" dirty="0" err="1">
                <a:solidFill>
                  <a:schemeClr val="accent5">
                    <a:lumMod val="50000"/>
                  </a:schemeClr>
                </a:solidFill>
              </a:rPr>
              <a:t>Mord</a:t>
            </a:r>
            <a:r>
              <a:rPr lang="en-US" sz="2400" dirty="0">
                <a:solidFill>
                  <a:schemeClr val="accent5">
                    <a:lumMod val="50000"/>
                  </a:schemeClr>
                </a:solidFill>
              </a:rPr>
              <a:t> </a:t>
            </a:r>
            <a:r>
              <a:rPr lang="en-US" sz="2400" dirty="0" err="1">
                <a:solidFill>
                  <a:schemeClr val="accent5">
                    <a:lumMod val="50000"/>
                  </a:schemeClr>
                </a:solidFill>
              </a:rPr>
              <a:t>verantwortlich</a:t>
            </a:r>
            <a:r>
              <a:rPr lang="en-US" sz="2400" dirty="0">
                <a:solidFill>
                  <a:schemeClr val="accent5">
                    <a:lumMod val="50000"/>
                  </a:schemeClr>
                </a:solidFill>
              </a:rPr>
              <a:t> und </a:t>
            </a:r>
            <a:r>
              <a:rPr lang="en-US" sz="2400" dirty="0" err="1">
                <a:solidFill>
                  <a:schemeClr val="accent5">
                    <a:lumMod val="50000"/>
                  </a:schemeClr>
                </a:solidFill>
              </a:rPr>
              <a:t>warum</a:t>
            </a:r>
            <a:r>
              <a:rPr lang="en-US" sz="2400" dirty="0">
                <a:solidFill>
                  <a:schemeClr val="accent5">
                    <a:lumMod val="50000"/>
                  </a:schemeClr>
                </a:solidFill>
              </a:rPr>
              <a:t>? Was </a:t>
            </a:r>
            <a:r>
              <a:rPr lang="en-US" sz="2400" dirty="0" err="1">
                <a:solidFill>
                  <a:schemeClr val="accent5">
                    <a:lumMod val="50000"/>
                  </a:schemeClr>
                </a:solidFill>
              </a:rPr>
              <a:t>denkst</a:t>
            </a:r>
            <a:r>
              <a:rPr lang="en-US" sz="2400" dirty="0">
                <a:solidFill>
                  <a:schemeClr val="accent5">
                    <a:lumMod val="50000"/>
                  </a:schemeClr>
                </a:solidFill>
              </a:rPr>
              <a:t> du?  </a:t>
            </a:r>
            <a:endParaRPr lang="en-GB" sz="2400" dirty="0">
              <a:solidFill>
                <a:schemeClr val="accent5">
                  <a:lumMod val="50000"/>
                </a:schemeClr>
              </a:solidFill>
            </a:endParaRPr>
          </a:p>
        </p:txBody>
      </p:sp>
      <p:pic>
        <p:nvPicPr>
          <p:cNvPr id="17" name="Picture 16" descr="A picture containing text&#10;&#10;Description automatically generated">
            <a:extLst>
              <a:ext uri="{FF2B5EF4-FFF2-40B4-BE49-F238E27FC236}">
                <a16:creationId xmlns:a16="http://schemas.microsoft.com/office/drawing/2014/main" id="{E612C9FF-D5F8-4B8B-89C7-1FF5CE1709D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11" b="22286"/>
          <a:stretch/>
        </p:blipFill>
        <p:spPr>
          <a:xfrm>
            <a:off x="3819293" y="2505529"/>
            <a:ext cx="849112" cy="893998"/>
          </a:xfrm>
          <a:prstGeom prst="rect">
            <a:avLst/>
          </a:prstGeom>
        </p:spPr>
      </p:pic>
      <p:pic>
        <p:nvPicPr>
          <p:cNvPr id="22" name="Picture 21" descr="A picture containing text, vector graphics&#10;&#10;Description automatically generated">
            <a:extLst>
              <a:ext uri="{FF2B5EF4-FFF2-40B4-BE49-F238E27FC236}">
                <a16:creationId xmlns:a16="http://schemas.microsoft.com/office/drawing/2014/main" id="{2629A8CE-4D44-4F35-9CD2-67E96F9D8BF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17507"/>
          <a:stretch/>
        </p:blipFill>
        <p:spPr>
          <a:xfrm>
            <a:off x="249290" y="5417317"/>
            <a:ext cx="906256" cy="763028"/>
          </a:xfrm>
          <a:prstGeom prst="rect">
            <a:avLst/>
          </a:prstGeom>
        </p:spPr>
      </p:pic>
      <p:pic>
        <p:nvPicPr>
          <p:cNvPr id="23" name="Picture 22" descr="A picture containing text, toy, doll&#10;&#10;Description automatically generated">
            <a:extLst>
              <a:ext uri="{FF2B5EF4-FFF2-40B4-BE49-F238E27FC236}">
                <a16:creationId xmlns:a16="http://schemas.microsoft.com/office/drawing/2014/main" id="{FE83CBF5-E9DA-460A-BBDB-D693404646B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1009" b="43244"/>
          <a:stretch/>
        </p:blipFill>
        <p:spPr>
          <a:xfrm>
            <a:off x="160589" y="2049894"/>
            <a:ext cx="983583" cy="825266"/>
          </a:xfrm>
          <a:prstGeom prst="rect">
            <a:avLst/>
          </a:prstGeom>
        </p:spPr>
      </p:pic>
      <p:pic>
        <p:nvPicPr>
          <p:cNvPr id="24" name="Picture 23">
            <a:extLst>
              <a:ext uri="{FF2B5EF4-FFF2-40B4-BE49-F238E27FC236}">
                <a16:creationId xmlns:a16="http://schemas.microsoft.com/office/drawing/2014/main" id="{34F68623-B42F-4CF2-825A-0CB55F5F8F4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0642" y="3602819"/>
            <a:ext cx="716526" cy="1037807"/>
          </a:xfrm>
          <a:prstGeom prst="rect">
            <a:avLst/>
          </a:prstGeom>
        </p:spPr>
      </p:pic>
      <p:pic>
        <p:nvPicPr>
          <p:cNvPr id="25" name="Picture 24" descr="A picture containing clipart&#10;&#10;Description automatically generated">
            <a:extLst>
              <a:ext uri="{FF2B5EF4-FFF2-40B4-BE49-F238E27FC236}">
                <a16:creationId xmlns:a16="http://schemas.microsoft.com/office/drawing/2014/main" id="{A2797E25-6CE8-4350-8103-EA6CE656CA8C}"/>
              </a:ext>
            </a:extLst>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44973" y="5114601"/>
            <a:ext cx="860873" cy="1065744"/>
          </a:xfrm>
          <a:prstGeom prst="rect">
            <a:avLst/>
          </a:prstGeom>
        </p:spPr>
      </p:pic>
      <p:pic>
        <p:nvPicPr>
          <p:cNvPr id="26" name="Picture 25" descr="A picture containing text, vector graphics&#10;&#10;Description automatically generated">
            <a:extLst>
              <a:ext uri="{FF2B5EF4-FFF2-40B4-BE49-F238E27FC236}">
                <a16:creationId xmlns:a16="http://schemas.microsoft.com/office/drawing/2014/main" id="{0CCFFB69-5DE5-41E5-B32B-DA5560EFCD4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027766" y="3331412"/>
            <a:ext cx="693981" cy="1045296"/>
          </a:xfrm>
          <a:prstGeom prst="rect">
            <a:avLst/>
          </a:prstGeom>
        </p:spPr>
      </p:pic>
      <p:pic>
        <p:nvPicPr>
          <p:cNvPr id="27" name="Picture 26" descr="Logo&#10;&#10;Description automatically generated">
            <a:extLst>
              <a:ext uri="{FF2B5EF4-FFF2-40B4-BE49-F238E27FC236}">
                <a16:creationId xmlns:a16="http://schemas.microsoft.com/office/drawing/2014/main" id="{42466F43-1726-45D1-BA34-CB5E76DDF4BE}"/>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b="26327"/>
          <a:stretch/>
        </p:blipFill>
        <p:spPr>
          <a:xfrm>
            <a:off x="3844060" y="3973991"/>
            <a:ext cx="784118" cy="908452"/>
          </a:xfrm>
          <a:prstGeom prst="rect">
            <a:avLst/>
          </a:prstGeom>
        </p:spPr>
      </p:pic>
      <p:pic>
        <p:nvPicPr>
          <p:cNvPr id="28" name="Picture 27" descr="A picture containing text, vector graphics&#10;&#10;Description automatically generated">
            <a:extLst>
              <a:ext uri="{FF2B5EF4-FFF2-40B4-BE49-F238E27FC236}">
                <a16:creationId xmlns:a16="http://schemas.microsoft.com/office/drawing/2014/main" id="{E0AF5E2B-D11B-40E3-9761-165B77F9B246}"/>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b="20167"/>
          <a:stretch/>
        </p:blipFill>
        <p:spPr>
          <a:xfrm>
            <a:off x="7683621" y="1994145"/>
            <a:ext cx="1163755" cy="893998"/>
          </a:xfrm>
          <a:prstGeom prst="rect">
            <a:avLst/>
          </a:prstGeom>
        </p:spPr>
      </p:pic>
      <p:sp>
        <p:nvSpPr>
          <p:cNvPr id="29" name="TextBox 28">
            <a:extLst>
              <a:ext uri="{FF2B5EF4-FFF2-40B4-BE49-F238E27FC236}">
                <a16:creationId xmlns:a16="http://schemas.microsoft.com/office/drawing/2014/main" id="{FFB6EB52-7260-4377-B111-EB5A545B3752}"/>
              </a:ext>
            </a:extLst>
          </p:cNvPr>
          <p:cNvSpPr txBox="1"/>
          <p:nvPr/>
        </p:nvSpPr>
        <p:spPr>
          <a:xfrm>
            <a:off x="1155546" y="2245311"/>
            <a:ext cx="2417690" cy="461665"/>
          </a:xfrm>
          <a:prstGeom prst="rect">
            <a:avLst/>
          </a:prstGeom>
          <a:noFill/>
        </p:spPr>
        <p:txBody>
          <a:bodyPr wrap="square" rtlCol="0">
            <a:spAutoFit/>
          </a:bodyPr>
          <a:lstStyle/>
          <a:p>
            <a:pPr algn="l"/>
            <a:r>
              <a:rPr lang="en-US" sz="2400" b="1" dirty="0">
                <a:solidFill>
                  <a:schemeClr val="accent5">
                    <a:lumMod val="50000"/>
                  </a:schemeClr>
                </a:solidFill>
              </a:rPr>
              <a:t>~Anita Seidel~</a:t>
            </a:r>
            <a:endParaRPr lang="en-GB" sz="2400" b="1" dirty="0">
              <a:solidFill>
                <a:schemeClr val="accent5">
                  <a:lumMod val="50000"/>
                </a:schemeClr>
              </a:solidFill>
            </a:endParaRPr>
          </a:p>
        </p:txBody>
      </p:sp>
      <p:sp>
        <p:nvSpPr>
          <p:cNvPr id="30" name="TextBox 29">
            <a:extLst>
              <a:ext uri="{FF2B5EF4-FFF2-40B4-BE49-F238E27FC236}">
                <a16:creationId xmlns:a16="http://schemas.microsoft.com/office/drawing/2014/main" id="{DEB76509-4710-4683-B1F5-F593F91009D0}"/>
              </a:ext>
            </a:extLst>
          </p:cNvPr>
          <p:cNvSpPr txBox="1"/>
          <p:nvPr/>
        </p:nvSpPr>
        <p:spPr>
          <a:xfrm>
            <a:off x="1183089" y="4026574"/>
            <a:ext cx="2319337" cy="461665"/>
          </a:xfrm>
          <a:prstGeom prst="rect">
            <a:avLst/>
          </a:prstGeom>
          <a:noFill/>
        </p:spPr>
        <p:txBody>
          <a:bodyPr wrap="square" rtlCol="0">
            <a:spAutoFit/>
          </a:bodyPr>
          <a:lstStyle/>
          <a:p>
            <a:pPr algn="l"/>
            <a:r>
              <a:rPr lang="en-US" sz="2400" b="1" dirty="0">
                <a:solidFill>
                  <a:schemeClr val="accent5">
                    <a:lumMod val="50000"/>
                  </a:schemeClr>
                </a:solidFill>
              </a:rPr>
              <a:t>~Hans Sauer~</a:t>
            </a:r>
            <a:endParaRPr lang="en-GB" sz="2400" b="1" dirty="0">
              <a:solidFill>
                <a:schemeClr val="accent5">
                  <a:lumMod val="50000"/>
                </a:schemeClr>
              </a:solidFill>
            </a:endParaRPr>
          </a:p>
        </p:txBody>
      </p:sp>
      <p:sp>
        <p:nvSpPr>
          <p:cNvPr id="31" name="TextBox 30">
            <a:extLst>
              <a:ext uri="{FF2B5EF4-FFF2-40B4-BE49-F238E27FC236}">
                <a16:creationId xmlns:a16="http://schemas.microsoft.com/office/drawing/2014/main" id="{26DA6292-F35C-452C-A6FC-F0BDF93F82F9}"/>
              </a:ext>
            </a:extLst>
          </p:cNvPr>
          <p:cNvSpPr txBox="1"/>
          <p:nvPr/>
        </p:nvSpPr>
        <p:spPr>
          <a:xfrm>
            <a:off x="4699253" y="2657185"/>
            <a:ext cx="2727517" cy="461665"/>
          </a:xfrm>
          <a:prstGeom prst="rect">
            <a:avLst/>
          </a:prstGeom>
          <a:noFill/>
        </p:spPr>
        <p:txBody>
          <a:bodyPr wrap="square" rtlCol="0">
            <a:spAutoFit/>
          </a:bodyPr>
          <a:lstStyle/>
          <a:p>
            <a:pPr algn="l"/>
            <a:r>
              <a:rPr lang="en-US" sz="2400" b="1" dirty="0">
                <a:solidFill>
                  <a:schemeClr val="accent5">
                    <a:lumMod val="50000"/>
                  </a:schemeClr>
                </a:solidFill>
              </a:rPr>
              <a:t>~Zara Simmer~</a:t>
            </a:r>
            <a:endParaRPr lang="en-GB" sz="2400" b="1" dirty="0">
              <a:solidFill>
                <a:schemeClr val="accent5">
                  <a:lumMod val="50000"/>
                </a:schemeClr>
              </a:solidFill>
            </a:endParaRPr>
          </a:p>
        </p:txBody>
      </p:sp>
      <p:sp>
        <p:nvSpPr>
          <p:cNvPr id="32" name="TextBox 31">
            <a:extLst>
              <a:ext uri="{FF2B5EF4-FFF2-40B4-BE49-F238E27FC236}">
                <a16:creationId xmlns:a16="http://schemas.microsoft.com/office/drawing/2014/main" id="{FF222EC1-F2BC-45F9-8604-375FD32BF87D}"/>
              </a:ext>
            </a:extLst>
          </p:cNvPr>
          <p:cNvSpPr txBox="1"/>
          <p:nvPr/>
        </p:nvSpPr>
        <p:spPr>
          <a:xfrm>
            <a:off x="1155546" y="5659134"/>
            <a:ext cx="2833424" cy="461665"/>
          </a:xfrm>
          <a:prstGeom prst="rect">
            <a:avLst/>
          </a:prstGeom>
          <a:noFill/>
        </p:spPr>
        <p:txBody>
          <a:bodyPr wrap="square" rtlCol="0">
            <a:spAutoFit/>
          </a:bodyPr>
          <a:lstStyle/>
          <a:p>
            <a:pPr algn="l"/>
            <a:r>
              <a:rPr lang="en-US" sz="2400" b="1" dirty="0">
                <a:solidFill>
                  <a:schemeClr val="accent5">
                    <a:lumMod val="50000"/>
                  </a:schemeClr>
                </a:solidFill>
              </a:rPr>
              <a:t>~Sabine </a:t>
            </a:r>
            <a:r>
              <a:rPr lang="en-US" sz="2400" b="1" dirty="0" err="1">
                <a:solidFill>
                  <a:schemeClr val="accent5">
                    <a:lumMod val="50000"/>
                  </a:schemeClr>
                </a:solidFill>
              </a:rPr>
              <a:t>Strauß</a:t>
            </a:r>
            <a:r>
              <a:rPr lang="en-US" sz="2400" b="1" dirty="0">
                <a:solidFill>
                  <a:schemeClr val="accent5">
                    <a:lumMod val="50000"/>
                  </a:schemeClr>
                </a:solidFill>
              </a:rPr>
              <a:t>~</a:t>
            </a:r>
            <a:endParaRPr lang="en-GB" sz="2400" b="1" dirty="0">
              <a:solidFill>
                <a:schemeClr val="accent5">
                  <a:lumMod val="50000"/>
                </a:schemeClr>
              </a:solidFill>
            </a:endParaRPr>
          </a:p>
        </p:txBody>
      </p:sp>
      <p:sp>
        <p:nvSpPr>
          <p:cNvPr id="33" name="TextBox 32">
            <a:extLst>
              <a:ext uri="{FF2B5EF4-FFF2-40B4-BE49-F238E27FC236}">
                <a16:creationId xmlns:a16="http://schemas.microsoft.com/office/drawing/2014/main" id="{C58C6E48-0101-487B-9831-E858001ED8F9}"/>
              </a:ext>
            </a:extLst>
          </p:cNvPr>
          <p:cNvSpPr txBox="1"/>
          <p:nvPr/>
        </p:nvSpPr>
        <p:spPr>
          <a:xfrm>
            <a:off x="4732704" y="4332216"/>
            <a:ext cx="2727517" cy="461665"/>
          </a:xfrm>
          <a:prstGeom prst="rect">
            <a:avLst/>
          </a:prstGeom>
          <a:noFill/>
        </p:spPr>
        <p:txBody>
          <a:bodyPr wrap="square" rtlCol="0">
            <a:spAutoFit/>
          </a:bodyPr>
          <a:lstStyle/>
          <a:p>
            <a:pPr algn="l"/>
            <a:r>
              <a:rPr lang="en-US" sz="2400" b="1" dirty="0">
                <a:solidFill>
                  <a:schemeClr val="accent5">
                    <a:lumMod val="50000"/>
                  </a:schemeClr>
                </a:solidFill>
              </a:rPr>
              <a:t>~Sonja </a:t>
            </a:r>
            <a:r>
              <a:rPr lang="en-US" sz="2400" b="1" dirty="0" err="1">
                <a:solidFill>
                  <a:schemeClr val="accent5">
                    <a:lumMod val="50000"/>
                  </a:schemeClr>
                </a:solidFill>
              </a:rPr>
              <a:t>Zender</a:t>
            </a:r>
            <a:r>
              <a:rPr lang="en-US" sz="2400" b="1" dirty="0">
                <a:solidFill>
                  <a:schemeClr val="accent5">
                    <a:lumMod val="50000"/>
                  </a:schemeClr>
                </a:solidFill>
              </a:rPr>
              <a:t>~</a:t>
            </a:r>
            <a:endParaRPr lang="en-GB" sz="2400" b="1" dirty="0">
              <a:solidFill>
                <a:schemeClr val="accent5">
                  <a:lumMod val="50000"/>
                </a:schemeClr>
              </a:solidFill>
            </a:endParaRPr>
          </a:p>
        </p:txBody>
      </p:sp>
      <p:sp>
        <p:nvSpPr>
          <p:cNvPr id="34" name="TextBox 33">
            <a:extLst>
              <a:ext uri="{FF2B5EF4-FFF2-40B4-BE49-F238E27FC236}">
                <a16:creationId xmlns:a16="http://schemas.microsoft.com/office/drawing/2014/main" id="{C37DAB1D-09D6-4314-91F0-81B4583F589B}"/>
              </a:ext>
            </a:extLst>
          </p:cNvPr>
          <p:cNvSpPr txBox="1"/>
          <p:nvPr/>
        </p:nvSpPr>
        <p:spPr>
          <a:xfrm>
            <a:off x="8847376" y="2231694"/>
            <a:ext cx="2727517" cy="461665"/>
          </a:xfrm>
          <a:prstGeom prst="rect">
            <a:avLst/>
          </a:prstGeom>
          <a:noFill/>
        </p:spPr>
        <p:txBody>
          <a:bodyPr wrap="square" rtlCol="0">
            <a:spAutoFit/>
          </a:bodyPr>
          <a:lstStyle/>
          <a:p>
            <a:pPr algn="l"/>
            <a:r>
              <a:rPr lang="en-US" sz="2400" b="1" dirty="0">
                <a:solidFill>
                  <a:schemeClr val="accent5">
                    <a:lumMod val="50000"/>
                  </a:schemeClr>
                </a:solidFill>
              </a:rPr>
              <a:t>~Simon Siebold~</a:t>
            </a:r>
            <a:endParaRPr lang="en-GB" sz="2400" b="1" dirty="0">
              <a:solidFill>
                <a:schemeClr val="accent5">
                  <a:lumMod val="50000"/>
                </a:schemeClr>
              </a:solidFill>
            </a:endParaRPr>
          </a:p>
        </p:txBody>
      </p:sp>
      <p:sp>
        <p:nvSpPr>
          <p:cNvPr id="35" name="TextBox 34">
            <a:extLst>
              <a:ext uri="{FF2B5EF4-FFF2-40B4-BE49-F238E27FC236}">
                <a16:creationId xmlns:a16="http://schemas.microsoft.com/office/drawing/2014/main" id="{3A8CF7E9-4593-4A2D-AD59-6ECD1B788D40}"/>
              </a:ext>
            </a:extLst>
          </p:cNvPr>
          <p:cNvSpPr txBox="1"/>
          <p:nvPr/>
        </p:nvSpPr>
        <p:spPr>
          <a:xfrm>
            <a:off x="8881259" y="3915043"/>
            <a:ext cx="2727517" cy="461665"/>
          </a:xfrm>
          <a:prstGeom prst="rect">
            <a:avLst/>
          </a:prstGeom>
          <a:noFill/>
        </p:spPr>
        <p:txBody>
          <a:bodyPr wrap="square" rtlCol="0">
            <a:spAutoFit/>
          </a:bodyPr>
          <a:lstStyle/>
          <a:p>
            <a:pPr algn="l"/>
            <a:r>
              <a:rPr lang="en-US" sz="2400" b="1" dirty="0">
                <a:solidFill>
                  <a:schemeClr val="accent5">
                    <a:lumMod val="50000"/>
                  </a:schemeClr>
                </a:solidFill>
              </a:rPr>
              <a:t>~</a:t>
            </a:r>
            <a:r>
              <a:rPr lang="en-US" sz="2400" b="1" dirty="0" err="1">
                <a:solidFill>
                  <a:schemeClr val="accent5">
                    <a:lumMod val="50000"/>
                  </a:schemeClr>
                </a:solidFill>
              </a:rPr>
              <a:t>Zino</a:t>
            </a:r>
            <a:r>
              <a:rPr lang="en-US" sz="2400" b="1" dirty="0">
                <a:solidFill>
                  <a:schemeClr val="accent5">
                    <a:lumMod val="50000"/>
                  </a:schemeClr>
                </a:solidFill>
              </a:rPr>
              <a:t> Sprenger~</a:t>
            </a:r>
            <a:endParaRPr lang="en-GB" sz="2400" b="1" dirty="0">
              <a:solidFill>
                <a:schemeClr val="accent5">
                  <a:lumMod val="50000"/>
                </a:schemeClr>
              </a:solidFill>
            </a:endParaRPr>
          </a:p>
        </p:txBody>
      </p:sp>
      <p:sp>
        <p:nvSpPr>
          <p:cNvPr id="36" name="TextBox 35">
            <a:extLst>
              <a:ext uri="{FF2B5EF4-FFF2-40B4-BE49-F238E27FC236}">
                <a16:creationId xmlns:a16="http://schemas.microsoft.com/office/drawing/2014/main" id="{B1B9FB03-2E95-4A37-BC31-C303084F158E}"/>
              </a:ext>
            </a:extLst>
          </p:cNvPr>
          <p:cNvSpPr txBox="1"/>
          <p:nvPr/>
        </p:nvSpPr>
        <p:spPr>
          <a:xfrm>
            <a:off x="8856652" y="5641352"/>
            <a:ext cx="2727517" cy="461665"/>
          </a:xfrm>
          <a:prstGeom prst="rect">
            <a:avLst/>
          </a:prstGeom>
          <a:noFill/>
        </p:spPr>
        <p:txBody>
          <a:bodyPr wrap="square" rtlCol="0">
            <a:spAutoFit/>
          </a:bodyPr>
          <a:lstStyle/>
          <a:p>
            <a:pPr algn="l"/>
            <a:r>
              <a:rPr lang="en-US" sz="2400" b="1" dirty="0">
                <a:solidFill>
                  <a:schemeClr val="accent5">
                    <a:lumMod val="50000"/>
                  </a:schemeClr>
                </a:solidFill>
              </a:rPr>
              <a:t>~Stefan Ziegler~</a:t>
            </a:r>
            <a:endParaRPr lang="en-GB" sz="2400" b="1" dirty="0">
              <a:solidFill>
                <a:schemeClr val="accent5">
                  <a:lumMod val="50000"/>
                </a:schemeClr>
              </a:solidFill>
            </a:endParaRPr>
          </a:p>
        </p:txBody>
      </p:sp>
      <p:pic>
        <p:nvPicPr>
          <p:cNvPr id="37" name="Picture 7">
            <a:extLst>
              <a:ext uri="{FF2B5EF4-FFF2-40B4-BE49-F238E27FC236}">
                <a16:creationId xmlns:a16="http://schemas.microsoft.com/office/drawing/2014/main" id="{027EC4AF-5602-4F4A-9D0E-77AE324F76B1}"/>
              </a:ext>
            </a:extLst>
          </p:cNvPr>
          <p:cNvPicPr>
            <a:picLocks noChangeAspect="1"/>
          </p:cNvPicPr>
          <p:nvPr/>
        </p:nvPicPr>
        <p:blipFill>
          <a:blip r:embed="rId13" cstate="print">
            <a:extLst>
              <a:ext uri="{BEBA8EAE-BF5A-486C-A8C5-ECC9F3942E4B}">
                <a14:imgProps xmlns:a14="http://schemas.microsoft.com/office/drawing/2010/main">
                  <a14:imgLayer r:embed="rId14">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8881259" y="54851"/>
            <a:ext cx="1443600" cy="1082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peech Bubble: Rectangle with Corners Rounded 5">
            <a:extLst>
              <a:ext uri="{FF2B5EF4-FFF2-40B4-BE49-F238E27FC236}">
                <a16:creationId xmlns:a16="http://schemas.microsoft.com/office/drawing/2014/main" id="{9578745A-D5BD-403A-943D-80204887219A}"/>
              </a:ext>
            </a:extLst>
          </p:cNvPr>
          <p:cNvSpPr/>
          <p:nvPr/>
        </p:nvSpPr>
        <p:spPr>
          <a:xfrm>
            <a:off x="4174223" y="705287"/>
            <a:ext cx="2727517" cy="1648341"/>
          </a:xfrm>
          <a:prstGeom prst="wedgeRoundRectCallou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rPr>
              <a:t>Ich </a:t>
            </a:r>
            <a:r>
              <a:rPr lang="en-GB" sz="2000" b="1" dirty="0" err="1">
                <a:solidFill>
                  <a:srgbClr val="002060"/>
                </a:solidFill>
              </a:rPr>
              <a:t>denke</a:t>
            </a:r>
            <a:r>
              <a:rPr lang="en-GB" sz="2000" b="1" dirty="0">
                <a:solidFill>
                  <a:srgbClr val="002060"/>
                </a:solidFill>
              </a:rPr>
              <a:t>, der </a:t>
            </a:r>
            <a:r>
              <a:rPr lang="en-GB" sz="2000" b="1" dirty="0" err="1">
                <a:solidFill>
                  <a:srgbClr val="002060"/>
                </a:solidFill>
              </a:rPr>
              <a:t>Mörder</a:t>
            </a:r>
            <a:r>
              <a:rPr lang="en-GB" sz="2000" b="1" dirty="0">
                <a:solidFill>
                  <a:srgbClr val="002060"/>
                </a:solidFill>
              </a:rPr>
              <a:t> </a:t>
            </a:r>
            <a:r>
              <a:rPr lang="en-GB" sz="2000" b="1" dirty="0" err="1">
                <a:solidFill>
                  <a:srgbClr val="002060"/>
                </a:solidFill>
              </a:rPr>
              <a:t>ist</a:t>
            </a:r>
            <a:r>
              <a:rPr lang="en-GB" sz="2000" b="1" dirty="0">
                <a:solidFill>
                  <a:srgbClr val="002060"/>
                </a:solidFill>
              </a:rPr>
              <a:t> Simon, </a:t>
            </a:r>
            <a:r>
              <a:rPr lang="en-GB" sz="2000" b="1" dirty="0" err="1">
                <a:solidFill>
                  <a:srgbClr val="002060"/>
                </a:solidFill>
              </a:rPr>
              <a:t>denn</a:t>
            </a:r>
            <a:r>
              <a:rPr lang="en-GB" sz="2000" b="1" dirty="0">
                <a:solidFill>
                  <a:srgbClr val="002060"/>
                </a:solidFill>
              </a:rPr>
              <a:t> </a:t>
            </a:r>
            <a:r>
              <a:rPr lang="en-GB" sz="2000" b="1" dirty="0" err="1">
                <a:solidFill>
                  <a:srgbClr val="002060"/>
                </a:solidFill>
              </a:rPr>
              <a:t>er</a:t>
            </a:r>
            <a:r>
              <a:rPr lang="en-GB" sz="2000" b="1" dirty="0">
                <a:solidFill>
                  <a:srgbClr val="002060"/>
                </a:solidFill>
              </a:rPr>
              <a:t> will das Geld von seiner </a:t>
            </a:r>
            <a:r>
              <a:rPr lang="en-GB" sz="2000" b="1" dirty="0" err="1">
                <a:solidFill>
                  <a:srgbClr val="002060"/>
                </a:solidFill>
              </a:rPr>
              <a:t>Tante</a:t>
            </a:r>
            <a:r>
              <a:rPr lang="en-GB" sz="2000" b="1" dirty="0">
                <a:solidFill>
                  <a:srgbClr val="002060"/>
                </a:solidFill>
              </a:rPr>
              <a:t> </a:t>
            </a:r>
            <a:r>
              <a:rPr lang="en-GB" sz="2000" b="1" dirty="0" err="1">
                <a:solidFill>
                  <a:srgbClr val="002060"/>
                </a:solidFill>
              </a:rPr>
              <a:t>haben</a:t>
            </a:r>
            <a:r>
              <a:rPr lang="en-GB" sz="2000" b="1" dirty="0">
                <a:solidFill>
                  <a:srgbClr val="002060"/>
                </a:solidFill>
              </a:rPr>
              <a:t>.</a:t>
            </a:r>
          </a:p>
        </p:txBody>
      </p:sp>
      <p:pic>
        <p:nvPicPr>
          <p:cNvPr id="39" name="Picture 38" descr="Icon&#10;&#10;Description automatically generated">
            <a:extLst>
              <a:ext uri="{FF2B5EF4-FFF2-40B4-BE49-F238E27FC236}">
                <a16:creationId xmlns:a16="http://schemas.microsoft.com/office/drawing/2014/main" id="{D17EF215-8C98-439B-AA61-42BB8373CFB4}"/>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705501" y="4941152"/>
            <a:ext cx="2236589" cy="1832955"/>
          </a:xfrm>
          <a:prstGeom prst="rect">
            <a:avLst/>
          </a:prstGeom>
        </p:spPr>
      </p:pic>
      <p:sp>
        <p:nvSpPr>
          <p:cNvPr id="41" name="Speech Bubble: Rectangle with Corners Rounded 40">
            <a:extLst>
              <a:ext uri="{FF2B5EF4-FFF2-40B4-BE49-F238E27FC236}">
                <a16:creationId xmlns:a16="http://schemas.microsoft.com/office/drawing/2014/main" id="{C40579B8-91FD-42B1-8F6B-75654EA552D3}"/>
              </a:ext>
            </a:extLst>
          </p:cNvPr>
          <p:cNvSpPr/>
          <p:nvPr/>
        </p:nvSpPr>
        <p:spPr>
          <a:xfrm>
            <a:off x="4362692" y="101624"/>
            <a:ext cx="3288807" cy="623339"/>
          </a:xfrm>
          <a:prstGeom prst="wedgeRoundRectCallout">
            <a:avLst>
              <a:gd name="adj1" fmla="val -35567"/>
              <a:gd name="adj2" fmla="val -27326"/>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der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Mord</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 murder</a:t>
            </a:r>
            <a:b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der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Mörder</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 murderer</a:t>
            </a:r>
          </a:p>
        </p:txBody>
      </p:sp>
      <p:sp>
        <p:nvSpPr>
          <p:cNvPr id="38" name="Speech Bubble: Rectangle with Corners Rounded 37">
            <a:extLst>
              <a:ext uri="{FF2B5EF4-FFF2-40B4-BE49-F238E27FC236}">
                <a16:creationId xmlns:a16="http://schemas.microsoft.com/office/drawing/2014/main" id="{C46126E0-9394-4282-BA25-E074DC8FC7D6}"/>
              </a:ext>
            </a:extLst>
          </p:cNvPr>
          <p:cNvSpPr/>
          <p:nvPr/>
        </p:nvSpPr>
        <p:spPr>
          <a:xfrm>
            <a:off x="4289447" y="5708363"/>
            <a:ext cx="3547127" cy="1065744"/>
          </a:xfrm>
          <a:prstGeom prst="wedgeRoundRectCallout">
            <a:avLst>
              <a:gd name="adj1" fmla="val 60262"/>
              <a:gd name="adj2" fmla="val -48324"/>
              <a:gd name="adj3" fmla="val 16667"/>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rPr>
              <a:t>Ich </a:t>
            </a:r>
            <a:r>
              <a:rPr lang="en-GB" sz="2000" b="1" dirty="0" err="1">
                <a:solidFill>
                  <a:srgbClr val="002060"/>
                </a:solidFill>
              </a:rPr>
              <a:t>denke</a:t>
            </a:r>
            <a:r>
              <a:rPr lang="en-GB" sz="2000" b="1" dirty="0">
                <a:solidFill>
                  <a:srgbClr val="002060"/>
                </a:solidFill>
              </a:rPr>
              <a:t>, </a:t>
            </a:r>
            <a:r>
              <a:rPr lang="en-GB" sz="2000" b="1" dirty="0" err="1">
                <a:solidFill>
                  <a:srgbClr val="002060"/>
                </a:solidFill>
              </a:rPr>
              <a:t>Zino</a:t>
            </a:r>
            <a:r>
              <a:rPr lang="en-GB" sz="2000" b="1" dirty="0">
                <a:solidFill>
                  <a:srgbClr val="002060"/>
                </a:solidFill>
              </a:rPr>
              <a:t> Sprenger </a:t>
            </a:r>
            <a:r>
              <a:rPr lang="en-GB" sz="2000" b="1" dirty="0" err="1">
                <a:solidFill>
                  <a:srgbClr val="002060"/>
                </a:solidFill>
              </a:rPr>
              <a:t>ist</a:t>
            </a:r>
            <a:r>
              <a:rPr lang="en-GB" sz="2000" b="1" dirty="0">
                <a:solidFill>
                  <a:srgbClr val="002060"/>
                </a:solidFill>
              </a:rPr>
              <a:t> </a:t>
            </a:r>
            <a:r>
              <a:rPr lang="en-GB" sz="2000" b="1" dirty="0" err="1">
                <a:solidFill>
                  <a:srgbClr val="002060"/>
                </a:solidFill>
              </a:rPr>
              <a:t>verantwortlich</a:t>
            </a:r>
            <a:r>
              <a:rPr lang="en-GB" sz="2000" b="1" dirty="0">
                <a:solidFill>
                  <a:srgbClr val="002060"/>
                </a:solidFill>
              </a:rPr>
              <a:t>. </a:t>
            </a:r>
            <a:r>
              <a:rPr lang="en-GB" sz="2000" b="1" dirty="0" err="1">
                <a:solidFill>
                  <a:srgbClr val="002060"/>
                </a:solidFill>
              </a:rPr>
              <a:t>Er</a:t>
            </a:r>
            <a:r>
              <a:rPr lang="en-GB" sz="2000" b="1" dirty="0">
                <a:solidFill>
                  <a:srgbClr val="002060"/>
                </a:solidFill>
              </a:rPr>
              <a:t> hat </a:t>
            </a:r>
            <a:r>
              <a:rPr lang="en-GB" sz="2000" b="1" dirty="0" err="1">
                <a:solidFill>
                  <a:srgbClr val="002060"/>
                </a:solidFill>
              </a:rPr>
              <a:t>eine</a:t>
            </a:r>
            <a:r>
              <a:rPr lang="en-GB" sz="2000" b="1" dirty="0">
                <a:solidFill>
                  <a:srgbClr val="002060"/>
                </a:solidFill>
              </a:rPr>
              <a:t> </a:t>
            </a:r>
            <a:r>
              <a:rPr lang="en-GB" sz="2000" b="1" dirty="0" err="1">
                <a:solidFill>
                  <a:srgbClr val="002060"/>
                </a:solidFill>
              </a:rPr>
              <a:t>dunkle</a:t>
            </a:r>
            <a:r>
              <a:rPr lang="en-GB" sz="2000" b="1" dirty="0">
                <a:solidFill>
                  <a:srgbClr val="002060"/>
                </a:solidFill>
              </a:rPr>
              <a:t> </a:t>
            </a:r>
            <a:r>
              <a:rPr lang="en-GB" sz="2000" b="1" dirty="0" err="1">
                <a:solidFill>
                  <a:srgbClr val="002060"/>
                </a:solidFill>
              </a:rPr>
              <a:t>Seite</a:t>
            </a:r>
            <a:r>
              <a:rPr lang="en-GB" sz="2000" b="1" dirty="0">
                <a:solidFill>
                  <a:srgbClr val="002060"/>
                </a:solidFill>
              </a:rPr>
              <a:t>.</a:t>
            </a:r>
          </a:p>
        </p:txBody>
      </p:sp>
    </p:spTree>
    <p:extLst>
      <p:ext uri="{BB962C8B-B14F-4D97-AF65-F5344CB8AC3E}">
        <p14:creationId xmlns:p14="http://schemas.microsoft.com/office/powerpoint/2010/main" val="3450004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5950226" cy="869950"/>
          </a:xfrm>
          <a:prstGeom prst="rect">
            <a:avLst/>
          </a:prstGeom>
        </p:spPr>
      </p:pic>
      <p:sp>
        <p:nvSpPr>
          <p:cNvPr id="4" name="Title 3"/>
          <p:cNvSpPr>
            <a:spLocks noGrp="1"/>
          </p:cNvSpPr>
          <p:nvPr>
            <p:ph type="title"/>
          </p:nvPr>
        </p:nvSpPr>
        <p:spPr>
          <a:xfrm>
            <a:off x="0" y="294041"/>
            <a:ext cx="5743891" cy="707849"/>
          </a:xfrm>
        </p:spPr>
        <p:txBody>
          <a:bodyPr>
            <a:noAutofit/>
          </a:bodyPr>
          <a:lstStyle/>
          <a:p>
            <a:r>
              <a:rPr lang="en-GB" sz="3200" b="1" dirty="0">
                <a:solidFill>
                  <a:schemeClr val="bg1"/>
                </a:solidFill>
              </a:rPr>
              <a:t>Der </a:t>
            </a:r>
            <a:r>
              <a:rPr lang="en-GB" sz="3200" b="1" dirty="0" err="1">
                <a:solidFill>
                  <a:schemeClr val="bg1"/>
                </a:solidFill>
              </a:rPr>
              <a:t>Mord</a:t>
            </a:r>
            <a:r>
              <a:rPr lang="en-GB" sz="3200" b="1" dirty="0">
                <a:solidFill>
                  <a:schemeClr val="bg1"/>
                </a:solidFill>
              </a:rPr>
              <a:t> von Frau Spies</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555480" y="247046"/>
            <a:ext cx="240372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8" name="Rectangle 17">
            <a:extLst>
              <a:ext uri="{FF2B5EF4-FFF2-40B4-BE49-F238E27FC236}">
                <a16:creationId xmlns:a16="http://schemas.microsoft.com/office/drawing/2014/main" id="{26A2A3BC-BC65-403E-9D19-4ADDEE740AE5}"/>
              </a:ext>
            </a:extLst>
          </p:cNvPr>
          <p:cNvSpPr/>
          <p:nvPr/>
        </p:nvSpPr>
        <p:spPr>
          <a:xfrm>
            <a:off x="2057805" y="4474487"/>
            <a:ext cx="2997040" cy="4354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 name="TextBox 1">
            <a:extLst>
              <a:ext uri="{FF2B5EF4-FFF2-40B4-BE49-F238E27FC236}">
                <a16:creationId xmlns:a16="http://schemas.microsoft.com/office/drawing/2014/main" id="{E565F8B6-D68F-4D2D-BFDD-B9199506D15C}"/>
              </a:ext>
            </a:extLst>
          </p:cNvPr>
          <p:cNvSpPr txBox="1"/>
          <p:nvPr/>
        </p:nvSpPr>
        <p:spPr>
          <a:xfrm>
            <a:off x="2057805" y="2804623"/>
            <a:ext cx="956333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 ist eine spannende Geschichte. </a:t>
            </a:r>
          </a:p>
        </p:txBody>
      </p:sp>
      <p:sp>
        <p:nvSpPr>
          <p:cNvPr id="22" name="TextBox 21">
            <a:extLst>
              <a:ext uri="{FF2B5EF4-FFF2-40B4-BE49-F238E27FC236}">
                <a16:creationId xmlns:a16="http://schemas.microsoft.com/office/drawing/2014/main" id="{7C041BA0-5ACB-4F27-B3BA-C5F2A436A987}"/>
              </a:ext>
            </a:extLst>
          </p:cNvPr>
          <p:cNvSpPr txBox="1"/>
          <p:nvPr/>
        </p:nvSpPr>
        <p:spPr>
          <a:xfrm>
            <a:off x="112107" y="1185964"/>
            <a:ext cx="10488938" cy="8002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Onkel</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Heinrich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Polizist</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und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Mutti</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spielt</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eine</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Anwältin</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b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Hör</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und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mach</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Notizen</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auf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Englisch</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Dann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den Text auf Deutsch.  </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8" name="Picture 7" descr="A picture containing logo&#10;&#10;Description automatically generated">
            <a:extLst>
              <a:ext uri="{FF2B5EF4-FFF2-40B4-BE49-F238E27FC236}">
                <a16:creationId xmlns:a16="http://schemas.microsoft.com/office/drawing/2014/main" id="{051AD43A-FB85-4A2F-B9E3-7C78971464D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01045" y="647965"/>
            <a:ext cx="1699741" cy="1742831"/>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B42DA831-948F-43FE-AAA4-613560D0C98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28143"/>
          <a:stretch/>
        </p:blipFill>
        <p:spPr>
          <a:xfrm>
            <a:off x="0" y="3124200"/>
            <a:ext cx="1634509" cy="3244960"/>
          </a:xfrm>
          <a:prstGeom prst="rect">
            <a:avLst/>
          </a:prstGeom>
        </p:spPr>
      </p:pic>
      <p:sp>
        <p:nvSpPr>
          <p:cNvPr id="10" name="Action Button: Custom 16">
            <a:hlinkClick r:id="" action="ppaction://noaction" highlightClick="1">
              <a:snd r:embed="rId7" name="9.2.1.3 Slide 11 1.wav"/>
            </a:hlinkClick>
            <a:extLst>
              <a:ext uri="{FF2B5EF4-FFF2-40B4-BE49-F238E27FC236}">
                <a16:creationId xmlns:a16="http://schemas.microsoft.com/office/drawing/2014/main" id="{C4213F3A-92DC-412D-B0EB-140656B08C24}"/>
              </a:ext>
            </a:extLst>
          </p:cNvPr>
          <p:cNvSpPr/>
          <p:nvPr/>
        </p:nvSpPr>
        <p:spPr>
          <a:xfrm>
            <a:off x="1636587" y="2128307"/>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1" name="Action Button: Custom 16">
            <a:hlinkClick r:id="" action="ppaction://noaction" highlightClick="1">
              <a:snd r:embed="rId8" name="9.2.1.3 Slide 11 2.wav"/>
            </a:hlinkClick>
            <a:extLst>
              <a:ext uri="{FF2B5EF4-FFF2-40B4-BE49-F238E27FC236}">
                <a16:creationId xmlns:a16="http://schemas.microsoft.com/office/drawing/2014/main" id="{04A930E1-57AD-4F9F-AF32-7C531E984A8E}"/>
              </a:ext>
            </a:extLst>
          </p:cNvPr>
          <p:cNvSpPr/>
          <p:nvPr/>
        </p:nvSpPr>
        <p:spPr>
          <a:xfrm>
            <a:off x="1636587" y="2852052"/>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2" name="Action Button: Custom 16">
            <a:hlinkClick r:id="" action="ppaction://noaction" highlightClick="1">
              <a:snd r:embed="rId9" name="9.2.1.3 Slide 11 3.wav"/>
            </a:hlinkClick>
            <a:extLst>
              <a:ext uri="{FF2B5EF4-FFF2-40B4-BE49-F238E27FC236}">
                <a16:creationId xmlns:a16="http://schemas.microsoft.com/office/drawing/2014/main" id="{8A84D5C7-3E5D-4F4D-B48D-1797F4903C86}"/>
              </a:ext>
            </a:extLst>
          </p:cNvPr>
          <p:cNvSpPr/>
          <p:nvPr/>
        </p:nvSpPr>
        <p:spPr>
          <a:xfrm>
            <a:off x="1634509" y="3362747"/>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3" name="Action Button: Custom 16">
            <a:hlinkClick r:id="" action="ppaction://noaction" highlightClick="1">
              <a:snd r:embed="rId10" name="9.2.1.3 Slide 11 4.wav"/>
            </a:hlinkClick>
            <a:extLst>
              <a:ext uri="{FF2B5EF4-FFF2-40B4-BE49-F238E27FC236}">
                <a16:creationId xmlns:a16="http://schemas.microsoft.com/office/drawing/2014/main" id="{8DCA3850-AEB6-4103-B90A-70D091F890F9}"/>
              </a:ext>
            </a:extLst>
          </p:cNvPr>
          <p:cNvSpPr/>
          <p:nvPr/>
        </p:nvSpPr>
        <p:spPr>
          <a:xfrm>
            <a:off x="1634509" y="4077678"/>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4" name="Action Button: Custom 16">
            <a:hlinkClick r:id="" action="ppaction://noaction" highlightClick="1">
              <a:snd r:embed="rId11" name="9.2.1.3 Slide 11 5.wav"/>
            </a:hlinkClick>
            <a:extLst>
              <a:ext uri="{FF2B5EF4-FFF2-40B4-BE49-F238E27FC236}">
                <a16:creationId xmlns:a16="http://schemas.microsoft.com/office/drawing/2014/main" id="{5EDFC102-9576-484A-B619-260994761074}"/>
              </a:ext>
            </a:extLst>
          </p:cNvPr>
          <p:cNvSpPr/>
          <p:nvPr/>
        </p:nvSpPr>
        <p:spPr>
          <a:xfrm>
            <a:off x="1634509" y="4633316"/>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5" name="Action Button: Custom 16">
            <a:hlinkClick r:id="" action="ppaction://noaction" highlightClick="1">
              <a:snd r:embed="rId12" name="9.2.1.3 Slide 11 6.wav"/>
            </a:hlinkClick>
            <a:extLst>
              <a:ext uri="{FF2B5EF4-FFF2-40B4-BE49-F238E27FC236}">
                <a16:creationId xmlns:a16="http://schemas.microsoft.com/office/drawing/2014/main" id="{BC3A14CD-858A-4D24-BB46-CBC584DAD6C8}"/>
              </a:ext>
            </a:extLst>
          </p:cNvPr>
          <p:cNvSpPr/>
          <p:nvPr/>
        </p:nvSpPr>
        <p:spPr>
          <a:xfrm>
            <a:off x="1639303" y="5364900"/>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6" name="Action Button: Custom 16">
            <a:hlinkClick r:id="" action="ppaction://noaction" highlightClick="1">
              <a:snd r:embed="rId13" name="9.2.1.3 Slide 11 7.wav"/>
            </a:hlinkClick>
            <a:extLst>
              <a:ext uri="{FF2B5EF4-FFF2-40B4-BE49-F238E27FC236}">
                <a16:creationId xmlns:a16="http://schemas.microsoft.com/office/drawing/2014/main" id="{668AFCEB-EFE3-4DE1-9A2D-0E6F4B899CD3}"/>
              </a:ext>
            </a:extLst>
          </p:cNvPr>
          <p:cNvSpPr/>
          <p:nvPr/>
        </p:nvSpPr>
        <p:spPr>
          <a:xfrm>
            <a:off x="1634509" y="5818727"/>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6" name="Rectangle 5">
            <a:extLst>
              <a:ext uri="{FF2B5EF4-FFF2-40B4-BE49-F238E27FC236}">
                <a16:creationId xmlns:a16="http://schemas.microsoft.com/office/drawing/2014/main" id="{54380EC7-B983-44B6-B246-437068FDAF45}"/>
              </a:ext>
            </a:extLst>
          </p:cNvPr>
          <p:cNvSpPr/>
          <p:nvPr/>
        </p:nvSpPr>
        <p:spPr>
          <a:xfrm>
            <a:off x="2057805" y="2070747"/>
            <a:ext cx="8517499"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Wir treffen uns heute hier, denn wir sollen den traurigen Fall von Frau Spies lösen. </a:t>
            </a:r>
          </a:p>
        </p:txBody>
      </p:sp>
      <p:sp>
        <p:nvSpPr>
          <p:cNvPr id="9" name="Rectangle: Rounded Corners 8">
            <a:extLst>
              <a:ext uri="{FF2B5EF4-FFF2-40B4-BE49-F238E27FC236}">
                <a16:creationId xmlns:a16="http://schemas.microsoft.com/office/drawing/2014/main" id="{B7302A51-3CB5-435F-8AAE-7EEE1336181D}"/>
              </a:ext>
            </a:extLst>
          </p:cNvPr>
          <p:cNvSpPr/>
          <p:nvPr/>
        </p:nvSpPr>
        <p:spPr>
          <a:xfrm>
            <a:off x="2129139" y="2102783"/>
            <a:ext cx="8471867" cy="72374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9" name="Speech Bubble: Rectangle with Corners Rounded 18">
            <a:extLst>
              <a:ext uri="{FF2B5EF4-FFF2-40B4-BE49-F238E27FC236}">
                <a16:creationId xmlns:a16="http://schemas.microsoft.com/office/drawing/2014/main" id="{A87F54C2-A610-4B57-8B3C-B3514D130628}"/>
              </a:ext>
            </a:extLst>
          </p:cNvPr>
          <p:cNvSpPr/>
          <p:nvPr/>
        </p:nvSpPr>
        <p:spPr>
          <a:xfrm>
            <a:off x="6108449" y="21478"/>
            <a:ext cx="3288807" cy="1205115"/>
          </a:xfrm>
          <a:prstGeom prst="wedgeRoundRectCallout">
            <a:avLst>
              <a:gd name="adj1" fmla="val -35567"/>
              <a:gd name="adj2" fmla="val -27326"/>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der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Mord</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 murder</a:t>
            </a:r>
            <a:b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der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Mörder</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 murderer</a:t>
            </a:r>
            <a:b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lösen</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 to solve</a:t>
            </a:r>
            <a:b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der Fall – case</a:t>
            </a:r>
          </a:p>
        </p:txBody>
      </p:sp>
      <p:sp>
        <p:nvSpPr>
          <p:cNvPr id="23" name="Rectangle: Rounded Corners 22">
            <a:extLst>
              <a:ext uri="{FF2B5EF4-FFF2-40B4-BE49-F238E27FC236}">
                <a16:creationId xmlns:a16="http://schemas.microsoft.com/office/drawing/2014/main" id="{2C35CC93-1FC2-404B-9FF5-A06C55091808}"/>
              </a:ext>
            </a:extLst>
          </p:cNvPr>
          <p:cNvSpPr/>
          <p:nvPr/>
        </p:nvSpPr>
        <p:spPr>
          <a:xfrm>
            <a:off x="2129139" y="2849436"/>
            <a:ext cx="8517499" cy="40225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6EFC34C1-4454-4021-A280-0D6B1AE085AE}"/>
              </a:ext>
            </a:extLst>
          </p:cNvPr>
          <p:cNvSpPr txBox="1"/>
          <p:nvPr/>
        </p:nvSpPr>
        <p:spPr>
          <a:xfrm>
            <a:off x="2057805" y="5311258"/>
            <a:ext cx="873860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Jemand versteckt etwas.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 name="TextBox 23">
            <a:extLst>
              <a:ext uri="{FF2B5EF4-FFF2-40B4-BE49-F238E27FC236}">
                <a16:creationId xmlns:a16="http://schemas.microsoft.com/office/drawing/2014/main" id="{93A557B8-DE49-4CC5-AFE2-DF6020657B49}"/>
              </a:ext>
            </a:extLst>
          </p:cNvPr>
          <p:cNvSpPr txBox="1"/>
          <p:nvPr/>
        </p:nvSpPr>
        <p:spPr>
          <a:xfrm>
            <a:off x="2057805" y="3214149"/>
            <a:ext cx="993310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Obwohl Sie alle in der Nähe waren, weiß niemand, wer für den Mord* verantwortlich ist.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5" name="TextBox 24">
            <a:extLst>
              <a:ext uri="{FF2B5EF4-FFF2-40B4-BE49-F238E27FC236}">
                <a16:creationId xmlns:a16="http://schemas.microsoft.com/office/drawing/2014/main" id="{C5E8E1F5-BE30-495E-AE13-DEC7467CE7E7}"/>
              </a:ext>
            </a:extLst>
          </p:cNvPr>
          <p:cNvSpPr txBox="1"/>
          <p:nvPr/>
        </p:nvSpPr>
        <p:spPr>
          <a:xfrm>
            <a:off x="2057805" y="4055101"/>
            <a:ext cx="516093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 verstehe es einfach nicht.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6" name="TextBox 25">
            <a:extLst>
              <a:ext uri="{FF2B5EF4-FFF2-40B4-BE49-F238E27FC236}">
                <a16:creationId xmlns:a16="http://schemas.microsoft.com/office/drawing/2014/main" id="{D321C627-8972-4DC1-B47B-86517D1AD0B5}"/>
              </a:ext>
            </a:extLst>
          </p:cNvPr>
          <p:cNvSpPr txBox="1"/>
          <p:nvPr/>
        </p:nvSpPr>
        <p:spPr>
          <a:xfrm>
            <a:off x="2057805" y="4483188"/>
            <a:ext cx="1010845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Was haben Sie an diesem Abend auf dem Schiff gehört und gesehen?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7" name="TextBox 26">
            <a:extLst>
              <a:ext uri="{FF2B5EF4-FFF2-40B4-BE49-F238E27FC236}">
                <a16:creationId xmlns:a16="http://schemas.microsoft.com/office/drawing/2014/main" id="{6482EA3C-6199-4938-B45E-5566FD5F92BA}"/>
              </a:ext>
            </a:extLst>
          </p:cNvPr>
          <p:cNvSpPr txBox="1"/>
          <p:nvPr/>
        </p:nvSpPr>
        <p:spPr>
          <a:xfrm>
            <a:off x="2040170" y="5767520"/>
            <a:ext cx="663281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Vielleicht sitzt der Mörder hier am Tisch!</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8" name="Rectangle: Rounded Corners 27">
            <a:extLst>
              <a:ext uri="{FF2B5EF4-FFF2-40B4-BE49-F238E27FC236}">
                <a16:creationId xmlns:a16="http://schemas.microsoft.com/office/drawing/2014/main" id="{2A21C115-D4DA-45A1-816D-EB1CC8B68FD4}"/>
              </a:ext>
            </a:extLst>
          </p:cNvPr>
          <p:cNvSpPr/>
          <p:nvPr/>
        </p:nvSpPr>
        <p:spPr>
          <a:xfrm>
            <a:off x="2129139" y="3227871"/>
            <a:ext cx="9563338" cy="76708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9" name="Rectangle: Rounded Corners 28">
            <a:extLst>
              <a:ext uri="{FF2B5EF4-FFF2-40B4-BE49-F238E27FC236}">
                <a16:creationId xmlns:a16="http://schemas.microsoft.com/office/drawing/2014/main" id="{705C708A-D256-491E-A64F-25DB1138A227}"/>
              </a:ext>
            </a:extLst>
          </p:cNvPr>
          <p:cNvSpPr/>
          <p:nvPr/>
        </p:nvSpPr>
        <p:spPr>
          <a:xfrm>
            <a:off x="2160802" y="4127005"/>
            <a:ext cx="9563338" cy="37262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0" name="Rectangle: Rounded Corners 29">
            <a:extLst>
              <a:ext uri="{FF2B5EF4-FFF2-40B4-BE49-F238E27FC236}">
                <a16:creationId xmlns:a16="http://schemas.microsoft.com/office/drawing/2014/main" id="{8458488D-7D35-42A2-A1AD-EF48DD9699ED}"/>
              </a:ext>
            </a:extLst>
          </p:cNvPr>
          <p:cNvSpPr/>
          <p:nvPr/>
        </p:nvSpPr>
        <p:spPr>
          <a:xfrm>
            <a:off x="2129139" y="4579978"/>
            <a:ext cx="9563338" cy="7473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1" name="Rectangle: Rounded Corners 30">
            <a:extLst>
              <a:ext uri="{FF2B5EF4-FFF2-40B4-BE49-F238E27FC236}">
                <a16:creationId xmlns:a16="http://schemas.microsoft.com/office/drawing/2014/main" id="{F5742504-3D30-4F6F-8B00-6EDAFF31005A}"/>
              </a:ext>
            </a:extLst>
          </p:cNvPr>
          <p:cNvSpPr/>
          <p:nvPr/>
        </p:nvSpPr>
        <p:spPr>
          <a:xfrm>
            <a:off x="2129139" y="5375823"/>
            <a:ext cx="9563338" cy="29621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2" name="Rectangle: Rounded Corners 31">
            <a:extLst>
              <a:ext uri="{FF2B5EF4-FFF2-40B4-BE49-F238E27FC236}">
                <a16:creationId xmlns:a16="http://schemas.microsoft.com/office/drawing/2014/main" id="{73F93883-F8F1-4057-B5D5-36C69BF9FF61}"/>
              </a:ext>
            </a:extLst>
          </p:cNvPr>
          <p:cNvSpPr/>
          <p:nvPr/>
        </p:nvSpPr>
        <p:spPr>
          <a:xfrm>
            <a:off x="2129139" y="5773782"/>
            <a:ext cx="9563338" cy="40615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296871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3" grpId="0" animBg="1"/>
      <p:bldP spid="28" grpId="0" animBg="1"/>
      <p:bldP spid="29" grpId="0" animBg="1"/>
      <p:bldP spid="30" grpId="0" animBg="1"/>
      <p:bldP spid="31" grpId="0" animBg="1"/>
      <p:bldP spid="3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333375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Relativsätze</a:t>
            </a:r>
            <a:endParaRPr lang="en-GB" sz="3600" b="1" dirty="0">
              <a:solidFill>
                <a:schemeClr val="bg1"/>
              </a:solidFill>
            </a:endParaRPr>
          </a:p>
        </p:txBody>
      </p:sp>
      <p:sp>
        <p:nvSpPr>
          <p:cNvPr id="21" name="TextBox 20">
            <a:extLst>
              <a:ext uri="{FF2B5EF4-FFF2-40B4-BE49-F238E27FC236}">
                <a16:creationId xmlns:a16="http://schemas.microsoft.com/office/drawing/2014/main" id="{FA6ECF53-BCE6-43EE-9528-52F9916DCE23}"/>
              </a:ext>
            </a:extLst>
          </p:cNvPr>
          <p:cNvSpPr txBox="1"/>
          <p:nvPr/>
        </p:nvSpPr>
        <p:spPr>
          <a:xfrm>
            <a:off x="156066" y="4624912"/>
            <a:ext cx="5939933" cy="461665"/>
          </a:xfrm>
          <a:prstGeom prst="rect">
            <a:avLst/>
          </a:prstGeom>
          <a:noFill/>
        </p:spPr>
        <p:txBody>
          <a:bodyPr wrap="square" rtlCol="0">
            <a:spAutoFit/>
          </a:bodyPr>
          <a:lstStyle/>
          <a:p>
            <a:r>
              <a:rPr lang="en-US" sz="2400" dirty="0">
                <a:solidFill>
                  <a:schemeClr val="accent5">
                    <a:lumMod val="50000"/>
                  </a:schemeClr>
                </a:solidFill>
              </a:rPr>
              <a:t>Die Dame, </a:t>
            </a:r>
            <a:r>
              <a:rPr lang="en-US" sz="2400" b="1" dirty="0">
                <a:solidFill>
                  <a:schemeClr val="accent5">
                    <a:lumMod val="50000"/>
                  </a:schemeClr>
                </a:solidFill>
              </a:rPr>
              <a:t>die </a:t>
            </a:r>
            <a:r>
              <a:rPr lang="en-US" sz="2400" dirty="0">
                <a:solidFill>
                  <a:schemeClr val="accent5">
                    <a:lumMod val="50000"/>
                  </a:schemeClr>
                </a:solidFill>
              </a:rPr>
              <a:t>tot</a:t>
            </a:r>
            <a:r>
              <a:rPr lang="en-US" sz="2400" b="1" dirty="0">
                <a:solidFill>
                  <a:schemeClr val="accent5">
                    <a:lumMod val="50000"/>
                  </a:schemeClr>
                </a:solidFill>
              </a:rPr>
              <a:t> </a:t>
            </a:r>
            <a:r>
              <a:rPr lang="en-US" sz="2400" b="1" dirty="0" err="1">
                <a:solidFill>
                  <a:schemeClr val="accent5">
                    <a:lumMod val="50000"/>
                  </a:schemeClr>
                </a:solidFill>
              </a:rPr>
              <a:t>ist</a:t>
            </a:r>
            <a:r>
              <a:rPr lang="en-US" sz="2400" dirty="0">
                <a:solidFill>
                  <a:schemeClr val="accent5">
                    <a:lumMod val="50000"/>
                  </a:schemeClr>
                </a:solidFill>
              </a:rPr>
              <a:t>, </a:t>
            </a:r>
            <a:r>
              <a:rPr lang="en-US" sz="2400" dirty="0" err="1">
                <a:solidFill>
                  <a:schemeClr val="accent5">
                    <a:lumMod val="50000"/>
                  </a:schemeClr>
                </a:solidFill>
              </a:rPr>
              <a:t>heißt</a:t>
            </a:r>
            <a:r>
              <a:rPr lang="en-US" sz="2400" dirty="0">
                <a:solidFill>
                  <a:schemeClr val="accent5">
                    <a:lumMod val="50000"/>
                  </a:schemeClr>
                </a:solidFill>
              </a:rPr>
              <a:t> Frau Spies.</a:t>
            </a:r>
          </a:p>
        </p:txBody>
      </p:sp>
      <p:sp>
        <p:nvSpPr>
          <p:cNvPr id="23" name="TextBox 22">
            <a:extLst>
              <a:ext uri="{FF2B5EF4-FFF2-40B4-BE49-F238E27FC236}">
                <a16:creationId xmlns:a16="http://schemas.microsoft.com/office/drawing/2014/main" id="{3C3D2497-4937-420D-AB0C-924B563A2A28}"/>
              </a:ext>
            </a:extLst>
          </p:cNvPr>
          <p:cNvSpPr txBox="1"/>
          <p:nvPr/>
        </p:nvSpPr>
        <p:spPr>
          <a:xfrm>
            <a:off x="95036" y="1238850"/>
            <a:ext cx="11777328" cy="830997"/>
          </a:xfrm>
          <a:prstGeom prst="rect">
            <a:avLst/>
          </a:prstGeom>
          <a:noFill/>
        </p:spPr>
        <p:txBody>
          <a:bodyPr wrap="square" rtlCol="0">
            <a:spAutoFit/>
          </a:bodyPr>
          <a:lstStyle/>
          <a:p>
            <a:r>
              <a:rPr lang="en-US" sz="2400" dirty="0">
                <a:solidFill>
                  <a:schemeClr val="accent5">
                    <a:lumMod val="50000"/>
                  </a:schemeClr>
                </a:solidFill>
              </a:rPr>
              <a:t>You know that relative clauses add information about the noun in a main clause, without starting another sentence:</a:t>
            </a:r>
          </a:p>
        </p:txBody>
      </p:sp>
      <p:sp>
        <p:nvSpPr>
          <p:cNvPr id="24" name="TextBox 23">
            <a:extLst>
              <a:ext uri="{FF2B5EF4-FFF2-40B4-BE49-F238E27FC236}">
                <a16:creationId xmlns:a16="http://schemas.microsoft.com/office/drawing/2014/main" id="{3C5C9EC7-667E-4781-82F7-C39F9DF8AA9A}"/>
              </a:ext>
            </a:extLst>
          </p:cNvPr>
          <p:cNvSpPr txBox="1"/>
          <p:nvPr/>
        </p:nvSpPr>
        <p:spPr>
          <a:xfrm>
            <a:off x="144827" y="2713125"/>
            <a:ext cx="10395235" cy="461665"/>
          </a:xfrm>
          <a:prstGeom prst="rect">
            <a:avLst/>
          </a:prstGeom>
          <a:noFill/>
        </p:spPr>
        <p:txBody>
          <a:bodyPr wrap="square" rtlCol="0">
            <a:spAutoFit/>
          </a:bodyPr>
          <a:lstStyle/>
          <a:p>
            <a:r>
              <a:rPr lang="en-US" sz="2400" dirty="0">
                <a:solidFill>
                  <a:schemeClr val="accent5">
                    <a:lumMod val="50000"/>
                  </a:schemeClr>
                </a:solidFill>
              </a:rPr>
              <a:t>Frau Spies </a:t>
            </a:r>
            <a:r>
              <a:rPr lang="en-US" sz="2400" dirty="0" err="1">
                <a:solidFill>
                  <a:schemeClr val="accent5">
                    <a:lumMod val="50000"/>
                  </a:schemeClr>
                </a:solidFill>
              </a:rPr>
              <a:t>heißt</a:t>
            </a:r>
            <a:r>
              <a:rPr lang="en-US" sz="2400" dirty="0">
                <a:solidFill>
                  <a:schemeClr val="accent5">
                    <a:lumMod val="50000"/>
                  </a:schemeClr>
                </a:solidFill>
              </a:rPr>
              <a:t> die Dame, </a:t>
            </a:r>
            <a:r>
              <a:rPr lang="en-US" sz="2400" b="1" dirty="0">
                <a:solidFill>
                  <a:schemeClr val="accent5">
                    <a:lumMod val="50000"/>
                  </a:schemeClr>
                </a:solidFill>
              </a:rPr>
              <a:t>die </a:t>
            </a:r>
            <a:r>
              <a:rPr lang="en-US" sz="2400" dirty="0">
                <a:solidFill>
                  <a:schemeClr val="accent5">
                    <a:lumMod val="50000"/>
                  </a:schemeClr>
                </a:solidFill>
              </a:rPr>
              <a:t>tot </a:t>
            </a:r>
            <a:r>
              <a:rPr lang="en-US" sz="2400" b="1" dirty="0" err="1">
                <a:solidFill>
                  <a:schemeClr val="accent5">
                    <a:lumMod val="50000"/>
                  </a:schemeClr>
                </a:solidFill>
              </a:rPr>
              <a:t>ist</a:t>
            </a:r>
            <a:r>
              <a:rPr lang="en-US" sz="2400" dirty="0">
                <a:solidFill>
                  <a:schemeClr val="accent5">
                    <a:lumMod val="50000"/>
                  </a:schemeClr>
                </a:solidFill>
              </a:rPr>
              <a:t>.</a:t>
            </a:r>
          </a:p>
        </p:txBody>
      </p:sp>
      <p:sp>
        <p:nvSpPr>
          <p:cNvPr id="25" name="TextBox 24">
            <a:extLst>
              <a:ext uri="{FF2B5EF4-FFF2-40B4-BE49-F238E27FC236}">
                <a16:creationId xmlns:a16="http://schemas.microsoft.com/office/drawing/2014/main" id="{5BBCB446-23C4-4E19-B9CD-C0912DBED0FE}"/>
              </a:ext>
            </a:extLst>
          </p:cNvPr>
          <p:cNvSpPr txBox="1"/>
          <p:nvPr/>
        </p:nvSpPr>
        <p:spPr>
          <a:xfrm>
            <a:off x="156066" y="3918576"/>
            <a:ext cx="8749755" cy="461665"/>
          </a:xfrm>
          <a:prstGeom prst="rect">
            <a:avLst/>
          </a:prstGeom>
          <a:noFill/>
        </p:spPr>
        <p:txBody>
          <a:bodyPr wrap="square" rtlCol="0">
            <a:spAutoFit/>
          </a:bodyPr>
          <a:lstStyle/>
          <a:p>
            <a:r>
              <a:rPr lang="en-US" sz="2400" dirty="0">
                <a:solidFill>
                  <a:schemeClr val="accent5">
                    <a:lumMod val="50000"/>
                  </a:schemeClr>
                </a:solidFill>
              </a:rPr>
              <a:t>You can also </a:t>
            </a:r>
            <a:r>
              <a:rPr lang="en-US" sz="2400" i="1" dirty="0">
                <a:solidFill>
                  <a:schemeClr val="accent5">
                    <a:lumMod val="50000"/>
                  </a:schemeClr>
                </a:solidFill>
              </a:rPr>
              <a:t>embed </a:t>
            </a:r>
            <a:r>
              <a:rPr lang="en-US" sz="2400" dirty="0">
                <a:solidFill>
                  <a:schemeClr val="accent5">
                    <a:lumMod val="50000"/>
                  </a:schemeClr>
                </a:solidFill>
              </a:rPr>
              <a:t>a relative clause into a main clause:</a:t>
            </a:r>
          </a:p>
        </p:txBody>
      </p:sp>
      <p:sp>
        <p:nvSpPr>
          <p:cNvPr id="26" name="Rounded Rectangle 11">
            <a:extLst>
              <a:ext uri="{FF2B5EF4-FFF2-40B4-BE49-F238E27FC236}">
                <a16:creationId xmlns:a16="http://schemas.microsoft.com/office/drawing/2014/main" id="{50F88428-9A74-437A-ABFA-60CC7CD0DF20}"/>
              </a:ext>
            </a:extLst>
          </p:cNvPr>
          <p:cNvSpPr/>
          <p:nvPr/>
        </p:nvSpPr>
        <p:spPr>
          <a:xfrm>
            <a:off x="10306050" y="247046"/>
            <a:ext cx="1652842" cy="470578"/>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29" name="Speech Bubble: Rectangle with Corners Rounded 28">
            <a:extLst>
              <a:ext uri="{FF2B5EF4-FFF2-40B4-BE49-F238E27FC236}">
                <a16:creationId xmlns:a16="http://schemas.microsoft.com/office/drawing/2014/main" id="{E1B08570-9B62-45EC-81AF-B729901FDCAF}"/>
              </a:ext>
            </a:extLst>
          </p:cNvPr>
          <p:cNvSpPr/>
          <p:nvPr/>
        </p:nvSpPr>
        <p:spPr>
          <a:xfrm>
            <a:off x="5918750" y="2283702"/>
            <a:ext cx="2975832" cy="1358722"/>
          </a:xfrm>
          <a:prstGeom prst="wedgeRoundRectCallout">
            <a:avLst>
              <a:gd name="adj1" fmla="val -59326"/>
              <a:gd name="adj2" fmla="val -5023"/>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The dependent clause follows a comma and the </a:t>
            </a:r>
            <a:r>
              <a:rPr lang="en-GB" sz="2000" dirty="0">
                <a:solidFill>
                  <a:prstClr val="white"/>
                </a:solidFill>
                <a:latin typeface="Century Gothic" panose="020F0302020204030204"/>
              </a:rPr>
              <a:t>verb is at the end (WO3).</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8" name="Picture 7" descr="Diagram&#10;&#10;Description automatically generated">
            <a:extLst>
              <a:ext uri="{FF2B5EF4-FFF2-40B4-BE49-F238E27FC236}">
                <a16:creationId xmlns:a16="http://schemas.microsoft.com/office/drawing/2014/main" id="{982D0A88-53E1-47A9-BC6E-2944D12BDE7C}"/>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894582" y="1922760"/>
            <a:ext cx="3331806" cy="2504060"/>
          </a:xfrm>
          <a:prstGeom prst="rect">
            <a:avLst/>
          </a:prstGeom>
        </p:spPr>
      </p:pic>
      <p:sp>
        <p:nvSpPr>
          <p:cNvPr id="31" name="Speech Bubble: Rectangle with Corners Rounded 30">
            <a:extLst>
              <a:ext uri="{FF2B5EF4-FFF2-40B4-BE49-F238E27FC236}">
                <a16:creationId xmlns:a16="http://schemas.microsoft.com/office/drawing/2014/main" id="{E84DEF49-92FB-4EE7-97D7-C49689A365C5}"/>
              </a:ext>
            </a:extLst>
          </p:cNvPr>
          <p:cNvSpPr/>
          <p:nvPr/>
        </p:nvSpPr>
        <p:spPr>
          <a:xfrm>
            <a:off x="5986421" y="4411057"/>
            <a:ext cx="3407950" cy="1055985"/>
          </a:xfrm>
          <a:prstGeom prst="wedgeRoundRectCallout">
            <a:avLst>
              <a:gd name="adj1" fmla="val -56033"/>
              <a:gd name="adj2" fmla="val -25136"/>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Note the separation of the relative clause with commas on both sides.</a:t>
            </a:r>
          </a:p>
        </p:txBody>
      </p:sp>
      <p:sp>
        <p:nvSpPr>
          <p:cNvPr id="32" name="TextBox 31">
            <a:extLst>
              <a:ext uri="{FF2B5EF4-FFF2-40B4-BE49-F238E27FC236}">
                <a16:creationId xmlns:a16="http://schemas.microsoft.com/office/drawing/2014/main" id="{E1CB3715-1FC5-4750-9273-C444B3F4073F}"/>
              </a:ext>
            </a:extLst>
          </p:cNvPr>
          <p:cNvSpPr txBox="1"/>
          <p:nvPr/>
        </p:nvSpPr>
        <p:spPr>
          <a:xfrm>
            <a:off x="144828" y="2157882"/>
            <a:ext cx="5951172" cy="461665"/>
          </a:xfrm>
          <a:prstGeom prst="rect">
            <a:avLst/>
          </a:prstGeom>
          <a:noFill/>
        </p:spPr>
        <p:txBody>
          <a:bodyPr wrap="square" rtlCol="0">
            <a:spAutoFit/>
          </a:bodyPr>
          <a:lstStyle/>
          <a:p>
            <a:r>
              <a:rPr lang="en-US" sz="2400" dirty="0">
                <a:solidFill>
                  <a:schemeClr val="accent5">
                    <a:lumMod val="50000"/>
                  </a:schemeClr>
                </a:solidFill>
              </a:rPr>
              <a:t>Die Dame </a:t>
            </a:r>
            <a:r>
              <a:rPr lang="en-US" sz="2400" dirty="0" err="1">
                <a:solidFill>
                  <a:schemeClr val="accent5">
                    <a:lumMod val="50000"/>
                  </a:schemeClr>
                </a:solidFill>
              </a:rPr>
              <a:t>heißt</a:t>
            </a:r>
            <a:r>
              <a:rPr lang="en-US" sz="2400" dirty="0">
                <a:solidFill>
                  <a:schemeClr val="accent5">
                    <a:lumMod val="50000"/>
                  </a:schemeClr>
                </a:solidFill>
              </a:rPr>
              <a:t> Frau Spies. </a:t>
            </a:r>
            <a:r>
              <a:rPr lang="en-US" sz="2400" b="1" dirty="0">
                <a:solidFill>
                  <a:schemeClr val="accent5">
                    <a:lumMod val="50000"/>
                  </a:schemeClr>
                </a:solidFill>
              </a:rPr>
              <a:t>Sie</a:t>
            </a:r>
            <a:r>
              <a:rPr lang="en-US" sz="2400" dirty="0">
                <a:solidFill>
                  <a:schemeClr val="accent5">
                    <a:lumMod val="50000"/>
                  </a:schemeClr>
                </a:solidFill>
              </a:rPr>
              <a:t> </a:t>
            </a:r>
            <a:r>
              <a:rPr lang="en-US" sz="2400" b="1" dirty="0" err="1">
                <a:solidFill>
                  <a:schemeClr val="accent5">
                    <a:lumMod val="50000"/>
                  </a:schemeClr>
                </a:solidFill>
              </a:rPr>
              <a:t>ist</a:t>
            </a:r>
            <a:r>
              <a:rPr lang="en-US" sz="2400" dirty="0">
                <a:solidFill>
                  <a:schemeClr val="accent5">
                    <a:lumMod val="50000"/>
                  </a:schemeClr>
                </a:solidFill>
              </a:rPr>
              <a:t> tot.</a:t>
            </a:r>
          </a:p>
        </p:txBody>
      </p:sp>
      <p:sp>
        <p:nvSpPr>
          <p:cNvPr id="33" name="Oval 32">
            <a:extLst>
              <a:ext uri="{FF2B5EF4-FFF2-40B4-BE49-F238E27FC236}">
                <a16:creationId xmlns:a16="http://schemas.microsoft.com/office/drawing/2014/main" id="{D997422B-9986-4ACA-A988-2D164419AD5A}"/>
              </a:ext>
            </a:extLst>
          </p:cNvPr>
          <p:cNvSpPr/>
          <p:nvPr/>
        </p:nvSpPr>
        <p:spPr>
          <a:xfrm>
            <a:off x="3956285" y="2762124"/>
            <a:ext cx="211196" cy="399967"/>
          </a:xfrm>
          <a:prstGeom prst="ellipse">
            <a:avLst/>
          </a:prstGeom>
          <a:noFill/>
          <a:ln w="38100">
            <a:solidFill>
              <a:srgbClr val="FE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Oval 33">
            <a:extLst>
              <a:ext uri="{FF2B5EF4-FFF2-40B4-BE49-F238E27FC236}">
                <a16:creationId xmlns:a16="http://schemas.microsoft.com/office/drawing/2014/main" id="{66BED687-D715-4308-8598-AB1AE2C6855A}"/>
              </a:ext>
            </a:extLst>
          </p:cNvPr>
          <p:cNvSpPr/>
          <p:nvPr/>
        </p:nvSpPr>
        <p:spPr>
          <a:xfrm>
            <a:off x="1666875" y="4733153"/>
            <a:ext cx="211196" cy="399967"/>
          </a:xfrm>
          <a:prstGeom prst="ellipse">
            <a:avLst/>
          </a:prstGeom>
          <a:noFill/>
          <a:ln w="38100">
            <a:solidFill>
              <a:srgbClr val="FE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a:extLst>
              <a:ext uri="{FF2B5EF4-FFF2-40B4-BE49-F238E27FC236}">
                <a16:creationId xmlns:a16="http://schemas.microsoft.com/office/drawing/2014/main" id="{468F38EE-309B-420A-833C-62A6528A0BBA}"/>
              </a:ext>
            </a:extLst>
          </p:cNvPr>
          <p:cNvSpPr/>
          <p:nvPr/>
        </p:nvSpPr>
        <p:spPr>
          <a:xfrm>
            <a:off x="3186266" y="4709240"/>
            <a:ext cx="211196" cy="399967"/>
          </a:xfrm>
          <a:prstGeom prst="ellipse">
            <a:avLst/>
          </a:prstGeom>
          <a:noFill/>
          <a:ln w="38100">
            <a:solidFill>
              <a:srgbClr val="FE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TextBox 35">
            <a:extLst>
              <a:ext uri="{FF2B5EF4-FFF2-40B4-BE49-F238E27FC236}">
                <a16:creationId xmlns:a16="http://schemas.microsoft.com/office/drawing/2014/main" id="{F8D17D7E-1CE7-4629-B62D-4E775B402346}"/>
              </a:ext>
            </a:extLst>
          </p:cNvPr>
          <p:cNvSpPr txBox="1"/>
          <p:nvPr/>
        </p:nvSpPr>
        <p:spPr>
          <a:xfrm>
            <a:off x="158261" y="5685425"/>
            <a:ext cx="6886630" cy="461665"/>
          </a:xfrm>
          <a:prstGeom prst="rect">
            <a:avLst/>
          </a:prstGeom>
          <a:noFill/>
        </p:spPr>
        <p:txBody>
          <a:bodyPr wrap="square" rtlCol="0">
            <a:spAutoFit/>
          </a:bodyPr>
          <a:lstStyle/>
          <a:p>
            <a:r>
              <a:rPr lang="en-US" sz="2400" dirty="0">
                <a:solidFill>
                  <a:schemeClr val="accent5">
                    <a:lumMod val="50000"/>
                  </a:schemeClr>
                </a:solidFill>
              </a:rPr>
              <a:t>Die Dame </a:t>
            </a:r>
            <a:r>
              <a:rPr lang="en-US" sz="2400" dirty="0" err="1">
                <a:solidFill>
                  <a:schemeClr val="accent5">
                    <a:lumMod val="50000"/>
                  </a:schemeClr>
                </a:solidFill>
              </a:rPr>
              <a:t>heißt</a:t>
            </a:r>
            <a:r>
              <a:rPr lang="en-US" sz="2400" dirty="0">
                <a:solidFill>
                  <a:schemeClr val="accent5">
                    <a:lumMod val="50000"/>
                  </a:schemeClr>
                </a:solidFill>
              </a:rPr>
              <a:t> Frau Spies </a:t>
            </a:r>
            <a:r>
              <a:rPr lang="en-US" sz="2400" b="1" dirty="0">
                <a:solidFill>
                  <a:schemeClr val="accent5">
                    <a:lumMod val="50000"/>
                  </a:schemeClr>
                </a:solidFill>
              </a:rPr>
              <a:t>und</a:t>
            </a:r>
            <a:r>
              <a:rPr lang="en-US" sz="2400" dirty="0">
                <a:solidFill>
                  <a:schemeClr val="accent5">
                    <a:lumMod val="50000"/>
                  </a:schemeClr>
                </a:solidFill>
              </a:rPr>
              <a:t> </a:t>
            </a:r>
            <a:r>
              <a:rPr lang="en-US" sz="2400" dirty="0" err="1">
                <a:solidFill>
                  <a:schemeClr val="accent5">
                    <a:lumMod val="50000"/>
                  </a:schemeClr>
                </a:solidFill>
              </a:rPr>
              <a:t>sie</a:t>
            </a:r>
            <a:r>
              <a:rPr lang="en-US" sz="2400" dirty="0">
                <a:solidFill>
                  <a:schemeClr val="accent5">
                    <a:lumMod val="50000"/>
                  </a:schemeClr>
                </a:solidFill>
              </a:rPr>
              <a:t> </a:t>
            </a:r>
            <a:r>
              <a:rPr lang="en-US" sz="2400" dirty="0" err="1">
                <a:solidFill>
                  <a:schemeClr val="accent5">
                    <a:lumMod val="50000"/>
                  </a:schemeClr>
                </a:solidFill>
              </a:rPr>
              <a:t>ist</a:t>
            </a:r>
            <a:r>
              <a:rPr lang="en-US" sz="2400" dirty="0">
                <a:solidFill>
                  <a:schemeClr val="accent5">
                    <a:lumMod val="50000"/>
                  </a:schemeClr>
                </a:solidFill>
              </a:rPr>
              <a:t> tot.</a:t>
            </a:r>
          </a:p>
        </p:txBody>
      </p:sp>
      <p:sp>
        <p:nvSpPr>
          <p:cNvPr id="37" name="Speech Bubble: Rectangle with Corners Rounded 36">
            <a:extLst>
              <a:ext uri="{FF2B5EF4-FFF2-40B4-BE49-F238E27FC236}">
                <a16:creationId xmlns:a16="http://schemas.microsoft.com/office/drawing/2014/main" id="{A91FF3B4-48F6-47D2-B5A2-0025F885EF2B}"/>
              </a:ext>
            </a:extLst>
          </p:cNvPr>
          <p:cNvSpPr/>
          <p:nvPr/>
        </p:nvSpPr>
        <p:spPr>
          <a:xfrm>
            <a:off x="6331789" y="5649629"/>
            <a:ext cx="5860211" cy="693396"/>
          </a:xfrm>
          <a:prstGeom prst="wedgeRoundRectCallout">
            <a:avLst>
              <a:gd name="adj1" fmla="val -53972"/>
              <a:gd name="adj2" fmla="val -17672"/>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As you know, two sentences can also combine using a conjunction (WO1 or WO3).</a:t>
            </a:r>
          </a:p>
        </p:txBody>
      </p:sp>
    </p:spTree>
    <p:extLst>
      <p:ext uri="{BB962C8B-B14F-4D97-AF65-F5344CB8AC3E}">
        <p14:creationId xmlns:p14="http://schemas.microsoft.com/office/powerpoint/2010/main" val="1576897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P spid="24" grpId="0"/>
      <p:bldP spid="25" grpId="0"/>
      <p:bldP spid="29" grpId="0" animBg="1"/>
      <p:bldP spid="31" grpId="0" animBg="1"/>
      <p:bldP spid="32" grpId="0"/>
      <p:bldP spid="33" grpId="0" animBg="1"/>
      <p:bldP spid="34" grpId="0" animBg="1"/>
      <p:bldP spid="35" grpId="0" animBg="1"/>
      <p:bldP spid="36" grpId="0"/>
      <p:bldP spid="3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4041"/>
            <a:ext cx="5047147" cy="869950"/>
          </a:xfrm>
          <a:prstGeom prst="rect">
            <a:avLst/>
          </a:prstGeom>
        </p:spPr>
      </p:pic>
      <p:sp>
        <p:nvSpPr>
          <p:cNvPr id="4" name="Title 3"/>
          <p:cNvSpPr>
            <a:spLocks noGrp="1"/>
          </p:cNvSpPr>
          <p:nvPr>
            <p:ph type="title"/>
          </p:nvPr>
        </p:nvSpPr>
        <p:spPr>
          <a:xfrm>
            <a:off x="0" y="294041"/>
            <a:ext cx="4442937" cy="707849"/>
          </a:xfrm>
        </p:spPr>
        <p:txBody>
          <a:bodyPr>
            <a:normAutofit fontScale="90000"/>
          </a:bodyPr>
          <a:lstStyle/>
          <a:p>
            <a:r>
              <a:rPr lang="en-GB" sz="3600" b="1" dirty="0">
                <a:solidFill>
                  <a:schemeClr val="bg1"/>
                </a:solidFill>
              </a:rPr>
              <a:t>Was </a:t>
            </a:r>
            <a:r>
              <a:rPr lang="en-GB" sz="3600" b="1" dirty="0" err="1">
                <a:solidFill>
                  <a:schemeClr val="bg1"/>
                </a:solidFill>
              </a:rPr>
              <a:t>wissen</a:t>
            </a:r>
            <a:r>
              <a:rPr lang="en-GB" sz="3600" b="1" dirty="0">
                <a:solidFill>
                  <a:schemeClr val="bg1"/>
                </a:solidFill>
              </a:rPr>
              <a:t> </a:t>
            </a:r>
            <a:r>
              <a:rPr lang="en-GB" sz="3600" b="1" dirty="0" err="1">
                <a:solidFill>
                  <a:schemeClr val="bg1"/>
                </a:solidFill>
              </a:rPr>
              <a:t>wir</a:t>
            </a:r>
            <a:r>
              <a:rPr lang="en-GB" sz="3600" b="1" dirty="0">
                <a:solidFill>
                  <a:schemeClr val="bg1"/>
                </a:solidFill>
              </a:rPr>
              <a:t>? [1/3]</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BA66137-5BC6-B54C-AFA6-AC9618E70ADD}"/>
              </a:ext>
            </a:extLst>
          </p:cNvPr>
          <p:cNvSpPr txBox="1"/>
          <p:nvPr/>
        </p:nvSpPr>
        <p:spPr>
          <a:xfrm>
            <a:off x="4953462" y="212244"/>
            <a:ext cx="578959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1-8.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Hör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Welche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Wortstellung</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richtig</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graphicFrame>
        <p:nvGraphicFramePr>
          <p:cNvPr id="6" name="Table 6">
            <a:extLst>
              <a:ext uri="{FF2B5EF4-FFF2-40B4-BE49-F238E27FC236}">
                <a16:creationId xmlns:a16="http://schemas.microsoft.com/office/drawing/2014/main" id="{88E2F6CA-D064-544D-A9D7-D43E93F98A8A}"/>
              </a:ext>
            </a:extLst>
          </p:cNvPr>
          <p:cNvGraphicFramePr>
            <a:graphicFrameLocks noGrp="1"/>
          </p:cNvGraphicFramePr>
          <p:nvPr>
            <p:extLst>
              <p:ext uri="{D42A27DB-BD31-4B8C-83A1-F6EECF244321}">
                <p14:modId xmlns:p14="http://schemas.microsoft.com/office/powerpoint/2010/main" val="3565598119"/>
              </p:ext>
            </p:extLst>
          </p:nvPr>
        </p:nvGraphicFramePr>
        <p:xfrm>
          <a:off x="140686" y="1261686"/>
          <a:ext cx="11828401" cy="4881549"/>
        </p:xfrm>
        <a:graphic>
          <a:graphicData uri="http://schemas.openxmlformats.org/drawingml/2006/table">
            <a:tbl>
              <a:tblPr firstRow="1" bandRow="1">
                <a:tableStyleId>{00A15C55-8517-42AA-B614-E9B94910E393}</a:tableStyleId>
              </a:tblPr>
              <a:tblGrid>
                <a:gridCol w="509799">
                  <a:extLst>
                    <a:ext uri="{9D8B030D-6E8A-4147-A177-3AD203B41FA5}">
                      <a16:colId xmlns:a16="http://schemas.microsoft.com/office/drawing/2014/main" val="2607353726"/>
                    </a:ext>
                  </a:extLst>
                </a:gridCol>
                <a:gridCol w="5524492">
                  <a:extLst>
                    <a:ext uri="{9D8B030D-6E8A-4147-A177-3AD203B41FA5}">
                      <a16:colId xmlns:a16="http://schemas.microsoft.com/office/drawing/2014/main" val="1600817978"/>
                    </a:ext>
                  </a:extLst>
                </a:gridCol>
                <a:gridCol w="2900784">
                  <a:extLst>
                    <a:ext uri="{9D8B030D-6E8A-4147-A177-3AD203B41FA5}">
                      <a16:colId xmlns:a16="http://schemas.microsoft.com/office/drawing/2014/main" val="4128092149"/>
                    </a:ext>
                  </a:extLst>
                </a:gridCol>
                <a:gridCol w="2893326">
                  <a:extLst>
                    <a:ext uri="{9D8B030D-6E8A-4147-A177-3AD203B41FA5}">
                      <a16:colId xmlns:a16="http://schemas.microsoft.com/office/drawing/2014/main" val="2609792770"/>
                    </a:ext>
                  </a:extLst>
                </a:gridCol>
              </a:tblGrid>
              <a:tr h="497067">
                <a:tc>
                  <a:txBody>
                    <a:bodyPr/>
                    <a:lstStyle/>
                    <a:p>
                      <a:endParaRPr lang="en-GB" dirty="0"/>
                    </a:p>
                  </a:txBody>
                  <a:tcPr>
                    <a:noFill/>
                  </a:tcPr>
                </a:tc>
                <a:tc>
                  <a:txBody>
                    <a:bodyPr/>
                    <a:lstStyle/>
                    <a:p>
                      <a:endParaRPr lang="en-GB" dirty="0"/>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u="none" strike="noStrike" kern="1200" cap="none" spc="0" normalizeH="0" baseline="0" noProof="0" dirty="0">
                          <a:ln>
                            <a:noFill/>
                          </a:ln>
                          <a:effectLst/>
                          <a:uLnTx/>
                          <a:uFillTx/>
                        </a:rPr>
                        <a:t>1</a:t>
                      </a:r>
                      <a:endParaRPr lang="en-GB" sz="20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2</a:t>
                      </a:r>
                      <a:endParaRPr lang="en-GB" sz="2000" b="0" dirty="0"/>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r>
                        <a:rPr lang="en-US" sz="2000" dirty="0">
                          <a:solidFill>
                            <a:srgbClr val="115076"/>
                          </a:solidFill>
                        </a:rPr>
                        <a:t>D</a:t>
                      </a:r>
                      <a:r>
                        <a:rPr lang="en-GB" sz="2000" dirty="0" err="1">
                          <a:solidFill>
                            <a:srgbClr val="115076"/>
                          </a:solidFill>
                        </a:rPr>
                        <a:t>ie</a:t>
                      </a:r>
                      <a:r>
                        <a:rPr lang="en-GB" sz="2000" dirty="0">
                          <a:solidFill>
                            <a:srgbClr val="115076"/>
                          </a:solidFill>
                        </a:rPr>
                        <a:t> Dame, die … </a:t>
                      </a:r>
                      <a:r>
                        <a:rPr lang="en-GB" sz="2000" dirty="0" err="1">
                          <a:solidFill>
                            <a:srgbClr val="115076"/>
                          </a:solidFill>
                        </a:rPr>
                        <a:t>liegt</a:t>
                      </a:r>
                      <a:r>
                        <a:rPr lang="en-GB" sz="2000" dirty="0">
                          <a:solidFill>
                            <a:srgbClr val="115076"/>
                          </a:solidFill>
                        </a:rPr>
                        <a:t> auf </a:t>
                      </a:r>
                      <a:r>
                        <a:rPr lang="en-GB" sz="2000" dirty="0" err="1">
                          <a:solidFill>
                            <a:srgbClr val="115076"/>
                          </a:solidFill>
                        </a:rPr>
                        <a:t>dem</a:t>
                      </a:r>
                      <a:r>
                        <a:rPr lang="en-GB" sz="2000" dirty="0">
                          <a:solidFill>
                            <a:srgbClr val="115076"/>
                          </a:solidFill>
                        </a:rPr>
                        <a:t> Boden.</a:t>
                      </a:r>
                    </a:p>
                  </a:txBody>
                  <a:tcPr anchor="ctr"/>
                </a:tc>
                <a:tc>
                  <a:txBody>
                    <a:bodyPr/>
                    <a:lstStyle/>
                    <a:p>
                      <a:pPr algn="ctr"/>
                      <a:r>
                        <a:rPr lang="en-US" sz="2000" dirty="0">
                          <a:solidFill>
                            <a:schemeClr val="accent1">
                              <a:lumMod val="50000"/>
                            </a:schemeClr>
                          </a:solidFill>
                        </a:rPr>
                        <a:t>tot </a:t>
                      </a:r>
                      <a:r>
                        <a:rPr lang="en-US" sz="2000" dirty="0" err="1">
                          <a:solidFill>
                            <a:schemeClr val="accent1">
                              <a:lumMod val="50000"/>
                            </a:schemeClr>
                          </a:solidFill>
                        </a:rPr>
                        <a:t>ist</a:t>
                      </a:r>
                      <a:r>
                        <a:rPr lang="en-US" sz="2000" dirty="0">
                          <a:solidFill>
                            <a:schemeClr val="accent1">
                              <a:lumMod val="50000"/>
                            </a:schemeClr>
                          </a:solidFill>
                        </a:rPr>
                        <a:t>,</a:t>
                      </a:r>
                      <a:endParaRPr lang="en-GB" sz="2000" dirty="0">
                        <a:solidFill>
                          <a:schemeClr val="accent1">
                            <a:lumMod val="50000"/>
                          </a:schemeClr>
                        </a:solidFill>
                      </a:endParaRPr>
                    </a:p>
                  </a:txBody>
                  <a:tcPr anchor="ctr"/>
                </a:tc>
                <a:tc>
                  <a:txBody>
                    <a:bodyPr/>
                    <a:lstStyle/>
                    <a:p>
                      <a:pPr algn="ctr"/>
                      <a:r>
                        <a:rPr lang="en-US" sz="2000" dirty="0" err="1">
                          <a:solidFill>
                            <a:schemeClr val="accent1">
                              <a:lumMod val="50000"/>
                            </a:schemeClr>
                          </a:solidFill>
                        </a:rPr>
                        <a:t>ist</a:t>
                      </a:r>
                      <a:r>
                        <a:rPr lang="en-US" sz="2000" dirty="0">
                          <a:solidFill>
                            <a:schemeClr val="accent1">
                              <a:lumMod val="50000"/>
                            </a:schemeClr>
                          </a:solidFill>
                        </a:rPr>
                        <a:t> tot</a:t>
                      </a:r>
                      <a:endParaRPr lang="en-GB" sz="2000" dirty="0">
                        <a:solidFill>
                          <a:schemeClr val="accent1">
                            <a:lumMod val="50000"/>
                          </a:schemeClr>
                        </a:solidFill>
                      </a:endParaRPr>
                    </a:p>
                  </a:txBody>
                  <a:tcPr anchor="ct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rgbClr val="115076"/>
                          </a:solidFill>
                        </a:rPr>
                        <a:t>Ein netter Mann … und </a:t>
                      </a:r>
                      <a:r>
                        <a:rPr lang="en-GB" sz="2000" dirty="0" err="1">
                          <a:solidFill>
                            <a:srgbClr val="115076"/>
                          </a:solidFill>
                        </a:rPr>
                        <a:t>ist</a:t>
                      </a:r>
                      <a:r>
                        <a:rPr lang="en-GB" sz="2000" dirty="0">
                          <a:solidFill>
                            <a:srgbClr val="115076"/>
                          </a:solidFill>
                        </a:rPr>
                        <a:t> in der Band.</a:t>
                      </a:r>
                    </a:p>
                  </a:txBody>
                  <a:tcPr anchor="ctr"/>
                </a:tc>
                <a:tc>
                  <a:txBody>
                    <a:bodyPr/>
                    <a:lstStyle/>
                    <a:p>
                      <a:pPr algn="ctr"/>
                      <a:r>
                        <a:rPr lang="en-US" sz="2000" i="0" dirty="0" err="1">
                          <a:solidFill>
                            <a:schemeClr val="accent1">
                              <a:lumMod val="50000"/>
                            </a:schemeClr>
                          </a:solidFill>
                        </a:rPr>
                        <a:t>Schlagzeug</a:t>
                      </a:r>
                      <a:r>
                        <a:rPr lang="en-US" sz="2000" i="0" dirty="0">
                          <a:solidFill>
                            <a:schemeClr val="accent1">
                              <a:lumMod val="50000"/>
                            </a:schemeClr>
                          </a:solidFill>
                        </a:rPr>
                        <a:t> </a:t>
                      </a:r>
                      <a:r>
                        <a:rPr lang="en-US" sz="2000" i="0" dirty="0" err="1">
                          <a:solidFill>
                            <a:schemeClr val="accent1">
                              <a:lumMod val="50000"/>
                            </a:schemeClr>
                          </a:solidFill>
                        </a:rPr>
                        <a:t>spielt</a:t>
                      </a:r>
                      <a:r>
                        <a:rPr lang="en-US" sz="2000" i="0" dirty="0">
                          <a:solidFill>
                            <a:schemeClr val="accent1">
                              <a:lumMod val="50000"/>
                            </a:schemeClr>
                          </a:solidFill>
                        </a:rPr>
                        <a:t>,</a:t>
                      </a:r>
                      <a:endParaRPr lang="en-GB" sz="2000" i="0" dirty="0">
                        <a:solidFill>
                          <a:schemeClr val="accent1">
                            <a:lumMod val="50000"/>
                          </a:schemeClr>
                        </a:solidFill>
                      </a:endParaRPr>
                    </a:p>
                  </a:txBody>
                  <a:tcPr anchor="ctr"/>
                </a:tc>
                <a:tc>
                  <a:txBody>
                    <a:bodyPr/>
                    <a:lstStyle/>
                    <a:p>
                      <a:pPr algn="ctr"/>
                      <a:r>
                        <a:rPr lang="en-US" sz="2000" dirty="0" err="1">
                          <a:solidFill>
                            <a:schemeClr val="accent1">
                              <a:lumMod val="50000"/>
                            </a:schemeClr>
                          </a:solidFill>
                        </a:rPr>
                        <a:t>spielt</a:t>
                      </a:r>
                      <a:r>
                        <a:rPr lang="en-US" sz="2000" dirty="0">
                          <a:solidFill>
                            <a:schemeClr val="accent1">
                              <a:lumMod val="50000"/>
                            </a:schemeClr>
                          </a:solidFill>
                        </a:rPr>
                        <a:t> </a:t>
                      </a:r>
                      <a:r>
                        <a:rPr lang="en-US" sz="2000" dirty="0" err="1">
                          <a:solidFill>
                            <a:schemeClr val="accent1">
                              <a:lumMod val="50000"/>
                            </a:schemeClr>
                          </a:solidFill>
                        </a:rPr>
                        <a:t>Schlagzeug</a:t>
                      </a:r>
                      <a:endParaRPr lang="en-GB" sz="2000" dirty="0">
                        <a:solidFill>
                          <a:schemeClr val="accent1">
                            <a:lumMod val="50000"/>
                          </a:schemeClr>
                        </a:solidFill>
                      </a:endParaRPr>
                    </a:p>
                  </a:txBody>
                  <a:tcPr anchor="ct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000" kern="1200" dirty="0">
                          <a:solidFill>
                            <a:srgbClr val="115076"/>
                          </a:solidFill>
                          <a:latin typeface="+mn-lt"/>
                          <a:ea typeface="+mn-ea"/>
                          <a:cs typeface="+mn-cs"/>
                        </a:rPr>
                        <a:t>Das Dienstmädchen, das ... heißt Sonja. </a:t>
                      </a:r>
                    </a:p>
                  </a:txBody>
                  <a:tcPr anchor="ctr"/>
                </a:tc>
                <a:tc>
                  <a:txBody>
                    <a:bodyPr/>
                    <a:lstStyle/>
                    <a:p>
                      <a:pPr algn="ctr"/>
                      <a:r>
                        <a:rPr lang="en-GB" sz="2000" dirty="0">
                          <a:solidFill>
                            <a:schemeClr val="accent1">
                              <a:lumMod val="50000"/>
                            </a:schemeClr>
                          </a:solidFill>
                        </a:rPr>
                        <a:t> auf </a:t>
                      </a:r>
                      <a:r>
                        <a:rPr lang="en-GB" sz="2000" dirty="0" err="1">
                          <a:solidFill>
                            <a:schemeClr val="accent1">
                              <a:lumMod val="50000"/>
                            </a:schemeClr>
                          </a:solidFill>
                        </a:rPr>
                        <a:t>dem</a:t>
                      </a:r>
                      <a:r>
                        <a:rPr lang="en-GB" sz="2000" dirty="0">
                          <a:solidFill>
                            <a:schemeClr val="accent1">
                              <a:lumMod val="50000"/>
                            </a:schemeClr>
                          </a:solidFill>
                        </a:rPr>
                        <a:t> Schiff </a:t>
                      </a:r>
                      <a:r>
                        <a:rPr lang="en-GB" sz="2000" dirty="0" err="1">
                          <a:solidFill>
                            <a:schemeClr val="accent1">
                              <a:lumMod val="50000"/>
                            </a:schemeClr>
                          </a:solidFill>
                        </a:rPr>
                        <a:t>arbeitet</a:t>
                      </a:r>
                      <a:r>
                        <a:rPr lang="en-GB" sz="2000" dirty="0">
                          <a:solidFill>
                            <a:schemeClr val="accent1">
                              <a:lumMod val="50000"/>
                            </a:schemeClr>
                          </a:solidFill>
                        </a:rPr>
                        <a:t>,</a:t>
                      </a:r>
                    </a:p>
                  </a:txBody>
                  <a:tcPr anchor="ctr"/>
                </a:tc>
                <a:tc>
                  <a:txBody>
                    <a:bodyPr/>
                    <a:lstStyle/>
                    <a:p>
                      <a:pPr algn="ctr"/>
                      <a:r>
                        <a:rPr lang="en-GB" sz="2000" dirty="0" err="1">
                          <a:solidFill>
                            <a:schemeClr val="accent1">
                              <a:lumMod val="50000"/>
                            </a:schemeClr>
                          </a:solidFill>
                        </a:rPr>
                        <a:t>arbeitet</a:t>
                      </a:r>
                      <a:r>
                        <a:rPr lang="en-GB" sz="2000" dirty="0">
                          <a:solidFill>
                            <a:schemeClr val="accent1">
                              <a:lumMod val="50000"/>
                            </a:schemeClr>
                          </a:solidFill>
                        </a:rPr>
                        <a:t> auf </a:t>
                      </a:r>
                      <a:r>
                        <a:rPr lang="en-GB" sz="2000" dirty="0" err="1">
                          <a:solidFill>
                            <a:schemeClr val="accent1">
                              <a:lumMod val="50000"/>
                            </a:schemeClr>
                          </a:solidFill>
                        </a:rPr>
                        <a:t>dem</a:t>
                      </a:r>
                      <a:r>
                        <a:rPr lang="en-GB" sz="2000" dirty="0">
                          <a:solidFill>
                            <a:schemeClr val="accent1">
                              <a:lumMod val="50000"/>
                            </a:schemeClr>
                          </a:solidFill>
                        </a:rPr>
                        <a:t> Schiff</a:t>
                      </a:r>
                    </a:p>
                  </a:txBody>
                  <a:tcPr anchor="ct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r>
                        <a:rPr lang="de-DE" sz="2000" dirty="0">
                          <a:solidFill>
                            <a:srgbClr val="115076"/>
                          </a:solidFill>
                        </a:rPr>
                        <a:t>Die Frau, die ... ist Reporterin. </a:t>
                      </a:r>
                      <a:endParaRPr lang="en-GB" sz="2000" dirty="0">
                        <a:solidFill>
                          <a:srgbClr val="115076"/>
                        </a:solidFill>
                      </a:endParaRPr>
                    </a:p>
                  </a:txBody>
                  <a:tcPr anchor="ctr"/>
                </a:tc>
                <a:tc>
                  <a:txBody>
                    <a:bodyPr/>
                    <a:lstStyle/>
                    <a:p>
                      <a:pPr algn="ctr"/>
                      <a:r>
                        <a:rPr lang="en-GB" sz="2000" dirty="0" err="1">
                          <a:solidFill>
                            <a:schemeClr val="accent1">
                              <a:lumMod val="50000"/>
                            </a:schemeClr>
                          </a:solidFill>
                        </a:rPr>
                        <a:t>alles</a:t>
                      </a:r>
                      <a:r>
                        <a:rPr lang="en-GB" sz="2000" dirty="0">
                          <a:solidFill>
                            <a:schemeClr val="accent1">
                              <a:lumMod val="50000"/>
                            </a:schemeClr>
                          </a:solidFill>
                        </a:rPr>
                        <a:t> </a:t>
                      </a:r>
                      <a:r>
                        <a:rPr lang="en-GB" sz="2000" dirty="0" err="1">
                          <a:solidFill>
                            <a:schemeClr val="accent1">
                              <a:lumMod val="50000"/>
                            </a:schemeClr>
                          </a:solidFill>
                        </a:rPr>
                        <a:t>wissen</a:t>
                      </a:r>
                      <a:r>
                        <a:rPr lang="en-GB" sz="2000" dirty="0">
                          <a:solidFill>
                            <a:schemeClr val="accent1">
                              <a:lumMod val="50000"/>
                            </a:schemeClr>
                          </a:solidFill>
                        </a:rPr>
                        <a:t> will,</a:t>
                      </a:r>
                    </a:p>
                  </a:txBody>
                  <a:tcPr anchor="ctr"/>
                </a:tc>
                <a:tc>
                  <a:txBody>
                    <a:bodyPr/>
                    <a:lstStyle/>
                    <a:p>
                      <a:pPr algn="ctr"/>
                      <a:r>
                        <a:rPr lang="en-GB" sz="2000" dirty="0">
                          <a:solidFill>
                            <a:schemeClr val="accent1">
                              <a:lumMod val="50000"/>
                            </a:schemeClr>
                          </a:solidFill>
                        </a:rPr>
                        <a:t>will </a:t>
                      </a:r>
                      <a:r>
                        <a:rPr lang="en-GB" sz="2000" dirty="0" err="1">
                          <a:solidFill>
                            <a:schemeClr val="accent1">
                              <a:lumMod val="50000"/>
                            </a:schemeClr>
                          </a:solidFill>
                        </a:rPr>
                        <a:t>alles</a:t>
                      </a:r>
                      <a:r>
                        <a:rPr lang="en-GB" sz="2000" dirty="0">
                          <a:solidFill>
                            <a:schemeClr val="accent1">
                              <a:lumMod val="50000"/>
                            </a:schemeClr>
                          </a:solidFill>
                        </a:rPr>
                        <a:t> </a:t>
                      </a:r>
                      <a:r>
                        <a:rPr lang="en-GB" sz="2000" dirty="0" err="1">
                          <a:solidFill>
                            <a:schemeClr val="accent1">
                              <a:lumMod val="50000"/>
                            </a:schemeClr>
                          </a:solidFill>
                        </a:rPr>
                        <a:t>wissen</a:t>
                      </a:r>
                      <a:endParaRPr lang="en-GB" sz="2000" dirty="0">
                        <a:solidFill>
                          <a:schemeClr val="accent1">
                            <a:lumMod val="50000"/>
                          </a:schemeClr>
                        </a:solidFill>
                      </a:endParaRPr>
                    </a:p>
                  </a:txBody>
                  <a:tcPr anchor="ct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r>
                        <a:rPr lang="de-DE" sz="2000" dirty="0">
                          <a:solidFill>
                            <a:srgbClr val="115076"/>
                          </a:solidFill>
                        </a:rPr>
                        <a:t>Der Mann mit dem Hut ... und ist Anwalt. </a:t>
                      </a:r>
                    </a:p>
                  </a:txBody>
                  <a:tcPr anchor="ctr"/>
                </a:tc>
                <a:tc>
                  <a:txBody>
                    <a:bodyPr/>
                    <a:lstStyle/>
                    <a:p>
                      <a:pPr algn="ctr"/>
                      <a:r>
                        <a:rPr lang="en-GB" sz="2000" dirty="0" err="1">
                          <a:solidFill>
                            <a:schemeClr val="accent1">
                              <a:lumMod val="50000"/>
                            </a:schemeClr>
                          </a:solidFill>
                        </a:rPr>
                        <a:t>etwas</a:t>
                      </a:r>
                      <a:r>
                        <a:rPr lang="en-GB" sz="2000" dirty="0">
                          <a:solidFill>
                            <a:schemeClr val="accent1">
                              <a:lumMod val="50000"/>
                            </a:schemeClr>
                          </a:solidFill>
                        </a:rPr>
                        <a:t> </a:t>
                      </a:r>
                      <a:r>
                        <a:rPr lang="en-GB" sz="2000" dirty="0" err="1">
                          <a:solidFill>
                            <a:schemeClr val="accent1">
                              <a:lumMod val="50000"/>
                            </a:schemeClr>
                          </a:solidFill>
                        </a:rPr>
                        <a:t>versteckt</a:t>
                      </a:r>
                      <a:r>
                        <a:rPr lang="en-GB" sz="2000" dirty="0">
                          <a:solidFill>
                            <a:schemeClr val="accent1">
                              <a:lumMod val="50000"/>
                            </a:schemeClr>
                          </a:solidFill>
                        </a:rPr>
                        <a:t>,</a:t>
                      </a:r>
                    </a:p>
                  </a:txBody>
                  <a:tcPr anchor="ctr"/>
                </a:tc>
                <a:tc>
                  <a:txBody>
                    <a:bodyPr/>
                    <a:lstStyle/>
                    <a:p>
                      <a:pPr algn="ctr"/>
                      <a:r>
                        <a:rPr lang="en-GB" sz="2000" dirty="0" err="1">
                          <a:solidFill>
                            <a:schemeClr val="accent1">
                              <a:lumMod val="50000"/>
                            </a:schemeClr>
                          </a:solidFill>
                        </a:rPr>
                        <a:t>versteckt</a:t>
                      </a:r>
                      <a:r>
                        <a:rPr lang="en-GB" sz="2000" dirty="0">
                          <a:solidFill>
                            <a:schemeClr val="accent1">
                              <a:lumMod val="50000"/>
                            </a:schemeClr>
                          </a:solidFill>
                        </a:rPr>
                        <a:t> </a:t>
                      </a:r>
                      <a:r>
                        <a:rPr lang="en-GB" sz="2000" dirty="0" err="1">
                          <a:solidFill>
                            <a:schemeClr val="accent1">
                              <a:lumMod val="50000"/>
                            </a:schemeClr>
                          </a:solidFill>
                        </a:rPr>
                        <a:t>etwas</a:t>
                      </a:r>
                      <a:endParaRPr lang="en-GB" sz="2000" dirty="0">
                        <a:solidFill>
                          <a:schemeClr val="accent1">
                            <a:lumMod val="50000"/>
                          </a:schemeClr>
                        </a:solidFill>
                      </a:endParaRPr>
                    </a:p>
                  </a:txBody>
                  <a:tcPr anchor="ct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000" dirty="0">
                          <a:solidFill>
                            <a:srgbClr val="115076"/>
                          </a:solidFill>
                        </a:rPr>
                        <a:t>Der Junge, der ... ist nicht sehr schnell.</a:t>
                      </a:r>
                    </a:p>
                  </a:txBody>
                  <a:tcPr anchor="ctr"/>
                </a:tc>
                <a:tc>
                  <a:txBody>
                    <a:bodyPr/>
                    <a:lstStyle/>
                    <a:p>
                      <a:pPr algn="ctr"/>
                      <a:r>
                        <a:rPr lang="en-GB" sz="2000" dirty="0">
                          <a:solidFill>
                            <a:schemeClr val="accent1">
                              <a:lumMod val="50000"/>
                            </a:schemeClr>
                          </a:solidFill>
                        </a:rPr>
                        <a:t>Kellner </a:t>
                      </a:r>
                      <a:r>
                        <a:rPr lang="en-GB" sz="2000" dirty="0" err="1">
                          <a:solidFill>
                            <a:schemeClr val="accent1">
                              <a:lumMod val="50000"/>
                            </a:schemeClr>
                          </a:solidFill>
                        </a:rPr>
                        <a:t>ist</a:t>
                      </a:r>
                      <a:r>
                        <a:rPr lang="en-GB" sz="2000" dirty="0">
                          <a:solidFill>
                            <a:schemeClr val="accent1">
                              <a:lumMod val="50000"/>
                            </a:schemeClr>
                          </a:solidFill>
                        </a:rPr>
                        <a:t>,</a:t>
                      </a:r>
                    </a:p>
                  </a:txBody>
                  <a:tcPr anchor="ctr"/>
                </a:tc>
                <a:tc>
                  <a:txBody>
                    <a:bodyPr/>
                    <a:lstStyle/>
                    <a:p>
                      <a:pPr algn="ctr"/>
                      <a:r>
                        <a:rPr lang="en-GB" sz="2000" dirty="0">
                          <a:solidFill>
                            <a:schemeClr val="accent1">
                              <a:lumMod val="50000"/>
                            </a:schemeClr>
                          </a:solidFill>
                        </a:rPr>
                        <a:t> </a:t>
                      </a:r>
                      <a:r>
                        <a:rPr lang="en-GB" sz="2000" dirty="0" err="1">
                          <a:solidFill>
                            <a:schemeClr val="accent1">
                              <a:lumMod val="50000"/>
                            </a:schemeClr>
                          </a:solidFill>
                        </a:rPr>
                        <a:t>ist</a:t>
                      </a:r>
                      <a:r>
                        <a:rPr lang="en-GB" sz="2000" dirty="0">
                          <a:solidFill>
                            <a:schemeClr val="accent1">
                              <a:lumMod val="50000"/>
                            </a:schemeClr>
                          </a:solidFill>
                        </a:rPr>
                        <a:t> Kellner</a:t>
                      </a:r>
                    </a:p>
                  </a:txBody>
                  <a:tcPr anchor="ctr"/>
                </a:tc>
                <a:extLst>
                  <a:ext uri="{0D108BD9-81ED-4DB2-BD59-A6C34878D82A}">
                    <a16:rowId xmlns:a16="http://schemas.microsoft.com/office/drawing/2014/main" val="664931564"/>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000" dirty="0">
                          <a:solidFill>
                            <a:srgbClr val="115076"/>
                          </a:solidFill>
                        </a:rPr>
                        <a:t>Simon Siebold ... und erwartet Geld von ihr. </a:t>
                      </a:r>
                      <a:endParaRPr lang="en-GB" sz="2000" dirty="0">
                        <a:solidFill>
                          <a:srgbClr val="115076"/>
                        </a:solidFill>
                      </a:endParaRPr>
                    </a:p>
                  </a:txBody>
                  <a:tcPr anchor="ctr"/>
                </a:tc>
                <a:tc>
                  <a:txBody>
                    <a:bodyPr/>
                    <a:lstStyle/>
                    <a:p>
                      <a:pPr algn="ctr"/>
                      <a:r>
                        <a:rPr lang="en-GB" sz="2000" dirty="0">
                          <a:solidFill>
                            <a:schemeClr val="accent1">
                              <a:lumMod val="50000"/>
                            </a:schemeClr>
                          </a:solidFill>
                        </a:rPr>
                        <a:t>Frau Spies’ </a:t>
                      </a:r>
                      <a:r>
                        <a:rPr lang="en-GB" sz="2000" dirty="0" err="1">
                          <a:solidFill>
                            <a:schemeClr val="accent1">
                              <a:lumMod val="50000"/>
                            </a:schemeClr>
                          </a:solidFill>
                        </a:rPr>
                        <a:t>Neffe</a:t>
                      </a:r>
                      <a:r>
                        <a:rPr lang="en-GB" sz="2000" dirty="0">
                          <a:solidFill>
                            <a:schemeClr val="accent1">
                              <a:lumMod val="50000"/>
                            </a:schemeClr>
                          </a:solidFill>
                        </a:rPr>
                        <a:t> </a:t>
                      </a:r>
                      <a:r>
                        <a:rPr lang="en-GB" sz="2000" dirty="0" err="1">
                          <a:solidFill>
                            <a:schemeClr val="accent1">
                              <a:lumMod val="50000"/>
                            </a:schemeClr>
                          </a:solidFill>
                        </a:rPr>
                        <a:t>ist</a:t>
                      </a:r>
                      <a:r>
                        <a:rPr lang="en-GB" sz="2000" dirty="0">
                          <a:solidFill>
                            <a:schemeClr val="accent1">
                              <a:lumMod val="50000"/>
                            </a:schemeClr>
                          </a:solidFill>
                        </a:rPr>
                        <a:t>,</a:t>
                      </a:r>
                    </a:p>
                  </a:txBody>
                  <a:tcPr anchor="ctr"/>
                </a:tc>
                <a:tc>
                  <a:txBody>
                    <a:bodyPr/>
                    <a:lstStyle/>
                    <a:p>
                      <a:pPr algn="ctr"/>
                      <a:r>
                        <a:rPr lang="en-GB" sz="2000" dirty="0" err="1">
                          <a:solidFill>
                            <a:schemeClr val="accent1">
                              <a:lumMod val="50000"/>
                            </a:schemeClr>
                          </a:solidFill>
                        </a:rPr>
                        <a:t>ist</a:t>
                      </a:r>
                      <a:r>
                        <a:rPr lang="en-GB" sz="2000" dirty="0">
                          <a:solidFill>
                            <a:schemeClr val="accent1">
                              <a:lumMod val="50000"/>
                            </a:schemeClr>
                          </a:solidFill>
                        </a:rPr>
                        <a:t> Frau </a:t>
                      </a:r>
                      <a:r>
                        <a:rPr lang="en-GB" sz="2000" dirty="0" err="1">
                          <a:solidFill>
                            <a:schemeClr val="accent1">
                              <a:lumMod val="50000"/>
                            </a:schemeClr>
                          </a:solidFill>
                        </a:rPr>
                        <a:t>Speis</a:t>
                      </a:r>
                      <a:r>
                        <a:rPr lang="en-GB" sz="2000" dirty="0">
                          <a:solidFill>
                            <a:schemeClr val="accent1">
                              <a:lumMod val="50000"/>
                            </a:schemeClr>
                          </a:solidFill>
                        </a:rPr>
                        <a:t>’ </a:t>
                      </a:r>
                      <a:r>
                        <a:rPr lang="en-GB" sz="2000" dirty="0" err="1">
                          <a:solidFill>
                            <a:schemeClr val="accent1">
                              <a:lumMod val="50000"/>
                            </a:schemeClr>
                          </a:solidFill>
                        </a:rPr>
                        <a:t>Neffe</a:t>
                      </a:r>
                      <a:endParaRPr lang="en-GB" sz="2000" dirty="0">
                        <a:solidFill>
                          <a:schemeClr val="accent1">
                            <a:lumMod val="50000"/>
                          </a:schemeClr>
                        </a:solidFill>
                      </a:endParaRPr>
                    </a:p>
                  </a:txBody>
                  <a:tcPr anchor="ctr"/>
                </a:tc>
                <a:extLst>
                  <a:ext uri="{0D108BD9-81ED-4DB2-BD59-A6C34878D82A}">
                    <a16:rowId xmlns:a16="http://schemas.microsoft.com/office/drawing/2014/main" val="2371851735"/>
                  </a:ext>
                </a:extLst>
              </a:tr>
              <a:tr h="497067">
                <a:tc>
                  <a:txBody>
                    <a:bodyPr/>
                    <a:lstStyle/>
                    <a:p>
                      <a:pPr algn="ctr"/>
                      <a:endParaRPr lang="en-GB" sz="2000" dirty="0">
                        <a:solidFill>
                          <a:schemeClr val="accent1">
                            <a:lumMod val="50000"/>
                          </a:schemeClr>
                        </a:solidFill>
                      </a:endParaRPr>
                    </a:p>
                  </a:txBody>
                  <a:tcPr/>
                </a:tc>
                <a:tc>
                  <a:txBody>
                    <a:bodyPr/>
                    <a:lstStyle/>
                    <a:p>
                      <a:r>
                        <a:rPr lang="de-DE" sz="2000" dirty="0">
                          <a:solidFill>
                            <a:srgbClr val="115076"/>
                          </a:solidFill>
                        </a:rPr>
                        <a:t>Frau Spies ... und ist jetzt tot.</a:t>
                      </a:r>
                    </a:p>
                  </a:txBody>
                  <a:tcPr anchor="ctr"/>
                </a:tc>
                <a:tc>
                  <a:txBody>
                    <a:bodyPr/>
                    <a:lstStyle/>
                    <a:p>
                      <a:pPr algn="ctr"/>
                      <a:r>
                        <a:rPr lang="en-GB" sz="2000" dirty="0" err="1">
                          <a:solidFill>
                            <a:schemeClr val="accent1">
                              <a:lumMod val="50000"/>
                            </a:schemeClr>
                          </a:solidFill>
                        </a:rPr>
                        <a:t>auch</a:t>
                      </a:r>
                      <a:r>
                        <a:rPr lang="en-GB" sz="2000" dirty="0">
                          <a:solidFill>
                            <a:schemeClr val="accent1">
                              <a:lumMod val="50000"/>
                            </a:schemeClr>
                          </a:solidFill>
                        </a:rPr>
                        <a:t> Sabine </a:t>
                      </a:r>
                      <a:r>
                        <a:rPr lang="en-GB" sz="2000" dirty="0" err="1">
                          <a:solidFill>
                            <a:schemeClr val="accent1">
                              <a:lumMod val="50000"/>
                            </a:schemeClr>
                          </a:solidFill>
                        </a:rPr>
                        <a:t>Strauß</a:t>
                      </a:r>
                      <a:r>
                        <a:rPr lang="en-GB" sz="2000" dirty="0">
                          <a:solidFill>
                            <a:schemeClr val="accent1">
                              <a:lumMod val="50000"/>
                            </a:schemeClr>
                          </a:solidFill>
                        </a:rPr>
                        <a:t>’ </a:t>
                      </a:r>
                      <a:r>
                        <a:rPr lang="en-GB" sz="2000" dirty="0" err="1">
                          <a:solidFill>
                            <a:schemeClr val="accent1">
                              <a:lumMod val="50000"/>
                            </a:schemeClr>
                          </a:solidFill>
                        </a:rPr>
                        <a:t>Tante</a:t>
                      </a:r>
                      <a:r>
                        <a:rPr lang="en-GB" sz="2000" dirty="0">
                          <a:solidFill>
                            <a:schemeClr val="accent1">
                              <a:lumMod val="50000"/>
                            </a:schemeClr>
                          </a:solidFill>
                        </a:rPr>
                        <a:t> war,</a:t>
                      </a:r>
                    </a:p>
                  </a:txBody>
                  <a:tcPr anchor="ctr"/>
                </a:tc>
                <a:tc>
                  <a:txBody>
                    <a:bodyPr/>
                    <a:lstStyle/>
                    <a:p>
                      <a:pPr algn="ctr"/>
                      <a:r>
                        <a:rPr lang="en-GB" sz="2000" dirty="0">
                          <a:solidFill>
                            <a:schemeClr val="accent1">
                              <a:lumMod val="50000"/>
                            </a:schemeClr>
                          </a:solidFill>
                        </a:rPr>
                        <a:t>war </a:t>
                      </a:r>
                      <a:r>
                        <a:rPr lang="en-GB" sz="2000" dirty="0" err="1">
                          <a:solidFill>
                            <a:schemeClr val="accent1">
                              <a:lumMod val="50000"/>
                            </a:schemeClr>
                          </a:solidFill>
                        </a:rPr>
                        <a:t>auch</a:t>
                      </a:r>
                      <a:r>
                        <a:rPr lang="en-GB" sz="2000" dirty="0">
                          <a:solidFill>
                            <a:schemeClr val="accent1">
                              <a:lumMod val="50000"/>
                            </a:schemeClr>
                          </a:solidFill>
                        </a:rPr>
                        <a:t> Sabine </a:t>
                      </a:r>
                      <a:r>
                        <a:rPr lang="en-GB" sz="2000" dirty="0" err="1">
                          <a:solidFill>
                            <a:schemeClr val="accent1">
                              <a:lumMod val="50000"/>
                            </a:schemeClr>
                          </a:solidFill>
                        </a:rPr>
                        <a:t>Strauß</a:t>
                      </a:r>
                      <a:r>
                        <a:rPr lang="en-GB" sz="2000" dirty="0">
                          <a:solidFill>
                            <a:schemeClr val="accent1">
                              <a:lumMod val="50000"/>
                            </a:schemeClr>
                          </a:solidFill>
                        </a:rPr>
                        <a:t>’ </a:t>
                      </a:r>
                      <a:r>
                        <a:rPr lang="en-GB" sz="2000" dirty="0" err="1">
                          <a:solidFill>
                            <a:schemeClr val="accent1">
                              <a:lumMod val="50000"/>
                            </a:schemeClr>
                          </a:solidFill>
                        </a:rPr>
                        <a:t>Tante</a:t>
                      </a:r>
                      <a:endParaRPr lang="en-GB" sz="2000" dirty="0">
                        <a:solidFill>
                          <a:schemeClr val="accent1">
                            <a:lumMod val="50000"/>
                          </a:schemeClr>
                        </a:solidFill>
                      </a:endParaRPr>
                    </a:p>
                  </a:txBody>
                  <a:tcPr anchor="ctr"/>
                </a:tc>
                <a:extLst>
                  <a:ext uri="{0D108BD9-81ED-4DB2-BD59-A6C34878D82A}">
                    <a16:rowId xmlns:a16="http://schemas.microsoft.com/office/drawing/2014/main" val="1736239533"/>
                  </a:ext>
                </a:extLst>
              </a:tr>
            </a:tbl>
          </a:graphicData>
        </a:graphic>
      </p:graphicFrame>
      <p:pic>
        <p:nvPicPr>
          <p:cNvPr id="10" name="Picture 9" descr="green checkmark">
            <a:extLst>
              <a:ext uri="{FF2B5EF4-FFF2-40B4-BE49-F238E27FC236}">
                <a16:creationId xmlns:a16="http://schemas.microsoft.com/office/drawing/2014/main" id="{57659676-FF91-E744-A53B-2FB8359C68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92986" y="1774579"/>
            <a:ext cx="282522" cy="294294"/>
          </a:xfrm>
          <a:prstGeom prst="rect">
            <a:avLst/>
          </a:prstGeom>
        </p:spPr>
      </p:pic>
      <p:pic>
        <p:nvPicPr>
          <p:cNvPr id="13" name="Picture 12" descr="green checkmark">
            <a:extLst>
              <a:ext uri="{FF2B5EF4-FFF2-40B4-BE49-F238E27FC236}">
                <a16:creationId xmlns:a16="http://schemas.microsoft.com/office/drawing/2014/main" id="{89063457-6FB4-0F49-BA86-BE890AC7FE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05928" y="2353996"/>
            <a:ext cx="282522" cy="294294"/>
          </a:xfrm>
          <a:prstGeom prst="rect">
            <a:avLst/>
          </a:prstGeom>
        </p:spPr>
      </p:pic>
      <p:pic>
        <p:nvPicPr>
          <p:cNvPr id="16" name="Picture 15" descr="green checkmark">
            <a:extLst>
              <a:ext uri="{FF2B5EF4-FFF2-40B4-BE49-F238E27FC236}">
                <a16:creationId xmlns:a16="http://schemas.microsoft.com/office/drawing/2014/main" id="{EF662689-2FD9-C34C-966B-BF198EDE2E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83484" y="2970799"/>
            <a:ext cx="282522" cy="294294"/>
          </a:xfrm>
          <a:prstGeom prst="rect">
            <a:avLst/>
          </a:prstGeom>
        </p:spPr>
      </p:pic>
      <p:pic>
        <p:nvPicPr>
          <p:cNvPr id="19" name="Picture 18" descr="green checkmark">
            <a:extLst>
              <a:ext uri="{FF2B5EF4-FFF2-40B4-BE49-F238E27FC236}">
                <a16:creationId xmlns:a16="http://schemas.microsoft.com/office/drawing/2014/main" id="{67DE927D-B684-4E4C-B1E7-D9412F7A76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83484" y="3606601"/>
            <a:ext cx="282522" cy="294294"/>
          </a:xfrm>
          <a:prstGeom prst="rect">
            <a:avLst/>
          </a:prstGeom>
        </p:spPr>
      </p:pic>
      <p:pic>
        <p:nvPicPr>
          <p:cNvPr id="22" name="Picture 21" descr="green checkmark">
            <a:extLst>
              <a:ext uri="{FF2B5EF4-FFF2-40B4-BE49-F238E27FC236}">
                <a16:creationId xmlns:a16="http://schemas.microsoft.com/office/drawing/2014/main" id="{5E63036D-0C5D-A948-8471-290BEC4FEA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05928" y="4024155"/>
            <a:ext cx="282522" cy="294294"/>
          </a:xfrm>
          <a:prstGeom prst="rect">
            <a:avLst/>
          </a:prstGeom>
        </p:spPr>
      </p:pic>
      <p:pic>
        <p:nvPicPr>
          <p:cNvPr id="25" name="Picture 24" descr="green checkmark">
            <a:extLst>
              <a:ext uri="{FF2B5EF4-FFF2-40B4-BE49-F238E27FC236}">
                <a16:creationId xmlns:a16="http://schemas.microsoft.com/office/drawing/2014/main" id="{309AB055-15F8-2F45-856E-A6F218E76C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83484" y="4583291"/>
            <a:ext cx="282522" cy="294294"/>
          </a:xfrm>
          <a:prstGeom prst="rect">
            <a:avLst/>
          </a:prstGeom>
        </p:spPr>
      </p:pic>
      <p:pic>
        <p:nvPicPr>
          <p:cNvPr id="28" name="Picture 27" descr="green checkmark">
            <a:extLst>
              <a:ext uri="{FF2B5EF4-FFF2-40B4-BE49-F238E27FC236}">
                <a16:creationId xmlns:a16="http://schemas.microsoft.com/office/drawing/2014/main" id="{86E83B85-BDB0-D84C-8AB3-BE6BEEFCF8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65912" y="5083695"/>
            <a:ext cx="282522" cy="294294"/>
          </a:xfrm>
          <a:prstGeom prst="rect">
            <a:avLst/>
          </a:prstGeom>
        </p:spPr>
      </p:pic>
      <p:pic>
        <p:nvPicPr>
          <p:cNvPr id="31" name="Picture 30" descr="green checkmark">
            <a:extLst>
              <a:ext uri="{FF2B5EF4-FFF2-40B4-BE49-F238E27FC236}">
                <a16:creationId xmlns:a16="http://schemas.microsoft.com/office/drawing/2014/main" id="{6648AC49-2E03-094D-97A1-9268DC8B13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65912" y="5738210"/>
            <a:ext cx="282522" cy="294294"/>
          </a:xfrm>
          <a:prstGeom prst="rect">
            <a:avLst/>
          </a:prstGeom>
        </p:spPr>
      </p:pic>
      <p:sp>
        <p:nvSpPr>
          <p:cNvPr id="32" name="Action Button: Custom 16">
            <a:hlinkClick r:id="" action="ppaction://noaction" highlightClick="1">
              <a:snd r:embed="rId5" name="9.2.1.3 Slide 13 1.wav"/>
            </a:hlinkClick>
            <a:extLst>
              <a:ext uri="{FF2B5EF4-FFF2-40B4-BE49-F238E27FC236}">
                <a16:creationId xmlns:a16="http://schemas.microsoft.com/office/drawing/2014/main" id="{D2B1EA48-40BB-4F68-A104-4A8B31B4D4BB}"/>
              </a:ext>
            </a:extLst>
          </p:cNvPr>
          <p:cNvSpPr/>
          <p:nvPr/>
        </p:nvSpPr>
        <p:spPr>
          <a:xfrm>
            <a:off x="192790" y="1815582"/>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3" name="Action Button: Custom 16">
            <a:hlinkClick r:id="" action="ppaction://noaction" highlightClick="1">
              <a:snd r:embed="rId6" name="9.2.1.3 Slide 13 2.wav"/>
            </a:hlinkClick>
            <a:extLst>
              <a:ext uri="{FF2B5EF4-FFF2-40B4-BE49-F238E27FC236}">
                <a16:creationId xmlns:a16="http://schemas.microsoft.com/office/drawing/2014/main" id="{86670C6F-0031-4B33-8535-0B32F1075618}"/>
              </a:ext>
            </a:extLst>
          </p:cNvPr>
          <p:cNvSpPr/>
          <p:nvPr/>
        </p:nvSpPr>
        <p:spPr>
          <a:xfrm>
            <a:off x="192790" y="230073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4" name="Action Button: Custom 16">
            <a:hlinkClick r:id="" action="ppaction://noaction" highlightClick="1">
              <a:snd r:embed="rId7" name="9.2.1.3 Slide 13 3.wav"/>
            </a:hlinkClick>
            <a:extLst>
              <a:ext uri="{FF2B5EF4-FFF2-40B4-BE49-F238E27FC236}">
                <a16:creationId xmlns:a16="http://schemas.microsoft.com/office/drawing/2014/main" id="{1AEF7932-ED2E-4DD4-B6F3-44931C9B4D42}"/>
              </a:ext>
            </a:extLst>
          </p:cNvPr>
          <p:cNvSpPr/>
          <p:nvPr/>
        </p:nvSpPr>
        <p:spPr>
          <a:xfrm>
            <a:off x="203533" y="2886486"/>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5" name="Action Button: Custom 16">
            <a:hlinkClick r:id="" action="ppaction://noaction" highlightClick="1">
              <a:snd r:embed="rId8" name="9.2.1.3 Slide 13 4.wav"/>
            </a:hlinkClick>
            <a:extLst>
              <a:ext uri="{FF2B5EF4-FFF2-40B4-BE49-F238E27FC236}">
                <a16:creationId xmlns:a16="http://schemas.microsoft.com/office/drawing/2014/main" id="{94BC66DA-7CDF-4759-B490-8954E1259003}"/>
              </a:ext>
            </a:extLst>
          </p:cNvPr>
          <p:cNvSpPr/>
          <p:nvPr/>
        </p:nvSpPr>
        <p:spPr>
          <a:xfrm>
            <a:off x="203533" y="3488613"/>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6" name="Action Button: Custom 16">
            <a:hlinkClick r:id="" action="ppaction://noaction" highlightClick="1">
              <a:snd r:embed="rId9" name="9.2.1.3 Slide 13 5.wav"/>
            </a:hlinkClick>
            <a:extLst>
              <a:ext uri="{FF2B5EF4-FFF2-40B4-BE49-F238E27FC236}">
                <a16:creationId xmlns:a16="http://schemas.microsoft.com/office/drawing/2014/main" id="{F1C9904E-40A0-41A6-988C-0B50785DACB5}"/>
              </a:ext>
            </a:extLst>
          </p:cNvPr>
          <p:cNvSpPr/>
          <p:nvPr/>
        </p:nvSpPr>
        <p:spPr>
          <a:xfrm>
            <a:off x="203533" y="3992332"/>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37" name="Action Button: Custom 16">
            <a:hlinkClick r:id="" action="ppaction://noaction" highlightClick="1">
              <a:snd r:embed="rId10" name="9.2.1.3 Slide 13 6.wav"/>
            </a:hlinkClick>
            <a:extLst>
              <a:ext uri="{FF2B5EF4-FFF2-40B4-BE49-F238E27FC236}">
                <a16:creationId xmlns:a16="http://schemas.microsoft.com/office/drawing/2014/main" id="{C7C2F787-6D11-4287-A3C6-EEC152BD392F}"/>
              </a:ext>
            </a:extLst>
          </p:cNvPr>
          <p:cNvSpPr/>
          <p:nvPr/>
        </p:nvSpPr>
        <p:spPr>
          <a:xfrm>
            <a:off x="203533" y="4479691"/>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38" name="Action Button: Custom 16">
            <a:hlinkClick r:id="" action="ppaction://noaction" highlightClick="1">
              <a:snd r:embed="rId11" name="9.2.1.3 Slide 13 7.wav"/>
            </a:hlinkClick>
            <a:extLst>
              <a:ext uri="{FF2B5EF4-FFF2-40B4-BE49-F238E27FC236}">
                <a16:creationId xmlns:a16="http://schemas.microsoft.com/office/drawing/2014/main" id="{1FAB9E34-96F8-4EBA-82C2-5A64F9E98DEB}"/>
              </a:ext>
            </a:extLst>
          </p:cNvPr>
          <p:cNvSpPr/>
          <p:nvPr/>
        </p:nvSpPr>
        <p:spPr>
          <a:xfrm>
            <a:off x="192790" y="5014611"/>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39" name="Action Button: Custom 16">
            <a:hlinkClick r:id="" action="ppaction://noaction" highlightClick="1">
              <a:snd r:embed="rId12" name="9.2.1.3 Slide 13 8.wav"/>
            </a:hlinkClick>
            <a:extLst>
              <a:ext uri="{FF2B5EF4-FFF2-40B4-BE49-F238E27FC236}">
                <a16:creationId xmlns:a16="http://schemas.microsoft.com/office/drawing/2014/main" id="{C67A306D-D1B6-4E24-BA10-AB54D9801FEB}"/>
              </a:ext>
            </a:extLst>
          </p:cNvPr>
          <p:cNvSpPr/>
          <p:nvPr/>
        </p:nvSpPr>
        <p:spPr>
          <a:xfrm>
            <a:off x="182439" y="5646793"/>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40" name="Speech Bubble: Rectangle with Corners Rounded 39">
            <a:extLst>
              <a:ext uri="{FF2B5EF4-FFF2-40B4-BE49-F238E27FC236}">
                <a16:creationId xmlns:a16="http://schemas.microsoft.com/office/drawing/2014/main" id="{78C3AFE1-17E2-4254-8A6B-4186E30AB7C8}"/>
              </a:ext>
            </a:extLst>
          </p:cNvPr>
          <p:cNvSpPr/>
          <p:nvPr/>
        </p:nvSpPr>
        <p:spPr>
          <a:xfrm>
            <a:off x="6453907" y="6245877"/>
            <a:ext cx="2720299" cy="365187"/>
          </a:xfrm>
          <a:prstGeom prst="wedgeRoundRectCallout">
            <a:avLst>
              <a:gd name="adj1" fmla="val -35567"/>
              <a:gd name="adj2" fmla="val -27326"/>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der N</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effe</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 nephew</a:t>
            </a:r>
          </a:p>
        </p:txBody>
      </p:sp>
      <p:pic>
        <p:nvPicPr>
          <p:cNvPr id="11" name="Picture 10" descr="Logo&#10;&#10;Description automatically generated">
            <a:extLst>
              <a:ext uri="{FF2B5EF4-FFF2-40B4-BE49-F238E27FC236}">
                <a16:creationId xmlns:a16="http://schemas.microsoft.com/office/drawing/2014/main" id="{9ED3179C-1D58-4B42-A4FF-89A9FD6362B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335375" y="181221"/>
            <a:ext cx="815360" cy="1067087"/>
          </a:xfrm>
          <a:prstGeom prst="rect">
            <a:avLst/>
          </a:prstGeom>
        </p:spPr>
      </p:pic>
      <p:pic>
        <p:nvPicPr>
          <p:cNvPr id="26" name="Picture 2" descr="Detective, Clues, Find, Finger, Fingerprints, Mystery">
            <a:extLst>
              <a:ext uri="{FF2B5EF4-FFF2-40B4-BE49-F238E27FC236}">
                <a16:creationId xmlns:a16="http://schemas.microsoft.com/office/drawing/2014/main" id="{A9D8577D-08E3-4B14-BC1C-75A502A18109}"/>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20360964">
            <a:off x="10907626" y="744416"/>
            <a:ext cx="917208" cy="91848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D71EA394-A0A3-48F6-AFE7-74118A3EFD10}"/>
              </a:ext>
            </a:extLst>
          </p:cNvPr>
          <p:cNvSpPr/>
          <p:nvPr/>
        </p:nvSpPr>
        <p:spPr>
          <a:xfrm>
            <a:off x="140686" y="1201373"/>
            <a:ext cx="2675732" cy="461665"/>
          </a:xfrm>
          <a:prstGeom prst="rect">
            <a:avLst/>
          </a:prstGeom>
        </p:spPr>
        <p:txBody>
          <a:bodyPr wrap="none">
            <a:spAutoFit/>
          </a:bodyPr>
          <a:lstStyle/>
          <a:p>
            <a:r>
              <a:rPr lang="en-US" sz="2400" dirty="0" err="1">
                <a:solidFill>
                  <a:srgbClr val="4472C4">
                    <a:lumMod val="50000"/>
                  </a:srgbClr>
                </a:solidFill>
              </a:rPr>
              <a:t>Schreib</a:t>
            </a:r>
            <a:r>
              <a:rPr lang="en-US" sz="2400" dirty="0">
                <a:solidFill>
                  <a:srgbClr val="4472C4">
                    <a:lumMod val="50000"/>
                  </a:srgbClr>
                </a:solidFill>
              </a:rPr>
              <a:t> 1 </a:t>
            </a:r>
            <a:r>
              <a:rPr lang="en-US" sz="2400" dirty="0" err="1">
                <a:solidFill>
                  <a:srgbClr val="4472C4">
                    <a:lumMod val="50000"/>
                  </a:srgbClr>
                </a:solidFill>
              </a:rPr>
              <a:t>oder</a:t>
            </a:r>
            <a:r>
              <a:rPr lang="en-US" sz="2400" dirty="0">
                <a:solidFill>
                  <a:srgbClr val="4472C4">
                    <a:lumMod val="50000"/>
                  </a:srgbClr>
                </a:solidFill>
              </a:rPr>
              <a:t> 2.</a:t>
            </a:r>
            <a:endParaRPr lang="en-GB" dirty="0"/>
          </a:p>
        </p:txBody>
      </p:sp>
      <p:sp>
        <p:nvSpPr>
          <p:cNvPr id="8" name="Rectangle: Rounded Corners 7">
            <a:extLst>
              <a:ext uri="{FF2B5EF4-FFF2-40B4-BE49-F238E27FC236}">
                <a16:creationId xmlns:a16="http://schemas.microsoft.com/office/drawing/2014/main" id="{0F522B52-5F2E-4B51-BC21-5B33EB7475DA}"/>
              </a:ext>
            </a:extLst>
          </p:cNvPr>
          <p:cNvSpPr/>
          <p:nvPr/>
        </p:nvSpPr>
        <p:spPr>
          <a:xfrm>
            <a:off x="707365" y="1829634"/>
            <a:ext cx="4854339" cy="357939"/>
          </a:xfrm>
          <a:prstGeom prst="roundRect">
            <a:avLst/>
          </a:prstGeom>
          <a:solidFill>
            <a:srgbClr val="FFE8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Rounded Corners 28">
            <a:extLst>
              <a:ext uri="{FF2B5EF4-FFF2-40B4-BE49-F238E27FC236}">
                <a16:creationId xmlns:a16="http://schemas.microsoft.com/office/drawing/2014/main" id="{975B7BA4-0264-497F-97E8-8BCE503D7E31}"/>
              </a:ext>
            </a:extLst>
          </p:cNvPr>
          <p:cNvSpPr/>
          <p:nvPr/>
        </p:nvSpPr>
        <p:spPr>
          <a:xfrm>
            <a:off x="711115" y="2312537"/>
            <a:ext cx="4710023" cy="357939"/>
          </a:xfrm>
          <a:prstGeom prst="round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Rounded Corners 29">
            <a:extLst>
              <a:ext uri="{FF2B5EF4-FFF2-40B4-BE49-F238E27FC236}">
                <a16:creationId xmlns:a16="http://schemas.microsoft.com/office/drawing/2014/main" id="{92C3414F-4D75-49E8-9FC5-F04C0252152A}"/>
              </a:ext>
            </a:extLst>
          </p:cNvPr>
          <p:cNvSpPr/>
          <p:nvPr/>
        </p:nvSpPr>
        <p:spPr>
          <a:xfrm>
            <a:off x="707365" y="2947997"/>
            <a:ext cx="5041577" cy="301653"/>
          </a:xfrm>
          <a:prstGeom prst="roundRect">
            <a:avLst/>
          </a:prstGeom>
          <a:solidFill>
            <a:srgbClr val="FFE8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Rounded Corners 40">
            <a:extLst>
              <a:ext uri="{FF2B5EF4-FFF2-40B4-BE49-F238E27FC236}">
                <a16:creationId xmlns:a16="http://schemas.microsoft.com/office/drawing/2014/main" id="{AFDDD04A-6A20-45EB-90FC-CE274D3E9B5F}"/>
              </a:ext>
            </a:extLst>
          </p:cNvPr>
          <p:cNvSpPr/>
          <p:nvPr/>
        </p:nvSpPr>
        <p:spPr>
          <a:xfrm>
            <a:off x="707365" y="3501287"/>
            <a:ext cx="4710023" cy="357939"/>
          </a:xfrm>
          <a:prstGeom prst="round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Rounded Corners 41">
            <a:extLst>
              <a:ext uri="{FF2B5EF4-FFF2-40B4-BE49-F238E27FC236}">
                <a16:creationId xmlns:a16="http://schemas.microsoft.com/office/drawing/2014/main" id="{40C8FF43-0564-4C66-8375-2082657ECCE9}"/>
              </a:ext>
            </a:extLst>
          </p:cNvPr>
          <p:cNvSpPr/>
          <p:nvPr/>
        </p:nvSpPr>
        <p:spPr>
          <a:xfrm>
            <a:off x="682906" y="4034570"/>
            <a:ext cx="5062286" cy="379022"/>
          </a:xfrm>
          <a:prstGeom prst="roundRect">
            <a:avLst/>
          </a:prstGeom>
          <a:solidFill>
            <a:srgbClr val="FFE8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Rounded Corners 42">
            <a:extLst>
              <a:ext uri="{FF2B5EF4-FFF2-40B4-BE49-F238E27FC236}">
                <a16:creationId xmlns:a16="http://schemas.microsoft.com/office/drawing/2014/main" id="{A6753DE9-0957-4EE1-B03D-3942DDFCAF7F}"/>
              </a:ext>
            </a:extLst>
          </p:cNvPr>
          <p:cNvSpPr/>
          <p:nvPr/>
        </p:nvSpPr>
        <p:spPr>
          <a:xfrm>
            <a:off x="686656" y="4517473"/>
            <a:ext cx="4710023" cy="357939"/>
          </a:xfrm>
          <a:prstGeom prst="round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Rounded Corners 43">
            <a:extLst>
              <a:ext uri="{FF2B5EF4-FFF2-40B4-BE49-F238E27FC236}">
                <a16:creationId xmlns:a16="http://schemas.microsoft.com/office/drawing/2014/main" id="{E77C2F79-4E39-47E4-9A03-D4812119BC6D}"/>
              </a:ext>
            </a:extLst>
          </p:cNvPr>
          <p:cNvSpPr/>
          <p:nvPr/>
        </p:nvSpPr>
        <p:spPr>
          <a:xfrm>
            <a:off x="707365" y="5076338"/>
            <a:ext cx="5388635" cy="301652"/>
          </a:xfrm>
          <a:prstGeom prst="roundRect">
            <a:avLst/>
          </a:prstGeom>
          <a:solidFill>
            <a:srgbClr val="FFE8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Rounded Corners 44">
            <a:extLst>
              <a:ext uri="{FF2B5EF4-FFF2-40B4-BE49-F238E27FC236}">
                <a16:creationId xmlns:a16="http://schemas.microsoft.com/office/drawing/2014/main" id="{E8BD6CBD-7591-4098-BF56-16828F2C8782}"/>
              </a:ext>
            </a:extLst>
          </p:cNvPr>
          <p:cNvSpPr/>
          <p:nvPr/>
        </p:nvSpPr>
        <p:spPr>
          <a:xfrm>
            <a:off x="711115" y="5596709"/>
            <a:ext cx="4710023" cy="357939"/>
          </a:xfrm>
          <a:prstGeom prst="round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7" name="Picture 26" descr="Icon&#10;&#10;Description automatically generated">
            <a:extLst>
              <a:ext uri="{FF2B5EF4-FFF2-40B4-BE49-F238E27FC236}">
                <a16:creationId xmlns:a16="http://schemas.microsoft.com/office/drawing/2014/main" id="{16BFFB14-D4AB-49F0-B8B2-F08EA777DC3A}"/>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14631"/>
          <a:stretch/>
        </p:blipFill>
        <p:spPr>
          <a:xfrm rot="20713039">
            <a:off x="5372329" y="1100085"/>
            <a:ext cx="1259273" cy="1125906"/>
          </a:xfrm>
          <a:prstGeom prst="rect">
            <a:avLst/>
          </a:prstGeom>
        </p:spPr>
      </p:pic>
    </p:spTree>
    <p:extLst>
      <p:ext uri="{BB962C8B-B14F-4D97-AF65-F5344CB8AC3E}">
        <p14:creationId xmlns:p14="http://schemas.microsoft.com/office/powerpoint/2010/main" val="3517271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4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4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43"/>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44"/>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45"/>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9" grpId="0" animBg="1"/>
      <p:bldP spid="30" grpId="0" animBg="1"/>
      <p:bldP spid="41" grpId="0" animBg="1"/>
      <p:bldP spid="42" grpId="0" animBg="1"/>
      <p:bldP spid="43" grpId="0" animBg="1"/>
      <p:bldP spid="44" grpId="0" animBg="1"/>
      <p:bldP spid="4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5486400" cy="869950"/>
          </a:xfrm>
          <a:prstGeom prst="rect">
            <a:avLst/>
          </a:prstGeom>
        </p:spPr>
      </p:pic>
      <p:sp>
        <p:nvSpPr>
          <p:cNvPr id="4" name="Title 3"/>
          <p:cNvSpPr>
            <a:spLocks noGrp="1"/>
          </p:cNvSpPr>
          <p:nvPr>
            <p:ph type="title"/>
          </p:nvPr>
        </p:nvSpPr>
        <p:spPr>
          <a:xfrm>
            <a:off x="0" y="294041"/>
            <a:ext cx="5743891" cy="707849"/>
          </a:xfrm>
        </p:spPr>
        <p:txBody>
          <a:bodyPr>
            <a:normAutofit/>
          </a:bodyPr>
          <a:lstStyle/>
          <a:p>
            <a:r>
              <a:rPr lang="en-GB" sz="3600" b="1" dirty="0">
                <a:solidFill>
                  <a:schemeClr val="bg1"/>
                </a:solidFill>
              </a:rPr>
              <a:t>Was </a:t>
            </a:r>
            <a:r>
              <a:rPr lang="en-GB" sz="3600" b="1" dirty="0" err="1">
                <a:solidFill>
                  <a:schemeClr val="bg1"/>
                </a:solidFill>
              </a:rPr>
              <a:t>wissen</a:t>
            </a:r>
            <a:r>
              <a:rPr lang="en-GB" sz="3600" b="1" dirty="0">
                <a:solidFill>
                  <a:schemeClr val="bg1"/>
                </a:solidFill>
              </a:rPr>
              <a:t> </a:t>
            </a:r>
            <a:r>
              <a:rPr lang="en-GB" sz="3600" b="1" dirty="0" err="1">
                <a:solidFill>
                  <a:schemeClr val="bg1"/>
                </a:solidFill>
              </a:rPr>
              <a:t>wir</a:t>
            </a:r>
            <a:r>
              <a:rPr lang="en-GB" sz="3600" b="1" dirty="0">
                <a:solidFill>
                  <a:schemeClr val="bg1"/>
                </a:solidFill>
              </a:rPr>
              <a:t>? [2/3]</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534526" y="247046"/>
            <a:ext cx="2422802" cy="381604"/>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5" name="Picture 14">
            <a:extLst>
              <a:ext uri="{FF2B5EF4-FFF2-40B4-BE49-F238E27FC236}">
                <a16:creationId xmlns:a16="http://schemas.microsoft.com/office/drawing/2014/main" id="{DE85A81A-70FF-45C5-AB34-60FCD866F82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72100" y="126778"/>
            <a:ext cx="1373407" cy="1085850"/>
          </a:xfrm>
          <a:prstGeom prst="rect">
            <a:avLst/>
          </a:prstGeom>
        </p:spPr>
      </p:pic>
      <p:pic>
        <p:nvPicPr>
          <p:cNvPr id="16" name="Picture 15">
            <a:extLst>
              <a:ext uri="{FF2B5EF4-FFF2-40B4-BE49-F238E27FC236}">
                <a16:creationId xmlns:a16="http://schemas.microsoft.com/office/drawing/2014/main" id="{4F296894-C908-47D4-8D26-046D55CF619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698698" y="812247"/>
            <a:ext cx="1276248" cy="1715597"/>
          </a:xfrm>
          <a:prstGeom prst="rect">
            <a:avLst/>
          </a:prstGeom>
        </p:spPr>
      </p:pic>
      <p:pic>
        <p:nvPicPr>
          <p:cNvPr id="17" name="Picture 16">
            <a:extLst>
              <a:ext uri="{FF2B5EF4-FFF2-40B4-BE49-F238E27FC236}">
                <a16:creationId xmlns:a16="http://schemas.microsoft.com/office/drawing/2014/main" id="{728C8B60-4259-4761-AE32-2EF875DD677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68961" y="3722079"/>
            <a:ext cx="1405985" cy="2726761"/>
          </a:xfrm>
          <a:prstGeom prst="rect">
            <a:avLst/>
          </a:prstGeom>
        </p:spPr>
      </p:pic>
      <p:sp>
        <p:nvSpPr>
          <p:cNvPr id="19" name="TextBox 18">
            <a:extLst>
              <a:ext uri="{FF2B5EF4-FFF2-40B4-BE49-F238E27FC236}">
                <a16:creationId xmlns:a16="http://schemas.microsoft.com/office/drawing/2014/main" id="{F67A76D2-71EE-45B1-A546-070D980A91EC}"/>
              </a:ext>
            </a:extLst>
          </p:cNvPr>
          <p:cNvSpPr txBox="1"/>
          <p:nvPr/>
        </p:nvSpPr>
        <p:spPr>
          <a:xfrm>
            <a:off x="217053" y="1177521"/>
            <a:ext cx="9842751" cy="1446550"/>
          </a:xfrm>
          <a:prstGeom prst="rect">
            <a:avLst/>
          </a:prstGeom>
          <a:noFill/>
        </p:spPr>
        <p:txBody>
          <a:bodyPr wrap="square" rtlCol="0">
            <a:spAutoFit/>
          </a:bodyPr>
          <a:lstStyle/>
          <a:p>
            <a:pPr algn="l"/>
            <a:r>
              <a:rPr lang="en-GB" sz="2200" dirty="0">
                <a:solidFill>
                  <a:schemeClr val="accent5">
                    <a:lumMod val="50000"/>
                  </a:schemeClr>
                </a:solidFill>
              </a:rPr>
              <a:t>Frau Spies </a:t>
            </a:r>
            <a:r>
              <a:rPr lang="en-GB" sz="2200" dirty="0" err="1">
                <a:solidFill>
                  <a:schemeClr val="accent5">
                    <a:lumMod val="50000"/>
                  </a:schemeClr>
                </a:solidFill>
              </a:rPr>
              <a:t>stirbt</a:t>
            </a:r>
            <a:r>
              <a:rPr lang="en-GB" sz="2200" dirty="0">
                <a:solidFill>
                  <a:schemeClr val="accent5">
                    <a:lumMod val="50000"/>
                  </a:schemeClr>
                </a:solidFill>
              </a:rPr>
              <a:t> an </a:t>
            </a:r>
            <a:r>
              <a:rPr lang="en-GB" sz="2200" dirty="0" err="1">
                <a:solidFill>
                  <a:schemeClr val="accent5">
                    <a:lumMod val="50000"/>
                  </a:schemeClr>
                </a:solidFill>
              </a:rPr>
              <a:t>einer</a:t>
            </a:r>
            <a:r>
              <a:rPr lang="en-GB" sz="2200" dirty="0">
                <a:solidFill>
                  <a:schemeClr val="accent5">
                    <a:lumMod val="50000"/>
                  </a:schemeClr>
                </a:solidFill>
              </a:rPr>
              <a:t> </a:t>
            </a:r>
            <a:r>
              <a:rPr lang="en-GB" sz="2200" dirty="0" err="1">
                <a:solidFill>
                  <a:schemeClr val="accent5">
                    <a:lumMod val="50000"/>
                  </a:schemeClr>
                </a:solidFill>
              </a:rPr>
              <a:t>Vergiftung</a:t>
            </a:r>
            <a:r>
              <a:rPr lang="en-GB" sz="2200" dirty="0">
                <a:solidFill>
                  <a:schemeClr val="accent5">
                    <a:lumMod val="50000"/>
                  </a:schemeClr>
                </a:solidFill>
              </a:rPr>
              <a:t>*. Aber </a:t>
            </a:r>
            <a:r>
              <a:rPr lang="en-GB" sz="2200" b="1" dirty="0" err="1">
                <a:solidFill>
                  <a:schemeClr val="accent5">
                    <a:lumMod val="50000"/>
                  </a:schemeClr>
                </a:solidFill>
              </a:rPr>
              <a:t>wer</a:t>
            </a:r>
            <a:r>
              <a:rPr lang="en-GB" sz="2200" dirty="0">
                <a:solidFill>
                  <a:schemeClr val="accent5">
                    <a:lumMod val="50000"/>
                  </a:schemeClr>
                </a:solidFill>
              </a:rPr>
              <a:t> will </a:t>
            </a:r>
            <a:r>
              <a:rPr lang="en-GB" sz="2200" dirty="0" err="1">
                <a:solidFill>
                  <a:schemeClr val="accent5">
                    <a:lumMod val="50000"/>
                  </a:schemeClr>
                </a:solidFill>
              </a:rPr>
              <a:t>sie</a:t>
            </a:r>
            <a:r>
              <a:rPr lang="en-GB" sz="2200" dirty="0">
                <a:solidFill>
                  <a:schemeClr val="accent5">
                    <a:lumMod val="50000"/>
                  </a:schemeClr>
                </a:solidFill>
              </a:rPr>
              <a:t> tot </a:t>
            </a:r>
            <a:r>
              <a:rPr lang="en-GB" sz="2200" dirty="0" err="1">
                <a:solidFill>
                  <a:schemeClr val="accent5">
                    <a:lumMod val="50000"/>
                  </a:schemeClr>
                </a:solidFill>
              </a:rPr>
              <a:t>sehen</a:t>
            </a:r>
            <a:r>
              <a:rPr lang="en-GB" sz="2200" dirty="0">
                <a:solidFill>
                  <a:schemeClr val="accent5">
                    <a:lumMod val="50000"/>
                  </a:schemeClr>
                </a:solidFill>
              </a:rPr>
              <a:t>?</a:t>
            </a:r>
            <a:br>
              <a:rPr lang="en-GB" sz="2200" dirty="0">
                <a:solidFill>
                  <a:schemeClr val="accent5">
                    <a:lumMod val="50000"/>
                  </a:schemeClr>
                </a:solidFill>
              </a:rPr>
            </a:br>
            <a:br>
              <a:rPr lang="en-GB" sz="2200" dirty="0">
                <a:solidFill>
                  <a:schemeClr val="accent5">
                    <a:lumMod val="50000"/>
                  </a:schemeClr>
                </a:solidFill>
              </a:rPr>
            </a:br>
            <a:br>
              <a:rPr lang="en-GB" sz="2200" dirty="0">
                <a:solidFill>
                  <a:schemeClr val="accent5">
                    <a:lumMod val="50000"/>
                  </a:schemeClr>
                </a:solidFill>
              </a:rPr>
            </a:br>
            <a:endParaRPr lang="en-GB" sz="2200" dirty="0">
              <a:solidFill>
                <a:schemeClr val="accent5">
                  <a:lumMod val="50000"/>
                </a:schemeClr>
              </a:solidFill>
            </a:endParaRPr>
          </a:p>
        </p:txBody>
      </p:sp>
      <p:sp>
        <p:nvSpPr>
          <p:cNvPr id="20" name="Speech Bubble: Rectangle with Corners Rounded 19">
            <a:extLst>
              <a:ext uri="{FF2B5EF4-FFF2-40B4-BE49-F238E27FC236}">
                <a16:creationId xmlns:a16="http://schemas.microsoft.com/office/drawing/2014/main" id="{EB085536-D4B4-4364-88E5-9477E076BD37}"/>
              </a:ext>
            </a:extLst>
          </p:cNvPr>
          <p:cNvSpPr/>
          <p:nvPr/>
        </p:nvSpPr>
        <p:spPr>
          <a:xfrm>
            <a:off x="6923314" y="737827"/>
            <a:ext cx="3690257" cy="484249"/>
          </a:xfrm>
          <a:prstGeom prst="wedgeRoundRectCallout">
            <a:avLst>
              <a:gd name="adj1" fmla="val -35567"/>
              <a:gd name="adj2" fmla="val -27326"/>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die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Vergiftung</a:t>
            </a:r>
            <a:r>
              <a:rPr lang="en-GB" sz="2000" dirty="0">
                <a:solidFill>
                  <a:prstClr val="white"/>
                </a:solidFill>
              </a:rPr>
              <a:t> – poisoning</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22" name="Picture 21">
            <a:extLst>
              <a:ext uri="{FF2B5EF4-FFF2-40B4-BE49-F238E27FC236}">
                <a16:creationId xmlns:a16="http://schemas.microsoft.com/office/drawing/2014/main" id="{CB71BB2E-6716-4180-91C6-A64750E01618}"/>
              </a:ext>
            </a:extLst>
          </p:cNvPr>
          <p:cNvPicPr>
            <a:picLocks noChangeAspect="1"/>
          </p:cNvPicPr>
          <p:nvPr/>
        </p:nvPicPr>
        <p:blipFill>
          <a:blip r:embed="rId8"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480264" y="1589759"/>
            <a:ext cx="374921" cy="483769"/>
          </a:xfrm>
          <a:prstGeom prst="rect">
            <a:avLst/>
          </a:prstGeom>
        </p:spPr>
      </p:pic>
      <p:pic>
        <p:nvPicPr>
          <p:cNvPr id="24" name="Picture 23" descr="Icon&#10;&#10;Description automatically generated">
            <a:extLst>
              <a:ext uri="{FF2B5EF4-FFF2-40B4-BE49-F238E27FC236}">
                <a16:creationId xmlns:a16="http://schemas.microsoft.com/office/drawing/2014/main" id="{11924EE7-419C-4C45-8EF8-8BBEA9FFB589}"/>
              </a:ext>
            </a:extLst>
          </p:cNvPr>
          <p:cNvPicPr>
            <a:picLocks noChangeAspect="1"/>
          </p:cNvPicPr>
          <p:nvPr/>
        </p:nvPicPr>
        <p:blipFill>
          <a:blip r:embed="rId9"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975458" y="1975567"/>
            <a:ext cx="667356" cy="667356"/>
          </a:xfrm>
          <a:prstGeom prst="rect">
            <a:avLst/>
          </a:prstGeom>
        </p:spPr>
      </p:pic>
      <p:sp>
        <p:nvSpPr>
          <p:cNvPr id="25" name="Rectangle 24">
            <a:extLst>
              <a:ext uri="{FF2B5EF4-FFF2-40B4-BE49-F238E27FC236}">
                <a16:creationId xmlns:a16="http://schemas.microsoft.com/office/drawing/2014/main" id="{4AFE8218-38A8-4E32-A7C3-BBBC09251787}"/>
              </a:ext>
            </a:extLst>
          </p:cNvPr>
          <p:cNvSpPr/>
          <p:nvPr/>
        </p:nvSpPr>
        <p:spPr>
          <a:xfrm>
            <a:off x="222327" y="2580637"/>
            <a:ext cx="5397631" cy="430887"/>
          </a:xfrm>
          <a:prstGeom prst="rect">
            <a:avLst/>
          </a:prstGeom>
        </p:spPr>
        <p:txBody>
          <a:bodyPr wrap="none">
            <a:spAutoFit/>
          </a:bodyPr>
          <a:lstStyle/>
          <a:p>
            <a:r>
              <a:rPr lang="en-GB" sz="2200" b="1" dirty="0">
                <a:solidFill>
                  <a:srgbClr val="4472C4">
                    <a:lumMod val="50000"/>
                  </a:srgbClr>
                </a:solidFill>
              </a:rPr>
              <a:t>Person A </a:t>
            </a:r>
            <a:r>
              <a:rPr lang="en-GB" sz="2200" dirty="0" err="1">
                <a:solidFill>
                  <a:srgbClr val="4472C4">
                    <a:lumMod val="50000"/>
                  </a:srgbClr>
                </a:solidFill>
              </a:rPr>
              <a:t>schreibt</a:t>
            </a:r>
            <a:r>
              <a:rPr lang="en-GB" sz="2200" dirty="0">
                <a:solidFill>
                  <a:srgbClr val="4472C4">
                    <a:lumMod val="50000"/>
                  </a:srgbClr>
                </a:solidFill>
              </a:rPr>
              <a:t> </a:t>
            </a:r>
            <a:r>
              <a:rPr lang="en-GB" sz="2200" dirty="0" err="1">
                <a:solidFill>
                  <a:srgbClr val="4472C4">
                    <a:lumMod val="50000"/>
                  </a:srgbClr>
                </a:solidFill>
              </a:rPr>
              <a:t>Notizen</a:t>
            </a:r>
            <a:r>
              <a:rPr lang="en-GB" sz="2200" dirty="0">
                <a:solidFill>
                  <a:srgbClr val="4472C4">
                    <a:lumMod val="50000"/>
                  </a:srgbClr>
                </a:solidFill>
              </a:rPr>
              <a:t> auf </a:t>
            </a:r>
            <a:r>
              <a:rPr lang="en-GB" sz="2200" dirty="0" err="1">
                <a:solidFill>
                  <a:srgbClr val="4472C4">
                    <a:lumMod val="50000"/>
                  </a:srgbClr>
                </a:solidFill>
              </a:rPr>
              <a:t>Englisch</a:t>
            </a:r>
            <a:r>
              <a:rPr lang="en-GB" sz="2200" dirty="0">
                <a:solidFill>
                  <a:srgbClr val="4472C4">
                    <a:lumMod val="50000"/>
                  </a:srgbClr>
                </a:solidFill>
              </a:rPr>
              <a:t>.</a:t>
            </a:r>
            <a:endParaRPr lang="en-GB" dirty="0"/>
          </a:p>
        </p:txBody>
      </p:sp>
      <p:sp>
        <p:nvSpPr>
          <p:cNvPr id="28" name="Oval 27">
            <a:extLst>
              <a:ext uri="{FF2B5EF4-FFF2-40B4-BE49-F238E27FC236}">
                <a16:creationId xmlns:a16="http://schemas.microsoft.com/office/drawing/2014/main" id="{2ADE6E0C-05D3-45E2-A8EF-2C804990BB06}"/>
              </a:ext>
            </a:extLst>
          </p:cNvPr>
          <p:cNvSpPr/>
          <p:nvPr/>
        </p:nvSpPr>
        <p:spPr>
          <a:xfrm>
            <a:off x="245886" y="3216234"/>
            <a:ext cx="516932" cy="400919"/>
          </a:xfrm>
          <a:prstGeom prst="ellips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29" name="Oval 28">
            <a:extLst>
              <a:ext uri="{FF2B5EF4-FFF2-40B4-BE49-F238E27FC236}">
                <a16:creationId xmlns:a16="http://schemas.microsoft.com/office/drawing/2014/main" id="{B5C10EB7-4AA7-4487-BB33-925C9BAC7068}"/>
              </a:ext>
            </a:extLst>
          </p:cNvPr>
          <p:cNvSpPr/>
          <p:nvPr/>
        </p:nvSpPr>
        <p:spPr>
          <a:xfrm>
            <a:off x="243891" y="4092186"/>
            <a:ext cx="516932" cy="400919"/>
          </a:xfrm>
          <a:prstGeom prst="ellips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30" name="Oval 29">
            <a:extLst>
              <a:ext uri="{FF2B5EF4-FFF2-40B4-BE49-F238E27FC236}">
                <a16:creationId xmlns:a16="http://schemas.microsoft.com/office/drawing/2014/main" id="{050EAC9D-2DDF-49C7-93C6-88849AF0829D}"/>
              </a:ext>
            </a:extLst>
          </p:cNvPr>
          <p:cNvSpPr/>
          <p:nvPr/>
        </p:nvSpPr>
        <p:spPr>
          <a:xfrm>
            <a:off x="243891" y="4968388"/>
            <a:ext cx="516932" cy="400919"/>
          </a:xfrm>
          <a:prstGeom prst="ellips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31" name="Oval 30">
            <a:extLst>
              <a:ext uri="{FF2B5EF4-FFF2-40B4-BE49-F238E27FC236}">
                <a16:creationId xmlns:a16="http://schemas.microsoft.com/office/drawing/2014/main" id="{3E09B23D-9583-487B-8774-C5C8825FE5E5}"/>
              </a:ext>
            </a:extLst>
          </p:cNvPr>
          <p:cNvSpPr/>
          <p:nvPr/>
        </p:nvSpPr>
        <p:spPr>
          <a:xfrm>
            <a:off x="243891" y="5878367"/>
            <a:ext cx="516932" cy="400919"/>
          </a:xfrm>
          <a:prstGeom prst="ellips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36" name="TextBox 35">
            <a:extLst>
              <a:ext uri="{FF2B5EF4-FFF2-40B4-BE49-F238E27FC236}">
                <a16:creationId xmlns:a16="http://schemas.microsoft.com/office/drawing/2014/main" id="{5EFE1641-B3E4-4BA0-A146-AC0119B4F80C}"/>
              </a:ext>
            </a:extLst>
          </p:cNvPr>
          <p:cNvSpPr txBox="1"/>
          <p:nvPr/>
        </p:nvSpPr>
        <p:spPr>
          <a:xfrm>
            <a:off x="869251" y="3186266"/>
            <a:ext cx="12108126" cy="430887"/>
          </a:xfrm>
          <a:prstGeom prst="rect">
            <a:avLst/>
          </a:prstGeom>
          <a:noFill/>
        </p:spPr>
        <p:txBody>
          <a:bodyPr wrap="square" rtlCol="0">
            <a:spAutoFit/>
          </a:bodyPr>
          <a:lstStyle/>
          <a:p>
            <a:pPr algn="l"/>
            <a:r>
              <a:rPr lang="en-GB" sz="2200" dirty="0">
                <a:solidFill>
                  <a:schemeClr val="accent5">
                    <a:lumMod val="50000"/>
                  </a:schemeClr>
                </a:solidFill>
              </a:rPr>
              <a:t>will so elegant </a:t>
            </a:r>
            <a:r>
              <a:rPr lang="en-GB" sz="2200" dirty="0" err="1">
                <a:solidFill>
                  <a:schemeClr val="accent5">
                    <a:lumMod val="50000"/>
                  </a:schemeClr>
                </a:solidFill>
              </a:rPr>
              <a:t>wie</a:t>
            </a:r>
            <a:r>
              <a:rPr lang="en-GB" sz="2200" dirty="0">
                <a:solidFill>
                  <a:schemeClr val="accent5">
                    <a:lumMod val="50000"/>
                  </a:schemeClr>
                </a:solidFill>
              </a:rPr>
              <a:t> Frau Spies sein </a:t>
            </a:r>
            <a:r>
              <a:rPr lang="en-GB" sz="2200" b="1" dirty="0">
                <a:solidFill>
                  <a:srgbClr val="FE6700"/>
                </a:solidFill>
              </a:rPr>
              <a:t>|</a:t>
            </a:r>
            <a:r>
              <a:rPr lang="en-GB" sz="2200" dirty="0">
                <a:solidFill>
                  <a:schemeClr val="accent5">
                    <a:lumMod val="50000"/>
                  </a:schemeClr>
                </a:solidFill>
              </a:rPr>
              <a:t> das </a:t>
            </a:r>
            <a:r>
              <a:rPr lang="en-GB" sz="2200" dirty="0" err="1">
                <a:solidFill>
                  <a:schemeClr val="accent5">
                    <a:lumMod val="50000"/>
                  </a:schemeClr>
                </a:solidFill>
              </a:rPr>
              <a:t>billige</a:t>
            </a:r>
            <a:r>
              <a:rPr lang="en-GB" sz="2200" dirty="0">
                <a:solidFill>
                  <a:schemeClr val="accent5">
                    <a:lumMod val="50000"/>
                  </a:schemeClr>
                </a:solidFill>
              </a:rPr>
              <a:t> </a:t>
            </a:r>
            <a:r>
              <a:rPr lang="en-GB" sz="2200" dirty="0" err="1">
                <a:solidFill>
                  <a:schemeClr val="accent5">
                    <a:lumMod val="50000"/>
                  </a:schemeClr>
                </a:solidFill>
              </a:rPr>
              <a:t>Kleidung</a:t>
            </a:r>
            <a:r>
              <a:rPr lang="en-GB" sz="2200" dirty="0">
                <a:solidFill>
                  <a:schemeClr val="accent5">
                    <a:lumMod val="50000"/>
                  </a:schemeClr>
                </a:solidFill>
              </a:rPr>
              <a:t> hat </a:t>
            </a:r>
            <a:r>
              <a:rPr lang="en-GB" sz="2200" b="1" dirty="0">
                <a:solidFill>
                  <a:srgbClr val="FE6700"/>
                </a:solidFill>
              </a:rPr>
              <a:t>|</a:t>
            </a:r>
            <a:r>
              <a:rPr lang="en-GB" sz="2200" dirty="0">
                <a:solidFill>
                  <a:schemeClr val="accent5">
                    <a:lumMod val="50000"/>
                  </a:schemeClr>
                </a:solidFill>
              </a:rPr>
              <a:t> das </a:t>
            </a:r>
            <a:r>
              <a:rPr lang="en-GB" sz="2200" dirty="0" err="1">
                <a:solidFill>
                  <a:schemeClr val="accent5">
                    <a:lumMod val="50000"/>
                  </a:schemeClr>
                </a:solidFill>
              </a:rPr>
              <a:t>Dienstmädchen</a:t>
            </a:r>
            <a:endParaRPr lang="en-GB" sz="2200" dirty="0">
              <a:solidFill>
                <a:schemeClr val="accent5">
                  <a:lumMod val="50000"/>
                </a:schemeClr>
              </a:solidFill>
            </a:endParaRPr>
          </a:p>
        </p:txBody>
      </p:sp>
      <p:sp>
        <p:nvSpPr>
          <p:cNvPr id="37" name="TextBox 36">
            <a:extLst>
              <a:ext uri="{FF2B5EF4-FFF2-40B4-BE49-F238E27FC236}">
                <a16:creationId xmlns:a16="http://schemas.microsoft.com/office/drawing/2014/main" id="{FF2DDFAE-6098-413C-A3BF-9D2744A19AF7}"/>
              </a:ext>
            </a:extLst>
          </p:cNvPr>
          <p:cNvSpPr txBox="1"/>
          <p:nvPr/>
        </p:nvSpPr>
        <p:spPr>
          <a:xfrm>
            <a:off x="869251" y="4046039"/>
            <a:ext cx="12108126" cy="430887"/>
          </a:xfrm>
          <a:prstGeom prst="rect">
            <a:avLst/>
          </a:prstGeom>
          <a:noFill/>
        </p:spPr>
        <p:txBody>
          <a:bodyPr wrap="square" rtlCol="0">
            <a:spAutoFit/>
          </a:bodyPr>
          <a:lstStyle/>
          <a:p>
            <a:pPr algn="l"/>
            <a:r>
              <a:rPr lang="en-GB" sz="2200" dirty="0" err="1">
                <a:solidFill>
                  <a:schemeClr val="accent5">
                    <a:lumMod val="50000"/>
                  </a:schemeClr>
                </a:solidFill>
              </a:rPr>
              <a:t>bereitet</a:t>
            </a:r>
            <a:r>
              <a:rPr lang="en-GB" sz="2200" dirty="0">
                <a:solidFill>
                  <a:schemeClr val="accent5">
                    <a:lumMod val="50000"/>
                  </a:schemeClr>
                </a:solidFill>
              </a:rPr>
              <a:t> das Essen </a:t>
            </a:r>
            <a:r>
              <a:rPr lang="en-GB" sz="2200" dirty="0" err="1">
                <a:solidFill>
                  <a:schemeClr val="accent5">
                    <a:lumMod val="50000"/>
                  </a:schemeClr>
                </a:solidFill>
              </a:rPr>
              <a:t>vor</a:t>
            </a:r>
            <a:r>
              <a:rPr lang="en-GB" sz="2200" dirty="0">
                <a:solidFill>
                  <a:schemeClr val="accent5">
                    <a:lumMod val="50000"/>
                  </a:schemeClr>
                </a:solidFill>
              </a:rPr>
              <a:t> </a:t>
            </a:r>
            <a:r>
              <a:rPr lang="en-GB" sz="2200" b="1" dirty="0">
                <a:solidFill>
                  <a:srgbClr val="FE6700"/>
                </a:solidFill>
              </a:rPr>
              <a:t>|</a:t>
            </a:r>
            <a:r>
              <a:rPr lang="en-GB" sz="2200" dirty="0">
                <a:solidFill>
                  <a:schemeClr val="accent5">
                    <a:lumMod val="50000"/>
                  </a:schemeClr>
                </a:solidFill>
              </a:rPr>
              <a:t> die </a:t>
            </a:r>
            <a:r>
              <a:rPr lang="en-GB" sz="2200" dirty="0" err="1">
                <a:solidFill>
                  <a:schemeClr val="accent5">
                    <a:lumMod val="50000"/>
                  </a:schemeClr>
                </a:solidFill>
              </a:rPr>
              <a:t>ein</a:t>
            </a:r>
            <a:r>
              <a:rPr lang="en-GB" sz="2200" dirty="0">
                <a:solidFill>
                  <a:schemeClr val="accent5">
                    <a:lumMod val="50000"/>
                  </a:schemeClr>
                </a:solidFill>
              </a:rPr>
              <a:t> </a:t>
            </a:r>
            <a:r>
              <a:rPr lang="en-GB" sz="2200" dirty="0" err="1">
                <a:solidFill>
                  <a:schemeClr val="accent5">
                    <a:lumMod val="50000"/>
                  </a:schemeClr>
                </a:solidFill>
              </a:rPr>
              <a:t>besseres</a:t>
            </a:r>
            <a:r>
              <a:rPr lang="en-GB" sz="2200" dirty="0">
                <a:solidFill>
                  <a:schemeClr val="accent5">
                    <a:lumMod val="50000"/>
                  </a:schemeClr>
                </a:solidFill>
              </a:rPr>
              <a:t> Leben </a:t>
            </a:r>
            <a:r>
              <a:rPr lang="en-GB" sz="2200" dirty="0" err="1">
                <a:solidFill>
                  <a:schemeClr val="accent5">
                    <a:lumMod val="50000"/>
                  </a:schemeClr>
                </a:solidFill>
              </a:rPr>
              <a:t>möchte</a:t>
            </a:r>
            <a:r>
              <a:rPr lang="en-GB" sz="2200" dirty="0">
                <a:solidFill>
                  <a:schemeClr val="accent5">
                    <a:lumMod val="50000"/>
                  </a:schemeClr>
                </a:solidFill>
              </a:rPr>
              <a:t> </a:t>
            </a:r>
            <a:r>
              <a:rPr lang="en-GB" sz="2200" b="1" dirty="0">
                <a:solidFill>
                  <a:srgbClr val="FE6700"/>
                </a:solidFill>
              </a:rPr>
              <a:t>|</a:t>
            </a:r>
            <a:r>
              <a:rPr lang="en-GB" sz="2200" dirty="0">
                <a:solidFill>
                  <a:schemeClr val="accent5">
                    <a:lumMod val="50000"/>
                  </a:schemeClr>
                </a:solidFill>
              </a:rPr>
              <a:t> die </a:t>
            </a:r>
            <a:r>
              <a:rPr lang="en-GB" sz="2200" dirty="0" err="1">
                <a:solidFill>
                  <a:schemeClr val="accent5">
                    <a:lumMod val="50000"/>
                  </a:schemeClr>
                </a:solidFill>
              </a:rPr>
              <a:t>Köchin</a:t>
            </a:r>
            <a:endParaRPr lang="en-GB" sz="2200" dirty="0">
              <a:solidFill>
                <a:schemeClr val="accent5">
                  <a:lumMod val="50000"/>
                </a:schemeClr>
              </a:solidFill>
            </a:endParaRPr>
          </a:p>
        </p:txBody>
      </p:sp>
      <p:sp>
        <p:nvSpPr>
          <p:cNvPr id="38" name="TextBox 37">
            <a:extLst>
              <a:ext uri="{FF2B5EF4-FFF2-40B4-BE49-F238E27FC236}">
                <a16:creationId xmlns:a16="http://schemas.microsoft.com/office/drawing/2014/main" id="{DC504497-96B6-487B-AB60-4862A1B29677}"/>
              </a:ext>
            </a:extLst>
          </p:cNvPr>
          <p:cNvSpPr txBox="1"/>
          <p:nvPr/>
        </p:nvSpPr>
        <p:spPr>
          <a:xfrm>
            <a:off x="869251" y="4929705"/>
            <a:ext cx="12108126" cy="430887"/>
          </a:xfrm>
          <a:prstGeom prst="rect">
            <a:avLst/>
          </a:prstGeom>
          <a:noFill/>
        </p:spPr>
        <p:txBody>
          <a:bodyPr wrap="square" rtlCol="0">
            <a:spAutoFit/>
          </a:bodyPr>
          <a:lstStyle/>
          <a:p>
            <a:pPr algn="l"/>
            <a:r>
              <a:rPr lang="en-GB" sz="2200" dirty="0" err="1">
                <a:solidFill>
                  <a:schemeClr val="accent5">
                    <a:lumMod val="50000"/>
                  </a:schemeClr>
                </a:solidFill>
              </a:rPr>
              <a:t>versteckt</a:t>
            </a:r>
            <a:r>
              <a:rPr lang="en-GB" sz="2200" dirty="0">
                <a:solidFill>
                  <a:schemeClr val="accent5">
                    <a:lumMod val="50000"/>
                  </a:schemeClr>
                </a:solidFill>
              </a:rPr>
              <a:t> </a:t>
            </a:r>
            <a:r>
              <a:rPr lang="en-GB" sz="2200" dirty="0" err="1">
                <a:solidFill>
                  <a:schemeClr val="accent5">
                    <a:lumMod val="50000"/>
                  </a:schemeClr>
                </a:solidFill>
              </a:rPr>
              <a:t>sich</a:t>
            </a:r>
            <a:r>
              <a:rPr lang="en-GB" sz="2200" dirty="0">
                <a:solidFill>
                  <a:schemeClr val="accent5">
                    <a:lumMod val="50000"/>
                  </a:schemeClr>
                </a:solidFill>
              </a:rPr>
              <a:t> und </a:t>
            </a:r>
            <a:r>
              <a:rPr lang="en-GB" sz="2200" dirty="0" err="1">
                <a:solidFill>
                  <a:schemeClr val="accent5">
                    <a:lumMod val="50000"/>
                  </a:schemeClr>
                </a:solidFill>
              </a:rPr>
              <a:t>hört</a:t>
            </a:r>
            <a:r>
              <a:rPr lang="en-GB" sz="2200" dirty="0">
                <a:solidFill>
                  <a:schemeClr val="accent5">
                    <a:lumMod val="50000"/>
                  </a:schemeClr>
                </a:solidFill>
              </a:rPr>
              <a:t> </a:t>
            </a:r>
            <a:r>
              <a:rPr lang="en-GB" sz="2200" dirty="0" err="1">
                <a:solidFill>
                  <a:schemeClr val="accent5">
                    <a:lumMod val="50000"/>
                  </a:schemeClr>
                </a:solidFill>
              </a:rPr>
              <a:t>zu</a:t>
            </a:r>
            <a:r>
              <a:rPr lang="en-GB" sz="2200" b="1" dirty="0">
                <a:solidFill>
                  <a:srgbClr val="FE6700"/>
                </a:solidFill>
              </a:rPr>
              <a:t>|</a:t>
            </a:r>
            <a:r>
              <a:rPr lang="en-GB" sz="2200" dirty="0">
                <a:solidFill>
                  <a:schemeClr val="accent5">
                    <a:lumMod val="50000"/>
                  </a:schemeClr>
                </a:solidFill>
              </a:rPr>
              <a:t> </a:t>
            </a:r>
            <a:r>
              <a:rPr lang="en-GB" sz="2200" dirty="0" err="1">
                <a:solidFill>
                  <a:schemeClr val="accent5">
                    <a:lumMod val="50000"/>
                  </a:schemeClr>
                </a:solidFill>
              </a:rPr>
              <a:t>denn</a:t>
            </a:r>
            <a:r>
              <a:rPr lang="en-GB" sz="2200" dirty="0">
                <a:solidFill>
                  <a:schemeClr val="accent5">
                    <a:lumMod val="50000"/>
                  </a:schemeClr>
                </a:solidFill>
              </a:rPr>
              <a:t> </a:t>
            </a:r>
            <a:r>
              <a:rPr lang="en-GB" sz="2200" dirty="0" err="1">
                <a:solidFill>
                  <a:schemeClr val="accent5">
                    <a:lumMod val="50000"/>
                  </a:schemeClr>
                </a:solidFill>
              </a:rPr>
              <a:t>sie</a:t>
            </a:r>
            <a:r>
              <a:rPr lang="en-GB" sz="2200" dirty="0">
                <a:solidFill>
                  <a:schemeClr val="accent5">
                    <a:lumMod val="50000"/>
                  </a:schemeClr>
                </a:solidFill>
              </a:rPr>
              <a:t> will </a:t>
            </a:r>
            <a:r>
              <a:rPr lang="en-GB" sz="2200" dirty="0" err="1">
                <a:solidFill>
                  <a:schemeClr val="accent5">
                    <a:lumMod val="50000"/>
                  </a:schemeClr>
                </a:solidFill>
              </a:rPr>
              <a:t>alles</a:t>
            </a:r>
            <a:r>
              <a:rPr lang="en-GB" sz="2200" dirty="0">
                <a:solidFill>
                  <a:schemeClr val="accent5">
                    <a:lumMod val="50000"/>
                  </a:schemeClr>
                </a:solidFill>
              </a:rPr>
              <a:t> </a:t>
            </a:r>
            <a:r>
              <a:rPr lang="en-GB" sz="2200" dirty="0" err="1">
                <a:solidFill>
                  <a:schemeClr val="accent5">
                    <a:lumMod val="50000"/>
                  </a:schemeClr>
                </a:solidFill>
              </a:rPr>
              <a:t>wissen</a:t>
            </a:r>
            <a:r>
              <a:rPr lang="en-GB" sz="2200" b="1" dirty="0">
                <a:solidFill>
                  <a:srgbClr val="FE6700"/>
                </a:solidFill>
              </a:rPr>
              <a:t>|</a:t>
            </a:r>
            <a:r>
              <a:rPr lang="en-GB" sz="2200" dirty="0">
                <a:solidFill>
                  <a:schemeClr val="accent5">
                    <a:lumMod val="50000"/>
                  </a:schemeClr>
                </a:solidFill>
              </a:rPr>
              <a:t> die Frau</a:t>
            </a:r>
          </a:p>
        </p:txBody>
      </p:sp>
      <p:sp>
        <p:nvSpPr>
          <p:cNvPr id="39" name="TextBox 38">
            <a:extLst>
              <a:ext uri="{FF2B5EF4-FFF2-40B4-BE49-F238E27FC236}">
                <a16:creationId xmlns:a16="http://schemas.microsoft.com/office/drawing/2014/main" id="{AAE5A5A5-B4C4-414E-A931-D2177AB80483}"/>
              </a:ext>
            </a:extLst>
          </p:cNvPr>
          <p:cNvSpPr txBox="1"/>
          <p:nvPr/>
        </p:nvSpPr>
        <p:spPr>
          <a:xfrm>
            <a:off x="869251" y="5791479"/>
            <a:ext cx="12108126" cy="430887"/>
          </a:xfrm>
          <a:prstGeom prst="rect">
            <a:avLst/>
          </a:prstGeom>
          <a:noFill/>
        </p:spPr>
        <p:txBody>
          <a:bodyPr wrap="square" rtlCol="0">
            <a:spAutoFit/>
          </a:bodyPr>
          <a:lstStyle/>
          <a:p>
            <a:pPr algn="l"/>
            <a:r>
              <a:rPr lang="en-GB" sz="2200" dirty="0" err="1">
                <a:solidFill>
                  <a:schemeClr val="accent5">
                    <a:lumMod val="50000"/>
                  </a:schemeClr>
                </a:solidFill>
              </a:rPr>
              <a:t>bringt</a:t>
            </a:r>
            <a:r>
              <a:rPr lang="en-GB" sz="2200" dirty="0">
                <a:solidFill>
                  <a:schemeClr val="accent5">
                    <a:lumMod val="50000"/>
                  </a:schemeClr>
                </a:solidFill>
              </a:rPr>
              <a:t> der Frau Spies das Essen </a:t>
            </a:r>
            <a:r>
              <a:rPr lang="en-GB" sz="2200" b="1" dirty="0">
                <a:solidFill>
                  <a:srgbClr val="FE6700"/>
                </a:solidFill>
              </a:rPr>
              <a:t>|</a:t>
            </a:r>
            <a:r>
              <a:rPr lang="en-GB" sz="2200" dirty="0">
                <a:solidFill>
                  <a:schemeClr val="accent5">
                    <a:lumMod val="50000"/>
                  </a:schemeClr>
                </a:solidFill>
              </a:rPr>
              <a:t> der </a:t>
            </a:r>
            <a:r>
              <a:rPr lang="en-GB" sz="2200" dirty="0" err="1">
                <a:solidFill>
                  <a:schemeClr val="accent5">
                    <a:lumMod val="50000"/>
                  </a:schemeClr>
                </a:solidFill>
              </a:rPr>
              <a:t>langsam</a:t>
            </a:r>
            <a:r>
              <a:rPr lang="en-GB" sz="2200" dirty="0">
                <a:solidFill>
                  <a:schemeClr val="accent5">
                    <a:lumMod val="50000"/>
                  </a:schemeClr>
                </a:solidFill>
              </a:rPr>
              <a:t> </a:t>
            </a:r>
            <a:r>
              <a:rPr lang="en-GB" sz="2200" dirty="0" err="1">
                <a:solidFill>
                  <a:schemeClr val="accent5">
                    <a:lumMod val="50000"/>
                  </a:schemeClr>
                </a:solidFill>
              </a:rPr>
              <a:t>geht</a:t>
            </a:r>
            <a:r>
              <a:rPr lang="en-GB" sz="2200" dirty="0">
                <a:solidFill>
                  <a:schemeClr val="accent5">
                    <a:lumMod val="50000"/>
                  </a:schemeClr>
                </a:solidFill>
              </a:rPr>
              <a:t> </a:t>
            </a:r>
            <a:r>
              <a:rPr lang="en-GB" sz="2200" b="1" dirty="0">
                <a:solidFill>
                  <a:srgbClr val="FE6700"/>
                </a:solidFill>
              </a:rPr>
              <a:t>|</a:t>
            </a:r>
            <a:r>
              <a:rPr lang="en-GB" sz="2200" dirty="0">
                <a:solidFill>
                  <a:schemeClr val="accent5">
                    <a:lumMod val="50000"/>
                  </a:schemeClr>
                </a:solidFill>
              </a:rPr>
              <a:t> der </a:t>
            </a:r>
            <a:r>
              <a:rPr lang="en-GB" sz="2200" dirty="0" err="1">
                <a:solidFill>
                  <a:schemeClr val="accent5">
                    <a:lumMod val="50000"/>
                  </a:schemeClr>
                </a:solidFill>
              </a:rPr>
              <a:t>Junge</a:t>
            </a:r>
            <a:endParaRPr lang="en-GB" sz="2200" dirty="0">
              <a:solidFill>
                <a:schemeClr val="accent5">
                  <a:lumMod val="50000"/>
                </a:schemeClr>
              </a:solidFill>
            </a:endParaRPr>
          </a:p>
        </p:txBody>
      </p:sp>
      <p:sp>
        <p:nvSpPr>
          <p:cNvPr id="40" name="Rectangle 39">
            <a:extLst>
              <a:ext uri="{FF2B5EF4-FFF2-40B4-BE49-F238E27FC236}">
                <a16:creationId xmlns:a16="http://schemas.microsoft.com/office/drawing/2014/main" id="{0FA70493-97C5-43FF-B5EB-372490D51889}"/>
              </a:ext>
            </a:extLst>
          </p:cNvPr>
          <p:cNvSpPr/>
          <p:nvPr/>
        </p:nvSpPr>
        <p:spPr>
          <a:xfrm>
            <a:off x="4642814" y="2074449"/>
            <a:ext cx="5846472" cy="430887"/>
          </a:xfrm>
          <a:prstGeom prst="rect">
            <a:avLst/>
          </a:prstGeom>
        </p:spPr>
        <p:txBody>
          <a:bodyPr wrap="none">
            <a:spAutoFit/>
          </a:bodyPr>
          <a:lstStyle/>
          <a:p>
            <a:r>
              <a:rPr lang="en-GB" sz="2200" b="1" dirty="0">
                <a:solidFill>
                  <a:srgbClr val="4472C4">
                    <a:lumMod val="50000"/>
                  </a:srgbClr>
                </a:solidFill>
              </a:rPr>
              <a:t>Achtung! </a:t>
            </a:r>
            <a:r>
              <a:rPr lang="en-GB" sz="2200" dirty="0" err="1">
                <a:solidFill>
                  <a:srgbClr val="4472C4">
                    <a:lumMod val="50000"/>
                  </a:srgbClr>
                </a:solidFill>
              </a:rPr>
              <a:t>Benutz</a:t>
            </a:r>
            <a:r>
              <a:rPr lang="en-GB" sz="2200" dirty="0">
                <a:solidFill>
                  <a:srgbClr val="4472C4">
                    <a:lumMod val="50000"/>
                  </a:srgbClr>
                </a:solidFill>
              </a:rPr>
              <a:t> die </a:t>
            </a:r>
            <a:r>
              <a:rPr lang="en-GB" sz="2200" dirty="0" err="1">
                <a:solidFill>
                  <a:srgbClr val="4472C4">
                    <a:lumMod val="50000"/>
                  </a:srgbClr>
                </a:solidFill>
              </a:rPr>
              <a:t>richtige</a:t>
            </a:r>
            <a:r>
              <a:rPr lang="en-GB" sz="2200" dirty="0">
                <a:solidFill>
                  <a:srgbClr val="4472C4">
                    <a:lumMod val="50000"/>
                  </a:srgbClr>
                </a:solidFill>
              </a:rPr>
              <a:t> </a:t>
            </a:r>
            <a:r>
              <a:rPr lang="en-GB" sz="2200" dirty="0" err="1">
                <a:solidFill>
                  <a:srgbClr val="4472C4">
                    <a:lumMod val="50000"/>
                  </a:srgbClr>
                </a:solidFill>
              </a:rPr>
              <a:t>Wortstellung</a:t>
            </a:r>
            <a:r>
              <a:rPr lang="en-GB" sz="2200" dirty="0">
                <a:solidFill>
                  <a:srgbClr val="4472C4">
                    <a:lumMod val="50000"/>
                  </a:srgbClr>
                </a:solidFill>
              </a:rPr>
              <a:t>!</a:t>
            </a:r>
            <a:endParaRPr lang="en-GB" dirty="0"/>
          </a:p>
        </p:txBody>
      </p:sp>
      <p:sp>
        <p:nvSpPr>
          <p:cNvPr id="41" name="Rectangle 40">
            <a:extLst>
              <a:ext uri="{FF2B5EF4-FFF2-40B4-BE49-F238E27FC236}">
                <a16:creationId xmlns:a16="http://schemas.microsoft.com/office/drawing/2014/main" id="{475E8778-C971-4E72-9D56-79A899D9A622}"/>
              </a:ext>
            </a:extLst>
          </p:cNvPr>
          <p:cNvSpPr/>
          <p:nvPr/>
        </p:nvSpPr>
        <p:spPr>
          <a:xfrm>
            <a:off x="243891" y="1592366"/>
            <a:ext cx="3453189" cy="430887"/>
          </a:xfrm>
          <a:prstGeom prst="rect">
            <a:avLst/>
          </a:prstGeom>
        </p:spPr>
        <p:txBody>
          <a:bodyPr wrap="none">
            <a:spAutoFit/>
          </a:bodyPr>
          <a:lstStyle/>
          <a:p>
            <a:r>
              <a:rPr lang="en-GB" sz="2200" b="1" dirty="0">
                <a:solidFill>
                  <a:srgbClr val="4472C4">
                    <a:lumMod val="50000"/>
                  </a:srgbClr>
                </a:solidFill>
              </a:rPr>
              <a:t>Person A </a:t>
            </a:r>
            <a:r>
              <a:rPr lang="en-GB" sz="2200" dirty="0" err="1">
                <a:solidFill>
                  <a:srgbClr val="4472C4">
                    <a:lumMod val="50000"/>
                  </a:srgbClr>
                </a:solidFill>
              </a:rPr>
              <a:t>dreht</a:t>
            </a:r>
            <a:r>
              <a:rPr lang="en-GB" sz="2200" dirty="0">
                <a:solidFill>
                  <a:srgbClr val="4472C4">
                    <a:lumMod val="50000"/>
                  </a:srgbClr>
                </a:solidFill>
              </a:rPr>
              <a:t> </a:t>
            </a:r>
            <a:r>
              <a:rPr lang="en-GB" sz="2200" dirty="0" err="1">
                <a:solidFill>
                  <a:srgbClr val="4472C4">
                    <a:lumMod val="50000"/>
                  </a:srgbClr>
                </a:solidFill>
              </a:rPr>
              <a:t>sich</a:t>
            </a:r>
            <a:r>
              <a:rPr lang="en-GB" sz="2200" dirty="0">
                <a:solidFill>
                  <a:srgbClr val="4472C4">
                    <a:lumMod val="50000"/>
                  </a:srgbClr>
                </a:solidFill>
              </a:rPr>
              <a:t> um. </a:t>
            </a:r>
            <a:endParaRPr lang="en-GB" dirty="0"/>
          </a:p>
        </p:txBody>
      </p:sp>
      <p:sp>
        <p:nvSpPr>
          <p:cNvPr id="42" name="Rectangle 41">
            <a:extLst>
              <a:ext uri="{FF2B5EF4-FFF2-40B4-BE49-F238E27FC236}">
                <a16:creationId xmlns:a16="http://schemas.microsoft.com/office/drawing/2014/main" id="{1CC478F2-6B30-4F89-BE2B-0FB196A88B51}"/>
              </a:ext>
            </a:extLst>
          </p:cNvPr>
          <p:cNvSpPr/>
          <p:nvPr/>
        </p:nvSpPr>
        <p:spPr>
          <a:xfrm>
            <a:off x="243891" y="2085292"/>
            <a:ext cx="3905236" cy="430887"/>
          </a:xfrm>
          <a:prstGeom prst="rect">
            <a:avLst/>
          </a:prstGeom>
        </p:spPr>
        <p:txBody>
          <a:bodyPr wrap="none">
            <a:spAutoFit/>
          </a:bodyPr>
          <a:lstStyle/>
          <a:p>
            <a:r>
              <a:rPr lang="en-GB" sz="2200" b="1" dirty="0">
                <a:solidFill>
                  <a:srgbClr val="4472C4">
                    <a:lumMod val="50000"/>
                  </a:srgbClr>
                </a:solidFill>
              </a:rPr>
              <a:t>Person B </a:t>
            </a:r>
            <a:r>
              <a:rPr lang="en-GB" sz="2200" dirty="0" err="1">
                <a:solidFill>
                  <a:srgbClr val="4472C4">
                    <a:lumMod val="50000"/>
                  </a:srgbClr>
                </a:solidFill>
              </a:rPr>
              <a:t>liest</a:t>
            </a:r>
            <a:r>
              <a:rPr lang="en-GB" sz="2200" dirty="0">
                <a:solidFill>
                  <a:srgbClr val="4472C4">
                    <a:lumMod val="50000"/>
                  </a:srgbClr>
                </a:solidFill>
              </a:rPr>
              <a:t> die </a:t>
            </a:r>
            <a:r>
              <a:rPr lang="en-GB" sz="2200" dirty="0" err="1">
                <a:solidFill>
                  <a:srgbClr val="4472C4">
                    <a:lumMod val="50000"/>
                  </a:srgbClr>
                </a:solidFill>
              </a:rPr>
              <a:t>Sätze</a:t>
            </a:r>
            <a:r>
              <a:rPr lang="en-GB" sz="2200" dirty="0">
                <a:solidFill>
                  <a:srgbClr val="4472C4">
                    <a:lumMod val="50000"/>
                  </a:srgbClr>
                </a:solidFill>
              </a:rPr>
              <a:t> </a:t>
            </a:r>
            <a:r>
              <a:rPr lang="en-GB" sz="2200" dirty="0" err="1">
                <a:solidFill>
                  <a:srgbClr val="4472C4">
                    <a:lumMod val="50000"/>
                  </a:srgbClr>
                </a:solidFill>
              </a:rPr>
              <a:t>laut</a:t>
            </a:r>
            <a:r>
              <a:rPr lang="en-GB" sz="2200" dirty="0">
                <a:solidFill>
                  <a:srgbClr val="4472C4">
                    <a:lumMod val="50000"/>
                  </a:srgbClr>
                </a:solidFill>
              </a:rPr>
              <a:t>.</a:t>
            </a:r>
            <a:endParaRPr lang="en-GB" dirty="0"/>
          </a:p>
        </p:txBody>
      </p:sp>
    </p:spTree>
    <p:extLst>
      <p:ext uri="{BB962C8B-B14F-4D97-AF65-F5344CB8AC3E}">
        <p14:creationId xmlns:p14="http://schemas.microsoft.com/office/powerpoint/2010/main" val="3962237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2000"/>
                                        <p:tgtEl>
                                          <p:spTgt spid="22"/>
                                        </p:tgtEl>
                                      </p:cBhvr>
                                    </p:animEffect>
                                    <p:anim calcmode="lin" valueType="num">
                                      <p:cBhvr>
                                        <p:cTn id="12" dur="2000" fill="hold"/>
                                        <p:tgtEl>
                                          <p:spTgt spid="22"/>
                                        </p:tgtEl>
                                        <p:attrNameLst>
                                          <p:attrName>ppt_w</p:attrName>
                                        </p:attrNameLst>
                                      </p:cBhvr>
                                      <p:tavLst>
                                        <p:tav tm="0" fmla="#ppt_w*sin(2.5*pi*$)">
                                          <p:val>
                                            <p:fltVal val="0"/>
                                          </p:val>
                                        </p:tav>
                                        <p:tav tm="100000">
                                          <p:val>
                                            <p:fltVal val="1"/>
                                          </p:val>
                                        </p:tav>
                                      </p:tavLst>
                                    </p:anim>
                                    <p:anim calcmode="lin" valueType="num">
                                      <p:cBhvr>
                                        <p:cTn id="13" dur="2000" fill="hold"/>
                                        <p:tgtEl>
                                          <p:spTgt spid="22"/>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42"/>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2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40"/>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5"/>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6"/>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37"/>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8"/>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6" grpId="0"/>
      <p:bldP spid="37" grpId="0"/>
      <p:bldP spid="38" grpId="0"/>
      <p:bldP spid="39" grpId="0"/>
      <p:bldP spid="40" grpId="0"/>
      <p:bldP spid="41" grpId="0"/>
      <p:bldP spid="4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5486400" cy="869950"/>
          </a:xfrm>
          <a:prstGeom prst="rect">
            <a:avLst/>
          </a:prstGeom>
        </p:spPr>
      </p:pic>
      <p:sp>
        <p:nvSpPr>
          <p:cNvPr id="4" name="Title 3"/>
          <p:cNvSpPr>
            <a:spLocks noGrp="1"/>
          </p:cNvSpPr>
          <p:nvPr>
            <p:ph type="title"/>
          </p:nvPr>
        </p:nvSpPr>
        <p:spPr>
          <a:xfrm>
            <a:off x="0" y="294041"/>
            <a:ext cx="5743891" cy="707849"/>
          </a:xfrm>
        </p:spPr>
        <p:txBody>
          <a:bodyPr>
            <a:normAutofit/>
          </a:bodyPr>
          <a:lstStyle/>
          <a:p>
            <a:r>
              <a:rPr lang="en-GB" sz="3600" b="1" dirty="0">
                <a:solidFill>
                  <a:schemeClr val="bg1"/>
                </a:solidFill>
              </a:rPr>
              <a:t>Was </a:t>
            </a:r>
            <a:r>
              <a:rPr lang="en-GB" sz="3600" b="1" dirty="0" err="1">
                <a:solidFill>
                  <a:schemeClr val="bg1"/>
                </a:solidFill>
              </a:rPr>
              <a:t>wissen</a:t>
            </a:r>
            <a:r>
              <a:rPr lang="en-GB" sz="3600" b="1" dirty="0">
                <a:solidFill>
                  <a:schemeClr val="bg1"/>
                </a:solidFill>
              </a:rPr>
              <a:t> </a:t>
            </a:r>
            <a:r>
              <a:rPr lang="en-GB" sz="3600" b="1" dirty="0" err="1">
                <a:solidFill>
                  <a:schemeClr val="bg1"/>
                </a:solidFill>
              </a:rPr>
              <a:t>wir</a:t>
            </a:r>
            <a:r>
              <a:rPr lang="en-GB" sz="3600" b="1" dirty="0">
                <a:solidFill>
                  <a:schemeClr val="bg1"/>
                </a:solidFill>
              </a:rPr>
              <a:t>? [3/3]</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553576" y="247046"/>
            <a:ext cx="2403752" cy="381604"/>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5" name="Picture 14">
            <a:extLst>
              <a:ext uri="{FF2B5EF4-FFF2-40B4-BE49-F238E27FC236}">
                <a16:creationId xmlns:a16="http://schemas.microsoft.com/office/drawing/2014/main" id="{DE85A81A-70FF-45C5-AB34-60FCD866F82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72100" y="126778"/>
            <a:ext cx="1373407" cy="1085850"/>
          </a:xfrm>
          <a:prstGeom prst="rect">
            <a:avLst/>
          </a:prstGeom>
        </p:spPr>
      </p:pic>
      <p:pic>
        <p:nvPicPr>
          <p:cNvPr id="17" name="Picture 16">
            <a:extLst>
              <a:ext uri="{FF2B5EF4-FFF2-40B4-BE49-F238E27FC236}">
                <a16:creationId xmlns:a16="http://schemas.microsoft.com/office/drawing/2014/main" id="{728C8B60-4259-4761-AE32-2EF875DD677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264125" y="737827"/>
            <a:ext cx="853482" cy="1655239"/>
          </a:xfrm>
          <a:prstGeom prst="rect">
            <a:avLst/>
          </a:prstGeom>
        </p:spPr>
      </p:pic>
      <p:sp>
        <p:nvSpPr>
          <p:cNvPr id="32" name="Oval 31">
            <a:extLst>
              <a:ext uri="{FF2B5EF4-FFF2-40B4-BE49-F238E27FC236}">
                <a16:creationId xmlns:a16="http://schemas.microsoft.com/office/drawing/2014/main" id="{DB0ECB36-0CBA-46EB-BF20-94E8DC08637C}"/>
              </a:ext>
            </a:extLst>
          </p:cNvPr>
          <p:cNvSpPr/>
          <p:nvPr/>
        </p:nvSpPr>
        <p:spPr>
          <a:xfrm>
            <a:off x="337079" y="3429162"/>
            <a:ext cx="516932" cy="400919"/>
          </a:xfrm>
          <a:prstGeom prst="ellips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33" name="Oval 32">
            <a:extLst>
              <a:ext uri="{FF2B5EF4-FFF2-40B4-BE49-F238E27FC236}">
                <a16:creationId xmlns:a16="http://schemas.microsoft.com/office/drawing/2014/main" id="{F0893961-34AF-4770-97ED-785DFDCDC39D}"/>
              </a:ext>
            </a:extLst>
          </p:cNvPr>
          <p:cNvSpPr/>
          <p:nvPr/>
        </p:nvSpPr>
        <p:spPr>
          <a:xfrm>
            <a:off x="352319" y="4211422"/>
            <a:ext cx="516932" cy="400919"/>
          </a:xfrm>
          <a:prstGeom prst="ellips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34" name="Oval 33">
            <a:extLst>
              <a:ext uri="{FF2B5EF4-FFF2-40B4-BE49-F238E27FC236}">
                <a16:creationId xmlns:a16="http://schemas.microsoft.com/office/drawing/2014/main" id="{FA81BBA0-AD83-4912-9B1D-17BDD74AE433}"/>
              </a:ext>
            </a:extLst>
          </p:cNvPr>
          <p:cNvSpPr/>
          <p:nvPr/>
        </p:nvSpPr>
        <p:spPr>
          <a:xfrm>
            <a:off x="337079" y="5049856"/>
            <a:ext cx="516932" cy="400919"/>
          </a:xfrm>
          <a:prstGeom prst="ellips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35" name="Oval 34">
            <a:extLst>
              <a:ext uri="{FF2B5EF4-FFF2-40B4-BE49-F238E27FC236}">
                <a16:creationId xmlns:a16="http://schemas.microsoft.com/office/drawing/2014/main" id="{6747C1BD-2525-4939-8C76-FEC8EB7E0DF6}"/>
              </a:ext>
            </a:extLst>
          </p:cNvPr>
          <p:cNvSpPr/>
          <p:nvPr/>
        </p:nvSpPr>
        <p:spPr>
          <a:xfrm>
            <a:off x="337079" y="5896645"/>
            <a:ext cx="516932" cy="400919"/>
          </a:xfrm>
          <a:prstGeom prst="ellips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sp>
        <p:nvSpPr>
          <p:cNvPr id="36" name="TextBox 35">
            <a:extLst>
              <a:ext uri="{FF2B5EF4-FFF2-40B4-BE49-F238E27FC236}">
                <a16:creationId xmlns:a16="http://schemas.microsoft.com/office/drawing/2014/main" id="{5EFE1641-B3E4-4BA0-A146-AC0119B4F80C}"/>
              </a:ext>
            </a:extLst>
          </p:cNvPr>
          <p:cNvSpPr txBox="1"/>
          <p:nvPr/>
        </p:nvSpPr>
        <p:spPr>
          <a:xfrm>
            <a:off x="869251" y="3362343"/>
            <a:ext cx="12108126" cy="430887"/>
          </a:xfrm>
          <a:prstGeom prst="rect">
            <a:avLst/>
          </a:prstGeom>
          <a:noFill/>
        </p:spPr>
        <p:txBody>
          <a:bodyPr wrap="square" rtlCol="0">
            <a:spAutoFit/>
          </a:bodyPr>
          <a:lstStyle/>
          <a:p>
            <a:pPr algn="l"/>
            <a:r>
              <a:rPr lang="en-GB" sz="2200" dirty="0">
                <a:solidFill>
                  <a:schemeClr val="accent5">
                    <a:lumMod val="50000"/>
                  </a:schemeClr>
                </a:solidFill>
              </a:rPr>
              <a:t>will </a:t>
            </a:r>
            <a:r>
              <a:rPr lang="en-GB" sz="2200" dirty="0" err="1">
                <a:solidFill>
                  <a:schemeClr val="accent5">
                    <a:lumMod val="50000"/>
                  </a:schemeClr>
                </a:solidFill>
              </a:rPr>
              <a:t>nicht</a:t>
            </a:r>
            <a:r>
              <a:rPr lang="en-GB" sz="2200" dirty="0">
                <a:solidFill>
                  <a:schemeClr val="accent5">
                    <a:lumMod val="50000"/>
                  </a:schemeClr>
                </a:solidFill>
              </a:rPr>
              <a:t> </a:t>
            </a:r>
            <a:r>
              <a:rPr lang="en-GB" sz="2200" dirty="0" err="1">
                <a:solidFill>
                  <a:schemeClr val="accent5">
                    <a:lumMod val="50000"/>
                  </a:schemeClr>
                </a:solidFill>
              </a:rPr>
              <a:t>mit</a:t>
            </a:r>
            <a:r>
              <a:rPr lang="en-GB" sz="2200" dirty="0">
                <a:solidFill>
                  <a:schemeClr val="accent5">
                    <a:lumMod val="50000"/>
                  </a:schemeClr>
                </a:solidFill>
              </a:rPr>
              <a:t> </a:t>
            </a:r>
            <a:r>
              <a:rPr lang="en-GB" sz="2200" dirty="0" err="1">
                <a:solidFill>
                  <a:schemeClr val="accent5">
                    <a:lumMod val="50000"/>
                  </a:schemeClr>
                </a:solidFill>
              </a:rPr>
              <a:t>ihr</a:t>
            </a:r>
            <a:r>
              <a:rPr lang="en-GB" sz="2200" dirty="0">
                <a:solidFill>
                  <a:schemeClr val="accent5">
                    <a:lumMod val="50000"/>
                  </a:schemeClr>
                </a:solidFill>
              </a:rPr>
              <a:t> </a:t>
            </a:r>
            <a:r>
              <a:rPr lang="en-GB" sz="2200" dirty="0" err="1">
                <a:solidFill>
                  <a:schemeClr val="accent5">
                    <a:lumMod val="50000"/>
                  </a:schemeClr>
                </a:solidFill>
              </a:rPr>
              <a:t>spielen</a:t>
            </a:r>
            <a:r>
              <a:rPr lang="en-GB" sz="2200" b="1" dirty="0">
                <a:solidFill>
                  <a:srgbClr val="FE6700"/>
                </a:solidFill>
              </a:rPr>
              <a:t>|</a:t>
            </a:r>
            <a:r>
              <a:rPr lang="en-GB" sz="2200" dirty="0">
                <a:solidFill>
                  <a:schemeClr val="accent5">
                    <a:lumMod val="50000"/>
                  </a:schemeClr>
                </a:solidFill>
              </a:rPr>
              <a:t> die Sabine </a:t>
            </a:r>
            <a:r>
              <a:rPr lang="en-GB" sz="2200" dirty="0" err="1">
                <a:solidFill>
                  <a:schemeClr val="accent5">
                    <a:lumMod val="50000"/>
                  </a:schemeClr>
                </a:solidFill>
              </a:rPr>
              <a:t>Strauß</a:t>
            </a:r>
            <a:r>
              <a:rPr lang="en-GB" sz="2200" dirty="0">
                <a:solidFill>
                  <a:schemeClr val="accent5">
                    <a:lumMod val="50000"/>
                  </a:schemeClr>
                </a:solidFill>
              </a:rPr>
              <a:t> </a:t>
            </a:r>
            <a:r>
              <a:rPr lang="en-GB" sz="2200" dirty="0" err="1">
                <a:solidFill>
                  <a:schemeClr val="accent5">
                    <a:lumMod val="50000"/>
                  </a:schemeClr>
                </a:solidFill>
              </a:rPr>
              <a:t>zu</a:t>
            </a:r>
            <a:r>
              <a:rPr lang="en-GB" sz="2200" dirty="0">
                <a:solidFill>
                  <a:schemeClr val="accent5">
                    <a:lumMod val="50000"/>
                  </a:schemeClr>
                </a:solidFill>
              </a:rPr>
              <a:t> </a:t>
            </a:r>
            <a:r>
              <a:rPr lang="en-GB" sz="2200" dirty="0" err="1">
                <a:solidFill>
                  <a:schemeClr val="accent5">
                    <a:lumMod val="50000"/>
                  </a:schemeClr>
                </a:solidFill>
              </a:rPr>
              <a:t>unbekannt</a:t>
            </a:r>
            <a:r>
              <a:rPr lang="en-GB" sz="2200" dirty="0">
                <a:solidFill>
                  <a:schemeClr val="accent5">
                    <a:lumMod val="50000"/>
                  </a:schemeClr>
                </a:solidFill>
              </a:rPr>
              <a:t> </a:t>
            </a:r>
            <a:r>
              <a:rPr lang="en-GB" sz="2200" dirty="0" err="1">
                <a:solidFill>
                  <a:schemeClr val="accent5">
                    <a:lumMod val="50000"/>
                  </a:schemeClr>
                </a:solidFill>
              </a:rPr>
              <a:t>findet</a:t>
            </a:r>
            <a:r>
              <a:rPr lang="en-GB" sz="2200" dirty="0">
                <a:solidFill>
                  <a:schemeClr val="accent5">
                    <a:lumMod val="50000"/>
                  </a:schemeClr>
                </a:solidFill>
              </a:rPr>
              <a:t> </a:t>
            </a:r>
            <a:r>
              <a:rPr lang="en-GB" sz="2200" b="1" dirty="0">
                <a:solidFill>
                  <a:srgbClr val="FE6700"/>
                </a:solidFill>
              </a:rPr>
              <a:t>|</a:t>
            </a:r>
            <a:r>
              <a:rPr lang="en-GB" sz="2200" dirty="0">
                <a:solidFill>
                  <a:schemeClr val="accent5">
                    <a:lumMod val="50000"/>
                  </a:schemeClr>
                </a:solidFill>
              </a:rPr>
              <a:t> die Band</a:t>
            </a:r>
          </a:p>
        </p:txBody>
      </p:sp>
      <p:sp>
        <p:nvSpPr>
          <p:cNvPr id="37" name="TextBox 36">
            <a:extLst>
              <a:ext uri="{FF2B5EF4-FFF2-40B4-BE49-F238E27FC236}">
                <a16:creationId xmlns:a16="http://schemas.microsoft.com/office/drawing/2014/main" id="{FF2DDFAE-6098-413C-A3BF-9D2744A19AF7}"/>
              </a:ext>
            </a:extLst>
          </p:cNvPr>
          <p:cNvSpPr txBox="1"/>
          <p:nvPr/>
        </p:nvSpPr>
        <p:spPr>
          <a:xfrm>
            <a:off x="873088" y="4166470"/>
            <a:ext cx="12108126" cy="430887"/>
          </a:xfrm>
          <a:prstGeom prst="rect">
            <a:avLst/>
          </a:prstGeom>
          <a:noFill/>
        </p:spPr>
        <p:txBody>
          <a:bodyPr wrap="square" rtlCol="0">
            <a:spAutoFit/>
          </a:bodyPr>
          <a:lstStyle/>
          <a:p>
            <a:pPr algn="l"/>
            <a:r>
              <a:rPr lang="en-GB" sz="2200" dirty="0" err="1">
                <a:solidFill>
                  <a:schemeClr val="accent5">
                    <a:lumMod val="50000"/>
                  </a:schemeClr>
                </a:solidFill>
              </a:rPr>
              <a:t>kommt</a:t>
            </a:r>
            <a:r>
              <a:rPr lang="en-GB" sz="2200" dirty="0">
                <a:solidFill>
                  <a:schemeClr val="accent5">
                    <a:lumMod val="50000"/>
                  </a:schemeClr>
                </a:solidFill>
              </a:rPr>
              <a:t> ins Restaurant</a:t>
            </a:r>
            <a:r>
              <a:rPr lang="en-GB" sz="2200" b="1" dirty="0">
                <a:solidFill>
                  <a:srgbClr val="FE6700"/>
                </a:solidFill>
              </a:rPr>
              <a:t>|</a:t>
            </a:r>
            <a:r>
              <a:rPr lang="en-GB" sz="2200" dirty="0">
                <a:solidFill>
                  <a:schemeClr val="accent5">
                    <a:lumMod val="50000"/>
                  </a:schemeClr>
                </a:solidFill>
              </a:rPr>
              <a:t> der </a:t>
            </a:r>
            <a:r>
              <a:rPr lang="en-GB" sz="2200" dirty="0" err="1">
                <a:solidFill>
                  <a:schemeClr val="accent5">
                    <a:lumMod val="50000"/>
                  </a:schemeClr>
                </a:solidFill>
              </a:rPr>
              <a:t>einen</a:t>
            </a:r>
            <a:r>
              <a:rPr lang="en-GB" sz="2200" dirty="0">
                <a:solidFill>
                  <a:schemeClr val="accent5">
                    <a:lumMod val="50000"/>
                  </a:schemeClr>
                </a:solidFill>
              </a:rPr>
              <a:t> Hut </a:t>
            </a:r>
            <a:r>
              <a:rPr lang="en-GB" sz="2200" dirty="0" err="1">
                <a:solidFill>
                  <a:schemeClr val="accent5">
                    <a:lumMod val="50000"/>
                  </a:schemeClr>
                </a:solidFill>
              </a:rPr>
              <a:t>trägt</a:t>
            </a:r>
            <a:r>
              <a:rPr lang="en-GB" sz="2200" b="1" dirty="0">
                <a:solidFill>
                  <a:srgbClr val="FE6700"/>
                </a:solidFill>
              </a:rPr>
              <a:t>|</a:t>
            </a:r>
            <a:r>
              <a:rPr lang="en-GB" sz="2200" dirty="0">
                <a:solidFill>
                  <a:schemeClr val="accent5">
                    <a:lumMod val="50000"/>
                  </a:schemeClr>
                </a:solidFill>
              </a:rPr>
              <a:t> </a:t>
            </a:r>
            <a:r>
              <a:rPr lang="en-GB" sz="2200" dirty="0" err="1">
                <a:solidFill>
                  <a:schemeClr val="accent5">
                    <a:lumMod val="50000"/>
                  </a:schemeClr>
                </a:solidFill>
              </a:rPr>
              <a:t>jemand</a:t>
            </a:r>
            <a:endParaRPr lang="en-GB" sz="2200" dirty="0">
              <a:solidFill>
                <a:schemeClr val="accent5">
                  <a:lumMod val="50000"/>
                </a:schemeClr>
              </a:solidFill>
            </a:endParaRPr>
          </a:p>
        </p:txBody>
      </p:sp>
      <p:sp>
        <p:nvSpPr>
          <p:cNvPr id="38" name="TextBox 37">
            <a:extLst>
              <a:ext uri="{FF2B5EF4-FFF2-40B4-BE49-F238E27FC236}">
                <a16:creationId xmlns:a16="http://schemas.microsoft.com/office/drawing/2014/main" id="{DC504497-96B6-487B-AB60-4862A1B29677}"/>
              </a:ext>
            </a:extLst>
          </p:cNvPr>
          <p:cNvSpPr txBox="1"/>
          <p:nvPr/>
        </p:nvSpPr>
        <p:spPr>
          <a:xfrm>
            <a:off x="869251" y="5019888"/>
            <a:ext cx="12108126" cy="430887"/>
          </a:xfrm>
          <a:prstGeom prst="rect">
            <a:avLst/>
          </a:prstGeom>
          <a:noFill/>
        </p:spPr>
        <p:txBody>
          <a:bodyPr wrap="square" rtlCol="0">
            <a:spAutoFit/>
          </a:bodyPr>
          <a:lstStyle/>
          <a:p>
            <a:pPr algn="l"/>
            <a:r>
              <a:rPr lang="en-GB" sz="2200" dirty="0" err="1">
                <a:solidFill>
                  <a:schemeClr val="accent5">
                    <a:lumMod val="50000"/>
                  </a:schemeClr>
                </a:solidFill>
              </a:rPr>
              <a:t>wissen</a:t>
            </a:r>
            <a:r>
              <a:rPr lang="en-GB" sz="2200" dirty="0">
                <a:solidFill>
                  <a:schemeClr val="accent5">
                    <a:lumMod val="50000"/>
                  </a:schemeClr>
                </a:solidFill>
              </a:rPr>
              <a:t> von Hans Sauers </a:t>
            </a:r>
            <a:r>
              <a:rPr lang="en-GB" sz="2200" dirty="0" err="1">
                <a:solidFill>
                  <a:schemeClr val="accent5">
                    <a:lumMod val="50000"/>
                  </a:schemeClr>
                </a:solidFill>
              </a:rPr>
              <a:t>Treffen</a:t>
            </a:r>
            <a:r>
              <a:rPr lang="en-GB" sz="2200" dirty="0">
                <a:solidFill>
                  <a:schemeClr val="accent5">
                    <a:lumMod val="50000"/>
                  </a:schemeClr>
                </a:solidFill>
              </a:rPr>
              <a:t> </a:t>
            </a:r>
            <a:r>
              <a:rPr lang="en-GB" sz="2200" dirty="0" err="1">
                <a:solidFill>
                  <a:schemeClr val="accent5">
                    <a:lumMod val="50000"/>
                  </a:schemeClr>
                </a:solidFill>
              </a:rPr>
              <a:t>mit</a:t>
            </a:r>
            <a:r>
              <a:rPr lang="en-GB" sz="2200" dirty="0">
                <a:solidFill>
                  <a:schemeClr val="accent5">
                    <a:lumMod val="50000"/>
                  </a:schemeClr>
                </a:solidFill>
              </a:rPr>
              <a:t> Sabine</a:t>
            </a:r>
            <a:r>
              <a:rPr lang="en-GB" sz="2200" b="1" dirty="0">
                <a:solidFill>
                  <a:srgbClr val="FE6700"/>
                </a:solidFill>
              </a:rPr>
              <a:t>|</a:t>
            </a:r>
            <a:r>
              <a:rPr lang="en-GB" sz="2200" dirty="0">
                <a:solidFill>
                  <a:schemeClr val="accent5">
                    <a:lumMod val="50000"/>
                  </a:schemeClr>
                </a:solidFill>
              </a:rPr>
              <a:t> </a:t>
            </a:r>
            <a:r>
              <a:rPr lang="en-GB" sz="2200" dirty="0" err="1">
                <a:solidFill>
                  <a:schemeClr val="accent5">
                    <a:lumMod val="50000"/>
                  </a:schemeClr>
                </a:solidFill>
              </a:rPr>
              <a:t>weil</a:t>
            </a:r>
            <a:r>
              <a:rPr lang="en-GB" sz="2200" dirty="0">
                <a:solidFill>
                  <a:schemeClr val="accent5">
                    <a:lumMod val="50000"/>
                  </a:schemeClr>
                </a:solidFill>
              </a:rPr>
              <a:t> </a:t>
            </a:r>
            <a:r>
              <a:rPr lang="en-GB" sz="2200" dirty="0" err="1">
                <a:solidFill>
                  <a:schemeClr val="accent5">
                    <a:lumMod val="50000"/>
                  </a:schemeClr>
                </a:solidFill>
              </a:rPr>
              <a:t>sie</a:t>
            </a:r>
            <a:r>
              <a:rPr lang="en-GB" sz="2200" dirty="0">
                <a:solidFill>
                  <a:schemeClr val="accent5">
                    <a:lumMod val="50000"/>
                  </a:schemeClr>
                </a:solidFill>
              </a:rPr>
              <a:t> seine </a:t>
            </a:r>
            <a:r>
              <a:rPr lang="en-GB" sz="2200" dirty="0" err="1">
                <a:solidFill>
                  <a:schemeClr val="accent5">
                    <a:lumMod val="50000"/>
                  </a:schemeClr>
                </a:solidFill>
              </a:rPr>
              <a:t>Stimme</a:t>
            </a:r>
            <a:r>
              <a:rPr lang="en-GB" sz="2200" dirty="0">
                <a:solidFill>
                  <a:schemeClr val="accent5">
                    <a:lumMod val="50000"/>
                  </a:schemeClr>
                </a:solidFill>
              </a:rPr>
              <a:t> </a:t>
            </a:r>
            <a:r>
              <a:rPr lang="en-GB" sz="2200" dirty="0" err="1">
                <a:solidFill>
                  <a:schemeClr val="accent5">
                    <a:lumMod val="50000"/>
                  </a:schemeClr>
                </a:solidFill>
              </a:rPr>
              <a:t>hören</a:t>
            </a:r>
            <a:r>
              <a:rPr lang="en-GB" sz="2200" b="1" dirty="0">
                <a:solidFill>
                  <a:srgbClr val="FE6700"/>
                </a:solidFill>
              </a:rPr>
              <a:t>|</a:t>
            </a:r>
            <a:r>
              <a:rPr lang="en-GB" sz="2200" dirty="0">
                <a:solidFill>
                  <a:schemeClr val="accent5">
                    <a:lumMod val="50000"/>
                  </a:schemeClr>
                </a:solidFill>
              </a:rPr>
              <a:t> die </a:t>
            </a:r>
            <a:r>
              <a:rPr lang="en-GB" sz="2200" dirty="0" err="1">
                <a:solidFill>
                  <a:schemeClr val="accent5">
                    <a:lumMod val="50000"/>
                  </a:schemeClr>
                </a:solidFill>
              </a:rPr>
              <a:t>Gäste</a:t>
            </a:r>
            <a:endParaRPr lang="en-GB" sz="2200" dirty="0">
              <a:solidFill>
                <a:schemeClr val="accent5">
                  <a:lumMod val="50000"/>
                </a:schemeClr>
              </a:solidFill>
            </a:endParaRPr>
          </a:p>
        </p:txBody>
      </p:sp>
      <p:sp>
        <p:nvSpPr>
          <p:cNvPr id="39" name="TextBox 38">
            <a:extLst>
              <a:ext uri="{FF2B5EF4-FFF2-40B4-BE49-F238E27FC236}">
                <a16:creationId xmlns:a16="http://schemas.microsoft.com/office/drawing/2014/main" id="{AAE5A5A5-B4C4-414E-A931-D2177AB80483}"/>
              </a:ext>
            </a:extLst>
          </p:cNvPr>
          <p:cNvSpPr txBox="1"/>
          <p:nvPr/>
        </p:nvSpPr>
        <p:spPr>
          <a:xfrm>
            <a:off x="869251" y="5881662"/>
            <a:ext cx="12108126" cy="430887"/>
          </a:xfrm>
          <a:prstGeom prst="rect">
            <a:avLst/>
          </a:prstGeom>
          <a:noFill/>
        </p:spPr>
        <p:txBody>
          <a:bodyPr wrap="square" rtlCol="0">
            <a:spAutoFit/>
          </a:bodyPr>
          <a:lstStyle/>
          <a:p>
            <a:r>
              <a:rPr lang="en-GB" sz="2200" dirty="0" err="1">
                <a:solidFill>
                  <a:schemeClr val="accent5">
                    <a:lumMod val="50000"/>
                  </a:schemeClr>
                </a:solidFill>
              </a:rPr>
              <a:t>schreibt</a:t>
            </a:r>
            <a:r>
              <a:rPr lang="en-GB" sz="2200" dirty="0">
                <a:solidFill>
                  <a:schemeClr val="accent5">
                    <a:lumMod val="50000"/>
                  </a:schemeClr>
                </a:solidFill>
              </a:rPr>
              <a:t> </a:t>
            </a:r>
            <a:r>
              <a:rPr lang="en-GB" sz="2200" dirty="0" err="1">
                <a:solidFill>
                  <a:schemeClr val="accent5">
                    <a:lumMod val="50000"/>
                  </a:schemeClr>
                </a:solidFill>
              </a:rPr>
              <a:t>ein</a:t>
            </a:r>
            <a:r>
              <a:rPr lang="en-GB" sz="2200" dirty="0">
                <a:solidFill>
                  <a:schemeClr val="accent5">
                    <a:lumMod val="50000"/>
                  </a:schemeClr>
                </a:solidFill>
              </a:rPr>
              <a:t> </a:t>
            </a:r>
            <a:r>
              <a:rPr lang="de-DE" sz="2200" dirty="0">
                <a:solidFill>
                  <a:schemeClr val="accent5">
                    <a:lumMod val="50000"/>
                  </a:schemeClr>
                </a:solidFill>
              </a:rPr>
              <a:t>‚S‘ auf ein Stück Papier</a:t>
            </a:r>
            <a:r>
              <a:rPr lang="en-GB" sz="2200" b="1" dirty="0">
                <a:solidFill>
                  <a:srgbClr val="FE6700"/>
                </a:solidFill>
              </a:rPr>
              <a:t>|</a:t>
            </a:r>
            <a:r>
              <a:rPr lang="en-GB" sz="2200" dirty="0">
                <a:solidFill>
                  <a:schemeClr val="accent5">
                    <a:lumMod val="50000"/>
                  </a:schemeClr>
                </a:solidFill>
              </a:rPr>
              <a:t> bevor </a:t>
            </a:r>
            <a:r>
              <a:rPr lang="en-GB" sz="2200" dirty="0" err="1">
                <a:solidFill>
                  <a:schemeClr val="accent5">
                    <a:lumMod val="50000"/>
                  </a:schemeClr>
                </a:solidFill>
              </a:rPr>
              <a:t>sie</a:t>
            </a:r>
            <a:r>
              <a:rPr lang="en-GB" sz="2200" dirty="0">
                <a:solidFill>
                  <a:schemeClr val="accent5">
                    <a:lumMod val="50000"/>
                  </a:schemeClr>
                </a:solidFill>
              </a:rPr>
              <a:t> </a:t>
            </a:r>
            <a:r>
              <a:rPr lang="en-GB" sz="2200" dirty="0" err="1">
                <a:solidFill>
                  <a:schemeClr val="accent5">
                    <a:lumMod val="50000"/>
                  </a:schemeClr>
                </a:solidFill>
              </a:rPr>
              <a:t>stirbt</a:t>
            </a:r>
            <a:r>
              <a:rPr lang="en-GB" sz="2200" b="1" dirty="0">
                <a:solidFill>
                  <a:srgbClr val="FE6700"/>
                </a:solidFill>
              </a:rPr>
              <a:t>|</a:t>
            </a:r>
            <a:r>
              <a:rPr lang="en-GB" sz="2200" dirty="0">
                <a:solidFill>
                  <a:schemeClr val="accent5">
                    <a:lumMod val="50000"/>
                  </a:schemeClr>
                </a:solidFill>
              </a:rPr>
              <a:t> die Dame</a:t>
            </a:r>
          </a:p>
        </p:txBody>
      </p:sp>
      <p:pic>
        <p:nvPicPr>
          <p:cNvPr id="26" name="Picture 25">
            <a:extLst>
              <a:ext uri="{FF2B5EF4-FFF2-40B4-BE49-F238E27FC236}">
                <a16:creationId xmlns:a16="http://schemas.microsoft.com/office/drawing/2014/main" id="{8A3D36C4-AB64-4BF1-A4B5-B506B18452B3}"/>
              </a:ext>
            </a:extLst>
          </p:cNvPr>
          <p:cNvPicPr>
            <a:picLocks noChangeAspect="1"/>
          </p:cNvPicPr>
          <p:nvPr/>
        </p:nvPicPr>
        <p:blipFill>
          <a:blip r:embed="rId7"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460808" y="1459004"/>
            <a:ext cx="374921" cy="483769"/>
          </a:xfrm>
          <a:prstGeom prst="rect">
            <a:avLst/>
          </a:prstGeom>
        </p:spPr>
      </p:pic>
      <p:pic>
        <p:nvPicPr>
          <p:cNvPr id="27" name="Picture 26" descr="Icon&#10;&#10;Description automatically generated">
            <a:extLst>
              <a:ext uri="{FF2B5EF4-FFF2-40B4-BE49-F238E27FC236}">
                <a16:creationId xmlns:a16="http://schemas.microsoft.com/office/drawing/2014/main" id="{27C52116-1F56-4FF7-95CD-F401E36365D7}"/>
              </a:ext>
            </a:extLst>
          </p:cNvPr>
          <p:cNvPicPr>
            <a:picLocks noChangeAspect="1"/>
          </p:cNvPicPr>
          <p:nvPr/>
        </p:nvPicPr>
        <p:blipFill>
          <a:blip r:embed="rId8"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956002" y="1844812"/>
            <a:ext cx="667356" cy="667356"/>
          </a:xfrm>
          <a:prstGeom prst="rect">
            <a:avLst/>
          </a:prstGeom>
        </p:spPr>
      </p:pic>
      <p:sp>
        <p:nvSpPr>
          <p:cNvPr id="40" name="Rectangle 39">
            <a:extLst>
              <a:ext uri="{FF2B5EF4-FFF2-40B4-BE49-F238E27FC236}">
                <a16:creationId xmlns:a16="http://schemas.microsoft.com/office/drawing/2014/main" id="{DAE4DF2C-78AC-4CDC-B5FF-D43B940838DF}"/>
              </a:ext>
            </a:extLst>
          </p:cNvPr>
          <p:cNvSpPr/>
          <p:nvPr/>
        </p:nvSpPr>
        <p:spPr>
          <a:xfrm>
            <a:off x="224435" y="2475725"/>
            <a:ext cx="5397631" cy="430887"/>
          </a:xfrm>
          <a:prstGeom prst="rect">
            <a:avLst/>
          </a:prstGeom>
        </p:spPr>
        <p:txBody>
          <a:bodyPr wrap="none">
            <a:spAutoFit/>
          </a:bodyPr>
          <a:lstStyle/>
          <a:p>
            <a:r>
              <a:rPr lang="en-GB" sz="2200" b="1" dirty="0">
                <a:solidFill>
                  <a:srgbClr val="4472C4">
                    <a:lumMod val="50000"/>
                  </a:srgbClr>
                </a:solidFill>
              </a:rPr>
              <a:t>Person B </a:t>
            </a:r>
            <a:r>
              <a:rPr lang="en-GB" sz="2200" dirty="0" err="1">
                <a:solidFill>
                  <a:srgbClr val="4472C4">
                    <a:lumMod val="50000"/>
                  </a:srgbClr>
                </a:solidFill>
              </a:rPr>
              <a:t>schreibt</a:t>
            </a:r>
            <a:r>
              <a:rPr lang="en-GB" sz="2200" dirty="0">
                <a:solidFill>
                  <a:srgbClr val="4472C4">
                    <a:lumMod val="50000"/>
                  </a:srgbClr>
                </a:solidFill>
              </a:rPr>
              <a:t> </a:t>
            </a:r>
            <a:r>
              <a:rPr lang="en-GB" sz="2200" dirty="0" err="1">
                <a:solidFill>
                  <a:srgbClr val="4472C4">
                    <a:lumMod val="50000"/>
                  </a:srgbClr>
                </a:solidFill>
              </a:rPr>
              <a:t>Notizen</a:t>
            </a:r>
            <a:r>
              <a:rPr lang="en-GB" sz="2200" dirty="0">
                <a:solidFill>
                  <a:srgbClr val="4472C4">
                    <a:lumMod val="50000"/>
                  </a:srgbClr>
                </a:solidFill>
              </a:rPr>
              <a:t> auf </a:t>
            </a:r>
            <a:r>
              <a:rPr lang="en-GB" sz="2200" dirty="0" err="1">
                <a:solidFill>
                  <a:srgbClr val="4472C4">
                    <a:lumMod val="50000"/>
                  </a:srgbClr>
                </a:solidFill>
              </a:rPr>
              <a:t>Englisch</a:t>
            </a:r>
            <a:r>
              <a:rPr lang="en-GB" sz="2200" dirty="0">
                <a:solidFill>
                  <a:srgbClr val="4472C4">
                    <a:lumMod val="50000"/>
                  </a:srgbClr>
                </a:solidFill>
              </a:rPr>
              <a:t>.</a:t>
            </a:r>
            <a:endParaRPr lang="en-GB" dirty="0"/>
          </a:p>
        </p:txBody>
      </p:sp>
      <p:sp>
        <p:nvSpPr>
          <p:cNvPr id="41" name="Rectangle 40">
            <a:extLst>
              <a:ext uri="{FF2B5EF4-FFF2-40B4-BE49-F238E27FC236}">
                <a16:creationId xmlns:a16="http://schemas.microsoft.com/office/drawing/2014/main" id="{9286847C-C343-49DE-8982-3A1015F1970E}"/>
              </a:ext>
            </a:extLst>
          </p:cNvPr>
          <p:cNvSpPr/>
          <p:nvPr/>
        </p:nvSpPr>
        <p:spPr>
          <a:xfrm>
            <a:off x="4743631" y="1945291"/>
            <a:ext cx="5846472" cy="430887"/>
          </a:xfrm>
          <a:prstGeom prst="rect">
            <a:avLst/>
          </a:prstGeom>
        </p:spPr>
        <p:txBody>
          <a:bodyPr wrap="none">
            <a:spAutoFit/>
          </a:bodyPr>
          <a:lstStyle/>
          <a:p>
            <a:r>
              <a:rPr lang="en-GB" sz="2200" b="1" dirty="0">
                <a:solidFill>
                  <a:srgbClr val="4472C4">
                    <a:lumMod val="50000"/>
                  </a:srgbClr>
                </a:solidFill>
              </a:rPr>
              <a:t>Achtung! </a:t>
            </a:r>
            <a:r>
              <a:rPr lang="en-GB" sz="2200" dirty="0" err="1">
                <a:solidFill>
                  <a:srgbClr val="4472C4">
                    <a:lumMod val="50000"/>
                  </a:srgbClr>
                </a:solidFill>
              </a:rPr>
              <a:t>Benutz</a:t>
            </a:r>
            <a:r>
              <a:rPr lang="en-GB" sz="2200" dirty="0">
                <a:solidFill>
                  <a:srgbClr val="4472C4">
                    <a:lumMod val="50000"/>
                  </a:srgbClr>
                </a:solidFill>
              </a:rPr>
              <a:t> die </a:t>
            </a:r>
            <a:r>
              <a:rPr lang="en-GB" sz="2200" dirty="0" err="1">
                <a:solidFill>
                  <a:srgbClr val="4472C4">
                    <a:lumMod val="50000"/>
                  </a:srgbClr>
                </a:solidFill>
              </a:rPr>
              <a:t>richtige</a:t>
            </a:r>
            <a:r>
              <a:rPr lang="en-GB" sz="2200" dirty="0">
                <a:solidFill>
                  <a:srgbClr val="4472C4">
                    <a:lumMod val="50000"/>
                  </a:srgbClr>
                </a:solidFill>
              </a:rPr>
              <a:t> </a:t>
            </a:r>
            <a:r>
              <a:rPr lang="en-GB" sz="2200" dirty="0" err="1">
                <a:solidFill>
                  <a:srgbClr val="4472C4">
                    <a:lumMod val="50000"/>
                  </a:srgbClr>
                </a:solidFill>
              </a:rPr>
              <a:t>Wortstellung</a:t>
            </a:r>
            <a:r>
              <a:rPr lang="en-GB" sz="2200" dirty="0">
                <a:solidFill>
                  <a:srgbClr val="4472C4">
                    <a:lumMod val="50000"/>
                  </a:srgbClr>
                </a:solidFill>
              </a:rPr>
              <a:t>!</a:t>
            </a:r>
            <a:endParaRPr lang="en-GB" dirty="0"/>
          </a:p>
        </p:txBody>
      </p:sp>
      <p:sp>
        <p:nvSpPr>
          <p:cNvPr id="42" name="Rectangle 41">
            <a:extLst>
              <a:ext uri="{FF2B5EF4-FFF2-40B4-BE49-F238E27FC236}">
                <a16:creationId xmlns:a16="http://schemas.microsoft.com/office/drawing/2014/main" id="{952FE793-572A-4E2C-B3B7-3B3C854C3E42}"/>
              </a:ext>
            </a:extLst>
          </p:cNvPr>
          <p:cNvSpPr/>
          <p:nvPr/>
        </p:nvSpPr>
        <p:spPr>
          <a:xfrm>
            <a:off x="224435" y="1464511"/>
            <a:ext cx="3453189" cy="430887"/>
          </a:xfrm>
          <a:prstGeom prst="rect">
            <a:avLst/>
          </a:prstGeom>
        </p:spPr>
        <p:txBody>
          <a:bodyPr wrap="none">
            <a:spAutoFit/>
          </a:bodyPr>
          <a:lstStyle/>
          <a:p>
            <a:r>
              <a:rPr lang="en-GB" sz="2200" b="1" dirty="0">
                <a:solidFill>
                  <a:srgbClr val="4472C4">
                    <a:lumMod val="50000"/>
                  </a:srgbClr>
                </a:solidFill>
              </a:rPr>
              <a:t>Person B </a:t>
            </a:r>
            <a:r>
              <a:rPr lang="en-GB" sz="2200" dirty="0" err="1">
                <a:solidFill>
                  <a:srgbClr val="4472C4">
                    <a:lumMod val="50000"/>
                  </a:srgbClr>
                </a:solidFill>
              </a:rPr>
              <a:t>dreht</a:t>
            </a:r>
            <a:r>
              <a:rPr lang="en-GB" sz="2200" dirty="0">
                <a:solidFill>
                  <a:srgbClr val="4472C4">
                    <a:lumMod val="50000"/>
                  </a:srgbClr>
                </a:solidFill>
              </a:rPr>
              <a:t> </a:t>
            </a:r>
            <a:r>
              <a:rPr lang="en-GB" sz="2200" dirty="0" err="1">
                <a:solidFill>
                  <a:srgbClr val="4472C4">
                    <a:lumMod val="50000"/>
                  </a:srgbClr>
                </a:solidFill>
              </a:rPr>
              <a:t>sich</a:t>
            </a:r>
            <a:r>
              <a:rPr lang="en-GB" sz="2200" dirty="0">
                <a:solidFill>
                  <a:srgbClr val="4472C4">
                    <a:lumMod val="50000"/>
                  </a:srgbClr>
                </a:solidFill>
              </a:rPr>
              <a:t> um. </a:t>
            </a:r>
            <a:endParaRPr lang="en-GB" dirty="0"/>
          </a:p>
        </p:txBody>
      </p:sp>
      <p:sp>
        <p:nvSpPr>
          <p:cNvPr id="43" name="Rectangle 42">
            <a:extLst>
              <a:ext uri="{FF2B5EF4-FFF2-40B4-BE49-F238E27FC236}">
                <a16:creationId xmlns:a16="http://schemas.microsoft.com/office/drawing/2014/main" id="{CBF8240A-B9BB-43AA-9B91-85BAA2027659}"/>
              </a:ext>
            </a:extLst>
          </p:cNvPr>
          <p:cNvSpPr/>
          <p:nvPr/>
        </p:nvSpPr>
        <p:spPr>
          <a:xfrm>
            <a:off x="224435" y="1941229"/>
            <a:ext cx="3950120" cy="430887"/>
          </a:xfrm>
          <a:prstGeom prst="rect">
            <a:avLst/>
          </a:prstGeom>
        </p:spPr>
        <p:txBody>
          <a:bodyPr wrap="none">
            <a:spAutoFit/>
          </a:bodyPr>
          <a:lstStyle/>
          <a:p>
            <a:r>
              <a:rPr lang="en-GB" sz="2200" b="1" dirty="0">
                <a:solidFill>
                  <a:srgbClr val="4472C4">
                    <a:lumMod val="50000"/>
                  </a:srgbClr>
                </a:solidFill>
              </a:rPr>
              <a:t>Person A </a:t>
            </a:r>
            <a:r>
              <a:rPr lang="en-GB" sz="2200" dirty="0" err="1">
                <a:solidFill>
                  <a:srgbClr val="4472C4">
                    <a:lumMod val="50000"/>
                  </a:srgbClr>
                </a:solidFill>
              </a:rPr>
              <a:t>liest</a:t>
            </a:r>
            <a:r>
              <a:rPr lang="en-GB" sz="2200" dirty="0">
                <a:solidFill>
                  <a:srgbClr val="4472C4">
                    <a:lumMod val="50000"/>
                  </a:srgbClr>
                </a:solidFill>
              </a:rPr>
              <a:t> die </a:t>
            </a:r>
            <a:r>
              <a:rPr lang="en-GB" sz="2200" dirty="0" err="1">
                <a:solidFill>
                  <a:srgbClr val="4472C4">
                    <a:lumMod val="50000"/>
                  </a:srgbClr>
                </a:solidFill>
              </a:rPr>
              <a:t>Sätze</a:t>
            </a:r>
            <a:r>
              <a:rPr lang="en-GB" sz="2200" dirty="0">
                <a:solidFill>
                  <a:srgbClr val="4472C4">
                    <a:lumMod val="50000"/>
                  </a:srgbClr>
                </a:solidFill>
              </a:rPr>
              <a:t> </a:t>
            </a:r>
            <a:r>
              <a:rPr lang="en-GB" sz="2200" dirty="0" err="1">
                <a:solidFill>
                  <a:srgbClr val="4472C4">
                    <a:lumMod val="50000"/>
                  </a:srgbClr>
                </a:solidFill>
              </a:rPr>
              <a:t>laut</a:t>
            </a:r>
            <a:r>
              <a:rPr lang="en-GB" sz="2200" dirty="0">
                <a:solidFill>
                  <a:srgbClr val="4472C4">
                    <a:lumMod val="50000"/>
                  </a:srgbClr>
                </a:solidFill>
              </a:rPr>
              <a:t>.</a:t>
            </a:r>
            <a:endParaRPr lang="en-GB" dirty="0"/>
          </a:p>
        </p:txBody>
      </p:sp>
    </p:spTree>
    <p:extLst>
      <p:ext uri="{BB962C8B-B14F-4D97-AF65-F5344CB8AC3E}">
        <p14:creationId xmlns:p14="http://schemas.microsoft.com/office/powerpoint/2010/main" val="2495353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2000"/>
                                        <p:tgtEl>
                                          <p:spTgt spid="26"/>
                                        </p:tgtEl>
                                      </p:cBhvr>
                                    </p:animEffect>
                                    <p:anim calcmode="lin" valueType="num">
                                      <p:cBhvr>
                                        <p:cTn id="12" dur="2000" fill="hold"/>
                                        <p:tgtEl>
                                          <p:spTgt spid="26"/>
                                        </p:tgtEl>
                                        <p:attrNameLst>
                                          <p:attrName>ppt_w</p:attrName>
                                        </p:attrNameLst>
                                      </p:cBhvr>
                                      <p:tavLst>
                                        <p:tav tm="0" fmla="#ppt_w*sin(2.5*pi*$)">
                                          <p:val>
                                            <p:fltVal val="0"/>
                                          </p:val>
                                        </p:tav>
                                        <p:tav tm="100000">
                                          <p:val>
                                            <p:fltVal val="1"/>
                                          </p:val>
                                        </p:tav>
                                      </p:tavLst>
                                    </p:anim>
                                    <p:anim calcmode="lin" valueType="num">
                                      <p:cBhvr>
                                        <p:cTn id="13" dur="2000" fill="hold"/>
                                        <p:tgtEl>
                                          <p:spTgt spid="26"/>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43"/>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41"/>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40"/>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6"/>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37"/>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8"/>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8" grpId="0"/>
      <p:bldP spid="39" grpId="0"/>
      <p:bldP spid="40" grpId="0"/>
      <p:bldP spid="41" grpId="0"/>
      <p:bldP spid="42" grpId="0"/>
      <p:bldP spid="4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ounded Rectangle 11">
            <a:extLst>
              <a:ext uri="{FF2B5EF4-FFF2-40B4-BE49-F238E27FC236}">
                <a16:creationId xmlns:a16="http://schemas.microsoft.com/office/drawing/2014/main" id="{483D7EB9-C2AA-4190-98DE-925F861600E9}"/>
              </a:ext>
            </a:extLst>
          </p:cNvPr>
          <p:cNvSpPr/>
          <p:nvPr/>
        </p:nvSpPr>
        <p:spPr>
          <a:xfrm>
            <a:off x="10294974" y="82143"/>
            <a:ext cx="1763633" cy="289436"/>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2" name="Oval 31">
            <a:extLst>
              <a:ext uri="{FF2B5EF4-FFF2-40B4-BE49-F238E27FC236}">
                <a16:creationId xmlns:a16="http://schemas.microsoft.com/office/drawing/2014/main" id="{DB0ECB36-0CBA-46EB-BF20-94E8DC08637C}"/>
              </a:ext>
            </a:extLst>
          </p:cNvPr>
          <p:cNvSpPr/>
          <p:nvPr/>
        </p:nvSpPr>
        <p:spPr>
          <a:xfrm>
            <a:off x="126931" y="3419576"/>
            <a:ext cx="516932" cy="400919"/>
          </a:xfrm>
          <a:prstGeom prst="ellips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33" name="Oval 32">
            <a:extLst>
              <a:ext uri="{FF2B5EF4-FFF2-40B4-BE49-F238E27FC236}">
                <a16:creationId xmlns:a16="http://schemas.microsoft.com/office/drawing/2014/main" id="{F0893961-34AF-4770-97ED-785DFDCDC39D}"/>
              </a:ext>
            </a:extLst>
          </p:cNvPr>
          <p:cNvSpPr/>
          <p:nvPr/>
        </p:nvSpPr>
        <p:spPr>
          <a:xfrm>
            <a:off x="131398" y="4157419"/>
            <a:ext cx="516932" cy="400919"/>
          </a:xfrm>
          <a:prstGeom prst="ellips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34" name="Oval 33">
            <a:extLst>
              <a:ext uri="{FF2B5EF4-FFF2-40B4-BE49-F238E27FC236}">
                <a16:creationId xmlns:a16="http://schemas.microsoft.com/office/drawing/2014/main" id="{FA81BBA0-AD83-4912-9B1D-17BDD74AE433}"/>
              </a:ext>
            </a:extLst>
          </p:cNvPr>
          <p:cNvSpPr/>
          <p:nvPr/>
        </p:nvSpPr>
        <p:spPr>
          <a:xfrm>
            <a:off x="131398" y="4864903"/>
            <a:ext cx="516932" cy="400919"/>
          </a:xfrm>
          <a:prstGeom prst="ellips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35" name="Oval 34">
            <a:extLst>
              <a:ext uri="{FF2B5EF4-FFF2-40B4-BE49-F238E27FC236}">
                <a16:creationId xmlns:a16="http://schemas.microsoft.com/office/drawing/2014/main" id="{6747C1BD-2525-4939-8C76-FEC8EB7E0DF6}"/>
              </a:ext>
            </a:extLst>
          </p:cNvPr>
          <p:cNvSpPr/>
          <p:nvPr/>
        </p:nvSpPr>
        <p:spPr>
          <a:xfrm>
            <a:off x="131398" y="5592662"/>
            <a:ext cx="516932" cy="400919"/>
          </a:xfrm>
          <a:prstGeom prst="ellips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sp>
        <p:nvSpPr>
          <p:cNvPr id="36" name="TextBox 35">
            <a:extLst>
              <a:ext uri="{FF2B5EF4-FFF2-40B4-BE49-F238E27FC236}">
                <a16:creationId xmlns:a16="http://schemas.microsoft.com/office/drawing/2014/main" id="{5EFE1641-B3E4-4BA0-A146-AC0119B4F80C}"/>
              </a:ext>
            </a:extLst>
          </p:cNvPr>
          <p:cNvSpPr txBox="1"/>
          <p:nvPr/>
        </p:nvSpPr>
        <p:spPr>
          <a:xfrm>
            <a:off x="643863" y="3366299"/>
            <a:ext cx="12108126" cy="430887"/>
          </a:xfrm>
          <a:prstGeom prst="rect">
            <a:avLst/>
          </a:prstGeom>
          <a:noFill/>
        </p:spPr>
        <p:txBody>
          <a:bodyPr wrap="square" rtlCol="0">
            <a:spAutoFit/>
          </a:bodyPr>
          <a:lstStyle/>
          <a:p>
            <a:pPr algn="l"/>
            <a:r>
              <a:rPr lang="en-GB" sz="2200" dirty="0">
                <a:solidFill>
                  <a:schemeClr val="accent5">
                    <a:lumMod val="50000"/>
                  </a:schemeClr>
                </a:solidFill>
              </a:rPr>
              <a:t>will </a:t>
            </a:r>
            <a:r>
              <a:rPr lang="en-GB" sz="2200" dirty="0" err="1">
                <a:solidFill>
                  <a:schemeClr val="accent5">
                    <a:lumMod val="50000"/>
                  </a:schemeClr>
                </a:solidFill>
              </a:rPr>
              <a:t>nicht</a:t>
            </a:r>
            <a:r>
              <a:rPr lang="en-GB" sz="2200" dirty="0">
                <a:solidFill>
                  <a:schemeClr val="accent5">
                    <a:lumMod val="50000"/>
                  </a:schemeClr>
                </a:solidFill>
              </a:rPr>
              <a:t> </a:t>
            </a:r>
            <a:r>
              <a:rPr lang="en-GB" sz="2200" dirty="0" err="1">
                <a:solidFill>
                  <a:schemeClr val="accent5">
                    <a:lumMod val="50000"/>
                  </a:schemeClr>
                </a:solidFill>
              </a:rPr>
              <a:t>mit</a:t>
            </a:r>
            <a:r>
              <a:rPr lang="en-GB" sz="2200" dirty="0">
                <a:solidFill>
                  <a:schemeClr val="accent5">
                    <a:lumMod val="50000"/>
                  </a:schemeClr>
                </a:solidFill>
              </a:rPr>
              <a:t> </a:t>
            </a:r>
            <a:r>
              <a:rPr lang="en-GB" sz="2200" dirty="0" err="1">
                <a:solidFill>
                  <a:schemeClr val="accent5">
                    <a:lumMod val="50000"/>
                  </a:schemeClr>
                </a:solidFill>
              </a:rPr>
              <a:t>ihr</a:t>
            </a:r>
            <a:r>
              <a:rPr lang="en-GB" sz="2200" dirty="0">
                <a:solidFill>
                  <a:schemeClr val="accent5">
                    <a:lumMod val="50000"/>
                  </a:schemeClr>
                </a:solidFill>
              </a:rPr>
              <a:t> </a:t>
            </a:r>
            <a:r>
              <a:rPr lang="en-GB" sz="2200" dirty="0" err="1">
                <a:solidFill>
                  <a:schemeClr val="accent5">
                    <a:lumMod val="50000"/>
                  </a:schemeClr>
                </a:solidFill>
              </a:rPr>
              <a:t>spielen</a:t>
            </a:r>
            <a:r>
              <a:rPr lang="en-GB" sz="2200" b="1" dirty="0">
                <a:solidFill>
                  <a:srgbClr val="FE6700"/>
                </a:solidFill>
              </a:rPr>
              <a:t>|</a:t>
            </a:r>
            <a:r>
              <a:rPr lang="en-GB" sz="2200" dirty="0">
                <a:solidFill>
                  <a:schemeClr val="accent5">
                    <a:lumMod val="50000"/>
                  </a:schemeClr>
                </a:solidFill>
              </a:rPr>
              <a:t> die Sabine </a:t>
            </a:r>
            <a:r>
              <a:rPr lang="en-GB" sz="2200" dirty="0" err="1">
                <a:solidFill>
                  <a:schemeClr val="accent5">
                    <a:lumMod val="50000"/>
                  </a:schemeClr>
                </a:solidFill>
              </a:rPr>
              <a:t>Strauß</a:t>
            </a:r>
            <a:r>
              <a:rPr lang="en-GB" sz="2200" dirty="0">
                <a:solidFill>
                  <a:schemeClr val="accent5">
                    <a:lumMod val="50000"/>
                  </a:schemeClr>
                </a:solidFill>
              </a:rPr>
              <a:t> </a:t>
            </a:r>
            <a:r>
              <a:rPr lang="en-GB" sz="2200" dirty="0" err="1">
                <a:solidFill>
                  <a:schemeClr val="accent5">
                    <a:lumMod val="50000"/>
                  </a:schemeClr>
                </a:solidFill>
              </a:rPr>
              <a:t>zu</a:t>
            </a:r>
            <a:r>
              <a:rPr lang="en-GB" sz="2200" dirty="0">
                <a:solidFill>
                  <a:schemeClr val="accent5">
                    <a:lumMod val="50000"/>
                  </a:schemeClr>
                </a:solidFill>
              </a:rPr>
              <a:t> </a:t>
            </a:r>
            <a:r>
              <a:rPr lang="en-GB" sz="2200" dirty="0" err="1">
                <a:solidFill>
                  <a:schemeClr val="accent5">
                    <a:lumMod val="50000"/>
                  </a:schemeClr>
                </a:solidFill>
              </a:rPr>
              <a:t>unbekannt</a:t>
            </a:r>
            <a:r>
              <a:rPr lang="en-GB" sz="2200" dirty="0">
                <a:solidFill>
                  <a:schemeClr val="accent5">
                    <a:lumMod val="50000"/>
                  </a:schemeClr>
                </a:solidFill>
              </a:rPr>
              <a:t> </a:t>
            </a:r>
            <a:r>
              <a:rPr lang="en-GB" sz="2200" dirty="0" err="1">
                <a:solidFill>
                  <a:schemeClr val="accent5">
                    <a:lumMod val="50000"/>
                  </a:schemeClr>
                </a:solidFill>
              </a:rPr>
              <a:t>findet</a:t>
            </a:r>
            <a:r>
              <a:rPr lang="en-GB" sz="2200" dirty="0">
                <a:solidFill>
                  <a:schemeClr val="accent5">
                    <a:lumMod val="50000"/>
                  </a:schemeClr>
                </a:solidFill>
              </a:rPr>
              <a:t> </a:t>
            </a:r>
            <a:r>
              <a:rPr lang="en-GB" sz="2200" b="1" dirty="0">
                <a:solidFill>
                  <a:srgbClr val="FE6700"/>
                </a:solidFill>
              </a:rPr>
              <a:t>|</a:t>
            </a:r>
            <a:r>
              <a:rPr lang="en-GB" sz="2200" dirty="0">
                <a:solidFill>
                  <a:schemeClr val="accent5">
                    <a:lumMod val="50000"/>
                  </a:schemeClr>
                </a:solidFill>
              </a:rPr>
              <a:t> die Band</a:t>
            </a:r>
          </a:p>
        </p:txBody>
      </p:sp>
      <p:sp>
        <p:nvSpPr>
          <p:cNvPr id="37" name="TextBox 36">
            <a:extLst>
              <a:ext uri="{FF2B5EF4-FFF2-40B4-BE49-F238E27FC236}">
                <a16:creationId xmlns:a16="http://schemas.microsoft.com/office/drawing/2014/main" id="{FF2DDFAE-6098-413C-A3BF-9D2744A19AF7}"/>
              </a:ext>
            </a:extLst>
          </p:cNvPr>
          <p:cNvSpPr txBox="1"/>
          <p:nvPr/>
        </p:nvSpPr>
        <p:spPr>
          <a:xfrm>
            <a:off x="652167" y="4112467"/>
            <a:ext cx="12108126" cy="430887"/>
          </a:xfrm>
          <a:prstGeom prst="rect">
            <a:avLst/>
          </a:prstGeom>
          <a:noFill/>
        </p:spPr>
        <p:txBody>
          <a:bodyPr wrap="square" rtlCol="0">
            <a:spAutoFit/>
          </a:bodyPr>
          <a:lstStyle/>
          <a:p>
            <a:pPr algn="l"/>
            <a:r>
              <a:rPr lang="en-GB" sz="2200" dirty="0" err="1">
                <a:solidFill>
                  <a:schemeClr val="accent5">
                    <a:lumMod val="50000"/>
                  </a:schemeClr>
                </a:solidFill>
              </a:rPr>
              <a:t>kommt</a:t>
            </a:r>
            <a:r>
              <a:rPr lang="en-GB" sz="2200" dirty="0">
                <a:solidFill>
                  <a:schemeClr val="accent5">
                    <a:lumMod val="50000"/>
                  </a:schemeClr>
                </a:solidFill>
              </a:rPr>
              <a:t> ins Restaurant</a:t>
            </a:r>
            <a:r>
              <a:rPr lang="en-GB" sz="2200" b="1" dirty="0">
                <a:solidFill>
                  <a:srgbClr val="FE6700"/>
                </a:solidFill>
              </a:rPr>
              <a:t>|</a:t>
            </a:r>
            <a:r>
              <a:rPr lang="en-GB" sz="2200" dirty="0">
                <a:solidFill>
                  <a:schemeClr val="accent5">
                    <a:lumMod val="50000"/>
                  </a:schemeClr>
                </a:solidFill>
              </a:rPr>
              <a:t> der </a:t>
            </a:r>
            <a:r>
              <a:rPr lang="en-GB" sz="2200" dirty="0" err="1">
                <a:solidFill>
                  <a:schemeClr val="accent5">
                    <a:lumMod val="50000"/>
                  </a:schemeClr>
                </a:solidFill>
              </a:rPr>
              <a:t>einen</a:t>
            </a:r>
            <a:r>
              <a:rPr lang="en-GB" sz="2200" dirty="0">
                <a:solidFill>
                  <a:schemeClr val="accent5">
                    <a:lumMod val="50000"/>
                  </a:schemeClr>
                </a:solidFill>
              </a:rPr>
              <a:t> Hut </a:t>
            </a:r>
            <a:r>
              <a:rPr lang="en-GB" sz="2200" dirty="0" err="1">
                <a:solidFill>
                  <a:schemeClr val="accent5">
                    <a:lumMod val="50000"/>
                  </a:schemeClr>
                </a:solidFill>
              </a:rPr>
              <a:t>trägt</a:t>
            </a:r>
            <a:r>
              <a:rPr lang="en-GB" sz="2200" b="1" dirty="0">
                <a:solidFill>
                  <a:srgbClr val="FE6700"/>
                </a:solidFill>
              </a:rPr>
              <a:t>|</a:t>
            </a:r>
            <a:r>
              <a:rPr lang="en-GB" sz="2200" dirty="0">
                <a:solidFill>
                  <a:schemeClr val="accent5">
                    <a:lumMod val="50000"/>
                  </a:schemeClr>
                </a:solidFill>
              </a:rPr>
              <a:t> </a:t>
            </a:r>
            <a:r>
              <a:rPr lang="en-GB" sz="2200" dirty="0" err="1">
                <a:solidFill>
                  <a:schemeClr val="accent5">
                    <a:lumMod val="50000"/>
                  </a:schemeClr>
                </a:solidFill>
              </a:rPr>
              <a:t>jemand</a:t>
            </a:r>
            <a:endParaRPr lang="en-GB" sz="2200" dirty="0">
              <a:solidFill>
                <a:schemeClr val="accent5">
                  <a:lumMod val="50000"/>
                </a:schemeClr>
              </a:solidFill>
            </a:endParaRPr>
          </a:p>
        </p:txBody>
      </p:sp>
      <p:sp>
        <p:nvSpPr>
          <p:cNvPr id="38" name="TextBox 37">
            <a:extLst>
              <a:ext uri="{FF2B5EF4-FFF2-40B4-BE49-F238E27FC236}">
                <a16:creationId xmlns:a16="http://schemas.microsoft.com/office/drawing/2014/main" id="{DC504497-96B6-487B-AB60-4862A1B29677}"/>
              </a:ext>
            </a:extLst>
          </p:cNvPr>
          <p:cNvSpPr txBox="1"/>
          <p:nvPr/>
        </p:nvSpPr>
        <p:spPr>
          <a:xfrm>
            <a:off x="648330" y="4833759"/>
            <a:ext cx="12108126" cy="430887"/>
          </a:xfrm>
          <a:prstGeom prst="rect">
            <a:avLst/>
          </a:prstGeom>
          <a:noFill/>
        </p:spPr>
        <p:txBody>
          <a:bodyPr wrap="square" rtlCol="0">
            <a:spAutoFit/>
          </a:bodyPr>
          <a:lstStyle/>
          <a:p>
            <a:pPr algn="l"/>
            <a:r>
              <a:rPr lang="en-GB" sz="2200" dirty="0" err="1">
                <a:solidFill>
                  <a:schemeClr val="accent5">
                    <a:lumMod val="50000"/>
                  </a:schemeClr>
                </a:solidFill>
              </a:rPr>
              <a:t>wissen</a:t>
            </a:r>
            <a:r>
              <a:rPr lang="en-GB" sz="2200" dirty="0">
                <a:solidFill>
                  <a:schemeClr val="accent5">
                    <a:lumMod val="50000"/>
                  </a:schemeClr>
                </a:solidFill>
              </a:rPr>
              <a:t> von Hans Sauers </a:t>
            </a:r>
            <a:r>
              <a:rPr lang="en-GB" sz="2200" dirty="0" err="1">
                <a:solidFill>
                  <a:schemeClr val="accent5">
                    <a:lumMod val="50000"/>
                  </a:schemeClr>
                </a:solidFill>
              </a:rPr>
              <a:t>Treffen</a:t>
            </a:r>
            <a:r>
              <a:rPr lang="en-GB" sz="2200" dirty="0">
                <a:solidFill>
                  <a:schemeClr val="accent5">
                    <a:lumMod val="50000"/>
                  </a:schemeClr>
                </a:solidFill>
              </a:rPr>
              <a:t> </a:t>
            </a:r>
            <a:r>
              <a:rPr lang="en-GB" sz="2200" dirty="0" err="1">
                <a:solidFill>
                  <a:schemeClr val="accent5">
                    <a:lumMod val="50000"/>
                  </a:schemeClr>
                </a:solidFill>
              </a:rPr>
              <a:t>mit</a:t>
            </a:r>
            <a:r>
              <a:rPr lang="en-GB" sz="2200" dirty="0">
                <a:solidFill>
                  <a:schemeClr val="accent5">
                    <a:lumMod val="50000"/>
                  </a:schemeClr>
                </a:solidFill>
              </a:rPr>
              <a:t> Sabine</a:t>
            </a:r>
            <a:r>
              <a:rPr lang="en-GB" sz="2200" b="1" dirty="0">
                <a:solidFill>
                  <a:srgbClr val="FE6700"/>
                </a:solidFill>
              </a:rPr>
              <a:t>|</a:t>
            </a:r>
            <a:r>
              <a:rPr lang="en-GB" sz="2200" dirty="0">
                <a:solidFill>
                  <a:schemeClr val="accent5">
                    <a:lumMod val="50000"/>
                  </a:schemeClr>
                </a:solidFill>
              </a:rPr>
              <a:t> </a:t>
            </a:r>
            <a:r>
              <a:rPr lang="en-GB" sz="2200" dirty="0" err="1">
                <a:solidFill>
                  <a:schemeClr val="accent5">
                    <a:lumMod val="50000"/>
                  </a:schemeClr>
                </a:solidFill>
              </a:rPr>
              <a:t>weil</a:t>
            </a:r>
            <a:r>
              <a:rPr lang="en-GB" sz="2200" dirty="0">
                <a:solidFill>
                  <a:schemeClr val="accent5">
                    <a:lumMod val="50000"/>
                  </a:schemeClr>
                </a:solidFill>
              </a:rPr>
              <a:t> </a:t>
            </a:r>
            <a:r>
              <a:rPr lang="en-GB" sz="2200" dirty="0" err="1">
                <a:solidFill>
                  <a:schemeClr val="accent5">
                    <a:lumMod val="50000"/>
                  </a:schemeClr>
                </a:solidFill>
              </a:rPr>
              <a:t>sie</a:t>
            </a:r>
            <a:r>
              <a:rPr lang="en-GB" sz="2200" dirty="0">
                <a:solidFill>
                  <a:schemeClr val="accent5">
                    <a:lumMod val="50000"/>
                  </a:schemeClr>
                </a:solidFill>
              </a:rPr>
              <a:t> seine </a:t>
            </a:r>
            <a:r>
              <a:rPr lang="en-GB" sz="2200" dirty="0" err="1">
                <a:solidFill>
                  <a:schemeClr val="accent5">
                    <a:lumMod val="50000"/>
                  </a:schemeClr>
                </a:solidFill>
              </a:rPr>
              <a:t>Stimme</a:t>
            </a:r>
            <a:r>
              <a:rPr lang="en-GB" sz="2200" dirty="0">
                <a:solidFill>
                  <a:schemeClr val="accent5">
                    <a:lumMod val="50000"/>
                  </a:schemeClr>
                </a:solidFill>
              </a:rPr>
              <a:t> </a:t>
            </a:r>
            <a:r>
              <a:rPr lang="en-GB" sz="2200" dirty="0" err="1">
                <a:solidFill>
                  <a:schemeClr val="accent5">
                    <a:lumMod val="50000"/>
                  </a:schemeClr>
                </a:solidFill>
              </a:rPr>
              <a:t>hören</a:t>
            </a:r>
            <a:r>
              <a:rPr lang="en-GB" sz="2200" b="1" dirty="0">
                <a:solidFill>
                  <a:srgbClr val="FE6700"/>
                </a:solidFill>
              </a:rPr>
              <a:t>|</a:t>
            </a:r>
            <a:r>
              <a:rPr lang="en-GB" sz="2200" dirty="0">
                <a:solidFill>
                  <a:schemeClr val="accent5">
                    <a:lumMod val="50000"/>
                  </a:schemeClr>
                </a:solidFill>
              </a:rPr>
              <a:t> die </a:t>
            </a:r>
            <a:r>
              <a:rPr lang="en-GB" sz="2200" dirty="0" err="1">
                <a:solidFill>
                  <a:schemeClr val="accent5">
                    <a:lumMod val="50000"/>
                  </a:schemeClr>
                </a:solidFill>
              </a:rPr>
              <a:t>Gäste</a:t>
            </a:r>
            <a:endParaRPr lang="en-GB" sz="2200" dirty="0">
              <a:solidFill>
                <a:schemeClr val="accent5">
                  <a:lumMod val="50000"/>
                </a:schemeClr>
              </a:solidFill>
            </a:endParaRPr>
          </a:p>
        </p:txBody>
      </p:sp>
      <p:sp>
        <p:nvSpPr>
          <p:cNvPr id="39" name="TextBox 38">
            <a:extLst>
              <a:ext uri="{FF2B5EF4-FFF2-40B4-BE49-F238E27FC236}">
                <a16:creationId xmlns:a16="http://schemas.microsoft.com/office/drawing/2014/main" id="{AAE5A5A5-B4C4-414E-A931-D2177AB80483}"/>
              </a:ext>
            </a:extLst>
          </p:cNvPr>
          <p:cNvSpPr txBox="1"/>
          <p:nvPr/>
        </p:nvSpPr>
        <p:spPr>
          <a:xfrm>
            <a:off x="648330" y="5560062"/>
            <a:ext cx="12108126" cy="430887"/>
          </a:xfrm>
          <a:prstGeom prst="rect">
            <a:avLst/>
          </a:prstGeom>
          <a:noFill/>
        </p:spPr>
        <p:txBody>
          <a:bodyPr wrap="square" rtlCol="0">
            <a:spAutoFit/>
          </a:bodyPr>
          <a:lstStyle/>
          <a:p>
            <a:r>
              <a:rPr lang="en-GB" sz="2200" dirty="0" err="1">
                <a:solidFill>
                  <a:schemeClr val="accent5">
                    <a:lumMod val="50000"/>
                  </a:schemeClr>
                </a:solidFill>
              </a:rPr>
              <a:t>schreibt</a:t>
            </a:r>
            <a:r>
              <a:rPr lang="en-GB" sz="2200" dirty="0">
                <a:solidFill>
                  <a:schemeClr val="accent5">
                    <a:lumMod val="50000"/>
                  </a:schemeClr>
                </a:solidFill>
              </a:rPr>
              <a:t> </a:t>
            </a:r>
            <a:r>
              <a:rPr lang="en-GB" sz="2200" dirty="0" err="1">
                <a:solidFill>
                  <a:schemeClr val="accent5">
                    <a:lumMod val="50000"/>
                  </a:schemeClr>
                </a:solidFill>
              </a:rPr>
              <a:t>ein</a:t>
            </a:r>
            <a:r>
              <a:rPr lang="en-GB" sz="2200" dirty="0">
                <a:solidFill>
                  <a:schemeClr val="accent5">
                    <a:lumMod val="50000"/>
                  </a:schemeClr>
                </a:solidFill>
              </a:rPr>
              <a:t> </a:t>
            </a:r>
            <a:r>
              <a:rPr lang="de-DE" sz="2200" dirty="0">
                <a:solidFill>
                  <a:schemeClr val="accent5">
                    <a:lumMod val="50000"/>
                  </a:schemeClr>
                </a:solidFill>
              </a:rPr>
              <a:t>‚S‘ auf ein Stück Papier</a:t>
            </a:r>
            <a:r>
              <a:rPr lang="en-GB" sz="2200" b="1" dirty="0">
                <a:solidFill>
                  <a:srgbClr val="FE6700"/>
                </a:solidFill>
              </a:rPr>
              <a:t>|</a:t>
            </a:r>
            <a:r>
              <a:rPr lang="en-GB" sz="2200" dirty="0">
                <a:solidFill>
                  <a:schemeClr val="accent5">
                    <a:lumMod val="50000"/>
                  </a:schemeClr>
                </a:solidFill>
              </a:rPr>
              <a:t> bevor </a:t>
            </a:r>
            <a:r>
              <a:rPr lang="en-GB" sz="2200" dirty="0" err="1">
                <a:solidFill>
                  <a:schemeClr val="accent5">
                    <a:lumMod val="50000"/>
                  </a:schemeClr>
                </a:solidFill>
              </a:rPr>
              <a:t>sie</a:t>
            </a:r>
            <a:r>
              <a:rPr lang="en-GB" sz="2200" dirty="0">
                <a:solidFill>
                  <a:schemeClr val="accent5">
                    <a:lumMod val="50000"/>
                  </a:schemeClr>
                </a:solidFill>
              </a:rPr>
              <a:t> </a:t>
            </a:r>
            <a:r>
              <a:rPr lang="en-GB" sz="2200" dirty="0" err="1">
                <a:solidFill>
                  <a:schemeClr val="accent5">
                    <a:lumMod val="50000"/>
                  </a:schemeClr>
                </a:solidFill>
              </a:rPr>
              <a:t>stirbt</a:t>
            </a:r>
            <a:r>
              <a:rPr lang="en-GB" sz="2200" b="1" dirty="0">
                <a:solidFill>
                  <a:srgbClr val="FE6700"/>
                </a:solidFill>
              </a:rPr>
              <a:t>|</a:t>
            </a:r>
            <a:r>
              <a:rPr lang="en-GB" sz="2200" dirty="0">
                <a:solidFill>
                  <a:schemeClr val="accent5">
                    <a:lumMod val="50000"/>
                  </a:schemeClr>
                </a:solidFill>
              </a:rPr>
              <a:t> die Dame</a:t>
            </a:r>
          </a:p>
        </p:txBody>
      </p:sp>
      <p:sp>
        <p:nvSpPr>
          <p:cNvPr id="21" name="Oval 20">
            <a:extLst>
              <a:ext uri="{FF2B5EF4-FFF2-40B4-BE49-F238E27FC236}">
                <a16:creationId xmlns:a16="http://schemas.microsoft.com/office/drawing/2014/main" id="{C9B6D786-C55D-408C-9851-61BBE78342E6}"/>
              </a:ext>
            </a:extLst>
          </p:cNvPr>
          <p:cNvSpPr/>
          <p:nvPr/>
        </p:nvSpPr>
        <p:spPr>
          <a:xfrm>
            <a:off x="148633" y="354990"/>
            <a:ext cx="516932" cy="400919"/>
          </a:xfrm>
          <a:prstGeom prst="ellips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22" name="TextBox 21">
            <a:extLst>
              <a:ext uri="{FF2B5EF4-FFF2-40B4-BE49-F238E27FC236}">
                <a16:creationId xmlns:a16="http://schemas.microsoft.com/office/drawing/2014/main" id="{70C63255-AAD0-4F72-A168-9651C928E0AC}"/>
              </a:ext>
            </a:extLst>
          </p:cNvPr>
          <p:cNvSpPr txBox="1"/>
          <p:nvPr/>
        </p:nvSpPr>
        <p:spPr>
          <a:xfrm>
            <a:off x="771998" y="325022"/>
            <a:ext cx="12108126" cy="430887"/>
          </a:xfrm>
          <a:prstGeom prst="rect">
            <a:avLst/>
          </a:prstGeom>
          <a:noFill/>
        </p:spPr>
        <p:txBody>
          <a:bodyPr wrap="square" rtlCol="0">
            <a:spAutoFit/>
          </a:bodyPr>
          <a:lstStyle/>
          <a:p>
            <a:pPr algn="l"/>
            <a:r>
              <a:rPr lang="en-GB" sz="2200" dirty="0">
                <a:solidFill>
                  <a:schemeClr val="accent5">
                    <a:lumMod val="50000"/>
                  </a:schemeClr>
                </a:solidFill>
              </a:rPr>
              <a:t>will so elegant </a:t>
            </a:r>
            <a:r>
              <a:rPr lang="en-GB" sz="2200" dirty="0" err="1">
                <a:solidFill>
                  <a:schemeClr val="accent5">
                    <a:lumMod val="50000"/>
                  </a:schemeClr>
                </a:solidFill>
              </a:rPr>
              <a:t>wie</a:t>
            </a:r>
            <a:r>
              <a:rPr lang="en-GB" sz="2200" dirty="0">
                <a:solidFill>
                  <a:schemeClr val="accent5">
                    <a:lumMod val="50000"/>
                  </a:schemeClr>
                </a:solidFill>
              </a:rPr>
              <a:t> Frau Spies sein </a:t>
            </a:r>
            <a:r>
              <a:rPr lang="en-GB" sz="2200" b="1" dirty="0">
                <a:solidFill>
                  <a:srgbClr val="FE6700"/>
                </a:solidFill>
              </a:rPr>
              <a:t>|</a:t>
            </a:r>
            <a:r>
              <a:rPr lang="en-GB" sz="2200" dirty="0">
                <a:solidFill>
                  <a:schemeClr val="accent5">
                    <a:lumMod val="50000"/>
                  </a:schemeClr>
                </a:solidFill>
              </a:rPr>
              <a:t> das </a:t>
            </a:r>
            <a:r>
              <a:rPr lang="en-GB" sz="2200" dirty="0" err="1">
                <a:solidFill>
                  <a:schemeClr val="accent5">
                    <a:lumMod val="50000"/>
                  </a:schemeClr>
                </a:solidFill>
              </a:rPr>
              <a:t>billige</a:t>
            </a:r>
            <a:r>
              <a:rPr lang="en-GB" sz="2200" dirty="0">
                <a:solidFill>
                  <a:schemeClr val="accent5">
                    <a:lumMod val="50000"/>
                  </a:schemeClr>
                </a:solidFill>
              </a:rPr>
              <a:t> </a:t>
            </a:r>
            <a:r>
              <a:rPr lang="en-GB" sz="2200" dirty="0" err="1">
                <a:solidFill>
                  <a:schemeClr val="accent5">
                    <a:lumMod val="50000"/>
                  </a:schemeClr>
                </a:solidFill>
              </a:rPr>
              <a:t>Kleidung</a:t>
            </a:r>
            <a:r>
              <a:rPr lang="en-GB" sz="2200" dirty="0">
                <a:solidFill>
                  <a:schemeClr val="accent5">
                    <a:lumMod val="50000"/>
                  </a:schemeClr>
                </a:solidFill>
              </a:rPr>
              <a:t> hat </a:t>
            </a:r>
            <a:r>
              <a:rPr lang="en-GB" sz="2200" b="1" dirty="0">
                <a:solidFill>
                  <a:srgbClr val="FE6700"/>
                </a:solidFill>
              </a:rPr>
              <a:t>|</a:t>
            </a:r>
            <a:r>
              <a:rPr lang="en-GB" sz="2200" dirty="0">
                <a:solidFill>
                  <a:schemeClr val="accent5">
                    <a:lumMod val="50000"/>
                  </a:schemeClr>
                </a:solidFill>
              </a:rPr>
              <a:t> das </a:t>
            </a:r>
            <a:r>
              <a:rPr lang="en-GB" sz="2200" dirty="0" err="1">
                <a:solidFill>
                  <a:schemeClr val="accent5">
                    <a:lumMod val="50000"/>
                  </a:schemeClr>
                </a:solidFill>
              </a:rPr>
              <a:t>Dienstmädchen</a:t>
            </a:r>
            <a:endParaRPr lang="en-GB" sz="2200" dirty="0">
              <a:solidFill>
                <a:schemeClr val="accent5">
                  <a:lumMod val="50000"/>
                </a:schemeClr>
              </a:solidFill>
            </a:endParaRPr>
          </a:p>
        </p:txBody>
      </p:sp>
      <p:sp>
        <p:nvSpPr>
          <p:cNvPr id="23" name="Oval 22">
            <a:extLst>
              <a:ext uri="{FF2B5EF4-FFF2-40B4-BE49-F238E27FC236}">
                <a16:creationId xmlns:a16="http://schemas.microsoft.com/office/drawing/2014/main" id="{A3FBDD2C-9FF5-45B1-AAB3-90E1F914E91F}"/>
              </a:ext>
            </a:extLst>
          </p:cNvPr>
          <p:cNvSpPr/>
          <p:nvPr/>
        </p:nvSpPr>
        <p:spPr>
          <a:xfrm>
            <a:off x="148633" y="1098602"/>
            <a:ext cx="516932" cy="400919"/>
          </a:xfrm>
          <a:prstGeom prst="ellips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24" name="TextBox 23">
            <a:extLst>
              <a:ext uri="{FF2B5EF4-FFF2-40B4-BE49-F238E27FC236}">
                <a16:creationId xmlns:a16="http://schemas.microsoft.com/office/drawing/2014/main" id="{F31DAA79-3F24-46AF-913F-8301B57CEF73}"/>
              </a:ext>
            </a:extLst>
          </p:cNvPr>
          <p:cNvSpPr txBox="1"/>
          <p:nvPr/>
        </p:nvSpPr>
        <p:spPr>
          <a:xfrm>
            <a:off x="773993" y="1052455"/>
            <a:ext cx="12108126" cy="430887"/>
          </a:xfrm>
          <a:prstGeom prst="rect">
            <a:avLst/>
          </a:prstGeom>
          <a:noFill/>
        </p:spPr>
        <p:txBody>
          <a:bodyPr wrap="square" rtlCol="0">
            <a:spAutoFit/>
          </a:bodyPr>
          <a:lstStyle/>
          <a:p>
            <a:pPr algn="l"/>
            <a:r>
              <a:rPr lang="en-GB" sz="2200" dirty="0" err="1">
                <a:solidFill>
                  <a:schemeClr val="accent5">
                    <a:lumMod val="50000"/>
                  </a:schemeClr>
                </a:solidFill>
              </a:rPr>
              <a:t>bereitet</a:t>
            </a:r>
            <a:r>
              <a:rPr lang="en-GB" sz="2200" dirty="0">
                <a:solidFill>
                  <a:schemeClr val="accent5">
                    <a:lumMod val="50000"/>
                  </a:schemeClr>
                </a:solidFill>
              </a:rPr>
              <a:t> das Essen </a:t>
            </a:r>
            <a:r>
              <a:rPr lang="en-GB" sz="2200" dirty="0" err="1">
                <a:solidFill>
                  <a:schemeClr val="accent5">
                    <a:lumMod val="50000"/>
                  </a:schemeClr>
                </a:solidFill>
              </a:rPr>
              <a:t>vor</a:t>
            </a:r>
            <a:r>
              <a:rPr lang="en-GB" sz="2200" dirty="0">
                <a:solidFill>
                  <a:schemeClr val="accent5">
                    <a:lumMod val="50000"/>
                  </a:schemeClr>
                </a:solidFill>
              </a:rPr>
              <a:t> </a:t>
            </a:r>
            <a:r>
              <a:rPr lang="en-GB" sz="2200" b="1" dirty="0">
                <a:solidFill>
                  <a:srgbClr val="FE6700"/>
                </a:solidFill>
              </a:rPr>
              <a:t>|</a:t>
            </a:r>
            <a:r>
              <a:rPr lang="en-GB" sz="2200" dirty="0">
                <a:solidFill>
                  <a:schemeClr val="accent5">
                    <a:lumMod val="50000"/>
                  </a:schemeClr>
                </a:solidFill>
              </a:rPr>
              <a:t> die </a:t>
            </a:r>
            <a:r>
              <a:rPr lang="en-GB" sz="2200" dirty="0" err="1">
                <a:solidFill>
                  <a:schemeClr val="accent5">
                    <a:lumMod val="50000"/>
                  </a:schemeClr>
                </a:solidFill>
              </a:rPr>
              <a:t>ein</a:t>
            </a:r>
            <a:r>
              <a:rPr lang="en-GB" sz="2200" dirty="0">
                <a:solidFill>
                  <a:schemeClr val="accent5">
                    <a:lumMod val="50000"/>
                  </a:schemeClr>
                </a:solidFill>
              </a:rPr>
              <a:t> </a:t>
            </a:r>
            <a:r>
              <a:rPr lang="en-GB" sz="2200" dirty="0" err="1">
                <a:solidFill>
                  <a:schemeClr val="accent5">
                    <a:lumMod val="50000"/>
                  </a:schemeClr>
                </a:solidFill>
              </a:rPr>
              <a:t>besseres</a:t>
            </a:r>
            <a:r>
              <a:rPr lang="en-GB" sz="2200" dirty="0">
                <a:solidFill>
                  <a:schemeClr val="accent5">
                    <a:lumMod val="50000"/>
                  </a:schemeClr>
                </a:solidFill>
              </a:rPr>
              <a:t> Leben </a:t>
            </a:r>
            <a:r>
              <a:rPr lang="en-GB" sz="2200" dirty="0" err="1">
                <a:solidFill>
                  <a:schemeClr val="accent5">
                    <a:lumMod val="50000"/>
                  </a:schemeClr>
                </a:solidFill>
              </a:rPr>
              <a:t>möchte</a:t>
            </a:r>
            <a:r>
              <a:rPr lang="en-GB" sz="2200" dirty="0">
                <a:solidFill>
                  <a:schemeClr val="accent5">
                    <a:lumMod val="50000"/>
                  </a:schemeClr>
                </a:solidFill>
              </a:rPr>
              <a:t> </a:t>
            </a:r>
            <a:r>
              <a:rPr lang="en-GB" sz="2200" b="1" dirty="0">
                <a:solidFill>
                  <a:srgbClr val="FE6700"/>
                </a:solidFill>
              </a:rPr>
              <a:t>|</a:t>
            </a:r>
            <a:r>
              <a:rPr lang="en-GB" sz="2200" dirty="0">
                <a:solidFill>
                  <a:schemeClr val="accent5">
                    <a:lumMod val="50000"/>
                  </a:schemeClr>
                </a:solidFill>
              </a:rPr>
              <a:t> die </a:t>
            </a:r>
            <a:r>
              <a:rPr lang="en-GB" sz="2200" dirty="0" err="1">
                <a:solidFill>
                  <a:schemeClr val="accent5">
                    <a:lumMod val="50000"/>
                  </a:schemeClr>
                </a:solidFill>
              </a:rPr>
              <a:t>Köchin</a:t>
            </a:r>
            <a:endParaRPr lang="en-GB" sz="2200" dirty="0">
              <a:solidFill>
                <a:schemeClr val="accent5">
                  <a:lumMod val="50000"/>
                </a:schemeClr>
              </a:solidFill>
            </a:endParaRPr>
          </a:p>
        </p:txBody>
      </p:sp>
      <p:sp>
        <p:nvSpPr>
          <p:cNvPr id="25" name="Oval 24">
            <a:extLst>
              <a:ext uri="{FF2B5EF4-FFF2-40B4-BE49-F238E27FC236}">
                <a16:creationId xmlns:a16="http://schemas.microsoft.com/office/drawing/2014/main" id="{733C428E-AAC6-4090-BDD2-91111F725E83}"/>
              </a:ext>
            </a:extLst>
          </p:cNvPr>
          <p:cNvSpPr/>
          <p:nvPr/>
        </p:nvSpPr>
        <p:spPr>
          <a:xfrm>
            <a:off x="163873" y="1860935"/>
            <a:ext cx="516932" cy="400919"/>
          </a:xfrm>
          <a:prstGeom prst="ellips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28" name="TextBox 27">
            <a:extLst>
              <a:ext uri="{FF2B5EF4-FFF2-40B4-BE49-F238E27FC236}">
                <a16:creationId xmlns:a16="http://schemas.microsoft.com/office/drawing/2014/main" id="{31976F86-550B-4D1E-9FF9-935E8972A069}"/>
              </a:ext>
            </a:extLst>
          </p:cNvPr>
          <p:cNvSpPr txBox="1"/>
          <p:nvPr/>
        </p:nvSpPr>
        <p:spPr>
          <a:xfrm>
            <a:off x="789233" y="1822252"/>
            <a:ext cx="12108126" cy="430887"/>
          </a:xfrm>
          <a:prstGeom prst="rect">
            <a:avLst/>
          </a:prstGeom>
          <a:noFill/>
        </p:spPr>
        <p:txBody>
          <a:bodyPr wrap="square" rtlCol="0">
            <a:spAutoFit/>
          </a:bodyPr>
          <a:lstStyle/>
          <a:p>
            <a:pPr algn="l"/>
            <a:r>
              <a:rPr lang="en-GB" sz="2200" dirty="0" err="1">
                <a:solidFill>
                  <a:schemeClr val="accent5">
                    <a:lumMod val="50000"/>
                  </a:schemeClr>
                </a:solidFill>
              </a:rPr>
              <a:t>versteckt</a:t>
            </a:r>
            <a:r>
              <a:rPr lang="en-GB" sz="2200" dirty="0">
                <a:solidFill>
                  <a:schemeClr val="accent5">
                    <a:lumMod val="50000"/>
                  </a:schemeClr>
                </a:solidFill>
              </a:rPr>
              <a:t> </a:t>
            </a:r>
            <a:r>
              <a:rPr lang="en-GB" sz="2200" dirty="0" err="1">
                <a:solidFill>
                  <a:schemeClr val="accent5">
                    <a:lumMod val="50000"/>
                  </a:schemeClr>
                </a:solidFill>
              </a:rPr>
              <a:t>sich</a:t>
            </a:r>
            <a:r>
              <a:rPr lang="en-GB" sz="2200" dirty="0">
                <a:solidFill>
                  <a:schemeClr val="accent5">
                    <a:lumMod val="50000"/>
                  </a:schemeClr>
                </a:solidFill>
              </a:rPr>
              <a:t> und </a:t>
            </a:r>
            <a:r>
              <a:rPr lang="en-GB" sz="2200" dirty="0" err="1">
                <a:solidFill>
                  <a:schemeClr val="accent5">
                    <a:lumMod val="50000"/>
                  </a:schemeClr>
                </a:solidFill>
              </a:rPr>
              <a:t>hört</a:t>
            </a:r>
            <a:r>
              <a:rPr lang="en-GB" sz="2200" dirty="0">
                <a:solidFill>
                  <a:schemeClr val="accent5">
                    <a:lumMod val="50000"/>
                  </a:schemeClr>
                </a:solidFill>
              </a:rPr>
              <a:t> </a:t>
            </a:r>
            <a:r>
              <a:rPr lang="en-GB" sz="2200" dirty="0" err="1">
                <a:solidFill>
                  <a:schemeClr val="accent5">
                    <a:lumMod val="50000"/>
                  </a:schemeClr>
                </a:solidFill>
              </a:rPr>
              <a:t>zu</a:t>
            </a:r>
            <a:r>
              <a:rPr lang="en-GB" sz="2200" b="1" dirty="0">
                <a:solidFill>
                  <a:srgbClr val="FE6700"/>
                </a:solidFill>
              </a:rPr>
              <a:t>|</a:t>
            </a:r>
            <a:r>
              <a:rPr lang="en-GB" sz="2200" dirty="0">
                <a:solidFill>
                  <a:schemeClr val="accent5">
                    <a:lumMod val="50000"/>
                  </a:schemeClr>
                </a:solidFill>
              </a:rPr>
              <a:t> </a:t>
            </a:r>
            <a:r>
              <a:rPr lang="en-GB" sz="2200" dirty="0" err="1">
                <a:solidFill>
                  <a:schemeClr val="accent5">
                    <a:lumMod val="50000"/>
                  </a:schemeClr>
                </a:solidFill>
              </a:rPr>
              <a:t>denn</a:t>
            </a:r>
            <a:r>
              <a:rPr lang="en-GB" sz="2200" dirty="0">
                <a:solidFill>
                  <a:schemeClr val="accent5">
                    <a:lumMod val="50000"/>
                  </a:schemeClr>
                </a:solidFill>
              </a:rPr>
              <a:t> </a:t>
            </a:r>
            <a:r>
              <a:rPr lang="en-GB" sz="2200" dirty="0" err="1">
                <a:solidFill>
                  <a:schemeClr val="accent5">
                    <a:lumMod val="50000"/>
                  </a:schemeClr>
                </a:solidFill>
              </a:rPr>
              <a:t>sie</a:t>
            </a:r>
            <a:r>
              <a:rPr lang="en-GB" sz="2200" dirty="0">
                <a:solidFill>
                  <a:schemeClr val="accent5">
                    <a:lumMod val="50000"/>
                  </a:schemeClr>
                </a:solidFill>
              </a:rPr>
              <a:t> will </a:t>
            </a:r>
            <a:r>
              <a:rPr lang="en-GB" sz="2200" dirty="0" err="1">
                <a:solidFill>
                  <a:schemeClr val="accent5">
                    <a:lumMod val="50000"/>
                  </a:schemeClr>
                </a:solidFill>
              </a:rPr>
              <a:t>alles</a:t>
            </a:r>
            <a:r>
              <a:rPr lang="en-GB" sz="2200" dirty="0">
                <a:solidFill>
                  <a:schemeClr val="accent5">
                    <a:lumMod val="50000"/>
                  </a:schemeClr>
                </a:solidFill>
              </a:rPr>
              <a:t> </a:t>
            </a:r>
            <a:r>
              <a:rPr lang="en-GB" sz="2200" dirty="0" err="1">
                <a:solidFill>
                  <a:schemeClr val="accent5">
                    <a:lumMod val="50000"/>
                  </a:schemeClr>
                </a:solidFill>
              </a:rPr>
              <a:t>wissen</a:t>
            </a:r>
            <a:r>
              <a:rPr lang="en-GB" sz="2200" b="1" dirty="0">
                <a:solidFill>
                  <a:srgbClr val="FE6700"/>
                </a:solidFill>
              </a:rPr>
              <a:t>|</a:t>
            </a:r>
            <a:r>
              <a:rPr lang="en-GB" sz="2200" dirty="0">
                <a:solidFill>
                  <a:schemeClr val="accent5">
                    <a:lumMod val="50000"/>
                  </a:schemeClr>
                </a:solidFill>
              </a:rPr>
              <a:t> die Frau</a:t>
            </a:r>
          </a:p>
        </p:txBody>
      </p:sp>
      <p:sp>
        <p:nvSpPr>
          <p:cNvPr id="29" name="Oval 28">
            <a:extLst>
              <a:ext uri="{FF2B5EF4-FFF2-40B4-BE49-F238E27FC236}">
                <a16:creationId xmlns:a16="http://schemas.microsoft.com/office/drawing/2014/main" id="{1EFDC745-066D-4FDD-8CBB-92BE89FA30EC}"/>
              </a:ext>
            </a:extLst>
          </p:cNvPr>
          <p:cNvSpPr/>
          <p:nvPr/>
        </p:nvSpPr>
        <p:spPr>
          <a:xfrm>
            <a:off x="148633" y="2673772"/>
            <a:ext cx="516932" cy="400919"/>
          </a:xfrm>
          <a:prstGeom prst="ellips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30" name="TextBox 29">
            <a:extLst>
              <a:ext uri="{FF2B5EF4-FFF2-40B4-BE49-F238E27FC236}">
                <a16:creationId xmlns:a16="http://schemas.microsoft.com/office/drawing/2014/main" id="{F342747D-B95B-489C-8F9F-046B3AC332FF}"/>
              </a:ext>
            </a:extLst>
          </p:cNvPr>
          <p:cNvSpPr txBox="1"/>
          <p:nvPr/>
        </p:nvSpPr>
        <p:spPr>
          <a:xfrm>
            <a:off x="773993" y="2586884"/>
            <a:ext cx="8859864" cy="430887"/>
          </a:xfrm>
          <a:prstGeom prst="rect">
            <a:avLst/>
          </a:prstGeom>
          <a:noFill/>
        </p:spPr>
        <p:txBody>
          <a:bodyPr wrap="square" rtlCol="0">
            <a:spAutoFit/>
          </a:bodyPr>
          <a:lstStyle/>
          <a:p>
            <a:pPr algn="l"/>
            <a:r>
              <a:rPr lang="en-GB" sz="2200" dirty="0" err="1">
                <a:solidFill>
                  <a:schemeClr val="accent5">
                    <a:lumMod val="50000"/>
                  </a:schemeClr>
                </a:solidFill>
              </a:rPr>
              <a:t>bringt</a:t>
            </a:r>
            <a:r>
              <a:rPr lang="en-GB" sz="2200" dirty="0">
                <a:solidFill>
                  <a:schemeClr val="accent5">
                    <a:lumMod val="50000"/>
                  </a:schemeClr>
                </a:solidFill>
              </a:rPr>
              <a:t> der Frau Spies das Essen </a:t>
            </a:r>
            <a:r>
              <a:rPr lang="en-GB" sz="2200" b="1" dirty="0">
                <a:solidFill>
                  <a:srgbClr val="FE6700"/>
                </a:solidFill>
              </a:rPr>
              <a:t>|</a:t>
            </a:r>
            <a:r>
              <a:rPr lang="en-GB" sz="2200" dirty="0">
                <a:solidFill>
                  <a:schemeClr val="accent5">
                    <a:lumMod val="50000"/>
                  </a:schemeClr>
                </a:solidFill>
              </a:rPr>
              <a:t> der </a:t>
            </a:r>
            <a:r>
              <a:rPr lang="en-GB" sz="2200" dirty="0" err="1">
                <a:solidFill>
                  <a:schemeClr val="accent5">
                    <a:lumMod val="50000"/>
                  </a:schemeClr>
                </a:solidFill>
              </a:rPr>
              <a:t>langsam</a:t>
            </a:r>
            <a:r>
              <a:rPr lang="en-GB" sz="2200" dirty="0">
                <a:solidFill>
                  <a:schemeClr val="accent5">
                    <a:lumMod val="50000"/>
                  </a:schemeClr>
                </a:solidFill>
              </a:rPr>
              <a:t> </a:t>
            </a:r>
            <a:r>
              <a:rPr lang="en-GB" sz="2200" dirty="0" err="1">
                <a:solidFill>
                  <a:schemeClr val="accent5">
                    <a:lumMod val="50000"/>
                  </a:schemeClr>
                </a:solidFill>
              </a:rPr>
              <a:t>geht</a:t>
            </a:r>
            <a:r>
              <a:rPr lang="en-GB" sz="2200" dirty="0">
                <a:solidFill>
                  <a:schemeClr val="accent5">
                    <a:lumMod val="50000"/>
                  </a:schemeClr>
                </a:solidFill>
              </a:rPr>
              <a:t> </a:t>
            </a:r>
            <a:r>
              <a:rPr lang="en-GB" sz="2200" b="1" dirty="0">
                <a:solidFill>
                  <a:srgbClr val="FE6700"/>
                </a:solidFill>
              </a:rPr>
              <a:t>|</a:t>
            </a:r>
            <a:r>
              <a:rPr lang="en-GB" sz="2200" dirty="0">
                <a:solidFill>
                  <a:schemeClr val="accent5">
                    <a:lumMod val="50000"/>
                  </a:schemeClr>
                </a:solidFill>
              </a:rPr>
              <a:t> der </a:t>
            </a:r>
            <a:r>
              <a:rPr lang="en-GB" sz="2200" dirty="0" err="1">
                <a:solidFill>
                  <a:schemeClr val="accent5">
                    <a:lumMod val="50000"/>
                  </a:schemeClr>
                </a:solidFill>
              </a:rPr>
              <a:t>Junge</a:t>
            </a:r>
            <a:endParaRPr lang="en-GB" sz="2200" dirty="0">
              <a:solidFill>
                <a:schemeClr val="accent5">
                  <a:lumMod val="50000"/>
                </a:schemeClr>
              </a:solidFill>
            </a:endParaRPr>
          </a:p>
        </p:txBody>
      </p:sp>
      <p:sp>
        <p:nvSpPr>
          <p:cNvPr id="31" name="TextBox 30">
            <a:extLst>
              <a:ext uri="{FF2B5EF4-FFF2-40B4-BE49-F238E27FC236}">
                <a16:creationId xmlns:a16="http://schemas.microsoft.com/office/drawing/2014/main" id="{8313E190-19E1-4B2D-B148-70A421AD8F3E}"/>
              </a:ext>
            </a:extLst>
          </p:cNvPr>
          <p:cNvSpPr txBox="1"/>
          <p:nvPr/>
        </p:nvSpPr>
        <p:spPr>
          <a:xfrm>
            <a:off x="648330" y="652685"/>
            <a:ext cx="12108126" cy="400110"/>
          </a:xfrm>
          <a:prstGeom prst="rect">
            <a:avLst/>
          </a:prstGeom>
          <a:noFill/>
        </p:spPr>
        <p:txBody>
          <a:bodyPr wrap="square" rtlCol="0">
            <a:spAutoFit/>
          </a:bodyPr>
          <a:lstStyle/>
          <a:p>
            <a:r>
              <a:rPr lang="en-GB" sz="2000" b="1" i="1" dirty="0">
                <a:solidFill>
                  <a:schemeClr val="accent5">
                    <a:lumMod val="50000"/>
                  </a:schemeClr>
                </a:solidFill>
              </a:rPr>
              <a:t>Das </a:t>
            </a:r>
            <a:r>
              <a:rPr lang="en-GB" sz="2000" b="1" i="1" dirty="0" err="1">
                <a:solidFill>
                  <a:schemeClr val="accent5">
                    <a:lumMod val="50000"/>
                  </a:schemeClr>
                </a:solidFill>
              </a:rPr>
              <a:t>Dienstmädchen</a:t>
            </a:r>
            <a:r>
              <a:rPr lang="en-GB" sz="2000" b="1" i="1" dirty="0">
                <a:solidFill>
                  <a:schemeClr val="accent5">
                    <a:lumMod val="50000"/>
                  </a:schemeClr>
                </a:solidFill>
              </a:rPr>
              <a:t>, das </a:t>
            </a:r>
            <a:r>
              <a:rPr lang="en-GB" sz="2000" b="1" i="1" dirty="0" err="1">
                <a:solidFill>
                  <a:schemeClr val="accent5">
                    <a:lumMod val="50000"/>
                  </a:schemeClr>
                </a:solidFill>
              </a:rPr>
              <a:t>billige</a:t>
            </a:r>
            <a:r>
              <a:rPr lang="en-GB" sz="2000" b="1" i="1" dirty="0">
                <a:solidFill>
                  <a:schemeClr val="accent5">
                    <a:lumMod val="50000"/>
                  </a:schemeClr>
                </a:solidFill>
              </a:rPr>
              <a:t> </a:t>
            </a:r>
            <a:r>
              <a:rPr lang="en-GB" sz="2000" b="1" i="1" dirty="0" err="1">
                <a:solidFill>
                  <a:schemeClr val="accent5">
                    <a:lumMod val="50000"/>
                  </a:schemeClr>
                </a:solidFill>
              </a:rPr>
              <a:t>Kleidung</a:t>
            </a:r>
            <a:r>
              <a:rPr lang="en-GB" sz="2000" b="1" i="1" dirty="0">
                <a:solidFill>
                  <a:schemeClr val="accent5">
                    <a:lumMod val="50000"/>
                  </a:schemeClr>
                </a:solidFill>
              </a:rPr>
              <a:t> hat, will so elegant </a:t>
            </a:r>
            <a:r>
              <a:rPr lang="en-GB" sz="2000" b="1" i="1" dirty="0" err="1">
                <a:solidFill>
                  <a:schemeClr val="accent5">
                    <a:lumMod val="50000"/>
                  </a:schemeClr>
                </a:solidFill>
              </a:rPr>
              <a:t>wie</a:t>
            </a:r>
            <a:r>
              <a:rPr lang="en-GB" sz="2000" b="1" i="1" dirty="0">
                <a:solidFill>
                  <a:schemeClr val="accent5">
                    <a:lumMod val="50000"/>
                  </a:schemeClr>
                </a:solidFill>
              </a:rPr>
              <a:t> Frau Spies sein.</a:t>
            </a:r>
          </a:p>
        </p:txBody>
      </p:sp>
      <p:sp>
        <p:nvSpPr>
          <p:cNvPr id="44" name="TextBox 43">
            <a:extLst>
              <a:ext uri="{FF2B5EF4-FFF2-40B4-BE49-F238E27FC236}">
                <a16:creationId xmlns:a16="http://schemas.microsoft.com/office/drawing/2014/main" id="{3A09FC64-76EF-45B6-9E6E-E0C6C4D867E1}"/>
              </a:ext>
            </a:extLst>
          </p:cNvPr>
          <p:cNvSpPr txBox="1"/>
          <p:nvPr/>
        </p:nvSpPr>
        <p:spPr>
          <a:xfrm>
            <a:off x="665565" y="1439205"/>
            <a:ext cx="8642627" cy="400110"/>
          </a:xfrm>
          <a:prstGeom prst="rect">
            <a:avLst/>
          </a:prstGeom>
          <a:noFill/>
        </p:spPr>
        <p:txBody>
          <a:bodyPr wrap="square" rtlCol="0">
            <a:spAutoFit/>
          </a:bodyPr>
          <a:lstStyle/>
          <a:p>
            <a:r>
              <a:rPr lang="en-GB" sz="2000" b="1" i="1" dirty="0">
                <a:solidFill>
                  <a:schemeClr val="accent5">
                    <a:lumMod val="50000"/>
                  </a:schemeClr>
                </a:solidFill>
              </a:rPr>
              <a:t>Die </a:t>
            </a:r>
            <a:r>
              <a:rPr lang="en-GB" sz="2000" b="1" i="1" dirty="0" err="1">
                <a:solidFill>
                  <a:schemeClr val="accent5">
                    <a:lumMod val="50000"/>
                  </a:schemeClr>
                </a:solidFill>
              </a:rPr>
              <a:t>Köchin</a:t>
            </a:r>
            <a:r>
              <a:rPr lang="en-GB" sz="2000" b="1" i="1" dirty="0">
                <a:solidFill>
                  <a:schemeClr val="accent5">
                    <a:lumMod val="50000"/>
                  </a:schemeClr>
                </a:solidFill>
              </a:rPr>
              <a:t>, die </a:t>
            </a:r>
            <a:r>
              <a:rPr lang="en-GB" sz="2000" b="1" i="1" dirty="0" err="1">
                <a:solidFill>
                  <a:schemeClr val="accent5">
                    <a:lumMod val="50000"/>
                  </a:schemeClr>
                </a:solidFill>
              </a:rPr>
              <a:t>ein</a:t>
            </a:r>
            <a:r>
              <a:rPr lang="en-GB" sz="2000" b="1" i="1" dirty="0">
                <a:solidFill>
                  <a:schemeClr val="accent5">
                    <a:lumMod val="50000"/>
                  </a:schemeClr>
                </a:solidFill>
              </a:rPr>
              <a:t> </a:t>
            </a:r>
            <a:r>
              <a:rPr lang="en-GB" sz="2000" b="1" i="1" dirty="0" err="1">
                <a:solidFill>
                  <a:schemeClr val="accent5">
                    <a:lumMod val="50000"/>
                  </a:schemeClr>
                </a:solidFill>
              </a:rPr>
              <a:t>besseres</a:t>
            </a:r>
            <a:r>
              <a:rPr lang="en-GB" sz="2000" b="1" i="1" dirty="0">
                <a:solidFill>
                  <a:schemeClr val="accent5">
                    <a:lumMod val="50000"/>
                  </a:schemeClr>
                </a:solidFill>
              </a:rPr>
              <a:t> Leben </a:t>
            </a:r>
            <a:r>
              <a:rPr lang="en-GB" sz="2000" b="1" i="1" dirty="0" err="1">
                <a:solidFill>
                  <a:schemeClr val="accent5">
                    <a:lumMod val="50000"/>
                  </a:schemeClr>
                </a:solidFill>
              </a:rPr>
              <a:t>möchte</a:t>
            </a:r>
            <a:r>
              <a:rPr lang="en-GB" sz="2000" b="1" i="1" dirty="0">
                <a:solidFill>
                  <a:schemeClr val="accent5">
                    <a:lumMod val="50000"/>
                  </a:schemeClr>
                </a:solidFill>
              </a:rPr>
              <a:t>, </a:t>
            </a:r>
            <a:r>
              <a:rPr lang="en-GB" sz="2000" b="1" i="1" dirty="0" err="1">
                <a:solidFill>
                  <a:schemeClr val="accent5">
                    <a:lumMod val="50000"/>
                  </a:schemeClr>
                </a:solidFill>
              </a:rPr>
              <a:t>bereitet</a:t>
            </a:r>
            <a:r>
              <a:rPr lang="en-GB" sz="2000" b="1" i="1" dirty="0">
                <a:solidFill>
                  <a:schemeClr val="accent5">
                    <a:lumMod val="50000"/>
                  </a:schemeClr>
                </a:solidFill>
              </a:rPr>
              <a:t> das Essen </a:t>
            </a:r>
            <a:r>
              <a:rPr lang="en-GB" sz="2000" b="1" i="1" dirty="0" err="1">
                <a:solidFill>
                  <a:schemeClr val="accent5">
                    <a:lumMod val="50000"/>
                  </a:schemeClr>
                </a:solidFill>
              </a:rPr>
              <a:t>vor</a:t>
            </a:r>
            <a:r>
              <a:rPr lang="en-GB" sz="2000" b="1" i="1" dirty="0">
                <a:solidFill>
                  <a:schemeClr val="accent5">
                    <a:lumMod val="50000"/>
                  </a:schemeClr>
                </a:solidFill>
              </a:rPr>
              <a:t>.</a:t>
            </a:r>
          </a:p>
        </p:txBody>
      </p:sp>
      <p:sp>
        <p:nvSpPr>
          <p:cNvPr id="45" name="TextBox 44">
            <a:extLst>
              <a:ext uri="{FF2B5EF4-FFF2-40B4-BE49-F238E27FC236}">
                <a16:creationId xmlns:a16="http://schemas.microsoft.com/office/drawing/2014/main" id="{07CE9290-1CE9-4C12-9A9F-1F647B8C3400}"/>
              </a:ext>
            </a:extLst>
          </p:cNvPr>
          <p:cNvSpPr txBox="1"/>
          <p:nvPr/>
        </p:nvSpPr>
        <p:spPr>
          <a:xfrm>
            <a:off x="665565" y="2192205"/>
            <a:ext cx="8642627" cy="400110"/>
          </a:xfrm>
          <a:prstGeom prst="rect">
            <a:avLst/>
          </a:prstGeom>
          <a:noFill/>
        </p:spPr>
        <p:txBody>
          <a:bodyPr wrap="square" rtlCol="0">
            <a:spAutoFit/>
          </a:bodyPr>
          <a:lstStyle/>
          <a:p>
            <a:r>
              <a:rPr lang="en-GB" sz="2000" b="1" i="1" dirty="0">
                <a:solidFill>
                  <a:schemeClr val="accent5">
                    <a:lumMod val="50000"/>
                  </a:schemeClr>
                </a:solidFill>
              </a:rPr>
              <a:t>Die Frau </a:t>
            </a:r>
            <a:r>
              <a:rPr lang="en-GB" sz="2000" b="1" i="1" dirty="0" err="1">
                <a:solidFill>
                  <a:schemeClr val="accent5">
                    <a:lumMod val="50000"/>
                  </a:schemeClr>
                </a:solidFill>
              </a:rPr>
              <a:t>versteckt</a:t>
            </a:r>
            <a:r>
              <a:rPr lang="en-GB" sz="2000" b="1" i="1" dirty="0">
                <a:solidFill>
                  <a:schemeClr val="accent5">
                    <a:lumMod val="50000"/>
                  </a:schemeClr>
                </a:solidFill>
              </a:rPr>
              <a:t> </a:t>
            </a:r>
            <a:r>
              <a:rPr lang="en-GB" sz="2000" b="1" i="1" dirty="0" err="1">
                <a:solidFill>
                  <a:schemeClr val="accent5">
                    <a:lumMod val="50000"/>
                  </a:schemeClr>
                </a:solidFill>
              </a:rPr>
              <a:t>sich</a:t>
            </a:r>
            <a:r>
              <a:rPr lang="en-GB" sz="2000" b="1" i="1" dirty="0">
                <a:solidFill>
                  <a:schemeClr val="accent5">
                    <a:lumMod val="50000"/>
                  </a:schemeClr>
                </a:solidFill>
              </a:rPr>
              <a:t> und </a:t>
            </a:r>
            <a:r>
              <a:rPr lang="en-GB" sz="2000" b="1" i="1" dirty="0" err="1">
                <a:solidFill>
                  <a:schemeClr val="accent5">
                    <a:lumMod val="50000"/>
                  </a:schemeClr>
                </a:solidFill>
              </a:rPr>
              <a:t>hört</a:t>
            </a:r>
            <a:r>
              <a:rPr lang="en-GB" sz="2000" b="1" i="1" dirty="0">
                <a:solidFill>
                  <a:schemeClr val="accent5">
                    <a:lumMod val="50000"/>
                  </a:schemeClr>
                </a:solidFill>
              </a:rPr>
              <a:t> </a:t>
            </a:r>
            <a:r>
              <a:rPr lang="en-GB" sz="2000" b="1" i="1" dirty="0" err="1">
                <a:solidFill>
                  <a:schemeClr val="accent5">
                    <a:lumMod val="50000"/>
                  </a:schemeClr>
                </a:solidFill>
              </a:rPr>
              <a:t>zu</a:t>
            </a:r>
            <a:r>
              <a:rPr lang="en-GB" sz="2000" b="1" i="1" dirty="0">
                <a:solidFill>
                  <a:schemeClr val="accent5">
                    <a:lumMod val="50000"/>
                  </a:schemeClr>
                </a:solidFill>
              </a:rPr>
              <a:t>, </a:t>
            </a:r>
            <a:r>
              <a:rPr lang="en-GB" sz="2000" b="1" i="1" dirty="0" err="1">
                <a:solidFill>
                  <a:schemeClr val="accent5">
                    <a:lumMod val="50000"/>
                  </a:schemeClr>
                </a:solidFill>
              </a:rPr>
              <a:t>denn</a:t>
            </a:r>
            <a:r>
              <a:rPr lang="en-GB" sz="2000" b="1" i="1" dirty="0">
                <a:solidFill>
                  <a:schemeClr val="accent5">
                    <a:lumMod val="50000"/>
                  </a:schemeClr>
                </a:solidFill>
              </a:rPr>
              <a:t> </a:t>
            </a:r>
            <a:r>
              <a:rPr lang="en-GB" sz="2000" b="1" i="1" dirty="0" err="1">
                <a:solidFill>
                  <a:schemeClr val="accent5">
                    <a:lumMod val="50000"/>
                  </a:schemeClr>
                </a:solidFill>
              </a:rPr>
              <a:t>sie</a:t>
            </a:r>
            <a:r>
              <a:rPr lang="en-GB" sz="2000" b="1" i="1" dirty="0">
                <a:solidFill>
                  <a:schemeClr val="accent5">
                    <a:lumMod val="50000"/>
                  </a:schemeClr>
                </a:solidFill>
              </a:rPr>
              <a:t> will </a:t>
            </a:r>
            <a:r>
              <a:rPr lang="en-GB" sz="2000" b="1" i="1" dirty="0" err="1">
                <a:solidFill>
                  <a:schemeClr val="accent5">
                    <a:lumMod val="50000"/>
                  </a:schemeClr>
                </a:solidFill>
              </a:rPr>
              <a:t>alles</a:t>
            </a:r>
            <a:r>
              <a:rPr lang="en-GB" sz="2000" b="1" i="1" dirty="0">
                <a:solidFill>
                  <a:schemeClr val="accent5">
                    <a:lumMod val="50000"/>
                  </a:schemeClr>
                </a:solidFill>
              </a:rPr>
              <a:t> </a:t>
            </a:r>
            <a:r>
              <a:rPr lang="en-GB" sz="2000" b="1" i="1" dirty="0" err="1">
                <a:solidFill>
                  <a:schemeClr val="accent5">
                    <a:lumMod val="50000"/>
                  </a:schemeClr>
                </a:solidFill>
              </a:rPr>
              <a:t>wissen</a:t>
            </a:r>
            <a:r>
              <a:rPr lang="en-GB" sz="2000" b="1" i="1" dirty="0">
                <a:solidFill>
                  <a:schemeClr val="accent5">
                    <a:lumMod val="50000"/>
                  </a:schemeClr>
                </a:solidFill>
              </a:rPr>
              <a:t>.</a:t>
            </a:r>
          </a:p>
        </p:txBody>
      </p:sp>
      <p:sp>
        <p:nvSpPr>
          <p:cNvPr id="46" name="TextBox 45">
            <a:extLst>
              <a:ext uri="{FF2B5EF4-FFF2-40B4-BE49-F238E27FC236}">
                <a16:creationId xmlns:a16="http://schemas.microsoft.com/office/drawing/2014/main" id="{C834C780-5154-42B0-82DE-5CC426B3B675}"/>
              </a:ext>
            </a:extLst>
          </p:cNvPr>
          <p:cNvSpPr txBox="1"/>
          <p:nvPr/>
        </p:nvSpPr>
        <p:spPr>
          <a:xfrm>
            <a:off x="680805" y="2956154"/>
            <a:ext cx="8642627" cy="400110"/>
          </a:xfrm>
          <a:prstGeom prst="rect">
            <a:avLst/>
          </a:prstGeom>
          <a:noFill/>
        </p:spPr>
        <p:txBody>
          <a:bodyPr wrap="square" rtlCol="0">
            <a:spAutoFit/>
          </a:bodyPr>
          <a:lstStyle/>
          <a:p>
            <a:r>
              <a:rPr lang="en-GB" sz="2000" b="1" i="1" dirty="0">
                <a:solidFill>
                  <a:schemeClr val="accent5">
                    <a:lumMod val="50000"/>
                  </a:schemeClr>
                </a:solidFill>
              </a:rPr>
              <a:t>Der </a:t>
            </a:r>
            <a:r>
              <a:rPr lang="en-GB" sz="2000" b="1" i="1" dirty="0" err="1">
                <a:solidFill>
                  <a:schemeClr val="accent5">
                    <a:lumMod val="50000"/>
                  </a:schemeClr>
                </a:solidFill>
              </a:rPr>
              <a:t>Junge</a:t>
            </a:r>
            <a:r>
              <a:rPr lang="en-GB" sz="2000" b="1" i="1" dirty="0">
                <a:solidFill>
                  <a:schemeClr val="accent5">
                    <a:lumMod val="50000"/>
                  </a:schemeClr>
                </a:solidFill>
              </a:rPr>
              <a:t>, der </a:t>
            </a:r>
            <a:r>
              <a:rPr lang="en-GB" sz="2000" b="1" i="1" dirty="0" err="1">
                <a:solidFill>
                  <a:schemeClr val="accent5">
                    <a:lumMod val="50000"/>
                  </a:schemeClr>
                </a:solidFill>
              </a:rPr>
              <a:t>langsam</a:t>
            </a:r>
            <a:r>
              <a:rPr lang="en-GB" sz="2000" b="1" i="1" dirty="0">
                <a:solidFill>
                  <a:schemeClr val="accent5">
                    <a:lumMod val="50000"/>
                  </a:schemeClr>
                </a:solidFill>
              </a:rPr>
              <a:t> </a:t>
            </a:r>
            <a:r>
              <a:rPr lang="en-GB" sz="2000" b="1" i="1" dirty="0" err="1">
                <a:solidFill>
                  <a:schemeClr val="accent5">
                    <a:lumMod val="50000"/>
                  </a:schemeClr>
                </a:solidFill>
              </a:rPr>
              <a:t>geht</a:t>
            </a:r>
            <a:r>
              <a:rPr lang="en-GB" sz="2000" b="1" i="1" dirty="0">
                <a:solidFill>
                  <a:schemeClr val="accent5">
                    <a:lumMod val="50000"/>
                  </a:schemeClr>
                </a:solidFill>
              </a:rPr>
              <a:t>, </a:t>
            </a:r>
            <a:r>
              <a:rPr lang="en-GB" sz="2000" b="1" i="1" dirty="0" err="1">
                <a:solidFill>
                  <a:schemeClr val="accent5">
                    <a:lumMod val="50000"/>
                  </a:schemeClr>
                </a:solidFill>
              </a:rPr>
              <a:t>bringt</a:t>
            </a:r>
            <a:r>
              <a:rPr lang="en-GB" sz="2000" b="1" i="1" dirty="0">
                <a:solidFill>
                  <a:schemeClr val="accent5">
                    <a:lumMod val="50000"/>
                  </a:schemeClr>
                </a:solidFill>
              </a:rPr>
              <a:t> der Frau Spies das Essen.</a:t>
            </a:r>
          </a:p>
        </p:txBody>
      </p:sp>
      <p:sp>
        <p:nvSpPr>
          <p:cNvPr id="47" name="TextBox 46">
            <a:extLst>
              <a:ext uri="{FF2B5EF4-FFF2-40B4-BE49-F238E27FC236}">
                <a16:creationId xmlns:a16="http://schemas.microsoft.com/office/drawing/2014/main" id="{815EFB68-EC50-464C-82F2-35A4BB04CA72}"/>
              </a:ext>
            </a:extLst>
          </p:cNvPr>
          <p:cNvSpPr txBox="1"/>
          <p:nvPr/>
        </p:nvSpPr>
        <p:spPr>
          <a:xfrm>
            <a:off x="628623" y="3751902"/>
            <a:ext cx="10911210" cy="400110"/>
          </a:xfrm>
          <a:prstGeom prst="rect">
            <a:avLst/>
          </a:prstGeom>
          <a:noFill/>
        </p:spPr>
        <p:txBody>
          <a:bodyPr wrap="square" rtlCol="0">
            <a:spAutoFit/>
          </a:bodyPr>
          <a:lstStyle/>
          <a:p>
            <a:r>
              <a:rPr lang="en-GB" sz="2000" b="1" i="1" dirty="0">
                <a:solidFill>
                  <a:schemeClr val="accent5">
                    <a:lumMod val="50000"/>
                  </a:schemeClr>
                </a:solidFill>
              </a:rPr>
              <a:t>Die Band, die Sabine </a:t>
            </a:r>
            <a:r>
              <a:rPr lang="en-GB" sz="2000" b="1" i="1" dirty="0" err="1">
                <a:solidFill>
                  <a:schemeClr val="accent5">
                    <a:lumMod val="50000"/>
                  </a:schemeClr>
                </a:solidFill>
              </a:rPr>
              <a:t>Strauß</a:t>
            </a:r>
            <a:r>
              <a:rPr lang="en-GB" sz="2000" b="1" i="1" dirty="0">
                <a:solidFill>
                  <a:schemeClr val="accent5">
                    <a:lumMod val="50000"/>
                  </a:schemeClr>
                </a:solidFill>
              </a:rPr>
              <a:t> </a:t>
            </a:r>
            <a:r>
              <a:rPr lang="en-GB" sz="2000" b="1" i="1" dirty="0" err="1">
                <a:solidFill>
                  <a:schemeClr val="accent5">
                    <a:lumMod val="50000"/>
                  </a:schemeClr>
                </a:solidFill>
              </a:rPr>
              <a:t>zu</a:t>
            </a:r>
            <a:r>
              <a:rPr lang="en-GB" sz="2000" b="1" i="1" dirty="0">
                <a:solidFill>
                  <a:schemeClr val="accent5">
                    <a:lumMod val="50000"/>
                  </a:schemeClr>
                </a:solidFill>
              </a:rPr>
              <a:t> </a:t>
            </a:r>
            <a:r>
              <a:rPr lang="en-GB" sz="2000" b="1" i="1" dirty="0" err="1">
                <a:solidFill>
                  <a:schemeClr val="accent5">
                    <a:lumMod val="50000"/>
                  </a:schemeClr>
                </a:solidFill>
              </a:rPr>
              <a:t>unbekannt</a:t>
            </a:r>
            <a:r>
              <a:rPr lang="en-GB" sz="2000" b="1" i="1" dirty="0">
                <a:solidFill>
                  <a:schemeClr val="accent5">
                    <a:lumMod val="50000"/>
                  </a:schemeClr>
                </a:solidFill>
              </a:rPr>
              <a:t> </a:t>
            </a:r>
            <a:r>
              <a:rPr lang="en-GB" sz="2000" b="1" i="1" dirty="0" err="1">
                <a:solidFill>
                  <a:schemeClr val="accent5">
                    <a:lumMod val="50000"/>
                  </a:schemeClr>
                </a:solidFill>
              </a:rPr>
              <a:t>findet</a:t>
            </a:r>
            <a:r>
              <a:rPr lang="en-GB" sz="2000" b="1" i="1" dirty="0">
                <a:solidFill>
                  <a:schemeClr val="accent5">
                    <a:lumMod val="50000"/>
                  </a:schemeClr>
                </a:solidFill>
              </a:rPr>
              <a:t>, will </a:t>
            </a:r>
            <a:r>
              <a:rPr lang="en-GB" sz="2000" b="1" i="1" dirty="0" err="1">
                <a:solidFill>
                  <a:schemeClr val="accent5">
                    <a:lumMod val="50000"/>
                  </a:schemeClr>
                </a:solidFill>
              </a:rPr>
              <a:t>nicht</a:t>
            </a:r>
            <a:r>
              <a:rPr lang="en-GB" sz="2000" b="1" i="1" dirty="0">
                <a:solidFill>
                  <a:schemeClr val="accent5">
                    <a:lumMod val="50000"/>
                  </a:schemeClr>
                </a:solidFill>
              </a:rPr>
              <a:t> </a:t>
            </a:r>
            <a:r>
              <a:rPr lang="en-GB" sz="2000" b="1" i="1" dirty="0" err="1">
                <a:solidFill>
                  <a:schemeClr val="accent5">
                    <a:lumMod val="50000"/>
                  </a:schemeClr>
                </a:solidFill>
              </a:rPr>
              <a:t>mit</a:t>
            </a:r>
            <a:r>
              <a:rPr lang="en-GB" sz="2000" b="1" i="1" dirty="0">
                <a:solidFill>
                  <a:schemeClr val="accent5">
                    <a:lumMod val="50000"/>
                  </a:schemeClr>
                </a:solidFill>
              </a:rPr>
              <a:t> </a:t>
            </a:r>
            <a:r>
              <a:rPr lang="en-GB" sz="2000" b="1" i="1" dirty="0" err="1">
                <a:solidFill>
                  <a:schemeClr val="accent5">
                    <a:lumMod val="50000"/>
                  </a:schemeClr>
                </a:solidFill>
              </a:rPr>
              <a:t>ihr</a:t>
            </a:r>
            <a:r>
              <a:rPr lang="en-GB" sz="2000" b="1" i="1" dirty="0">
                <a:solidFill>
                  <a:schemeClr val="accent5">
                    <a:lumMod val="50000"/>
                  </a:schemeClr>
                </a:solidFill>
              </a:rPr>
              <a:t> </a:t>
            </a:r>
            <a:r>
              <a:rPr lang="en-GB" sz="2000" b="1" i="1" dirty="0" err="1">
                <a:solidFill>
                  <a:schemeClr val="accent5">
                    <a:lumMod val="50000"/>
                  </a:schemeClr>
                </a:solidFill>
              </a:rPr>
              <a:t>spielen</a:t>
            </a:r>
            <a:r>
              <a:rPr lang="en-GB" sz="2000" b="1" i="1" dirty="0">
                <a:solidFill>
                  <a:schemeClr val="accent5">
                    <a:lumMod val="50000"/>
                  </a:schemeClr>
                </a:solidFill>
              </a:rPr>
              <a:t>.</a:t>
            </a:r>
          </a:p>
        </p:txBody>
      </p:sp>
      <p:sp>
        <p:nvSpPr>
          <p:cNvPr id="48" name="TextBox 47">
            <a:extLst>
              <a:ext uri="{FF2B5EF4-FFF2-40B4-BE49-F238E27FC236}">
                <a16:creationId xmlns:a16="http://schemas.microsoft.com/office/drawing/2014/main" id="{D0591549-C5C9-4D54-AD0F-D5E6E40C6AF8}"/>
              </a:ext>
            </a:extLst>
          </p:cNvPr>
          <p:cNvSpPr txBox="1"/>
          <p:nvPr/>
        </p:nvSpPr>
        <p:spPr>
          <a:xfrm>
            <a:off x="648330" y="4448772"/>
            <a:ext cx="8642627" cy="400110"/>
          </a:xfrm>
          <a:prstGeom prst="rect">
            <a:avLst/>
          </a:prstGeom>
          <a:noFill/>
        </p:spPr>
        <p:txBody>
          <a:bodyPr wrap="square" rtlCol="0">
            <a:spAutoFit/>
          </a:bodyPr>
          <a:lstStyle/>
          <a:p>
            <a:r>
              <a:rPr lang="en-GB" sz="2000" b="1" i="1" dirty="0" err="1">
                <a:solidFill>
                  <a:schemeClr val="accent5">
                    <a:lumMod val="50000"/>
                  </a:schemeClr>
                </a:solidFill>
              </a:rPr>
              <a:t>Jemand</a:t>
            </a:r>
            <a:r>
              <a:rPr lang="en-GB" sz="2000" b="1" i="1" dirty="0">
                <a:solidFill>
                  <a:schemeClr val="accent5">
                    <a:lumMod val="50000"/>
                  </a:schemeClr>
                </a:solidFill>
              </a:rPr>
              <a:t>, der </a:t>
            </a:r>
            <a:r>
              <a:rPr lang="en-GB" sz="2000" b="1" i="1" dirty="0" err="1">
                <a:solidFill>
                  <a:schemeClr val="accent5">
                    <a:lumMod val="50000"/>
                  </a:schemeClr>
                </a:solidFill>
              </a:rPr>
              <a:t>einen</a:t>
            </a:r>
            <a:r>
              <a:rPr lang="en-GB" sz="2000" b="1" i="1" dirty="0">
                <a:solidFill>
                  <a:schemeClr val="accent5">
                    <a:lumMod val="50000"/>
                  </a:schemeClr>
                </a:solidFill>
              </a:rPr>
              <a:t> Hut </a:t>
            </a:r>
            <a:r>
              <a:rPr lang="en-GB" sz="2000" b="1" i="1" dirty="0" err="1">
                <a:solidFill>
                  <a:schemeClr val="accent5">
                    <a:lumMod val="50000"/>
                  </a:schemeClr>
                </a:solidFill>
              </a:rPr>
              <a:t>trägt</a:t>
            </a:r>
            <a:r>
              <a:rPr lang="en-GB" sz="2000" b="1" i="1" dirty="0">
                <a:solidFill>
                  <a:schemeClr val="accent5">
                    <a:lumMod val="50000"/>
                  </a:schemeClr>
                </a:solidFill>
              </a:rPr>
              <a:t>, </a:t>
            </a:r>
            <a:r>
              <a:rPr lang="en-GB" sz="2000" b="1" i="1" dirty="0" err="1">
                <a:solidFill>
                  <a:schemeClr val="accent5">
                    <a:lumMod val="50000"/>
                  </a:schemeClr>
                </a:solidFill>
              </a:rPr>
              <a:t>kommt</a:t>
            </a:r>
            <a:r>
              <a:rPr lang="en-GB" sz="2000" b="1" i="1" dirty="0">
                <a:solidFill>
                  <a:schemeClr val="accent5">
                    <a:lumMod val="50000"/>
                  </a:schemeClr>
                </a:solidFill>
              </a:rPr>
              <a:t> ins Restaurant.</a:t>
            </a:r>
          </a:p>
        </p:txBody>
      </p:sp>
      <p:sp>
        <p:nvSpPr>
          <p:cNvPr id="49" name="TextBox 48">
            <a:extLst>
              <a:ext uri="{FF2B5EF4-FFF2-40B4-BE49-F238E27FC236}">
                <a16:creationId xmlns:a16="http://schemas.microsoft.com/office/drawing/2014/main" id="{C053702C-E545-46AC-91C7-36F80E36BC7B}"/>
              </a:ext>
            </a:extLst>
          </p:cNvPr>
          <p:cNvSpPr txBox="1"/>
          <p:nvPr/>
        </p:nvSpPr>
        <p:spPr>
          <a:xfrm>
            <a:off x="619483" y="5190199"/>
            <a:ext cx="11010728" cy="400110"/>
          </a:xfrm>
          <a:prstGeom prst="rect">
            <a:avLst/>
          </a:prstGeom>
          <a:noFill/>
        </p:spPr>
        <p:txBody>
          <a:bodyPr wrap="square" rtlCol="0">
            <a:spAutoFit/>
          </a:bodyPr>
          <a:lstStyle/>
          <a:p>
            <a:r>
              <a:rPr lang="en-GB" sz="2000" b="1" i="1" dirty="0">
                <a:solidFill>
                  <a:schemeClr val="accent5">
                    <a:lumMod val="50000"/>
                  </a:schemeClr>
                </a:solidFill>
              </a:rPr>
              <a:t>Die </a:t>
            </a:r>
            <a:r>
              <a:rPr lang="en-GB" sz="2000" b="1" i="1" dirty="0" err="1">
                <a:solidFill>
                  <a:schemeClr val="accent5">
                    <a:lumMod val="50000"/>
                  </a:schemeClr>
                </a:solidFill>
              </a:rPr>
              <a:t>Gäste</a:t>
            </a:r>
            <a:r>
              <a:rPr lang="en-GB" sz="2000" b="1" i="1" dirty="0">
                <a:solidFill>
                  <a:schemeClr val="accent5">
                    <a:lumMod val="50000"/>
                  </a:schemeClr>
                </a:solidFill>
              </a:rPr>
              <a:t> </a:t>
            </a:r>
            <a:r>
              <a:rPr lang="en-GB" sz="2000" b="1" i="1" dirty="0" err="1">
                <a:solidFill>
                  <a:schemeClr val="accent5">
                    <a:lumMod val="50000"/>
                  </a:schemeClr>
                </a:solidFill>
              </a:rPr>
              <a:t>wissen</a:t>
            </a:r>
            <a:r>
              <a:rPr lang="en-GB" sz="2000" b="1" i="1" dirty="0">
                <a:solidFill>
                  <a:schemeClr val="accent5">
                    <a:lumMod val="50000"/>
                  </a:schemeClr>
                </a:solidFill>
              </a:rPr>
              <a:t> von Hans Sauers </a:t>
            </a:r>
            <a:r>
              <a:rPr lang="en-GB" sz="2000" b="1" i="1" dirty="0" err="1">
                <a:solidFill>
                  <a:schemeClr val="accent5">
                    <a:lumMod val="50000"/>
                  </a:schemeClr>
                </a:solidFill>
              </a:rPr>
              <a:t>Treffen</a:t>
            </a:r>
            <a:r>
              <a:rPr lang="en-GB" sz="2000" b="1" i="1" dirty="0">
                <a:solidFill>
                  <a:schemeClr val="accent5">
                    <a:lumMod val="50000"/>
                  </a:schemeClr>
                </a:solidFill>
              </a:rPr>
              <a:t> </a:t>
            </a:r>
            <a:r>
              <a:rPr lang="en-GB" sz="2000" b="1" i="1" dirty="0" err="1">
                <a:solidFill>
                  <a:schemeClr val="accent5">
                    <a:lumMod val="50000"/>
                  </a:schemeClr>
                </a:solidFill>
              </a:rPr>
              <a:t>mit</a:t>
            </a:r>
            <a:r>
              <a:rPr lang="en-GB" sz="2000" b="1" i="1" dirty="0">
                <a:solidFill>
                  <a:schemeClr val="accent5">
                    <a:lumMod val="50000"/>
                  </a:schemeClr>
                </a:solidFill>
              </a:rPr>
              <a:t> Sabine, </a:t>
            </a:r>
            <a:r>
              <a:rPr lang="en-GB" sz="2000" b="1" i="1" dirty="0" err="1">
                <a:solidFill>
                  <a:schemeClr val="accent5">
                    <a:lumMod val="50000"/>
                  </a:schemeClr>
                </a:solidFill>
              </a:rPr>
              <a:t>weil</a:t>
            </a:r>
            <a:r>
              <a:rPr lang="en-GB" sz="2000" b="1" i="1" dirty="0">
                <a:solidFill>
                  <a:schemeClr val="accent5">
                    <a:lumMod val="50000"/>
                  </a:schemeClr>
                </a:solidFill>
              </a:rPr>
              <a:t> </a:t>
            </a:r>
            <a:r>
              <a:rPr lang="en-GB" sz="2000" b="1" i="1" dirty="0" err="1">
                <a:solidFill>
                  <a:schemeClr val="accent5">
                    <a:lumMod val="50000"/>
                  </a:schemeClr>
                </a:solidFill>
              </a:rPr>
              <a:t>sie</a:t>
            </a:r>
            <a:r>
              <a:rPr lang="en-GB" sz="2000" b="1" i="1" dirty="0">
                <a:solidFill>
                  <a:schemeClr val="accent5">
                    <a:lumMod val="50000"/>
                  </a:schemeClr>
                </a:solidFill>
              </a:rPr>
              <a:t> seine </a:t>
            </a:r>
            <a:r>
              <a:rPr lang="en-GB" sz="2000" b="1" i="1" dirty="0" err="1">
                <a:solidFill>
                  <a:schemeClr val="accent5">
                    <a:lumMod val="50000"/>
                  </a:schemeClr>
                </a:solidFill>
              </a:rPr>
              <a:t>Stimme</a:t>
            </a:r>
            <a:r>
              <a:rPr lang="en-GB" sz="2000" b="1" i="1" dirty="0">
                <a:solidFill>
                  <a:schemeClr val="accent5">
                    <a:lumMod val="50000"/>
                  </a:schemeClr>
                </a:solidFill>
              </a:rPr>
              <a:t> </a:t>
            </a:r>
            <a:r>
              <a:rPr lang="en-GB" sz="2000" b="1" i="1" dirty="0" err="1">
                <a:solidFill>
                  <a:schemeClr val="accent5">
                    <a:lumMod val="50000"/>
                  </a:schemeClr>
                </a:solidFill>
              </a:rPr>
              <a:t>hören</a:t>
            </a:r>
            <a:r>
              <a:rPr lang="en-GB" sz="2000" b="1" i="1" dirty="0">
                <a:solidFill>
                  <a:schemeClr val="accent5">
                    <a:lumMod val="50000"/>
                  </a:schemeClr>
                </a:solidFill>
              </a:rPr>
              <a:t>.</a:t>
            </a:r>
          </a:p>
        </p:txBody>
      </p:sp>
      <p:sp>
        <p:nvSpPr>
          <p:cNvPr id="4" name="Title 3"/>
          <p:cNvSpPr>
            <a:spLocks noGrp="1"/>
          </p:cNvSpPr>
          <p:nvPr>
            <p:ph type="title"/>
          </p:nvPr>
        </p:nvSpPr>
        <p:spPr>
          <a:xfrm>
            <a:off x="10448078" y="-109557"/>
            <a:ext cx="2264376" cy="707849"/>
          </a:xfrm>
        </p:spPr>
        <p:txBody>
          <a:bodyPr>
            <a:normAutofit/>
          </a:bodyPr>
          <a:lstStyle/>
          <a:p>
            <a:r>
              <a:rPr lang="en-GB" sz="2000" b="1" dirty="0" err="1">
                <a:solidFill>
                  <a:schemeClr val="bg1"/>
                </a:solidFill>
              </a:rPr>
              <a:t>Antworten</a:t>
            </a:r>
            <a:endParaRPr lang="en-GB" sz="2000" b="1" dirty="0">
              <a:solidFill>
                <a:schemeClr val="bg1"/>
              </a:solidFill>
            </a:endParaRPr>
          </a:p>
        </p:txBody>
      </p:sp>
      <p:sp>
        <p:nvSpPr>
          <p:cNvPr id="50" name="TextBox 49">
            <a:extLst>
              <a:ext uri="{FF2B5EF4-FFF2-40B4-BE49-F238E27FC236}">
                <a16:creationId xmlns:a16="http://schemas.microsoft.com/office/drawing/2014/main" id="{C62DCC01-00E6-43E8-9521-1D9DF7327A9C}"/>
              </a:ext>
            </a:extLst>
          </p:cNvPr>
          <p:cNvSpPr txBox="1"/>
          <p:nvPr/>
        </p:nvSpPr>
        <p:spPr>
          <a:xfrm>
            <a:off x="590636" y="5911668"/>
            <a:ext cx="11010728" cy="400110"/>
          </a:xfrm>
          <a:prstGeom prst="rect">
            <a:avLst/>
          </a:prstGeom>
          <a:noFill/>
        </p:spPr>
        <p:txBody>
          <a:bodyPr wrap="square" rtlCol="0">
            <a:spAutoFit/>
          </a:bodyPr>
          <a:lstStyle/>
          <a:p>
            <a:r>
              <a:rPr lang="en-GB" sz="2000" b="1" i="1" dirty="0">
                <a:solidFill>
                  <a:schemeClr val="accent5">
                    <a:lumMod val="50000"/>
                  </a:schemeClr>
                </a:solidFill>
              </a:rPr>
              <a:t>Die Dame </a:t>
            </a:r>
            <a:r>
              <a:rPr lang="en-GB" sz="2000" b="1" i="1" dirty="0" err="1">
                <a:solidFill>
                  <a:schemeClr val="accent5">
                    <a:lumMod val="50000"/>
                  </a:schemeClr>
                </a:solidFill>
              </a:rPr>
              <a:t>schreibt</a:t>
            </a:r>
            <a:r>
              <a:rPr lang="en-GB" sz="2000" b="1" i="1" dirty="0">
                <a:solidFill>
                  <a:schemeClr val="accent5">
                    <a:lumMod val="50000"/>
                  </a:schemeClr>
                </a:solidFill>
              </a:rPr>
              <a:t> </a:t>
            </a:r>
            <a:r>
              <a:rPr lang="en-GB" sz="2000" b="1" i="1" dirty="0" err="1">
                <a:solidFill>
                  <a:schemeClr val="accent5">
                    <a:lumMod val="50000"/>
                  </a:schemeClr>
                </a:solidFill>
              </a:rPr>
              <a:t>ein</a:t>
            </a:r>
            <a:r>
              <a:rPr lang="en-GB" sz="2000" b="1" i="1" dirty="0">
                <a:solidFill>
                  <a:schemeClr val="accent5">
                    <a:lumMod val="50000"/>
                  </a:schemeClr>
                </a:solidFill>
              </a:rPr>
              <a:t> </a:t>
            </a:r>
            <a:r>
              <a:rPr lang="de-DE" sz="2000" b="1" i="1" dirty="0">
                <a:solidFill>
                  <a:schemeClr val="accent5">
                    <a:lumMod val="50000"/>
                  </a:schemeClr>
                </a:solidFill>
              </a:rPr>
              <a:t>‚</a:t>
            </a:r>
            <a:r>
              <a:rPr lang="en-GB" sz="2000" b="1" i="1" dirty="0">
                <a:solidFill>
                  <a:schemeClr val="accent5">
                    <a:lumMod val="50000"/>
                  </a:schemeClr>
                </a:solidFill>
              </a:rPr>
              <a:t>S</a:t>
            </a:r>
            <a:r>
              <a:rPr lang="de-DE" sz="2000" b="1" i="1" dirty="0">
                <a:solidFill>
                  <a:schemeClr val="accent5">
                    <a:lumMod val="50000"/>
                  </a:schemeClr>
                </a:solidFill>
              </a:rPr>
              <a:t>‘ auf ein Stück Papier, bevor sie stirbt.</a:t>
            </a:r>
            <a:endParaRPr lang="en-GB" sz="2000" b="1" i="1" dirty="0">
              <a:solidFill>
                <a:schemeClr val="accent5">
                  <a:lumMod val="50000"/>
                </a:schemeClr>
              </a:solidFill>
            </a:endParaRPr>
          </a:p>
        </p:txBody>
      </p:sp>
      <p:sp>
        <p:nvSpPr>
          <p:cNvPr id="51" name="Rectangle: Rounded Corners 50">
            <a:extLst>
              <a:ext uri="{FF2B5EF4-FFF2-40B4-BE49-F238E27FC236}">
                <a16:creationId xmlns:a16="http://schemas.microsoft.com/office/drawing/2014/main" id="{078EA799-D5AE-49A4-8137-1DE11C7FD3FE}"/>
              </a:ext>
            </a:extLst>
          </p:cNvPr>
          <p:cNvSpPr/>
          <p:nvPr/>
        </p:nvSpPr>
        <p:spPr>
          <a:xfrm>
            <a:off x="9447100" y="1464046"/>
            <a:ext cx="2617969" cy="1964954"/>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FE6700"/>
                </a:solidFill>
              </a:rPr>
              <a:t>The maid, who has cheap clothing, wants to be as elegant as Mrs Spies.</a:t>
            </a:r>
          </a:p>
        </p:txBody>
      </p:sp>
      <p:sp>
        <p:nvSpPr>
          <p:cNvPr id="52" name="Rectangle: Rounded Corners 51">
            <a:extLst>
              <a:ext uri="{FF2B5EF4-FFF2-40B4-BE49-F238E27FC236}">
                <a16:creationId xmlns:a16="http://schemas.microsoft.com/office/drawing/2014/main" id="{73D430A4-D892-42A4-B0EA-3610883A5430}"/>
              </a:ext>
            </a:extLst>
          </p:cNvPr>
          <p:cNvSpPr/>
          <p:nvPr/>
        </p:nvSpPr>
        <p:spPr>
          <a:xfrm>
            <a:off x="9457785" y="1459797"/>
            <a:ext cx="2617969" cy="1964954"/>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FE6700"/>
                </a:solidFill>
              </a:rPr>
              <a:t>The cook, who wants a better life, prepares the meal.</a:t>
            </a:r>
          </a:p>
        </p:txBody>
      </p:sp>
      <p:sp>
        <p:nvSpPr>
          <p:cNvPr id="53" name="Rectangle: Rounded Corners 52">
            <a:extLst>
              <a:ext uri="{FF2B5EF4-FFF2-40B4-BE49-F238E27FC236}">
                <a16:creationId xmlns:a16="http://schemas.microsoft.com/office/drawing/2014/main" id="{4EAE1A29-7BD2-4D6B-8D6F-2DEA4F454A02}"/>
              </a:ext>
            </a:extLst>
          </p:cNvPr>
          <p:cNvSpPr/>
          <p:nvPr/>
        </p:nvSpPr>
        <p:spPr>
          <a:xfrm>
            <a:off x="9457784" y="1466750"/>
            <a:ext cx="2617969" cy="1964954"/>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FE6700"/>
                </a:solidFill>
              </a:rPr>
              <a:t>The woman hides and listens because she wants to know everything.</a:t>
            </a:r>
          </a:p>
        </p:txBody>
      </p:sp>
      <p:sp>
        <p:nvSpPr>
          <p:cNvPr id="54" name="Rectangle: Rounded Corners 53">
            <a:extLst>
              <a:ext uri="{FF2B5EF4-FFF2-40B4-BE49-F238E27FC236}">
                <a16:creationId xmlns:a16="http://schemas.microsoft.com/office/drawing/2014/main" id="{794A0912-DD74-43CE-87FE-F41C25DB0CD5}"/>
              </a:ext>
            </a:extLst>
          </p:cNvPr>
          <p:cNvSpPr/>
          <p:nvPr/>
        </p:nvSpPr>
        <p:spPr>
          <a:xfrm>
            <a:off x="9457784" y="1458621"/>
            <a:ext cx="2617969" cy="1964954"/>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FE6700"/>
                </a:solidFill>
              </a:rPr>
              <a:t>The boy, who walks slowly, brings Frau Spies the meal.</a:t>
            </a:r>
          </a:p>
        </p:txBody>
      </p:sp>
      <p:sp>
        <p:nvSpPr>
          <p:cNvPr id="55" name="Rectangle: Rounded Corners 54">
            <a:extLst>
              <a:ext uri="{FF2B5EF4-FFF2-40B4-BE49-F238E27FC236}">
                <a16:creationId xmlns:a16="http://schemas.microsoft.com/office/drawing/2014/main" id="{8E70545C-13DE-4C65-BBEE-753246860EB1}"/>
              </a:ext>
            </a:extLst>
          </p:cNvPr>
          <p:cNvSpPr/>
          <p:nvPr/>
        </p:nvSpPr>
        <p:spPr>
          <a:xfrm>
            <a:off x="9468802" y="1459859"/>
            <a:ext cx="2617969" cy="1964954"/>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FE6700"/>
                </a:solidFill>
              </a:rPr>
              <a:t>The band, who find Sabine </a:t>
            </a:r>
            <a:r>
              <a:rPr lang="en-GB" sz="2000" b="1" dirty="0" err="1">
                <a:solidFill>
                  <a:srgbClr val="FE6700"/>
                </a:solidFill>
              </a:rPr>
              <a:t>Strauß</a:t>
            </a:r>
            <a:r>
              <a:rPr lang="en-GB" sz="2000" b="1" dirty="0">
                <a:solidFill>
                  <a:srgbClr val="FE6700"/>
                </a:solidFill>
              </a:rPr>
              <a:t> too unknown, doesn’t want to play with her.</a:t>
            </a:r>
          </a:p>
        </p:txBody>
      </p:sp>
      <p:sp>
        <p:nvSpPr>
          <p:cNvPr id="56" name="Rectangle: Rounded Corners 55">
            <a:extLst>
              <a:ext uri="{FF2B5EF4-FFF2-40B4-BE49-F238E27FC236}">
                <a16:creationId xmlns:a16="http://schemas.microsoft.com/office/drawing/2014/main" id="{049F7D6C-F6B3-47FA-A41F-DB1E342CC4DB}"/>
              </a:ext>
            </a:extLst>
          </p:cNvPr>
          <p:cNvSpPr/>
          <p:nvPr/>
        </p:nvSpPr>
        <p:spPr>
          <a:xfrm>
            <a:off x="9468369" y="1458559"/>
            <a:ext cx="2617969" cy="1964954"/>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FE6700"/>
                </a:solidFill>
              </a:rPr>
              <a:t>Someone who is wearing a hat comes into the restaurant.</a:t>
            </a:r>
          </a:p>
        </p:txBody>
      </p:sp>
      <p:sp>
        <p:nvSpPr>
          <p:cNvPr id="57" name="Rectangle: Rounded Corners 56">
            <a:extLst>
              <a:ext uri="{FF2B5EF4-FFF2-40B4-BE49-F238E27FC236}">
                <a16:creationId xmlns:a16="http://schemas.microsoft.com/office/drawing/2014/main" id="{350F0B6F-91FE-4A24-B9F9-F152BD8D3B4E}"/>
              </a:ext>
            </a:extLst>
          </p:cNvPr>
          <p:cNvSpPr/>
          <p:nvPr/>
        </p:nvSpPr>
        <p:spPr>
          <a:xfrm>
            <a:off x="9457783" y="1452191"/>
            <a:ext cx="2617969" cy="1964954"/>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FE6700"/>
                </a:solidFill>
              </a:rPr>
              <a:t>The guests know about Hans Sauer’s meeting with Sabine because they hear his voice.</a:t>
            </a:r>
          </a:p>
        </p:txBody>
      </p:sp>
      <p:sp>
        <p:nvSpPr>
          <p:cNvPr id="58" name="Rectangle: Rounded Corners 57">
            <a:extLst>
              <a:ext uri="{FF2B5EF4-FFF2-40B4-BE49-F238E27FC236}">
                <a16:creationId xmlns:a16="http://schemas.microsoft.com/office/drawing/2014/main" id="{4C2167F4-43A1-414B-95E1-7FB68E0836C2}"/>
              </a:ext>
            </a:extLst>
          </p:cNvPr>
          <p:cNvSpPr/>
          <p:nvPr/>
        </p:nvSpPr>
        <p:spPr>
          <a:xfrm>
            <a:off x="9457782" y="1465924"/>
            <a:ext cx="2617969" cy="1964954"/>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FE6700"/>
                </a:solidFill>
              </a:rPr>
              <a:t>The lady writes an ‘S’ on a piece of paper before she dies.</a:t>
            </a:r>
          </a:p>
        </p:txBody>
      </p:sp>
    </p:spTree>
    <p:extLst>
      <p:ext uri="{BB962C8B-B14F-4D97-AF65-F5344CB8AC3E}">
        <p14:creationId xmlns:p14="http://schemas.microsoft.com/office/powerpoint/2010/main" val="3703389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44" grpId="0"/>
      <p:bldP spid="45" grpId="0"/>
      <p:bldP spid="46" grpId="0"/>
      <p:bldP spid="47" grpId="0"/>
      <p:bldP spid="48" grpId="0"/>
      <p:bldP spid="49" grpId="0"/>
      <p:bldP spid="50" grpId="0"/>
      <p:bldP spid="51" grpId="0" animBg="1"/>
      <p:bldP spid="52" grpId="0" animBg="1"/>
      <p:bldP spid="53" grpId="0" animBg="1"/>
      <p:bldP spid="54" grpId="0" animBg="1"/>
      <p:bldP spid="55" grpId="0" animBg="1"/>
      <p:bldP spid="56" grpId="0" animBg="1"/>
      <p:bldP spid="57" grpId="0" animBg="1"/>
      <p:bldP spid="58"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211666" y="2452612"/>
            <a:ext cx="7751234" cy="1485422"/>
          </a:xfrm>
        </p:spPr>
        <p:txBody>
          <a:bodyPr>
            <a:normAutofit/>
          </a:bodyPr>
          <a:lstStyle/>
          <a:p>
            <a:pPr algn="l"/>
            <a:r>
              <a:rPr lang="en-GB" sz="4000" b="1" dirty="0">
                <a:solidFill>
                  <a:prstClr val="white"/>
                </a:solidFill>
              </a:rPr>
              <a:t>Eine Murder-Mystery-Party</a:t>
            </a:r>
            <a:br>
              <a:rPr lang="en-GB" b="1" dirty="0">
                <a:solidFill>
                  <a:prstClr val="white"/>
                </a:solidFill>
              </a:rPr>
            </a:b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214817" y="3195323"/>
            <a:ext cx="7382608" cy="571756"/>
          </a:xfrm>
        </p:spPr>
        <p:txBody>
          <a:bodyPr>
            <a:normAutofit fontScale="85000" lnSpcReduction="10000"/>
          </a:bodyPr>
          <a:lstStyle/>
          <a:p>
            <a:pPr algn="l"/>
            <a:r>
              <a:rPr lang="en-GB" sz="3000" dirty="0">
                <a:solidFill>
                  <a:prstClr val="white"/>
                </a:solidFill>
              </a:rPr>
              <a:t>Relative clauses; revisit adjective agreement</a:t>
            </a:r>
          </a:p>
          <a:p>
            <a:pPr algn="l"/>
            <a:endParaRPr lang="en-US" dirty="0"/>
          </a:p>
        </p:txBody>
      </p:sp>
      <p:sp>
        <p:nvSpPr>
          <p:cNvPr id="13" name="Subtitle 6">
            <a:extLst>
              <a:ext uri="{FF2B5EF4-FFF2-40B4-BE49-F238E27FC236}">
                <a16:creationId xmlns:a16="http://schemas.microsoft.com/office/drawing/2014/main" id="{2D438FA5-2CAB-4E24-9AEE-607776023B37}"/>
              </a:ext>
            </a:extLst>
          </p:cNvPr>
          <p:cNvSpPr txBox="1">
            <a:spLocks/>
          </p:cNvSpPr>
          <p:nvPr/>
        </p:nvSpPr>
        <p:spPr>
          <a:xfrm>
            <a:off x="211666" y="3767079"/>
            <a:ext cx="6604437"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[ß] or [ss] spelling rule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1930" y="4982504"/>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2.1 - Week 3 - </a:t>
            </a: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Lesson 32</a:t>
            </a: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4925225"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Heike Krüsemann / Charlotte Moss / Rachel Hawkes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20/12/21</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30991704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4197427"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-ss- </a:t>
            </a:r>
            <a:r>
              <a:rPr lang="en-GB" sz="3600" b="1" dirty="0" err="1">
                <a:solidFill>
                  <a:schemeClr val="bg1"/>
                </a:solidFill>
              </a:rPr>
              <a:t>oder</a:t>
            </a:r>
            <a:r>
              <a:rPr lang="en-GB" sz="3600" b="1" dirty="0">
                <a:solidFill>
                  <a:schemeClr val="bg1"/>
                </a:solidFill>
              </a:rPr>
              <a:t> -ß- ?</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719412" y="247046"/>
            <a:ext cx="1237914"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180000" y="1296000"/>
            <a:ext cx="806061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SSC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and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ß</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sound the same.</a:t>
            </a:r>
          </a:p>
        </p:txBody>
      </p:sp>
      <p:sp>
        <p:nvSpPr>
          <p:cNvPr id="6" name="Rectangle 5">
            <a:extLst>
              <a:ext uri="{FF2B5EF4-FFF2-40B4-BE49-F238E27FC236}">
                <a16:creationId xmlns:a16="http://schemas.microsoft.com/office/drawing/2014/main" id="{E81938E5-3C5E-421A-8DE9-7B845CAB1A7A}"/>
              </a:ext>
            </a:extLst>
          </p:cNvPr>
          <p:cNvSpPr/>
          <p:nvPr/>
        </p:nvSpPr>
        <p:spPr>
          <a:xfrm>
            <a:off x="219574" y="4259132"/>
            <a:ext cx="10194275" cy="646331"/>
          </a:xfrm>
          <a:prstGeom prst="rect">
            <a:avLst/>
          </a:prstGeom>
        </p:spPr>
        <p:txBody>
          <a:bodyPr wrap="square">
            <a:spAutoFit/>
          </a:bodyPr>
          <a:lstStyle/>
          <a:p>
            <a:endParaRPr lang="en-GB" dirty="0"/>
          </a:p>
          <a:p>
            <a:endParaRPr lang="en-GB" dirty="0"/>
          </a:p>
        </p:txBody>
      </p:sp>
      <p:pic>
        <p:nvPicPr>
          <p:cNvPr id="8" name="Picture 7" descr="Text&#10;&#10;Description automatically generated">
            <a:extLst>
              <a:ext uri="{FF2B5EF4-FFF2-40B4-BE49-F238E27FC236}">
                <a16:creationId xmlns:a16="http://schemas.microsoft.com/office/drawing/2014/main" id="{3809B7E1-214F-498E-8AE0-5B12FEAEA55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24034" y="294748"/>
            <a:ext cx="1513718" cy="2270577"/>
          </a:xfrm>
          <a:prstGeom prst="rect">
            <a:avLst/>
          </a:prstGeom>
        </p:spPr>
      </p:pic>
      <p:sp>
        <p:nvSpPr>
          <p:cNvPr id="9" name="TextBox 8">
            <a:extLst>
              <a:ext uri="{FF2B5EF4-FFF2-40B4-BE49-F238E27FC236}">
                <a16:creationId xmlns:a16="http://schemas.microsoft.com/office/drawing/2014/main" id="{EADA6003-BDE7-49B5-A3E4-BAE2885B0BB7}"/>
              </a:ext>
            </a:extLst>
          </p:cNvPr>
          <p:cNvSpPr txBox="1"/>
          <p:nvPr/>
        </p:nvSpPr>
        <p:spPr>
          <a:xfrm>
            <a:off x="180000" y="1764845"/>
            <a:ext cx="806061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Use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if the vowel before it is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short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10" name="Rectangle 9">
            <a:extLst>
              <a:ext uri="{FF2B5EF4-FFF2-40B4-BE49-F238E27FC236}">
                <a16:creationId xmlns:a16="http://schemas.microsoft.com/office/drawing/2014/main" id="{DE617A19-CA42-4369-B2CD-BEFBBAE8EF71}"/>
              </a:ext>
            </a:extLst>
          </p:cNvPr>
          <p:cNvSpPr/>
          <p:nvPr/>
        </p:nvSpPr>
        <p:spPr>
          <a:xfrm>
            <a:off x="190196" y="3008478"/>
            <a:ext cx="6280887" cy="461665"/>
          </a:xfrm>
          <a:prstGeom prst="rect">
            <a:avLst/>
          </a:prstGeom>
        </p:spPr>
        <p:txBody>
          <a:bodyPr wrap="none">
            <a:spAutoFit/>
          </a:bodyPr>
          <a:lstStyle/>
          <a:p>
            <a:r>
              <a:rPr lang="en-US" sz="2400" dirty="0">
                <a:solidFill>
                  <a:srgbClr val="4472C4">
                    <a:lumMod val="50000"/>
                  </a:srgbClr>
                </a:solidFill>
              </a:rPr>
              <a:t>Use [-</a:t>
            </a:r>
            <a:r>
              <a:rPr lang="en-US" sz="2400" b="1" dirty="0">
                <a:solidFill>
                  <a:srgbClr val="4472C4">
                    <a:lumMod val="50000"/>
                  </a:srgbClr>
                </a:solidFill>
              </a:rPr>
              <a:t>ß</a:t>
            </a:r>
            <a:r>
              <a:rPr lang="en-US" sz="2400" dirty="0">
                <a:solidFill>
                  <a:srgbClr val="4472C4">
                    <a:lumMod val="50000"/>
                  </a:srgbClr>
                </a:solidFill>
              </a:rPr>
              <a:t>-] when the vowel before it is </a:t>
            </a:r>
            <a:r>
              <a:rPr lang="en-US" sz="2400" b="1" dirty="0">
                <a:solidFill>
                  <a:srgbClr val="4472C4">
                    <a:lumMod val="50000"/>
                  </a:srgbClr>
                </a:solidFill>
              </a:rPr>
              <a:t>long</a:t>
            </a:r>
            <a:r>
              <a:rPr lang="en-US" sz="2400" dirty="0">
                <a:solidFill>
                  <a:srgbClr val="4472C4">
                    <a:lumMod val="50000"/>
                  </a:srgbClr>
                </a:solidFill>
              </a:rPr>
              <a:t>:</a:t>
            </a:r>
            <a:endParaRPr lang="en-GB" dirty="0"/>
          </a:p>
        </p:txBody>
      </p:sp>
      <p:sp>
        <p:nvSpPr>
          <p:cNvPr id="12" name="Rectangle: Rounded Corners 11">
            <a:extLst>
              <a:ext uri="{FF2B5EF4-FFF2-40B4-BE49-F238E27FC236}">
                <a16:creationId xmlns:a16="http://schemas.microsoft.com/office/drawing/2014/main" id="{5EEB516F-D5CC-4AFD-8AC1-657AD4889C92}"/>
              </a:ext>
            </a:extLst>
          </p:cNvPr>
          <p:cNvSpPr/>
          <p:nvPr/>
        </p:nvSpPr>
        <p:spPr>
          <a:xfrm>
            <a:off x="275011" y="2328017"/>
            <a:ext cx="1399142" cy="39714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115076"/>
                </a:solidFill>
              </a:rPr>
              <a:t>fa</a:t>
            </a:r>
            <a:r>
              <a:rPr lang="en-GB" sz="2400" b="1" dirty="0" err="1">
                <a:solidFill>
                  <a:srgbClr val="115076"/>
                </a:solidFill>
              </a:rPr>
              <a:t>ss</a:t>
            </a:r>
            <a:r>
              <a:rPr lang="en-GB" sz="2400" dirty="0" err="1">
                <a:solidFill>
                  <a:srgbClr val="115076"/>
                </a:solidFill>
              </a:rPr>
              <a:t>en</a:t>
            </a:r>
            <a:endParaRPr lang="en-GB" sz="2400" dirty="0">
              <a:solidFill>
                <a:srgbClr val="115076"/>
              </a:solidFill>
            </a:endParaRPr>
          </a:p>
        </p:txBody>
      </p:sp>
      <p:sp>
        <p:nvSpPr>
          <p:cNvPr id="13" name="Rectangle: Rounded Corners 12">
            <a:extLst>
              <a:ext uri="{FF2B5EF4-FFF2-40B4-BE49-F238E27FC236}">
                <a16:creationId xmlns:a16="http://schemas.microsoft.com/office/drawing/2014/main" id="{FF6B28B6-9B79-4A6E-B12B-FFC3471CE2B6}"/>
              </a:ext>
            </a:extLst>
          </p:cNvPr>
          <p:cNvSpPr/>
          <p:nvPr/>
        </p:nvSpPr>
        <p:spPr>
          <a:xfrm>
            <a:off x="1966042" y="2315948"/>
            <a:ext cx="1399142" cy="39714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115076"/>
                </a:solidFill>
              </a:rPr>
              <a:t>hä</a:t>
            </a:r>
            <a:r>
              <a:rPr lang="en-GB" sz="2400" b="1" dirty="0" err="1">
                <a:solidFill>
                  <a:srgbClr val="115076"/>
                </a:solidFill>
              </a:rPr>
              <a:t>ss</a:t>
            </a:r>
            <a:r>
              <a:rPr lang="en-GB" sz="2400" dirty="0" err="1">
                <a:solidFill>
                  <a:srgbClr val="115076"/>
                </a:solidFill>
              </a:rPr>
              <a:t>lich</a:t>
            </a:r>
            <a:endParaRPr lang="en-GB" sz="2400" dirty="0">
              <a:solidFill>
                <a:srgbClr val="115076"/>
              </a:solidFill>
            </a:endParaRPr>
          </a:p>
        </p:txBody>
      </p:sp>
      <p:sp>
        <p:nvSpPr>
          <p:cNvPr id="14" name="Rectangle: Rounded Corners 13">
            <a:extLst>
              <a:ext uri="{FF2B5EF4-FFF2-40B4-BE49-F238E27FC236}">
                <a16:creationId xmlns:a16="http://schemas.microsoft.com/office/drawing/2014/main" id="{FA4F0FC1-9296-4AFA-9EA5-C685BD58D969}"/>
              </a:ext>
            </a:extLst>
          </p:cNvPr>
          <p:cNvSpPr/>
          <p:nvPr/>
        </p:nvSpPr>
        <p:spPr>
          <a:xfrm>
            <a:off x="3657073" y="2315947"/>
            <a:ext cx="1399142" cy="39714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115076"/>
                </a:solidFill>
              </a:rPr>
              <a:t>da</a:t>
            </a:r>
            <a:r>
              <a:rPr lang="en-GB" sz="2400" b="1" dirty="0" err="1">
                <a:solidFill>
                  <a:srgbClr val="115076"/>
                </a:solidFill>
              </a:rPr>
              <a:t>ss</a:t>
            </a:r>
            <a:endParaRPr lang="en-GB" sz="2400" b="1" dirty="0">
              <a:solidFill>
                <a:srgbClr val="115076"/>
              </a:solidFill>
            </a:endParaRPr>
          </a:p>
        </p:txBody>
      </p:sp>
      <p:sp>
        <p:nvSpPr>
          <p:cNvPr id="15" name="Rectangle: Rounded Corners 14">
            <a:extLst>
              <a:ext uri="{FF2B5EF4-FFF2-40B4-BE49-F238E27FC236}">
                <a16:creationId xmlns:a16="http://schemas.microsoft.com/office/drawing/2014/main" id="{FB74B851-238F-4D95-9590-4C324773ABF2}"/>
              </a:ext>
            </a:extLst>
          </p:cNvPr>
          <p:cNvSpPr/>
          <p:nvPr/>
        </p:nvSpPr>
        <p:spPr>
          <a:xfrm>
            <a:off x="5483015" y="2315946"/>
            <a:ext cx="1399142" cy="39714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115076"/>
                </a:solidFill>
              </a:rPr>
              <a:t>E</a:t>
            </a:r>
            <a:r>
              <a:rPr lang="en-GB" sz="2400" b="1" dirty="0">
                <a:solidFill>
                  <a:srgbClr val="115076"/>
                </a:solidFill>
              </a:rPr>
              <a:t>ss</a:t>
            </a:r>
            <a:r>
              <a:rPr lang="en-GB" sz="2400" dirty="0">
                <a:solidFill>
                  <a:srgbClr val="115076"/>
                </a:solidFill>
              </a:rPr>
              <a:t>en</a:t>
            </a:r>
          </a:p>
        </p:txBody>
      </p:sp>
      <p:sp>
        <p:nvSpPr>
          <p:cNvPr id="16" name="Rectangle: Rounded Corners 15">
            <a:extLst>
              <a:ext uri="{FF2B5EF4-FFF2-40B4-BE49-F238E27FC236}">
                <a16:creationId xmlns:a16="http://schemas.microsoft.com/office/drawing/2014/main" id="{81A69BCA-53C4-4743-9C12-78A610FDBC0F}"/>
              </a:ext>
            </a:extLst>
          </p:cNvPr>
          <p:cNvSpPr/>
          <p:nvPr/>
        </p:nvSpPr>
        <p:spPr>
          <a:xfrm>
            <a:off x="7281343" y="2315945"/>
            <a:ext cx="1399142" cy="39714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115076"/>
                </a:solidFill>
              </a:rPr>
              <a:t>Kla</a:t>
            </a:r>
            <a:r>
              <a:rPr lang="en-GB" sz="2400" b="1" dirty="0" err="1">
                <a:solidFill>
                  <a:srgbClr val="115076"/>
                </a:solidFill>
              </a:rPr>
              <a:t>ss</a:t>
            </a:r>
            <a:r>
              <a:rPr lang="en-GB" sz="2400" dirty="0" err="1">
                <a:solidFill>
                  <a:srgbClr val="115076"/>
                </a:solidFill>
              </a:rPr>
              <a:t>e</a:t>
            </a:r>
            <a:endParaRPr lang="en-GB" sz="2400" dirty="0">
              <a:solidFill>
                <a:srgbClr val="115076"/>
              </a:solidFill>
            </a:endParaRPr>
          </a:p>
        </p:txBody>
      </p:sp>
      <p:sp>
        <p:nvSpPr>
          <p:cNvPr id="17" name="Rectangle: Rounded Corners 16">
            <a:extLst>
              <a:ext uri="{FF2B5EF4-FFF2-40B4-BE49-F238E27FC236}">
                <a16:creationId xmlns:a16="http://schemas.microsoft.com/office/drawing/2014/main" id="{35AADCC8-DCBF-4453-979E-E8956EAFF1E0}"/>
              </a:ext>
            </a:extLst>
          </p:cNvPr>
          <p:cNvSpPr/>
          <p:nvPr/>
        </p:nvSpPr>
        <p:spPr>
          <a:xfrm>
            <a:off x="259911" y="3592534"/>
            <a:ext cx="1399142" cy="39714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115076"/>
                </a:solidFill>
              </a:rPr>
              <a:t>gro</a:t>
            </a:r>
            <a:r>
              <a:rPr lang="en-GB" sz="2400" b="1" dirty="0" err="1">
                <a:solidFill>
                  <a:srgbClr val="115076"/>
                </a:solidFill>
              </a:rPr>
              <a:t>ß</a:t>
            </a:r>
            <a:endParaRPr lang="en-GB" sz="2400" dirty="0">
              <a:solidFill>
                <a:srgbClr val="115076"/>
              </a:solidFill>
            </a:endParaRPr>
          </a:p>
        </p:txBody>
      </p:sp>
      <p:sp>
        <p:nvSpPr>
          <p:cNvPr id="18" name="Rectangle: Rounded Corners 17">
            <a:extLst>
              <a:ext uri="{FF2B5EF4-FFF2-40B4-BE49-F238E27FC236}">
                <a16:creationId xmlns:a16="http://schemas.microsoft.com/office/drawing/2014/main" id="{C0BA91E0-F40F-441B-A879-5693B894DCC0}"/>
              </a:ext>
            </a:extLst>
          </p:cNvPr>
          <p:cNvSpPr/>
          <p:nvPr/>
        </p:nvSpPr>
        <p:spPr>
          <a:xfrm>
            <a:off x="1950942" y="3580465"/>
            <a:ext cx="1399142" cy="39714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115076"/>
                </a:solidFill>
              </a:rPr>
              <a:t>Stra</a:t>
            </a:r>
            <a:r>
              <a:rPr lang="en-GB" sz="2400" b="1" dirty="0" err="1">
                <a:solidFill>
                  <a:srgbClr val="115076"/>
                </a:solidFill>
              </a:rPr>
              <a:t>ß</a:t>
            </a:r>
            <a:r>
              <a:rPr lang="en-GB" sz="2400" dirty="0" err="1">
                <a:solidFill>
                  <a:srgbClr val="115076"/>
                </a:solidFill>
              </a:rPr>
              <a:t>e</a:t>
            </a:r>
            <a:endParaRPr lang="en-GB" sz="2400" dirty="0">
              <a:solidFill>
                <a:srgbClr val="115076"/>
              </a:solidFill>
            </a:endParaRPr>
          </a:p>
        </p:txBody>
      </p:sp>
      <p:sp>
        <p:nvSpPr>
          <p:cNvPr id="19" name="Rectangle: Rounded Corners 18">
            <a:extLst>
              <a:ext uri="{FF2B5EF4-FFF2-40B4-BE49-F238E27FC236}">
                <a16:creationId xmlns:a16="http://schemas.microsoft.com/office/drawing/2014/main" id="{72BA93BB-C59D-4906-BDB4-AAEE9BCB2D30}"/>
              </a:ext>
            </a:extLst>
          </p:cNvPr>
          <p:cNvSpPr/>
          <p:nvPr/>
        </p:nvSpPr>
        <p:spPr>
          <a:xfrm>
            <a:off x="3641973" y="3580464"/>
            <a:ext cx="1399142" cy="39714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115076"/>
                </a:solidFill>
              </a:rPr>
              <a:t>Fu</a:t>
            </a:r>
            <a:r>
              <a:rPr lang="en-GB" sz="2400" b="1" dirty="0" err="1">
                <a:solidFill>
                  <a:srgbClr val="115076"/>
                </a:solidFill>
              </a:rPr>
              <a:t>ß</a:t>
            </a:r>
            <a:r>
              <a:rPr lang="en-GB" sz="2400" dirty="0" err="1">
                <a:solidFill>
                  <a:srgbClr val="115076"/>
                </a:solidFill>
              </a:rPr>
              <a:t>ball</a:t>
            </a:r>
            <a:endParaRPr lang="en-GB" sz="2400" b="1" dirty="0">
              <a:solidFill>
                <a:srgbClr val="115076"/>
              </a:solidFill>
            </a:endParaRPr>
          </a:p>
        </p:txBody>
      </p:sp>
      <p:sp>
        <p:nvSpPr>
          <p:cNvPr id="20" name="Rectangle: Rounded Corners 19">
            <a:extLst>
              <a:ext uri="{FF2B5EF4-FFF2-40B4-BE49-F238E27FC236}">
                <a16:creationId xmlns:a16="http://schemas.microsoft.com/office/drawing/2014/main" id="{3971E27F-CBA1-41EE-BDC1-9B6A91C349ED}"/>
              </a:ext>
            </a:extLst>
          </p:cNvPr>
          <p:cNvSpPr/>
          <p:nvPr/>
        </p:nvSpPr>
        <p:spPr>
          <a:xfrm>
            <a:off x="5112988" y="3580462"/>
            <a:ext cx="2081382" cy="39714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115076"/>
                </a:solidFill>
              </a:rPr>
              <a:t>beschlie</a:t>
            </a:r>
            <a:r>
              <a:rPr lang="en-GB" sz="2400" b="1" dirty="0" err="1">
                <a:solidFill>
                  <a:srgbClr val="115076"/>
                </a:solidFill>
              </a:rPr>
              <a:t>ß</a:t>
            </a:r>
            <a:r>
              <a:rPr lang="en-GB" sz="2400" dirty="0" err="1">
                <a:solidFill>
                  <a:srgbClr val="115076"/>
                </a:solidFill>
              </a:rPr>
              <a:t>en</a:t>
            </a:r>
            <a:endParaRPr lang="en-GB" sz="2400" dirty="0">
              <a:solidFill>
                <a:srgbClr val="115076"/>
              </a:solidFill>
            </a:endParaRPr>
          </a:p>
        </p:txBody>
      </p:sp>
      <p:sp>
        <p:nvSpPr>
          <p:cNvPr id="21" name="Rectangle: Rounded Corners 20">
            <a:extLst>
              <a:ext uri="{FF2B5EF4-FFF2-40B4-BE49-F238E27FC236}">
                <a16:creationId xmlns:a16="http://schemas.microsoft.com/office/drawing/2014/main" id="{6B2552D7-F4E0-41C6-B614-9E1FAD08B9E3}"/>
              </a:ext>
            </a:extLst>
          </p:cNvPr>
          <p:cNvSpPr/>
          <p:nvPr/>
        </p:nvSpPr>
        <p:spPr>
          <a:xfrm>
            <a:off x="7266243" y="3580462"/>
            <a:ext cx="1399142" cy="39714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115076"/>
                </a:solidFill>
              </a:rPr>
              <a:t>wei</a:t>
            </a:r>
            <a:r>
              <a:rPr lang="en-GB" sz="2400" b="1" dirty="0" err="1">
                <a:solidFill>
                  <a:srgbClr val="115076"/>
                </a:solidFill>
              </a:rPr>
              <a:t>ß</a:t>
            </a:r>
            <a:endParaRPr lang="en-GB" sz="2400" dirty="0">
              <a:solidFill>
                <a:srgbClr val="115076"/>
              </a:solidFill>
            </a:endParaRPr>
          </a:p>
        </p:txBody>
      </p:sp>
      <p:sp>
        <p:nvSpPr>
          <p:cNvPr id="22" name="Rectangle 21">
            <a:extLst>
              <a:ext uri="{FF2B5EF4-FFF2-40B4-BE49-F238E27FC236}">
                <a16:creationId xmlns:a16="http://schemas.microsoft.com/office/drawing/2014/main" id="{FF2D7453-2BBA-4020-B065-2BAAFC0EEA7F}"/>
              </a:ext>
            </a:extLst>
          </p:cNvPr>
          <p:cNvSpPr/>
          <p:nvPr/>
        </p:nvSpPr>
        <p:spPr>
          <a:xfrm>
            <a:off x="164900" y="4271201"/>
            <a:ext cx="10134506" cy="461665"/>
          </a:xfrm>
          <a:prstGeom prst="rect">
            <a:avLst/>
          </a:prstGeom>
        </p:spPr>
        <p:txBody>
          <a:bodyPr wrap="none">
            <a:spAutoFit/>
          </a:bodyPr>
          <a:lstStyle/>
          <a:p>
            <a:r>
              <a:rPr lang="en-US" sz="2400" dirty="0">
                <a:solidFill>
                  <a:srgbClr val="4472C4">
                    <a:lumMod val="50000"/>
                  </a:srgbClr>
                </a:solidFill>
              </a:rPr>
              <a:t>Remember! At the end of words [-</a:t>
            </a:r>
            <a:r>
              <a:rPr lang="en-US" sz="2400" b="1" dirty="0">
                <a:solidFill>
                  <a:srgbClr val="4472C4">
                    <a:lumMod val="50000"/>
                  </a:srgbClr>
                </a:solidFill>
              </a:rPr>
              <a:t>s</a:t>
            </a:r>
            <a:r>
              <a:rPr lang="en-US" sz="2400" dirty="0">
                <a:solidFill>
                  <a:srgbClr val="4472C4">
                    <a:lumMod val="50000"/>
                  </a:srgbClr>
                </a:solidFill>
              </a:rPr>
              <a:t>] also sounds like [-</a:t>
            </a:r>
            <a:r>
              <a:rPr lang="en-US" sz="2400" b="1" dirty="0">
                <a:solidFill>
                  <a:srgbClr val="4472C4">
                    <a:lumMod val="50000"/>
                  </a:srgbClr>
                </a:solidFill>
              </a:rPr>
              <a:t>ss</a:t>
            </a:r>
            <a:r>
              <a:rPr lang="en-US" sz="2400" dirty="0">
                <a:solidFill>
                  <a:srgbClr val="4472C4">
                    <a:lumMod val="50000"/>
                  </a:srgbClr>
                </a:solidFill>
              </a:rPr>
              <a:t>-] and [-</a:t>
            </a:r>
            <a:r>
              <a:rPr lang="en-US" sz="2400" b="1" dirty="0">
                <a:solidFill>
                  <a:srgbClr val="4472C4">
                    <a:lumMod val="50000"/>
                  </a:srgbClr>
                </a:solidFill>
              </a:rPr>
              <a:t>ß</a:t>
            </a:r>
            <a:r>
              <a:rPr lang="en-US" sz="2400" dirty="0">
                <a:solidFill>
                  <a:srgbClr val="4472C4">
                    <a:lumMod val="50000"/>
                  </a:srgbClr>
                </a:solidFill>
              </a:rPr>
              <a:t>-]. </a:t>
            </a:r>
            <a:endParaRPr lang="en-GB" dirty="0"/>
          </a:p>
        </p:txBody>
      </p:sp>
      <p:sp>
        <p:nvSpPr>
          <p:cNvPr id="23" name="Rectangle: Rounded Corners 22">
            <a:extLst>
              <a:ext uri="{FF2B5EF4-FFF2-40B4-BE49-F238E27FC236}">
                <a16:creationId xmlns:a16="http://schemas.microsoft.com/office/drawing/2014/main" id="{919A1612-1437-46C1-8246-91637A16C74A}"/>
              </a:ext>
            </a:extLst>
          </p:cNvPr>
          <p:cNvSpPr/>
          <p:nvPr/>
        </p:nvSpPr>
        <p:spPr>
          <a:xfrm>
            <a:off x="241892" y="5226322"/>
            <a:ext cx="1399142" cy="39714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115076"/>
                </a:solidFill>
              </a:rPr>
              <a:t>Hau</a:t>
            </a:r>
            <a:r>
              <a:rPr lang="en-GB" sz="2400" b="1" dirty="0">
                <a:solidFill>
                  <a:srgbClr val="115076"/>
                </a:solidFill>
              </a:rPr>
              <a:t>s</a:t>
            </a:r>
          </a:p>
        </p:txBody>
      </p:sp>
      <p:sp>
        <p:nvSpPr>
          <p:cNvPr id="24" name="Rectangle: Rounded Corners 23">
            <a:extLst>
              <a:ext uri="{FF2B5EF4-FFF2-40B4-BE49-F238E27FC236}">
                <a16:creationId xmlns:a16="http://schemas.microsoft.com/office/drawing/2014/main" id="{48EBAA9A-5F2E-4B75-B303-A57F0A561D28}"/>
              </a:ext>
            </a:extLst>
          </p:cNvPr>
          <p:cNvSpPr/>
          <p:nvPr/>
        </p:nvSpPr>
        <p:spPr>
          <a:xfrm>
            <a:off x="1932923" y="5214253"/>
            <a:ext cx="1399142" cy="39714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115076"/>
                </a:solidFill>
              </a:rPr>
              <a:t>Gla</a:t>
            </a:r>
            <a:r>
              <a:rPr lang="en-GB" sz="2400" b="1" dirty="0" err="1">
                <a:solidFill>
                  <a:srgbClr val="115076"/>
                </a:solidFill>
              </a:rPr>
              <a:t>s</a:t>
            </a:r>
            <a:endParaRPr lang="en-GB" sz="2400" b="1" dirty="0">
              <a:solidFill>
                <a:srgbClr val="115076"/>
              </a:solidFill>
            </a:endParaRPr>
          </a:p>
        </p:txBody>
      </p:sp>
      <p:sp>
        <p:nvSpPr>
          <p:cNvPr id="25" name="Rectangle 24">
            <a:extLst>
              <a:ext uri="{FF2B5EF4-FFF2-40B4-BE49-F238E27FC236}">
                <a16:creationId xmlns:a16="http://schemas.microsoft.com/office/drawing/2014/main" id="{F94DEEB3-AF4C-4072-8A88-3886A725BDA5}"/>
              </a:ext>
            </a:extLst>
          </p:cNvPr>
          <p:cNvSpPr/>
          <p:nvPr/>
        </p:nvSpPr>
        <p:spPr>
          <a:xfrm>
            <a:off x="121069" y="4694394"/>
            <a:ext cx="12171774" cy="446276"/>
          </a:xfrm>
          <a:prstGeom prst="rect">
            <a:avLst/>
          </a:prstGeom>
        </p:spPr>
        <p:txBody>
          <a:bodyPr wrap="square">
            <a:spAutoFit/>
          </a:bodyPr>
          <a:lstStyle/>
          <a:p>
            <a:r>
              <a:rPr lang="en-US" sz="2300" dirty="0">
                <a:solidFill>
                  <a:srgbClr val="4472C4">
                    <a:lumMod val="50000"/>
                  </a:srgbClr>
                </a:solidFill>
              </a:rPr>
              <a:t>The preceding vowel is usually long. You just have to learn whether to use [-</a:t>
            </a:r>
            <a:r>
              <a:rPr lang="en-US" sz="2300" b="1" dirty="0">
                <a:solidFill>
                  <a:srgbClr val="4472C4">
                    <a:lumMod val="50000"/>
                  </a:srgbClr>
                </a:solidFill>
              </a:rPr>
              <a:t>s</a:t>
            </a:r>
            <a:r>
              <a:rPr lang="en-US" sz="2300" dirty="0">
                <a:solidFill>
                  <a:srgbClr val="4472C4">
                    <a:lumMod val="50000"/>
                  </a:srgbClr>
                </a:solidFill>
              </a:rPr>
              <a:t>] or [-</a:t>
            </a:r>
            <a:r>
              <a:rPr lang="en-US" sz="2300" b="1" dirty="0">
                <a:solidFill>
                  <a:srgbClr val="4472C4">
                    <a:lumMod val="50000"/>
                  </a:srgbClr>
                </a:solidFill>
              </a:rPr>
              <a:t>ß</a:t>
            </a:r>
            <a:r>
              <a:rPr lang="en-US" sz="2300" dirty="0">
                <a:solidFill>
                  <a:srgbClr val="4472C4">
                    <a:lumMod val="50000"/>
                  </a:srgbClr>
                </a:solidFill>
              </a:rPr>
              <a:t>-]:</a:t>
            </a:r>
            <a:endParaRPr lang="en-GB" sz="2300" dirty="0"/>
          </a:p>
        </p:txBody>
      </p:sp>
      <p:sp>
        <p:nvSpPr>
          <p:cNvPr id="27" name="Rectangle: Rounded Corners 26">
            <a:extLst>
              <a:ext uri="{FF2B5EF4-FFF2-40B4-BE49-F238E27FC236}">
                <a16:creationId xmlns:a16="http://schemas.microsoft.com/office/drawing/2014/main" id="{AFE2D7BD-9EFD-4DC2-9E24-4EA272E9148F}"/>
              </a:ext>
            </a:extLst>
          </p:cNvPr>
          <p:cNvSpPr/>
          <p:nvPr/>
        </p:nvSpPr>
        <p:spPr>
          <a:xfrm>
            <a:off x="5507385" y="5211119"/>
            <a:ext cx="1399142" cy="39714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115076"/>
                </a:solidFill>
              </a:rPr>
              <a:t>Rei</a:t>
            </a:r>
            <a:r>
              <a:rPr lang="en-GB" sz="2400" b="1" dirty="0">
                <a:solidFill>
                  <a:srgbClr val="115076"/>
                </a:solidFill>
              </a:rPr>
              <a:t>s</a:t>
            </a:r>
          </a:p>
        </p:txBody>
      </p:sp>
      <p:sp>
        <p:nvSpPr>
          <p:cNvPr id="28" name="Rectangle: Rounded Corners 27">
            <a:extLst>
              <a:ext uri="{FF2B5EF4-FFF2-40B4-BE49-F238E27FC236}">
                <a16:creationId xmlns:a16="http://schemas.microsoft.com/office/drawing/2014/main" id="{A7647C85-273B-413E-9FB2-61417E438DF9}"/>
              </a:ext>
            </a:extLst>
          </p:cNvPr>
          <p:cNvSpPr/>
          <p:nvPr/>
        </p:nvSpPr>
        <p:spPr>
          <a:xfrm>
            <a:off x="7266243" y="5226322"/>
            <a:ext cx="1399142" cy="39714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115076"/>
                </a:solidFill>
              </a:rPr>
              <a:t>harmlo</a:t>
            </a:r>
            <a:r>
              <a:rPr lang="en-GB" sz="2400" b="1" dirty="0" err="1">
                <a:solidFill>
                  <a:srgbClr val="115076"/>
                </a:solidFill>
              </a:rPr>
              <a:t>s</a:t>
            </a:r>
            <a:endParaRPr lang="en-GB" sz="2400" b="1" dirty="0">
              <a:solidFill>
                <a:srgbClr val="115076"/>
              </a:solidFill>
            </a:endParaRPr>
          </a:p>
        </p:txBody>
      </p:sp>
      <p:sp>
        <p:nvSpPr>
          <p:cNvPr id="29" name="Rectangle: Rounded Corners 28">
            <a:extLst>
              <a:ext uri="{FF2B5EF4-FFF2-40B4-BE49-F238E27FC236}">
                <a16:creationId xmlns:a16="http://schemas.microsoft.com/office/drawing/2014/main" id="{A5A6D87D-1F9C-43C4-BB34-D2476834D8AB}"/>
              </a:ext>
            </a:extLst>
          </p:cNvPr>
          <p:cNvSpPr/>
          <p:nvPr/>
        </p:nvSpPr>
        <p:spPr>
          <a:xfrm>
            <a:off x="3711979" y="5214252"/>
            <a:ext cx="1399142" cy="39714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115076"/>
                </a:solidFill>
              </a:rPr>
              <a:t>Spa</a:t>
            </a:r>
            <a:r>
              <a:rPr lang="en-GB" sz="2400" b="1" dirty="0" err="1">
                <a:solidFill>
                  <a:srgbClr val="115076"/>
                </a:solidFill>
              </a:rPr>
              <a:t>ß</a:t>
            </a:r>
            <a:endParaRPr lang="en-GB" sz="2400" b="1" dirty="0">
              <a:solidFill>
                <a:srgbClr val="115076"/>
              </a:solidFill>
            </a:endParaRPr>
          </a:p>
        </p:txBody>
      </p:sp>
      <p:sp>
        <p:nvSpPr>
          <p:cNvPr id="30" name="Speech Bubble: Rectangle with Corners Rounded 29">
            <a:extLst>
              <a:ext uri="{FF2B5EF4-FFF2-40B4-BE49-F238E27FC236}">
                <a16:creationId xmlns:a16="http://schemas.microsoft.com/office/drawing/2014/main" id="{2B4352FB-5275-4DC2-A624-3E08C56C09D5}"/>
              </a:ext>
            </a:extLst>
          </p:cNvPr>
          <p:cNvSpPr/>
          <p:nvPr/>
        </p:nvSpPr>
        <p:spPr>
          <a:xfrm>
            <a:off x="9074990" y="2831056"/>
            <a:ext cx="2926814" cy="1243683"/>
          </a:xfrm>
          <a:prstGeom prst="wedgeRoundRectCallout">
            <a:avLst>
              <a:gd name="adj1" fmla="val -13611"/>
              <a:gd name="adj2" fmla="val 74238"/>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was</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and </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etwas</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i="0" u="none" strike="noStrike" kern="1200" cap="none" spc="0" normalizeH="0" baseline="0" noProof="0" dirty="0">
                <a:ln>
                  <a:noFill/>
                </a:ln>
                <a:solidFill>
                  <a:prstClr val="white"/>
                </a:solidFill>
                <a:effectLst/>
                <a:uLnTx/>
                <a:uFillTx/>
                <a:latin typeface="Century Gothic" panose="020F0302020204030204"/>
                <a:ea typeface="+mn-ea"/>
                <a:cs typeface="+mn-cs"/>
              </a:rPr>
              <a:t>are exceptions. The vowel is short but words end</a:t>
            </a:r>
            <a:r>
              <a:rPr kumimoji="0" lang="en-GB" sz="2000" i="0" u="none" strike="noStrike" kern="1200" cap="none" spc="0" normalizeH="0" noProof="0" dirty="0">
                <a:ln>
                  <a:noFill/>
                </a:ln>
                <a:solidFill>
                  <a:prstClr val="white"/>
                </a:solidFill>
                <a:effectLst/>
                <a:uLnTx/>
                <a:uFillTx/>
                <a:latin typeface="Century Gothic" panose="020F0302020204030204"/>
                <a:ea typeface="+mn-ea"/>
                <a:cs typeface="+mn-cs"/>
              </a:rPr>
              <a:t> </a:t>
            </a:r>
            <a:r>
              <a:rPr kumimoji="0" lang="en-GB" sz="2000" i="0" u="none" strike="noStrike" kern="1200" cap="none" spc="0" normalizeH="0" baseline="0" noProof="0" dirty="0">
                <a:ln>
                  <a:noFill/>
                </a:ln>
                <a:solidFill>
                  <a:prstClr val="white"/>
                </a:solidFill>
                <a:effectLst/>
                <a:uLnTx/>
                <a:uFillTx/>
                <a:latin typeface="Century Gothic" panose="020F0302020204030204"/>
                <a:ea typeface="+mn-ea"/>
                <a:cs typeface="+mn-cs"/>
              </a:rPr>
              <a:t>in [-s].</a:t>
            </a:r>
          </a:p>
        </p:txBody>
      </p:sp>
    </p:spTree>
    <p:extLst>
      <p:ext uri="{BB962C8B-B14F-4D97-AF65-F5344CB8AC3E}">
        <p14:creationId xmlns:p14="http://schemas.microsoft.com/office/powerpoint/2010/main" val="2284583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8"/>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p:bldP spid="23" grpId="0" animBg="1"/>
      <p:bldP spid="24" grpId="0" animBg="1"/>
      <p:bldP spid="25" grpId="0"/>
      <p:bldP spid="27" grpId="0" animBg="1"/>
      <p:bldP spid="28" grpId="0" animBg="1"/>
      <p:bldP spid="29" grpId="0" animBg="1"/>
      <p:bldP spid="3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2362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6" name="Table 6">
            <a:extLst>
              <a:ext uri="{FF2B5EF4-FFF2-40B4-BE49-F238E27FC236}">
                <a16:creationId xmlns:a16="http://schemas.microsoft.com/office/drawing/2014/main" id="{88E2F6CA-D064-544D-A9D7-D43E93F98A8A}"/>
              </a:ext>
            </a:extLst>
          </p:cNvPr>
          <p:cNvGraphicFramePr>
            <a:graphicFrameLocks noGrp="1"/>
          </p:cNvGraphicFramePr>
          <p:nvPr>
            <p:extLst>
              <p:ext uri="{D42A27DB-BD31-4B8C-83A1-F6EECF244321}">
                <p14:modId xmlns:p14="http://schemas.microsoft.com/office/powerpoint/2010/main" val="1385073409"/>
              </p:ext>
            </p:extLst>
          </p:nvPr>
        </p:nvGraphicFramePr>
        <p:xfrm>
          <a:off x="361951" y="1602341"/>
          <a:ext cx="11547969" cy="4483444"/>
        </p:xfrm>
        <a:graphic>
          <a:graphicData uri="http://schemas.openxmlformats.org/drawingml/2006/table">
            <a:tbl>
              <a:tblPr firstRow="1" bandRow="1">
                <a:tableStyleId>{00A15C55-8517-42AA-B614-E9B94910E393}</a:tableStyleId>
              </a:tblPr>
              <a:tblGrid>
                <a:gridCol w="619124">
                  <a:extLst>
                    <a:ext uri="{9D8B030D-6E8A-4147-A177-3AD203B41FA5}">
                      <a16:colId xmlns:a16="http://schemas.microsoft.com/office/drawing/2014/main" val="2607353726"/>
                    </a:ext>
                  </a:extLst>
                </a:gridCol>
                <a:gridCol w="7991475">
                  <a:extLst>
                    <a:ext uri="{9D8B030D-6E8A-4147-A177-3AD203B41FA5}">
                      <a16:colId xmlns:a16="http://schemas.microsoft.com/office/drawing/2014/main" val="1600817978"/>
                    </a:ext>
                  </a:extLst>
                </a:gridCol>
                <a:gridCol w="1514475">
                  <a:extLst>
                    <a:ext uri="{9D8B030D-6E8A-4147-A177-3AD203B41FA5}">
                      <a16:colId xmlns:a16="http://schemas.microsoft.com/office/drawing/2014/main" val="4128092149"/>
                    </a:ext>
                  </a:extLst>
                </a:gridCol>
                <a:gridCol w="1422895">
                  <a:extLst>
                    <a:ext uri="{9D8B030D-6E8A-4147-A177-3AD203B41FA5}">
                      <a16:colId xmlns:a16="http://schemas.microsoft.com/office/drawing/2014/main" val="2609792770"/>
                    </a:ext>
                  </a:extLst>
                </a:gridCol>
              </a:tblGrid>
              <a:tr h="497067">
                <a:tc>
                  <a:txBody>
                    <a:bodyPr/>
                    <a:lstStyle/>
                    <a:p>
                      <a:endParaRPr lang="en-GB" dirty="0"/>
                    </a:p>
                  </a:txBody>
                  <a:tcPr>
                    <a:noFill/>
                  </a:tcPr>
                </a:tc>
                <a:tc>
                  <a:txBody>
                    <a:bodyPr/>
                    <a:lstStyle/>
                    <a:p>
                      <a:endParaRPr lang="en-GB" dirty="0"/>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u="none" strike="noStrike" kern="1200" cap="none" spc="0" normalizeH="0" baseline="0" noProof="0" dirty="0">
                          <a:ln>
                            <a:noFill/>
                          </a:ln>
                          <a:effectLst/>
                          <a:uLnTx/>
                          <a:uFillTx/>
                        </a:rPr>
                        <a:t>ss</a:t>
                      </a:r>
                      <a:endParaRPr lang="en-GB" sz="20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ß</a:t>
                      </a:r>
                      <a:endParaRPr lang="en-GB" sz="2000" b="0" dirty="0"/>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rgbClr val="115076"/>
                          </a:solidFill>
                        </a:rPr>
                        <a:t>Willst</a:t>
                      </a:r>
                      <a:r>
                        <a:rPr lang="en-GB" sz="2000" dirty="0">
                          <a:solidFill>
                            <a:srgbClr val="115076"/>
                          </a:solidFill>
                        </a:rPr>
                        <a:t> du das Spiel </a:t>
                      </a:r>
                      <a:r>
                        <a:rPr lang="en-GB" sz="2000" dirty="0" err="1">
                          <a:solidFill>
                            <a:srgbClr val="115076"/>
                          </a:solidFill>
                        </a:rPr>
                        <a:t>über</a:t>
                      </a:r>
                      <a:r>
                        <a:rPr lang="en-GB" sz="2000" dirty="0">
                          <a:solidFill>
                            <a:srgbClr val="115076"/>
                          </a:solidFill>
                        </a:rPr>
                        <a:t> </a:t>
                      </a:r>
                      <a:r>
                        <a:rPr lang="en-GB" sz="2000" b="1" dirty="0">
                          <a:solidFill>
                            <a:srgbClr val="115076"/>
                          </a:solidFill>
                        </a:rPr>
                        <a:t>Schloss</a:t>
                      </a:r>
                      <a:r>
                        <a:rPr lang="en-GB" sz="2000" dirty="0">
                          <a:solidFill>
                            <a:srgbClr val="115076"/>
                          </a:solidFill>
                        </a:rPr>
                        <a:t> Eutin </a:t>
                      </a:r>
                      <a:r>
                        <a:rPr lang="en-GB" sz="2000" dirty="0" err="1">
                          <a:solidFill>
                            <a:srgbClr val="115076"/>
                          </a:solidFill>
                        </a:rPr>
                        <a:t>mit</a:t>
                      </a:r>
                      <a:r>
                        <a:rPr lang="en-GB" sz="2000" dirty="0">
                          <a:solidFill>
                            <a:srgbClr val="115076"/>
                          </a:solidFill>
                        </a:rPr>
                        <a:t> mir </a:t>
                      </a:r>
                      <a:r>
                        <a:rPr lang="en-GB" sz="2000" dirty="0" err="1">
                          <a:solidFill>
                            <a:srgbClr val="115076"/>
                          </a:solidFill>
                        </a:rPr>
                        <a:t>spielen</a:t>
                      </a:r>
                      <a:r>
                        <a:rPr lang="en-GB" sz="2000" dirty="0">
                          <a:solidFill>
                            <a:srgbClr val="115076"/>
                          </a:solidFill>
                        </a:rPr>
                        <a:t>?</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r>
                        <a:rPr lang="de-DE" sz="2000" dirty="0">
                          <a:solidFill>
                            <a:srgbClr val="115076"/>
                          </a:solidFill>
                        </a:rPr>
                        <a:t>War es Reverend Grün mit dem </a:t>
                      </a:r>
                      <a:r>
                        <a:rPr lang="de-DE" sz="2000" b="1" dirty="0">
                          <a:solidFill>
                            <a:srgbClr val="115076"/>
                          </a:solidFill>
                        </a:rPr>
                        <a:t>Messer</a:t>
                      </a:r>
                      <a:r>
                        <a:rPr lang="de-DE" sz="2000" dirty="0">
                          <a:solidFill>
                            <a:srgbClr val="115076"/>
                          </a:solidFill>
                        </a:rPr>
                        <a:t> in der Küche?</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506908">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i="0" u="none" strike="noStrike" kern="1200" dirty="0" err="1">
                          <a:solidFill>
                            <a:srgbClr val="115076"/>
                          </a:solidFill>
                          <a:effectLst/>
                          <a:latin typeface="Century Gothic" panose="020B0502020202020204" pitchFamily="34" charset="0"/>
                        </a:rPr>
                        <a:t>Versteckt</a:t>
                      </a:r>
                      <a:r>
                        <a:rPr lang="en-GB" sz="2000" b="0" i="0" u="none" strike="noStrike" kern="1200" dirty="0">
                          <a:solidFill>
                            <a:srgbClr val="115076"/>
                          </a:solidFill>
                          <a:effectLst/>
                          <a:latin typeface="Century Gothic" panose="020B0502020202020204" pitchFamily="34" charset="0"/>
                        </a:rPr>
                        <a:t> </a:t>
                      </a:r>
                      <a:r>
                        <a:rPr lang="en-GB" sz="2000" b="0" i="0" u="none" strike="noStrike" kern="1200" dirty="0" err="1">
                          <a:solidFill>
                            <a:srgbClr val="115076"/>
                          </a:solidFill>
                          <a:effectLst/>
                          <a:latin typeface="Century Gothic" panose="020B0502020202020204" pitchFamily="34" charset="0"/>
                        </a:rPr>
                        <a:t>sich</a:t>
                      </a:r>
                      <a:r>
                        <a:rPr lang="en-GB" sz="2000" b="0" i="0" u="none" strike="noStrike" kern="1200" dirty="0">
                          <a:solidFill>
                            <a:srgbClr val="115076"/>
                          </a:solidFill>
                          <a:effectLst/>
                          <a:latin typeface="Century Gothic" panose="020B0502020202020204" pitchFamily="34" charset="0"/>
                        </a:rPr>
                        <a:t> </a:t>
                      </a:r>
                      <a:r>
                        <a:rPr lang="en-GB" sz="2000" b="1" i="0" u="none" strike="noStrike" kern="1200" dirty="0">
                          <a:solidFill>
                            <a:srgbClr val="115076"/>
                          </a:solidFill>
                          <a:effectLst/>
                          <a:latin typeface="Century Gothic" panose="020B0502020202020204" pitchFamily="34" charset="0"/>
                        </a:rPr>
                        <a:t>Professor </a:t>
                      </a:r>
                      <a:r>
                        <a:rPr lang="en-GB" sz="2000" b="0" i="0" u="none" strike="noStrike" kern="1200" dirty="0">
                          <a:solidFill>
                            <a:srgbClr val="115076"/>
                          </a:solidFill>
                          <a:effectLst/>
                          <a:latin typeface="Century Gothic" panose="020B0502020202020204" pitchFamily="34" charset="0"/>
                        </a:rPr>
                        <a:t>Bloom </a:t>
                      </a:r>
                      <a:r>
                        <a:rPr lang="en-GB" sz="2000" b="0" i="0" u="none" strike="noStrike" kern="1200" dirty="0" err="1">
                          <a:solidFill>
                            <a:srgbClr val="115076"/>
                          </a:solidFill>
                          <a:effectLst/>
                          <a:latin typeface="Century Gothic" panose="020B0502020202020204" pitchFamily="34" charset="0"/>
                        </a:rPr>
                        <a:t>im</a:t>
                      </a:r>
                      <a:r>
                        <a:rPr lang="en-GB" sz="2000" b="0" i="0" u="none" strike="noStrike" kern="1200" dirty="0">
                          <a:solidFill>
                            <a:srgbClr val="115076"/>
                          </a:solidFill>
                          <a:effectLst/>
                          <a:latin typeface="Century Gothic" panose="020B0502020202020204" pitchFamily="34" charset="0"/>
                        </a:rPr>
                        <a:t> Salon?</a:t>
                      </a:r>
                      <a:endParaRPr lang="en-GB" sz="2000" b="0" i="0" u="none" strike="noStrike" dirty="0">
                        <a:effectLst/>
                        <a:latin typeface="Arial" panose="020B0604020202020204" pitchFamily="34" charset="0"/>
                      </a:endParaRP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i="0" u="none" strike="noStrike" kern="1200" dirty="0">
                          <a:solidFill>
                            <a:srgbClr val="115076"/>
                          </a:solidFill>
                          <a:effectLst/>
                          <a:latin typeface="Century Gothic" panose="020B0502020202020204" pitchFamily="34" charset="0"/>
                        </a:rPr>
                        <a:t>Hast du Frau </a:t>
                      </a:r>
                      <a:r>
                        <a:rPr lang="en-GB" sz="2000" b="1" i="0" u="none" strike="noStrike" kern="1200" dirty="0" err="1">
                          <a:solidFill>
                            <a:srgbClr val="115076"/>
                          </a:solidFill>
                          <a:effectLst/>
                          <a:latin typeface="Century Gothic" panose="020B0502020202020204" pitchFamily="34" charset="0"/>
                        </a:rPr>
                        <a:t>Weiß</a:t>
                      </a:r>
                      <a:r>
                        <a:rPr lang="en-GB" sz="2000" b="0" i="0" u="none" strike="noStrike" kern="1200" dirty="0">
                          <a:solidFill>
                            <a:srgbClr val="115076"/>
                          </a:solidFill>
                          <a:effectLst/>
                          <a:latin typeface="Century Gothic" panose="020B0502020202020204" pitchFamily="34" charset="0"/>
                        </a:rPr>
                        <a:t>  </a:t>
                      </a:r>
                      <a:r>
                        <a:rPr lang="en-GB" sz="2000" b="0" i="0" u="none" strike="noStrike" kern="1200" dirty="0" err="1">
                          <a:solidFill>
                            <a:srgbClr val="115076"/>
                          </a:solidFill>
                          <a:effectLst/>
                          <a:latin typeface="Century Gothic" panose="020B0502020202020204" pitchFamily="34" charset="0"/>
                        </a:rPr>
                        <a:t>vielleicht</a:t>
                      </a:r>
                      <a:r>
                        <a:rPr lang="en-GB" sz="2000" b="0" i="0" u="none" strike="noStrike" kern="1200" dirty="0">
                          <a:solidFill>
                            <a:srgbClr val="115076"/>
                          </a:solidFill>
                          <a:effectLst/>
                          <a:latin typeface="Century Gothic" panose="020B0502020202020204" pitchFamily="34" charset="0"/>
                        </a:rPr>
                        <a:t> </a:t>
                      </a:r>
                      <a:r>
                        <a:rPr lang="en-GB" sz="2000" b="0" i="0" u="none" strike="noStrike" kern="1200" dirty="0" err="1">
                          <a:solidFill>
                            <a:srgbClr val="115076"/>
                          </a:solidFill>
                          <a:effectLst/>
                          <a:latin typeface="Century Gothic" panose="020B0502020202020204" pitchFamily="34" charset="0"/>
                        </a:rPr>
                        <a:t>im</a:t>
                      </a:r>
                      <a:r>
                        <a:rPr lang="en-GB" sz="2000" b="0" i="0" u="none" strike="noStrike" kern="1200" dirty="0">
                          <a:solidFill>
                            <a:srgbClr val="115076"/>
                          </a:solidFill>
                          <a:effectLst/>
                          <a:latin typeface="Century Gothic" panose="020B0502020202020204" pitchFamily="34" charset="0"/>
                        </a:rPr>
                        <a:t> Kino </a:t>
                      </a:r>
                      <a:r>
                        <a:rPr lang="en-GB" sz="2000" b="0" i="0" u="none" strike="noStrike" kern="1200" dirty="0" err="1">
                          <a:solidFill>
                            <a:srgbClr val="115076"/>
                          </a:solidFill>
                          <a:effectLst/>
                          <a:latin typeface="Century Gothic" panose="020B0502020202020204" pitchFamily="34" charset="0"/>
                        </a:rPr>
                        <a:t>gesehen</a:t>
                      </a:r>
                      <a:r>
                        <a:rPr lang="en-GB" sz="2000" b="0" i="0" u="none" strike="noStrike" kern="1200" dirty="0">
                          <a:solidFill>
                            <a:srgbClr val="115076"/>
                          </a:solidFill>
                          <a:effectLst/>
                          <a:latin typeface="Century Gothic" panose="020B0502020202020204" pitchFamily="34" charset="0"/>
                        </a:rPr>
                        <a:t>?</a:t>
                      </a:r>
                      <a:endParaRPr lang="en-GB" sz="2000" b="0" i="0" u="none" strike="noStrike" dirty="0">
                        <a:effectLst/>
                        <a:latin typeface="Arial" panose="020B0604020202020204" pitchFamily="34" charset="0"/>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i="0" u="none" strike="noStrike" kern="1200" dirty="0" err="1">
                          <a:solidFill>
                            <a:srgbClr val="115076"/>
                          </a:solidFill>
                          <a:effectLst/>
                          <a:latin typeface="Century Gothic" panose="020B0502020202020204" pitchFamily="34" charset="0"/>
                        </a:rPr>
                        <a:t>Ist</a:t>
                      </a:r>
                      <a:r>
                        <a:rPr lang="en-GB" sz="2000" b="0" i="0" u="none" strike="noStrike" kern="1200" dirty="0">
                          <a:solidFill>
                            <a:srgbClr val="115076"/>
                          </a:solidFill>
                          <a:effectLst/>
                          <a:latin typeface="Century Gothic" panose="020B0502020202020204" pitchFamily="34" charset="0"/>
                        </a:rPr>
                        <a:t> Gloria auf Sir Albert </a:t>
                      </a:r>
                      <a:r>
                        <a:rPr lang="en-GB" sz="2000" b="0" i="0" u="none" strike="noStrike" kern="1200" dirty="0" err="1">
                          <a:solidFill>
                            <a:srgbClr val="115076"/>
                          </a:solidFill>
                          <a:effectLst/>
                          <a:latin typeface="Century Gothic" panose="020B0502020202020204" pitchFamily="34" charset="0"/>
                        </a:rPr>
                        <a:t>im</a:t>
                      </a:r>
                      <a:r>
                        <a:rPr lang="en-GB" sz="2000" b="0" i="0" u="none" strike="noStrike" kern="1200" dirty="0">
                          <a:solidFill>
                            <a:srgbClr val="115076"/>
                          </a:solidFill>
                          <a:effectLst/>
                          <a:latin typeface="Century Gothic" panose="020B0502020202020204" pitchFamily="34" charset="0"/>
                        </a:rPr>
                        <a:t> </a:t>
                      </a:r>
                      <a:r>
                        <a:rPr lang="en-GB" sz="2000" b="1" i="0" u="none" strike="noStrike" kern="1200" dirty="0" err="1">
                          <a:solidFill>
                            <a:srgbClr val="115076"/>
                          </a:solidFill>
                          <a:effectLst/>
                          <a:latin typeface="Century Gothic" panose="020B0502020202020204" pitchFamily="34" charset="0"/>
                        </a:rPr>
                        <a:t>Esszimmer</a:t>
                      </a:r>
                      <a:r>
                        <a:rPr lang="en-GB" sz="2000" b="0" i="0" u="none" strike="noStrike" kern="1200" dirty="0">
                          <a:solidFill>
                            <a:srgbClr val="115076"/>
                          </a:solidFill>
                          <a:effectLst/>
                          <a:latin typeface="Century Gothic" panose="020B0502020202020204" pitchFamily="34" charset="0"/>
                        </a:rPr>
                        <a:t> </a:t>
                      </a:r>
                      <a:r>
                        <a:rPr lang="en-GB" sz="2000" b="1" i="0" u="none" strike="noStrike" kern="1200" dirty="0" err="1">
                          <a:solidFill>
                            <a:srgbClr val="115076"/>
                          </a:solidFill>
                          <a:effectLst/>
                          <a:latin typeface="Century Gothic" panose="020B0502020202020204" pitchFamily="34" charset="0"/>
                        </a:rPr>
                        <a:t>gestoßen</a:t>
                      </a:r>
                      <a:r>
                        <a:rPr lang="en-GB" sz="2000" b="0" i="0" u="none" strike="noStrike" kern="1200" dirty="0">
                          <a:solidFill>
                            <a:srgbClr val="115076"/>
                          </a:solidFill>
                          <a:effectLst/>
                          <a:latin typeface="Century Gothic" panose="020B0502020202020204" pitchFamily="34" charset="0"/>
                        </a:rPr>
                        <a:t>?</a:t>
                      </a:r>
                      <a:endParaRPr lang="en-GB" sz="2000" b="0" i="0" u="none" strike="noStrike" dirty="0">
                        <a:effectLst/>
                        <a:latin typeface="Arial" panose="020B0604020202020204" pitchFamily="34" charset="0"/>
                      </a:endParaRP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i="0" u="none" strike="noStrike" kern="1200" dirty="0">
                          <a:solidFill>
                            <a:srgbClr val="115076"/>
                          </a:solidFill>
                          <a:effectLst/>
                          <a:latin typeface="Century Gothic" panose="020B0502020202020204" pitchFamily="34" charset="0"/>
                        </a:rPr>
                        <a:t>War es die rote Dame auf der </a:t>
                      </a:r>
                      <a:r>
                        <a:rPr lang="en-GB" sz="2000" b="1" i="0" u="none" strike="noStrike" kern="1200" dirty="0">
                          <a:solidFill>
                            <a:srgbClr val="115076"/>
                          </a:solidFill>
                          <a:effectLst/>
                          <a:latin typeface="Century Gothic" panose="020B0502020202020204" pitchFamily="34" charset="0"/>
                        </a:rPr>
                        <a:t>Terrasse</a:t>
                      </a:r>
                      <a:r>
                        <a:rPr lang="en-GB" sz="2000" b="0" i="0" u="none" strike="noStrike" kern="1200" dirty="0">
                          <a:solidFill>
                            <a:srgbClr val="115076"/>
                          </a:solidFill>
                          <a:effectLst/>
                          <a:latin typeface="Century Gothic" panose="020B0502020202020204" pitchFamily="34" charset="0"/>
                        </a:rPr>
                        <a:t>?</a:t>
                      </a:r>
                      <a:endParaRPr lang="en-GB" sz="2000" b="0" i="0" u="none" strike="noStrike" dirty="0">
                        <a:effectLst/>
                        <a:latin typeface="Arial" panose="020B0604020202020204" pitchFamily="34" charset="0"/>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i="0" u="none" strike="noStrike" kern="1200" dirty="0" err="1">
                          <a:solidFill>
                            <a:srgbClr val="115076"/>
                          </a:solidFill>
                          <a:effectLst/>
                          <a:latin typeface="Century Gothic" panose="020B0502020202020204" pitchFamily="34" charset="0"/>
                        </a:rPr>
                        <a:t>Außer</a:t>
                      </a:r>
                      <a:r>
                        <a:rPr lang="en-GB" sz="2000" b="0" i="0" u="none" strike="noStrike" kern="1200" dirty="0">
                          <a:solidFill>
                            <a:srgbClr val="115076"/>
                          </a:solidFill>
                          <a:effectLst/>
                          <a:latin typeface="Century Gothic" panose="020B0502020202020204" pitchFamily="34" charset="0"/>
                        </a:rPr>
                        <a:t> </a:t>
                      </a:r>
                      <a:r>
                        <a:rPr lang="en-GB" sz="2000" b="0" i="0" u="none" strike="noStrike" kern="1200" dirty="0" err="1">
                          <a:solidFill>
                            <a:srgbClr val="115076"/>
                          </a:solidFill>
                          <a:effectLst/>
                          <a:latin typeface="Century Gothic" panose="020B0502020202020204" pitchFamily="34" charset="0"/>
                        </a:rPr>
                        <a:t>dem</a:t>
                      </a:r>
                      <a:r>
                        <a:rPr lang="en-GB" sz="2000" b="0" i="0" u="none" strike="noStrike" kern="1200" dirty="0">
                          <a:solidFill>
                            <a:srgbClr val="115076"/>
                          </a:solidFill>
                          <a:effectLst/>
                          <a:latin typeface="Century Gothic" panose="020B0502020202020204" pitchFamily="34" charset="0"/>
                        </a:rPr>
                        <a:t> </a:t>
                      </a:r>
                      <a:r>
                        <a:rPr lang="en-GB" sz="2000" b="0" i="0" u="none" strike="noStrike" kern="1200" dirty="0" err="1">
                          <a:solidFill>
                            <a:srgbClr val="115076"/>
                          </a:solidFill>
                          <a:effectLst/>
                          <a:latin typeface="Century Gothic" panose="020B0502020202020204" pitchFamily="34" charset="0"/>
                        </a:rPr>
                        <a:t>gelben</a:t>
                      </a:r>
                      <a:r>
                        <a:rPr lang="en-GB" sz="2000" b="0" i="0" u="none" strike="noStrike" kern="1200" dirty="0">
                          <a:solidFill>
                            <a:srgbClr val="115076"/>
                          </a:solidFill>
                          <a:effectLst/>
                          <a:latin typeface="Century Gothic" panose="020B0502020202020204" pitchFamily="34" charset="0"/>
                        </a:rPr>
                        <a:t> </a:t>
                      </a:r>
                      <a:r>
                        <a:rPr lang="en-GB" sz="2000" b="0" i="0" u="none" strike="noStrike" kern="1200" dirty="0" err="1">
                          <a:solidFill>
                            <a:srgbClr val="115076"/>
                          </a:solidFill>
                          <a:effectLst/>
                          <a:latin typeface="Century Gothic" panose="020B0502020202020204" pitchFamily="34" charset="0"/>
                        </a:rPr>
                        <a:t>Mädchen</a:t>
                      </a:r>
                      <a:r>
                        <a:rPr lang="en-GB" sz="2000" b="0" i="0" u="none" strike="noStrike" kern="1200" dirty="0">
                          <a:solidFill>
                            <a:srgbClr val="115076"/>
                          </a:solidFill>
                          <a:effectLst/>
                          <a:latin typeface="Century Gothic" panose="020B0502020202020204" pitchFamily="34" charset="0"/>
                        </a:rPr>
                        <a:t>, </a:t>
                      </a:r>
                      <a:r>
                        <a:rPr lang="en-GB" sz="2000" b="0" i="0" u="none" strike="noStrike" kern="1200" dirty="0" err="1">
                          <a:solidFill>
                            <a:srgbClr val="115076"/>
                          </a:solidFill>
                          <a:effectLst/>
                          <a:latin typeface="Century Gothic" panose="020B0502020202020204" pitchFamily="34" charset="0"/>
                        </a:rPr>
                        <a:t>wer</a:t>
                      </a:r>
                      <a:r>
                        <a:rPr lang="en-GB" sz="2000" b="0" i="0" u="none" strike="noStrike" kern="1200" dirty="0">
                          <a:solidFill>
                            <a:srgbClr val="115076"/>
                          </a:solidFill>
                          <a:effectLst/>
                          <a:latin typeface="Century Gothic" panose="020B0502020202020204" pitchFamily="34" charset="0"/>
                        </a:rPr>
                        <a:t> war </a:t>
                      </a:r>
                      <a:r>
                        <a:rPr lang="en-GB" sz="2000" b="0" i="0" u="none" strike="noStrike" kern="1200" dirty="0" err="1">
                          <a:solidFill>
                            <a:srgbClr val="115076"/>
                          </a:solidFill>
                          <a:effectLst/>
                          <a:latin typeface="Century Gothic" panose="020B0502020202020204" pitchFamily="34" charset="0"/>
                        </a:rPr>
                        <a:t>im</a:t>
                      </a:r>
                      <a:r>
                        <a:rPr lang="en-GB" sz="2000" b="0" i="0" u="none" strike="noStrike" kern="1200" dirty="0">
                          <a:solidFill>
                            <a:srgbClr val="115076"/>
                          </a:solidFill>
                          <a:effectLst/>
                          <a:latin typeface="Century Gothic" panose="020B0502020202020204" pitchFamily="34" charset="0"/>
                        </a:rPr>
                        <a:t> Zimmer?</a:t>
                      </a:r>
                      <a:endParaRPr lang="en-GB" sz="2000" b="0" i="0" u="none" strike="noStrike" dirty="0">
                        <a:effectLst/>
                        <a:latin typeface="Arial" panose="020B0604020202020204" pitchFamily="34" charset="0"/>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71851735"/>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rgbClr val="115076"/>
                          </a:solidFill>
                        </a:rPr>
                        <a:t>Hast du Dennis </a:t>
                      </a:r>
                      <a:r>
                        <a:rPr lang="en-GB" sz="2000" dirty="0" err="1">
                          <a:solidFill>
                            <a:srgbClr val="115076"/>
                          </a:solidFill>
                        </a:rPr>
                        <a:t>Gatow</a:t>
                      </a:r>
                      <a:r>
                        <a:rPr lang="en-GB" sz="2000" dirty="0">
                          <a:solidFill>
                            <a:srgbClr val="115076"/>
                          </a:solidFill>
                        </a:rPr>
                        <a:t> </a:t>
                      </a:r>
                      <a:r>
                        <a:rPr lang="en-GB" sz="2000" dirty="0" err="1">
                          <a:solidFill>
                            <a:srgbClr val="115076"/>
                          </a:solidFill>
                        </a:rPr>
                        <a:t>im</a:t>
                      </a:r>
                      <a:r>
                        <a:rPr lang="en-GB" sz="2000" dirty="0">
                          <a:solidFill>
                            <a:srgbClr val="115076"/>
                          </a:solidFill>
                        </a:rPr>
                        <a:t> </a:t>
                      </a:r>
                      <a:r>
                        <a:rPr lang="en-GB" sz="2000" b="1" dirty="0" err="1">
                          <a:solidFill>
                            <a:srgbClr val="115076"/>
                          </a:solidFill>
                        </a:rPr>
                        <a:t>großen</a:t>
                      </a:r>
                      <a:r>
                        <a:rPr lang="en-GB" sz="2000" dirty="0">
                          <a:solidFill>
                            <a:srgbClr val="115076"/>
                          </a:solidFill>
                        </a:rPr>
                        <a:t> </a:t>
                      </a:r>
                      <a:r>
                        <a:rPr lang="en-GB" sz="2000" dirty="0" err="1">
                          <a:solidFill>
                            <a:srgbClr val="115076"/>
                          </a:solidFill>
                        </a:rPr>
                        <a:t>Arbeitszimmer</a:t>
                      </a:r>
                      <a:r>
                        <a:rPr lang="en-GB" sz="2000" dirty="0">
                          <a:solidFill>
                            <a:srgbClr val="115076"/>
                          </a:solidFill>
                        </a:rPr>
                        <a:t> </a:t>
                      </a:r>
                      <a:r>
                        <a:rPr lang="en-GB" sz="2000" dirty="0" err="1">
                          <a:solidFill>
                            <a:srgbClr val="115076"/>
                          </a:solidFill>
                        </a:rPr>
                        <a:t>getroffen</a:t>
                      </a:r>
                      <a:r>
                        <a:rPr lang="en-GB" sz="2000" dirty="0">
                          <a:solidFill>
                            <a:srgbClr val="115076"/>
                          </a:solidFill>
                        </a:rPr>
                        <a:t>?</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736239533"/>
                  </a:ext>
                </a:extLst>
              </a:tr>
            </a:tbl>
          </a:graphicData>
        </a:graphic>
      </p:graphicFrame>
      <p:sp>
        <p:nvSpPr>
          <p:cNvPr id="9" name="TextBox 8" descr="text box hiding answer">
            <a:extLst>
              <a:ext uri="{FF2B5EF4-FFF2-40B4-BE49-F238E27FC236}">
                <a16:creationId xmlns:a16="http://schemas.microsoft.com/office/drawing/2014/main" id="{6A807415-9C4A-AD4D-9157-BCD5CFCAF36C}"/>
              </a:ext>
            </a:extLst>
          </p:cNvPr>
          <p:cNvSpPr txBox="1"/>
          <p:nvPr/>
        </p:nvSpPr>
        <p:spPr>
          <a:xfrm>
            <a:off x="3911604" y="2160279"/>
            <a:ext cx="933528" cy="317508"/>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_____</a:t>
            </a:r>
          </a:p>
        </p:txBody>
      </p:sp>
      <p:pic>
        <p:nvPicPr>
          <p:cNvPr id="10" name="Picture 9" descr="green checkmark">
            <a:extLst>
              <a:ext uri="{FF2B5EF4-FFF2-40B4-BE49-F238E27FC236}">
                <a16:creationId xmlns:a16="http://schemas.microsoft.com/office/drawing/2014/main" id="{57659676-FF91-E744-A53B-2FB8359C68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542" y="2688495"/>
            <a:ext cx="282522" cy="294294"/>
          </a:xfrm>
          <a:prstGeom prst="rect">
            <a:avLst/>
          </a:prstGeom>
        </p:spPr>
      </p:pic>
      <p:sp>
        <p:nvSpPr>
          <p:cNvPr id="12" name="TextBox 11" descr="text box hiding answer">
            <a:extLst>
              <a:ext uri="{FF2B5EF4-FFF2-40B4-BE49-F238E27FC236}">
                <a16:creationId xmlns:a16="http://schemas.microsoft.com/office/drawing/2014/main" id="{FC362F41-7976-B248-918C-E0C6199759A0}"/>
              </a:ext>
            </a:extLst>
          </p:cNvPr>
          <p:cNvSpPr txBox="1"/>
          <p:nvPr/>
        </p:nvSpPr>
        <p:spPr>
          <a:xfrm>
            <a:off x="4930827" y="2665836"/>
            <a:ext cx="967909"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a:t>
            </a:r>
          </a:p>
        </p:txBody>
      </p:sp>
      <p:pic>
        <p:nvPicPr>
          <p:cNvPr id="13" name="Picture 12" descr="green checkmark">
            <a:extLst>
              <a:ext uri="{FF2B5EF4-FFF2-40B4-BE49-F238E27FC236}">
                <a16:creationId xmlns:a16="http://schemas.microsoft.com/office/drawing/2014/main" id="{89063457-6FB4-0F49-BA86-BE890AC7FE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542" y="3180160"/>
            <a:ext cx="282522" cy="294294"/>
          </a:xfrm>
          <a:prstGeom prst="rect">
            <a:avLst/>
          </a:prstGeom>
        </p:spPr>
      </p:pic>
      <p:sp>
        <p:nvSpPr>
          <p:cNvPr id="15" name="TextBox 14" descr="text box hiding answer">
            <a:extLst>
              <a:ext uri="{FF2B5EF4-FFF2-40B4-BE49-F238E27FC236}">
                <a16:creationId xmlns:a16="http://schemas.microsoft.com/office/drawing/2014/main" id="{0882EC24-6B8D-814F-8F65-B27D8F50DD64}"/>
              </a:ext>
            </a:extLst>
          </p:cNvPr>
          <p:cNvSpPr txBox="1"/>
          <p:nvPr/>
        </p:nvSpPr>
        <p:spPr>
          <a:xfrm>
            <a:off x="2802813" y="3178027"/>
            <a:ext cx="1201571" cy="307773"/>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a:t>
            </a:r>
          </a:p>
        </p:txBody>
      </p:sp>
      <p:pic>
        <p:nvPicPr>
          <p:cNvPr id="16" name="Picture 15" descr="green checkmark">
            <a:extLst>
              <a:ext uri="{FF2B5EF4-FFF2-40B4-BE49-F238E27FC236}">
                <a16:creationId xmlns:a16="http://schemas.microsoft.com/office/drawing/2014/main" id="{EF662689-2FD9-C34C-966B-BF198EDE2E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39637" y="3690855"/>
            <a:ext cx="282522" cy="294294"/>
          </a:xfrm>
          <a:prstGeom prst="rect">
            <a:avLst/>
          </a:prstGeom>
        </p:spPr>
      </p:pic>
      <p:sp>
        <p:nvSpPr>
          <p:cNvPr id="18" name="TextBox 17" descr="text box hiding answer">
            <a:extLst>
              <a:ext uri="{FF2B5EF4-FFF2-40B4-BE49-F238E27FC236}">
                <a16:creationId xmlns:a16="http://schemas.microsoft.com/office/drawing/2014/main" id="{AD177B29-49F3-054C-BB62-C784F65A92AE}"/>
              </a:ext>
            </a:extLst>
          </p:cNvPr>
          <p:cNvSpPr txBox="1"/>
          <p:nvPr/>
        </p:nvSpPr>
        <p:spPr>
          <a:xfrm>
            <a:off x="2661322" y="3669417"/>
            <a:ext cx="742276"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a:t>
            </a:r>
          </a:p>
        </p:txBody>
      </p:sp>
      <p:pic>
        <p:nvPicPr>
          <p:cNvPr id="19" name="Picture 18" descr="green checkmark">
            <a:extLst>
              <a:ext uri="{FF2B5EF4-FFF2-40B4-BE49-F238E27FC236}">
                <a16:creationId xmlns:a16="http://schemas.microsoft.com/office/drawing/2014/main" id="{67DE927D-B684-4E4C-B1E7-D9412F7A76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08532" y="4151689"/>
            <a:ext cx="282522" cy="294294"/>
          </a:xfrm>
          <a:prstGeom prst="rect">
            <a:avLst/>
          </a:prstGeom>
        </p:spPr>
      </p:pic>
      <p:sp>
        <p:nvSpPr>
          <p:cNvPr id="21" name="TextBox 20" descr="text box hiding answer">
            <a:extLst>
              <a:ext uri="{FF2B5EF4-FFF2-40B4-BE49-F238E27FC236}">
                <a16:creationId xmlns:a16="http://schemas.microsoft.com/office/drawing/2014/main" id="{8A557389-FDA2-4840-B39B-C820D944EC9B}"/>
              </a:ext>
            </a:extLst>
          </p:cNvPr>
          <p:cNvSpPr txBox="1"/>
          <p:nvPr/>
        </p:nvSpPr>
        <p:spPr>
          <a:xfrm>
            <a:off x="4152194" y="4183323"/>
            <a:ext cx="1254370" cy="307777"/>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a:t>
            </a:r>
          </a:p>
        </p:txBody>
      </p:sp>
      <p:pic>
        <p:nvPicPr>
          <p:cNvPr id="22" name="Picture 21" descr="green checkmark">
            <a:extLst>
              <a:ext uri="{FF2B5EF4-FFF2-40B4-BE49-F238E27FC236}">
                <a16:creationId xmlns:a16="http://schemas.microsoft.com/office/drawing/2014/main" id="{5E63036D-0C5D-A948-8471-290BEC4FEA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3542" y="4734022"/>
            <a:ext cx="282522" cy="294294"/>
          </a:xfrm>
          <a:prstGeom prst="rect">
            <a:avLst/>
          </a:prstGeom>
        </p:spPr>
      </p:pic>
      <p:sp>
        <p:nvSpPr>
          <p:cNvPr id="24" name="TextBox 23" descr="text box hiding answer">
            <a:extLst>
              <a:ext uri="{FF2B5EF4-FFF2-40B4-BE49-F238E27FC236}">
                <a16:creationId xmlns:a16="http://schemas.microsoft.com/office/drawing/2014/main" id="{D9C34F78-E03C-B246-8754-6C16168EE34B}"/>
              </a:ext>
            </a:extLst>
          </p:cNvPr>
          <p:cNvSpPr txBox="1"/>
          <p:nvPr/>
        </p:nvSpPr>
        <p:spPr>
          <a:xfrm>
            <a:off x="4795021" y="4673346"/>
            <a:ext cx="967909"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a:t>
            </a:r>
          </a:p>
        </p:txBody>
      </p:sp>
      <p:pic>
        <p:nvPicPr>
          <p:cNvPr id="25" name="Picture 24" descr="green checkmark">
            <a:extLst>
              <a:ext uri="{FF2B5EF4-FFF2-40B4-BE49-F238E27FC236}">
                <a16:creationId xmlns:a16="http://schemas.microsoft.com/office/drawing/2014/main" id="{309AB055-15F8-2F45-856E-A6F218E76C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39637" y="5136517"/>
            <a:ext cx="282522" cy="294294"/>
          </a:xfrm>
          <a:prstGeom prst="rect">
            <a:avLst/>
          </a:prstGeom>
        </p:spPr>
      </p:pic>
      <p:sp>
        <p:nvSpPr>
          <p:cNvPr id="27" name="TextBox 26" descr="text box hiding answer">
            <a:extLst>
              <a:ext uri="{FF2B5EF4-FFF2-40B4-BE49-F238E27FC236}">
                <a16:creationId xmlns:a16="http://schemas.microsoft.com/office/drawing/2014/main" id="{C8E942A3-2BB8-3943-968A-4DC98A4B04D3}"/>
              </a:ext>
            </a:extLst>
          </p:cNvPr>
          <p:cNvSpPr txBox="1"/>
          <p:nvPr/>
        </p:nvSpPr>
        <p:spPr>
          <a:xfrm>
            <a:off x="1044511" y="5179713"/>
            <a:ext cx="805804" cy="307777"/>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a:t>
            </a:r>
          </a:p>
        </p:txBody>
      </p:sp>
      <p:pic>
        <p:nvPicPr>
          <p:cNvPr id="28" name="Picture 27" descr="green checkmark">
            <a:extLst>
              <a:ext uri="{FF2B5EF4-FFF2-40B4-BE49-F238E27FC236}">
                <a16:creationId xmlns:a16="http://schemas.microsoft.com/office/drawing/2014/main" id="{86E83B85-BDB0-D84C-8AB3-BE6BEEFCF8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08532" y="5674497"/>
            <a:ext cx="282522" cy="294294"/>
          </a:xfrm>
          <a:prstGeom prst="rect">
            <a:avLst/>
          </a:prstGeom>
        </p:spPr>
      </p:pic>
      <p:sp>
        <p:nvSpPr>
          <p:cNvPr id="30" name="TextBox 29" descr="text box hiding answer">
            <a:extLst>
              <a:ext uri="{FF2B5EF4-FFF2-40B4-BE49-F238E27FC236}">
                <a16:creationId xmlns:a16="http://schemas.microsoft.com/office/drawing/2014/main" id="{60DFB1B5-86A6-BD46-B8BD-33DF71FF21E1}"/>
              </a:ext>
            </a:extLst>
          </p:cNvPr>
          <p:cNvSpPr txBox="1"/>
          <p:nvPr/>
        </p:nvSpPr>
        <p:spPr>
          <a:xfrm>
            <a:off x="4165788" y="5674497"/>
            <a:ext cx="967909"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a:t>
            </a:r>
          </a:p>
        </p:txBody>
      </p:sp>
      <p:pic>
        <p:nvPicPr>
          <p:cNvPr id="31" name="Picture 30" descr="green checkmark">
            <a:extLst>
              <a:ext uri="{FF2B5EF4-FFF2-40B4-BE49-F238E27FC236}">
                <a16:creationId xmlns:a16="http://schemas.microsoft.com/office/drawing/2014/main" id="{6648AC49-2E03-094D-97A1-9268DC8B13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63423" y="2194733"/>
            <a:ext cx="282522" cy="294294"/>
          </a:xfrm>
          <a:prstGeom prst="rect">
            <a:avLst/>
          </a:prstGeom>
        </p:spPr>
      </p:pic>
      <p:sp>
        <p:nvSpPr>
          <p:cNvPr id="32" name="Action Button: Custom 16">
            <a:hlinkClick r:id="" action="ppaction://noaction" highlightClick="1">
              <a:snd r:embed="rId5" name="9.2.1.3 Slide 19 1.wav"/>
            </a:hlinkClick>
            <a:extLst>
              <a:ext uri="{FF2B5EF4-FFF2-40B4-BE49-F238E27FC236}">
                <a16:creationId xmlns:a16="http://schemas.microsoft.com/office/drawing/2014/main" id="{CD961F21-7689-462D-8D02-75F7E1F68812}"/>
              </a:ext>
            </a:extLst>
          </p:cNvPr>
          <p:cNvSpPr/>
          <p:nvPr/>
        </p:nvSpPr>
        <p:spPr>
          <a:xfrm>
            <a:off x="459462" y="2160279"/>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3" name="Action Button: Custom 16">
            <a:hlinkClick r:id="" action="ppaction://noaction" highlightClick="1">
              <a:snd r:embed="rId6" name="9.2.1.3 Slide 19 2.wav"/>
            </a:hlinkClick>
            <a:extLst>
              <a:ext uri="{FF2B5EF4-FFF2-40B4-BE49-F238E27FC236}">
                <a16:creationId xmlns:a16="http://schemas.microsoft.com/office/drawing/2014/main" id="{7CF5DF6A-3221-4534-BDAF-1A81FC0362F9}"/>
              </a:ext>
            </a:extLst>
          </p:cNvPr>
          <p:cNvSpPr/>
          <p:nvPr/>
        </p:nvSpPr>
        <p:spPr>
          <a:xfrm>
            <a:off x="459462" y="2632913"/>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4" name="Action Button: Custom 16">
            <a:hlinkClick r:id="" action="ppaction://noaction" highlightClick="1">
              <a:snd r:embed="rId7" name="9.2.1.3 Slide 19 3.wav"/>
            </a:hlinkClick>
            <a:extLst>
              <a:ext uri="{FF2B5EF4-FFF2-40B4-BE49-F238E27FC236}">
                <a16:creationId xmlns:a16="http://schemas.microsoft.com/office/drawing/2014/main" id="{52A25989-701B-45C7-9871-58D27EF42805}"/>
              </a:ext>
            </a:extLst>
          </p:cNvPr>
          <p:cNvSpPr/>
          <p:nvPr/>
        </p:nvSpPr>
        <p:spPr>
          <a:xfrm>
            <a:off x="457384" y="3143608"/>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5" name="Action Button: Custom 16">
            <a:hlinkClick r:id="" action="ppaction://noaction" highlightClick="1">
              <a:snd r:embed="rId8" name="9.2.1.3 Slide 19 4.wav"/>
            </a:hlinkClick>
            <a:extLst>
              <a:ext uri="{FF2B5EF4-FFF2-40B4-BE49-F238E27FC236}">
                <a16:creationId xmlns:a16="http://schemas.microsoft.com/office/drawing/2014/main" id="{ECA78820-47CA-4A19-BE35-6777BD0591B5}"/>
              </a:ext>
            </a:extLst>
          </p:cNvPr>
          <p:cNvSpPr/>
          <p:nvPr/>
        </p:nvSpPr>
        <p:spPr>
          <a:xfrm>
            <a:off x="457384" y="3625771"/>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6" name="Action Button: Custom 16">
            <a:hlinkClick r:id="" action="ppaction://noaction" highlightClick="1">
              <a:snd r:embed="rId9" name="9.2.1.3 Slide 19 5.wav"/>
            </a:hlinkClick>
            <a:extLst>
              <a:ext uri="{FF2B5EF4-FFF2-40B4-BE49-F238E27FC236}">
                <a16:creationId xmlns:a16="http://schemas.microsoft.com/office/drawing/2014/main" id="{8B391415-6F3D-4C7C-9F79-F41EB9E2B474}"/>
              </a:ext>
            </a:extLst>
          </p:cNvPr>
          <p:cNvSpPr/>
          <p:nvPr/>
        </p:nvSpPr>
        <p:spPr>
          <a:xfrm>
            <a:off x="457384" y="4143309"/>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37" name="Action Button: Custom 16">
            <a:hlinkClick r:id="" action="ppaction://noaction" highlightClick="1">
              <a:snd r:embed="rId10" name="9.2.1.3 Slide 19 6.wav"/>
            </a:hlinkClick>
            <a:extLst>
              <a:ext uri="{FF2B5EF4-FFF2-40B4-BE49-F238E27FC236}">
                <a16:creationId xmlns:a16="http://schemas.microsoft.com/office/drawing/2014/main" id="{07E51486-6879-4DAB-9F9B-78ED5DD78A88}"/>
              </a:ext>
            </a:extLst>
          </p:cNvPr>
          <p:cNvSpPr/>
          <p:nvPr/>
        </p:nvSpPr>
        <p:spPr>
          <a:xfrm>
            <a:off x="462178" y="4629235"/>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38" name="Action Button: Custom 16">
            <a:hlinkClick r:id="" action="ppaction://noaction" highlightClick="1">
              <a:snd r:embed="rId11" name="9.2.1.3 Slide 19 7.wav"/>
            </a:hlinkClick>
            <a:extLst>
              <a:ext uri="{FF2B5EF4-FFF2-40B4-BE49-F238E27FC236}">
                <a16:creationId xmlns:a16="http://schemas.microsoft.com/office/drawing/2014/main" id="{D1C77747-163A-4D21-BD00-889F57BC7400}"/>
              </a:ext>
            </a:extLst>
          </p:cNvPr>
          <p:cNvSpPr/>
          <p:nvPr/>
        </p:nvSpPr>
        <p:spPr>
          <a:xfrm>
            <a:off x="467578" y="5135602"/>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39" name="Action Button: Custom 16">
            <a:hlinkClick r:id="" action="ppaction://noaction" highlightClick="1">
              <a:snd r:embed="rId12" name="9.2.1.3 Slide 19 8.wav"/>
            </a:hlinkClick>
            <a:extLst>
              <a:ext uri="{FF2B5EF4-FFF2-40B4-BE49-F238E27FC236}">
                <a16:creationId xmlns:a16="http://schemas.microsoft.com/office/drawing/2014/main" id="{4E33F78D-6298-4E34-8F7E-15653DD4B638}"/>
              </a:ext>
            </a:extLst>
          </p:cNvPr>
          <p:cNvSpPr/>
          <p:nvPr/>
        </p:nvSpPr>
        <p:spPr>
          <a:xfrm>
            <a:off x="457384" y="5622741"/>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7" name="TextBox 6">
            <a:extLst>
              <a:ext uri="{FF2B5EF4-FFF2-40B4-BE49-F238E27FC236}">
                <a16:creationId xmlns:a16="http://schemas.microsoft.com/office/drawing/2014/main" id="{5BA66137-5BC6-B54C-AFA6-AC9618E70ADD}"/>
              </a:ext>
            </a:extLst>
          </p:cNvPr>
          <p:cNvSpPr txBox="1"/>
          <p:nvPr/>
        </p:nvSpPr>
        <p:spPr>
          <a:xfrm>
            <a:off x="130933" y="1203596"/>
            <a:ext cx="826059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Wolfgang und Mehmet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spielen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Was </a:t>
            </a:r>
            <a:r>
              <a:rPr kumimoji="0" lang="en-US"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geschah</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mit</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Graf Eutin?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(Cluedo).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Hör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I</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das ss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oder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ß?</a:t>
            </a:r>
          </a:p>
        </p:txBody>
      </p:sp>
      <p:pic>
        <p:nvPicPr>
          <p:cNvPr id="40" name="Picture 39" descr="Icon&#10;&#10;Description automatically generated">
            <a:extLst>
              <a:ext uri="{FF2B5EF4-FFF2-40B4-BE49-F238E27FC236}">
                <a16:creationId xmlns:a16="http://schemas.microsoft.com/office/drawing/2014/main" id="{DC7E8033-DAB8-411F-90C3-E8EB876A20E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461946" y="139952"/>
            <a:ext cx="1377553" cy="1384041"/>
          </a:xfrm>
          <a:prstGeom prst="rect">
            <a:avLst/>
          </a:prstGeom>
        </p:spPr>
      </p:pic>
      <p:sp>
        <p:nvSpPr>
          <p:cNvPr id="41" name="TextBox 40" descr="text box hiding answer">
            <a:extLst>
              <a:ext uri="{FF2B5EF4-FFF2-40B4-BE49-F238E27FC236}">
                <a16:creationId xmlns:a16="http://schemas.microsoft.com/office/drawing/2014/main" id="{8CCC02E4-1B35-44F5-BF4F-A59D4CF532D1}"/>
              </a:ext>
            </a:extLst>
          </p:cNvPr>
          <p:cNvSpPr txBox="1"/>
          <p:nvPr/>
        </p:nvSpPr>
        <p:spPr>
          <a:xfrm>
            <a:off x="5414781" y="4185649"/>
            <a:ext cx="1201570" cy="307777"/>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a:t>
            </a:r>
          </a:p>
        </p:txBody>
      </p:sp>
      <p:pic>
        <p:nvPicPr>
          <p:cNvPr id="42" name="Picture 41" descr="green checkmark">
            <a:extLst>
              <a:ext uri="{FF2B5EF4-FFF2-40B4-BE49-F238E27FC236}">
                <a16:creationId xmlns:a16="http://schemas.microsoft.com/office/drawing/2014/main" id="{F22592FE-3F23-4A74-A9E2-E9A8E9081C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63423" y="4152352"/>
            <a:ext cx="282522" cy="294294"/>
          </a:xfrm>
          <a:prstGeom prst="rect">
            <a:avLst/>
          </a:prstGeom>
        </p:spPr>
      </p:pic>
    </p:spTree>
    <p:extLst>
      <p:ext uri="{BB962C8B-B14F-4D97-AF65-F5344CB8AC3E}">
        <p14:creationId xmlns:p14="http://schemas.microsoft.com/office/powerpoint/2010/main" val="3440973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41"/>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24"/>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5" grpId="0" animBg="1"/>
      <p:bldP spid="18" grpId="0" animBg="1"/>
      <p:bldP spid="21" grpId="0" animBg="1"/>
      <p:bldP spid="24" grpId="0" animBg="1"/>
      <p:bldP spid="27" grpId="0" animBg="1"/>
      <p:bldP spid="30" grpId="0" animBg="1"/>
      <p:bldP spid="4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7E1D1D8-0BB7-4249-B8F4-F84914D073B9}"/>
              </a:ext>
            </a:extLst>
          </p:cNvPr>
          <p:cNvSpPr/>
          <p:nvPr/>
        </p:nvSpPr>
        <p:spPr>
          <a:xfrm>
            <a:off x="1776309" y="2274236"/>
            <a:ext cx="1729206" cy="471062"/>
          </a:xfrm>
          <a:prstGeom prst="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63561"/>
            <a:ext cx="6591300" cy="869950"/>
          </a:xfrm>
          <a:prstGeom prst="rect">
            <a:avLst/>
          </a:prstGeom>
        </p:spPr>
      </p:pic>
      <p:sp>
        <p:nvSpPr>
          <p:cNvPr id="4" name="Title 3"/>
          <p:cNvSpPr>
            <a:spLocks noGrp="1"/>
          </p:cNvSpPr>
          <p:nvPr>
            <p:ph type="title"/>
          </p:nvPr>
        </p:nvSpPr>
        <p:spPr>
          <a:xfrm>
            <a:off x="0" y="294041"/>
            <a:ext cx="5950226" cy="707849"/>
          </a:xfrm>
        </p:spPr>
        <p:txBody>
          <a:bodyPr>
            <a:noAutofit/>
          </a:bodyPr>
          <a:lstStyle/>
          <a:p>
            <a:r>
              <a:rPr lang="en-GB" sz="2800" b="1" dirty="0">
                <a:solidFill>
                  <a:schemeClr val="bg1"/>
                </a:solidFill>
              </a:rPr>
              <a:t>German suffix -</a:t>
            </a:r>
            <a:r>
              <a:rPr lang="en-GB" sz="2800" b="1" i="1" dirty="0">
                <a:solidFill>
                  <a:schemeClr val="bg1"/>
                </a:solidFill>
              </a:rPr>
              <a:t>los</a:t>
            </a:r>
            <a:r>
              <a:rPr lang="en-GB" sz="2800" b="1" dirty="0">
                <a:solidFill>
                  <a:schemeClr val="bg1"/>
                </a:solidFill>
              </a:rPr>
              <a:t> </a:t>
            </a:r>
            <a:r>
              <a:rPr lang="en-GB" sz="2800" b="1" dirty="0">
                <a:solidFill>
                  <a:schemeClr val="bg1"/>
                </a:solidFill>
                <a:sym typeface="Wingdings" panose="05000000000000000000" pitchFamily="2" charset="2"/>
              </a:rPr>
              <a:t> English </a:t>
            </a:r>
            <a:r>
              <a:rPr lang="en-GB" sz="2800" b="1" dirty="0">
                <a:solidFill>
                  <a:schemeClr val="bg1"/>
                </a:solidFill>
              </a:rPr>
              <a:t>-</a:t>
            </a:r>
            <a:r>
              <a:rPr lang="en-GB" sz="2800" b="1" i="1" dirty="0">
                <a:solidFill>
                  <a:schemeClr val="bg1"/>
                </a:solidFill>
              </a:rPr>
              <a:t>less</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1" name="Rectangle 10">
            <a:extLst>
              <a:ext uri="{FF2B5EF4-FFF2-40B4-BE49-F238E27FC236}">
                <a16:creationId xmlns:a16="http://schemas.microsoft.com/office/drawing/2014/main" id="{E9529678-7DFC-4818-9EC3-14799909E269}"/>
              </a:ext>
            </a:extLst>
          </p:cNvPr>
          <p:cNvSpPr/>
          <p:nvPr/>
        </p:nvSpPr>
        <p:spPr>
          <a:xfrm>
            <a:off x="5207239" y="3320491"/>
            <a:ext cx="2997040" cy="4354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 name="TextBox 1">
            <a:extLst>
              <a:ext uri="{FF2B5EF4-FFF2-40B4-BE49-F238E27FC236}">
                <a16:creationId xmlns:a16="http://schemas.microsoft.com/office/drawing/2014/main" id="{39B11697-4641-44A1-A1FC-208B5A528D96}"/>
              </a:ext>
            </a:extLst>
          </p:cNvPr>
          <p:cNvSpPr txBox="1"/>
          <p:nvPr/>
        </p:nvSpPr>
        <p:spPr>
          <a:xfrm>
            <a:off x="35747" y="1309917"/>
            <a:ext cx="12156253" cy="461665"/>
          </a:xfrm>
          <a:prstGeom prst="rect">
            <a:avLst/>
          </a:prstGeom>
          <a:noFill/>
        </p:spPr>
        <p:txBody>
          <a:bodyPr wrap="square" rtlCol="0">
            <a:spAutoFit/>
          </a:bodyPr>
          <a:lstStyle/>
          <a:p>
            <a:pPr algn="l"/>
            <a:r>
              <a:rPr lang="en-US" sz="2400" dirty="0">
                <a:solidFill>
                  <a:schemeClr val="accent5">
                    <a:lumMod val="50000"/>
                  </a:schemeClr>
                </a:solidFill>
              </a:rPr>
              <a:t>Add –</a:t>
            </a:r>
            <a:r>
              <a:rPr lang="en-US" sz="2400" b="1" dirty="0">
                <a:solidFill>
                  <a:schemeClr val="accent5">
                    <a:lumMod val="50000"/>
                  </a:schemeClr>
                </a:solidFill>
              </a:rPr>
              <a:t>los</a:t>
            </a:r>
            <a:r>
              <a:rPr lang="en-US" sz="2400" dirty="0">
                <a:solidFill>
                  <a:schemeClr val="accent5">
                    <a:lumMod val="50000"/>
                  </a:schemeClr>
                </a:solidFill>
              </a:rPr>
              <a:t> to German nouns to create adjectives meaning –</a:t>
            </a:r>
            <a:r>
              <a:rPr lang="en-US" sz="2400" i="1" dirty="0">
                <a:solidFill>
                  <a:schemeClr val="accent5">
                    <a:lumMod val="50000"/>
                  </a:schemeClr>
                </a:solidFill>
              </a:rPr>
              <a:t>less</a:t>
            </a:r>
            <a:r>
              <a:rPr lang="en-US" sz="2400" dirty="0">
                <a:solidFill>
                  <a:schemeClr val="accent5">
                    <a:lumMod val="50000"/>
                  </a:schemeClr>
                </a:solidFill>
              </a:rPr>
              <a:t> or </a:t>
            </a:r>
            <a:r>
              <a:rPr lang="en-US" sz="2400" i="1" dirty="0">
                <a:solidFill>
                  <a:schemeClr val="accent5">
                    <a:lumMod val="50000"/>
                  </a:schemeClr>
                </a:solidFill>
              </a:rPr>
              <a:t>without</a:t>
            </a:r>
            <a:r>
              <a:rPr lang="en-US" sz="2400" dirty="0">
                <a:solidFill>
                  <a:schemeClr val="accent5">
                    <a:lumMod val="50000"/>
                  </a:schemeClr>
                </a:solidFill>
              </a:rPr>
              <a:t>.</a:t>
            </a:r>
            <a:endParaRPr lang="en-GB" sz="2400" dirty="0">
              <a:solidFill>
                <a:schemeClr val="accent5">
                  <a:lumMod val="50000"/>
                </a:schemeClr>
              </a:solidFill>
            </a:endParaRPr>
          </a:p>
        </p:txBody>
      </p:sp>
      <p:pic>
        <p:nvPicPr>
          <p:cNvPr id="17" name="Graphic 16" descr="Puzzle pieces">
            <a:extLst>
              <a:ext uri="{FF2B5EF4-FFF2-40B4-BE49-F238E27FC236}">
                <a16:creationId xmlns:a16="http://schemas.microsoft.com/office/drawing/2014/main" id="{C3816556-4DCB-4911-BE72-78687099792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696840" y="0"/>
            <a:ext cx="1289812" cy="1289812"/>
          </a:xfrm>
          <a:prstGeom prst="rect">
            <a:avLst/>
          </a:prstGeom>
        </p:spPr>
      </p:pic>
      <p:sp>
        <p:nvSpPr>
          <p:cNvPr id="22" name="TextBox 21">
            <a:extLst>
              <a:ext uri="{FF2B5EF4-FFF2-40B4-BE49-F238E27FC236}">
                <a16:creationId xmlns:a16="http://schemas.microsoft.com/office/drawing/2014/main" id="{DD266BD6-F9D6-430A-9C5C-9701A59E89DC}"/>
              </a:ext>
            </a:extLst>
          </p:cNvPr>
          <p:cNvSpPr txBox="1"/>
          <p:nvPr/>
        </p:nvSpPr>
        <p:spPr>
          <a:xfrm>
            <a:off x="35747" y="1881645"/>
            <a:ext cx="1469203" cy="461665"/>
          </a:xfrm>
          <a:prstGeom prst="rect">
            <a:avLst/>
          </a:prstGeom>
          <a:noFill/>
        </p:spPr>
        <p:txBody>
          <a:bodyPr wrap="square" rtlCol="0">
            <a:spAutoFit/>
          </a:bodyPr>
          <a:lstStyle/>
          <a:p>
            <a:pPr algn="l"/>
            <a:r>
              <a:rPr lang="en-US" sz="2400" dirty="0" err="1">
                <a:solidFill>
                  <a:schemeClr val="accent5">
                    <a:lumMod val="50000"/>
                  </a:schemeClr>
                </a:solidFill>
              </a:rPr>
              <a:t>Beispiel</a:t>
            </a:r>
            <a:r>
              <a:rPr lang="en-US" sz="2400" dirty="0">
                <a:solidFill>
                  <a:schemeClr val="accent5">
                    <a:lumMod val="50000"/>
                  </a:schemeClr>
                </a:solidFill>
              </a:rPr>
              <a:t>:</a:t>
            </a:r>
            <a:endParaRPr lang="en-GB" sz="2400" dirty="0">
              <a:solidFill>
                <a:schemeClr val="accent5">
                  <a:lumMod val="50000"/>
                </a:schemeClr>
              </a:solidFill>
            </a:endParaRPr>
          </a:p>
        </p:txBody>
      </p:sp>
      <p:sp>
        <p:nvSpPr>
          <p:cNvPr id="23" name="TextBox 22">
            <a:extLst>
              <a:ext uri="{FF2B5EF4-FFF2-40B4-BE49-F238E27FC236}">
                <a16:creationId xmlns:a16="http://schemas.microsoft.com/office/drawing/2014/main" id="{D62A7C80-8859-4F18-ADD4-02F82B6259B9}"/>
              </a:ext>
            </a:extLst>
          </p:cNvPr>
          <p:cNvSpPr txBox="1"/>
          <p:nvPr/>
        </p:nvSpPr>
        <p:spPr>
          <a:xfrm>
            <a:off x="1776309" y="3160181"/>
            <a:ext cx="1729206" cy="461665"/>
          </a:xfrm>
          <a:prstGeom prst="rect">
            <a:avLst/>
          </a:prstGeom>
          <a:noFill/>
        </p:spPr>
        <p:txBody>
          <a:bodyPr wrap="square" rtlCol="0">
            <a:spAutoFit/>
          </a:bodyPr>
          <a:lstStyle/>
          <a:p>
            <a:pPr algn="l"/>
            <a:r>
              <a:rPr lang="en-US" sz="2400" dirty="0">
                <a:solidFill>
                  <a:schemeClr val="accent5">
                    <a:lumMod val="50000"/>
                  </a:schemeClr>
                </a:solidFill>
              </a:rPr>
              <a:t>das Geld </a:t>
            </a:r>
            <a:endParaRPr lang="en-GB" sz="2400" dirty="0">
              <a:solidFill>
                <a:schemeClr val="accent5">
                  <a:lumMod val="50000"/>
                </a:schemeClr>
              </a:solidFill>
            </a:endParaRPr>
          </a:p>
        </p:txBody>
      </p:sp>
      <p:sp>
        <p:nvSpPr>
          <p:cNvPr id="24" name="TextBox 23">
            <a:extLst>
              <a:ext uri="{FF2B5EF4-FFF2-40B4-BE49-F238E27FC236}">
                <a16:creationId xmlns:a16="http://schemas.microsoft.com/office/drawing/2014/main" id="{54A1F355-637F-4D45-BCC8-D6143D9EFF9F}"/>
              </a:ext>
            </a:extLst>
          </p:cNvPr>
          <p:cNvSpPr txBox="1"/>
          <p:nvPr/>
        </p:nvSpPr>
        <p:spPr>
          <a:xfrm>
            <a:off x="6183534" y="3150340"/>
            <a:ext cx="1729206" cy="461665"/>
          </a:xfrm>
          <a:prstGeom prst="rect">
            <a:avLst/>
          </a:prstGeom>
          <a:noFill/>
        </p:spPr>
        <p:txBody>
          <a:bodyPr wrap="square" rtlCol="0">
            <a:spAutoFit/>
          </a:bodyPr>
          <a:lstStyle/>
          <a:p>
            <a:pPr algn="l"/>
            <a:r>
              <a:rPr lang="en-US" sz="2400" dirty="0" err="1">
                <a:solidFill>
                  <a:schemeClr val="accent5">
                    <a:lumMod val="50000"/>
                  </a:schemeClr>
                </a:solidFill>
              </a:rPr>
              <a:t>geld</a:t>
            </a:r>
            <a:r>
              <a:rPr lang="en-US" sz="2400" b="1" dirty="0" err="1">
                <a:solidFill>
                  <a:schemeClr val="accent5">
                    <a:lumMod val="50000"/>
                  </a:schemeClr>
                </a:solidFill>
              </a:rPr>
              <a:t>los</a:t>
            </a:r>
            <a:endParaRPr lang="en-GB" sz="2400" b="1" dirty="0">
              <a:solidFill>
                <a:schemeClr val="accent5">
                  <a:lumMod val="50000"/>
                </a:schemeClr>
              </a:solidFill>
            </a:endParaRPr>
          </a:p>
        </p:txBody>
      </p:sp>
      <p:sp>
        <p:nvSpPr>
          <p:cNvPr id="6" name="Rectangle 5">
            <a:extLst>
              <a:ext uri="{FF2B5EF4-FFF2-40B4-BE49-F238E27FC236}">
                <a16:creationId xmlns:a16="http://schemas.microsoft.com/office/drawing/2014/main" id="{2EF73776-A6FA-405B-B76F-6DE2BEB38EFC}"/>
              </a:ext>
            </a:extLst>
          </p:cNvPr>
          <p:cNvSpPr/>
          <p:nvPr/>
        </p:nvSpPr>
        <p:spPr>
          <a:xfrm>
            <a:off x="1776309" y="2145089"/>
            <a:ext cx="1688283" cy="574901"/>
          </a:xfrm>
          <a:prstGeom prst="rect">
            <a:avLst/>
          </a:prstGeom>
        </p:spPr>
        <p:txBody>
          <a:bodyPr wrap="none" anchor="ctr">
            <a:spAutoFit/>
          </a:bodyPr>
          <a:lstStyle/>
          <a:p>
            <a:pPr algn="ctr">
              <a:lnSpc>
                <a:spcPct val="150000"/>
              </a:lnSpc>
            </a:pPr>
            <a:r>
              <a:rPr lang="fr-FR" sz="2400" b="1" dirty="0" err="1">
                <a:solidFill>
                  <a:srgbClr val="115076"/>
                </a:solidFill>
                <a:latin typeface="Century Gothic" panose="020B0502020202020204" pitchFamily="34" charset="0"/>
              </a:rPr>
              <a:t>Substantiv</a:t>
            </a:r>
            <a:endParaRPr lang="fr-FR" sz="2400" b="1" dirty="0">
              <a:solidFill>
                <a:srgbClr val="115076"/>
              </a:solidFill>
              <a:latin typeface="Century Gothic" panose="020B0502020202020204" pitchFamily="34" charset="0"/>
            </a:endParaRPr>
          </a:p>
        </p:txBody>
      </p:sp>
      <p:sp>
        <p:nvSpPr>
          <p:cNvPr id="25" name="Rectangle 24">
            <a:extLst>
              <a:ext uri="{FF2B5EF4-FFF2-40B4-BE49-F238E27FC236}">
                <a16:creationId xmlns:a16="http://schemas.microsoft.com/office/drawing/2014/main" id="{0EA84512-0710-401F-B08E-D2378888FC42}"/>
              </a:ext>
            </a:extLst>
          </p:cNvPr>
          <p:cNvSpPr/>
          <p:nvPr/>
        </p:nvSpPr>
        <p:spPr>
          <a:xfrm>
            <a:off x="6096000" y="2300056"/>
            <a:ext cx="2654894" cy="471062"/>
          </a:xfrm>
          <a:prstGeom prst="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66364EB7-B3DC-4276-8BDF-92D90C3C79F8}"/>
              </a:ext>
            </a:extLst>
          </p:cNvPr>
          <p:cNvSpPr/>
          <p:nvPr/>
        </p:nvSpPr>
        <p:spPr>
          <a:xfrm>
            <a:off x="6055077" y="2190475"/>
            <a:ext cx="2654894" cy="574901"/>
          </a:xfrm>
          <a:prstGeom prst="rect">
            <a:avLst/>
          </a:prstGeom>
        </p:spPr>
        <p:txBody>
          <a:bodyPr wrap="none" anchor="ctr">
            <a:spAutoFit/>
          </a:bodyPr>
          <a:lstStyle/>
          <a:p>
            <a:pPr algn="ctr">
              <a:lnSpc>
                <a:spcPct val="150000"/>
              </a:lnSpc>
            </a:pPr>
            <a:r>
              <a:rPr lang="fr-FR" sz="2400" b="1" dirty="0" err="1">
                <a:solidFill>
                  <a:srgbClr val="115076"/>
                </a:solidFill>
                <a:latin typeface="Century Gothic" panose="020B0502020202020204" pitchFamily="34" charset="0"/>
              </a:rPr>
              <a:t>Adjektiv</a:t>
            </a:r>
            <a:r>
              <a:rPr lang="fr-FR" sz="2400" b="1" dirty="0">
                <a:solidFill>
                  <a:srgbClr val="115076"/>
                </a:solidFill>
                <a:latin typeface="Century Gothic" panose="020B0502020202020204" pitchFamily="34" charset="0"/>
              </a:rPr>
              <a:t>/</a:t>
            </a:r>
            <a:r>
              <a:rPr lang="fr-FR" sz="2400" b="1" dirty="0" err="1">
                <a:solidFill>
                  <a:srgbClr val="115076"/>
                </a:solidFill>
                <a:latin typeface="Century Gothic" panose="020B0502020202020204" pitchFamily="34" charset="0"/>
              </a:rPr>
              <a:t>Adverb</a:t>
            </a:r>
            <a:endParaRPr lang="fr-FR" sz="2400" b="1" dirty="0">
              <a:solidFill>
                <a:srgbClr val="115076"/>
              </a:solidFill>
              <a:latin typeface="Century Gothic" panose="020B0502020202020204" pitchFamily="34" charset="0"/>
            </a:endParaRPr>
          </a:p>
        </p:txBody>
      </p:sp>
      <p:sp>
        <p:nvSpPr>
          <p:cNvPr id="27" name="TextBox 26">
            <a:extLst>
              <a:ext uri="{FF2B5EF4-FFF2-40B4-BE49-F238E27FC236}">
                <a16:creationId xmlns:a16="http://schemas.microsoft.com/office/drawing/2014/main" id="{8758AC28-A43A-45E5-853C-F9A47546E18D}"/>
              </a:ext>
            </a:extLst>
          </p:cNvPr>
          <p:cNvSpPr txBox="1"/>
          <p:nvPr/>
        </p:nvSpPr>
        <p:spPr>
          <a:xfrm>
            <a:off x="3316771" y="3140981"/>
            <a:ext cx="1729206" cy="461665"/>
          </a:xfrm>
          <a:prstGeom prst="rect">
            <a:avLst/>
          </a:prstGeom>
          <a:noFill/>
        </p:spPr>
        <p:txBody>
          <a:bodyPr wrap="square" rtlCol="0">
            <a:spAutoFit/>
          </a:bodyPr>
          <a:lstStyle/>
          <a:p>
            <a:pPr algn="l"/>
            <a:r>
              <a:rPr lang="en-US" sz="2400" dirty="0">
                <a:solidFill>
                  <a:schemeClr val="accent5">
                    <a:lumMod val="50000"/>
                  </a:schemeClr>
                </a:solidFill>
              </a:rPr>
              <a:t>(money)</a:t>
            </a:r>
            <a:endParaRPr lang="en-GB" sz="2400" dirty="0">
              <a:solidFill>
                <a:schemeClr val="accent5">
                  <a:lumMod val="50000"/>
                </a:schemeClr>
              </a:solidFill>
            </a:endParaRPr>
          </a:p>
        </p:txBody>
      </p:sp>
      <p:sp>
        <p:nvSpPr>
          <p:cNvPr id="28" name="TextBox 27">
            <a:extLst>
              <a:ext uri="{FF2B5EF4-FFF2-40B4-BE49-F238E27FC236}">
                <a16:creationId xmlns:a16="http://schemas.microsoft.com/office/drawing/2014/main" id="{3A7AD0BC-4038-4918-B24D-5288C524045B}"/>
              </a:ext>
            </a:extLst>
          </p:cNvPr>
          <p:cNvSpPr txBox="1"/>
          <p:nvPr/>
        </p:nvSpPr>
        <p:spPr>
          <a:xfrm>
            <a:off x="7697135" y="3160180"/>
            <a:ext cx="2553928" cy="461665"/>
          </a:xfrm>
          <a:prstGeom prst="rect">
            <a:avLst/>
          </a:prstGeom>
          <a:noFill/>
        </p:spPr>
        <p:txBody>
          <a:bodyPr wrap="square" rtlCol="0">
            <a:spAutoFit/>
          </a:bodyPr>
          <a:lstStyle/>
          <a:p>
            <a:pPr algn="l"/>
            <a:r>
              <a:rPr lang="en-US" sz="2400" dirty="0">
                <a:solidFill>
                  <a:schemeClr val="accent5">
                    <a:lumMod val="50000"/>
                  </a:schemeClr>
                </a:solidFill>
              </a:rPr>
              <a:t>(moneyless)</a:t>
            </a:r>
            <a:endParaRPr lang="en-GB" sz="2400" dirty="0">
              <a:solidFill>
                <a:schemeClr val="accent5">
                  <a:lumMod val="50000"/>
                </a:schemeClr>
              </a:solidFill>
            </a:endParaRPr>
          </a:p>
        </p:txBody>
      </p:sp>
      <p:sp>
        <p:nvSpPr>
          <p:cNvPr id="29" name="TextBox 28">
            <a:extLst>
              <a:ext uri="{FF2B5EF4-FFF2-40B4-BE49-F238E27FC236}">
                <a16:creationId xmlns:a16="http://schemas.microsoft.com/office/drawing/2014/main" id="{37F1144F-32E0-4945-9B54-96FF1A5B9EFB}"/>
              </a:ext>
            </a:extLst>
          </p:cNvPr>
          <p:cNvSpPr txBox="1"/>
          <p:nvPr/>
        </p:nvSpPr>
        <p:spPr>
          <a:xfrm>
            <a:off x="1776228" y="4342964"/>
            <a:ext cx="1729206" cy="461665"/>
          </a:xfrm>
          <a:prstGeom prst="rect">
            <a:avLst/>
          </a:prstGeom>
          <a:noFill/>
        </p:spPr>
        <p:txBody>
          <a:bodyPr wrap="square" rtlCol="0">
            <a:spAutoFit/>
          </a:bodyPr>
          <a:lstStyle/>
          <a:p>
            <a:pPr algn="l"/>
            <a:r>
              <a:rPr lang="en-US" sz="2400" dirty="0">
                <a:solidFill>
                  <a:schemeClr val="accent5">
                    <a:lumMod val="50000"/>
                  </a:schemeClr>
                </a:solidFill>
              </a:rPr>
              <a:t>der Plan</a:t>
            </a:r>
            <a:endParaRPr lang="en-GB" sz="2400" dirty="0">
              <a:solidFill>
                <a:schemeClr val="accent5">
                  <a:lumMod val="50000"/>
                </a:schemeClr>
              </a:solidFill>
            </a:endParaRPr>
          </a:p>
        </p:txBody>
      </p:sp>
      <p:sp>
        <p:nvSpPr>
          <p:cNvPr id="30" name="TextBox 29">
            <a:extLst>
              <a:ext uri="{FF2B5EF4-FFF2-40B4-BE49-F238E27FC236}">
                <a16:creationId xmlns:a16="http://schemas.microsoft.com/office/drawing/2014/main" id="{7E13E3C1-EFEA-47F5-90CD-3A680E90FC39}"/>
              </a:ext>
            </a:extLst>
          </p:cNvPr>
          <p:cNvSpPr txBox="1"/>
          <p:nvPr/>
        </p:nvSpPr>
        <p:spPr>
          <a:xfrm>
            <a:off x="3316690" y="4323764"/>
            <a:ext cx="1729206" cy="461665"/>
          </a:xfrm>
          <a:prstGeom prst="rect">
            <a:avLst/>
          </a:prstGeom>
          <a:noFill/>
        </p:spPr>
        <p:txBody>
          <a:bodyPr wrap="square" rtlCol="0">
            <a:spAutoFit/>
          </a:bodyPr>
          <a:lstStyle/>
          <a:p>
            <a:pPr algn="l"/>
            <a:r>
              <a:rPr lang="en-US" sz="2400" dirty="0">
                <a:solidFill>
                  <a:schemeClr val="accent5">
                    <a:lumMod val="50000"/>
                  </a:schemeClr>
                </a:solidFill>
              </a:rPr>
              <a:t>(plan)</a:t>
            </a:r>
            <a:endParaRPr lang="en-GB" sz="2400" dirty="0">
              <a:solidFill>
                <a:schemeClr val="accent5">
                  <a:lumMod val="50000"/>
                </a:schemeClr>
              </a:solidFill>
            </a:endParaRPr>
          </a:p>
        </p:txBody>
      </p:sp>
      <p:sp>
        <p:nvSpPr>
          <p:cNvPr id="31" name="TextBox 30">
            <a:extLst>
              <a:ext uri="{FF2B5EF4-FFF2-40B4-BE49-F238E27FC236}">
                <a16:creationId xmlns:a16="http://schemas.microsoft.com/office/drawing/2014/main" id="{26311795-657D-47EC-8F32-CD5E882FCC77}"/>
              </a:ext>
            </a:extLst>
          </p:cNvPr>
          <p:cNvSpPr txBox="1"/>
          <p:nvPr/>
        </p:nvSpPr>
        <p:spPr>
          <a:xfrm>
            <a:off x="6183453" y="4348941"/>
            <a:ext cx="1729206" cy="461665"/>
          </a:xfrm>
          <a:prstGeom prst="rect">
            <a:avLst/>
          </a:prstGeom>
          <a:noFill/>
        </p:spPr>
        <p:txBody>
          <a:bodyPr wrap="square" rtlCol="0">
            <a:spAutoFit/>
          </a:bodyPr>
          <a:lstStyle/>
          <a:p>
            <a:pPr algn="l"/>
            <a:r>
              <a:rPr lang="en-US" sz="2400" dirty="0" err="1">
                <a:solidFill>
                  <a:schemeClr val="accent5">
                    <a:lumMod val="50000"/>
                  </a:schemeClr>
                </a:solidFill>
              </a:rPr>
              <a:t>plan</a:t>
            </a:r>
            <a:r>
              <a:rPr lang="en-US" sz="2400" b="1" dirty="0" err="1">
                <a:solidFill>
                  <a:schemeClr val="accent5">
                    <a:lumMod val="50000"/>
                  </a:schemeClr>
                </a:solidFill>
              </a:rPr>
              <a:t>los</a:t>
            </a:r>
            <a:endParaRPr lang="en-GB" sz="2400" b="1" dirty="0">
              <a:solidFill>
                <a:schemeClr val="accent5">
                  <a:lumMod val="50000"/>
                </a:schemeClr>
              </a:solidFill>
            </a:endParaRPr>
          </a:p>
        </p:txBody>
      </p:sp>
      <p:sp>
        <p:nvSpPr>
          <p:cNvPr id="32" name="TextBox 31">
            <a:extLst>
              <a:ext uri="{FF2B5EF4-FFF2-40B4-BE49-F238E27FC236}">
                <a16:creationId xmlns:a16="http://schemas.microsoft.com/office/drawing/2014/main" id="{00F50EE4-468D-47B1-AAAD-C02EC3F349F9}"/>
              </a:ext>
            </a:extLst>
          </p:cNvPr>
          <p:cNvSpPr txBox="1"/>
          <p:nvPr/>
        </p:nvSpPr>
        <p:spPr>
          <a:xfrm>
            <a:off x="7723915" y="4342964"/>
            <a:ext cx="2553928" cy="461665"/>
          </a:xfrm>
          <a:prstGeom prst="rect">
            <a:avLst/>
          </a:prstGeom>
          <a:noFill/>
        </p:spPr>
        <p:txBody>
          <a:bodyPr wrap="square" rtlCol="0">
            <a:spAutoFit/>
          </a:bodyPr>
          <a:lstStyle/>
          <a:p>
            <a:pPr algn="l"/>
            <a:r>
              <a:rPr lang="en-US" sz="2400" dirty="0">
                <a:solidFill>
                  <a:schemeClr val="accent5">
                    <a:lumMod val="50000"/>
                  </a:schemeClr>
                </a:solidFill>
              </a:rPr>
              <a:t>(</a:t>
            </a:r>
            <a:r>
              <a:rPr lang="en-US" sz="2400" dirty="0" err="1">
                <a:solidFill>
                  <a:schemeClr val="accent5">
                    <a:lumMod val="50000"/>
                  </a:schemeClr>
                </a:solidFill>
              </a:rPr>
              <a:t>planless</a:t>
            </a:r>
            <a:r>
              <a:rPr lang="en-US" sz="2400" dirty="0">
                <a:solidFill>
                  <a:schemeClr val="accent5">
                    <a:lumMod val="50000"/>
                  </a:schemeClr>
                </a:solidFill>
              </a:rPr>
              <a:t>)</a:t>
            </a:r>
            <a:endParaRPr lang="en-GB" sz="2400" dirty="0">
              <a:solidFill>
                <a:schemeClr val="accent5">
                  <a:lumMod val="50000"/>
                </a:schemeClr>
              </a:solidFill>
            </a:endParaRPr>
          </a:p>
        </p:txBody>
      </p:sp>
      <p:pic>
        <p:nvPicPr>
          <p:cNvPr id="9" name="Picture 8" descr="Text, letter&#10;&#10;Description automatically generated">
            <a:extLst>
              <a:ext uri="{FF2B5EF4-FFF2-40B4-BE49-F238E27FC236}">
                <a16:creationId xmlns:a16="http://schemas.microsoft.com/office/drawing/2014/main" id="{872FCF17-CBE8-4FBB-BFC3-F5442865177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17880" y="3847635"/>
            <a:ext cx="2051312" cy="1358994"/>
          </a:xfrm>
          <a:prstGeom prst="rect">
            <a:avLst/>
          </a:prstGeom>
        </p:spPr>
      </p:pic>
      <p:pic>
        <p:nvPicPr>
          <p:cNvPr id="33" name="Picture 32" descr="A picture containing person, indoor, trouser, standing&#10;&#10;Description automatically generated">
            <a:extLst>
              <a:ext uri="{FF2B5EF4-FFF2-40B4-BE49-F238E27FC236}">
                <a16:creationId xmlns:a16="http://schemas.microsoft.com/office/drawing/2014/main" id="{C8FCF8A7-76AF-4D66-B5E9-D589511E20A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17880" y="2132633"/>
            <a:ext cx="2051312" cy="1367541"/>
          </a:xfrm>
          <a:prstGeom prst="rect">
            <a:avLst/>
          </a:prstGeom>
        </p:spPr>
      </p:pic>
      <p:sp>
        <p:nvSpPr>
          <p:cNvPr id="34" name="TextBox 33">
            <a:extLst>
              <a:ext uri="{FF2B5EF4-FFF2-40B4-BE49-F238E27FC236}">
                <a16:creationId xmlns:a16="http://schemas.microsoft.com/office/drawing/2014/main" id="{E041FE72-913A-4106-922D-C5B4794BE06F}"/>
              </a:ext>
            </a:extLst>
          </p:cNvPr>
          <p:cNvSpPr txBox="1"/>
          <p:nvPr/>
        </p:nvSpPr>
        <p:spPr>
          <a:xfrm>
            <a:off x="10220808" y="4187185"/>
            <a:ext cx="474087" cy="707886"/>
          </a:xfrm>
          <a:prstGeom prst="rect">
            <a:avLst/>
          </a:prstGeom>
          <a:noFill/>
        </p:spPr>
        <p:txBody>
          <a:bodyPr wrap="square" rtlCol="0">
            <a:spAutoFit/>
          </a:bodyPr>
          <a:lstStyle/>
          <a:p>
            <a:pPr algn="l"/>
            <a:r>
              <a:rPr lang="en-GB" sz="4000" b="1" dirty="0">
                <a:solidFill>
                  <a:schemeClr val="tx2"/>
                </a:solidFill>
              </a:rPr>
              <a:t>?</a:t>
            </a:r>
          </a:p>
        </p:txBody>
      </p:sp>
      <p:sp>
        <p:nvSpPr>
          <p:cNvPr id="35" name="Speech Bubble: Rectangle with Corners Rounded 34">
            <a:extLst>
              <a:ext uri="{FF2B5EF4-FFF2-40B4-BE49-F238E27FC236}">
                <a16:creationId xmlns:a16="http://schemas.microsoft.com/office/drawing/2014/main" id="{EAFB6B17-B0D0-4B5E-A737-491222DD5594}"/>
              </a:ext>
            </a:extLst>
          </p:cNvPr>
          <p:cNvSpPr/>
          <p:nvPr/>
        </p:nvSpPr>
        <p:spPr>
          <a:xfrm>
            <a:off x="6241776" y="150359"/>
            <a:ext cx="4692926" cy="983152"/>
          </a:xfrm>
          <a:prstGeom prst="wedgeRoundRectCallout">
            <a:avLst>
              <a:gd name="adj1" fmla="val -23738"/>
              <a:gd name="adj2" fmla="val 68676"/>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prstClr val="white"/>
                </a:solidFill>
                <a:latin typeface="Century Gothic" panose="020F0302020204030204"/>
              </a:rPr>
              <a:t>Note: German adjectives and adverbs are usually the same word.</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6" name="Speech Bubble: Rectangle with Corners Rounded 35">
            <a:extLst>
              <a:ext uri="{FF2B5EF4-FFF2-40B4-BE49-F238E27FC236}">
                <a16:creationId xmlns:a16="http://schemas.microsoft.com/office/drawing/2014/main" id="{748B4D52-2420-4FF5-8ADE-C82050E7B260}"/>
              </a:ext>
            </a:extLst>
          </p:cNvPr>
          <p:cNvSpPr/>
          <p:nvPr/>
        </p:nvSpPr>
        <p:spPr>
          <a:xfrm>
            <a:off x="3505434" y="5038735"/>
            <a:ext cx="3698860" cy="717831"/>
          </a:xfrm>
          <a:prstGeom prst="wedgeRoundRectCallout">
            <a:avLst>
              <a:gd name="adj1" fmla="val 25980"/>
              <a:gd name="adj2" fmla="val -83995"/>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prstClr val="white"/>
                </a:solidFill>
                <a:latin typeface="Century Gothic" panose="020F0302020204030204"/>
              </a:rPr>
              <a:t>A</a:t>
            </a:r>
            <a:r>
              <a:rPr lang="en-GB" sz="2000" noProof="0" dirty="0" err="1">
                <a:solidFill>
                  <a:prstClr val="white"/>
                </a:solidFill>
                <a:latin typeface="Century Gothic" panose="020F0302020204030204"/>
              </a:rPr>
              <a:t>djectives</a:t>
            </a:r>
            <a:r>
              <a:rPr lang="en-GB" sz="2000" noProof="0" dirty="0">
                <a:solidFill>
                  <a:prstClr val="white"/>
                </a:solidFill>
                <a:latin typeface="Century Gothic" panose="020F0302020204030204"/>
              </a:rPr>
              <a:t> and adverbs do not need capital letters.</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7" name="Speech Bubble: Rectangle with Corners Rounded 36">
            <a:extLst>
              <a:ext uri="{FF2B5EF4-FFF2-40B4-BE49-F238E27FC236}">
                <a16:creationId xmlns:a16="http://schemas.microsoft.com/office/drawing/2014/main" id="{5AEE7519-5F02-4600-A1F9-BF177B35BB6D}"/>
              </a:ext>
            </a:extLst>
          </p:cNvPr>
          <p:cNvSpPr/>
          <p:nvPr/>
        </p:nvSpPr>
        <p:spPr>
          <a:xfrm>
            <a:off x="7423447" y="5525748"/>
            <a:ext cx="3698860" cy="717831"/>
          </a:xfrm>
          <a:prstGeom prst="wedgeRoundRectCallout">
            <a:avLst>
              <a:gd name="adj1" fmla="val -52949"/>
              <a:gd name="adj2" fmla="val -160732"/>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prstClr val="white"/>
                </a:solidFill>
                <a:latin typeface="Century Gothic" panose="020F0302020204030204"/>
              </a:rPr>
              <a:t>In German word final [-s] is pronounced like English ‘s’.</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030200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2"/>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9"/>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4"/>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6"/>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P spid="22" grpId="0"/>
      <p:bldP spid="23" grpId="0"/>
      <p:bldP spid="24" grpId="0"/>
      <p:bldP spid="6" grpId="0"/>
      <p:bldP spid="25" grpId="0" animBg="1"/>
      <p:bldP spid="26" grpId="0"/>
      <p:bldP spid="27" grpId="0"/>
      <p:bldP spid="28" grpId="0"/>
      <p:bldP spid="29" grpId="0"/>
      <p:bldP spid="30" grpId="0"/>
      <p:bldP spid="31" grpId="0"/>
      <p:bldP spid="32" grpId="0"/>
      <p:bldP spid="34" grpId="0"/>
      <p:bldP spid="35" grpId="0" animBg="1"/>
      <p:bldP spid="36" grpId="0" animBg="1"/>
      <p:bldP spid="3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2" name="Table 30">
            <a:extLst>
              <a:ext uri="{FF2B5EF4-FFF2-40B4-BE49-F238E27FC236}">
                <a16:creationId xmlns:a16="http://schemas.microsoft.com/office/drawing/2014/main" id="{585D743B-8ECB-44B7-9A6A-E2CF0C61DBC1}"/>
              </a:ext>
            </a:extLst>
          </p:cNvPr>
          <p:cNvGraphicFramePr>
            <a:graphicFrameLocks noGrp="1"/>
          </p:cNvGraphicFramePr>
          <p:nvPr>
            <p:extLst>
              <p:ext uri="{D42A27DB-BD31-4B8C-83A1-F6EECF244321}">
                <p14:modId xmlns:p14="http://schemas.microsoft.com/office/powerpoint/2010/main" val="3492282787"/>
              </p:ext>
            </p:extLst>
          </p:nvPr>
        </p:nvGraphicFramePr>
        <p:xfrm>
          <a:off x="2564111" y="788951"/>
          <a:ext cx="9393216" cy="5561904"/>
        </p:xfrm>
        <a:graphic>
          <a:graphicData uri="http://schemas.openxmlformats.org/drawingml/2006/table">
            <a:tbl>
              <a:tblPr firstRow="1" bandRow="1">
                <a:tableStyleId>{5940675A-B579-460E-94D1-54222C63F5DA}</a:tableStyleId>
              </a:tblPr>
              <a:tblGrid>
                <a:gridCol w="4288510">
                  <a:extLst>
                    <a:ext uri="{9D8B030D-6E8A-4147-A177-3AD203B41FA5}">
                      <a16:colId xmlns:a16="http://schemas.microsoft.com/office/drawing/2014/main" val="129266752"/>
                    </a:ext>
                  </a:extLst>
                </a:gridCol>
                <a:gridCol w="5104706">
                  <a:extLst>
                    <a:ext uri="{9D8B030D-6E8A-4147-A177-3AD203B41FA5}">
                      <a16:colId xmlns:a16="http://schemas.microsoft.com/office/drawing/2014/main" val="1416735800"/>
                    </a:ext>
                  </a:extLst>
                </a:gridCol>
              </a:tblGrid>
              <a:tr h="463492">
                <a:tc>
                  <a:txBody>
                    <a:bodyPr/>
                    <a:lstStyle/>
                    <a:p>
                      <a:endParaRPr lang="en-GB" dirty="0"/>
                    </a:p>
                  </a:txBody>
                  <a:tcPr>
                    <a:lnL w="6350" cap="flat" cmpd="sng" algn="ctr">
                      <a:solidFill>
                        <a:srgbClr val="002060"/>
                      </a:solid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tcPr>
                </a:tc>
                <a:tc>
                  <a:txBody>
                    <a:bodyPr/>
                    <a:lstStyle/>
                    <a:p>
                      <a:endParaRPr lang="en-GB"/>
                    </a:p>
                  </a:txBody>
                  <a:tcPr>
                    <a:lnL w="6350" cap="flat" cmpd="sng" algn="ctr">
                      <a:solidFill>
                        <a:srgbClr val="002060"/>
                      </a:solid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tcPr>
                </a:tc>
                <a:extLst>
                  <a:ext uri="{0D108BD9-81ED-4DB2-BD59-A6C34878D82A}">
                    <a16:rowId xmlns:a16="http://schemas.microsoft.com/office/drawing/2014/main" val="2282574961"/>
                  </a:ext>
                </a:extLst>
              </a:tr>
              <a:tr h="463492">
                <a:tc>
                  <a:txBody>
                    <a:bodyPr/>
                    <a:lstStyle/>
                    <a:p>
                      <a:endParaRPr lang="en-GB"/>
                    </a:p>
                  </a:txBody>
                  <a:tcPr>
                    <a:lnL w="6350" cap="flat" cmpd="sng" algn="ctr">
                      <a:solidFill>
                        <a:srgbClr val="002060"/>
                      </a:solid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tcPr>
                </a:tc>
                <a:tc>
                  <a:txBody>
                    <a:bodyPr/>
                    <a:lstStyle/>
                    <a:p>
                      <a:endParaRPr lang="en-GB"/>
                    </a:p>
                  </a:txBody>
                  <a:tcPr>
                    <a:lnL w="6350" cap="flat" cmpd="sng" algn="ctr">
                      <a:solidFill>
                        <a:srgbClr val="002060"/>
                      </a:solid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tcPr>
                </a:tc>
                <a:extLst>
                  <a:ext uri="{0D108BD9-81ED-4DB2-BD59-A6C34878D82A}">
                    <a16:rowId xmlns:a16="http://schemas.microsoft.com/office/drawing/2014/main" val="3750174461"/>
                  </a:ext>
                </a:extLst>
              </a:tr>
              <a:tr h="463492">
                <a:tc>
                  <a:txBody>
                    <a:bodyPr/>
                    <a:lstStyle/>
                    <a:p>
                      <a:endParaRPr lang="en-GB"/>
                    </a:p>
                  </a:txBody>
                  <a:tcPr>
                    <a:lnL w="6350" cap="flat" cmpd="sng" algn="ctr">
                      <a:solidFill>
                        <a:srgbClr val="002060"/>
                      </a:solid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tcPr>
                </a:tc>
                <a:tc>
                  <a:txBody>
                    <a:bodyPr/>
                    <a:lstStyle/>
                    <a:p>
                      <a:endParaRPr lang="en-GB"/>
                    </a:p>
                  </a:txBody>
                  <a:tcPr>
                    <a:lnL w="6350" cap="flat" cmpd="sng" algn="ctr">
                      <a:solidFill>
                        <a:srgbClr val="002060"/>
                      </a:solid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tcPr>
                </a:tc>
                <a:extLst>
                  <a:ext uri="{0D108BD9-81ED-4DB2-BD59-A6C34878D82A}">
                    <a16:rowId xmlns:a16="http://schemas.microsoft.com/office/drawing/2014/main" val="974751018"/>
                  </a:ext>
                </a:extLst>
              </a:tr>
              <a:tr h="463492">
                <a:tc>
                  <a:txBody>
                    <a:bodyPr/>
                    <a:lstStyle/>
                    <a:p>
                      <a:endParaRPr lang="en-GB" dirty="0"/>
                    </a:p>
                  </a:txBody>
                  <a:tcPr>
                    <a:lnL w="6350" cap="flat" cmpd="sng" algn="ctr">
                      <a:solidFill>
                        <a:srgbClr val="002060"/>
                      </a:solid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tcPr>
                </a:tc>
                <a:tc>
                  <a:txBody>
                    <a:bodyPr/>
                    <a:lstStyle/>
                    <a:p>
                      <a:endParaRPr lang="en-GB"/>
                    </a:p>
                  </a:txBody>
                  <a:tcPr>
                    <a:lnL w="6350" cap="flat" cmpd="sng" algn="ctr">
                      <a:solidFill>
                        <a:srgbClr val="002060"/>
                      </a:solid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tcPr>
                </a:tc>
                <a:extLst>
                  <a:ext uri="{0D108BD9-81ED-4DB2-BD59-A6C34878D82A}">
                    <a16:rowId xmlns:a16="http://schemas.microsoft.com/office/drawing/2014/main" val="2579396957"/>
                  </a:ext>
                </a:extLst>
              </a:tr>
              <a:tr h="463492">
                <a:tc>
                  <a:txBody>
                    <a:bodyPr/>
                    <a:lstStyle/>
                    <a:p>
                      <a:endParaRPr lang="en-GB" dirty="0"/>
                    </a:p>
                  </a:txBody>
                  <a:tcPr>
                    <a:lnL w="6350" cap="flat" cmpd="sng" algn="ctr">
                      <a:solidFill>
                        <a:srgbClr val="002060"/>
                      </a:solid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tcPr>
                </a:tc>
                <a:tc>
                  <a:txBody>
                    <a:bodyPr/>
                    <a:lstStyle/>
                    <a:p>
                      <a:endParaRPr lang="en-GB" dirty="0"/>
                    </a:p>
                  </a:txBody>
                  <a:tcPr>
                    <a:lnL w="6350" cap="flat" cmpd="sng" algn="ctr">
                      <a:solidFill>
                        <a:srgbClr val="002060"/>
                      </a:solid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tcPr>
                </a:tc>
                <a:extLst>
                  <a:ext uri="{0D108BD9-81ED-4DB2-BD59-A6C34878D82A}">
                    <a16:rowId xmlns:a16="http://schemas.microsoft.com/office/drawing/2014/main" val="160199783"/>
                  </a:ext>
                </a:extLst>
              </a:tr>
              <a:tr h="463492">
                <a:tc>
                  <a:txBody>
                    <a:bodyPr/>
                    <a:lstStyle/>
                    <a:p>
                      <a:endParaRPr lang="en-GB" dirty="0"/>
                    </a:p>
                  </a:txBody>
                  <a:tcPr>
                    <a:lnL w="6350" cap="flat" cmpd="sng" algn="ctr">
                      <a:solidFill>
                        <a:srgbClr val="002060"/>
                      </a:solid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tcPr>
                </a:tc>
                <a:tc>
                  <a:txBody>
                    <a:bodyPr/>
                    <a:lstStyle/>
                    <a:p>
                      <a:endParaRPr lang="en-GB" dirty="0"/>
                    </a:p>
                  </a:txBody>
                  <a:tcPr>
                    <a:lnL w="6350" cap="flat" cmpd="sng" algn="ctr">
                      <a:solidFill>
                        <a:srgbClr val="002060"/>
                      </a:solid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tcPr>
                </a:tc>
                <a:extLst>
                  <a:ext uri="{0D108BD9-81ED-4DB2-BD59-A6C34878D82A}">
                    <a16:rowId xmlns:a16="http://schemas.microsoft.com/office/drawing/2014/main" val="1073518684"/>
                  </a:ext>
                </a:extLst>
              </a:tr>
              <a:tr h="463492">
                <a:tc>
                  <a:txBody>
                    <a:bodyPr/>
                    <a:lstStyle/>
                    <a:p>
                      <a:endParaRPr lang="en-GB"/>
                    </a:p>
                  </a:txBody>
                  <a:tcPr>
                    <a:lnL w="6350" cap="flat" cmpd="sng" algn="ctr">
                      <a:solidFill>
                        <a:srgbClr val="002060"/>
                      </a:solid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tcPr>
                </a:tc>
                <a:tc>
                  <a:txBody>
                    <a:bodyPr/>
                    <a:lstStyle/>
                    <a:p>
                      <a:endParaRPr lang="en-GB" dirty="0"/>
                    </a:p>
                  </a:txBody>
                  <a:tcPr>
                    <a:lnL w="6350" cap="flat" cmpd="sng" algn="ctr">
                      <a:solidFill>
                        <a:srgbClr val="002060"/>
                      </a:solid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tcPr>
                </a:tc>
                <a:extLst>
                  <a:ext uri="{0D108BD9-81ED-4DB2-BD59-A6C34878D82A}">
                    <a16:rowId xmlns:a16="http://schemas.microsoft.com/office/drawing/2014/main" val="979054463"/>
                  </a:ext>
                </a:extLst>
              </a:tr>
              <a:tr h="463492">
                <a:tc>
                  <a:txBody>
                    <a:bodyPr/>
                    <a:lstStyle/>
                    <a:p>
                      <a:endParaRPr lang="en-GB"/>
                    </a:p>
                  </a:txBody>
                  <a:tcPr>
                    <a:lnL w="6350" cap="flat" cmpd="sng" algn="ctr">
                      <a:solidFill>
                        <a:srgbClr val="002060"/>
                      </a:solid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tcPr>
                </a:tc>
                <a:tc>
                  <a:txBody>
                    <a:bodyPr/>
                    <a:lstStyle/>
                    <a:p>
                      <a:endParaRPr lang="en-GB" dirty="0"/>
                    </a:p>
                  </a:txBody>
                  <a:tcPr>
                    <a:lnL w="6350" cap="flat" cmpd="sng" algn="ctr">
                      <a:solidFill>
                        <a:srgbClr val="002060"/>
                      </a:solid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tcPr>
                </a:tc>
                <a:extLst>
                  <a:ext uri="{0D108BD9-81ED-4DB2-BD59-A6C34878D82A}">
                    <a16:rowId xmlns:a16="http://schemas.microsoft.com/office/drawing/2014/main" val="3705058769"/>
                  </a:ext>
                </a:extLst>
              </a:tr>
              <a:tr h="463492">
                <a:tc>
                  <a:txBody>
                    <a:bodyPr/>
                    <a:lstStyle/>
                    <a:p>
                      <a:endParaRPr lang="en-GB"/>
                    </a:p>
                  </a:txBody>
                  <a:tcPr>
                    <a:lnL w="6350" cap="flat" cmpd="sng" algn="ctr">
                      <a:solidFill>
                        <a:srgbClr val="002060"/>
                      </a:solid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tcPr>
                </a:tc>
                <a:tc>
                  <a:txBody>
                    <a:bodyPr/>
                    <a:lstStyle/>
                    <a:p>
                      <a:endParaRPr lang="en-GB" dirty="0"/>
                    </a:p>
                  </a:txBody>
                  <a:tcPr>
                    <a:lnL w="6350" cap="flat" cmpd="sng" algn="ctr">
                      <a:solidFill>
                        <a:srgbClr val="002060"/>
                      </a:solid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tcPr>
                </a:tc>
                <a:extLst>
                  <a:ext uri="{0D108BD9-81ED-4DB2-BD59-A6C34878D82A}">
                    <a16:rowId xmlns:a16="http://schemas.microsoft.com/office/drawing/2014/main" val="3428382539"/>
                  </a:ext>
                </a:extLst>
              </a:tr>
              <a:tr h="463492">
                <a:tc>
                  <a:txBody>
                    <a:bodyPr/>
                    <a:lstStyle/>
                    <a:p>
                      <a:endParaRPr lang="en-GB"/>
                    </a:p>
                  </a:txBody>
                  <a:tcPr>
                    <a:lnL w="6350" cap="flat" cmpd="sng" algn="ctr">
                      <a:solidFill>
                        <a:srgbClr val="002060"/>
                      </a:solid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tcPr>
                </a:tc>
                <a:tc>
                  <a:txBody>
                    <a:bodyPr/>
                    <a:lstStyle/>
                    <a:p>
                      <a:endParaRPr lang="en-GB" dirty="0"/>
                    </a:p>
                  </a:txBody>
                  <a:tcPr>
                    <a:lnL w="6350" cap="flat" cmpd="sng" algn="ctr">
                      <a:solidFill>
                        <a:srgbClr val="002060"/>
                      </a:solid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tcPr>
                </a:tc>
                <a:extLst>
                  <a:ext uri="{0D108BD9-81ED-4DB2-BD59-A6C34878D82A}">
                    <a16:rowId xmlns:a16="http://schemas.microsoft.com/office/drawing/2014/main" val="1613867625"/>
                  </a:ext>
                </a:extLst>
              </a:tr>
              <a:tr h="463492">
                <a:tc>
                  <a:txBody>
                    <a:bodyPr/>
                    <a:lstStyle/>
                    <a:p>
                      <a:endParaRPr lang="en-GB"/>
                    </a:p>
                  </a:txBody>
                  <a:tcPr>
                    <a:lnL w="6350" cap="flat" cmpd="sng" algn="ctr">
                      <a:solidFill>
                        <a:srgbClr val="002060"/>
                      </a:solid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tcPr>
                </a:tc>
                <a:tc>
                  <a:txBody>
                    <a:bodyPr/>
                    <a:lstStyle/>
                    <a:p>
                      <a:endParaRPr lang="en-GB" dirty="0"/>
                    </a:p>
                  </a:txBody>
                  <a:tcPr>
                    <a:lnL w="6350" cap="flat" cmpd="sng" algn="ctr">
                      <a:solidFill>
                        <a:srgbClr val="002060"/>
                      </a:solid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tcPr>
                </a:tc>
                <a:extLst>
                  <a:ext uri="{0D108BD9-81ED-4DB2-BD59-A6C34878D82A}">
                    <a16:rowId xmlns:a16="http://schemas.microsoft.com/office/drawing/2014/main" val="807781775"/>
                  </a:ext>
                </a:extLst>
              </a:tr>
              <a:tr h="463492">
                <a:tc>
                  <a:txBody>
                    <a:bodyPr/>
                    <a:lstStyle/>
                    <a:p>
                      <a:endParaRPr lang="en-GB"/>
                    </a:p>
                  </a:txBody>
                  <a:tcPr>
                    <a:lnL w="6350" cap="flat" cmpd="sng" algn="ctr">
                      <a:solidFill>
                        <a:srgbClr val="002060"/>
                      </a:solid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tcPr>
                </a:tc>
                <a:tc>
                  <a:txBody>
                    <a:bodyPr/>
                    <a:lstStyle/>
                    <a:p>
                      <a:endParaRPr lang="en-GB" dirty="0"/>
                    </a:p>
                  </a:txBody>
                  <a:tcPr>
                    <a:lnL w="6350" cap="flat" cmpd="sng" algn="ctr">
                      <a:solidFill>
                        <a:srgbClr val="002060"/>
                      </a:solidFill>
                      <a:prstDash val="sysDash"/>
                      <a:round/>
                      <a:headEnd type="none" w="med" len="med"/>
                      <a:tailEnd type="none" w="med" len="med"/>
                    </a:lnL>
                    <a:lnR w="6350" cap="flat" cmpd="sng" algn="ctr">
                      <a:solidFill>
                        <a:srgbClr val="002060"/>
                      </a:solidFill>
                      <a:prstDash val="sysDash"/>
                      <a:round/>
                      <a:headEnd type="none" w="med" len="med"/>
                      <a:tailEnd type="none" w="med" len="med"/>
                    </a:lnR>
                    <a:lnT w="6350" cap="flat" cmpd="sng" algn="ctr">
                      <a:solidFill>
                        <a:srgbClr val="002060"/>
                      </a:solidFill>
                      <a:prstDash val="sysDash"/>
                      <a:round/>
                      <a:headEnd type="none" w="med" len="med"/>
                      <a:tailEnd type="none" w="med" len="med"/>
                    </a:lnT>
                    <a:lnB w="6350" cap="flat" cmpd="sng" algn="ctr">
                      <a:solidFill>
                        <a:srgbClr val="002060"/>
                      </a:solidFill>
                      <a:prstDash val="sysDash"/>
                      <a:round/>
                      <a:headEnd type="none" w="med" len="med"/>
                      <a:tailEnd type="none" w="med" len="med"/>
                    </a:lnB>
                  </a:tcPr>
                </a:tc>
                <a:extLst>
                  <a:ext uri="{0D108BD9-81ED-4DB2-BD59-A6C34878D82A}">
                    <a16:rowId xmlns:a16="http://schemas.microsoft.com/office/drawing/2014/main" val="1286780841"/>
                  </a:ext>
                </a:extLst>
              </a:tr>
            </a:tbl>
          </a:graphicData>
        </a:graphic>
      </p:graphicFrame>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45214"/>
            <a:ext cx="2801257" cy="758111"/>
          </a:xfrm>
          <a:prstGeom prst="rect">
            <a:avLst/>
          </a:prstGeom>
        </p:spPr>
      </p:pic>
      <p:sp>
        <p:nvSpPr>
          <p:cNvPr id="4" name="Title 3"/>
          <p:cNvSpPr>
            <a:spLocks noGrp="1"/>
          </p:cNvSpPr>
          <p:nvPr>
            <p:ph type="title"/>
          </p:nvPr>
        </p:nvSpPr>
        <p:spPr>
          <a:xfrm>
            <a:off x="0" y="10176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6" name="TextBox 5">
            <a:extLst>
              <a:ext uri="{FF2B5EF4-FFF2-40B4-BE49-F238E27FC236}">
                <a16:creationId xmlns:a16="http://schemas.microsoft.com/office/drawing/2014/main" id="{EBF45552-F64E-5344-BB61-2B43714A9308}"/>
              </a:ext>
            </a:extLst>
          </p:cNvPr>
          <p:cNvSpPr txBox="1"/>
          <p:nvPr/>
        </p:nvSpPr>
        <p:spPr>
          <a:xfrm>
            <a:off x="2564112" y="819022"/>
            <a:ext cx="435305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grab my hat.</a:t>
            </a:r>
          </a:p>
        </p:txBody>
      </p:sp>
      <p:sp>
        <p:nvSpPr>
          <p:cNvPr id="7" name="TextBox 6">
            <a:extLst>
              <a:ext uri="{FF2B5EF4-FFF2-40B4-BE49-F238E27FC236}">
                <a16:creationId xmlns:a16="http://schemas.microsoft.com/office/drawing/2014/main" id="{2878560E-498D-4406-AD6F-030BA71B960E}"/>
              </a:ext>
            </a:extLst>
          </p:cNvPr>
          <p:cNvSpPr txBox="1"/>
          <p:nvPr/>
        </p:nvSpPr>
        <p:spPr>
          <a:xfrm>
            <a:off x="2543232" y="1293569"/>
            <a:ext cx="556389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solidFill>
                  <a:srgbClr val="4472C4">
                    <a:lumMod val="50000"/>
                  </a:srgbClr>
                </a:solidFill>
                <a:latin typeface="Century Gothic" panose="020F0302020204030204"/>
              </a:rPr>
              <a:t>meeting the lawyer</a:t>
            </a:r>
            <a:endPar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 name="TextBox 7">
            <a:extLst>
              <a:ext uri="{FF2B5EF4-FFF2-40B4-BE49-F238E27FC236}">
                <a16:creationId xmlns:a16="http://schemas.microsoft.com/office/drawing/2014/main" id="{2460D2C1-41B4-448A-9F7A-722724A5987B}"/>
              </a:ext>
            </a:extLst>
          </p:cNvPr>
          <p:cNvSpPr txBox="1"/>
          <p:nvPr/>
        </p:nvSpPr>
        <p:spPr>
          <a:xfrm>
            <a:off x="2532792" y="1717643"/>
            <a:ext cx="556389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solidFill>
                  <a:srgbClr val="4472C4">
                    <a:lumMod val="50000"/>
                  </a:srgbClr>
                </a:solidFill>
                <a:latin typeface="Century Gothic" panose="020F0302020204030204"/>
              </a:rPr>
              <a:t>l</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ong</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white hair</a:t>
            </a:r>
          </a:p>
        </p:txBody>
      </p:sp>
      <p:sp>
        <p:nvSpPr>
          <p:cNvPr id="9" name="TextBox 8">
            <a:extLst>
              <a:ext uri="{FF2B5EF4-FFF2-40B4-BE49-F238E27FC236}">
                <a16:creationId xmlns:a16="http://schemas.microsoft.com/office/drawing/2014/main" id="{678A9D8A-E406-4C3D-A15E-1F81E56453AF}"/>
              </a:ext>
            </a:extLst>
          </p:cNvPr>
          <p:cNvSpPr txBox="1"/>
          <p:nvPr/>
        </p:nvSpPr>
        <p:spPr>
          <a:xfrm>
            <a:off x="2553671" y="2199276"/>
            <a:ext cx="556389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solidFill>
                  <a:srgbClr val="4472C4">
                    <a:lumMod val="50000"/>
                  </a:srgbClr>
                </a:solidFill>
                <a:latin typeface="Century Gothic" panose="020F0302020204030204"/>
              </a:rPr>
              <a:t>a</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 ugly room</a:t>
            </a:r>
          </a:p>
        </p:txBody>
      </p:sp>
      <p:sp>
        <p:nvSpPr>
          <p:cNvPr id="10" name="TextBox 9">
            <a:extLst>
              <a:ext uri="{FF2B5EF4-FFF2-40B4-BE49-F238E27FC236}">
                <a16:creationId xmlns:a16="http://schemas.microsoft.com/office/drawing/2014/main" id="{FFD2DC45-00F3-4FF3-B47A-FEABDEAFAD2C}"/>
              </a:ext>
            </a:extLst>
          </p:cNvPr>
          <p:cNvSpPr txBox="1"/>
          <p:nvPr/>
        </p:nvSpPr>
        <p:spPr>
          <a:xfrm>
            <a:off x="2564111" y="2684087"/>
            <a:ext cx="556389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She has a loud voice.</a:t>
            </a:r>
          </a:p>
        </p:txBody>
      </p:sp>
      <p:sp>
        <p:nvSpPr>
          <p:cNvPr id="11" name="TextBox 10">
            <a:extLst>
              <a:ext uri="{FF2B5EF4-FFF2-40B4-BE49-F238E27FC236}">
                <a16:creationId xmlns:a16="http://schemas.microsoft.com/office/drawing/2014/main" id="{163A4A03-E4E6-4426-ADDA-0636351E8911}"/>
              </a:ext>
            </a:extLst>
          </p:cNvPr>
          <p:cNvSpPr txBox="1"/>
          <p:nvPr/>
        </p:nvSpPr>
        <p:spPr>
          <a:xfrm>
            <a:off x="2553671" y="3127101"/>
            <a:ext cx="556389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He hides a cheap drum(kit).</a:t>
            </a:r>
          </a:p>
        </p:txBody>
      </p:sp>
      <p:sp>
        <p:nvSpPr>
          <p:cNvPr id="12" name="TextBox 11">
            <a:extLst>
              <a:ext uri="{FF2B5EF4-FFF2-40B4-BE49-F238E27FC236}">
                <a16:creationId xmlns:a16="http://schemas.microsoft.com/office/drawing/2014/main" id="{060BC7AB-EA1C-478E-87BF-9F944719DC53}"/>
              </a:ext>
            </a:extLst>
          </p:cNvPr>
          <p:cNvSpPr txBox="1"/>
          <p:nvPr/>
        </p:nvSpPr>
        <p:spPr>
          <a:xfrm>
            <a:off x="2598348" y="3575994"/>
            <a:ext cx="556389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solidFill>
                  <a:srgbClr val="4472C4">
                    <a:lumMod val="50000"/>
                  </a:srgbClr>
                </a:solidFill>
                <a:latin typeface="Century Gothic" panose="020F0302020204030204"/>
              </a:rPr>
              <a:t>p</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lease and thank you</a:t>
            </a:r>
          </a:p>
        </p:txBody>
      </p:sp>
      <p:sp>
        <p:nvSpPr>
          <p:cNvPr id="13" name="TextBox 12">
            <a:extLst>
              <a:ext uri="{FF2B5EF4-FFF2-40B4-BE49-F238E27FC236}">
                <a16:creationId xmlns:a16="http://schemas.microsoft.com/office/drawing/2014/main" id="{85695A53-FEE8-4401-8FAF-1593BC7A5A7F}"/>
              </a:ext>
            </a:extLst>
          </p:cNvPr>
          <p:cNvSpPr txBox="1"/>
          <p:nvPr/>
        </p:nvSpPr>
        <p:spPr>
          <a:xfrm>
            <a:off x="2598347" y="4046830"/>
            <a:ext cx="556389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solidFill>
                  <a:srgbClr val="4472C4">
                    <a:lumMod val="50000"/>
                  </a:srgbClr>
                </a:solidFill>
                <a:latin typeface="Century Gothic" panose="020F0302020204030204"/>
              </a:rPr>
              <a:t>a</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yellow, bright window</a:t>
            </a:r>
          </a:p>
        </p:txBody>
      </p:sp>
      <p:sp>
        <p:nvSpPr>
          <p:cNvPr id="14" name="TextBox 13">
            <a:extLst>
              <a:ext uri="{FF2B5EF4-FFF2-40B4-BE49-F238E27FC236}">
                <a16:creationId xmlns:a16="http://schemas.microsoft.com/office/drawing/2014/main" id="{CD29417E-4A28-4BD4-BBF7-FD52C9B18E57}"/>
              </a:ext>
            </a:extLst>
          </p:cNvPr>
          <p:cNvSpPr txBox="1"/>
          <p:nvPr/>
        </p:nvSpPr>
        <p:spPr>
          <a:xfrm>
            <a:off x="2553671" y="4513355"/>
            <a:ext cx="556389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see with my eye.</a:t>
            </a:r>
          </a:p>
        </p:txBody>
      </p:sp>
      <p:sp>
        <p:nvSpPr>
          <p:cNvPr id="15" name="TextBox 14">
            <a:extLst>
              <a:ext uri="{FF2B5EF4-FFF2-40B4-BE49-F238E27FC236}">
                <a16:creationId xmlns:a16="http://schemas.microsoft.com/office/drawing/2014/main" id="{DF252DA0-3C6C-4585-AC22-727C2F4B95D4}"/>
              </a:ext>
            </a:extLst>
          </p:cNvPr>
          <p:cNvSpPr txBox="1"/>
          <p:nvPr/>
        </p:nvSpPr>
        <p:spPr>
          <a:xfrm>
            <a:off x="2553671" y="4983790"/>
            <a:ext cx="556389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solidFill>
                  <a:srgbClr val="4472C4">
                    <a:lumMod val="50000"/>
                  </a:srgbClr>
                </a:solidFill>
                <a:latin typeface="Century Gothic" panose="020F0302020204030204"/>
              </a:rPr>
              <a:t>the round face</a:t>
            </a:r>
            <a:endPar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D7B914A5-5882-45CA-9ECE-03BB2CF42EAC}"/>
              </a:ext>
            </a:extLst>
          </p:cNvPr>
          <p:cNvSpPr txBox="1"/>
          <p:nvPr/>
        </p:nvSpPr>
        <p:spPr>
          <a:xfrm>
            <a:off x="2541548" y="5443165"/>
            <a:ext cx="556389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solidFill>
                  <a:srgbClr val="4472C4">
                    <a:lumMod val="50000"/>
                  </a:srgbClr>
                </a:solidFill>
                <a:latin typeface="Century Gothic" panose="020F0302020204030204"/>
              </a:rPr>
              <a:t>t</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 the left, to the right </a:t>
            </a:r>
          </a:p>
        </p:txBody>
      </p:sp>
      <p:sp>
        <p:nvSpPr>
          <p:cNvPr id="17" name="TextBox 16">
            <a:extLst>
              <a:ext uri="{FF2B5EF4-FFF2-40B4-BE49-F238E27FC236}">
                <a16:creationId xmlns:a16="http://schemas.microsoft.com/office/drawing/2014/main" id="{EE395434-8695-4635-8489-7E5D53082E2E}"/>
              </a:ext>
            </a:extLst>
          </p:cNvPr>
          <p:cNvSpPr txBox="1"/>
          <p:nvPr/>
        </p:nvSpPr>
        <p:spPr>
          <a:xfrm>
            <a:off x="2564111" y="5880420"/>
            <a:ext cx="556389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solidFill>
                  <a:srgbClr val="4472C4">
                    <a:lumMod val="50000"/>
                  </a:srgbClr>
                </a:solidFill>
                <a:latin typeface="Century Gothic" panose="020F0302020204030204"/>
              </a:rPr>
              <a:t>m</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aybe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nearby</a:t>
            </a:r>
          </a:p>
        </p:txBody>
      </p:sp>
      <p:sp>
        <p:nvSpPr>
          <p:cNvPr id="19" name="TextBox 18">
            <a:extLst>
              <a:ext uri="{FF2B5EF4-FFF2-40B4-BE49-F238E27FC236}">
                <a16:creationId xmlns:a16="http://schemas.microsoft.com/office/drawing/2014/main" id="{CCBD91DD-3BC9-4AA2-9072-308CE263BE50}"/>
              </a:ext>
            </a:extLst>
          </p:cNvPr>
          <p:cNvSpPr txBox="1"/>
          <p:nvPr/>
        </p:nvSpPr>
        <p:spPr>
          <a:xfrm>
            <a:off x="2682684" y="279892"/>
            <a:ext cx="55638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Übersetze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auf Deutsch.</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625718" y="124108"/>
            <a:ext cx="142096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8" name="TextBox 17">
            <a:extLst>
              <a:ext uri="{FF2B5EF4-FFF2-40B4-BE49-F238E27FC236}">
                <a16:creationId xmlns:a16="http://schemas.microsoft.com/office/drawing/2014/main" id="{A862E228-3100-4E09-A70B-C71148CCC89F}"/>
              </a:ext>
            </a:extLst>
          </p:cNvPr>
          <p:cNvSpPr txBox="1"/>
          <p:nvPr/>
        </p:nvSpPr>
        <p:spPr>
          <a:xfrm>
            <a:off x="6878185" y="840767"/>
            <a:ext cx="474239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dirty="0">
                <a:ln>
                  <a:noFill/>
                </a:ln>
                <a:solidFill>
                  <a:srgbClr val="FF6600"/>
                </a:solidFill>
                <a:effectLst/>
                <a:uLnTx/>
                <a:uFillTx/>
                <a:latin typeface="Century Gothic" panose="020F0302020204030204"/>
                <a:ea typeface="+mn-ea"/>
                <a:cs typeface="+mn-cs"/>
              </a:rPr>
              <a:t>Ich</a:t>
            </a:r>
            <a:r>
              <a:rPr kumimoji="0" lang="en-US" sz="2200" b="0" i="1" u="none" strike="noStrike" kern="1200" cap="none" spc="0" normalizeH="0" noProof="0" dirty="0">
                <a:ln>
                  <a:noFill/>
                </a:ln>
                <a:solidFill>
                  <a:srgbClr val="FF6600"/>
                </a:solidFill>
                <a:effectLst/>
                <a:uLnTx/>
                <a:uFillTx/>
                <a:latin typeface="Century Gothic" panose="020F0302020204030204"/>
                <a:ea typeface="+mn-ea"/>
                <a:cs typeface="+mn-cs"/>
              </a:rPr>
              <a:t> </a:t>
            </a:r>
            <a:r>
              <a:rPr kumimoji="0" lang="en-US" sz="2200" b="0" i="1" u="none" strike="noStrike" kern="1200" cap="none" spc="0" normalizeH="0" noProof="0" dirty="0" err="1">
                <a:ln>
                  <a:noFill/>
                </a:ln>
                <a:solidFill>
                  <a:srgbClr val="FF6600"/>
                </a:solidFill>
                <a:effectLst/>
                <a:uLnTx/>
                <a:uFillTx/>
                <a:latin typeface="Century Gothic" panose="020F0302020204030204"/>
                <a:ea typeface="+mn-ea"/>
                <a:cs typeface="+mn-cs"/>
              </a:rPr>
              <a:t>fasse</a:t>
            </a:r>
            <a:r>
              <a:rPr kumimoji="0" lang="en-US" sz="2200" b="0" i="1" u="none" strike="noStrike" kern="1200" cap="none" spc="0" normalizeH="0" noProof="0" dirty="0">
                <a:ln>
                  <a:noFill/>
                </a:ln>
                <a:solidFill>
                  <a:srgbClr val="FF6600"/>
                </a:solidFill>
                <a:effectLst/>
                <a:uLnTx/>
                <a:uFillTx/>
                <a:latin typeface="Century Gothic" panose="020F0302020204030204"/>
                <a:ea typeface="+mn-ea"/>
                <a:cs typeface="+mn-cs"/>
              </a:rPr>
              <a:t> </a:t>
            </a:r>
            <a:r>
              <a:rPr kumimoji="0" lang="en-US" sz="2200" b="0" i="1" u="none" strike="noStrike" kern="1200" cap="none" spc="0" normalizeH="0" noProof="0" dirty="0" err="1">
                <a:ln>
                  <a:noFill/>
                </a:ln>
                <a:solidFill>
                  <a:srgbClr val="FF6600"/>
                </a:solidFill>
                <a:effectLst/>
                <a:uLnTx/>
                <a:uFillTx/>
                <a:latin typeface="Century Gothic" panose="020F0302020204030204"/>
                <a:ea typeface="+mn-ea"/>
                <a:cs typeface="+mn-cs"/>
              </a:rPr>
              <a:t>meinen</a:t>
            </a:r>
            <a:r>
              <a:rPr kumimoji="0" lang="en-US" sz="2200" b="0" i="1" u="none" strike="noStrike" kern="1200" cap="none" spc="0" normalizeH="0" noProof="0" dirty="0">
                <a:ln>
                  <a:noFill/>
                </a:ln>
                <a:solidFill>
                  <a:srgbClr val="FF6600"/>
                </a:solidFill>
                <a:effectLst/>
                <a:uLnTx/>
                <a:uFillTx/>
                <a:latin typeface="Century Gothic" panose="020F0302020204030204"/>
                <a:ea typeface="+mn-ea"/>
                <a:cs typeface="+mn-cs"/>
              </a:rPr>
              <a:t> Hut.</a:t>
            </a:r>
            <a:endParaRPr kumimoji="0" lang="en-US" sz="2200" b="0" i="1" u="none" strike="noStrike" kern="1200" cap="none" spc="0" normalizeH="0" baseline="0" noProof="0" dirty="0">
              <a:ln>
                <a:noFill/>
              </a:ln>
              <a:solidFill>
                <a:srgbClr val="FF6600"/>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D21DE3A7-002D-4E5C-BE25-945189AC7C2F}"/>
              </a:ext>
            </a:extLst>
          </p:cNvPr>
          <p:cNvSpPr txBox="1"/>
          <p:nvPr/>
        </p:nvSpPr>
        <p:spPr>
          <a:xfrm>
            <a:off x="6858654" y="1283804"/>
            <a:ext cx="474239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dirty="0">
                <a:ln>
                  <a:noFill/>
                </a:ln>
                <a:solidFill>
                  <a:srgbClr val="FF6600"/>
                </a:solidFill>
                <a:effectLst/>
                <a:uLnTx/>
                <a:uFillTx/>
                <a:latin typeface="Century Gothic" panose="020F0302020204030204"/>
                <a:ea typeface="+mn-ea"/>
                <a:cs typeface="+mn-cs"/>
              </a:rPr>
              <a:t>den </a:t>
            </a:r>
            <a:r>
              <a:rPr kumimoji="0" lang="en-US" sz="2200" b="0" i="1" u="none" strike="noStrike" kern="1200" cap="none" spc="0" normalizeH="0" baseline="0" noProof="0" dirty="0" err="1">
                <a:ln>
                  <a:noFill/>
                </a:ln>
                <a:solidFill>
                  <a:srgbClr val="FF6600"/>
                </a:solidFill>
                <a:effectLst/>
                <a:uLnTx/>
                <a:uFillTx/>
                <a:latin typeface="Century Gothic" panose="020F0302020204030204"/>
                <a:ea typeface="+mn-ea"/>
                <a:cs typeface="+mn-cs"/>
              </a:rPr>
              <a:t>Anwalt</a:t>
            </a:r>
            <a:r>
              <a:rPr kumimoji="0" lang="en-US" sz="2200" b="0" i="1" u="none" strike="noStrike" kern="1200" cap="none" spc="0" normalizeH="0" noProof="0" dirty="0">
                <a:ln>
                  <a:noFill/>
                </a:ln>
                <a:solidFill>
                  <a:srgbClr val="FF6600"/>
                </a:solidFill>
                <a:effectLst/>
                <a:uLnTx/>
                <a:uFillTx/>
                <a:latin typeface="Century Gothic" panose="020F0302020204030204"/>
                <a:ea typeface="+mn-ea"/>
                <a:cs typeface="+mn-cs"/>
              </a:rPr>
              <a:t> </a:t>
            </a:r>
            <a:r>
              <a:rPr kumimoji="0" lang="en-US" sz="2200" b="0" i="1" u="none" strike="noStrike" kern="1200" cap="none" spc="0" normalizeH="0" noProof="0" dirty="0" err="1">
                <a:ln>
                  <a:noFill/>
                </a:ln>
                <a:solidFill>
                  <a:srgbClr val="FF6600"/>
                </a:solidFill>
                <a:effectLst/>
                <a:uLnTx/>
                <a:uFillTx/>
                <a:latin typeface="Century Gothic" panose="020F0302020204030204"/>
                <a:ea typeface="+mn-ea"/>
                <a:cs typeface="+mn-cs"/>
              </a:rPr>
              <a:t>treffen</a:t>
            </a:r>
            <a:endParaRPr kumimoji="0" lang="en-US" sz="2200" b="0" i="1" u="none" strike="noStrike" kern="1200" cap="none" spc="0" normalizeH="0" baseline="0" noProof="0" dirty="0">
              <a:ln>
                <a:noFill/>
              </a:ln>
              <a:solidFill>
                <a:srgbClr val="FF6600"/>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E76DAC78-4F0E-42F7-AE38-ED3E76121B51}"/>
              </a:ext>
            </a:extLst>
          </p:cNvPr>
          <p:cNvSpPr txBox="1"/>
          <p:nvPr/>
        </p:nvSpPr>
        <p:spPr>
          <a:xfrm>
            <a:off x="6858654" y="1772023"/>
            <a:ext cx="474239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i="1" dirty="0">
                <a:solidFill>
                  <a:srgbClr val="FF6600"/>
                </a:solidFill>
                <a:latin typeface="Century Gothic" panose="020F0302020204030204"/>
              </a:rPr>
              <a:t>l</a:t>
            </a:r>
            <a:r>
              <a:rPr kumimoji="0" lang="en-US" sz="2200" b="0" i="1" u="none" strike="noStrike" kern="1200" cap="none" spc="0" normalizeH="0" baseline="0" noProof="0" dirty="0" err="1">
                <a:ln>
                  <a:noFill/>
                </a:ln>
                <a:solidFill>
                  <a:srgbClr val="FF6600"/>
                </a:solidFill>
                <a:effectLst/>
                <a:uLnTx/>
                <a:uFillTx/>
                <a:latin typeface="Century Gothic" panose="020F0302020204030204"/>
                <a:ea typeface="+mn-ea"/>
                <a:cs typeface="+mn-cs"/>
              </a:rPr>
              <a:t>ange</a:t>
            </a:r>
            <a:r>
              <a:rPr kumimoji="0" lang="en-US" sz="2200" b="0" i="1" u="none" strike="noStrike" kern="1200" cap="none" spc="0" normalizeH="0" baseline="0" noProof="0" dirty="0">
                <a:ln>
                  <a:noFill/>
                </a:ln>
                <a:solidFill>
                  <a:srgbClr val="FF6600"/>
                </a:solidFill>
                <a:effectLst/>
                <a:uLnTx/>
                <a:uFillTx/>
                <a:latin typeface="Century Gothic" panose="020F0302020204030204"/>
                <a:ea typeface="+mn-ea"/>
                <a:cs typeface="+mn-cs"/>
              </a:rPr>
              <a:t> </a:t>
            </a:r>
            <a:r>
              <a:rPr kumimoji="0" lang="en-US" sz="2200" b="0" i="1" u="none" strike="noStrike" kern="1200" cap="none" spc="0" normalizeH="0" baseline="0" noProof="0" dirty="0" err="1">
                <a:ln>
                  <a:noFill/>
                </a:ln>
                <a:solidFill>
                  <a:srgbClr val="FF6600"/>
                </a:solidFill>
                <a:effectLst/>
                <a:uLnTx/>
                <a:uFillTx/>
                <a:latin typeface="Century Gothic" panose="020F0302020204030204"/>
                <a:ea typeface="+mn-ea"/>
                <a:cs typeface="+mn-cs"/>
              </a:rPr>
              <a:t>weiße</a:t>
            </a:r>
            <a:r>
              <a:rPr kumimoji="0" lang="en-US" sz="2200" b="0" i="1" u="none" strike="noStrike" kern="1200" cap="none" spc="0" normalizeH="0" baseline="0" noProof="0" dirty="0">
                <a:ln>
                  <a:noFill/>
                </a:ln>
                <a:solidFill>
                  <a:srgbClr val="FF6600"/>
                </a:solidFill>
                <a:effectLst/>
                <a:uLnTx/>
                <a:uFillTx/>
                <a:latin typeface="Century Gothic" panose="020F0302020204030204"/>
                <a:ea typeface="+mn-ea"/>
                <a:cs typeface="+mn-cs"/>
              </a:rPr>
              <a:t> </a:t>
            </a:r>
            <a:r>
              <a:rPr kumimoji="0" lang="en-US" sz="2200" b="0" i="1" u="none" strike="noStrike" kern="1200" cap="none" spc="0" normalizeH="0" baseline="0" noProof="0" dirty="0" err="1">
                <a:ln>
                  <a:noFill/>
                </a:ln>
                <a:solidFill>
                  <a:srgbClr val="FF6600"/>
                </a:solidFill>
                <a:effectLst/>
                <a:uLnTx/>
                <a:uFillTx/>
                <a:latin typeface="Century Gothic" panose="020F0302020204030204"/>
                <a:ea typeface="+mn-ea"/>
                <a:cs typeface="+mn-cs"/>
              </a:rPr>
              <a:t>Haare</a:t>
            </a:r>
            <a:endParaRPr kumimoji="0" lang="en-US" sz="2200" b="0" i="1" u="none" strike="noStrike" kern="1200" cap="none" spc="0" normalizeH="0" baseline="0" noProof="0" dirty="0">
              <a:ln>
                <a:noFill/>
              </a:ln>
              <a:solidFill>
                <a:srgbClr val="FF6600"/>
              </a:solidFill>
              <a:effectLst/>
              <a:uLnTx/>
              <a:uFillTx/>
              <a:latin typeface="Century Gothic" panose="020F0302020204030204"/>
              <a:ea typeface="+mn-ea"/>
              <a:cs typeface="+mn-cs"/>
            </a:endParaRPr>
          </a:p>
        </p:txBody>
      </p:sp>
      <p:sp>
        <p:nvSpPr>
          <p:cNvPr id="22" name="TextBox 21">
            <a:extLst>
              <a:ext uri="{FF2B5EF4-FFF2-40B4-BE49-F238E27FC236}">
                <a16:creationId xmlns:a16="http://schemas.microsoft.com/office/drawing/2014/main" id="{8CC5B6ED-F7B4-4ECE-8743-110CE17A7721}"/>
              </a:ext>
            </a:extLst>
          </p:cNvPr>
          <p:cNvSpPr txBox="1"/>
          <p:nvPr/>
        </p:nvSpPr>
        <p:spPr>
          <a:xfrm>
            <a:off x="6858654" y="2178207"/>
            <a:ext cx="478999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i="1" dirty="0">
                <a:solidFill>
                  <a:srgbClr val="FF6600"/>
                </a:solidFill>
                <a:latin typeface="Century Gothic" panose="020F0302020204030204"/>
              </a:rPr>
              <a:t>e</a:t>
            </a:r>
            <a:r>
              <a:rPr kumimoji="0" lang="en-US" sz="2200" b="0" i="1" u="none" strike="noStrike" kern="1200" cap="none" spc="0" normalizeH="0" baseline="0" noProof="0" dirty="0">
                <a:ln>
                  <a:noFill/>
                </a:ln>
                <a:solidFill>
                  <a:srgbClr val="FF6600"/>
                </a:solidFill>
                <a:effectLst/>
                <a:uLnTx/>
                <a:uFillTx/>
                <a:latin typeface="Century Gothic" panose="020F0302020204030204"/>
                <a:ea typeface="+mn-ea"/>
                <a:cs typeface="+mn-cs"/>
              </a:rPr>
              <a:t>in </a:t>
            </a:r>
            <a:r>
              <a:rPr kumimoji="0" lang="en-US" sz="2200" b="0" i="1" u="none" strike="noStrike" kern="1200" cap="none" spc="0" normalizeH="0" baseline="0" noProof="0" dirty="0" err="1">
                <a:ln>
                  <a:noFill/>
                </a:ln>
                <a:solidFill>
                  <a:srgbClr val="FF6600"/>
                </a:solidFill>
                <a:effectLst/>
                <a:uLnTx/>
                <a:uFillTx/>
                <a:latin typeface="Century Gothic" panose="020F0302020204030204"/>
                <a:ea typeface="+mn-ea"/>
                <a:cs typeface="+mn-cs"/>
              </a:rPr>
              <a:t>hässliches</a:t>
            </a:r>
            <a:r>
              <a:rPr kumimoji="0" lang="en-US" sz="2200" b="0" i="1" u="none" strike="noStrike" kern="1200" cap="none" spc="0" normalizeH="0" baseline="0" noProof="0" dirty="0">
                <a:ln>
                  <a:noFill/>
                </a:ln>
                <a:solidFill>
                  <a:srgbClr val="FF6600"/>
                </a:solidFill>
                <a:effectLst/>
                <a:uLnTx/>
                <a:uFillTx/>
                <a:latin typeface="Century Gothic" panose="020F0302020204030204"/>
                <a:ea typeface="+mn-ea"/>
                <a:cs typeface="+mn-cs"/>
              </a:rPr>
              <a:t> Zimmer</a:t>
            </a:r>
          </a:p>
        </p:txBody>
      </p:sp>
      <p:sp>
        <p:nvSpPr>
          <p:cNvPr id="23" name="TextBox 22">
            <a:extLst>
              <a:ext uri="{FF2B5EF4-FFF2-40B4-BE49-F238E27FC236}">
                <a16:creationId xmlns:a16="http://schemas.microsoft.com/office/drawing/2014/main" id="{259F38D9-8802-4461-A4B6-777577671EBA}"/>
              </a:ext>
            </a:extLst>
          </p:cNvPr>
          <p:cNvSpPr txBox="1"/>
          <p:nvPr/>
        </p:nvSpPr>
        <p:spPr>
          <a:xfrm>
            <a:off x="6827336" y="2659840"/>
            <a:ext cx="474239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i="1" dirty="0">
                <a:solidFill>
                  <a:srgbClr val="FF6600"/>
                </a:solidFill>
                <a:latin typeface="Century Gothic" panose="020F0302020204030204"/>
              </a:rPr>
              <a:t>S</a:t>
            </a:r>
            <a:r>
              <a:rPr kumimoji="0" lang="en-US" sz="2200" b="0" i="1" u="none" strike="noStrike" kern="1200" cap="none" spc="0" normalizeH="0" baseline="0" noProof="0" dirty="0" err="1">
                <a:ln>
                  <a:noFill/>
                </a:ln>
                <a:solidFill>
                  <a:srgbClr val="FF6600"/>
                </a:solidFill>
                <a:effectLst/>
                <a:uLnTx/>
                <a:uFillTx/>
                <a:latin typeface="Century Gothic" panose="020F0302020204030204"/>
                <a:ea typeface="+mn-ea"/>
                <a:cs typeface="+mn-cs"/>
              </a:rPr>
              <a:t>ie</a:t>
            </a:r>
            <a:r>
              <a:rPr kumimoji="0" lang="en-US" sz="2200" b="0" i="1" u="none" strike="noStrike" kern="1200" cap="none" spc="0" normalizeH="0" baseline="0" noProof="0" dirty="0">
                <a:ln>
                  <a:noFill/>
                </a:ln>
                <a:solidFill>
                  <a:srgbClr val="FF6600"/>
                </a:solidFill>
                <a:effectLst/>
                <a:uLnTx/>
                <a:uFillTx/>
                <a:latin typeface="Century Gothic" panose="020F0302020204030204"/>
                <a:ea typeface="+mn-ea"/>
                <a:cs typeface="+mn-cs"/>
              </a:rPr>
              <a:t> hat </a:t>
            </a:r>
            <a:r>
              <a:rPr kumimoji="0" lang="en-US" sz="2200" b="0" i="1" u="none" strike="noStrike" kern="1200" cap="none" spc="0" normalizeH="0" baseline="0" noProof="0" dirty="0" err="1">
                <a:ln>
                  <a:noFill/>
                </a:ln>
                <a:solidFill>
                  <a:srgbClr val="FF6600"/>
                </a:solidFill>
                <a:effectLst/>
                <a:uLnTx/>
                <a:uFillTx/>
                <a:latin typeface="Century Gothic" panose="020F0302020204030204"/>
                <a:ea typeface="+mn-ea"/>
                <a:cs typeface="+mn-cs"/>
              </a:rPr>
              <a:t>eine</a:t>
            </a:r>
            <a:r>
              <a:rPr kumimoji="0" lang="en-US" sz="2200" b="0" i="1" u="none" strike="noStrike" kern="1200" cap="none" spc="0" normalizeH="0" baseline="0" noProof="0" dirty="0">
                <a:ln>
                  <a:noFill/>
                </a:ln>
                <a:solidFill>
                  <a:srgbClr val="FF6600"/>
                </a:solidFill>
                <a:effectLst/>
                <a:uLnTx/>
                <a:uFillTx/>
                <a:latin typeface="Century Gothic" panose="020F0302020204030204"/>
                <a:ea typeface="+mn-ea"/>
                <a:cs typeface="+mn-cs"/>
              </a:rPr>
              <a:t> </a:t>
            </a:r>
            <a:r>
              <a:rPr kumimoji="0" lang="en-US" sz="2200" b="0" i="1" u="none" strike="noStrike" kern="1200" cap="none" spc="0" normalizeH="0" baseline="0" noProof="0" dirty="0" err="1">
                <a:ln>
                  <a:noFill/>
                </a:ln>
                <a:solidFill>
                  <a:srgbClr val="FF6600"/>
                </a:solidFill>
                <a:effectLst/>
                <a:uLnTx/>
                <a:uFillTx/>
                <a:latin typeface="Century Gothic" panose="020F0302020204030204"/>
                <a:ea typeface="+mn-ea"/>
                <a:cs typeface="+mn-cs"/>
              </a:rPr>
              <a:t>laute</a:t>
            </a:r>
            <a:r>
              <a:rPr kumimoji="0" lang="en-US" sz="2200" b="0" i="1" u="none" strike="noStrike" kern="1200" cap="none" spc="0" normalizeH="0" baseline="0" noProof="0" dirty="0">
                <a:ln>
                  <a:noFill/>
                </a:ln>
                <a:solidFill>
                  <a:srgbClr val="FF6600"/>
                </a:solidFill>
                <a:effectLst/>
                <a:uLnTx/>
                <a:uFillTx/>
                <a:latin typeface="Century Gothic" panose="020F0302020204030204"/>
                <a:ea typeface="+mn-ea"/>
                <a:cs typeface="+mn-cs"/>
              </a:rPr>
              <a:t> </a:t>
            </a:r>
            <a:r>
              <a:rPr kumimoji="0" lang="en-US" sz="2200" b="0" i="1" u="none" strike="noStrike" kern="1200" cap="none" spc="0" normalizeH="0" baseline="0" noProof="0" dirty="0" err="1">
                <a:ln>
                  <a:noFill/>
                </a:ln>
                <a:solidFill>
                  <a:srgbClr val="FF6600"/>
                </a:solidFill>
                <a:effectLst/>
                <a:uLnTx/>
                <a:uFillTx/>
                <a:latin typeface="Century Gothic" panose="020F0302020204030204"/>
                <a:ea typeface="+mn-ea"/>
                <a:cs typeface="+mn-cs"/>
              </a:rPr>
              <a:t>Stimme</a:t>
            </a:r>
            <a:r>
              <a:rPr kumimoji="0" lang="en-US" sz="2200" b="0" i="1" u="none" strike="noStrike" kern="1200" cap="none" spc="0" normalizeH="0" baseline="0" noProof="0" dirty="0">
                <a:ln>
                  <a:noFill/>
                </a:ln>
                <a:solidFill>
                  <a:srgbClr val="FF6600"/>
                </a:solidFill>
                <a:effectLst/>
                <a:uLnTx/>
                <a:uFillTx/>
                <a:latin typeface="Century Gothic" panose="020F0302020204030204"/>
                <a:ea typeface="+mn-ea"/>
                <a:cs typeface="+mn-cs"/>
              </a:rPr>
              <a:t>.</a:t>
            </a:r>
          </a:p>
        </p:txBody>
      </p:sp>
      <p:sp>
        <p:nvSpPr>
          <p:cNvPr id="24" name="TextBox 23">
            <a:extLst>
              <a:ext uri="{FF2B5EF4-FFF2-40B4-BE49-F238E27FC236}">
                <a16:creationId xmlns:a16="http://schemas.microsoft.com/office/drawing/2014/main" id="{9AB7E535-8009-4741-81B8-79CA7CB11699}"/>
              </a:ext>
            </a:extLst>
          </p:cNvPr>
          <p:cNvSpPr txBox="1"/>
          <p:nvPr/>
        </p:nvSpPr>
        <p:spPr>
          <a:xfrm>
            <a:off x="6803509" y="3145107"/>
            <a:ext cx="499045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dirty="0">
                <a:ln>
                  <a:noFill/>
                </a:ln>
                <a:solidFill>
                  <a:srgbClr val="FF6600"/>
                </a:solidFill>
                <a:effectLst/>
                <a:uLnTx/>
                <a:uFillTx/>
                <a:latin typeface="Century Gothic" panose="020F0302020204030204"/>
                <a:ea typeface="+mn-ea"/>
                <a:cs typeface="+mn-cs"/>
              </a:rPr>
              <a:t>Er </a:t>
            </a:r>
            <a:r>
              <a:rPr kumimoji="0" lang="en-US" sz="2200" b="0" i="1" u="none" strike="noStrike" kern="1200" cap="none" spc="0" normalizeH="0" baseline="0" noProof="0" dirty="0" err="1">
                <a:ln>
                  <a:noFill/>
                </a:ln>
                <a:solidFill>
                  <a:srgbClr val="FF6600"/>
                </a:solidFill>
                <a:effectLst/>
                <a:uLnTx/>
                <a:uFillTx/>
                <a:latin typeface="Century Gothic" panose="020F0302020204030204"/>
                <a:ea typeface="+mn-ea"/>
                <a:cs typeface="+mn-cs"/>
              </a:rPr>
              <a:t>versteckt</a:t>
            </a:r>
            <a:r>
              <a:rPr kumimoji="0" lang="en-US" sz="2200" b="0" i="1" u="none" strike="noStrike" kern="1200" cap="none" spc="0" normalizeH="0" baseline="0" noProof="0" dirty="0">
                <a:ln>
                  <a:noFill/>
                </a:ln>
                <a:solidFill>
                  <a:srgbClr val="FF6600"/>
                </a:solidFill>
                <a:effectLst/>
                <a:uLnTx/>
                <a:uFillTx/>
                <a:latin typeface="Century Gothic" panose="020F0302020204030204"/>
                <a:ea typeface="+mn-ea"/>
                <a:cs typeface="+mn-cs"/>
              </a:rPr>
              <a:t> </a:t>
            </a:r>
            <a:r>
              <a:rPr kumimoji="0" lang="en-US" sz="2200" b="0" i="1" u="none" strike="noStrike" kern="1200" cap="none" spc="0" normalizeH="0" baseline="0" noProof="0" dirty="0" err="1">
                <a:ln>
                  <a:noFill/>
                </a:ln>
                <a:solidFill>
                  <a:srgbClr val="FF6600"/>
                </a:solidFill>
                <a:effectLst/>
                <a:uLnTx/>
                <a:uFillTx/>
                <a:latin typeface="Century Gothic" panose="020F0302020204030204"/>
                <a:ea typeface="+mn-ea"/>
                <a:cs typeface="+mn-cs"/>
              </a:rPr>
              <a:t>ein</a:t>
            </a:r>
            <a:r>
              <a:rPr kumimoji="0" lang="en-US" sz="2200" b="0" i="1" u="none" strike="noStrike" kern="1200" cap="none" spc="0" normalizeH="0" baseline="0" noProof="0" dirty="0">
                <a:ln>
                  <a:noFill/>
                </a:ln>
                <a:solidFill>
                  <a:srgbClr val="FF6600"/>
                </a:solidFill>
                <a:effectLst/>
                <a:uLnTx/>
                <a:uFillTx/>
                <a:latin typeface="Century Gothic" panose="020F0302020204030204"/>
                <a:ea typeface="+mn-ea"/>
                <a:cs typeface="+mn-cs"/>
              </a:rPr>
              <a:t> </a:t>
            </a:r>
            <a:r>
              <a:rPr kumimoji="0" lang="en-US" sz="2200" b="0" i="1" u="none" strike="noStrike" kern="1200" cap="none" spc="0" normalizeH="0" baseline="0" noProof="0" dirty="0" err="1">
                <a:ln>
                  <a:noFill/>
                </a:ln>
                <a:solidFill>
                  <a:srgbClr val="FF6600"/>
                </a:solidFill>
                <a:effectLst/>
                <a:uLnTx/>
                <a:uFillTx/>
                <a:latin typeface="Century Gothic" panose="020F0302020204030204"/>
                <a:ea typeface="+mn-ea"/>
                <a:cs typeface="+mn-cs"/>
              </a:rPr>
              <a:t>billiges</a:t>
            </a:r>
            <a:r>
              <a:rPr kumimoji="0" lang="en-US" sz="2200" b="0" i="1" u="none" strike="noStrike" kern="1200" cap="none" spc="0" normalizeH="0" baseline="0" noProof="0" dirty="0">
                <a:ln>
                  <a:noFill/>
                </a:ln>
                <a:solidFill>
                  <a:srgbClr val="FF6600"/>
                </a:solidFill>
                <a:effectLst/>
                <a:uLnTx/>
                <a:uFillTx/>
                <a:latin typeface="Century Gothic" panose="020F0302020204030204"/>
                <a:ea typeface="+mn-ea"/>
                <a:cs typeface="+mn-cs"/>
              </a:rPr>
              <a:t> </a:t>
            </a:r>
            <a:r>
              <a:rPr kumimoji="0" lang="en-US" sz="2200" b="0" i="1" u="none" strike="noStrike" kern="1200" cap="none" spc="0" normalizeH="0" baseline="0" noProof="0" dirty="0" err="1">
                <a:ln>
                  <a:noFill/>
                </a:ln>
                <a:solidFill>
                  <a:srgbClr val="FF6600"/>
                </a:solidFill>
                <a:effectLst/>
                <a:uLnTx/>
                <a:uFillTx/>
                <a:latin typeface="Century Gothic" panose="020F0302020204030204"/>
                <a:ea typeface="+mn-ea"/>
                <a:cs typeface="+mn-cs"/>
              </a:rPr>
              <a:t>Schlagzeug</a:t>
            </a:r>
            <a:r>
              <a:rPr kumimoji="0" lang="en-US" sz="2200" b="0" i="1" u="none" strike="noStrike" kern="1200" cap="none" spc="0" normalizeH="0" baseline="0" noProof="0" dirty="0">
                <a:ln>
                  <a:noFill/>
                </a:ln>
                <a:solidFill>
                  <a:srgbClr val="FF6600"/>
                </a:solidFill>
                <a:effectLst/>
                <a:uLnTx/>
                <a:uFillTx/>
                <a:latin typeface="Century Gothic" panose="020F0302020204030204"/>
                <a:ea typeface="+mn-ea"/>
                <a:cs typeface="+mn-cs"/>
              </a:rPr>
              <a:t>.</a:t>
            </a:r>
          </a:p>
        </p:txBody>
      </p:sp>
      <p:sp>
        <p:nvSpPr>
          <p:cNvPr id="25" name="TextBox 24">
            <a:extLst>
              <a:ext uri="{FF2B5EF4-FFF2-40B4-BE49-F238E27FC236}">
                <a16:creationId xmlns:a16="http://schemas.microsoft.com/office/drawing/2014/main" id="{83B84196-D858-4B22-8960-EFFA49253F21}"/>
              </a:ext>
            </a:extLst>
          </p:cNvPr>
          <p:cNvSpPr txBox="1"/>
          <p:nvPr/>
        </p:nvSpPr>
        <p:spPr>
          <a:xfrm>
            <a:off x="6861573" y="3595767"/>
            <a:ext cx="474239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dirty="0">
                <a:ln>
                  <a:noFill/>
                </a:ln>
                <a:solidFill>
                  <a:srgbClr val="FF6600"/>
                </a:solidFill>
                <a:effectLst/>
                <a:uLnTx/>
                <a:uFillTx/>
                <a:latin typeface="Century Gothic" panose="020F0302020204030204"/>
                <a:ea typeface="+mn-ea"/>
                <a:cs typeface="+mn-cs"/>
              </a:rPr>
              <a:t>bitte und </a:t>
            </a:r>
            <a:r>
              <a:rPr kumimoji="0" lang="en-US" sz="2200" b="0" i="1" u="none" strike="noStrike" kern="1200" cap="none" spc="0" normalizeH="0" baseline="0" noProof="0" dirty="0" err="1">
                <a:ln>
                  <a:noFill/>
                </a:ln>
                <a:solidFill>
                  <a:srgbClr val="FF6600"/>
                </a:solidFill>
                <a:effectLst/>
                <a:uLnTx/>
                <a:uFillTx/>
                <a:latin typeface="Century Gothic" panose="020F0302020204030204"/>
                <a:ea typeface="+mn-ea"/>
                <a:cs typeface="+mn-cs"/>
              </a:rPr>
              <a:t>danke</a:t>
            </a:r>
            <a:endParaRPr kumimoji="0" lang="en-US" sz="2200" b="0" i="1" u="none" strike="noStrike" kern="1200" cap="none" spc="0" normalizeH="0" baseline="0" noProof="0" dirty="0">
              <a:ln>
                <a:noFill/>
              </a:ln>
              <a:solidFill>
                <a:srgbClr val="FF6600"/>
              </a:solidFill>
              <a:effectLst/>
              <a:uLnTx/>
              <a:uFillTx/>
              <a:latin typeface="Century Gothic" panose="020F0302020204030204"/>
              <a:ea typeface="+mn-ea"/>
              <a:cs typeface="+mn-cs"/>
            </a:endParaRPr>
          </a:p>
        </p:txBody>
      </p:sp>
      <p:sp>
        <p:nvSpPr>
          <p:cNvPr id="26" name="TextBox 25">
            <a:extLst>
              <a:ext uri="{FF2B5EF4-FFF2-40B4-BE49-F238E27FC236}">
                <a16:creationId xmlns:a16="http://schemas.microsoft.com/office/drawing/2014/main" id="{053D7B42-321D-41F5-A77F-E0630B5F1693}"/>
              </a:ext>
            </a:extLst>
          </p:cNvPr>
          <p:cNvSpPr txBox="1"/>
          <p:nvPr/>
        </p:nvSpPr>
        <p:spPr>
          <a:xfrm>
            <a:off x="6858654" y="4016713"/>
            <a:ext cx="474239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i="1" dirty="0" err="1">
                <a:solidFill>
                  <a:srgbClr val="FF6600"/>
                </a:solidFill>
                <a:latin typeface="Century Gothic" panose="020F0302020204030204"/>
              </a:rPr>
              <a:t>ein</a:t>
            </a:r>
            <a:r>
              <a:rPr lang="en-US" sz="2200" i="1" dirty="0">
                <a:solidFill>
                  <a:srgbClr val="FF6600"/>
                </a:solidFill>
                <a:latin typeface="Century Gothic" panose="020F0302020204030204"/>
              </a:rPr>
              <a:t> </a:t>
            </a:r>
            <a:r>
              <a:rPr lang="en-US" sz="2200" i="1" dirty="0" err="1">
                <a:solidFill>
                  <a:srgbClr val="FF6600"/>
                </a:solidFill>
                <a:latin typeface="Century Gothic" panose="020F0302020204030204"/>
              </a:rPr>
              <a:t>gelbes</a:t>
            </a:r>
            <a:r>
              <a:rPr lang="en-US" sz="2200" i="1" dirty="0">
                <a:solidFill>
                  <a:srgbClr val="FF6600"/>
                </a:solidFill>
                <a:latin typeface="Century Gothic" panose="020F0302020204030204"/>
              </a:rPr>
              <a:t>, </a:t>
            </a:r>
            <a:r>
              <a:rPr lang="en-US" sz="2200" i="1" dirty="0" err="1">
                <a:solidFill>
                  <a:srgbClr val="FF6600"/>
                </a:solidFill>
                <a:latin typeface="Century Gothic" panose="020F0302020204030204"/>
              </a:rPr>
              <a:t>helles</a:t>
            </a:r>
            <a:r>
              <a:rPr lang="en-US" sz="2200" i="1" dirty="0">
                <a:solidFill>
                  <a:srgbClr val="FF6600"/>
                </a:solidFill>
                <a:latin typeface="Century Gothic" panose="020F0302020204030204"/>
              </a:rPr>
              <a:t> Fenster </a:t>
            </a:r>
            <a:endParaRPr kumimoji="0" lang="en-US" sz="2200" b="0" i="1" u="none" strike="noStrike" kern="1200" cap="none" spc="0" normalizeH="0" baseline="0" noProof="0" dirty="0">
              <a:ln>
                <a:noFill/>
              </a:ln>
              <a:solidFill>
                <a:srgbClr val="FF6600"/>
              </a:solidFill>
              <a:effectLst/>
              <a:uLnTx/>
              <a:uFillTx/>
              <a:latin typeface="Century Gothic" panose="020F0302020204030204"/>
              <a:ea typeface="+mn-ea"/>
              <a:cs typeface="+mn-cs"/>
            </a:endParaRPr>
          </a:p>
        </p:txBody>
      </p:sp>
      <p:sp>
        <p:nvSpPr>
          <p:cNvPr id="27" name="TextBox 26">
            <a:extLst>
              <a:ext uri="{FF2B5EF4-FFF2-40B4-BE49-F238E27FC236}">
                <a16:creationId xmlns:a16="http://schemas.microsoft.com/office/drawing/2014/main" id="{19A17B04-52BD-4F1D-9609-C9B69BC87FD2}"/>
              </a:ext>
            </a:extLst>
          </p:cNvPr>
          <p:cNvSpPr txBox="1"/>
          <p:nvPr/>
        </p:nvSpPr>
        <p:spPr>
          <a:xfrm>
            <a:off x="6906250" y="4513357"/>
            <a:ext cx="465304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dirty="0">
                <a:ln>
                  <a:noFill/>
                </a:ln>
                <a:solidFill>
                  <a:srgbClr val="FF6600"/>
                </a:solidFill>
                <a:effectLst/>
                <a:uLnTx/>
                <a:uFillTx/>
                <a:latin typeface="Century Gothic" panose="020F0302020204030204"/>
                <a:ea typeface="+mn-ea"/>
                <a:cs typeface="+mn-cs"/>
              </a:rPr>
              <a:t>Ich </a:t>
            </a:r>
            <a:r>
              <a:rPr kumimoji="0" lang="en-US" sz="2200" b="0" i="1" u="none" strike="noStrike" kern="1200" cap="none" spc="0" normalizeH="0" baseline="0" noProof="0" dirty="0" err="1">
                <a:ln>
                  <a:noFill/>
                </a:ln>
                <a:solidFill>
                  <a:srgbClr val="FF6600"/>
                </a:solidFill>
                <a:effectLst/>
                <a:uLnTx/>
                <a:uFillTx/>
                <a:latin typeface="Century Gothic" panose="020F0302020204030204"/>
                <a:ea typeface="+mn-ea"/>
                <a:cs typeface="+mn-cs"/>
              </a:rPr>
              <a:t>sehe</a:t>
            </a:r>
            <a:r>
              <a:rPr kumimoji="0" lang="en-US" sz="2200" b="0" i="1" u="none" strike="noStrike" kern="1200" cap="none" spc="0" normalizeH="0" baseline="0" noProof="0" dirty="0">
                <a:ln>
                  <a:noFill/>
                </a:ln>
                <a:solidFill>
                  <a:srgbClr val="FF6600"/>
                </a:solidFill>
                <a:effectLst/>
                <a:uLnTx/>
                <a:uFillTx/>
                <a:latin typeface="Century Gothic" panose="020F0302020204030204"/>
                <a:ea typeface="+mn-ea"/>
                <a:cs typeface="+mn-cs"/>
              </a:rPr>
              <a:t> </a:t>
            </a:r>
            <a:r>
              <a:rPr kumimoji="0" lang="en-US" sz="2200" b="0" i="1" u="none" strike="noStrike" kern="1200" cap="none" spc="0" normalizeH="0" baseline="0" noProof="0" dirty="0" err="1">
                <a:ln>
                  <a:noFill/>
                </a:ln>
                <a:solidFill>
                  <a:srgbClr val="FF6600"/>
                </a:solidFill>
                <a:effectLst/>
                <a:uLnTx/>
                <a:uFillTx/>
                <a:latin typeface="Century Gothic" panose="020F0302020204030204"/>
                <a:ea typeface="+mn-ea"/>
                <a:cs typeface="+mn-cs"/>
              </a:rPr>
              <a:t>mit</a:t>
            </a:r>
            <a:r>
              <a:rPr kumimoji="0" lang="en-US" sz="2200" b="0" i="1" u="none" strike="noStrike" kern="1200" cap="none" spc="0" normalizeH="0" baseline="0" noProof="0" dirty="0">
                <a:ln>
                  <a:noFill/>
                </a:ln>
                <a:solidFill>
                  <a:srgbClr val="FF6600"/>
                </a:solidFill>
                <a:effectLst/>
                <a:uLnTx/>
                <a:uFillTx/>
                <a:latin typeface="Century Gothic" panose="020F0302020204030204"/>
                <a:ea typeface="+mn-ea"/>
                <a:cs typeface="+mn-cs"/>
              </a:rPr>
              <a:t> </a:t>
            </a:r>
            <a:r>
              <a:rPr kumimoji="0" lang="en-US" sz="2200" b="0" i="1" u="none" strike="noStrike" kern="1200" cap="none" spc="0" normalizeH="0" baseline="0" noProof="0" dirty="0" err="1">
                <a:ln>
                  <a:noFill/>
                </a:ln>
                <a:solidFill>
                  <a:srgbClr val="FF6600"/>
                </a:solidFill>
                <a:effectLst/>
                <a:uLnTx/>
                <a:uFillTx/>
                <a:latin typeface="Century Gothic" panose="020F0302020204030204"/>
                <a:ea typeface="+mn-ea"/>
                <a:cs typeface="+mn-cs"/>
              </a:rPr>
              <a:t>meinem</a:t>
            </a:r>
            <a:r>
              <a:rPr kumimoji="0" lang="en-US" sz="2200" b="0" i="1" u="none" strike="noStrike" kern="1200" cap="none" spc="0" normalizeH="0" baseline="0" noProof="0" dirty="0">
                <a:ln>
                  <a:noFill/>
                </a:ln>
                <a:solidFill>
                  <a:srgbClr val="FF6600"/>
                </a:solidFill>
                <a:effectLst/>
                <a:uLnTx/>
                <a:uFillTx/>
                <a:latin typeface="Century Gothic" panose="020F0302020204030204"/>
                <a:ea typeface="+mn-ea"/>
                <a:cs typeface="+mn-cs"/>
              </a:rPr>
              <a:t> </a:t>
            </a:r>
            <a:r>
              <a:rPr kumimoji="0" lang="en-US" sz="2200" b="0" i="1" u="none" strike="noStrike" kern="1200" cap="none" spc="0" normalizeH="0" baseline="0" noProof="0" dirty="0" err="1">
                <a:ln>
                  <a:noFill/>
                </a:ln>
                <a:solidFill>
                  <a:srgbClr val="FF6600"/>
                </a:solidFill>
                <a:effectLst/>
                <a:uLnTx/>
                <a:uFillTx/>
                <a:latin typeface="Century Gothic" panose="020F0302020204030204"/>
                <a:ea typeface="+mn-ea"/>
                <a:cs typeface="+mn-cs"/>
              </a:rPr>
              <a:t>Auge</a:t>
            </a:r>
            <a:r>
              <a:rPr kumimoji="0" lang="en-US" sz="2200" b="0" i="1" u="none" strike="noStrike" kern="1200" cap="none" spc="0" normalizeH="0" baseline="0" noProof="0" dirty="0">
                <a:ln>
                  <a:noFill/>
                </a:ln>
                <a:solidFill>
                  <a:srgbClr val="FF6600"/>
                </a:solidFill>
                <a:effectLst/>
                <a:uLnTx/>
                <a:uFillTx/>
                <a:latin typeface="Century Gothic" panose="020F0302020204030204"/>
                <a:ea typeface="+mn-ea"/>
                <a:cs typeface="+mn-cs"/>
              </a:rPr>
              <a:t>.</a:t>
            </a:r>
          </a:p>
        </p:txBody>
      </p:sp>
      <p:sp>
        <p:nvSpPr>
          <p:cNvPr id="28" name="TextBox 27">
            <a:extLst>
              <a:ext uri="{FF2B5EF4-FFF2-40B4-BE49-F238E27FC236}">
                <a16:creationId xmlns:a16="http://schemas.microsoft.com/office/drawing/2014/main" id="{1A62DCE6-F901-4D5A-A635-4FF459E6A730}"/>
              </a:ext>
            </a:extLst>
          </p:cNvPr>
          <p:cNvSpPr txBox="1"/>
          <p:nvPr/>
        </p:nvSpPr>
        <p:spPr>
          <a:xfrm>
            <a:off x="6861573" y="4986974"/>
            <a:ext cx="474239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i="1" dirty="0">
                <a:solidFill>
                  <a:srgbClr val="FF6600"/>
                </a:solidFill>
                <a:latin typeface="Century Gothic" panose="020F0302020204030204"/>
              </a:rPr>
              <a:t>d</a:t>
            </a:r>
            <a:r>
              <a:rPr kumimoji="0" lang="en-US" sz="2200" b="0" i="1" u="none" strike="noStrike" kern="1200" cap="none" spc="0" normalizeH="0" baseline="0" noProof="0" dirty="0">
                <a:ln>
                  <a:noFill/>
                </a:ln>
                <a:solidFill>
                  <a:srgbClr val="FF6600"/>
                </a:solidFill>
                <a:effectLst/>
                <a:uLnTx/>
                <a:uFillTx/>
                <a:latin typeface="Century Gothic" panose="020F0302020204030204"/>
                <a:ea typeface="+mn-ea"/>
                <a:cs typeface="+mn-cs"/>
              </a:rPr>
              <a:t>as </a:t>
            </a:r>
            <a:r>
              <a:rPr kumimoji="0" lang="en-US" sz="2200" b="0" i="1" u="none" strike="noStrike" kern="1200" cap="none" spc="0" normalizeH="0" baseline="0" noProof="0" dirty="0" err="1">
                <a:ln>
                  <a:noFill/>
                </a:ln>
                <a:solidFill>
                  <a:srgbClr val="FF6600"/>
                </a:solidFill>
                <a:effectLst/>
                <a:uLnTx/>
                <a:uFillTx/>
                <a:latin typeface="Century Gothic" panose="020F0302020204030204"/>
                <a:ea typeface="+mn-ea"/>
                <a:cs typeface="+mn-cs"/>
              </a:rPr>
              <a:t>runde</a:t>
            </a:r>
            <a:r>
              <a:rPr kumimoji="0" lang="en-US" sz="2200" b="0" i="1" u="none" strike="noStrike" kern="1200" cap="none" spc="0" normalizeH="0" baseline="0" noProof="0" dirty="0">
                <a:ln>
                  <a:noFill/>
                </a:ln>
                <a:solidFill>
                  <a:srgbClr val="FF6600"/>
                </a:solidFill>
                <a:effectLst/>
                <a:uLnTx/>
                <a:uFillTx/>
                <a:latin typeface="Century Gothic" panose="020F0302020204030204"/>
                <a:ea typeface="+mn-ea"/>
                <a:cs typeface="+mn-cs"/>
              </a:rPr>
              <a:t> </a:t>
            </a:r>
            <a:r>
              <a:rPr kumimoji="0" lang="en-US" sz="2200" b="0" i="1" u="none" strike="noStrike" kern="1200" cap="none" spc="0" normalizeH="0" baseline="0" noProof="0" dirty="0" err="1">
                <a:ln>
                  <a:noFill/>
                </a:ln>
                <a:solidFill>
                  <a:srgbClr val="FF6600"/>
                </a:solidFill>
                <a:effectLst/>
                <a:uLnTx/>
                <a:uFillTx/>
                <a:latin typeface="Century Gothic" panose="020F0302020204030204"/>
                <a:ea typeface="+mn-ea"/>
                <a:cs typeface="+mn-cs"/>
              </a:rPr>
              <a:t>Gesicht</a:t>
            </a:r>
            <a:endParaRPr kumimoji="0" lang="en-US" sz="2200" b="0" i="1" u="none" strike="noStrike" kern="1200" cap="none" spc="0" normalizeH="0" baseline="0" noProof="0" dirty="0">
              <a:ln>
                <a:noFill/>
              </a:ln>
              <a:solidFill>
                <a:srgbClr val="FF6600"/>
              </a:solidFill>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E553D218-9B70-4395-AFC9-6553D606A4D3}"/>
              </a:ext>
            </a:extLst>
          </p:cNvPr>
          <p:cNvSpPr txBox="1"/>
          <p:nvPr/>
        </p:nvSpPr>
        <p:spPr>
          <a:xfrm>
            <a:off x="6803509" y="5432105"/>
            <a:ext cx="484513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i="1" dirty="0" err="1">
                <a:solidFill>
                  <a:srgbClr val="FF6600"/>
                </a:solidFill>
                <a:latin typeface="Century Gothic" panose="020F0302020204030204"/>
              </a:rPr>
              <a:t>na</a:t>
            </a:r>
            <a:r>
              <a:rPr kumimoji="0" lang="en-US" sz="2200" b="0" i="1" u="none" strike="noStrike" kern="1200" cap="none" spc="0" normalizeH="0" baseline="0" noProof="0" dirty="0" err="1">
                <a:ln>
                  <a:noFill/>
                </a:ln>
                <a:solidFill>
                  <a:srgbClr val="FF6600"/>
                </a:solidFill>
                <a:effectLst/>
                <a:uLnTx/>
                <a:uFillTx/>
                <a:latin typeface="Century Gothic" panose="020F0302020204030204"/>
                <a:ea typeface="+mn-ea"/>
                <a:cs typeface="+mn-cs"/>
              </a:rPr>
              <a:t>ch</a:t>
            </a:r>
            <a:r>
              <a:rPr kumimoji="0" lang="en-US" sz="2200" b="0" i="1" u="none" strike="noStrike" kern="1200" cap="none" spc="0" normalizeH="0" noProof="0" dirty="0">
                <a:ln>
                  <a:noFill/>
                </a:ln>
                <a:solidFill>
                  <a:srgbClr val="FF6600"/>
                </a:solidFill>
                <a:effectLst/>
                <a:uLnTx/>
                <a:uFillTx/>
                <a:latin typeface="Century Gothic" panose="020F0302020204030204"/>
                <a:ea typeface="+mn-ea"/>
                <a:cs typeface="+mn-cs"/>
              </a:rPr>
              <a:t> links, </a:t>
            </a:r>
            <a:r>
              <a:rPr kumimoji="0" lang="en-US" sz="2200" b="0" i="1" u="none" strike="noStrike" kern="1200" cap="none" spc="0" normalizeH="0" noProof="0" dirty="0" err="1">
                <a:ln>
                  <a:noFill/>
                </a:ln>
                <a:solidFill>
                  <a:srgbClr val="FF6600"/>
                </a:solidFill>
                <a:effectLst/>
                <a:uLnTx/>
                <a:uFillTx/>
                <a:latin typeface="Century Gothic" panose="020F0302020204030204"/>
                <a:ea typeface="+mn-ea"/>
                <a:cs typeface="+mn-cs"/>
              </a:rPr>
              <a:t>nach</a:t>
            </a:r>
            <a:r>
              <a:rPr kumimoji="0" lang="en-US" sz="2200" b="0" i="1" u="none" strike="noStrike" kern="1200" cap="none" spc="0" normalizeH="0" noProof="0" dirty="0">
                <a:ln>
                  <a:noFill/>
                </a:ln>
                <a:solidFill>
                  <a:srgbClr val="FF6600"/>
                </a:solidFill>
                <a:effectLst/>
                <a:uLnTx/>
                <a:uFillTx/>
                <a:latin typeface="Century Gothic" panose="020F0302020204030204"/>
                <a:ea typeface="+mn-ea"/>
                <a:cs typeface="+mn-cs"/>
              </a:rPr>
              <a:t> </a:t>
            </a:r>
            <a:r>
              <a:rPr kumimoji="0" lang="en-US" sz="2200" b="0" i="1" u="none" strike="noStrike" kern="1200" cap="none" spc="0" normalizeH="0" noProof="0" dirty="0" err="1">
                <a:ln>
                  <a:noFill/>
                </a:ln>
                <a:solidFill>
                  <a:srgbClr val="FF6600"/>
                </a:solidFill>
                <a:effectLst/>
                <a:uLnTx/>
                <a:uFillTx/>
                <a:latin typeface="Century Gothic" panose="020F0302020204030204"/>
                <a:ea typeface="+mn-ea"/>
                <a:cs typeface="+mn-cs"/>
              </a:rPr>
              <a:t>rechts</a:t>
            </a:r>
            <a:endParaRPr kumimoji="0" lang="en-US" sz="2200" b="0" i="1" u="none" strike="noStrike" kern="1200" cap="none" spc="0" normalizeH="0" baseline="0" noProof="0" dirty="0">
              <a:ln>
                <a:noFill/>
              </a:ln>
              <a:solidFill>
                <a:srgbClr val="FF6600"/>
              </a:solidFill>
              <a:effectLst/>
              <a:uLnTx/>
              <a:uFillTx/>
              <a:latin typeface="Century Gothic" panose="020F0302020204030204"/>
              <a:ea typeface="+mn-ea"/>
              <a:cs typeface="+mn-cs"/>
            </a:endParaRPr>
          </a:p>
        </p:txBody>
      </p:sp>
      <p:sp>
        <p:nvSpPr>
          <p:cNvPr id="30" name="TextBox 29">
            <a:extLst>
              <a:ext uri="{FF2B5EF4-FFF2-40B4-BE49-F238E27FC236}">
                <a16:creationId xmlns:a16="http://schemas.microsoft.com/office/drawing/2014/main" id="{639FF263-077B-4B7B-9D49-C912B0C7D407}"/>
              </a:ext>
            </a:extLst>
          </p:cNvPr>
          <p:cNvSpPr txBox="1"/>
          <p:nvPr/>
        </p:nvSpPr>
        <p:spPr>
          <a:xfrm>
            <a:off x="6816896" y="5897848"/>
            <a:ext cx="474239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i="1" dirty="0">
                <a:solidFill>
                  <a:srgbClr val="FF6600"/>
                </a:solidFill>
                <a:latin typeface="Century Gothic" panose="020F0302020204030204"/>
              </a:rPr>
              <a:t>v</a:t>
            </a:r>
            <a:r>
              <a:rPr kumimoji="0" lang="en-US" sz="2200" b="0" i="1" u="none" strike="noStrike" kern="1200" cap="none" spc="0" normalizeH="0" baseline="0" noProof="0" dirty="0" err="1">
                <a:ln>
                  <a:noFill/>
                </a:ln>
                <a:solidFill>
                  <a:srgbClr val="FF6600"/>
                </a:solidFill>
                <a:effectLst/>
                <a:uLnTx/>
                <a:uFillTx/>
                <a:latin typeface="Century Gothic" panose="020F0302020204030204"/>
                <a:ea typeface="+mn-ea"/>
                <a:cs typeface="+mn-cs"/>
              </a:rPr>
              <a:t>ielleicht</a:t>
            </a:r>
            <a:r>
              <a:rPr kumimoji="0" lang="en-US" sz="2200" b="0" i="1" u="none" strike="noStrike" kern="1200" cap="none" spc="0" normalizeH="0" noProof="0" dirty="0">
                <a:ln>
                  <a:noFill/>
                </a:ln>
                <a:solidFill>
                  <a:srgbClr val="FF6600"/>
                </a:solidFill>
                <a:effectLst/>
                <a:uLnTx/>
                <a:uFillTx/>
                <a:latin typeface="Century Gothic" panose="020F0302020204030204"/>
                <a:ea typeface="+mn-ea"/>
                <a:cs typeface="+mn-cs"/>
              </a:rPr>
              <a:t> in der </a:t>
            </a:r>
            <a:r>
              <a:rPr kumimoji="0" lang="en-US" sz="2200" b="0" i="1" u="none" strike="noStrike" kern="1200" cap="none" spc="0" normalizeH="0" noProof="0" dirty="0" err="1">
                <a:ln>
                  <a:noFill/>
                </a:ln>
                <a:solidFill>
                  <a:srgbClr val="FF6600"/>
                </a:solidFill>
                <a:effectLst/>
                <a:uLnTx/>
                <a:uFillTx/>
                <a:latin typeface="Century Gothic" panose="020F0302020204030204"/>
                <a:ea typeface="+mn-ea"/>
                <a:cs typeface="+mn-cs"/>
              </a:rPr>
              <a:t>Nähe</a:t>
            </a:r>
            <a:endParaRPr kumimoji="0" lang="en-US" sz="2200" b="0" i="1" u="none" strike="noStrike" kern="1200" cap="none" spc="0" normalizeH="0" baseline="0" noProof="0" dirty="0">
              <a:ln>
                <a:noFill/>
              </a:ln>
              <a:solidFill>
                <a:srgbClr val="FF6600"/>
              </a:solidFill>
              <a:effectLst/>
              <a:uLnTx/>
              <a:uFillTx/>
              <a:latin typeface="Century Gothic" panose="020F0302020204030204"/>
              <a:ea typeface="+mn-ea"/>
              <a:cs typeface="+mn-cs"/>
            </a:endParaRPr>
          </a:p>
        </p:txBody>
      </p:sp>
      <p:sp>
        <p:nvSpPr>
          <p:cNvPr id="32" name="TextBox 31">
            <a:extLst>
              <a:ext uri="{FF2B5EF4-FFF2-40B4-BE49-F238E27FC236}">
                <a16:creationId xmlns:a16="http://schemas.microsoft.com/office/drawing/2014/main" id="{37704477-DC70-4AD3-8598-EC4600B8FD20}"/>
              </a:ext>
            </a:extLst>
          </p:cNvPr>
          <p:cNvSpPr txBox="1"/>
          <p:nvPr/>
        </p:nvSpPr>
        <p:spPr>
          <a:xfrm>
            <a:off x="1996847" y="826791"/>
            <a:ext cx="477910" cy="400110"/>
          </a:xfrm>
          <a:prstGeom prst="rect">
            <a:avLst/>
          </a:prstGeom>
          <a:solidFill>
            <a:schemeClr val="bg1"/>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33" name="TextBox 32">
            <a:extLst>
              <a:ext uri="{FF2B5EF4-FFF2-40B4-BE49-F238E27FC236}">
                <a16:creationId xmlns:a16="http://schemas.microsoft.com/office/drawing/2014/main" id="{4714DBFA-9A13-438B-A8BB-CF91DB89E0FC}"/>
              </a:ext>
            </a:extLst>
          </p:cNvPr>
          <p:cNvSpPr txBox="1"/>
          <p:nvPr/>
        </p:nvSpPr>
        <p:spPr>
          <a:xfrm>
            <a:off x="1993593" y="1293569"/>
            <a:ext cx="477910" cy="400110"/>
          </a:xfrm>
          <a:prstGeom prst="rect">
            <a:avLst/>
          </a:prstGeom>
          <a:solidFill>
            <a:schemeClr val="bg1"/>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p>
        </p:txBody>
      </p:sp>
      <p:sp>
        <p:nvSpPr>
          <p:cNvPr id="34" name="TextBox 33">
            <a:extLst>
              <a:ext uri="{FF2B5EF4-FFF2-40B4-BE49-F238E27FC236}">
                <a16:creationId xmlns:a16="http://schemas.microsoft.com/office/drawing/2014/main" id="{05CD7723-F4BA-4369-B108-F17CDF4F9DAD}"/>
              </a:ext>
            </a:extLst>
          </p:cNvPr>
          <p:cNvSpPr txBox="1"/>
          <p:nvPr/>
        </p:nvSpPr>
        <p:spPr>
          <a:xfrm>
            <a:off x="1993593" y="1754857"/>
            <a:ext cx="477910" cy="400110"/>
          </a:xfrm>
          <a:prstGeom prst="rect">
            <a:avLst/>
          </a:prstGeom>
          <a:solidFill>
            <a:schemeClr val="bg1"/>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a:t>
            </a:r>
          </a:p>
        </p:txBody>
      </p:sp>
      <p:sp>
        <p:nvSpPr>
          <p:cNvPr id="35" name="TextBox 34">
            <a:extLst>
              <a:ext uri="{FF2B5EF4-FFF2-40B4-BE49-F238E27FC236}">
                <a16:creationId xmlns:a16="http://schemas.microsoft.com/office/drawing/2014/main" id="{B2C48702-27EC-463C-9666-5B37D310D656}"/>
              </a:ext>
            </a:extLst>
          </p:cNvPr>
          <p:cNvSpPr txBox="1"/>
          <p:nvPr/>
        </p:nvSpPr>
        <p:spPr>
          <a:xfrm>
            <a:off x="1981164" y="2212333"/>
            <a:ext cx="477910" cy="400110"/>
          </a:xfrm>
          <a:prstGeom prst="rect">
            <a:avLst/>
          </a:prstGeom>
          <a:solidFill>
            <a:schemeClr val="bg1"/>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4</a:t>
            </a:r>
          </a:p>
        </p:txBody>
      </p:sp>
      <p:sp>
        <p:nvSpPr>
          <p:cNvPr id="36" name="TextBox 35">
            <a:extLst>
              <a:ext uri="{FF2B5EF4-FFF2-40B4-BE49-F238E27FC236}">
                <a16:creationId xmlns:a16="http://schemas.microsoft.com/office/drawing/2014/main" id="{817E3D86-E511-4731-B707-8D1C5C33E1D6}"/>
              </a:ext>
            </a:extLst>
          </p:cNvPr>
          <p:cNvSpPr txBox="1"/>
          <p:nvPr/>
        </p:nvSpPr>
        <p:spPr>
          <a:xfrm>
            <a:off x="1980817" y="2668908"/>
            <a:ext cx="477910" cy="400110"/>
          </a:xfrm>
          <a:prstGeom prst="rect">
            <a:avLst/>
          </a:prstGeom>
          <a:solidFill>
            <a:schemeClr val="bg1"/>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5</a:t>
            </a:r>
          </a:p>
        </p:txBody>
      </p:sp>
      <p:sp>
        <p:nvSpPr>
          <p:cNvPr id="37" name="TextBox 36">
            <a:extLst>
              <a:ext uri="{FF2B5EF4-FFF2-40B4-BE49-F238E27FC236}">
                <a16:creationId xmlns:a16="http://schemas.microsoft.com/office/drawing/2014/main" id="{932CA1D1-F58C-469E-854F-63342AFA2126}"/>
              </a:ext>
            </a:extLst>
          </p:cNvPr>
          <p:cNvSpPr txBox="1"/>
          <p:nvPr/>
        </p:nvSpPr>
        <p:spPr>
          <a:xfrm>
            <a:off x="1981164" y="3127128"/>
            <a:ext cx="477910" cy="400110"/>
          </a:xfrm>
          <a:prstGeom prst="rect">
            <a:avLst/>
          </a:prstGeom>
          <a:solidFill>
            <a:schemeClr val="bg1"/>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6</a:t>
            </a:r>
          </a:p>
        </p:txBody>
      </p:sp>
      <p:sp>
        <p:nvSpPr>
          <p:cNvPr id="38" name="TextBox 37">
            <a:extLst>
              <a:ext uri="{FF2B5EF4-FFF2-40B4-BE49-F238E27FC236}">
                <a16:creationId xmlns:a16="http://schemas.microsoft.com/office/drawing/2014/main" id="{24F3FE2A-53D8-4C7D-A7BC-1F55259342EE}"/>
              </a:ext>
            </a:extLst>
          </p:cNvPr>
          <p:cNvSpPr txBox="1"/>
          <p:nvPr/>
        </p:nvSpPr>
        <p:spPr>
          <a:xfrm>
            <a:off x="1981164" y="3608119"/>
            <a:ext cx="477910" cy="400110"/>
          </a:xfrm>
          <a:prstGeom prst="rect">
            <a:avLst/>
          </a:prstGeom>
          <a:solidFill>
            <a:schemeClr val="bg1"/>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7</a:t>
            </a:r>
          </a:p>
        </p:txBody>
      </p:sp>
      <p:sp>
        <p:nvSpPr>
          <p:cNvPr id="39" name="TextBox 38">
            <a:extLst>
              <a:ext uri="{FF2B5EF4-FFF2-40B4-BE49-F238E27FC236}">
                <a16:creationId xmlns:a16="http://schemas.microsoft.com/office/drawing/2014/main" id="{E52F7530-8C24-421D-A5A1-4AAEE6001916}"/>
              </a:ext>
            </a:extLst>
          </p:cNvPr>
          <p:cNvSpPr txBox="1"/>
          <p:nvPr/>
        </p:nvSpPr>
        <p:spPr>
          <a:xfrm>
            <a:off x="1981164" y="4062218"/>
            <a:ext cx="477910" cy="400110"/>
          </a:xfrm>
          <a:prstGeom prst="rect">
            <a:avLst/>
          </a:prstGeom>
          <a:solidFill>
            <a:schemeClr val="bg1"/>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8</a:t>
            </a:r>
          </a:p>
        </p:txBody>
      </p:sp>
      <p:sp>
        <p:nvSpPr>
          <p:cNvPr id="41" name="TextBox 40">
            <a:extLst>
              <a:ext uri="{FF2B5EF4-FFF2-40B4-BE49-F238E27FC236}">
                <a16:creationId xmlns:a16="http://schemas.microsoft.com/office/drawing/2014/main" id="{BAF97486-7EB8-49DE-A1C8-DDCCA683308C}"/>
              </a:ext>
            </a:extLst>
          </p:cNvPr>
          <p:cNvSpPr txBox="1"/>
          <p:nvPr/>
        </p:nvSpPr>
        <p:spPr>
          <a:xfrm>
            <a:off x="1981164" y="4544132"/>
            <a:ext cx="477910" cy="400110"/>
          </a:xfrm>
          <a:prstGeom prst="rect">
            <a:avLst/>
          </a:prstGeom>
          <a:solidFill>
            <a:schemeClr val="bg1"/>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9</a:t>
            </a:r>
          </a:p>
        </p:txBody>
      </p:sp>
      <p:sp>
        <p:nvSpPr>
          <p:cNvPr id="42" name="TextBox 41">
            <a:extLst>
              <a:ext uri="{FF2B5EF4-FFF2-40B4-BE49-F238E27FC236}">
                <a16:creationId xmlns:a16="http://schemas.microsoft.com/office/drawing/2014/main" id="{2F7A6A7E-652F-4936-8350-4F71E6A45F44}"/>
              </a:ext>
            </a:extLst>
          </p:cNvPr>
          <p:cNvSpPr txBox="1"/>
          <p:nvPr/>
        </p:nvSpPr>
        <p:spPr>
          <a:xfrm>
            <a:off x="1980817" y="5019295"/>
            <a:ext cx="477910" cy="400110"/>
          </a:xfrm>
          <a:prstGeom prst="rect">
            <a:avLst/>
          </a:prstGeom>
          <a:solidFill>
            <a:schemeClr val="bg1"/>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10</a:t>
            </a:r>
          </a:p>
        </p:txBody>
      </p:sp>
      <p:sp>
        <p:nvSpPr>
          <p:cNvPr id="43" name="TextBox 42">
            <a:extLst>
              <a:ext uri="{FF2B5EF4-FFF2-40B4-BE49-F238E27FC236}">
                <a16:creationId xmlns:a16="http://schemas.microsoft.com/office/drawing/2014/main" id="{2AA8A5F1-B7B4-4413-9651-BAB943C69F4F}"/>
              </a:ext>
            </a:extLst>
          </p:cNvPr>
          <p:cNvSpPr txBox="1"/>
          <p:nvPr/>
        </p:nvSpPr>
        <p:spPr>
          <a:xfrm>
            <a:off x="1974284" y="5488001"/>
            <a:ext cx="477910" cy="400110"/>
          </a:xfrm>
          <a:prstGeom prst="rect">
            <a:avLst/>
          </a:prstGeom>
          <a:solidFill>
            <a:schemeClr val="bg1"/>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11</a:t>
            </a:r>
          </a:p>
        </p:txBody>
      </p:sp>
      <p:sp>
        <p:nvSpPr>
          <p:cNvPr id="44" name="TextBox 43">
            <a:extLst>
              <a:ext uri="{FF2B5EF4-FFF2-40B4-BE49-F238E27FC236}">
                <a16:creationId xmlns:a16="http://schemas.microsoft.com/office/drawing/2014/main" id="{387F53B3-B229-467C-943A-A07688C1E346}"/>
              </a:ext>
            </a:extLst>
          </p:cNvPr>
          <p:cNvSpPr txBox="1"/>
          <p:nvPr/>
        </p:nvSpPr>
        <p:spPr>
          <a:xfrm>
            <a:off x="1974284" y="5942100"/>
            <a:ext cx="477910" cy="400110"/>
          </a:xfrm>
          <a:prstGeom prst="rect">
            <a:avLst/>
          </a:prstGeom>
          <a:solidFill>
            <a:schemeClr val="bg1"/>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12</a:t>
            </a:r>
          </a:p>
        </p:txBody>
      </p:sp>
    </p:spTree>
    <p:extLst>
      <p:ext uri="{BB962C8B-B14F-4D97-AF65-F5344CB8AC3E}">
        <p14:creationId xmlns:p14="http://schemas.microsoft.com/office/powerpoint/2010/main" val="1632410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1" grpId="0"/>
      <p:bldP spid="22" grpId="0"/>
      <p:bldP spid="23" grpId="0"/>
      <p:bldP spid="24" grpId="0"/>
      <p:bldP spid="25" grpId="0"/>
      <p:bldP spid="26" grpId="0"/>
      <p:bldP spid="27" grpId="0"/>
      <p:bldP spid="28" grpId="0"/>
      <p:bldP spid="29" grpId="0"/>
      <p:bldP spid="30"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7256834" cy="869950"/>
          </a:xfrm>
          <a:prstGeom prst="rect">
            <a:avLst/>
          </a:prstGeom>
        </p:spPr>
      </p:pic>
      <p:sp>
        <p:nvSpPr>
          <p:cNvPr id="4" name="Title 3"/>
          <p:cNvSpPr>
            <a:spLocks noGrp="1"/>
          </p:cNvSpPr>
          <p:nvPr>
            <p:ph type="title"/>
          </p:nvPr>
        </p:nvSpPr>
        <p:spPr>
          <a:xfrm>
            <a:off x="0" y="294041"/>
            <a:ext cx="7431932" cy="707849"/>
          </a:xfrm>
        </p:spPr>
        <p:txBody>
          <a:bodyPr>
            <a:normAutofit/>
          </a:bodyPr>
          <a:lstStyle/>
          <a:p>
            <a:r>
              <a:rPr lang="en-GB" sz="3200" b="1" dirty="0" err="1">
                <a:solidFill>
                  <a:schemeClr val="bg1"/>
                </a:solidFill>
              </a:rPr>
              <a:t>Adjektivendungen</a:t>
            </a:r>
            <a:r>
              <a:rPr lang="en-GB" sz="3200" b="1" dirty="0">
                <a:solidFill>
                  <a:schemeClr val="bg1"/>
                </a:solidFill>
              </a:rPr>
              <a:t> – R1 und R2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21" name="TextBox 20">
            <a:extLst>
              <a:ext uri="{FF2B5EF4-FFF2-40B4-BE49-F238E27FC236}">
                <a16:creationId xmlns:a16="http://schemas.microsoft.com/office/drawing/2014/main" id="{645DBEBD-119E-4D58-BE0D-B4F4B6960AB8}"/>
              </a:ext>
            </a:extLst>
          </p:cNvPr>
          <p:cNvSpPr txBox="1"/>
          <p:nvPr/>
        </p:nvSpPr>
        <p:spPr>
          <a:xfrm>
            <a:off x="116559" y="1288165"/>
            <a:ext cx="1136047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 know that adjectives add endings when they come </a:t>
            </a:r>
            <a:r>
              <a:rPr kumimoji="0" lang="en-US" sz="2200" b="1"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front of a noun</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3" name="Rectangle 22">
            <a:extLst>
              <a:ext uri="{FF2B5EF4-FFF2-40B4-BE49-F238E27FC236}">
                <a16:creationId xmlns:a16="http://schemas.microsoft.com/office/drawing/2014/main" id="{CF35F34C-659D-44E6-9C90-1E734574AF4E}"/>
              </a:ext>
            </a:extLst>
          </p:cNvPr>
          <p:cNvSpPr/>
          <p:nvPr/>
        </p:nvSpPr>
        <p:spPr>
          <a:xfrm>
            <a:off x="928853" y="2405208"/>
            <a:ext cx="2436731" cy="466621"/>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4" name="TextBox 23">
            <a:extLst>
              <a:ext uri="{FF2B5EF4-FFF2-40B4-BE49-F238E27FC236}">
                <a16:creationId xmlns:a16="http://schemas.microsoft.com/office/drawing/2014/main" id="{CB88505B-445C-4F6F-8D07-6B7FE22AF407}"/>
              </a:ext>
            </a:extLst>
          </p:cNvPr>
          <p:cNvSpPr txBox="1"/>
          <p:nvPr/>
        </p:nvSpPr>
        <p:spPr>
          <a:xfrm>
            <a:off x="913601" y="2410163"/>
            <a:ext cx="245198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groß</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Ball</a:t>
            </a:r>
          </a:p>
        </p:txBody>
      </p:sp>
      <p:sp>
        <p:nvSpPr>
          <p:cNvPr id="32" name="TextBox 31">
            <a:extLst>
              <a:ext uri="{FF2B5EF4-FFF2-40B4-BE49-F238E27FC236}">
                <a16:creationId xmlns:a16="http://schemas.microsoft.com/office/drawing/2014/main" id="{4D6AA3AA-7080-4C3D-A635-F75E0368FF4F}"/>
              </a:ext>
            </a:extLst>
          </p:cNvPr>
          <p:cNvSpPr txBox="1"/>
          <p:nvPr/>
        </p:nvSpPr>
        <p:spPr>
          <a:xfrm>
            <a:off x="101762" y="1819163"/>
            <a:ext cx="1136047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Try to recall the endings for adjectives before an </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indefinite article </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R1/R2:</a:t>
            </a:r>
          </a:p>
        </p:txBody>
      </p:sp>
      <p:sp>
        <p:nvSpPr>
          <p:cNvPr id="33" name="Rectangle 32">
            <a:extLst>
              <a:ext uri="{FF2B5EF4-FFF2-40B4-BE49-F238E27FC236}">
                <a16:creationId xmlns:a16="http://schemas.microsoft.com/office/drawing/2014/main" id="{11BFA25D-DAEA-45C7-9A27-90CBDBD8AF9B}"/>
              </a:ext>
            </a:extLst>
          </p:cNvPr>
          <p:cNvSpPr/>
          <p:nvPr/>
        </p:nvSpPr>
        <p:spPr>
          <a:xfrm>
            <a:off x="212907" y="2405208"/>
            <a:ext cx="550808" cy="456711"/>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4" name="TextBox 33">
            <a:extLst>
              <a:ext uri="{FF2B5EF4-FFF2-40B4-BE49-F238E27FC236}">
                <a16:creationId xmlns:a16="http://schemas.microsoft.com/office/drawing/2014/main" id="{A149693E-756A-4325-982F-6F99670FFDE1}"/>
              </a:ext>
            </a:extLst>
          </p:cNvPr>
          <p:cNvSpPr txBox="1"/>
          <p:nvPr/>
        </p:nvSpPr>
        <p:spPr>
          <a:xfrm>
            <a:off x="212906" y="2400253"/>
            <a:ext cx="64634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R1:</a:t>
            </a:r>
          </a:p>
        </p:txBody>
      </p:sp>
      <p:sp>
        <p:nvSpPr>
          <p:cNvPr id="36" name="Rectangle 35">
            <a:extLst>
              <a:ext uri="{FF2B5EF4-FFF2-40B4-BE49-F238E27FC236}">
                <a16:creationId xmlns:a16="http://schemas.microsoft.com/office/drawing/2014/main" id="{221E2678-D4FD-4401-8CE1-0F40C9CB4C2A}"/>
              </a:ext>
            </a:extLst>
          </p:cNvPr>
          <p:cNvSpPr/>
          <p:nvPr/>
        </p:nvSpPr>
        <p:spPr>
          <a:xfrm>
            <a:off x="4245819" y="2405207"/>
            <a:ext cx="2441127" cy="466621"/>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7" name="TextBox 36">
            <a:extLst>
              <a:ext uri="{FF2B5EF4-FFF2-40B4-BE49-F238E27FC236}">
                <a16:creationId xmlns:a16="http://schemas.microsoft.com/office/drawing/2014/main" id="{AF3C4335-1897-4F86-9E99-1E02E83641C0}"/>
              </a:ext>
            </a:extLst>
          </p:cNvPr>
          <p:cNvSpPr txBox="1"/>
          <p:nvPr/>
        </p:nvSpPr>
        <p:spPr>
          <a:xfrm>
            <a:off x="4261656" y="2367506"/>
            <a:ext cx="320196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rot</a:t>
            </a:r>
            <a:r>
              <a:rPr kumimoji="0" lang="en-GB" sz="2400" b="1" i="0" u="none" strike="noStrike" kern="1200" cap="none" spc="0" normalizeH="0" baseline="0" noProof="0" dirty="0">
                <a:ln>
                  <a:noFill/>
                </a:ln>
                <a:solidFill>
                  <a:srgbClr val="DAA520"/>
                </a:solidFill>
                <a:effectLst/>
                <a:uLnTx/>
                <a:uFillTx/>
                <a:latin typeface="Century Gothic" panose="020F0302020204030204"/>
                <a:ea typeface="+mn-ea"/>
                <a:cs typeface="+mn-cs"/>
              </a:rPr>
              <a:t>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Figur</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8" name="Rectangle 37">
            <a:extLst>
              <a:ext uri="{FF2B5EF4-FFF2-40B4-BE49-F238E27FC236}">
                <a16:creationId xmlns:a16="http://schemas.microsoft.com/office/drawing/2014/main" id="{035AE0E4-F760-4D10-8B95-060ECB251E93}"/>
              </a:ext>
            </a:extLst>
          </p:cNvPr>
          <p:cNvSpPr/>
          <p:nvPr/>
        </p:nvSpPr>
        <p:spPr>
          <a:xfrm>
            <a:off x="7012907" y="2400252"/>
            <a:ext cx="3019075" cy="466621"/>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9" name="TextBox 38">
            <a:extLst>
              <a:ext uri="{FF2B5EF4-FFF2-40B4-BE49-F238E27FC236}">
                <a16:creationId xmlns:a16="http://schemas.microsoft.com/office/drawing/2014/main" id="{9E53E65A-4615-40F5-BB22-6D5AA74DFB66}"/>
              </a:ext>
            </a:extLst>
          </p:cNvPr>
          <p:cNvSpPr txBox="1"/>
          <p:nvPr/>
        </p:nvSpPr>
        <p:spPr>
          <a:xfrm>
            <a:off x="7098575" y="2386984"/>
            <a:ext cx="33864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lustig</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es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Hobby</a:t>
            </a:r>
          </a:p>
        </p:txBody>
      </p:sp>
      <p:sp>
        <p:nvSpPr>
          <p:cNvPr id="40" name="Rectangle 39">
            <a:extLst>
              <a:ext uri="{FF2B5EF4-FFF2-40B4-BE49-F238E27FC236}">
                <a16:creationId xmlns:a16="http://schemas.microsoft.com/office/drawing/2014/main" id="{2A156DCD-B958-4AD4-9332-2C39D74E8EF8}"/>
              </a:ext>
            </a:extLst>
          </p:cNvPr>
          <p:cNvSpPr/>
          <p:nvPr/>
        </p:nvSpPr>
        <p:spPr>
          <a:xfrm>
            <a:off x="928854" y="3055049"/>
            <a:ext cx="2896356" cy="466621"/>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1" name="TextBox 40">
            <a:extLst>
              <a:ext uri="{FF2B5EF4-FFF2-40B4-BE49-F238E27FC236}">
                <a16:creationId xmlns:a16="http://schemas.microsoft.com/office/drawing/2014/main" id="{4A4DFA62-59C3-403A-A2DA-AE2228410ED9}"/>
              </a:ext>
            </a:extLst>
          </p:cNvPr>
          <p:cNvSpPr txBox="1"/>
          <p:nvPr/>
        </p:nvSpPr>
        <p:spPr>
          <a:xfrm>
            <a:off x="928854" y="3055050"/>
            <a:ext cx="289635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groß</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en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Ball</a:t>
            </a:r>
          </a:p>
        </p:txBody>
      </p:sp>
      <p:sp>
        <p:nvSpPr>
          <p:cNvPr id="42" name="Rectangle 41">
            <a:extLst>
              <a:ext uri="{FF2B5EF4-FFF2-40B4-BE49-F238E27FC236}">
                <a16:creationId xmlns:a16="http://schemas.microsoft.com/office/drawing/2014/main" id="{5312A548-068A-4333-9308-75C76CF5DE93}"/>
              </a:ext>
            </a:extLst>
          </p:cNvPr>
          <p:cNvSpPr/>
          <p:nvPr/>
        </p:nvSpPr>
        <p:spPr>
          <a:xfrm>
            <a:off x="212907" y="3055049"/>
            <a:ext cx="550808" cy="456711"/>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3" name="TextBox 42">
            <a:extLst>
              <a:ext uri="{FF2B5EF4-FFF2-40B4-BE49-F238E27FC236}">
                <a16:creationId xmlns:a16="http://schemas.microsoft.com/office/drawing/2014/main" id="{F7EF8FE4-E685-45CE-AF89-EB1AB12DBAF9}"/>
              </a:ext>
            </a:extLst>
          </p:cNvPr>
          <p:cNvSpPr txBox="1"/>
          <p:nvPr/>
        </p:nvSpPr>
        <p:spPr>
          <a:xfrm>
            <a:off x="212906" y="3050094"/>
            <a:ext cx="64634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R2:</a:t>
            </a:r>
          </a:p>
        </p:txBody>
      </p:sp>
      <p:sp>
        <p:nvSpPr>
          <p:cNvPr id="44" name="Rectangle 43">
            <a:extLst>
              <a:ext uri="{FF2B5EF4-FFF2-40B4-BE49-F238E27FC236}">
                <a16:creationId xmlns:a16="http://schemas.microsoft.com/office/drawing/2014/main" id="{32C062F7-31AA-4ADA-8C83-FA555E316B87}"/>
              </a:ext>
            </a:extLst>
          </p:cNvPr>
          <p:cNvSpPr/>
          <p:nvPr/>
        </p:nvSpPr>
        <p:spPr>
          <a:xfrm>
            <a:off x="4259505" y="3055048"/>
            <a:ext cx="2441127" cy="466621"/>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5" name="TextBox 44">
            <a:extLst>
              <a:ext uri="{FF2B5EF4-FFF2-40B4-BE49-F238E27FC236}">
                <a16:creationId xmlns:a16="http://schemas.microsoft.com/office/drawing/2014/main" id="{4341EA99-C708-4FB6-BA0A-39BE39027885}"/>
              </a:ext>
            </a:extLst>
          </p:cNvPr>
          <p:cNvSpPr txBox="1"/>
          <p:nvPr/>
        </p:nvSpPr>
        <p:spPr>
          <a:xfrm>
            <a:off x="4188136" y="3075546"/>
            <a:ext cx="31404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rot</a:t>
            </a:r>
            <a:r>
              <a:rPr kumimoji="0" lang="en-GB" sz="2400" b="1" i="0" u="none" strike="noStrike" kern="1200" cap="none" spc="0" normalizeH="0" baseline="0" noProof="0" dirty="0">
                <a:ln>
                  <a:noFill/>
                </a:ln>
                <a:solidFill>
                  <a:srgbClr val="DAA520"/>
                </a:solidFill>
                <a:effectLst/>
                <a:uLnTx/>
                <a:uFillTx/>
                <a:latin typeface="Century Gothic" panose="020F0302020204030204"/>
                <a:ea typeface="+mn-ea"/>
                <a:cs typeface="+mn-cs"/>
              </a:rPr>
              <a:t>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Figur</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6" name="Rectangle 45">
            <a:extLst>
              <a:ext uri="{FF2B5EF4-FFF2-40B4-BE49-F238E27FC236}">
                <a16:creationId xmlns:a16="http://schemas.microsoft.com/office/drawing/2014/main" id="{466E716A-A3A4-4880-9C0F-79C291EF7801}"/>
              </a:ext>
            </a:extLst>
          </p:cNvPr>
          <p:cNvSpPr/>
          <p:nvPr/>
        </p:nvSpPr>
        <p:spPr>
          <a:xfrm>
            <a:off x="7012908" y="3050093"/>
            <a:ext cx="3019074" cy="466621"/>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7" name="TextBox 46">
            <a:extLst>
              <a:ext uri="{FF2B5EF4-FFF2-40B4-BE49-F238E27FC236}">
                <a16:creationId xmlns:a16="http://schemas.microsoft.com/office/drawing/2014/main" id="{9621905F-62A7-4CFC-A48C-FE695D9C770F}"/>
              </a:ext>
            </a:extLst>
          </p:cNvPr>
          <p:cNvSpPr txBox="1"/>
          <p:nvPr/>
        </p:nvSpPr>
        <p:spPr>
          <a:xfrm>
            <a:off x="7130759" y="3046423"/>
            <a:ext cx="30190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lustig</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es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Hobby</a:t>
            </a:r>
          </a:p>
        </p:txBody>
      </p:sp>
      <p:sp>
        <p:nvSpPr>
          <p:cNvPr id="48" name="TextBox 47">
            <a:extLst>
              <a:ext uri="{FF2B5EF4-FFF2-40B4-BE49-F238E27FC236}">
                <a16:creationId xmlns:a16="http://schemas.microsoft.com/office/drawing/2014/main" id="{F6976B02-B1B3-4D96-9968-9012CBF119B3}"/>
              </a:ext>
            </a:extLst>
          </p:cNvPr>
          <p:cNvSpPr txBox="1"/>
          <p:nvPr/>
        </p:nvSpPr>
        <p:spPr>
          <a:xfrm>
            <a:off x="91642" y="5090758"/>
            <a:ext cx="1136047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Remember that adjectives </a:t>
            </a:r>
            <a:r>
              <a:rPr kumimoji="0" lang="en-US" sz="2200" b="1"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after a noun </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do not have</a:t>
            </a:r>
            <a:r>
              <a:rPr kumimoji="0" lang="en-US" sz="22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endings:</a:t>
            </a:r>
            <a:endPar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TextBox 10">
            <a:extLst>
              <a:ext uri="{FF2B5EF4-FFF2-40B4-BE49-F238E27FC236}">
                <a16:creationId xmlns:a16="http://schemas.microsoft.com/office/drawing/2014/main" id="{4AD995E3-6969-447E-AF9E-F842841C1083}"/>
              </a:ext>
            </a:extLst>
          </p:cNvPr>
          <p:cNvSpPr txBox="1"/>
          <p:nvPr/>
        </p:nvSpPr>
        <p:spPr>
          <a:xfrm>
            <a:off x="2218627" y="2420078"/>
            <a:ext cx="307184" cy="379108"/>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3" name="TextBox 72">
            <a:extLst>
              <a:ext uri="{FF2B5EF4-FFF2-40B4-BE49-F238E27FC236}">
                <a16:creationId xmlns:a16="http://schemas.microsoft.com/office/drawing/2014/main" id="{03EA57F1-EC15-4D39-BCCB-1638699AB3ED}"/>
              </a:ext>
            </a:extLst>
          </p:cNvPr>
          <p:cNvSpPr txBox="1"/>
          <p:nvPr/>
        </p:nvSpPr>
        <p:spPr>
          <a:xfrm>
            <a:off x="5451768" y="2433270"/>
            <a:ext cx="307184" cy="379108"/>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4" name="TextBox 73">
            <a:extLst>
              <a:ext uri="{FF2B5EF4-FFF2-40B4-BE49-F238E27FC236}">
                <a16:creationId xmlns:a16="http://schemas.microsoft.com/office/drawing/2014/main" id="{FCECFC47-3359-461C-891F-40E94703B436}"/>
              </a:ext>
            </a:extLst>
          </p:cNvPr>
          <p:cNvSpPr txBox="1"/>
          <p:nvPr/>
        </p:nvSpPr>
        <p:spPr>
          <a:xfrm>
            <a:off x="8486925" y="2424613"/>
            <a:ext cx="349250" cy="369332"/>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5" name="TextBox 74">
            <a:extLst>
              <a:ext uri="{FF2B5EF4-FFF2-40B4-BE49-F238E27FC236}">
                <a16:creationId xmlns:a16="http://schemas.microsoft.com/office/drawing/2014/main" id="{657A11E9-B9B1-44A6-8622-13E176157D79}"/>
              </a:ext>
            </a:extLst>
          </p:cNvPr>
          <p:cNvSpPr txBox="1"/>
          <p:nvPr/>
        </p:nvSpPr>
        <p:spPr>
          <a:xfrm>
            <a:off x="5401196" y="3075545"/>
            <a:ext cx="307184" cy="379108"/>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6" name="TextBox 75">
            <a:extLst>
              <a:ext uri="{FF2B5EF4-FFF2-40B4-BE49-F238E27FC236}">
                <a16:creationId xmlns:a16="http://schemas.microsoft.com/office/drawing/2014/main" id="{48C51399-A8CB-417F-9E17-D97809E0AFB4}"/>
              </a:ext>
            </a:extLst>
          </p:cNvPr>
          <p:cNvSpPr txBox="1"/>
          <p:nvPr/>
        </p:nvSpPr>
        <p:spPr>
          <a:xfrm>
            <a:off x="8516267" y="3087319"/>
            <a:ext cx="321561" cy="369332"/>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7" name="TextBox 76">
            <a:extLst>
              <a:ext uri="{FF2B5EF4-FFF2-40B4-BE49-F238E27FC236}">
                <a16:creationId xmlns:a16="http://schemas.microsoft.com/office/drawing/2014/main" id="{929BA5AE-6987-4EE9-A0FD-29BCC275C3C0}"/>
              </a:ext>
            </a:extLst>
          </p:cNvPr>
          <p:cNvSpPr txBox="1"/>
          <p:nvPr/>
        </p:nvSpPr>
        <p:spPr>
          <a:xfrm>
            <a:off x="2599658" y="3105054"/>
            <a:ext cx="418339" cy="369332"/>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6" name="Speech Bubble: Rectangle with Corners Rounded 65">
            <a:extLst>
              <a:ext uri="{FF2B5EF4-FFF2-40B4-BE49-F238E27FC236}">
                <a16:creationId xmlns:a16="http://schemas.microsoft.com/office/drawing/2014/main" id="{9A7458AA-867D-4789-8F7A-628E75F2A1CB}"/>
              </a:ext>
            </a:extLst>
          </p:cNvPr>
          <p:cNvSpPr/>
          <p:nvPr/>
        </p:nvSpPr>
        <p:spPr>
          <a:xfrm>
            <a:off x="10230133" y="1320672"/>
            <a:ext cx="1901727" cy="1766647"/>
          </a:xfrm>
          <a:prstGeom prst="wedgeRoundRectCallout">
            <a:avLst>
              <a:gd name="adj1" fmla="val -64558"/>
              <a:gd name="adj2" fmla="val 21174"/>
              <a:gd name="adj3" fmla="val 16667"/>
            </a:avLst>
          </a:prstGeom>
          <a:solidFill>
            <a:srgbClr val="115076"/>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4E7"/>
                </a:solidFill>
                <a:effectLst/>
                <a:uLnTx/>
                <a:uFillTx/>
                <a:latin typeface="Century Gothic" panose="020F0302020204030204"/>
                <a:ea typeface="+mn-ea"/>
                <a:cs typeface="+mn-cs"/>
              </a:rPr>
              <a:t>Only the masculine endings differ between R1 and R2!</a:t>
            </a:r>
            <a:endParaRPr kumimoji="0" lang="fr-FR" sz="2000" b="0" i="0" u="none" strike="noStrike" kern="1200" cap="none" spc="0" normalizeH="0" baseline="0" noProof="0" dirty="0">
              <a:ln>
                <a:noFill/>
              </a:ln>
              <a:solidFill>
                <a:srgbClr val="FFF4E7"/>
              </a:solidFill>
              <a:effectLst/>
              <a:uLnTx/>
              <a:uFillTx/>
              <a:latin typeface="Century Gothic" panose="020F0302020204030204"/>
              <a:ea typeface="+mn-ea"/>
              <a:cs typeface="+mn-cs"/>
            </a:endParaRPr>
          </a:p>
        </p:txBody>
      </p:sp>
      <p:sp>
        <p:nvSpPr>
          <p:cNvPr id="83" name="Oval 82">
            <a:extLst>
              <a:ext uri="{FF2B5EF4-FFF2-40B4-BE49-F238E27FC236}">
                <a16:creationId xmlns:a16="http://schemas.microsoft.com/office/drawing/2014/main" id="{A4C31F05-AD83-41B4-8CC4-13F0E581A07A}"/>
              </a:ext>
            </a:extLst>
          </p:cNvPr>
          <p:cNvSpPr/>
          <p:nvPr/>
        </p:nvSpPr>
        <p:spPr>
          <a:xfrm>
            <a:off x="2599657" y="3029807"/>
            <a:ext cx="428625" cy="539797"/>
          </a:xfrm>
          <a:prstGeom prst="ellipse">
            <a:avLst/>
          </a:prstGeom>
          <a:no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4" name="Oval 83">
            <a:extLst>
              <a:ext uri="{FF2B5EF4-FFF2-40B4-BE49-F238E27FC236}">
                <a16:creationId xmlns:a16="http://schemas.microsoft.com/office/drawing/2014/main" id="{A4C31F05-AD83-41B4-8CC4-13F0E581A07A}"/>
              </a:ext>
            </a:extLst>
          </p:cNvPr>
          <p:cNvSpPr/>
          <p:nvPr/>
        </p:nvSpPr>
        <p:spPr>
          <a:xfrm>
            <a:off x="2153833" y="2395887"/>
            <a:ext cx="428625" cy="539797"/>
          </a:xfrm>
          <a:prstGeom prst="ellipse">
            <a:avLst/>
          </a:prstGeom>
          <a:no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6" name="Rectangle 85">
            <a:extLst>
              <a:ext uri="{FF2B5EF4-FFF2-40B4-BE49-F238E27FC236}">
                <a16:creationId xmlns:a16="http://schemas.microsoft.com/office/drawing/2014/main" id="{7260B4F2-3302-4813-9209-5018175BAD93}"/>
              </a:ext>
            </a:extLst>
          </p:cNvPr>
          <p:cNvSpPr/>
          <p:nvPr/>
        </p:nvSpPr>
        <p:spPr>
          <a:xfrm>
            <a:off x="928853" y="4449574"/>
            <a:ext cx="3140411" cy="466621"/>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7" name="TextBox 86">
            <a:extLst>
              <a:ext uri="{FF2B5EF4-FFF2-40B4-BE49-F238E27FC236}">
                <a16:creationId xmlns:a16="http://schemas.microsoft.com/office/drawing/2014/main" id="{1E093B9B-3000-434C-8FE3-4E52CDC82D3C}"/>
              </a:ext>
            </a:extLst>
          </p:cNvPr>
          <p:cNvSpPr txBox="1"/>
          <p:nvPr/>
        </p:nvSpPr>
        <p:spPr>
          <a:xfrm>
            <a:off x="928854" y="4449575"/>
            <a:ext cx="31151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em</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groß</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en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Ball</a:t>
            </a:r>
          </a:p>
        </p:txBody>
      </p:sp>
      <p:sp>
        <p:nvSpPr>
          <p:cNvPr id="88" name="Rectangle 87">
            <a:extLst>
              <a:ext uri="{FF2B5EF4-FFF2-40B4-BE49-F238E27FC236}">
                <a16:creationId xmlns:a16="http://schemas.microsoft.com/office/drawing/2014/main" id="{4C06A94E-8B68-4604-9BAF-DC22B9D302EE}"/>
              </a:ext>
            </a:extLst>
          </p:cNvPr>
          <p:cNvSpPr/>
          <p:nvPr/>
        </p:nvSpPr>
        <p:spPr>
          <a:xfrm>
            <a:off x="212907" y="4449574"/>
            <a:ext cx="550808" cy="456711"/>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9" name="TextBox 88">
            <a:extLst>
              <a:ext uri="{FF2B5EF4-FFF2-40B4-BE49-F238E27FC236}">
                <a16:creationId xmlns:a16="http://schemas.microsoft.com/office/drawing/2014/main" id="{7A5B79A6-E14F-4012-ABB9-3CFFD5B55990}"/>
              </a:ext>
            </a:extLst>
          </p:cNvPr>
          <p:cNvSpPr txBox="1"/>
          <p:nvPr/>
        </p:nvSpPr>
        <p:spPr>
          <a:xfrm>
            <a:off x="212906" y="4444619"/>
            <a:ext cx="64634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R3:</a:t>
            </a:r>
          </a:p>
        </p:txBody>
      </p:sp>
      <p:sp>
        <p:nvSpPr>
          <p:cNvPr id="90" name="Rectangle 89">
            <a:extLst>
              <a:ext uri="{FF2B5EF4-FFF2-40B4-BE49-F238E27FC236}">
                <a16:creationId xmlns:a16="http://schemas.microsoft.com/office/drawing/2014/main" id="{A326644F-05A4-4031-8D63-901D645CA21D}"/>
              </a:ext>
            </a:extLst>
          </p:cNvPr>
          <p:cNvSpPr/>
          <p:nvPr/>
        </p:nvSpPr>
        <p:spPr>
          <a:xfrm>
            <a:off x="4313420" y="4449574"/>
            <a:ext cx="2789920" cy="466621"/>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1" name="TextBox 90">
            <a:extLst>
              <a:ext uri="{FF2B5EF4-FFF2-40B4-BE49-F238E27FC236}">
                <a16:creationId xmlns:a16="http://schemas.microsoft.com/office/drawing/2014/main" id="{3C481432-FE61-463A-8185-0ED603368C1A}"/>
              </a:ext>
            </a:extLst>
          </p:cNvPr>
          <p:cNvSpPr txBox="1"/>
          <p:nvPr/>
        </p:nvSpPr>
        <p:spPr>
          <a:xfrm>
            <a:off x="4357797" y="4440133"/>
            <a:ext cx="27455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eine</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rot</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en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Figur</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2" name="Rectangle 91">
            <a:extLst>
              <a:ext uri="{FF2B5EF4-FFF2-40B4-BE49-F238E27FC236}">
                <a16:creationId xmlns:a16="http://schemas.microsoft.com/office/drawing/2014/main" id="{4BA5F07D-6D40-45E3-B451-3A14971559F6}"/>
              </a:ext>
            </a:extLst>
          </p:cNvPr>
          <p:cNvSpPr/>
          <p:nvPr/>
        </p:nvSpPr>
        <p:spPr>
          <a:xfrm>
            <a:off x="7278075" y="4430015"/>
            <a:ext cx="3472145" cy="466621"/>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3" name="TextBox 92">
            <a:extLst>
              <a:ext uri="{FF2B5EF4-FFF2-40B4-BE49-F238E27FC236}">
                <a16:creationId xmlns:a16="http://schemas.microsoft.com/office/drawing/2014/main" id="{2A336642-3396-4981-AA26-1088A6CDCBE0}"/>
              </a:ext>
            </a:extLst>
          </p:cNvPr>
          <p:cNvSpPr txBox="1"/>
          <p:nvPr/>
        </p:nvSpPr>
        <p:spPr>
          <a:xfrm>
            <a:off x="7278075" y="4441224"/>
            <a:ext cx="39288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em</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lustig</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en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Hobby</a:t>
            </a:r>
          </a:p>
        </p:txBody>
      </p:sp>
      <p:sp>
        <p:nvSpPr>
          <p:cNvPr id="94" name="TextBox 93">
            <a:extLst>
              <a:ext uri="{FF2B5EF4-FFF2-40B4-BE49-F238E27FC236}">
                <a16:creationId xmlns:a16="http://schemas.microsoft.com/office/drawing/2014/main" id="{DD97DB91-A27A-48B1-B8F7-9174F6529719}"/>
              </a:ext>
            </a:extLst>
          </p:cNvPr>
          <p:cNvSpPr txBox="1"/>
          <p:nvPr/>
        </p:nvSpPr>
        <p:spPr>
          <a:xfrm>
            <a:off x="5676648" y="4481411"/>
            <a:ext cx="419351" cy="379108"/>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5" name="TextBox 94">
            <a:extLst>
              <a:ext uri="{FF2B5EF4-FFF2-40B4-BE49-F238E27FC236}">
                <a16:creationId xmlns:a16="http://schemas.microsoft.com/office/drawing/2014/main" id="{BDD7328C-B2F2-411C-93AC-4C22C337F8B3}"/>
              </a:ext>
            </a:extLst>
          </p:cNvPr>
          <p:cNvSpPr txBox="1"/>
          <p:nvPr/>
        </p:nvSpPr>
        <p:spPr>
          <a:xfrm>
            <a:off x="9148952" y="4470998"/>
            <a:ext cx="403274" cy="369332"/>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6" name="TextBox 95">
            <a:extLst>
              <a:ext uri="{FF2B5EF4-FFF2-40B4-BE49-F238E27FC236}">
                <a16:creationId xmlns:a16="http://schemas.microsoft.com/office/drawing/2014/main" id="{681BBED3-1BFF-4F20-9235-820DB6A9C717}"/>
              </a:ext>
            </a:extLst>
          </p:cNvPr>
          <p:cNvSpPr txBox="1"/>
          <p:nvPr/>
        </p:nvSpPr>
        <p:spPr>
          <a:xfrm>
            <a:off x="2715059" y="4530236"/>
            <a:ext cx="418339" cy="369332"/>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8" name="TextBox 97">
            <a:extLst>
              <a:ext uri="{FF2B5EF4-FFF2-40B4-BE49-F238E27FC236}">
                <a16:creationId xmlns:a16="http://schemas.microsoft.com/office/drawing/2014/main" id="{45B135A5-92DD-43E9-B5B8-5476E0DACADE}"/>
              </a:ext>
            </a:extLst>
          </p:cNvPr>
          <p:cNvSpPr txBox="1"/>
          <p:nvPr/>
        </p:nvSpPr>
        <p:spPr>
          <a:xfrm>
            <a:off x="91642" y="3569605"/>
            <a:ext cx="1226658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Remember that after several prepositions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aus</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bei</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US" sz="2200" dirty="0" err="1">
                <a:solidFill>
                  <a:srgbClr val="4472C4">
                    <a:lumMod val="50000"/>
                  </a:srgbClr>
                </a:solidFill>
                <a:latin typeface="Century Gothic" panose="020F0302020204030204"/>
              </a:rPr>
              <a:t>mit</a:t>
            </a:r>
            <a:r>
              <a:rPr lang="en-US" sz="2200" dirty="0">
                <a:solidFill>
                  <a:srgbClr val="4472C4">
                    <a:lumMod val="50000"/>
                  </a:srgbClr>
                </a:solidFill>
                <a:latin typeface="Century Gothic" panose="020F0302020204030204"/>
              </a:rPr>
              <a:t>, </a:t>
            </a:r>
            <a:r>
              <a:rPr lang="en-US" sz="2200" dirty="0" err="1">
                <a:solidFill>
                  <a:srgbClr val="4472C4">
                    <a:lumMod val="50000"/>
                  </a:srgbClr>
                </a:solidFill>
                <a:latin typeface="Century Gothic" panose="020F0302020204030204"/>
              </a:rPr>
              <a:t>nach</a:t>
            </a:r>
            <a:r>
              <a:rPr lang="en-US" sz="2200" dirty="0">
                <a:solidFill>
                  <a:srgbClr val="4472C4">
                    <a:lumMod val="50000"/>
                  </a:srgbClr>
                </a:solidFill>
                <a:latin typeface="Century Gothic" panose="020F0302020204030204"/>
              </a:rPr>
              <a:t>, </a:t>
            </a:r>
            <a:r>
              <a:rPr lang="en-US" sz="2200" dirty="0" err="1">
                <a:solidFill>
                  <a:srgbClr val="4472C4">
                    <a:lumMod val="50000"/>
                  </a:srgbClr>
                </a:solidFill>
                <a:latin typeface="Century Gothic" panose="020F0302020204030204"/>
              </a:rPr>
              <a:t>seit</a:t>
            </a:r>
            <a:r>
              <a:rPr lang="en-US" sz="2200" dirty="0">
                <a:solidFill>
                  <a:srgbClr val="4472C4">
                    <a:lumMod val="50000"/>
                  </a:srgbClr>
                </a:solidFill>
                <a:latin typeface="Century Gothic" panose="020F0302020204030204"/>
              </a:rPr>
              <a:t>, </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von,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adjectives have the R3 ending -</a:t>
            </a:r>
            <a:r>
              <a:rPr kumimoji="0" lang="en-US"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9" name="TextBox 98">
            <a:extLst>
              <a:ext uri="{FF2B5EF4-FFF2-40B4-BE49-F238E27FC236}">
                <a16:creationId xmlns:a16="http://schemas.microsoft.com/office/drawing/2014/main" id="{85F4BB0B-F395-43A9-AF68-4BFDDE9633DC}"/>
              </a:ext>
            </a:extLst>
          </p:cNvPr>
          <p:cNvSpPr txBox="1"/>
          <p:nvPr/>
        </p:nvSpPr>
        <p:spPr>
          <a:xfrm>
            <a:off x="76417" y="5877145"/>
            <a:ext cx="527728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Das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Hobby</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das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sehr</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lustig</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endPar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6" name="Picture 5" descr="Shape, icon, circle&#10;&#10;Description automatically generated">
            <a:extLst>
              <a:ext uri="{FF2B5EF4-FFF2-40B4-BE49-F238E27FC236}">
                <a16:creationId xmlns:a16="http://schemas.microsoft.com/office/drawing/2014/main" id="{1BF70A77-036A-4DE8-8222-2BD36E61B34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16290" y="5507288"/>
            <a:ext cx="778139" cy="778139"/>
          </a:xfrm>
          <a:prstGeom prst="rect">
            <a:avLst/>
          </a:prstGeom>
        </p:spPr>
      </p:pic>
      <p:sp>
        <p:nvSpPr>
          <p:cNvPr id="49" name="TextBox 48">
            <a:extLst>
              <a:ext uri="{FF2B5EF4-FFF2-40B4-BE49-F238E27FC236}">
                <a16:creationId xmlns:a16="http://schemas.microsoft.com/office/drawing/2014/main" id="{2890BF3D-FF3A-47AB-8DE5-044B76920249}"/>
              </a:ext>
            </a:extLst>
          </p:cNvPr>
          <p:cNvSpPr txBox="1"/>
          <p:nvPr/>
        </p:nvSpPr>
        <p:spPr>
          <a:xfrm>
            <a:off x="76417" y="5465471"/>
            <a:ext cx="527728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Das Hobby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sehr</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lustig</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853344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7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7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7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7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7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1" nodeType="clickEffect">
                                  <p:stCondLst>
                                    <p:cond delay="0"/>
                                  </p:stCondLst>
                                  <p:childTnLst>
                                    <p:set>
                                      <p:cBhvr>
                                        <p:cTn id="60" dur="1" fill="hold">
                                          <p:stCondLst>
                                            <p:cond delay="0"/>
                                          </p:stCondLst>
                                        </p:cTn>
                                        <p:tgtEl>
                                          <p:spTgt spid="11"/>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1" nodeType="clickEffect">
                                  <p:stCondLst>
                                    <p:cond delay="0"/>
                                  </p:stCondLst>
                                  <p:childTnLst>
                                    <p:set>
                                      <p:cBhvr>
                                        <p:cTn id="64" dur="1" fill="hold">
                                          <p:stCondLst>
                                            <p:cond delay="0"/>
                                          </p:stCondLst>
                                        </p:cTn>
                                        <p:tgtEl>
                                          <p:spTgt spid="73"/>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grpId="1" nodeType="clickEffect">
                                  <p:stCondLst>
                                    <p:cond delay="0"/>
                                  </p:stCondLst>
                                  <p:childTnLst>
                                    <p:set>
                                      <p:cBhvr>
                                        <p:cTn id="68" dur="1" fill="hold">
                                          <p:stCondLst>
                                            <p:cond delay="0"/>
                                          </p:stCondLst>
                                        </p:cTn>
                                        <p:tgtEl>
                                          <p:spTgt spid="74"/>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1" nodeType="clickEffect">
                                  <p:stCondLst>
                                    <p:cond delay="0"/>
                                  </p:stCondLst>
                                  <p:childTnLst>
                                    <p:set>
                                      <p:cBhvr>
                                        <p:cTn id="72" dur="1" fill="hold">
                                          <p:stCondLst>
                                            <p:cond delay="0"/>
                                          </p:stCondLst>
                                        </p:cTn>
                                        <p:tgtEl>
                                          <p:spTgt spid="77"/>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grpId="1" nodeType="clickEffect">
                                  <p:stCondLst>
                                    <p:cond delay="0"/>
                                  </p:stCondLst>
                                  <p:childTnLst>
                                    <p:set>
                                      <p:cBhvr>
                                        <p:cTn id="76" dur="1" fill="hold">
                                          <p:stCondLst>
                                            <p:cond delay="0"/>
                                          </p:stCondLst>
                                        </p:cTn>
                                        <p:tgtEl>
                                          <p:spTgt spid="75"/>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 presetClass="exit" presetSubtype="0" fill="hold" grpId="1" nodeType="clickEffect">
                                  <p:stCondLst>
                                    <p:cond delay="0"/>
                                  </p:stCondLst>
                                  <p:childTnLst>
                                    <p:set>
                                      <p:cBhvr>
                                        <p:cTn id="80" dur="1" fill="hold">
                                          <p:stCondLst>
                                            <p:cond delay="0"/>
                                          </p:stCondLst>
                                        </p:cTn>
                                        <p:tgtEl>
                                          <p:spTgt spid="76"/>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66"/>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83"/>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84"/>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98"/>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86"/>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87"/>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88"/>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89"/>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90"/>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91"/>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92"/>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93"/>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94"/>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95"/>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96"/>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xit" presetSubtype="0" fill="hold" grpId="1" nodeType="clickEffect">
                                  <p:stCondLst>
                                    <p:cond delay="0"/>
                                  </p:stCondLst>
                                  <p:childTnLst>
                                    <p:set>
                                      <p:cBhvr>
                                        <p:cTn id="118" dur="1" fill="hold">
                                          <p:stCondLst>
                                            <p:cond delay="0"/>
                                          </p:stCondLst>
                                        </p:cTn>
                                        <p:tgtEl>
                                          <p:spTgt spid="96"/>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1" presetClass="exit" presetSubtype="0" fill="hold" grpId="1" nodeType="clickEffect">
                                  <p:stCondLst>
                                    <p:cond delay="0"/>
                                  </p:stCondLst>
                                  <p:childTnLst>
                                    <p:set>
                                      <p:cBhvr>
                                        <p:cTn id="122" dur="1" fill="hold">
                                          <p:stCondLst>
                                            <p:cond delay="0"/>
                                          </p:stCondLst>
                                        </p:cTn>
                                        <p:tgtEl>
                                          <p:spTgt spid="94"/>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 presetClass="exit" presetSubtype="0" fill="hold" grpId="1" nodeType="clickEffect">
                                  <p:stCondLst>
                                    <p:cond delay="0"/>
                                  </p:stCondLst>
                                  <p:childTnLst>
                                    <p:set>
                                      <p:cBhvr>
                                        <p:cTn id="126" dur="1" fill="hold">
                                          <p:stCondLst>
                                            <p:cond delay="0"/>
                                          </p:stCondLst>
                                        </p:cTn>
                                        <p:tgtEl>
                                          <p:spTgt spid="95"/>
                                        </p:tgtEl>
                                        <p:attrNameLst>
                                          <p:attrName>style.visibility</p:attrName>
                                        </p:attrNameLst>
                                      </p:cBhvr>
                                      <p:to>
                                        <p:strVal val="hidden"/>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48"/>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49"/>
                                        </p:tgtEl>
                                        <p:attrNameLst>
                                          <p:attrName>style.visibility</p:attrName>
                                        </p:attrNameLst>
                                      </p:cBhvr>
                                      <p:to>
                                        <p:strVal val="visible"/>
                                      </p:to>
                                    </p:set>
                                  </p:childTnLst>
                                </p:cTn>
                              </p:par>
                              <p:par>
                                <p:cTn id="135" presetID="1" presetClass="entr" presetSubtype="0" fill="hold" nodeType="withEffect">
                                  <p:stCondLst>
                                    <p:cond delay="0"/>
                                  </p:stCondLst>
                                  <p:childTnLst>
                                    <p:set>
                                      <p:cBhvr>
                                        <p:cTn id="136" dur="1" fill="hold">
                                          <p:stCondLst>
                                            <p:cond delay="0"/>
                                          </p:stCondLst>
                                        </p:cTn>
                                        <p:tgtEl>
                                          <p:spTgt spid="6"/>
                                        </p:tgtEl>
                                        <p:attrNameLst>
                                          <p:attrName>style.visibility</p:attrName>
                                        </p:attrNameLst>
                                      </p:cBhvr>
                                      <p:to>
                                        <p:strVal val="visible"/>
                                      </p:to>
                                    </p:set>
                                  </p:childTnLst>
                                </p:cTn>
                              </p:par>
                            </p:childTnLst>
                          </p:cTn>
                        </p:par>
                      </p:childTnLst>
                    </p:cTn>
                  </p:par>
                  <p:par>
                    <p:cTn id="137" fill="hold">
                      <p:stCondLst>
                        <p:cond delay="indefinite"/>
                      </p:stCondLst>
                      <p:childTnLst>
                        <p:par>
                          <p:cTn id="138" fill="hold">
                            <p:stCondLst>
                              <p:cond delay="0"/>
                            </p:stCondLst>
                            <p:childTnLst>
                              <p:par>
                                <p:cTn id="139" presetID="1" presetClass="entr" presetSubtype="0" fill="hold" grpId="0" nodeType="clickEffect">
                                  <p:stCondLst>
                                    <p:cond delay="0"/>
                                  </p:stCondLst>
                                  <p:childTnLst>
                                    <p:set>
                                      <p:cBhvr>
                                        <p:cTn id="140" dur="1" fill="hold">
                                          <p:stCondLst>
                                            <p:cond delay="0"/>
                                          </p:stCondLst>
                                        </p:cTn>
                                        <p:tgtEl>
                                          <p:spTgt spid="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animBg="1"/>
      <p:bldP spid="24" grpId="0"/>
      <p:bldP spid="32" grpId="0"/>
      <p:bldP spid="33" grpId="0" animBg="1"/>
      <p:bldP spid="34" grpId="0"/>
      <p:bldP spid="36" grpId="0" animBg="1"/>
      <p:bldP spid="37" grpId="0"/>
      <p:bldP spid="38" grpId="0" animBg="1"/>
      <p:bldP spid="39" grpId="0"/>
      <p:bldP spid="40" grpId="0" animBg="1"/>
      <p:bldP spid="41" grpId="0"/>
      <p:bldP spid="42" grpId="0" animBg="1"/>
      <p:bldP spid="43" grpId="0"/>
      <p:bldP spid="44" grpId="0" animBg="1"/>
      <p:bldP spid="45" grpId="0"/>
      <p:bldP spid="46" grpId="0" animBg="1"/>
      <p:bldP spid="47" grpId="0"/>
      <p:bldP spid="48" grpId="0"/>
      <p:bldP spid="11" grpId="0" animBg="1"/>
      <p:bldP spid="11" grpId="1" animBg="1"/>
      <p:bldP spid="73" grpId="0" animBg="1"/>
      <p:bldP spid="73" grpId="1" animBg="1"/>
      <p:bldP spid="74" grpId="0" animBg="1"/>
      <p:bldP spid="74" grpId="1" animBg="1"/>
      <p:bldP spid="75" grpId="0" animBg="1"/>
      <p:bldP spid="75" grpId="1" animBg="1"/>
      <p:bldP spid="76" grpId="0" animBg="1"/>
      <p:bldP spid="76" grpId="1" animBg="1"/>
      <p:bldP spid="77" grpId="0" animBg="1"/>
      <p:bldP spid="77" grpId="1" animBg="1"/>
      <p:bldP spid="66" grpId="0" animBg="1"/>
      <p:bldP spid="83" grpId="0" animBg="1"/>
      <p:bldP spid="84" grpId="0" animBg="1"/>
      <p:bldP spid="86" grpId="0" animBg="1"/>
      <p:bldP spid="87" grpId="0"/>
      <p:bldP spid="88" grpId="0" animBg="1"/>
      <p:bldP spid="89" grpId="0"/>
      <p:bldP spid="90" grpId="0" animBg="1"/>
      <p:bldP spid="91" grpId="0"/>
      <p:bldP spid="92" grpId="0" animBg="1"/>
      <p:bldP spid="93" grpId="0"/>
      <p:bldP spid="94" grpId="0" animBg="1"/>
      <p:bldP spid="94" grpId="1" animBg="1"/>
      <p:bldP spid="95" grpId="0" animBg="1"/>
      <p:bldP spid="95" grpId="1" animBg="1"/>
      <p:bldP spid="96" grpId="0" animBg="1"/>
      <p:bldP spid="96" grpId="1" animBg="1"/>
      <p:bldP spid="98" grpId="0"/>
      <p:bldP spid="99" grpId="0"/>
      <p:bldP spid="4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68" y="125033"/>
            <a:ext cx="5638909" cy="781811"/>
          </a:xfrm>
          <a:prstGeom prst="rect">
            <a:avLst/>
          </a:prstGeom>
        </p:spPr>
      </p:pic>
      <p:sp>
        <p:nvSpPr>
          <p:cNvPr id="4" name="Title 3"/>
          <p:cNvSpPr>
            <a:spLocks noGrp="1"/>
          </p:cNvSpPr>
          <p:nvPr>
            <p:ph type="title"/>
          </p:nvPr>
        </p:nvSpPr>
        <p:spPr>
          <a:xfrm>
            <a:off x="-44642" y="115466"/>
            <a:ext cx="5897880" cy="707849"/>
          </a:xfrm>
        </p:spPr>
        <p:txBody>
          <a:bodyPr>
            <a:normAutofit/>
          </a:bodyPr>
          <a:lstStyle/>
          <a:p>
            <a:r>
              <a:rPr lang="en-US" sz="3000" b="1" dirty="0">
                <a:solidFill>
                  <a:schemeClr val="bg1"/>
                </a:solidFill>
              </a:rPr>
              <a:t>Was </a:t>
            </a:r>
            <a:r>
              <a:rPr lang="en-US" sz="3000" b="1" dirty="0" err="1">
                <a:solidFill>
                  <a:schemeClr val="bg1"/>
                </a:solidFill>
              </a:rPr>
              <a:t>ist</a:t>
            </a:r>
            <a:r>
              <a:rPr lang="en-US" sz="3000" b="1" dirty="0">
                <a:solidFill>
                  <a:schemeClr val="bg1"/>
                </a:solidFill>
              </a:rPr>
              <a:t> </a:t>
            </a:r>
            <a:r>
              <a:rPr lang="en-US" sz="3000" b="1" dirty="0" err="1">
                <a:solidFill>
                  <a:schemeClr val="bg1"/>
                </a:solidFill>
              </a:rPr>
              <a:t>dein</a:t>
            </a:r>
            <a:r>
              <a:rPr lang="en-US" sz="3000" b="1" dirty="0">
                <a:solidFill>
                  <a:schemeClr val="bg1"/>
                </a:solidFill>
              </a:rPr>
              <a:t> </a:t>
            </a:r>
            <a:r>
              <a:rPr lang="en-US" sz="3000" b="1" dirty="0" err="1">
                <a:solidFill>
                  <a:schemeClr val="bg1"/>
                </a:solidFill>
              </a:rPr>
              <a:t>Lieblingsspiel</a:t>
            </a:r>
            <a:r>
              <a:rPr lang="en-US" sz="3000" b="1" dirty="0">
                <a:solidFill>
                  <a:schemeClr val="bg1"/>
                </a:solidFill>
              </a:rPr>
              <a:t>? </a:t>
            </a:r>
            <a:endParaRPr lang="en-GB" sz="30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151363" y="248875"/>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BA66137-5BC6-B54C-AFA6-AC9618E70ADD}"/>
              </a:ext>
            </a:extLst>
          </p:cNvPr>
          <p:cNvSpPr txBox="1"/>
          <p:nvPr/>
        </p:nvSpPr>
        <p:spPr>
          <a:xfrm>
            <a:off x="5479005" y="274368"/>
            <a:ext cx="5638909" cy="461665"/>
          </a:xfrm>
          <a:prstGeom prst="rect">
            <a:avLst/>
          </a:prstGeom>
          <a:noFill/>
        </p:spPr>
        <p:txBody>
          <a:bodyPr wrap="square" rtlCol="0">
            <a:spAutoFit/>
          </a:bodyPr>
          <a:lstStyle/>
          <a:p>
            <a:r>
              <a:rPr lang="en-US" sz="2400" dirty="0">
                <a:solidFill>
                  <a:schemeClr val="accent5">
                    <a:lumMod val="50000"/>
                  </a:schemeClr>
                </a:solidFill>
              </a:rPr>
              <a:t>Wolf und Mia </a:t>
            </a:r>
            <a:r>
              <a:rPr lang="en-US" sz="2400" dirty="0" err="1">
                <a:solidFill>
                  <a:schemeClr val="accent5">
                    <a:lumMod val="50000"/>
                  </a:schemeClr>
                </a:solidFill>
              </a:rPr>
              <a:t>sprechen</a:t>
            </a:r>
            <a:r>
              <a:rPr lang="en-US" sz="2400" dirty="0">
                <a:solidFill>
                  <a:schemeClr val="accent5">
                    <a:lumMod val="50000"/>
                  </a:schemeClr>
                </a:solidFill>
              </a:rPr>
              <a:t> </a:t>
            </a:r>
            <a:r>
              <a:rPr lang="en-US" sz="2400" dirty="0" err="1">
                <a:solidFill>
                  <a:schemeClr val="accent5">
                    <a:lumMod val="50000"/>
                  </a:schemeClr>
                </a:solidFill>
              </a:rPr>
              <a:t>über</a:t>
            </a:r>
            <a:r>
              <a:rPr lang="en-US" sz="2400" dirty="0">
                <a:solidFill>
                  <a:schemeClr val="accent5">
                    <a:lumMod val="50000"/>
                  </a:schemeClr>
                </a:solidFill>
              </a:rPr>
              <a:t> </a:t>
            </a:r>
            <a:r>
              <a:rPr lang="en-US" sz="2400" dirty="0" err="1">
                <a:solidFill>
                  <a:schemeClr val="accent5">
                    <a:lumMod val="50000"/>
                  </a:schemeClr>
                </a:solidFill>
              </a:rPr>
              <a:t>Spiele</a:t>
            </a:r>
            <a:r>
              <a:rPr lang="en-US" sz="2400" dirty="0">
                <a:solidFill>
                  <a:schemeClr val="accent5">
                    <a:lumMod val="50000"/>
                  </a:schemeClr>
                </a:solidFill>
              </a:rPr>
              <a:t>. </a:t>
            </a:r>
          </a:p>
        </p:txBody>
      </p:sp>
      <p:graphicFrame>
        <p:nvGraphicFramePr>
          <p:cNvPr id="6" name="Table 6">
            <a:extLst>
              <a:ext uri="{FF2B5EF4-FFF2-40B4-BE49-F238E27FC236}">
                <a16:creationId xmlns:a16="http://schemas.microsoft.com/office/drawing/2014/main" id="{88E2F6CA-D064-544D-A9D7-D43E93F98A8A}"/>
              </a:ext>
            </a:extLst>
          </p:cNvPr>
          <p:cNvGraphicFramePr>
            <a:graphicFrameLocks noGrp="1"/>
          </p:cNvGraphicFramePr>
          <p:nvPr>
            <p:extLst>
              <p:ext uri="{D42A27DB-BD31-4B8C-83A1-F6EECF244321}">
                <p14:modId xmlns:p14="http://schemas.microsoft.com/office/powerpoint/2010/main" val="363597324"/>
              </p:ext>
            </p:extLst>
          </p:nvPr>
        </p:nvGraphicFramePr>
        <p:xfrm>
          <a:off x="182734" y="1176529"/>
          <a:ext cx="11826531" cy="5212080"/>
        </p:xfrm>
        <a:graphic>
          <a:graphicData uri="http://schemas.openxmlformats.org/drawingml/2006/table">
            <a:tbl>
              <a:tblPr firstRow="1" bandRow="1">
                <a:tableStyleId>{00A15C55-8517-42AA-B614-E9B94910E393}</a:tableStyleId>
              </a:tblPr>
              <a:tblGrid>
                <a:gridCol w="426299">
                  <a:extLst>
                    <a:ext uri="{9D8B030D-6E8A-4147-A177-3AD203B41FA5}">
                      <a16:colId xmlns:a16="http://schemas.microsoft.com/office/drawing/2014/main" val="2607353726"/>
                    </a:ext>
                  </a:extLst>
                </a:gridCol>
                <a:gridCol w="6172434">
                  <a:extLst>
                    <a:ext uri="{9D8B030D-6E8A-4147-A177-3AD203B41FA5}">
                      <a16:colId xmlns:a16="http://schemas.microsoft.com/office/drawing/2014/main" val="1600817978"/>
                    </a:ext>
                  </a:extLst>
                </a:gridCol>
                <a:gridCol w="1927952">
                  <a:extLst>
                    <a:ext uri="{9D8B030D-6E8A-4147-A177-3AD203B41FA5}">
                      <a16:colId xmlns:a16="http://schemas.microsoft.com/office/drawing/2014/main" val="4128092149"/>
                    </a:ext>
                  </a:extLst>
                </a:gridCol>
                <a:gridCol w="1806766">
                  <a:extLst>
                    <a:ext uri="{9D8B030D-6E8A-4147-A177-3AD203B41FA5}">
                      <a16:colId xmlns:a16="http://schemas.microsoft.com/office/drawing/2014/main" val="2609792770"/>
                    </a:ext>
                  </a:extLst>
                </a:gridCol>
                <a:gridCol w="1493080">
                  <a:extLst>
                    <a:ext uri="{9D8B030D-6E8A-4147-A177-3AD203B41FA5}">
                      <a16:colId xmlns:a16="http://schemas.microsoft.com/office/drawing/2014/main" val="2469676838"/>
                    </a:ext>
                  </a:extLst>
                </a:gridCol>
              </a:tblGrid>
              <a:tr h="257872">
                <a:tc>
                  <a:txBody>
                    <a:bodyPr/>
                    <a:lstStyle/>
                    <a:p>
                      <a:endParaRPr lang="en-GB" dirty="0"/>
                    </a:p>
                  </a:txBody>
                  <a:tcPr>
                    <a:noFill/>
                  </a:tcPr>
                </a:tc>
                <a:tc>
                  <a:txBody>
                    <a:bodyPr/>
                    <a:lstStyle/>
                    <a:p>
                      <a:endParaRPr lang="en-GB" dirty="0"/>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u="none" strike="noStrike" kern="1200" cap="none" spc="0" normalizeH="0" baseline="0" noProof="0" dirty="0" err="1">
                          <a:ln>
                            <a:noFill/>
                          </a:ln>
                          <a:solidFill>
                            <a:srgbClr val="115076"/>
                          </a:solidFill>
                          <a:effectLst/>
                          <a:uLnTx/>
                          <a:uFillTx/>
                        </a:rPr>
                        <a:t>Substantiv</a:t>
                      </a:r>
                      <a:r>
                        <a:rPr kumimoji="0" lang="en-GB" sz="2000" b="1" u="none" strike="noStrike" kern="1200" cap="none" spc="0" normalizeH="0" baseline="0" noProof="0" dirty="0">
                          <a:ln>
                            <a:noFill/>
                          </a:ln>
                          <a:solidFill>
                            <a:srgbClr val="115076"/>
                          </a:solidFill>
                          <a:effectLst/>
                          <a:uLnTx/>
                          <a:uFillTx/>
                        </a:rPr>
                        <a:t> A</a:t>
                      </a:r>
                      <a:endParaRPr lang="en-GB" sz="2000" b="1" dirty="0">
                        <a:solidFill>
                          <a:srgbClr val="115076"/>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srgbClr val="115076"/>
                          </a:solidFill>
                        </a:rPr>
                        <a:t>Substantiv</a:t>
                      </a:r>
                      <a:r>
                        <a:rPr lang="en-GB" sz="2000" b="1" dirty="0">
                          <a:solidFill>
                            <a:srgbClr val="115076"/>
                          </a:solidFill>
                        </a:rPr>
                        <a:t> B</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115076"/>
                          </a:solidFill>
                        </a:rPr>
                        <a:t>R1 </a:t>
                      </a:r>
                      <a:r>
                        <a:rPr lang="en-GB" sz="2000" b="1" dirty="0" err="1">
                          <a:solidFill>
                            <a:srgbClr val="115076"/>
                          </a:solidFill>
                        </a:rPr>
                        <a:t>oder</a:t>
                      </a:r>
                      <a:r>
                        <a:rPr lang="en-GB" sz="2000" b="1" dirty="0">
                          <a:solidFill>
                            <a:srgbClr val="115076"/>
                          </a:solidFill>
                        </a:rPr>
                        <a:t> R2</a:t>
                      </a:r>
                    </a:p>
                  </a:txBody>
                  <a:tcPr anchor="ctr"/>
                </a:tc>
                <a:extLst>
                  <a:ext uri="{0D108BD9-81ED-4DB2-BD59-A6C34878D82A}">
                    <a16:rowId xmlns:a16="http://schemas.microsoft.com/office/drawing/2014/main" val="1153431983"/>
                  </a:ext>
                </a:extLst>
              </a:tr>
              <a:tr h="456235">
                <a:tc>
                  <a:txBody>
                    <a:bodyPr/>
                    <a:lstStyle/>
                    <a:p>
                      <a:pPr algn="ctr"/>
                      <a:endParaRPr lang="en-GB" sz="2000" dirty="0">
                        <a:solidFill>
                          <a:schemeClr val="accent1">
                            <a:lumMod val="50000"/>
                          </a:schemeClr>
                        </a:solidFill>
                      </a:endParaRPr>
                    </a:p>
                  </a:txBody>
                  <a:tcPr/>
                </a:tc>
                <a:tc>
                  <a:txBody>
                    <a:bodyPr/>
                    <a:lstStyle/>
                    <a:p>
                      <a:r>
                        <a:rPr lang="en-GB" sz="2000" dirty="0">
                          <a:solidFill>
                            <a:srgbClr val="115076"/>
                          </a:solidFill>
                        </a:rPr>
                        <a:t>Ein Spiel, das </a:t>
                      </a:r>
                      <a:r>
                        <a:rPr lang="en-GB" sz="2000" dirty="0" err="1">
                          <a:solidFill>
                            <a:srgbClr val="115076"/>
                          </a:solidFill>
                        </a:rPr>
                        <a:t>einen</a:t>
                      </a:r>
                      <a:r>
                        <a:rPr lang="en-GB" sz="2000" dirty="0">
                          <a:solidFill>
                            <a:srgbClr val="115076"/>
                          </a:solidFill>
                        </a:rPr>
                        <a:t> </a:t>
                      </a:r>
                      <a:r>
                        <a:rPr lang="en-GB" sz="2000" dirty="0" err="1">
                          <a:solidFill>
                            <a:srgbClr val="115076"/>
                          </a:solidFill>
                        </a:rPr>
                        <a:t>eigenen</a:t>
                      </a:r>
                      <a:r>
                        <a:rPr lang="en-GB" sz="2000" dirty="0">
                          <a:solidFill>
                            <a:srgbClr val="115076"/>
                          </a:solidFill>
                        </a:rPr>
                        <a:t> […] hat, </a:t>
                      </a:r>
                      <a:r>
                        <a:rPr lang="en-GB" sz="2000" dirty="0" err="1">
                          <a:solidFill>
                            <a:srgbClr val="115076"/>
                          </a:solidFill>
                        </a:rPr>
                        <a:t>spiele</a:t>
                      </a:r>
                      <a:r>
                        <a:rPr lang="en-GB" sz="2000" dirty="0">
                          <a:solidFill>
                            <a:srgbClr val="115076"/>
                          </a:solidFill>
                        </a:rPr>
                        <a:t> ich </a:t>
                      </a:r>
                      <a:r>
                        <a:rPr lang="en-GB" sz="2000" dirty="0" err="1">
                          <a:solidFill>
                            <a:srgbClr val="115076"/>
                          </a:solidFill>
                        </a:rPr>
                        <a:t>gerne</a:t>
                      </a:r>
                      <a:r>
                        <a:rPr lang="en-GB" sz="2000" dirty="0">
                          <a:solidFill>
                            <a:srgbClr val="115076"/>
                          </a:solidFill>
                        </a:rPr>
                        <a:t>.</a:t>
                      </a:r>
                    </a:p>
                  </a:txBody>
                  <a:tcPr anchor="ctr"/>
                </a:tc>
                <a:tc>
                  <a:txBody>
                    <a:bodyPr/>
                    <a:lstStyle/>
                    <a:p>
                      <a:pPr algn="ctr"/>
                      <a:r>
                        <a:rPr lang="en-GB" sz="2000" dirty="0" err="1">
                          <a:solidFill>
                            <a:schemeClr val="accent1">
                              <a:lumMod val="50000"/>
                            </a:schemeClr>
                          </a:solidFill>
                        </a:rPr>
                        <a:t>Würfel</a:t>
                      </a:r>
                      <a:r>
                        <a:rPr lang="en-GB" sz="2000" dirty="0">
                          <a:solidFill>
                            <a:schemeClr val="accent1">
                              <a:lumMod val="50000"/>
                            </a:schemeClr>
                          </a:solidFill>
                        </a:rPr>
                        <a:t> (m.)</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chemeClr val="accent1">
                              <a:lumMod val="50000"/>
                            </a:schemeClr>
                          </a:solidFill>
                        </a:rPr>
                        <a:t>Figur</a:t>
                      </a:r>
                      <a:r>
                        <a:rPr lang="en-GB" sz="2000" dirty="0">
                          <a:solidFill>
                            <a:schemeClr val="accent1">
                              <a:lumMod val="50000"/>
                            </a:schemeClr>
                          </a:solidFill>
                        </a:rPr>
                        <a:t> (f.)</a:t>
                      </a:r>
                    </a:p>
                  </a:txBody>
                  <a:tcPr anchor="ctr"/>
                </a:tc>
                <a:tc>
                  <a:txBody>
                    <a:bodyPr/>
                    <a:lstStyle/>
                    <a:p>
                      <a:pPr algn="ctr"/>
                      <a:r>
                        <a:rPr lang="en-GB" sz="2000" b="1" dirty="0">
                          <a:solidFill>
                            <a:schemeClr val="accent1">
                              <a:lumMod val="50000"/>
                            </a:schemeClr>
                          </a:solidFill>
                        </a:rPr>
                        <a:t>R2</a:t>
                      </a:r>
                    </a:p>
                  </a:txBody>
                  <a:tcPr anchor="ctr"/>
                </a:tc>
                <a:extLst>
                  <a:ext uri="{0D108BD9-81ED-4DB2-BD59-A6C34878D82A}">
                    <a16:rowId xmlns:a16="http://schemas.microsoft.com/office/drawing/2014/main" val="1171492714"/>
                  </a:ext>
                </a:extLst>
              </a:tr>
              <a:tr h="456235">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rgbClr val="115076"/>
                          </a:solidFill>
                        </a:rPr>
                        <a:t>Ich mag </a:t>
                      </a:r>
                      <a:r>
                        <a:rPr lang="en-GB" sz="2000" b="0" dirty="0" err="1">
                          <a:solidFill>
                            <a:srgbClr val="115076"/>
                          </a:solidFill>
                        </a:rPr>
                        <a:t>besonders</a:t>
                      </a:r>
                      <a:r>
                        <a:rPr lang="en-GB" sz="2000" b="0" dirty="0">
                          <a:solidFill>
                            <a:srgbClr val="115076"/>
                          </a:solidFill>
                        </a:rPr>
                        <a:t> das Spiel </a:t>
                      </a:r>
                      <a:r>
                        <a:rPr lang="de-DE" sz="2000" dirty="0">
                          <a:solidFill>
                            <a:schemeClr val="accent5">
                              <a:lumMod val="50000"/>
                            </a:schemeClr>
                          </a:solidFill>
                        </a:rPr>
                        <a:t>‚Mensch ärgere dich nicht‘, das ein bekanntes [...] ist.</a:t>
                      </a:r>
                      <a:endParaRPr lang="en-GB" sz="2000" b="0" dirty="0">
                        <a:solidFill>
                          <a:srgbClr val="115076"/>
                        </a:solidFill>
                      </a:endParaRPr>
                    </a:p>
                  </a:txBody>
                  <a:tcPr anchor="ctr"/>
                </a:tc>
                <a:tc>
                  <a:txBody>
                    <a:bodyPr/>
                    <a:lstStyle/>
                    <a:p>
                      <a:pPr algn="ctr"/>
                      <a:r>
                        <a:rPr lang="en-GB" sz="2000" i="0" dirty="0" err="1">
                          <a:solidFill>
                            <a:schemeClr val="accent1">
                              <a:lumMod val="50000"/>
                            </a:schemeClr>
                          </a:solidFill>
                        </a:rPr>
                        <a:t>Würfelspiel</a:t>
                      </a:r>
                      <a:r>
                        <a:rPr lang="en-GB" sz="2000" i="0" dirty="0">
                          <a:solidFill>
                            <a:schemeClr val="accent1">
                              <a:lumMod val="50000"/>
                            </a:schemeClr>
                          </a:solidFill>
                        </a:rPr>
                        <a:t> (nt.)</a:t>
                      </a:r>
                    </a:p>
                  </a:txBody>
                  <a:tcPr anchor="ctr"/>
                </a:tc>
                <a:tc>
                  <a:txBody>
                    <a:bodyPr/>
                    <a:lstStyle/>
                    <a:p>
                      <a:pPr algn="ctr"/>
                      <a:r>
                        <a:rPr lang="en-GB" sz="2000" dirty="0" err="1">
                          <a:solidFill>
                            <a:schemeClr val="accent1">
                              <a:lumMod val="50000"/>
                            </a:schemeClr>
                          </a:solidFill>
                        </a:rPr>
                        <a:t>Geschichte</a:t>
                      </a:r>
                      <a:r>
                        <a:rPr lang="en-GB" sz="2000" dirty="0">
                          <a:solidFill>
                            <a:schemeClr val="accent1">
                              <a:lumMod val="50000"/>
                            </a:schemeClr>
                          </a:solidFill>
                        </a:rPr>
                        <a:t> (f.)</a:t>
                      </a:r>
                    </a:p>
                  </a:txBody>
                  <a:tcPr anchor="ctr"/>
                </a:tc>
                <a:tc>
                  <a:txBody>
                    <a:bodyPr/>
                    <a:lstStyle/>
                    <a:p>
                      <a:pPr algn="ctr"/>
                      <a:r>
                        <a:rPr lang="en-GB" sz="2000" b="1" dirty="0">
                          <a:solidFill>
                            <a:schemeClr val="accent1">
                              <a:lumMod val="50000"/>
                            </a:schemeClr>
                          </a:solidFill>
                        </a:rPr>
                        <a:t>R1</a:t>
                      </a:r>
                    </a:p>
                  </a:txBody>
                  <a:tcPr anchor="ctr"/>
                </a:tc>
                <a:extLst>
                  <a:ext uri="{0D108BD9-81ED-4DB2-BD59-A6C34878D82A}">
                    <a16:rowId xmlns:a16="http://schemas.microsoft.com/office/drawing/2014/main" val="1961458278"/>
                  </a:ext>
                </a:extLst>
              </a:tr>
              <a:tr h="65459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000" kern="1200" dirty="0">
                          <a:solidFill>
                            <a:srgbClr val="115076"/>
                          </a:solidFill>
                          <a:effectLst/>
                          <a:latin typeface="+mn-lt"/>
                          <a:ea typeface="+mn-ea"/>
                          <a:cs typeface="+mn-cs"/>
                        </a:rPr>
                        <a:t>aber ein Fantasy-Rollenspiel, das eine spannende [...] als Detektivin für mich hat, ist auch super. </a:t>
                      </a:r>
                      <a:endParaRPr lang="en-GB" sz="2000" kern="1200" dirty="0">
                        <a:solidFill>
                          <a:srgbClr val="115076"/>
                        </a:solidFill>
                        <a:effectLst/>
                        <a:latin typeface="+mn-lt"/>
                        <a:ea typeface="+mn-ea"/>
                        <a:cs typeface="+mn-cs"/>
                      </a:endParaRPr>
                    </a:p>
                  </a:txBody>
                  <a:tcPr anchor="ctr"/>
                </a:tc>
                <a:tc>
                  <a:txBody>
                    <a:bodyPr/>
                    <a:lstStyle/>
                    <a:p>
                      <a:pPr algn="ctr"/>
                      <a:r>
                        <a:rPr lang="en-GB" sz="2000" dirty="0" err="1">
                          <a:solidFill>
                            <a:schemeClr val="accent1">
                              <a:lumMod val="50000"/>
                            </a:schemeClr>
                          </a:solidFill>
                        </a:rPr>
                        <a:t>Charakter</a:t>
                      </a:r>
                      <a:r>
                        <a:rPr lang="en-GB" sz="2000" dirty="0">
                          <a:solidFill>
                            <a:schemeClr val="accent1">
                              <a:lumMod val="50000"/>
                            </a:schemeClr>
                          </a:solidFill>
                        </a:rPr>
                        <a:t> (m.)</a:t>
                      </a:r>
                    </a:p>
                  </a:txBody>
                  <a:tcPr anchor="ctr"/>
                </a:tc>
                <a:tc>
                  <a:txBody>
                    <a:bodyPr/>
                    <a:lstStyle/>
                    <a:p>
                      <a:pPr algn="ctr"/>
                      <a:r>
                        <a:rPr lang="en-GB" sz="2000" dirty="0">
                          <a:solidFill>
                            <a:schemeClr val="accent1">
                              <a:lumMod val="50000"/>
                            </a:schemeClr>
                          </a:solidFill>
                        </a:rPr>
                        <a:t>Rolle (f.)</a:t>
                      </a:r>
                    </a:p>
                  </a:txBody>
                  <a:tcPr anchor="ctr"/>
                </a:tc>
                <a:tc>
                  <a:txBody>
                    <a:bodyPr/>
                    <a:lstStyle/>
                    <a:p>
                      <a:pPr algn="ctr"/>
                      <a:r>
                        <a:rPr lang="en-GB" sz="2000" b="1" dirty="0">
                          <a:solidFill>
                            <a:schemeClr val="accent1">
                              <a:lumMod val="50000"/>
                            </a:schemeClr>
                          </a:solidFill>
                        </a:rPr>
                        <a:t>R2</a:t>
                      </a:r>
                    </a:p>
                  </a:txBody>
                  <a:tcPr anchor="ctr"/>
                </a:tc>
                <a:extLst>
                  <a:ext uri="{0D108BD9-81ED-4DB2-BD59-A6C34878D82A}">
                    <a16:rowId xmlns:a16="http://schemas.microsoft.com/office/drawing/2014/main" val="2189313960"/>
                  </a:ext>
                </a:extLst>
              </a:tr>
              <a:tr h="456235">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000" kern="1200" dirty="0">
                          <a:solidFill>
                            <a:srgbClr val="115076"/>
                          </a:solidFill>
                          <a:effectLst/>
                          <a:latin typeface="+mn-lt"/>
                          <a:ea typeface="+mn-ea"/>
                          <a:cs typeface="+mn-cs"/>
                        </a:rPr>
                        <a:t>Kennst du das Spiel ‘Das Neinhorn’, das ein lustiges [...] mit Karten ist? </a:t>
                      </a:r>
                      <a:endParaRPr lang="en-GB" sz="2000" kern="1200" dirty="0">
                        <a:solidFill>
                          <a:srgbClr val="115076"/>
                        </a:solidFill>
                        <a:effectLst/>
                        <a:latin typeface="+mn-lt"/>
                        <a:ea typeface="+mn-ea"/>
                        <a:cs typeface="+mn-cs"/>
                      </a:endParaRPr>
                    </a:p>
                  </a:txBody>
                  <a:tcPr anchor="ctr"/>
                </a:tc>
                <a:tc>
                  <a:txBody>
                    <a:bodyPr/>
                    <a:lstStyle/>
                    <a:p>
                      <a:pPr algn="ctr"/>
                      <a:r>
                        <a:rPr lang="en-GB" sz="2000" dirty="0" err="1">
                          <a:solidFill>
                            <a:schemeClr val="accent1">
                              <a:lumMod val="50000"/>
                            </a:schemeClr>
                          </a:solidFill>
                        </a:rPr>
                        <a:t>Aktivität</a:t>
                      </a:r>
                      <a:r>
                        <a:rPr lang="en-GB" sz="2000" dirty="0">
                          <a:solidFill>
                            <a:schemeClr val="accent1">
                              <a:lumMod val="50000"/>
                            </a:schemeClr>
                          </a:solidFill>
                        </a:rPr>
                        <a:t> (f.)</a:t>
                      </a:r>
                    </a:p>
                  </a:txBody>
                  <a:tcPr anchor="ctr"/>
                </a:tc>
                <a:tc>
                  <a:txBody>
                    <a:bodyPr/>
                    <a:lstStyle/>
                    <a:p>
                      <a:pPr algn="ctr"/>
                      <a:r>
                        <a:rPr lang="en-GB" sz="2000" dirty="0" err="1">
                          <a:solidFill>
                            <a:schemeClr val="accent1">
                              <a:lumMod val="50000"/>
                            </a:schemeClr>
                          </a:solidFill>
                        </a:rPr>
                        <a:t>Familienspiel</a:t>
                      </a:r>
                      <a:r>
                        <a:rPr lang="en-GB" sz="2000" dirty="0">
                          <a:solidFill>
                            <a:schemeClr val="accent1">
                              <a:lumMod val="50000"/>
                            </a:schemeClr>
                          </a:solidFill>
                        </a:rPr>
                        <a:t> (nt.)</a:t>
                      </a:r>
                    </a:p>
                  </a:txBody>
                  <a:tcPr anchor="ctr"/>
                </a:tc>
                <a:tc>
                  <a:txBody>
                    <a:bodyPr/>
                    <a:lstStyle/>
                    <a:p>
                      <a:pPr algn="ctr"/>
                      <a:r>
                        <a:rPr lang="en-GB" sz="2000" b="1" dirty="0">
                          <a:solidFill>
                            <a:schemeClr val="accent1">
                              <a:lumMod val="50000"/>
                            </a:schemeClr>
                          </a:solidFill>
                        </a:rPr>
                        <a:t>R1</a:t>
                      </a:r>
                    </a:p>
                  </a:txBody>
                  <a:tcPr anchor="ctr"/>
                </a:tc>
                <a:extLst>
                  <a:ext uri="{0D108BD9-81ED-4DB2-BD59-A6C34878D82A}">
                    <a16:rowId xmlns:a16="http://schemas.microsoft.com/office/drawing/2014/main" val="2344197191"/>
                  </a:ext>
                </a:extLst>
              </a:tr>
              <a:tr h="456235">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000" kern="1200" dirty="0">
                          <a:solidFill>
                            <a:srgbClr val="115076"/>
                          </a:solidFill>
                          <a:effectLst/>
                          <a:latin typeface="+mn-lt"/>
                          <a:ea typeface="+mn-ea"/>
                          <a:cs typeface="+mn-cs"/>
                        </a:rPr>
                        <a:t>...aber ‘Kampf um Hogwarts’, das ein kleines Harry-Potter [...] hat, ist auch lustig. </a:t>
                      </a:r>
                      <a:endParaRPr lang="en-GB" sz="2000" dirty="0">
                        <a:solidFill>
                          <a:srgbClr val="115076"/>
                        </a:solidFill>
                      </a:endParaRPr>
                    </a:p>
                  </a:txBody>
                  <a:tcPr anchor="ctr"/>
                </a:tc>
                <a:tc>
                  <a:txBody>
                    <a:bodyPr/>
                    <a:lstStyle/>
                    <a:p>
                      <a:pPr algn="ctr"/>
                      <a:r>
                        <a:rPr lang="en-GB" sz="2000" dirty="0">
                          <a:solidFill>
                            <a:schemeClr val="accent1">
                              <a:lumMod val="50000"/>
                            </a:schemeClr>
                          </a:solidFill>
                        </a:rPr>
                        <a:t>Schloss (nt.)</a:t>
                      </a:r>
                    </a:p>
                  </a:txBody>
                  <a:tcPr anchor="ctr"/>
                </a:tc>
                <a:tc>
                  <a:txBody>
                    <a:bodyPr/>
                    <a:lstStyle/>
                    <a:p>
                      <a:pPr algn="ctr"/>
                      <a:r>
                        <a:rPr lang="en-GB" sz="2000" dirty="0">
                          <a:solidFill>
                            <a:schemeClr val="accent1">
                              <a:lumMod val="50000"/>
                            </a:schemeClr>
                          </a:solidFill>
                        </a:rPr>
                        <a:t>Ball (m.)</a:t>
                      </a:r>
                    </a:p>
                  </a:txBody>
                  <a:tcPr anchor="ctr"/>
                </a:tc>
                <a:tc>
                  <a:txBody>
                    <a:bodyPr/>
                    <a:lstStyle/>
                    <a:p>
                      <a:pPr algn="ctr"/>
                      <a:r>
                        <a:rPr lang="en-GB" sz="2000" b="1" dirty="0">
                          <a:solidFill>
                            <a:schemeClr val="accent1">
                              <a:lumMod val="50000"/>
                            </a:schemeClr>
                          </a:solidFill>
                        </a:rPr>
                        <a:t>R2</a:t>
                      </a:r>
                    </a:p>
                  </a:txBody>
                  <a:tcPr anchor="ctr"/>
                </a:tc>
                <a:extLst>
                  <a:ext uri="{0D108BD9-81ED-4DB2-BD59-A6C34878D82A}">
                    <a16:rowId xmlns:a16="http://schemas.microsoft.com/office/drawing/2014/main" val="1972389626"/>
                  </a:ext>
                </a:extLst>
              </a:tr>
              <a:tr h="65459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000" kern="1200" dirty="0">
                          <a:solidFill>
                            <a:srgbClr val="115076"/>
                          </a:solidFill>
                          <a:effectLst/>
                          <a:latin typeface="+mn-lt"/>
                          <a:ea typeface="+mn-ea"/>
                          <a:cs typeface="+mn-cs"/>
                        </a:rPr>
                        <a:t>aber mein Preis für das Spiel, das eine tolle [...] ist, geht an ‚Pasta und Pistolen‘ – die Murder Mystery Party! </a:t>
                      </a:r>
                      <a:endParaRPr lang="en-GB" sz="2000" kern="1200" dirty="0">
                        <a:solidFill>
                          <a:srgbClr val="115076"/>
                        </a:solidFill>
                        <a:effectLst/>
                        <a:latin typeface="+mn-lt"/>
                        <a:ea typeface="+mn-ea"/>
                        <a:cs typeface="+mn-cs"/>
                      </a:endParaRPr>
                    </a:p>
                  </a:txBody>
                  <a:tcPr anchor="ctr"/>
                </a:tc>
                <a:tc>
                  <a:txBody>
                    <a:bodyPr/>
                    <a:lstStyle/>
                    <a:p>
                      <a:pPr algn="ctr"/>
                      <a:r>
                        <a:rPr lang="en-GB" sz="2000" dirty="0">
                          <a:solidFill>
                            <a:schemeClr val="accent1">
                              <a:lumMod val="50000"/>
                            </a:schemeClr>
                          </a:solidFill>
                        </a:rPr>
                        <a:t>Hobby (nt.)</a:t>
                      </a:r>
                    </a:p>
                  </a:txBody>
                  <a:tcPr anchor="ctr"/>
                </a:tc>
                <a:tc>
                  <a:txBody>
                    <a:bodyPr/>
                    <a:lstStyle/>
                    <a:p>
                      <a:pPr algn="ctr"/>
                      <a:r>
                        <a:rPr lang="en-GB" sz="2000" dirty="0">
                          <a:solidFill>
                            <a:schemeClr val="accent1">
                              <a:lumMod val="50000"/>
                            </a:schemeClr>
                          </a:solidFill>
                        </a:rPr>
                        <a:t>Party (f.)</a:t>
                      </a:r>
                    </a:p>
                  </a:txBody>
                  <a:tcPr anchor="ctr"/>
                </a:tc>
                <a:tc>
                  <a:txBody>
                    <a:bodyPr/>
                    <a:lstStyle/>
                    <a:p>
                      <a:pPr algn="ctr"/>
                      <a:r>
                        <a:rPr lang="en-GB" sz="2000" b="1" dirty="0">
                          <a:solidFill>
                            <a:schemeClr val="accent1">
                              <a:lumMod val="50000"/>
                            </a:schemeClr>
                          </a:solidFill>
                        </a:rPr>
                        <a:t>R1</a:t>
                      </a:r>
                    </a:p>
                  </a:txBody>
                  <a:tcPr anchor="ctr"/>
                </a:tc>
                <a:extLst>
                  <a:ext uri="{0D108BD9-81ED-4DB2-BD59-A6C34878D82A}">
                    <a16:rowId xmlns:a16="http://schemas.microsoft.com/office/drawing/2014/main" val="664931564"/>
                  </a:ext>
                </a:extLst>
              </a:tr>
            </a:tbl>
          </a:graphicData>
        </a:graphic>
      </p:graphicFrame>
      <p:sp>
        <p:nvSpPr>
          <p:cNvPr id="9" name="TextBox 8" descr="text box hiding answer">
            <a:extLst>
              <a:ext uri="{FF2B5EF4-FFF2-40B4-BE49-F238E27FC236}">
                <a16:creationId xmlns:a16="http://schemas.microsoft.com/office/drawing/2014/main" id="{6A807415-9C4A-AD4D-9157-BCD5CFCAF36C}"/>
              </a:ext>
            </a:extLst>
          </p:cNvPr>
          <p:cNvSpPr txBox="1"/>
          <p:nvPr/>
        </p:nvSpPr>
        <p:spPr>
          <a:xfrm>
            <a:off x="647980" y="1620751"/>
            <a:ext cx="5870823" cy="615553"/>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0" name="Picture 9" descr="green checkmark">
            <a:extLst>
              <a:ext uri="{FF2B5EF4-FFF2-40B4-BE49-F238E27FC236}">
                <a16:creationId xmlns:a16="http://schemas.microsoft.com/office/drawing/2014/main" id="{57659676-FF91-E744-A53B-2FB8359C68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09635" y="1749645"/>
            <a:ext cx="282522" cy="294294"/>
          </a:xfrm>
          <a:prstGeom prst="rect">
            <a:avLst/>
          </a:prstGeom>
        </p:spPr>
      </p:pic>
      <p:sp>
        <p:nvSpPr>
          <p:cNvPr id="12" name="TextBox 11" descr="text box hiding answer">
            <a:extLst>
              <a:ext uri="{FF2B5EF4-FFF2-40B4-BE49-F238E27FC236}">
                <a16:creationId xmlns:a16="http://schemas.microsoft.com/office/drawing/2014/main" id="{FC362F41-7976-B248-918C-E0C6199759A0}"/>
              </a:ext>
            </a:extLst>
          </p:cNvPr>
          <p:cNvSpPr txBox="1"/>
          <p:nvPr/>
        </p:nvSpPr>
        <p:spPr>
          <a:xfrm>
            <a:off x="652117" y="2324955"/>
            <a:ext cx="5866686" cy="615553"/>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3" name="Picture 12" descr="green checkmark">
            <a:extLst>
              <a:ext uri="{FF2B5EF4-FFF2-40B4-BE49-F238E27FC236}">
                <a16:creationId xmlns:a16="http://schemas.microsoft.com/office/drawing/2014/main" id="{89063457-6FB4-0F49-BA86-BE890AC7FE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09635" y="2555507"/>
            <a:ext cx="282522" cy="294294"/>
          </a:xfrm>
          <a:prstGeom prst="rect">
            <a:avLst/>
          </a:prstGeom>
        </p:spPr>
      </p:pic>
      <p:sp>
        <p:nvSpPr>
          <p:cNvPr id="15" name="TextBox 14" descr="text box hiding answer">
            <a:extLst>
              <a:ext uri="{FF2B5EF4-FFF2-40B4-BE49-F238E27FC236}">
                <a16:creationId xmlns:a16="http://schemas.microsoft.com/office/drawing/2014/main" id="{0882EC24-6B8D-814F-8F65-B27D8F50DD64}"/>
              </a:ext>
            </a:extLst>
          </p:cNvPr>
          <p:cNvSpPr txBox="1"/>
          <p:nvPr/>
        </p:nvSpPr>
        <p:spPr>
          <a:xfrm>
            <a:off x="679124" y="3066935"/>
            <a:ext cx="5710685" cy="923330"/>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dirty="0">
              <a:solidFill>
                <a:srgbClr val="5B9BD5">
                  <a:lumMod val="50000"/>
                </a:srgbClr>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6" name="Picture 15" descr="green checkmark">
            <a:extLst>
              <a:ext uri="{FF2B5EF4-FFF2-40B4-BE49-F238E27FC236}">
                <a16:creationId xmlns:a16="http://schemas.microsoft.com/office/drawing/2014/main" id="{EF662689-2FD9-C34C-966B-BF198EDE2E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29241" y="3342859"/>
            <a:ext cx="282522" cy="294294"/>
          </a:xfrm>
          <a:prstGeom prst="rect">
            <a:avLst/>
          </a:prstGeom>
        </p:spPr>
      </p:pic>
      <p:pic>
        <p:nvPicPr>
          <p:cNvPr id="19" name="Picture 18" descr="green checkmark">
            <a:extLst>
              <a:ext uri="{FF2B5EF4-FFF2-40B4-BE49-F238E27FC236}">
                <a16:creationId xmlns:a16="http://schemas.microsoft.com/office/drawing/2014/main" id="{67DE927D-B684-4E4C-B1E7-D9412F7A76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29241" y="4317205"/>
            <a:ext cx="282522" cy="294294"/>
          </a:xfrm>
          <a:prstGeom prst="rect">
            <a:avLst/>
          </a:prstGeom>
        </p:spPr>
      </p:pic>
      <p:pic>
        <p:nvPicPr>
          <p:cNvPr id="22" name="Picture 21" descr="green checkmark">
            <a:extLst>
              <a:ext uri="{FF2B5EF4-FFF2-40B4-BE49-F238E27FC236}">
                <a16:creationId xmlns:a16="http://schemas.microsoft.com/office/drawing/2014/main" id="{5E63036D-0C5D-A948-8471-290BEC4FEA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09635" y="4901589"/>
            <a:ext cx="282522" cy="294294"/>
          </a:xfrm>
          <a:prstGeom prst="rect">
            <a:avLst/>
          </a:prstGeom>
        </p:spPr>
      </p:pic>
      <p:pic>
        <p:nvPicPr>
          <p:cNvPr id="25" name="Picture 24" descr="green checkmark">
            <a:extLst>
              <a:ext uri="{FF2B5EF4-FFF2-40B4-BE49-F238E27FC236}">
                <a16:creationId xmlns:a16="http://schemas.microsoft.com/office/drawing/2014/main" id="{309AB055-15F8-2F45-856E-A6F218E76C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29241" y="5727877"/>
            <a:ext cx="282522" cy="294294"/>
          </a:xfrm>
          <a:prstGeom prst="rect">
            <a:avLst/>
          </a:prstGeom>
        </p:spPr>
      </p:pic>
      <p:sp>
        <p:nvSpPr>
          <p:cNvPr id="32" name="Action Button: Custom 16">
            <a:hlinkClick r:id="" action="ppaction://noaction" highlightClick="1">
              <a:snd r:embed="rId5" name="9.2.1.3 Slide 22 1.wav"/>
            </a:hlinkClick>
            <a:extLst>
              <a:ext uri="{FF2B5EF4-FFF2-40B4-BE49-F238E27FC236}">
                <a16:creationId xmlns:a16="http://schemas.microsoft.com/office/drawing/2014/main" id="{D2B1EA48-40BB-4F68-A104-4A8B31B4D4BB}"/>
              </a:ext>
            </a:extLst>
          </p:cNvPr>
          <p:cNvSpPr/>
          <p:nvPr/>
        </p:nvSpPr>
        <p:spPr>
          <a:xfrm>
            <a:off x="11732619" y="1745605"/>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3" name="Action Button: Custom 16">
            <a:hlinkClick r:id="" action="ppaction://noaction" highlightClick="1">
              <a:snd r:embed="rId6" name="9.2.1.3 Slide 22 2.wav"/>
            </a:hlinkClick>
            <a:extLst>
              <a:ext uri="{FF2B5EF4-FFF2-40B4-BE49-F238E27FC236}">
                <a16:creationId xmlns:a16="http://schemas.microsoft.com/office/drawing/2014/main" id="{86670C6F-0031-4B33-8535-0B32F1075618}"/>
              </a:ext>
            </a:extLst>
          </p:cNvPr>
          <p:cNvSpPr/>
          <p:nvPr/>
        </p:nvSpPr>
        <p:spPr>
          <a:xfrm>
            <a:off x="11732619" y="2399798"/>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4" name="Action Button: Custom 16">
            <a:hlinkClick r:id="" action="ppaction://noaction" highlightClick="1">
              <a:snd r:embed="rId7" name="9.2.1.3 Slide 22 3.wav"/>
            </a:hlinkClick>
            <a:extLst>
              <a:ext uri="{FF2B5EF4-FFF2-40B4-BE49-F238E27FC236}">
                <a16:creationId xmlns:a16="http://schemas.microsoft.com/office/drawing/2014/main" id="{1AEF7932-ED2E-4DD4-B6F3-44931C9B4D42}"/>
              </a:ext>
            </a:extLst>
          </p:cNvPr>
          <p:cNvSpPr/>
          <p:nvPr/>
        </p:nvSpPr>
        <p:spPr>
          <a:xfrm>
            <a:off x="11722315" y="325003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5" name="Action Button: Custom 16">
            <a:hlinkClick r:id="" action="ppaction://noaction" highlightClick="1">
              <a:snd r:embed="rId8" name="9.2.1.3 Slide 22 4.wav"/>
            </a:hlinkClick>
            <a:extLst>
              <a:ext uri="{FF2B5EF4-FFF2-40B4-BE49-F238E27FC236}">
                <a16:creationId xmlns:a16="http://schemas.microsoft.com/office/drawing/2014/main" id="{94BC66DA-7CDF-4759-B490-8954E1259003}"/>
              </a:ext>
            </a:extLst>
          </p:cNvPr>
          <p:cNvSpPr/>
          <p:nvPr/>
        </p:nvSpPr>
        <p:spPr>
          <a:xfrm>
            <a:off x="11722315" y="4141323"/>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6" name="Action Button: Custom 16">
            <a:hlinkClick r:id="" action="ppaction://noaction" highlightClick="1">
              <a:snd r:embed="rId9" name="9.2.1.3 Slide 22 5.wav"/>
            </a:hlinkClick>
            <a:extLst>
              <a:ext uri="{FF2B5EF4-FFF2-40B4-BE49-F238E27FC236}">
                <a16:creationId xmlns:a16="http://schemas.microsoft.com/office/drawing/2014/main" id="{F1C9904E-40A0-41A6-988C-0B50785DACB5}"/>
              </a:ext>
            </a:extLst>
          </p:cNvPr>
          <p:cNvSpPr/>
          <p:nvPr/>
        </p:nvSpPr>
        <p:spPr>
          <a:xfrm>
            <a:off x="11732619" y="4846751"/>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37" name="Action Button: Custom 16">
            <a:hlinkClick r:id="" action="ppaction://noaction" highlightClick="1">
              <a:snd r:embed="rId10" name="9.2.1.3 Slide 22 6.wav"/>
            </a:hlinkClick>
            <a:extLst>
              <a:ext uri="{FF2B5EF4-FFF2-40B4-BE49-F238E27FC236}">
                <a16:creationId xmlns:a16="http://schemas.microsoft.com/office/drawing/2014/main" id="{C7C2F787-6D11-4287-A3C6-EEC152BD392F}"/>
              </a:ext>
            </a:extLst>
          </p:cNvPr>
          <p:cNvSpPr/>
          <p:nvPr/>
        </p:nvSpPr>
        <p:spPr>
          <a:xfrm>
            <a:off x="11722315" y="5699022"/>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40" name="Speech Bubble: Rectangle with Corners Rounded 39">
            <a:extLst>
              <a:ext uri="{FF2B5EF4-FFF2-40B4-BE49-F238E27FC236}">
                <a16:creationId xmlns:a16="http://schemas.microsoft.com/office/drawing/2014/main" id="{78C3AFE1-17E2-4254-8A6B-4186E30AB7C8}"/>
              </a:ext>
            </a:extLst>
          </p:cNvPr>
          <p:cNvSpPr/>
          <p:nvPr/>
        </p:nvSpPr>
        <p:spPr>
          <a:xfrm>
            <a:off x="9658754" y="775917"/>
            <a:ext cx="2350511" cy="360728"/>
          </a:xfrm>
          <a:prstGeom prst="wedgeRoundRectCallout">
            <a:avLst>
              <a:gd name="adj1" fmla="val -35567"/>
              <a:gd name="adj2" fmla="val -27326"/>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der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Würfel</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 dice</a:t>
            </a:r>
          </a:p>
        </p:txBody>
      </p:sp>
      <p:pic>
        <p:nvPicPr>
          <p:cNvPr id="1026" name="Picture 2" descr="Board, Game, Competition, Strategy, Business, Win">
            <a:extLst>
              <a:ext uri="{FF2B5EF4-FFF2-40B4-BE49-F238E27FC236}">
                <a16:creationId xmlns:a16="http://schemas.microsoft.com/office/drawing/2014/main" id="{FCACA2C9-BC32-48D0-B2F2-B4EE80B12FD4}"/>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29582" y="965581"/>
            <a:ext cx="887294" cy="59153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ack Hand, Card, Face, Game, Playing, Aces, Play, Deck">
            <a:extLst>
              <a:ext uri="{FF2B5EF4-FFF2-40B4-BE49-F238E27FC236}">
                <a16:creationId xmlns:a16="http://schemas.microsoft.com/office/drawing/2014/main" id="{C5497F8F-EC00-432B-907A-C18F5C130703}"/>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44130" y="906844"/>
            <a:ext cx="490724" cy="667904"/>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E1706336-CA31-45A5-BD1B-18725F1A8DCE}"/>
              </a:ext>
            </a:extLst>
          </p:cNvPr>
          <p:cNvSpPr txBox="1"/>
          <p:nvPr/>
        </p:nvSpPr>
        <p:spPr>
          <a:xfrm>
            <a:off x="1496853" y="820747"/>
            <a:ext cx="7019186" cy="830997"/>
          </a:xfrm>
          <a:prstGeom prst="rect">
            <a:avLst/>
          </a:prstGeom>
          <a:noFill/>
        </p:spPr>
        <p:txBody>
          <a:bodyPr wrap="square" rtlCol="0">
            <a:spAutoFit/>
          </a:bodyPr>
          <a:lstStyle/>
          <a:p>
            <a:r>
              <a:rPr lang="en-US" sz="2400" dirty="0" err="1">
                <a:solidFill>
                  <a:schemeClr val="accent5">
                    <a:lumMod val="50000"/>
                  </a:schemeClr>
                </a:solidFill>
              </a:rPr>
              <a:t>Hör</a:t>
            </a:r>
            <a:r>
              <a:rPr lang="en-US" sz="2400" dirty="0">
                <a:solidFill>
                  <a:schemeClr val="accent5">
                    <a:lumMod val="50000"/>
                  </a:schemeClr>
                </a:solidFill>
              </a:rPr>
              <a:t> </a:t>
            </a:r>
            <a:r>
              <a:rPr lang="en-US" sz="2400" dirty="0" err="1">
                <a:solidFill>
                  <a:schemeClr val="accent5">
                    <a:lumMod val="50000"/>
                  </a:schemeClr>
                </a:solidFill>
              </a:rPr>
              <a:t>zu</a:t>
            </a:r>
            <a:r>
              <a:rPr lang="en-US" sz="2400" dirty="0">
                <a:solidFill>
                  <a:schemeClr val="accent5">
                    <a:lumMod val="50000"/>
                  </a:schemeClr>
                </a:solidFill>
              </a:rPr>
              <a:t>. </a:t>
            </a:r>
            <a:r>
              <a:rPr lang="en-US" sz="2400" dirty="0" err="1">
                <a:solidFill>
                  <a:schemeClr val="accent5">
                    <a:lumMod val="50000"/>
                  </a:schemeClr>
                </a:solidFill>
              </a:rPr>
              <a:t>Schreib</a:t>
            </a:r>
            <a:r>
              <a:rPr lang="en-US" sz="2400" dirty="0">
                <a:solidFill>
                  <a:schemeClr val="accent5">
                    <a:lumMod val="50000"/>
                  </a:schemeClr>
                </a:solidFill>
              </a:rPr>
              <a:t> 1-6 und </a:t>
            </a:r>
            <a:r>
              <a:rPr lang="en-US" sz="2400" b="1" dirty="0">
                <a:solidFill>
                  <a:schemeClr val="accent5">
                    <a:lumMod val="50000"/>
                  </a:schemeClr>
                </a:solidFill>
              </a:rPr>
              <a:t>A</a:t>
            </a:r>
            <a:r>
              <a:rPr lang="en-US" sz="2400" dirty="0">
                <a:solidFill>
                  <a:schemeClr val="accent5">
                    <a:lumMod val="50000"/>
                  </a:schemeClr>
                </a:solidFill>
              </a:rPr>
              <a:t> </a:t>
            </a:r>
            <a:r>
              <a:rPr lang="en-US" sz="2400" dirty="0" err="1">
                <a:solidFill>
                  <a:schemeClr val="accent5">
                    <a:lumMod val="50000"/>
                  </a:schemeClr>
                </a:solidFill>
              </a:rPr>
              <a:t>oder</a:t>
            </a:r>
            <a:r>
              <a:rPr lang="en-US" sz="2400" dirty="0">
                <a:solidFill>
                  <a:schemeClr val="accent5">
                    <a:lumMod val="50000"/>
                  </a:schemeClr>
                </a:solidFill>
              </a:rPr>
              <a:t> </a:t>
            </a:r>
            <a:r>
              <a:rPr lang="en-US" sz="2400" b="1" dirty="0">
                <a:solidFill>
                  <a:schemeClr val="accent5">
                    <a:lumMod val="50000"/>
                  </a:schemeClr>
                </a:solidFill>
              </a:rPr>
              <a:t>B </a:t>
            </a:r>
            <a:br>
              <a:rPr lang="en-US" sz="2400" b="1" dirty="0">
                <a:solidFill>
                  <a:schemeClr val="accent5">
                    <a:lumMod val="50000"/>
                  </a:schemeClr>
                </a:solidFill>
              </a:rPr>
            </a:br>
            <a:r>
              <a:rPr lang="en-US" sz="2400" dirty="0">
                <a:solidFill>
                  <a:schemeClr val="accent5">
                    <a:lumMod val="50000"/>
                  </a:schemeClr>
                </a:solidFill>
              </a:rPr>
              <a:t>und</a:t>
            </a:r>
            <a:r>
              <a:rPr lang="en-US" sz="2400" b="1" dirty="0">
                <a:solidFill>
                  <a:schemeClr val="accent5">
                    <a:lumMod val="50000"/>
                  </a:schemeClr>
                </a:solidFill>
              </a:rPr>
              <a:t> R1 </a:t>
            </a:r>
            <a:r>
              <a:rPr lang="en-US" sz="2400" dirty="0" err="1">
                <a:solidFill>
                  <a:schemeClr val="accent5">
                    <a:lumMod val="50000"/>
                  </a:schemeClr>
                </a:solidFill>
              </a:rPr>
              <a:t>oder</a:t>
            </a:r>
            <a:r>
              <a:rPr lang="en-US" sz="2400" dirty="0">
                <a:solidFill>
                  <a:schemeClr val="accent5">
                    <a:lumMod val="50000"/>
                  </a:schemeClr>
                </a:solidFill>
              </a:rPr>
              <a:t> </a:t>
            </a:r>
            <a:r>
              <a:rPr lang="en-US" sz="2400" b="1" dirty="0">
                <a:solidFill>
                  <a:schemeClr val="accent5">
                    <a:lumMod val="50000"/>
                  </a:schemeClr>
                </a:solidFill>
              </a:rPr>
              <a:t>R2.</a:t>
            </a:r>
            <a:endParaRPr lang="en-US" sz="2400" dirty="0">
              <a:solidFill>
                <a:schemeClr val="accent5">
                  <a:lumMod val="50000"/>
                </a:schemeClr>
              </a:solidFill>
            </a:endParaRPr>
          </a:p>
        </p:txBody>
      </p:sp>
      <p:pic>
        <p:nvPicPr>
          <p:cNvPr id="43" name="Picture 42" descr="A picture containing text, vector graphics&#10;&#10;Description automatically generated">
            <a:hlinkClick r:id="" action="ppaction://noaction">
              <a:snd r:embed="rId13" name="9.2.1.3 Slide 22 2b.wav"/>
            </a:hlinkClick>
            <a:extLst>
              <a:ext uri="{FF2B5EF4-FFF2-40B4-BE49-F238E27FC236}">
                <a16:creationId xmlns:a16="http://schemas.microsoft.com/office/drawing/2014/main" id="{3DE8BC9A-5913-4627-A5DE-B4A63C9EBFD5}"/>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b="17507"/>
          <a:stretch/>
        </p:blipFill>
        <p:spPr>
          <a:xfrm>
            <a:off x="181043" y="2437910"/>
            <a:ext cx="390856" cy="329084"/>
          </a:xfrm>
          <a:prstGeom prst="rect">
            <a:avLst/>
          </a:prstGeom>
        </p:spPr>
      </p:pic>
      <p:pic>
        <p:nvPicPr>
          <p:cNvPr id="44" name="Picture 43" descr="A picture containing text, vector graphics&#10;&#10;Description automatically generated">
            <a:hlinkClick r:id="" action="ppaction://noaction">
              <a:snd r:embed="rId15" name="9.2.1.3 Slide 22 1b.wav"/>
            </a:hlinkClick>
            <a:extLst>
              <a:ext uri="{FF2B5EF4-FFF2-40B4-BE49-F238E27FC236}">
                <a16:creationId xmlns:a16="http://schemas.microsoft.com/office/drawing/2014/main" id="{D3317A9F-1FB3-467F-BD0E-C6EF738BB4E6}"/>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b="20167"/>
          <a:stretch/>
        </p:blipFill>
        <p:spPr>
          <a:xfrm>
            <a:off x="138234" y="1745605"/>
            <a:ext cx="501912" cy="385569"/>
          </a:xfrm>
          <a:prstGeom prst="rect">
            <a:avLst/>
          </a:prstGeom>
        </p:spPr>
      </p:pic>
      <p:pic>
        <p:nvPicPr>
          <p:cNvPr id="45" name="Picture 44" descr="A picture containing text, vector graphics&#10;&#10;Description automatically generated">
            <a:hlinkClick r:id="" action="ppaction://noaction">
              <a:snd r:embed="rId17" name="9.2.1.3 Slide 22 4b.wav"/>
            </a:hlinkClick>
            <a:extLst>
              <a:ext uri="{FF2B5EF4-FFF2-40B4-BE49-F238E27FC236}">
                <a16:creationId xmlns:a16="http://schemas.microsoft.com/office/drawing/2014/main" id="{E24F644A-3BA3-4D86-9BFE-C79AA9FF44D2}"/>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b="20167"/>
          <a:stretch/>
        </p:blipFill>
        <p:spPr>
          <a:xfrm>
            <a:off x="180672" y="4108978"/>
            <a:ext cx="501912" cy="385569"/>
          </a:xfrm>
          <a:prstGeom prst="rect">
            <a:avLst/>
          </a:prstGeom>
        </p:spPr>
      </p:pic>
      <p:pic>
        <p:nvPicPr>
          <p:cNvPr id="46" name="Picture 45" descr="A picture containing text, vector graphics&#10;&#10;Description automatically generated">
            <a:hlinkClick r:id="" action="ppaction://noaction">
              <a:snd r:embed="rId18" name="9.2.1.3 Slide 22 3b.wav"/>
            </a:hlinkClick>
            <a:extLst>
              <a:ext uri="{FF2B5EF4-FFF2-40B4-BE49-F238E27FC236}">
                <a16:creationId xmlns:a16="http://schemas.microsoft.com/office/drawing/2014/main" id="{2BA04CE4-A82A-4CCF-BE00-5B384B6EC29E}"/>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b="17507"/>
          <a:stretch/>
        </p:blipFill>
        <p:spPr>
          <a:xfrm>
            <a:off x="180672" y="3314092"/>
            <a:ext cx="390856" cy="329084"/>
          </a:xfrm>
          <a:prstGeom prst="rect">
            <a:avLst/>
          </a:prstGeom>
        </p:spPr>
      </p:pic>
      <p:pic>
        <p:nvPicPr>
          <p:cNvPr id="47" name="Picture 46" descr="A picture containing text, vector graphics&#10;&#10;Description automatically generated">
            <a:hlinkClick r:id="" action="ppaction://noaction">
              <a:snd r:embed="rId19" name="9.2.1.3 Slide 22 6b.wav"/>
            </a:hlinkClick>
            <a:extLst>
              <a:ext uri="{FF2B5EF4-FFF2-40B4-BE49-F238E27FC236}">
                <a16:creationId xmlns:a16="http://schemas.microsoft.com/office/drawing/2014/main" id="{13B22812-4D29-4DE4-926D-D547FF0EF6FB}"/>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b="20167"/>
          <a:stretch/>
        </p:blipFill>
        <p:spPr>
          <a:xfrm>
            <a:off x="202420" y="5715347"/>
            <a:ext cx="501912" cy="385569"/>
          </a:xfrm>
          <a:prstGeom prst="rect">
            <a:avLst/>
          </a:prstGeom>
        </p:spPr>
      </p:pic>
      <p:pic>
        <p:nvPicPr>
          <p:cNvPr id="48" name="Picture 47" descr="A picture containing text, vector graphics&#10;&#10;Description automatically generated">
            <a:hlinkClick r:id="" action="ppaction://noaction">
              <a:snd r:embed="rId20" name="9.2.1.3 Slide 22 5b.wav"/>
            </a:hlinkClick>
            <a:extLst>
              <a:ext uri="{FF2B5EF4-FFF2-40B4-BE49-F238E27FC236}">
                <a16:creationId xmlns:a16="http://schemas.microsoft.com/office/drawing/2014/main" id="{7816D218-A59E-4A8C-8F31-ABB59221B2F0}"/>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b="17507"/>
          <a:stretch/>
        </p:blipFill>
        <p:spPr>
          <a:xfrm>
            <a:off x="236200" y="4814476"/>
            <a:ext cx="390856" cy="329084"/>
          </a:xfrm>
          <a:prstGeom prst="rect">
            <a:avLst/>
          </a:prstGeom>
        </p:spPr>
      </p:pic>
      <p:sp>
        <p:nvSpPr>
          <p:cNvPr id="49" name="TextBox 48" descr="text box hiding answer">
            <a:extLst>
              <a:ext uri="{FF2B5EF4-FFF2-40B4-BE49-F238E27FC236}">
                <a16:creationId xmlns:a16="http://schemas.microsoft.com/office/drawing/2014/main" id="{7EDC5FAC-682B-420C-A2D6-13F07BBBE30B}"/>
              </a:ext>
            </a:extLst>
          </p:cNvPr>
          <p:cNvSpPr txBox="1"/>
          <p:nvPr/>
        </p:nvSpPr>
        <p:spPr>
          <a:xfrm>
            <a:off x="10916349" y="1788773"/>
            <a:ext cx="627671" cy="307777"/>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0" name="TextBox 49" descr="text box hiding answer">
            <a:extLst>
              <a:ext uri="{FF2B5EF4-FFF2-40B4-BE49-F238E27FC236}">
                <a16:creationId xmlns:a16="http://schemas.microsoft.com/office/drawing/2014/main" id="{6FC18CCE-3243-433D-B99F-6C50CAA525CF}"/>
              </a:ext>
            </a:extLst>
          </p:cNvPr>
          <p:cNvSpPr txBox="1"/>
          <p:nvPr/>
        </p:nvSpPr>
        <p:spPr>
          <a:xfrm>
            <a:off x="10954004" y="2459217"/>
            <a:ext cx="620074"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1" name="TextBox 50" descr="text box hiding answer">
            <a:extLst>
              <a:ext uri="{FF2B5EF4-FFF2-40B4-BE49-F238E27FC236}">
                <a16:creationId xmlns:a16="http://schemas.microsoft.com/office/drawing/2014/main" id="{B397C552-703B-4080-953A-B1BC951B157D}"/>
              </a:ext>
            </a:extLst>
          </p:cNvPr>
          <p:cNvSpPr txBox="1"/>
          <p:nvPr/>
        </p:nvSpPr>
        <p:spPr>
          <a:xfrm>
            <a:off x="10919365" y="3342859"/>
            <a:ext cx="689352" cy="307777"/>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2" name="TextBox 51" descr="text box hiding answer">
            <a:extLst>
              <a:ext uri="{FF2B5EF4-FFF2-40B4-BE49-F238E27FC236}">
                <a16:creationId xmlns:a16="http://schemas.microsoft.com/office/drawing/2014/main" id="{34067EFE-3D58-478E-8641-B7C02392668B}"/>
              </a:ext>
            </a:extLst>
          </p:cNvPr>
          <p:cNvSpPr txBox="1"/>
          <p:nvPr/>
        </p:nvSpPr>
        <p:spPr>
          <a:xfrm>
            <a:off x="679124" y="4035702"/>
            <a:ext cx="5866686" cy="615553"/>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3" name="TextBox 52" descr="text box hiding answer">
            <a:extLst>
              <a:ext uri="{FF2B5EF4-FFF2-40B4-BE49-F238E27FC236}">
                <a16:creationId xmlns:a16="http://schemas.microsoft.com/office/drawing/2014/main" id="{46513D86-B014-4CC6-8066-49E4157CB808}"/>
              </a:ext>
            </a:extLst>
          </p:cNvPr>
          <p:cNvSpPr txBox="1"/>
          <p:nvPr/>
        </p:nvSpPr>
        <p:spPr>
          <a:xfrm>
            <a:off x="10984965" y="4217794"/>
            <a:ext cx="620074"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4" name="TextBox 53" descr="text box hiding answer">
            <a:extLst>
              <a:ext uri="{FF2B5EF4-FFF2-40B4-BE49-F238E27FC236}">
                <a16:creationId xmlns:a16="http://schemas.microsoft.com/office/drawing/2014/main" id="{C9D24C11-AE00-4ACF-B14B-FE206AD11A87}"/>
              </a:ext>
            </a:extLst>
          </p:cNvPr>
          <p:cNvSpPr txBox="1"/>
          <p:nvPr/>
        </p:nvSpPr>
        <p:spPr>
          <a:xfrm>
            <a:off x="623334" y="4732118"/>
            <a:ext cx="5870823" cy="615553"/>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5" name="TextBox 54" descr="text box hiding answer">
            <a:extLst>
              <a:ext uri="{FF2B5EF4-FFF2-40B4-BE49-F238E27FC236}">
                <a16:creationId xmlns:a16="http://schemas.microsoft.com/office/drawing/2014/main" id="{8F6AC2B2-DF57-490A-9EA2-3AC04BCE0231}"/>
              </a:ext>
            </a:extLst>
          </p:cNvPr>
          <p:cNvSpPr txBox="1"/>
          <p:nvPr/>
        </p:nvSpPr>
        <p:spPr>
          <a:xfrm>
            <a:off x="10889528" y="4894847"/>
            <a:ext cx="689352" cy="307777"/>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6" name="TextBox 55" descr="text box hiding answer">
            <a:extLst>
              <a:ext uri="{FF2B5EF4-FFF2-40B4-BE49-F238E27FC236}">
                <a16:creationId xmlns:a16="http://schemas.microsoft.com/office/drawing/2014/main" id="{0E41AC51-DE31-4FE3-9F37-73C54B4B095E}"/>
              </a:ext>
            </a:extLst>
          </p:cNvPr>
          <p:cNvSpPr txBox="1"/>
          <p:nvPr/>
        </p:nvSpPr>
        <p:spPr>
          <a:xfrm>
            <a:off x="617922" y="5414031"/>
            <a:ext cx="5866686" cy="923330"/>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b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7" name="TextBox 56" descr="text box hiding answer">
            <a:extLst>
              <a:ext uri="{FF2B5EF4-FFF2-40B4-BE49-F238E27FC236}">
                <a16:creationId xmlns:a16="http://schemas.microsoft.com/office/drawing/2014/main" id="{E4F339AD-F017-4263-818F-10AD705EBE8A}"/>
              </a:ext>
            </a:extLst>
          </p:cNvPr>
          <p:cNvSpPr txBox="1"/>
          <p:nvPr/>
        </p:nvSpPr>
        <p:spPr>
          <a:xfrm>
            <a:off x="10954004" y="5749184"/>
            <a:ext cx="620074"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150489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4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5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5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52"/>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53"/>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54"/>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55"/>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56"/>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57"/>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2"/>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33"/>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34"/>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35"/>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36"/>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5" grpId="0" animBg="1"/>
      <p:bldP spid="32" grpId="0" animBg="1"/>
      <p:bldP spid="33" grpId="0" animBg="1"/>
      <p:bldP spid="34" grpId="0" animBg="1"/>
      <p:bldP spid="35" grpId="0" animBg="1"/>
      <p:bldP spid="36" grpId="0" animBg="1"/>
      <p:bldP spid="37" grpId="0" animBg="1"/>
      <p:bldP spid="49" grpId="0" animBg="1"/>
      <p:bldP spid="50" grpId="0" animBg="1"/>
      <p:bldP spid="51" grpId="0" animBg="1"/>
      <p:bldP spid="52" grpId="0" animBg="1"/>
      <p:bldP spid="53" grpId="0" animBg="1"/>
      <p:bldP spid="54" grpId="0" animBg="1"/>
      <p:bldP spid="55" grpId="0" animBg="1"/>
      <p:bldP spid="56" grpId="0" animBg="1"/>
      <p:bldP spid="5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436245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Krimiserie</a:t>
            </a:r>
            <a:r>
              <a:rPr lang="en-GB" sz="3600" b="1" dirty="0">
                <a:solidFill>
                  <a:schemeClr val="bg1"/>
                </a:solidFill>
              </a:rPr>
              <a:t> </a:t>
            </a:r>
            <a:r>
              <a:rPr lang="en-GB" sz="3600" b="1" i="1" dirty="0" err="1">
                <a:solidFill>
                  <a:schemeClr val="bg1"/>
                </a:solidFill>
              </a:rPr>
              <a:t>Tatort</a:t>
            </a:r>
            <a:endParaRPr lang="en-GB" sz="3600" b="1" i="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B2326E1-A87B-2D46-8B7D-5F8E8817AFDA}"/>
              </a:ext>
            </a:extLst>
          </p:cNvPr>
          <p:cNvSpPr txBox="1"/>
          <p:nvPr/>
        </p:nvSpPr>
        <p:spPr>
          <a:xfrm>
            <a:off x="232800" y="1360478"/>
            <a:ext cx="11615760" cy="2677656"/>
          </a:xfrm>
          <a:prstGeom prst="rect">
            <a:avLst/>
          </a:prstGeom>
          <a:noFill/>
        </p:spPr>
        <p:txBody>
          <a:bodyPr wrap="square" rtlCol="0">
            <a:spAutoFit/>
          </a:bodyPr>
          <a:lstStyle/>
          <a:p>
            <a:r>
              <a:rPr lang="de-DE" sz="2400" b="1" dirty="0">
                <a:solidFill>
                  <a:schemeClr val="accent5">
                    <a:lumMod val="50000"/>
                  </a:schemeClr>
                </a:solidFill>
              </a:rPr>
              <a:t>Tatort</a:t>
            </a:r>
            <a:r>
              <a:rPr lang="de-DE" sz="2400" dirty="0">
                <a:solidFill>
                  <a:schemeClr val="accent5">
                    <a:lumMod val="50000"/>
                  </a:schemeClr>
                </a:solidFill>
              </a:rPr>
              <a:t> ist eine </a:t>
            </a:r>
            <a:r>
              <a:rPr lang="de-DE" sz="2400" b="1" dirty="0">
                <a:solidFill>
                  <a:schemeClr val="accent5">
                    <a:lumMod val="50000"/>
                  </a:schemeClr>
                </a:solidFill>
              </a:rPr>
              <a:t>1. [bekannt] </a:t>
            </a:r>
            <a:r>
              <a:rPr lang="de-DE" sz="2400" dirty="0">
                <a:solidFill>
                  <a:schemeClr val="accent5">
                    <a:lumMod val="50000"/>
                  </a:schemeClr>
                </a:solidFill>
              </a:rPr>
              <a:t>Krimiserie, die </a:t>
            </a:r>
            <a:r>
              <a:rPr lang="de-DE" sz="2400" b="1" dirty="0">
                <a:solidFill>
                  <a:schemeClr val="accent5">
                    <a:lumMod val="50000"/>
                  </a:schemeClr>
                </a:solidFill>
              </a:rPr>
              <a:t>2. [viel] </a:t>
            </a:r>
            <a:r>
              <a:rPr lang="de-DE" sz="2400" dirty="0">
                <a:solidFill>
                  <a:schemeClr val="accent5">
                    <a:lumMod val="50000"/>
                  </a:schemeClr>
                </a:solidFill>
              </a:rPr>
              <a:t>Leute schon seit 1970 </a:t>
            </a:r>
            <a:br>
              <a:rPr lang="de-DE" sz="2400" dirty="0">
                <a:solidFill>
                  <a:schemeClr val="accent5">
                    <a:lumMod val="50000"/>
                  </a:schemeClr>
                </a:solidFill>
              </a:rPr>
            </a:br>
            <a:r>
              <a:rPr lang="de-DE" sz="2400" b="1" dirty="0">
                <a:solidFill>
                  <a:schemeClr val="accent5">
                    <a:lumMod val="50000"/>
                  </a:schemeClr>
                </a:solidFill>
              </a:rPr>
              <a:t>3. [spannend] </a:t>
            </a:r>
            <a:r>
              <a:rPr lang="de-DE" sz="2400" dirty="0">
                <a:solidFill>
                  <a:schemeClr val="accent5">
                    <a:lumMod val="50000"/>
                  </a:schemeClr>
                </a:solidFill>
              </a:rPr>
              <a:t>finden. Jede </a:t>
            </a:r>
            <a:r>
              <a:rPr lang="de-DE" sz="2400" b="1" dirty="0">
                <a:solidFill>
                  <a:schemeClr val="accent5">
                    <a:lumMod val="50000"/>
                  </a:schemeClr>
                </a:solidFill>
              </a:rPr>
              <a:t>4. [eigen] </a:t>
            </a:r>
            <a:r>
              <a:rPr lang="de-DE" sz="2400" dirty="0">
                <a:solidFill>
                  <a:schemeClr val="accent5">
                    <a:lumMod val="50000"/>
                  </a:schemeClr>
                </a:solidFill>
              </a:rPr>
              <a:t>Folge* beschreibt auch immer sehr genau die </a:t>
            </a:r>
            <a:r>
              <a:rPr lang="de-DE" sz="2400" b="1" dirty="0">
                <a:solidFill>
                  <a:schemeClr val="accent5">
                    <a:lumMod val="50000"/>
                  </a:schemeClr>
                </a:solidFill>
              </a:rPr>
              <a:t>5. [deutsch] </a:t>
            </a:r>
            <a:r>
              <a:rPr lang="de-DE" sz="2400" dirty="0">
                <a:solidFill>
                  <a:schemeClr val="accent5">
                    <a:lumMod val="50000"/>
                  </a:schemeClr>
                </a:solidFill>
              </a:rPr>
              <a:t>Stadt, wo sie spielt. Immer gibt es einen </a:t>
            </a:r>
            <a:r>
              <a:rPr lang="de-DE" sz="2400" b="1" dirty="0">
                <a:solidFill>
                  <a:schemeClr val="accent5">
                    <a:lumMod val="50000"/>
                  </a:schemeClr>
                </a:solidFill>
              </a:rPr>
              <a:t>6. [hässlich] </a:t>
            </a:r>
            <a:r>
              <a:rPr lang="de-DE" sz="2400" dirty="0">
                <a:solidFill>
                  <a:schemeClr val="accent5">
                    <a:lumMod val="50000"/>
                  </a:schemeClr>
                </a:solidFill>
              </a:rPr>
              <a:t>Mord: Jemand fällt aus einem </a:t>
            </a:r>
            <a:r>
              <a:rPr lang="de-DE" sz="2400" b="1" dirty="0">
                <a:solidFill>
                  <a:schemeClr val="accent5">
                    <a:lumMod val="50000"/>
                  </a:schemeClr>
                </a:solidFill>
              </a:rPr>
              <a:t>7.  [hoch] </a:t>
            </a:r>
            <a:r>
              <a:rPr lang="de-DE" sz="2400" dirty="0">
                <a:solidFill>
                  <a:schemeClr val="accent5">
                    <a:lumMod val="50000"/>
                  </a:schemeClr>
                </a:solidFill>
              </a:rPr>
              <a:t>Fenster, niemand war in der Nähe, aber immer gibt es viel Blut*, das</a:t>
            </a:r>
            <a:r>
              <a:rPr lang="de-DE" sz="2400" b="1" dirty="0">
                <a:solidFill>
                  <a:schemeClr val="accent5">
                    <a:lumMod val="50000"/>
                  </a:schemeClr>
                </a:solidFill>
              </a:rPr>
              <a:t> 8. [rot] </a:t>
            </a:r>
            <a:r>
              <a:rPr lang="de-DE" sz="2400" dirty="0">
                <a:solidFill>
                  <a:schemeClr val="accent5">
                    <a:lumMod val="50000"/>
                  </a:schemeClr>
                </a:solidFill>
              </a:rPr>
              <a:t>ist. Deshalb trifft man im Tatort auch immer einen Anwalt, der </a:t>
            </a:r>
            <a:r>
              <a:rPr lang="de-DE" sz="2400" b="1" dirty="0">
                <a:solidFill>
                  <a:schemeClr val="accent5">
                    <a:lumMod val="50000"/>
                  </a:schemeClr>
                </a:solidFill>
              </a:rPr>
              <a:t>9. [offiziell] </a:t>
            </a:r>
            <a:r>
              <a:rPr lang="de-DE" sz="2400" dirty="0">
                <a:solidFill>
                  <a:schemeClr val="accent5">
                    <a:lumMod val="50000"/>
                  </a:schemeClr>
                </a:solidFill>
              </a:rPr>
              <a:t>ist. </a:t>
            </a:r>
          </a:p>
          <a:p>
            <a:endParaRPr lang="de-DE" sz="2400" dirty="0">
              <a:solidFill>
                <a:schemeClr val="accent5">
                  <a:lumMod val="50000"/>
                </a:schemeClr>
              </a:solidFill>
            </a:endParaRPr>
          </a:p>
        </p:txBody>
      </p:sp>
      <p:sp>
        <p:nvSpPr>
          <p:cNvPr id="2" name="Rectangle 1">
            <a:extLst>
              <a:ext uri="{FF2B5EF4-FFF2-40B4-BE49-F238E27FC236}">
                <a16:creationId xmlns:a16="http://schemas.microsoft.com/office/drawing/2014/main" id="{4089F28B-84F0-4027-BEEA-A2DB9433D881}"/>
              </a:ext>
            </a:extLst>
          </p:cNvPr>
          <p:cNvSpPr/>
          <p:nvPr/>
        </p:nvSpPr>
        <p:spPr>
          <a:xfrm>
            <a:off x="232800" y="3693080"/>
            <a:ext cx="8092439" cy="2677656"/>
          </a:xfrm>
          <a:prstGeom prst="rect">
            <a:avLst/>
          </a:prstGeom>
        </p:spPr>
        <p:txBody>
          <a:bodyPr wrap="square">
            <a:spAutoFit/>
          </a:bodyPr>
          <a:lstStyle/>
          <a:p>
            <a:pPr lvl="0"/>
            <a:r>
              <a:rPr lang="de-DE" sz="2400" dirty="0">
                <a:solidFill>
                  <a:srgbClr val="4472C4">
                    <a:lumMod val="50000"/>
                  </a:srgbClr>
                </a:solidFill>
              </a:rPr>
              <a:t>Eine Tatort-Figur, die auf der ganzen Welt </a:t>
            </a:r>
            <a:br>
              <a:rPr lang="de-DE" sz="2400" dirty="0">
                <a:solidFill>
                  <a:srgbClr val="4472C4">
                    <a:lumMod val="50000"/>
                  </a:srgbClr>
                </a:solidFill>
              </a:rPr>
            </a:br>
            <a:r>
              <a:rPr lang="de-DE" sz="2400" b="1" dirty="0">
                <a:solidFill>
                  <a:srgbClr val="4472C4">
                    <a:lumMod val="50000"/>
                  </a:srgbClr>
                </a:solidFill>
              </a:rPr>
              <a:t>10. [bekannt] </a:t>
            </a:r>
            <a:r>
              <a:rPr lang="de-DE" sz="2400" dirty="0">
                <a:solidFill>
                  <a:srgbClr val="4472C4">
                    <a:lumMod val="50000"/>
                  </a:srgbClr>
                </a:solidFill>
              </a:rPr>
              <a:t>ist, ist Horst Schimanski. Schimanski ist ein nicht sehr </a:t>
            </a:r>
            <a:r>
              <a:rPr lang="de-DE" sz="2400" b="1" dirty="0">
                <a:solidFill>
                  <a:srgbClr val="4472C4">
                    <a:lumMod val="50000"/>
                  </a:srgbClr>
                </a:solidFill>
              </a:rPr>
              <a:t>11. [nett] </a:t>
            </a:r>
            <a:r>
              <a:rPr lang="de-DE" sz="2400" dirty="0">
                <a:solidFill>
                  <a:srgbClr val="4472C4">
                    <a:lumMod val="50000"/>
                  </a:srgbClr>
                </a:solidFill>
              </a:rPr>
              <a:t>Kriminalkommissar, der in Duisburg wohnt, eine Stadt, die nicht sehr </a:t>
            </a:r>
            <a:r>
              <a:rPr lang="de-DE" sz="2400" b="1" dirty="0">
                <a:solidFill>
                  <a:srgbClr val="4472C4">
                    <a:lumMod val="50000"/>
                  </a:srgbClr>
                </a:solidFill>
              </a:rPr>
              <a:t>12. [schön] </a:t>
            </a:r>
            <a:r>
              <a:rPr lang="de-DE" sz="2400" dirty="0">
                <a:solidFill>
                  <a:srgbClr val="4472C4">
                    <a:lumMod val="50000"/>
                  </a:srgbClr>
                </a:solidFill>
              </a:rPr>
              <a:t>ist. Langsam wird es Zeit, dass du vielleicht selbst mal einen </a:t>
            </a:r>
            <a:r>
              <a:rPr lang="de-DE" sz="2400" b="1" dirty="0">
                <a:solidFill>
                  <a:srgbClr val="4472C4">
                    <a:lumMod val="50000"/>
                  </a:srgbClr>
                </a:solidFill>
              </a:rPr>
              <a:t>Tatort</a:t>
            </a:r>
            <a:r>
              <a:rPr lang="de-DE" sz="2400" dirty="0">
                <a:solidFill>
                  <a:srgbClr val="4472C4">
                    <a:lumMod val="50000"/>
                  </a:srgbClr>
                </a:solidFill>
              </a:rPr>
              <a:t> siehst! Das kannst du auf </a:t>
            </a:r>
            <a:r>
              <a:rPr lang="de-DE" sz="2400" dirty="0">
                <a:solidFill>
                  <a:srgbClr val="4472C4">
                    <a:lumMod val="50000"/>
                  </a:srgbClr>
                </a:solidFill>
                <a:hlinkClick r:id="rId5">
                  <a:extLst>
                    <a:ext uri="{A12FA001-AC4F-418D-AE19-62706E023703}">
                      <ahyp:hlinkClr xmlns:ahyp="http://schemas.microsoft.com/office/drawing/2018/hyperlinkcolor" val="tx"/>
                    </a:ext>
                  </a:extLst>
                </a:hlinkClick>
              </a:rPr>
              <a:t>https://www.ardmediathek.de/tatort/</a:t>
            </a:r>
            <a:r>
              <a:rPr lang="de-DE" sz="2400" dirty="0">
                <a:solidFill>
                  <a:srgbClr val="4472C4">
                    <a:lumMod val="50000"/>
                  </a:srgbClr>
                </a:solidFill>
              </a:rPr>
              <a:t>.</a:t>
            </a:r>
            <a:endParaRPr lang="en-US" sz="2400" dirty="0">
              <a:solidFill>
                <a:srgbClr val="4472C4">
                  <a:lumMod val="50000"/>
                </a:srgbClr>
              </a:solidFill>
            </a:endParaRPr>
          </a:p>
        </p:txBody>
      </p:sp>
      <p:sp>
        <p:nvSpPr>
          <p:cNvPr id="7" name="TextBox 6">
            <a:extLst>
              <a:ext uri="{FF2B5EF4-FFF2-40B4-BE49-F238E27FC236}">
                <a16:creationId xmlns:a16="http://schemas.microsoft.com/office/drawing/2014/main" id="{C2BFE119-C903-44D8-9499-63B633584864}"/>
              </a:ext>
            </a:extLst>
          </p:cNvPr>
          <p:cNvSpPr txBox="1"/>
          <p:nvPr/>
        </p:nvSpPr>
        <p:spPr>
          <a:xfrm>
            <a:off x="6051285" y="61905"/>
            <a:ext cx="4745829" cy="1200329"/>
          </a:xfrm>
          <a:prstGeom prst="rect">
            <a:avLst/>
          </a:prstGeom>
          <a:noFill/>
        </p:spPr>
        <p:txBody>
          <a:bodyPr wrap="square" rtlCol="0">
            <a:spAutoFit/>
          </a:bodyPr>
          <a:lstStyle/>
          <a:p>
            <a:pPr algn="l"/>
            <a:r>
              <a:rPr lang="en-GB" sz="2400" dirty="0" err="1">
                <a:solidFill>
                  <a:schemeClr val="accent5">
                    <a:lumMod val="50000"/>
                  </a:schemeClr>
                </a:solidFill>
              </a:rPr>
              <a:t>Schreib</a:t>
            </a:r>
            <a:r>
              <a:rPr lang="en-GB" sz="2400" dirty="0">
                <a:solidFill>
                  <a:schemeClr val="accent5">
                    <a:lumMod val="50000"/>
                  </a:schemeClr>
                </a:solidFill>
              </a:rPr>
              <a:t> 1-12 und die </a:t>
            </a:r>
            <a:r>
              <a:rPr lang="en-GB" sz="2400" dirty="0" err="1">
                <a:solidFill>
                  <a:schemeClr val="accent5">
                    <a:lumMod val="50000"/>
                  </a:schemeClr>
                </a:solidFill>
              </a:rPr>
              <a:t>richtige</a:t>
            </a:r>
            <a:r>
              <a:rPr lang="en-GB" sz="2400" dirty="0">
                <a:solidFill>
                  <a:schemeClr val="accent5">
                    <a:lumMod val="50000"/>
                  </a:schemeClr>
                </a:solidFill>
              </a:rPr>
              <a:t> </a:t>
            </a:r>
            <a:r>
              <a:rPr lang="en-GB" sz="2400" dirty="0" err="1">
                <a:solidFill>
                  <a:schemeClr val="accent5">
                    <a:lumMod val="50000"/>
                  </a:schemeClr>
                </a:solidFill>
              </a:rPr>
              <a:t>Adjektivform</a:t>
            </a:r>
            <a:r>
              <a:rPr lang="en-GB" sz="2400" dirty="0">
                <a:solidFill>
                  <a:schemeClr val="accent5">
                    <a:lumMod val="50000"/>
                  </a:schemeClr>
                </a:solidFill>
              </a:rPr>
              <a:t>. Dann </a:t>
            </a:r>
            <a:r>
              <a:rPr lang="en-GB" sz="2400" dirty="0" err="1">
                <a:solidFill>
                  <a:schemeClr val="accent5">
                    <a:lumMod val="50000"/>
                  </a:schemeClr>
                </a:solidFill>
              </a:rPr>
              <a:t>schreib</a:t>
            </a:r>
            <a:r>
              <a:rPr lang="en-GB" sz="2400" dirty="0">
                <a:solidFill>
                  <a:schemeClr val="accent5">
                    <a:lumMod val="50000"/>
                  </a:schemeClr>
                </a:solidFill>
              </a:rPr>
              <a:t> den Text auf </a:t>
            </a:r>
            <a:r>
              <a:rPr lang="en-GB" sz="2400" dirty="0" err="1">
                <a:solidFill>
                  <a:schemeClr val="accent5">
                    <a:lumMod val="50000"/>
                  </a:schemeClr>
                </a:solidFill>
              </a:rPr>
              <a:t>Englisch</a:t>
            </a:r>
            <a:r>
              <a:rPr lang="en-GB" sz="2400" dirty="0">
                <a:solidFill>
                  <a:schemeClr val="accent5">
                    <a:lumMod val="50000"/>
                  </a:schemeClr>
                </a:solidFill>
              </a:rPr>
              <a:t>.</a:t>
            </a:r>
          </a:p>
        </p:txBody>
      </p:sp>
      <p:sp>
        <p:nvSpPr>
          <p:cNvPr id="8" name="Rectangle: Rounded Corners 7">
            <a:extLst>
              <a:ext uri="{FF2B5EF4-FFF2-40B4-BE49-F238E27FC236}">
                <a16:creationId xmlns:a16="http://schemas.microsoft.com/office/drawing/2014/main" id="{D184F008-9A7E-4A90-B404-FE6D02901BB0}"/>
              </a:ext>
            </a:extLst>
          </p:cNvPr>
          <p:cNvSpPr/>
          <p:nvPr/>
        </p:nvSpPr>
        <p:spPr>
          <a:xfrm>
            <a:off x="2258995" y="1360478"/>
            <a:ext cx="1897769" cy="45616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FE6700"/>
                </a:solidFill>
              </a:rPr>
              <a:t>bekannte</a:t>
            </a:r>
            <a:endParaRPr lang="en-GB" sz="2400" b="1" dirty="0">
              <a:solidFill>
                <a:srgbClr val="FE6700"/>
              </a:solidFill>
            </a:endParaRPr>
          </a:p>
        </p:txBody>
      </p:sp>
      <p:sp>
        <p:nvSpPr>
          <p:cNvPr id="11" name="Rectangle: Rounded Corners 10">
            <a:extLst>
              <a:ext uri="{FF2B5EF4-FFF2-40B4-BE49-F238E27FC236}">
                <a16:creationId xmlns:a16="http://schemas.microsoft.com/office/drawing/2014/main" id="{8D5B8193-59C0-4948-A6C4-163CC75DA59D}"/>
              </a:ext>
            </a:extLst>
          </p:cNvPr>
          <p:cNvSpPr/>
          <p:nvPr/>
        </p:nvSpPr>
        <p:spPr>
          <a:xfrm>
            <a:off x="6227890" y="1379528"/>
            <a:ext cx="1059569" cy="40777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FE6700"/>
                </a:solidFill>
              </a:rPr>
              <a:t>viele</a:t>
            </a:r>
            <a:endParaRPr lang="en-GB" sz="2400" b="1" dirty="0">
              <a:solidFill>
                <a:srgbClr val="FE6700"/>
              </a:solidFill>
            </a:endParaRPr>
          </a:p>
        </p:txBody>
      </p:sp>
      <p:sp>
        <p:nvSpPr>
          <p:cNvPr id="12" name="Rectangle: Rounded Corners 11">
            <a:extLst>
              <a:ext uri="{FF2B5EF4-FFF2-40B4-BE49-F238E27FC236}">
                <a16:creationId xmlns:a16="http://schemas.microsoft.com/office/drawing/2014/main" id="{B661C574-EEF2-42B2-A91E-10B1CFD3EF27}"/>
              </a:ext>
            </a:extLst>
          </p:cNvPr>
          <p:cNvSpPr/>
          <p:nvPr/>
        </p:nvSpPr>
        <p:spPr>
          <a:xfrm>
            <a:off x="255378" y="1751362"/>
            <a:ext cx="2144922" cy="45616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FE6700"/>
                </a:solidFill>
              </a:rPr>
              <a:t>spannend</a:t>
            </a:r>
            <a:endParaRPr lang="en-GB" sz="2400" b="1" dirty="0">
              <a:solidFill>
                <a:srgbClr val="FE6700"/>
              </a:solidFill>
            </a:endParaRPr>
          </a:p>
        </p:txBody>
      </p:sp>
      <p:sp>
        <p:nvSpPr>
          <p:cNvPr id="13" name="Rectangle: Rounded Corners 12">
            <a:extLst>
              <a:ext uri="{FF2B5EF4-FFF2-40B4-BE49-F238E27FC236}">
                <a16:creationId xmlns:a16="http://schemas.microsoft.com/office/drawing/2014/main" id="{6BE3908A-B245-4CDF-BF82-226476F57579}"/>
              </a:ext>
            </a:extLst>
          </p:cNvPr>
          <p:cNvSpPr/>
          <p:nvPr/>
        </p:nvSpPr>
        <p:spPr>
          <a:xfrm>
            <a:off x="4295142" y="1729319"/>
            <a:ext cx="1477007" cy="47821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FE6700"/>
                </a:solidFill>
              </a:rPr>
              <a:t>eigene</a:t>
            </a:r>
            <a:endParaRPr lang="en-GB" sz="2400" b="1" dirty="0">
              <a:solidFill>
                <a:srgbClr val="FE6700"/>
              </a:solidFill>
            </a:endParaRPr>
          </a:p>
        </p:txBody>
      </p:sp>
      <p:sp>
        <p:nvSpPr>
          <p:cNvPr id="14" name="Rectangle: Rounded Corners 13">
            <a:extLst>
              <a:ext uri="{FF2B5EF4-FFF2-40B4-BE49-F238E27FC236}">
                <a16:creationId xmlns:a16="http://schemas.microsoft.com/office/drawing/2014/main" id="{5780B62A-10D1-4D34-B017-DBC3D9DFCEB4}"/>
              </a:ext>
            </a:extLst>
          </p:cNvPr>
          <p:cNvSpPr/>
          <p:nvPr/>
        </p:nvSpPr>
        <p:spPr>
          <a:xfrm>
            <a:off x="1872543" y="2092650"/>
            <a:ext cx="1872545" cy="45616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FE6700"/>
                </a:solidFill>
              </a:rPr>
              <a:t>deutsche</a:t>
            </a:r>
          </a:p>
        </p:txBody>
      </p:sp>
      <p:sp>
        <p:nvSpPr>
          <p:cNvPr id="15" name="Rectangle: Rounded Corners 14">
            <a:extLst>
              <a:ext uri="{FF2B5EF4-FFF2-40B4-BE49-F238E27FC236}">
                <a16:creationId xmlns:a16="http://schemas.microsoft.com/office/drawing/2014/main" id="{EDAE005F-3DEB-42C5-A047-452CE6FB7A59}"/>
              </a:ext>
            </a:extLst>
          </p:cNvPr>
          <p:cNvSpPr/>
          <p:nvPr/>
        </p:nvSpPr>
        <p:spPr>
          <a:xfrm>
            <a:off x="9553050" y="2120274"/>
            <a:ext cx="1872545" cy="4285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FE6700"/>
                </a:solidFill>
              </a:rPr>
              <a:t>hässlichen</a:t>
            </a:r>
            <a:endParaRPr lang="en-GB" sz="2400" b="1" dirty="0">
              <a:solidFill>
                <a:srgbClr val="FE6700"/>
              </a:solidFill>
            </a:endParaRPr>
          </a:p>
        </p:txBody>
      </p:sp>
      <p:sp>
        <p:nvSpPr>
          <p:cNvPr id="16" name="Rectangle: Rounded Corners 15">
            <a:extLst>
              <a:ext uri="{FF2B5EF4-FFF2-40B4-BE49-F238E27FC236}">
                <a16:creationId xmlns:a16="http://schemas.microsoft.com/office/drawing/2014/main" id="{878BF330-5DA3-48FC-A6DD-40132D1567F2}"/>
              </a:ext>
            </a:extLst>
          </p:cNvPr>
          <p:cNvSpPr/>
          <p:nvPr/>
        </p:nvSpPr>
        <p:spPr>
          <a:xfrm>
            <a:off x="4771702" y="2462868"/>
            <a:ext cx="1477007" cy="47821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FE6700"/>
                </a:solidFill>
              </a:rPr>
              <a:t>hohen</a:t>
            </a:r>
            <a:endParaRPr lang="en-GB" sz="2400" b="1" dirty="0">
              <a:solidFill>
                <a:srgbClr val="FE6700"/>
              </a:solidFill>
            </a:endParaRPr>
          </a:p>
        </p:txBody>
      </p:sp>
      <p:sp>
        <p:nvSpPr>
          <p:cNvPr id="17" name="Rectangle: Rounded Corners 16">
            <a:extLst>
              <a:ext uri="{FF2B5EF4-FFF2-40B4-BE49-F238E27FC236}">
                <a16:creationId xmlns:a16="http://schemas.microsoft.com/office/drawing/2014/main" id="{0EF5D7A4-68AB-4FC7-BD8E-D239B1CB4387}"/>
              </a:ext>
            </a:extLst>
          </p:cNvPr>
          <p:cNvSpPr/>
          <p:nvPr/>
        </p:nvSpPr>
        <p:spPr>
          <a:xfrm>
            <a:off x="5138551" y="2854366"/>
            <a:ext cx="1017640" cy="4190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FE6700"/>
                </a:solidFill>
              </a:rPr>
              <a:t>rot</a:t>
            </a:r>
          </a:p>
        </p:txBody>
      </p:sp>
      <p:sp>
        <p:nvSpPr>
          <p:cNvPr id="18" name="Rectangle: Rounded Corners 17">
            <a:extLst>
              <a:ext uri="{FF2B5EF4-FFF2-40B4-BE49-F238E27FC236}">
                <a16:creationId xmlns:a16="http://schemas.microsoft.com/office/drawing/2014/main" id="{24922332-72AC-4F92-9F03-1A1542308394}"/>
              </a:ext>
            </a:extLst>
          </p:cNvPr>
          <p:cNvSpPr/>
          <p:nvPr/>
        </p:nvSpPr>
        <p:spPr>
          <a:xfrm>
            <a:off x="3957160" y="3211320"/>
            <a:ext cx="1629083" cy="45616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FE6700"/>
                </a:solidFill>
              </a:rPr>
              <a:t>offiziell</a:t>
            </a:r>
            <a:endParaRPr lang="en-GB" sz="2400" b="1" dirty="0">
              <a:solidFill>
                <a:srgbClr val="FE6700"/>
              </a:solidFill>
            </a:endParaRPr>
          </a:p>
        </p:txBody>
      </p:sp>
      <p:sp>
        <p:nvSpPr>
          <p:cNvPr id="19" name="Rectangle: Rounded Corners 18">
            <a:extLst>
              <a:ext uri="{FF2B5EF4-FFF2-40B4-BE49-F238E27FC236}">
                <a16:creationId xmlns:a16="http://schemas.microsoft.com/office/drawing/2014/main" id="{9BBB3930-D83E-452F-965C-6065DC4BE2A6}"/>
              </a:ext>
            </a:extLst>
          </p:cNvPr>
          <p:cNvSpPr/>
          <p:nvPr/>
        </p:nvSpPr>
        <p:spPr>
          <a:xfrm>
            <a:off x="232799" y="4038134"/>
            <a:ext cx="2026195" cy="4639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FE6700"/>
                </a:solidFill>
              </a:rPr>
              <a:t>bekannt</a:t>
            </a:r>
            <a:endParaRPr lang="en-GB" sz="2400" b="1" dirty="0">
              <a:solidFill>
                <a:srgbClr val="FE6700"/>
              </a:solidFill>
            </a:endParaRPr>
          </a:p>
        </p:txBody>
      </p:sp>
      <p:sp>
        <p:nvSpPr>
          <p:cNvPr id="20" name="Rectangle: Rounded Corners 19">
            <a:extLst>
              <a:ext uri="{FF2B5EF4-FFF2-40B4-BE49-F238E27FC236}">
                <a16:creationId xmlns:a16="http://schemas.microsoft.com/office/drawing/2014/main" id="{0B4AB2C2-D0FE-4295-AE65-E028F2F01D59}"/>
              </a:ext>
            </a:extLst>
          </p:cNvPr>
          <p:cNvSpPr/>
          <p:nvPr/>
        </p:nvSpPr>
        <p:spPr>
          <a:xfrm>
            <a:off x="2350640" y="4425252"/>
            <a:ext cx="1249810" cy="47400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FE6700"/>
                </a:solidFill>
              </a:rPr>
              <a:t>netter</a:t>
            </a:r>
          </a:p>
        </p:txBody>
      </p:sp>
      <p:sp>
        <p:nvSpPr>
          <p:cNvPr id="21" name="Rectangle: Rounded Corners 20">
            <a:extLst>
              <a:ext uri="{FF2B5EF4-FFF2-40B4-BE49-F238E27FC236}">
                <a16:creationId xmlns:a16="http://schemas.microsoft.com/office/drawing/2014/main" id="{C097812B-0ED8-47F6-BEF1-0F06FA1D1193}"/>
              </a:ext>
            </a:extLst>
          </p:cNvPr>
          <p:cNvSpPr/>
          <p:nvPr/>
        </p:nvSpPr>
        <p:spPr>
          <a:xfrm>
            <a:off x="6461577" y="4838162"/>
            <a:ext cx="1721926" cy="38749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FE6700"/>
                </a:solidFill>
              </a:rPr>
              <a:t>schön</a:t>
            </a:r>
            <a:endParaRPr lang="en-GB" sz="2400" b="1" dirty="0">
              <a:solidFill>
                <a:srgbClr val="FE6700"/>
              </a:solidFill>
            </a:endParaRPr>
          </a:p>
        </p:txBody>
      </p:sp>
      <p:sp>
        <p:nvSpPr>
          <p:cNvPr id="22" name="Speech Bubble: Rectangle with Corners Rounded 21">
            <a:extLst>
              <a:ext uri="{FF2B5EF4-FFF2-40B4-BE49-F238E27FC236}">
                <a16:creationId xmlns:a16="http://schemas.microsoft.com/office/drawing/2014/main" id="{FE46EDEB-3798-4127-9AC4-50831AEA42EB}"/>
              </a:ext>
            </a:extLst>
          </p:cNvPr>
          <p:cNvSpPr/>
          <p:nvPr/>
        </p:nvSpPr>
        <p:spPr>
          <a:xfrm>
            <a:off x="6128789" y="5585979"/>
            <a:ext cx="2689132" cy="715868"/>
          </a:xfrm>
          <a:prstGeom prst="wedgeRoundRectCallout">
            <a:avLst>
              <a:gd name="adj1" fmla="val -35567"/>
              <a:gd name="adj2" fmla="val -27326"/>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die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Folge</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 episode</a:t>
            </a:r>
            <a:b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das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Blut</a:t>
            </a:r>
            <a:r>
              <a:rPr lang="en-GB" sz="2000" dirty="0">
                <a:solidFill>
                  <a:prstClr val="white"/>
                </a:solidFill>
              </a:rPr>
              <a:t>  – blood</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1028" name="Picture 4" descr="Tatort: Schimanski Box">
            <a:extLst>
              <a:ext uri="{FF2B5EF4-FFF2-40B4-BE49-F238E27FC236}">
                <a16:creationId xmlns:a16="http://schemas.microsoft.com/office/drawing/2014/main" id="{C7ADEEB6-8F06-4C17-A8BC-FCA3347145A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83137" y="3308614"/>
            <a:ext cx="2103229" cy="2834540"/>
          </a:xfrm>
          <a:prstGeom prst="rect">
            <a:avLst/>
          </a:prstGeom>
          <a:noFill/>
          <a:extLst>
            <a:ext uri="{909E8E84-426E-40DD-AFC4-6F175D3DCCD1}">
              <a14:hiddenFill xmlns:a14="http://schemas.microsoft.com/office/drawing/2010/main">
                <a:solidFill>
                  <a:srgbClr val="FFFFFF"/>
                </a:solidFill>
              </a14:hiddenFill>
            </a:ext>
          </a:extLst>
        </p:spPr>
      </p:pic>
      <p:sp>
        <p:nvSpPr>
          <p:cNvPr id="23" name="Speech Bubble: Rectangle with Corners Rounded 22">
            <a:extLst>
              <a:ext uri="{FF2B5EF4-FFF2-40B4-BE49-F238E27FC236}">
                <a16:creationId xmlns:a16="http://schemas.microsoft.com/office/drawing/2014/main" id="{82DF01A0-6C0E-462E-A3F3-B64262494736}"/>
              </a:ext>
            </a:extLst>
          </p:cNvPr>
          <p:cNvSpPr/>
          <p:nvPr/>
        </p:nvSpPr>
        <p:spPr>
          <a:xfrm>
            <a:off x="4751434" y="1056763"/>
            <a:ext cx="2689132" cy="1101775"/>
          </a:xfrm>
          <a:prstGeom prst="wedgeRoundRectCallout">
            <a:avLst>
              <a:gd name="adj1" fmla="val -26594"/>
              <a:gd name="adj2" fmla="val 87989"/>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Remember! </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hoch</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changes to </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hoh</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before a noun.</a:t>
            </a:r>
          </a:p>
        </p:txBody>
      </p:sp>
    </p:spTree>
    <p:extLst>
      <p:ext uri="{BB962C8B-B14F-4D97-AF65-F5344CB8AC3E}">
        <p14:creationId xmlns:p14="http://schemas.microsoft.com/office/powerpoint/2010/main" val="2772325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2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3" grpId="0" animBg="1"/>
      <p:bldP spid="23"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436245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Krimiserie</a:t>
            </a:r>
            <a:r>
              <a:rPr lang="en-GB" sz="3600" b="1" dirty="0">
                <a:solidFill>
                  <a:schemeClr val="bg1"/>
                </a:solidFill>
              </a:rPr>
              <a:t> </a:t>
            </a:r>
            <a:r>
              <a:rPr lang="en-GB" sz="3600" b="1" i="1" dirty="0" err="1">
                <a:solidFill>
                  <a:schemeClr val="bg1"/>
                </a:solidFill>
              </a:rPr>
              <a:t>Tatort</a:t>
            </a:r>
            <a:endParaRPr lang="en-GB" sz="3600" b="1" i="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B2326E1-A87B-2D46-8B7D-5F8E8817AFDA}"/>
              </a:ext>
            </a:extLst>
          </p:cNvPr>
          <p:cNvSpPr txBox="1"/>
          <p:nvPr/>
        </p:nvSpPr>
        <p:spPr>
          <a:xfrm>
            <a:off x="232800" y="1360478"/>
            <a:ext cx="8092439" cy="2616101"/>
          </a:xfrm>
          <a:prstGeom prst="rect">
            <a:avLst/>
          </a:prstGeom>
          <a:noFill/>
        </p:spPr>
        <p:txBody>
          <a:bodyPr wrap="square" rtlCol="0">
            <a:spAutoFit/>
          </a:bodyPr>
          <a:lstStyle/>
          <a:p>
            <a:r>
              <a:rPr lang="de-DE" sz="2000" dirty="0">
                <a:solidFill>
                  <a:schemeClr val="accent5">
                    <a:lumMod val="50000"/>
                  </a:schemeClr>
                </a:solidFill>
              </a:rPr>
              <a:t>Tatort ist eine </a:t>
            </a:r>
            <a:r>
              <a:rPr lang="de-DE" sz="2000" b="1" dirty="0">
                <a:solidFill>
                  <a:schemeClr val="accent5">
                    <a:lumMod val="50000"/>
                  </a:schemeClr>
                </a:solidFill>
              </a:rPr>
              <a:t>bekannte </a:t>
            </a:r>
            <a:r>
              <a:rPr lang="de-DE" sz="2000" dirty="0">
                <a:solidFill>
                  <a:schemeClr val="accent5">
                    <a:lumMod val="50000"/>
                  </a:schemeClr>
                </a:solidFill>
              </a:rPr>
              <a:t>Krimiserie, die </a:t>
            </a:r>
            <a:r>
              <a:rPr lang="de-DE" sz="2000" b="1" dirty="0">
                <a:solidFill>
                  <a:schemeClr val="accent5">
                    <a:lumMod val="50000"/>
                  </a:schemeClr>
                </a:solidFill>
              </a:rPr>
              <a:t>viele </a:t>
            </a:r>
            <a:r>
              <a:rPr lang="de-DE" sz="2000" dirty="0">
                <a:solidFill>
                  <a:schemeClr val="accent5">
                    <a:lumMod val="50000"/>
                  </a:schemeClr>
                </a:solidFill>
              </a:rPr>
              <a:t>Leute schon seit 1970 </a:t>
            </a:r>
            <a:r>
              <a:rPr lang="de-DE" sz="2000" b="1" dirty="0">
                <a:solidFill>
                  <a:schemeClr val="accent5">
                    <a:lumMod val="50000"/>
                  </a:schemeClr>
                </a:solidFill>
              </a:rPr>
              <a:t>spannend </a:t>
            </a:r>
            <a:r>
              <a:rPr lang="de-DE" sz="2000" dirty="0">
                <a:solidFill>
                  <a:schemeClr val="accent5">
                    <a:lumMod val="50000"/>
                  </a:schemeClr>
                </a:solidFill>
              </a:rPr>
              <a:t>finden. Jede </a:t>
            </a:r>
            <a:r>
              <a:rPr lang="de-DE" sz="2000" b="1" dirty="0">
                <a:solidFill>
                  <a:schemeClr val="accent5">
                    <a:lumMod val="50000"/>
                  </a:schemeClr>
                </a:solidFill>
              </a:rPr>
              <a:t>eigene </a:t>
            </a:r>
            <a:r>
              <a:rPr lang="de-DE" sz="2000" dirty="0">
                <a:solidFill>
                  <a:schemeClr val="accent5">
                    <a:lumMod val="50000"/>
                  </a:schemeClr>
                </a:solidFill>
              </a:rPr>
              <a:t>Folge beschreibt auch immer sehr genau die </a:t>
            </a:r>
            <a:r>
              <a:rPr lang="de-DE" sz="2000" b="1" dirty="0">
                <a:solidFill>
                  <a:schemeClr val="accent5">
                    <a:lumMod val="50000"/>
                  </a:schemeClr>
                </a:solidFill>
              </a:rPr>
              <a:t>deutsche </a:t>
            </a:r>
            <a:r>
              <a:rPr lang="de-DE" sz="2000" dirty="0">
                <a:solidFill>
                  <a:schemeClr val="accent5">
                    <a:lumMod val="50000"/>
                  </a:schemeClr>
                </a:solidFill>
              </a:rPr>
              <a:t>Stadt, wo sie spielt. Immer gibt es einen </a:t>
            </a:r>
            <a:r>
              <a:rPr lang="de-DE" sz="2000" b="1" dirty="0">
                <a:solidFill>
                  <a:schemeClr val="accent5">
                    <a:lumMod val="50000"/>
                  </a:schemeClr>
                </a:solidFill>
              </a:rPr>
              <a:t>hässlichen </a:t>
            </a:r>
            <a:r>
              <a:rPr lang="de-DE" sz="2000" dirty="0">
                <a:solidFill>
                  <a:schemeClr val="accent5">
                    <a:lumMod val="50000"/>
                  </a:schemeClr>
                </a:solidFill>
              </a:rPr>
              <a:t>Mord: Jemand fällt aus einem</a:t>
            </a:r>
            <a:r>
              <a:rPr lang="de-DE" sz="2000" b="1" dirty="0">
                <a:solidFill>
                  <a:schemeClr val="accent5">
                    <a:lumMod val="50000"/>
                  </a:schemeClr>
                </a:solidFill>
              </a:rPr>
              <a:t> hohen </a:t>
            </a:r>
            <a:r>
              <a:rPr lang="de-DE" sz="2000" dirty="0">
                <a:solidFill>
                  <a:schemeClr val="accent5">
                    <a:lumMod val="50000"/>
                  </a:schemeClr>
                </a:solidFill>
              </a:rPr>
              <a:t>Fenster, niemand war in der Nähe, aber immer gibt es viel Blut, das</a:t>
            </a:r>
            <a:r>
              <a:rPr lang="de-DE" sz="2000" b="1" dirty="0">
                <a:solidFill>
                  <a:schemeClr val="accent5">
                    <a:lumMod val="50000"/>
                  </a:schemeClr>
                </a:solidFill>
              </a:rPr>
              <a:t> rot </a:t>
            </a:r>
            <a:r>
              <a:rPr lang="de-DE" sz="2000" dirty="0">
                <a:solidFill>
                  <a:schemeClr val="accent5">
                    <a:lumMod val="50000"/>
                  </a:schemeClr>
                </a:solidFill>
              </a:rPr>
              <a:t>ist. Deshalb trifft man im Tatort auch immer einen Anwalt, der </a:t>
            </a:r>
            <a:r>
              <a:rPr lang="de-DE" sz="2000" b="1" dirty="0">
                <a:solidFill>
                  <a:schemeClr val="accent5">
                    <a:lumMod val="50000"/>
                  </a:schemeClr>
                </a:solidFill>
              </a:rPr>
              <a:t>offiziell </a:t>
            </a:r>
            <a:r>
              <a:rPr lang="de-DE" sz="2000" dirty="0">
                <a:solidFill>
                  <a:schemeClr val="accent5">
                    <a:lumMod val="50000"/>
                  </a:schemeClr>
                </a:solidFill>
              </a:rPr>
              <a:t>ist. </a:t>
            </a:r>
          </a:p>
          <a:p>
            <a:endParaRPr lang="de-DE" sz="2400" dirty="0">
              <a:solidFill>
                <a:schemeClr val="accent5">
                  <a:lumMod val="50000"/>
                </a:schemeClr>
              </a:solidFill>
            </a:endParaRPr>
          </a:p>
        </p:txBody>
      </p:sp>
      <p:sp>
        <p:nvSpPr>
          <p:cNvPr id="2" name="Rectangle 1">
            <a:extLst>
              <a:ext uri="{FF2B5EF4-FFF2-40B4-BE49-F238E27FC236}">
                <a16:creationId xmlns:a16="http://schemas.microsoft.com/office/drawing/2014/main" id="{4089F28B-84F0-4027-BEEA-A2DB9433D881}"/>
              </a:ext>
            </a:extLst>
          </p:cNvPr>
          <p:cNvSpPr/>
          <p:nvPr/>
        </p:nvSpPr>
        <p:spPr>
          <a:xfrm>
            <a:off x="232800" y="3693080"/>
            <a:ext cx="8092439" cy="1938992"/>
          </a:xfrm>
          <a:prstGeom prst="rect">
            <a:avLst/>
          </a:prstGeom>
        </p:spPr>
        <p:txBody>
          <a:bodyPr wrap="square">
            <a:spAutoFit/>
          </a:bodyPr>
          <a:lstStyle/>
          <a:p>
            <a:pPr lvl="0"/>
            <a:r>
              <a:rPr lang="de-DE" sz="2000" dirty="0">
                <a:solidFill>
                  <a:srgbClr val="4472C4">
                    <a:lumMod val="50000"/>
                  </a:srgbClr>
                </a:solidFill>
              </a:rPr>
              <a:t>Eine Tatort-Figur, die auf der ganzen Welt </a:t>
            </a:r>
            <a:r>
              <a:rPr lang="de-DE" sz="2000" b="1" dirty="0">
                <a:solidFill>
                  <a:srgbClr val="4472C4">
                    <a:lumMod val="50000"/>
                  </a:srgbClr>
                </a:solidFill>
              </a:rPr>
              <a:t>bekannt </a:t>
            </a:r>
            <a:r>
              <a:rPr lang="de-DE" sz="2000" dirty="0">
                <a:solidFill>
                  <a:srgbClr val="4472C4">
                    <a:lumMod val="50000"/>
                  </a:srgbClr>
                </a:solidFill>
              </a:rPr>
              <a:t>ist, ist Horst Schimanski. Schimanski ist ein nicht sehr </a:t>
            </a:r>
            <a:r>
              <a:rPr lang="de-DE" sz="2000" b="1" dirty="0">
                <a:solidFill>
                  <a:srgbClr val="4472C4">
                    <a:lumMod val="50000"/>
                  </a:srgbClr>
                </a:solidFill>
              </a:rPr>
              <a:t>netter </a:t>
            </a:r>
            <a:r>
              <a:rPr lang="de-DE" sz="2000" dirty="0">
                <a:solidFill>
                  <a:srgbClr val="4472C4">
                    <a:lumMod val="50000"/>
                  </a:srgbClr>
                </a:solidFill>
              </a:rPr>
              <a:t>Kriminalkommissar, der in Duisburg wohnt, eine Stadt, die nicht sehr </a:t>
            </a:r>
            <a:r>
              <a:rPr lang="de-DE" sz="2000" b="1" dirty="0">
                <a:solidFill>
                  <a:srgbClr val="4472C4">
                    <a:lumMod val="50000"/>
                  </a:srgbClr>
                </a:solidFill>
              </a:rPr>
              <a:t>schön </a:t>
            </a:r>
            <a:r>
              <a:rPr lang="de-DE" sz="2000" dirty="0">
                <a:solidFill>
                  <a:srgbClr val="4472C4">
                    <a:lumMod val="50000"/>
                  </a:srgbClr>
                </a:solidFill>
              </a:rPr>
              <a:t>ist. Langsam wird es Zeit, dass du vielleicht selbst mal einen Tatort siehst! Das kannst du auf </a:t>
            </a:r>
            <a:r>
              <a:rPr lang="de-DE" sz="2000" dirty="0">
                <a:solidFill>
                  <a:srgbClr val="4472C4">
                    <a:lumMod val="50000"/>
                  </a:srgbClr>
                </a:solidFill>
                <a:hlinkClick r:id="rId5">
                  <a:extLst>
                    <a:ext uri="{A12FA001-AC4F-418D-AE19-62706E023703}">
                      <ahyp:hlinkClr xmlns:ahyp="http://schemas.microsoft.com/office/drawing/2018/hyperlinkcolor" val="tx"/>
                    </a:ext>
                  </a:extLst>
                </a:hlinkClick>
              </a:rPr>
              <a:t>https://www.ardmediathek.de/tatort/</a:t>
            </a:r>
            <a:r>
              <a:rPr lang="de-DE" sz="2000" dirty="0">
                <a:solidFill>
                  <a:srgbClr val="4472C4">
                    <a:lumMod val="50000"/>
                  </a:srgbClr>
                </a:solidFill>
              </a:rPr>
              <a:t>.</a:t>
            </a:r>
            <a:endParaRPr lang="en-US" sz="2000" dirty="0">
              <a:solidFill>
                <a:srgbClr val="4472C4">
                  <a:lumMod val="50000"/>
                </a:srgbClr>
              </a:solidFill>
            </a:endParaRPr>
          </a:p>
        </p:txBody>
      </p:sp>
      <p:sp>
        <p:nvSpPr>
          <p:cNvPr id="26" name="Rectangle: Rounded Corners 25">
            <a:extLst>
              <a:ext uri="{FF2B5EF4-FFF2-40B4-BE49-F238E27FC236}">
                <a16:creationId xmlns:a16="http://schemas.microsoft.com/office/drawing/2014/main" id="{CA19A377-DDCD-46A2-A5FB-629374F7B429}"/>
              </a:ext>
            </a:extLst>
          </p:cNvPr>
          <p:cNvSpPr/>
          <p:nvPr/>
        </p:nvSpPr>
        <p:spPr>
          <a:xfrm>
            <a:off x="8651411" y="804040"/>
            <a:ext cx="2608726" cy="3382298"/>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chemeClr val="accent5">
                    <a:lumMod val="50000"/>
                  </a:schemeClr>
                </a:solidFill>
              </a:rPr>
              <a:t>Tatort</a:t>
            </a:r>
            <a:r>
              <a:rPr lang="en-GB" sz="2400" b="1" dirty="0">
                <a:solidFill>
                  <a:schemeClr val="accent5">
                    <a:lumMod val="50000"/>
                  </a:schemeClr>
                </a:solidFill>
              </a:rPr>
              <a:t> is a famous crime series, which many people have found exciting since 1970. </a:t>
            </a:r>
          </a:p>
        </p:txBody>
      </p:sp>
      <p:sp>
        <p:nvSpPr>
          <p:cNvPr id="27" name="Rectangle: Rounded Corners 26">
            <a:extLst>
              <a:ext uri="{FF2B5EF4-FFF2-40B4-BE49-F238E27FC236}">
                <a16:creationId xmlns:a16="http://schemas.microsoft.com/office/drawing/2014/main" id="{1474F933-4510-459D-AB64-C1F2441F576C}"/>
              </a:ext>
            </a:extLst>
          </p:cNvPr>
          <p:cNvSpPr/>
          <p:nvPr/>
        </p:nvSpPr>
        <p:spPr>
          <a:xfrm>
            <a:off x="8651411" y="1114495"/>
            <a:ext cx="2608726" cy="3415532"/>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5">
                    <a:lumMod val="50000"/>
                  </a:schemeClr>
                </a:solidFill>
              </a:rPr>
              <a:t>Each individual episode also describes the German city where it takes place very precisely.</a:t>
            </a:r>
          </a:p>
        </p:txBody>
      </p:sp>
      <p:sp>
        <p:nvSpPr>
          <p:cNvPr id="28" name="Rectangle: Rounded Corners 27">
            <a:extLst>
              <a:ext uri="{FF2B5EF4-FFF2-40B4-BE49-F238E27FC236}">
                <a16:creationId xmlns:a16="http://schemas.microsoft.com/office/drawing/2014/main" id="{6B36270E-D091-4D14-8A9E-7419B08F1912}"/>
              </a:ext>
            </a:extLst>
          </p:cNvPr>
          <p:cNvSpPr/>
          <p:nvPr/>
        </p:nvSpPr>
        <p:spPr>
          <a:xfrm>
            <a:off x="8673559" y="1416469"/>
            <a:ext cx="2608726" cy="3363313"/>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5">
                    <a:lumMod val="50000"/>
                  </a:schemeClr>
                </a:solidFill>
              </a:rPr>
              <a:t>There is always an ugly murder:</a:t>
            </a:r>
          </a:p>
        </p:txBody>
      </p:sp>
      <p:sp>
        <p:nvSpPr>
          <p:cNvPr id="29" name="Rectangle: Rounded Corners 28">
            <a:extLst>
              <a:ext uri="{FF2B5EF4-FFF2-40B4-BE49-F238E27FC236}">
                <a16:creationId xmlns:a16="http://schemas.microsoft.com/office/drawing/2014/main" id="{D9606302-8107-4985-A62F-2B9577BC6362}"/>
              </a:ext>
            </a:extLst>
          </p:cNvPr>
          <p:cNvSpPr/>
          <p:nvPr/>
        </p:nvSpPr>
        <p:spPr>
          <a:xfrm>
            <a:off x="8662485" y="1683151"/>
            <a:ext cx="2608726" cy="3385695"/>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5">
                    <a:lumMod val="50000"/>
                  </a:schemeClr>
                </a:solidFill>
              </a:rPr>
              <a:t>Somebody falls out of a high window, nobody was nearby, but there is always a lot of blood, which is red.</a:t>
            </a:r>
          </a:p>
        </p:txBody>
      </p:sp>
      <p:sp>
        <p:nvSpPr>
          <p:cNvPr id="30" name="Rectangle: Rounded Corners 29">
            <a:extLst>
              <a:ext uri="{FF2B5EF4-FFF2-40B4-BE49-F238E27FC236}">
                <a16:creationId xmlns:a16="http://schemas.microsoft.com/office/drawing/2014/main" id="{083F3F9A-3CF9-4F3D-AA57-F65D6690A47E}"/>
              </a:ext>
            </a:extLst>
          </p:cNvPr>
          <p:cNvSpPr/>
          <p:nvPr/>
        </p:nvSpPr>
        <p:spPr>
          <a:xfrm>
            <a:off x="8668814" y="1972855"/>
            <a:ext cx="2608726" cy="3397965"/>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5">
                    <a:lumMod val="50000"/>
                  </a:schemeClr>
                </a:solidFill>
              </a:rPr>
              <a:t>Therefore, in </a:t>
            </a:r>
            <a:r>
              <a:rPr lang="en-GB" sz="2400" b="1" dirty="0" err="1">
                <a:solidFill>
                  <a:schemeClr val="accent5">
                    <a:lumMod val="50000"/>
                  </a:schemeClr>
                </a:solidFill>
              </a:rPr>
              <a:t>Tatort</a:t>
            </a:r>
            <a:r>
              <a:rPr lang="en-GB" sz="2400" b="1" dirty="0">
                <a:solidFill>
                  <a:schemeClr val="accent5">
                    <a:lumMod val="50000"/>
                  </a:schemeClr>
                </a:solidFill>
              </a:rPr>
              <a:t>, you will always find a lawyer, who is official.</a:t>
            </a:r>
          </a:p>
        </p:txBody>
      </p:sp>
      <p:sp>
        <p:nvSpPr>
          <p:cNvPr id="31" name="Rectangle: Rounded Corners 30">
            <a:extLst>
              <a:ext uri="{FF2B5EF4-FFF2-40B4-BE49-F238E27FC236}">
                <a16:creationId xmlns:a16="http://schemas.microsoft.com/office/drawing/2014/main" id="{78740662-EC55-4227-A065-3301B4A3F1C1}"/>
              </a:ext>
            </a:extLst>
          </p:cNvPr>
          <p:cNvSpPr/>
          <p:nvPr/>
        </p:nvSpPr>
        <p:spPr>
          <a:xfrm>
            <a:off x="8651411" y="2200675"/>
            <a:ext cx="2608726" cy="3421510"/>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5">
                    <a:lumMod val="50000"/>
                  </a:schemeClr>
                </a:solidFill>
              </a:rPr>
              <a:t>A </a:t>
            </a:r>
            <a:r>
              <a:rPr lang="en-GB" sz="2400" b="1" dirty="0" err="1">
                <a:solidFill>
                  <a:schemeClr val="accent5">
                    <a:lumMod val="50000"/>
                  </a:schemeClr>
                </a:solidFill>
              </a:rPr>
              <a:t>Tatort</a:t>
            </a:r>
            <a:r>
              <a:rPr lang="en-GB" sz="2400" b="1" dirty="0">
                <a:solidFill>
                  <a:schemeClr val="accent5">
                    <a:lumMod val="50000"/>
                  </a:schemeClr>
                </a:solidFill>
              </a:rPr>
              <a:t> character who is famous all over the world, is Horst </a:t>
            </a:r>
            <a:r>
              <a:rPr lang="en-GB" sz="2400" b="1" dirty="0" err="1">
                <a:solidFill>
                  <a:schemeClr val="accent5">
                    <a:lumMod val="50000"/>
                  </a:schemeClr>
                </a:solidFill>
              </a:rPr>
              <a:t>Schimanski</a:t>
            </a:r>
            <a:r>
              <a:rPr lang="en-GB" sz="2400" b="1" dirty="0">
                <a:solidFill>
                  <a:schemeClr val="accent5">
                    <a:lumMod val="50000"/>
                  </a:schemeClr>
                </a:solidFill>
              </a:rPr>
              <a:t>.</a:t>
            </a:r>
          </a:p>
        </p:txBody>
      </p:sp>
      <p:sp>
        <p:nvSpPr>
          <p:cNvPr id="32" name="Rectangle: Rounded Corners 31">
            <a:extLst>
              <a:ext uri="{FF2B5EF4-FFF2-40B4-BE49-F238E27FC236}">
                <a16:creationId xmlns:a16="http://schemas.microsoft.com/office/drawing/2014/main" id="{97CEE541-E3F7-43E7-B7A7-A23933827284}"/>
              </a:ext>
            </a:extLst>
          </p:cNvPr>
          <p:cNvSpPr/>
          <p:nvPr/>
        </p:nvSpPr>
        <p:spPr>
          <a:xfrm>
            <a:off x="8662485" y="2383079"/>
            <a:ext cx="2608726" cy="3427576"/>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chemeClr val="accent5">
                    <a:lumMod val="50000"/>
                  </a:schemeClr>
                </a:solidFill>
              </a:rPr>
              <a:t>Schimanski</a:t>
            </a:r>
            <a:r>
              <a:rPr lang="en-GB" sz="2400" b="1" dirty="0">
                <a:solidFill>
                  <a:schemeClr val="accent5">
                    <a:lumMod val="50000"/>
                  </a:schemeClr>
                </a:solidFill>
              </a:rPr>
              <a:t> is a detective who is not very nice, who lives in Duisburg, a city which is not very beautiful. </a:t>
            </a:r>
          </a:p>
        </p:txBody>
      </p:sp>
      <p:sp>
        <p:nvSpPr>
          <p:cNvPr id="33" name="Rectangle: Rounded Corners 32">
            <a:extLst>
              <a:ext uri="{FF2B5EF4-FFF2-40B4-BE49-F238E27FC236}">
                <a16:creationId xmlns:a16="http://schemas.microsoft.com/office/drawing/2014/main" id="{ED9AD287-E4D9-4DBD-9680-D3C3B5D09FF9}"/>
              </a:ext>
            </a:extLst>
          </p:cNvPr>
          <p:cNvSpPr/>
          <p:nvPr/>
        </p:nvSpPr>
        <p:spPr>
          <a:xfrm>
            <a:off x="8668814" y="2484314"/>
            <a:ext cx="2608726" cy="3427575"/>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5">
                    <a:lumMod val="50000"/>
                  </a:schemeClr>
                </a:solidFill>
              </a:rPr>
              <a:t>It is about time for you to maybe watch </a:t>
            </a:r>
            <a:r>
              <a:rPr lang="en-GB" sz="2400" b="1" dirty="0" err="1">
                <a:solidFill>
                  <a:schemeClr val="accent5">
                    <a:lumMod val="50000"/>
                  </a:schemeClr>
                </a:solidFill>
              </a:rPr>
              <a:t>Tatort</a:t>
            </a:r>
            <a:r>
              <a:rPr lang="en-GB" sz="2400" b="1" dirty="0">
                <a:solidFill>
                  <a:schemeClr val="accent5">
                    <a:lumMod val="50000"/>
                  </a:schemeClr>
                </a:solidFill>
              </a:rPr>
              <a:t> yourself!</a:t>
            </a:r>
          </a:p>
        </p:txBody>
      </p:sp>
      <p:sp>
        <p:nvSpPr>
          <p:cNvPr id="34" name="Rectangle: Rounded Corners 33">
            <a:extLst>
              <a:ext uri="{FF2B5EF4-FFF2-40B4-BE49-F238E27FC236}">
                <a16:creationId xmlns:a16="http://schemas.microsoft.com/office/drawing/2014/main" id="{E8259421-AAE5-4624-8A3C-DF2A9CDD5F43}"/>
              </a:ext>
            </a:extLst>
          </p:cNvPr>
          <p:cNvSpPr/>
          <p:nvPr/>
        </p:nvSpPr>
        <p:spPr>
          <a:xfrm>
            <a:off x="8668814" y="2649762"/>
            <a:ext cx="2608726" cy="3427575"/>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5">
                    <a:lumMod val="50000"/>
                  </a:schemeClr>
                </a:solidFill>
              </a:rPr>
              <a:t>You can do that at </a:t>
            </a:r>
            <a:r>
              <a:rPr lang="de-DE" sz="2400" dirty="0">
                <a:solidFill>
                  <a:srgbClr val="4472C4">
                    <a:lumMod val="50000"/>
                  </a:srgbClr>
                </a:solidFill>
                <a:hlinkClick r:id="rId5">
                  <a:extLst>
                    <a:ext uri="{A12FA001-AC4F-418D-AE19-62706E023703}">
                      <ahyp:hlinkClr xmlns:ahyp="http://schemas.microsoft.com/office/drawing/2018/hyperlinkcolor" val="tx"/>
                    </a:ext>
                  </a:extLst>
                </a:hlinkClick>
              </a:rPr>
              <a:t>https://www.ardmediathek.de/tatort/</a:t>
            </a:r>
            <a:r>
              <a:rPr lang="de-DE" sz="2400" dirty="0">
                <a:solidFill>
                  <a:srgbClr val="4472C4">
                    <a:lumMod val="50000"/>
                  </a:srgbClr>
                </a:solidFill>
              </a:rPr>
              <a:t>.</a:t>
            </a:r>
            <a:endParaRPr lang="en-GB" sz="2400" b="1" dirty="0">
              <a:solidFill>
                <a:schemeClr val="accent5">
                  <a:lumMod val="50000"/>
                </a:schemeClr>
              </a:solidFill>
            </a:endParaRPr>
          </a:p>
        </p:txBody>
      </p:sp>
    </p:spTree>
    <p:extLst>
      <p:ext uri="{BB962C8B-B14F-4D97-AF65-F5344CB8AC3E}">
        <p14:creationId xmlns:p14="http://schemas.microsoft.com/office/powerpoint/2010/main" val="2154195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P spid="30" grpId="0" animBg="1"/>
      <p:bldP spid="31" grpId="0" animBg="1"/>
      <p:bldP spid="32" grpId="0" animBg="1"/>
      <p:bldP spid="33" grpId="0" animBg="1"/>
      <p:bldP spid="3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5763126" cy="869950"/>
          </a:xfrm>
          <a:prstGeom prst="rect">
            <a:avLst/>
          </a:prstGeom>
        </p:spPr>
      </p:pic>
      <p:sp>
        <p:nvSpPr>
          <p:cNvPr id="4" name="Title 3"/>
          <p:cNvSpPr>
            <a:spLocks noGrp="1"/>
          </p:cNvSpPr>
          <p:nvPr>
            <p:ph type="title"/>
          </p:nvPr>
        </p:nvSpPr>
        <p:spPr>
          <a:xfrm>
            <a:off x="0" y="294041"/>
            <a:ext cx="5269832" cy="707849"/>
          </a:xfrm>
        </p:spPr>
        <p:txBody>
          <a:bodyPr>
            <a:normAutofit fontScale="90000"/>
          </a:bodyPr>
          <a:lstStyle/>
          <a:p>
            <a:r>
              <a:rPr lang="en-GB" sz="3600" b="1" dirty="0" err="1">
                <a:solidFill>
                  <a:schemeClr val="bg1"/>
                </a:solidFill>
              </a:rPr>
              <a:t>Wer</a:t>
            </a:r>
            <a:r>
              <a:rPr lang="en-GB" sz="3600" b="1" dirty="0">
                <a:solidFill>
                  <a:schemeClr val="bg1"/>
                </a:solidFill>
              </a:rPr>
              <a:t> </a:t>
            </a:r>
            <a:r>
              <a:rPr lang="en-GB" sz="3600" b="1" dirty="0" err="1">
                <a:solidFill>
                  <a:schemeClr val="bg1"/>
                </a:solidFill>
              </a:rPr>
              <a:t>ist</a:t>
            </a:r>
            <a:r>
              <a:rPr lang="en-GB" sz="3600" b="1" dirty="0">
                <a:solidFill>
                  <a:schemeClr val="bg1"/>
                </a:solidFill>
              </a:rPr>
              <a:t> der </a:t>
            </a:r>
            <a:r>
              <a:rPr lang="en-GB" sz="3600" b="1" dirty="0" err="1">
                <a:solidFill>
                  <a:schemeClr val="bg1"/>
                </a:solidFill>
              </a:rPr>
              <a:t>Mörder</a:t>
            </a:r>
            <a:r>
              <a:rPr lang="en-GB" sz="3600" b="1" dirty="0">
                <a:solidFill>
                  <a:schemeClr val="bg1"/>
                </a:solidFill>
              </a:rPr>
              <a:t>? [1/2]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0059922B-7BB8-6A4C-A3D8-5E83A76F38CE}"/>
              </a:ext>
            </a:extLst>
          </p:cNvPr>
          <p:cNvSpPr txBox="1"/>
          <p:nvPr/>
        </p:nvSpPr>
        <p:spPr>
          <a:xfrm>
            <a:off x="180000" y="1296000"/>
            <a:ext cx="10328974" cy="461665"/>
          </a:xfrm>
          <a:prstGeom prst="rect">
            <a:avLst/>
          </a:prstGeom>
          <a:noFill/>
        </p:spPr>
        <p:txBody>
          <a:bodyPr wrap="square" rtlCol="0">
            <a:spAutoFit/>
          </a:bodyPr>
          <a:lstStyle/>
          <a:p>
            <a:r>
              <a:rPr lang="en-US" sz="2400" dirty="0">
                <a:solidFill>
                  <a:schemeClr val="accent5">
                    <a:lumMod val="50000"/>
                  </a:schemeClr>
                </a:solidFill>
              </a:rPr>
              <a:t>Das Team </a:t>
            </a:r>
            <a:r>
              <a:rPr lang="en-US" sz="2400" dirty="0" err="1">
                <a:solidFill>
                  <a:schemeClr val="accent5">
                    <a:lumMod val="50000"/>
                  </a:schemeClr>
                </a:solidFill>
              </a:rPr>
              <a:t>liest</a:t>
            </a:r>
            <a:r>
              <a:rPr lang="en-US" sz="2400" dirty="0">
                <a:solidFill>
                  <a:schemeClr val="accent5">
                    <a:lumMod val="50000"/>
                  </a:schemeClr>
                </a:solidFill>
              </a:rPr>
              <a:t> seine </a:t>
            </a:r>
            <a:r>
              <a:rPr lang="en-US" sz="2400" dirty="0" err="1">
                <a:solidFill>
                  <a:schemeClr val="accent5">
                    <a:lumMod val="50000"/>
                  </a:schemeClr>
                </a:solidFill>
              </a:rPr>
              <a:t>Notizen</a:t>
            </a:r>
            <a:r>
              <a:rPr lang="en-US" sz="2400" dirty="0">
                <a:solidFill>
                  <a:schemeClr val="accent5">
                    <a:lumMod val="50000"/>
                  </a:schemeClr>
                </a:solidFill>
              </a:rPr>
              <a:t>. </a:t>
            </a:r>
            <a:r>
              <a:rPr lang="en-US" sz="2400" dirty="0" err="1">
                <a:solidFill>
                  <a:schemeClr val="accent5">
                    <a:lumMod val="50000"/>
                  </a:schemeClr>
                </a:solidFill>
              </a:rPr>
              <a:t>Wer</a:t>
            </a:r>
            <a:r>
              <a:rPr lang="en-US" sz="2400" dirty="0">
                <a:solidFill>
                  <a:schemeClr val="accent5">
                    <a:lumMod val="50000"/>
                  </a:schemeClr>
                </a:solidFill>
              </a:rPr>
              <a:t> war es? </a:t>
            </a:r>
            <a:r>
              <a:rPr lang="en-US" sz="2400" dirty="0" err="1">
                <a:solidFill>
                  <a:schemeClr val="accent5">
                    <a:lumMod val="50000"/>
                  </a:schemeClr>
                </a:solidFill>
              </a:rPr>
              <a:t>Schreib</a:t>
            </a:r>
            <a:r>
              <a:rPr lang="en-US" sz="2400" dirty="0">
                <a:solidFill>
                  <a:schemeClr val="accent5">
                    <a:lumMod val="50000"/>
                  </a:schemeClr>
                </a:solidFill>
              </a:rPr>
              <a:t> auf Deutsch.</a:t>
            </a:r>
          </a:p>
        </p:txBody>
      </p:sp>
      <p:sp>
        <p:nvSpPr>
          <p:cNvPr id="10" name="TextBox 9">
            <a:extLst>
              <a:ext uri="{FF2B5EF4-FFF2-40B4-BE49-F238E27FC236}">
                <a16:creationId xmlns:a16="http://schemas.microsoft.com/office/drawing/2014/main" id="{F4E87EB1-1411-4FE5-9D06-D16CE0AC52C6}"/>
              </a:ext>
            </a:extLst>
          </p:cNvPr>
          <p:cNvSpPr txBox="1"/>
          <p:nvPr/>
        </p:nvSpPr>
        <p:spPr>
          <a:xfrm>
            <a:off x="260479" y="1909129"/>
            <a:ext cx="12396741" cy="6555641"/>
          </a:xfrm>
          <a:prstGeom prst="rect">
            <a:avLst/>
          </a:prstGeom>
          <a:noFill/>
        </p:spPr>
        <p:txBody>
          <a:bodyPr wrap="square" rtlCol="0">
            <a:spAutoFit/>
          </a:bodyPr>
          <a:lstStyle/>
          <a:p>
            <a:r>
              <a:rPr lang="en-GB" sz="2400" b="1" dirty="0">
                <a:solidFill>
                  <a:srgbClr val="FE6700"/>
                </a:solidFill>
              </a:rPr>
              <a:t>1</a:t>
            </a:r>
            <a:r>
              <a:rPr lang="en-GB" sz="2400" dirty="0">
                <a:solidFill>
                  <a:schemeClr val="accent5">
                    <a:lumMod val="50000"/>
                  </a:schemeClr>
                </a:solidFill>
              </a:rPr>
              <a:t>. The person, who grabs the poison*, is wearing a hat.</a:t>
            </a:r>
            <a:br>
              <a:rPr lang="en-GB" sz="2400" dirty="0">
                <a:solidFill>
                  <a:schemeClr val="accent5">
                    <a:lumMod val="50000"/>
                  </a:schemeClr>
                </a:solidFill>
              </a:rPr>
            </a:br>
            <a:r>
              <a:rPr lang="en-GB" sz="2400" dirty="0">
                <a:solidFill>
                  <a:schemeClr val="accent5">
                    <a:lumMod val="50000"/>
                  </a:schemeClr>
                </a:solidFill>
              </a:rPr>
              <a:t>    </a:t>
            </a:r>
            <a:r>
              <a:rPr lang="en-GB" sz="2400" b="1" dirty="0">
                <a:solidFill>
                  <a:schemeClr val="accent5">
                    <a:lumMod val="50000"/>
                  </a:schemeClr>
                </a:solidFill>
              </a:rPr>
              <a:t>Die Person, die das Gift </a:t>
            </a:r>
            <a:r>
              <a:rPr lang="en-GB" sz="2400" b="1" dirty="0" err="1">
                <a:solidFill>
                  <a:schemeClr val="accent5">
                    <a:lumMod val="50000"/>
                  </a:schemeClr>
                </a:solidFill>
              </a:rPr>
              <a:t>fasst</a:t>
            </a:r>
            <a:r>
              <a:rPr lang="en-GB" sz="2400" b="1" dirty="0">
                <a:solidFill>
                  <a:schemeClr val="accent5">
                    <a:lumMod val="50000"/>
                  </a:schemeClr>
                </a:solidFill>
              </a:rPr>
              <a:t>, </a:t>
            </a:r>
            <a:r>
              <a:rPr lang="en-GB" sz="2400" b="1" dirty="0" err="1">
                <a:solidFill>
                  <a:schemeClr val="accent5">
                    <a:lumMod val="50000"/>
                  </a:schemeClr>
                </a:solidFill>
              </a:rPr>
              <a:t>trägt</a:t>
            </a:r>
            <a:r>
              <a:rPr lang="en-GB" sz="2400" b="1" dirty="0">
                <a:solidFill>
                  <a:schemeClr val="accent5">
                    <a:lumMod val="50000"/>
                  </a:schemeClr>
                </a:solidFill>
              </a:rPr>
              <a:t> </a:t>
            </a:r>
            <a:r>
              <a:rPr lang="en-GB" sz="2400" b="1" dirty="0" err="1">
                <a:solidFill>
                  <a:schemeClr val="accent5">
                    <a:lumMod val="50000"/>
                  </a:schemeClr>
                </a:solidFill>
              </a:rPr>
              <a:t>einen</a:t>
            </a:r>
            <a:r>
              <a:rPr lang="en-GB" sz="2400" b="1" dirty="0">
                <a:solidFill>
                  <a:schemeClr val="accent5">
                    <a:lumMod val="50000"/>
                  </a:schemeClr>
                </a:solidFill>
              </a:rPr>
              <a:t> Hut.</a:t>
            </a:r>
            <a:br>
              <a:rPr lang="en-GB" sz="2400" b="1" dirty="0">
                <a:solidFill>
                  <a:schemeClr val="accent5">
                    <a:lumMod val="50000"/>
                  </a:schemeClr>
                </a:solidFill>
              </a:rPr>
            </a:br>
            <a:endParaRPr lang="en-GB" sz="2400" b="1" dirty="0">
              <a:solidFill>
                <a:schemeClr val="accent5">
                  <a:lumMod val="50000"/>
                </a:schemeClr>
              </a:solidFill>
            </a:endParaRPr>
          </a:p>
          <a:p>
            <a:r>
              <a:rPr lang="en-GB" sz="2400" b="1" dirty="0">
                <a:solidFill>
                  <a:srgbClr val="FE6700"/>
                </a:solidFill>
              </a:rPr>
              <a:t>2</a:t>
            </a:r>
            <a:r>
              <a:rPr lang="en-GB" sz="2400" dirty="0">
                <a:solidFill>
                  <a:schemeClr val="accent5">
                    <a:lumMod val="50000"/>
                  </a:schemeClr>
                </a:solidFill>
              </a:rPr>
              <a:t>. Mrs Spies, who writes ‘S’ on a piece of paper, wants to give only Simon the money.</a:t>
            </a:r>
          </a:p>
          <a:p>
            <a:r>
              <a:rPr lang="en-GB" sz="2400" b="1" dirty="0">
                <a:solidFill>
                  <a:schemeClr val="accent5">
                    <a:lumMod val="50000"/>
                  </a:schemeClr>
                </a:solidFill>
              </a:rPr>
              <a:t>    Frau Spies, die ‘S’ auf </a:t>
            </a:r>
            <a:r>
              <a:rPr lang="en-GB" sz="2400" b="1" dirty="0" err="1">
                <a:solidFill>
                  <a:schemeClr val="accent5">
                    <a:lumMod val="50000"/>
                  </a:schemeClr>
                </a:solidFill>
              </a:rPr>
              <a:t>ein</a:t>
            </a:r>
            <a:r>
              <a:rPr lang="en-GB" sz="2400" b="1" dirty="0">
                <a:solidFill>
                  <a:schemeClr val="accent5">
                    <a:lumMod val="50000"/>
                  </a:schemeClr>
                </a:solidFill>
              </a:rPr>
              <a:t> </a:t>
            </a:r>
            <a:r>
              <a:rPr lang="en-GB" sz="2400" b="1" dirty="0" err="1">
                <a:solidFill>
                  <a:schemeClr val="accent5">
                    <a:lumMod val="50000"/>
                  </a:schemeClr>
                </a:solidFill>
              </a:rPr>
              <a:t>Stück</a:t>
            </a:r>
            <a:r>
              <a:rPr lang="en-GB" sz="2400" b="1" dirty="0">
                <a:solidFill>
                  <a:schemeClr val="accent5">
                    <a:lumMod val="50000"/>
                  </a:schemeClr>
                </a:solidFill>
              </a:rPr>
              <a:t> Papier </a:t>
            </a:r>
            <a:r>
              <a:rPr lang="en-GB" sz="2400" b="1" dirty="0" err="1">
                <a:solidFill>
                  <a:schemeClr val="accent5">
                    <a:lumMod val="50000"/>
                  </a:schemeClr>
                </a:solidFill>
              </a:rPr>
              <a:t>schreibt</a:t>
            </a:r>
            <a:r>
              <a:rPr lang="en-GB" sz="2400" b="1" dirty="0">
                <a:solidFill>
                  <a:schemeClr val="accent5">
                    <a:lumMod val="50000"/>
                  </a:schemeClr>
                </a:solidFill>
              </a:rPr>
              <a:t>, will </a:t>
            </a:r>
            <a:r>
              <a:rPr lang="en-GB" sz="2400" b="1" dirty="0" err="1">
                <a:solidFill>
                  <a:schemeClr val="accent5">
                    <a:lumMod val="50000"/>
                  </a:schemeClr>
                </a:solidFill>
              </a:rPr>
              <a:t>nur</a:t>
            </a:r>
            <a:r>
              <a:rPr lang="en-GB" sz="2400" b="1" dirty="0">
                <a:solidFill>
                  <a:schemeClr val="accent5">
                    <a:lumMod val="50000"/>
                  </a:schemeClr>
                </a:solidFill>
              </a:rPr>
              <a:t> Simon das Geld      </a:t>
            </a:r>
            <a:r>
              <a:rPr lang="en-GB" sz="2400" b="1" dirty="0" err="1">
                <a:solidFill>
                  <a:schemeClr val="accent5">
                    <a:lumMod val="50000"/>
                  </a:schemeClr>
                </a:solidFill>
              </a:rPr>
              <a:t>geben</a:t>
            </a:r>
            <a:r>
              <a:rPr lang="en-GB" sz="2400" b="1" dirty="0">
                <a:solidFill>
                  <a:schemeClr val="accent5">
                    <a:lumMod val="50000"/>
                  </a:schemeClr>
                </a:solidFill>
              </a:rPr>
              <a:t>.</a:t>
            </a:r>
          </a:p>
          <a:p>
            <a:r>
              <a:rPr lang="en-GB" sz="2400" b="1" dirty="0">
                <a:solidFill>
                  <a:srgbClr val="FE6700"/>
                </a:solidFill>
              </a:rPr>
              <a:t>3</a:t>
            </a:r>
            <a:r>
              <a:rPr lang="en-GB" sz="2400" dirty="0">
                <a:solidFill>
                  <a:schemeClr val="accent5">
                    <a:lumMod val="50000"/>
                  </a:schemeClr>
                </a:solidFill>
              </a:rPr>
              <a:t>. Hans Sauers, who is a lawyer, must help.</a:t>
            </a:r>
          </a:p>
          <a:p>
            <a:r>
              <a:rPr lang="en-GB" sz="2400" b="1" dirty="0">
                <a:solidFill>
                  <a:schemeClr val="accent5">
                    <a:lumMod val="50000"/>
                  </a:schemeClr>
                </a:solidFill>
              </a:rPr>
              <a:t>    Hans Sauers, der </a:t>
            </a:r>
            <a:r>
              <a:rPr lang="en-GB" sz="2400" b="1" dirty="0" err="1">
                <a:solidFill>
                  <a:schemeClr val="accent5">
                    <a:lumMod val="50000"/>
                  </a:schemeClr>
                </a:solidFill>
              </a:rPr>
              <a:t>Anwalt</a:t>
            </a:r>
            <a:r>
              <a:rPr lang="en-GB" sz="2400" b="1" dirty="0">
                <a:solidFill>
                  <a:schemeClr val="accent5">
                    <a:lumMod val="50000"/>
                  </a:schemeClr>
                </a:solidFill>
              </a:rPr>
              <a:t> </a:t>
            </a:r>
            <a:r>
              <a:rPr lang="en-GB" sz="2400" b="1" dirty="0" err="1">
                <a:solidFill>
                  <a:schemeClr val="accent5">
                    <a:lumMod val="50000"/>
                  </a:schemeClr>
                </a:solidFill>
              </a:rPr>
              <a:t>ist</a:t>
            </a:r>
            <a:r>
              <a:rPr lang="en-GB" sz="2400" b="1" dirty="0">
                <a:solidFill>
                  <a:schemeClr val="accent5">
                    <a:lumMod val="50000"/>
                  </a:schemeClr>
                </a:solidFill>
              </a:rPr>
              <a:t>, muss </a:t>
            </a:r>
            <a:r>
              <a:rPr lang="en-GB" sz="2400" b="1" dirty="0" err="1">
                <a:solidFill>
                  <a:schemeClr val="accent5">
                    <a:lumMod val="50000"/>
                  </a:schemeClr>
                </a:solidFill>
              </a:rPr>
              <a:t>helfen</a:t>
            </a:r>
            <a:r>
              <a:rPr lang="en-GB" sz="2400" b="1" dirty="0">
                <a:solidFill>
                  <a:schemeClr val="accent5">
                    <a:lumMod val="50000"/>
                  </a:schemeClr>
                </a:solidFill>
              </a:rPr>
              <a:t>.</a:t>
            </a:r>
          </a:p>
          <a:p>
            <a:pPr>
              <a:lnSpc>
                <a:spcPct val="150000"/>
              </a:lnSpc>
            </a:pPr>
            <a:endParaRPr lang="en-GB" sz="2400" dirty="0">
              <a:solidFill>
                <a:schemeClr val="accent5">
                  <a:lumMod val="50000"/>
                </a:schemeClr>
              </a:solidFill>
            </a:endParaRPr>
          </a:p>
          <a:p>
            <a:pPr>
              <a:lnSpc>
                <a:spcPct val="150000"/>
              </a:lnSpc>
            </a:pPr>
            <a:endParaRPr lang="en-GB" sz="2400" dirty="0">
              <a:solidFill>
                <a:schemeClr val="accent5">
                  <a:lumMod val="50000"/>
                </a:schemeClr>
              </a:solidFill>
            </a:endParaRPr>
          </a:p>
          <a:p>
            <a:pPr>
              <a:lnSpc>
                <a:spcPct val="150000"/>
              </a:lnSpc>
            </a:pPr>
            <a:endParaRPr lang="en-GB" sz="2400" dirty="0">
              <a:solidFill>
                <a:schemeClr val="accent5">
                  <a:lumMod val="50000"/>
                </a:schemeClr>
              </a:solidFill>
            </a:endParaRPr>
          </a:p>
          <a:p>
            <a:endParaRPr lang="en-GB" sz="2400" dirty="0">
              <a:solidFill>
                <a:schemeClr val="accent5">
                  <a:lumMod val="50000"/>
                </a:schemeClr>
              </a:solidFill>
            </a:endParaRPr>
          </a:p>
          <a:p>
            <a:endParaRPr lang="en-GB" sz="2400" dirty="0">
              <a:solidFill>
                <a:schemeClr val="accent5">
                  <a:lumMod val="50000"/>
                </a:schemeClr>
              </a:solidFill>
            </a:endParaRPr>
          </a:p>
          <a:p>
            <a:br>
              <a:rPr lang="en-GB" sz="2400" dirty="0">
                <a:solidFill>
                  <a:schemeClr val="accent5">
                    <a:lumMod val="50000"/>
                  </a:schemeClr>
                </a:solidFill>
              </a:rPr>
            </a:br>
            <a:endParaRPr lang="en-GB" sz="2400" dirty="0">
              <a:solidFill>
                <a:schemeClr val="accent5">
                  <a:lumMod val="50000"/>
                </a:schemeClr>
              </a:solidFill>
            </a:endParaRPr>
          </a:p>
        </p:txBody>
      </p:sp>
      <p:sp>
        <p:nvSpPr>
          <p:cNvPr id="2" name="Rectangle 1">
            <a:extLst>
              <a:ext uri="{FF2B5EF4-FFF2-40B4-BE49-F238E27FC236}">
                <a16:creationId xmlns:a16="http://schemas.microsoft.com/office/drawing/2014/main" id="{3618E6DE-FC32-464E-A37B-02D9925A705D}"/>
              </a:ext>
            </a:extLst>
          </p:cNvPr>
          <p:cNvSpPr/>
          <p:nvPr/>
        </p:nvSpPr>
        <p:spPr>
          <a:xfrm>
            <a:off x="713753" y="2328178"/>
            <a:ext cx="7083829" cy="7025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121C21EF-60FE-4E63-A4A4-9D58AF13763F}"/>
              </a:ext>
            </a:extLst>
          </p:cNvPr>
          <p:cNvSpPr/>
          <p:nvPr/>
        </p:nvSpPr>
        <p:spPr>
          <a:xfrm>
            <a:off x="713753" y="3768162"/>
            <a:ext cx="10607865" cy="3737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04727272-EE54-4588-9997-6CBE932577C5}"/>
              </a:ext>
            </a:extLst>
          </p:cNvPr>
          <p:cNvSpPr/>
          <p:nvPr/>
        </p:nvSpPr>
        <p:spPr>
          <a:xfrm>
            <a:off x="674056" y="4907495"/>
            <a:ext cx="6119771" cy="6340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descr="Red Hat, Fedora, Fashion, Style, Headgear, Stylish">
            <a:extLst>
              <a:ext uri="{FF2B5EF4-FFF2-40B4-BE49-F238E27FC236}">
                <a16:creationId xmlns:a16="http://schemas.microsoft.com/office/drawing/2014/main" id="{49F4FEEA-CF07-424B-8F8D-58FDAAF4C21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52460" y="1192066"/>
            <a:ext cx="2470810" cy="168838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estament, Hand, Write, Pen, Paper, Letters, Will">
            <a:extLst>
              <a:ext uri="{FF2B5EF4-FFF2-40B4-BE49-F238E27FC236}">
                <a16:creationId xmlns:a16="http://schemas.microsoft.com/office/drawing/2014/main" id="{7B5D09FB-5CB2-4173-AC79-047EE711149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85097" y="4610181"/>
            <a:ext cx="2219218" cy="1585816"/>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id="{E3CF73B0-3CB0-4A75-BE8C-E7E4394864B6}"/>
              </a:ext>
            </a:extLst>
          </p:cNvPr>
          <p:cNvSpPr/>
          <p:nvPr/>
        </p:nvSpPr>
        <p:spPr>
          <a:xfrm>
            <a:off x="7615988" y="419479"/>
            <a:ext cx="2307279" cy="400920"/>
          </a:xfrm>
          <a:prstGeom prst="wedgeRoundRectCallout">
            <a:avLst>
              <a:gd name="adj1" fmla="val -35567"/>
              <a:gd name="adj2" fmla="val -27326"/>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das Gift – poison</a:t>
            </a:r>
          </a:p>
        </p:txBody>
      </p:sp>
      <p:sp>
        <p:nvSpPr>
          <p:cNvPr id="6" name="TextBox 5">
            <a:extLst>
              <a:ext uri="{FF2B5EF4-FFF2-40B4-BE49-F238E27FC236}">
                <a16:creationId xmlns:a16="http://schemas.microsoft.com/office/drawing/2014/main" id="{A17ECC39-61D9-4EDD-8329-1495E3CFB3B8}"/>
              </a:ext>
            </a:extLst>
          </p:cNvPr>
          <p:cNvSpPr txBox="1"/>
          <p:nvPr/>
        </p:nvSpPr>
        <p:spPr>
          <a:xfrm>
            <a:off x="39697" y="2000259"/>
            <a:ext cx="674056" cy="830997"/>
          </a:xfrm>
          <a:prstGeom prst="rect">
            <a:avLst/>
          </a:prstGeom>
          <a:noFill/>
        </p:spPr>
        <p:txBody>
          <a:bodyPr wrap="square" rtlCol="0">
            <a:spAutoFit/>
          </a:bodyPr>
          <a:lstStyle/>
          <a:p>
            <a:pPr algn="l"/>
            <a:r>
              <a:rPr lang="en-GB" sz="4800" dirty="0">
                <a:solidFill>
                  <a:schemeClr val="accent5">
                    <a:lumMod val="50000"/>
                  </a:schemeClr>
                </a:solidFill>
                <a:latin typeface="Wingdings" panose="05000000000000000000" pitchFamily="2" charset="2"/>
                <a:sym typeface="Wingdings" panose="05000000000000000000" pitchFamily="2" charset="2"/>
              </a:rPr>
              <a:t></a:t>
            </a:r>
            <a:endParaRPr lang="en-GB" sz="4800" dirty="0">
              <a:solidFill>
                <a:schemeClr val="accent5">
                  <a:lumMod val="50000"/>
                </a:schemeClr>
              </a:solidFill>
              <a:latin typeface="Wingdings" panose="05000000000000000000" pitchFamily="2" charset="2"/>
            </a:endParaRPr>
          </a:p>
        </p:txBody>
      </p:sp>
      <p:sp>
        <p:nvSpPr>
          <p:cNvPr id="15" name="TextBox 14">
            <a:extLst>
              <a:ext uri="{FF2B5EF4-FFF2-40B4-BE49-F238E27FC236}">
                <a16:creationId xmlns:a16="http://schemas.microsoft.com/office/drawing/2014/main" id="{11E23310-F89C-4A66-A7E4-52A02980ADB1}"/>
              </a:ext>
            </a:extLst>
          </p:cNvPr>
          <p:cNvSpPr txBox="1"/>
          <p:nvPr/>
        </p:nvSpPr>
        <p:spPr>
          <a:xfrm>
            <a:off x="39697" y="3527185"/>
            <a:ext cx="674056" cy="830997"/>
          </a:xfrm>
          <a:prstGeom prst="rect">
            <a:avLst/>
          </a:prstGeom>
          <a:noFill/>
        </p:spPr>
        <p:txBody>
          <a:bodyPr wrap="square" rtlCol="0">
            <a:spAutoFit/>
          </a:bodyPr>
          <a:lstStyle/>
          <a:p>
            <a:pPr algn="l"/>
            <a:r>
              <a:rPr lang="en-GB" sz="4800" dirty="0">
                <a:solidFill>
                  <a:schemeClr val="accent5">
                    <a:lumMod val="50000"/>
                  </a:schemeClr>
                </a:solidFill>
                <a:latin typeface="Wingdings" panose="05000000000000000000" pitchFamily="2" charset="2"/>
                <a:sym typeface="Wingdings" panose="05000000000000000000" pitchFamily="2" charset="2"/>
              </a:rPr>
              <a:t></a:t>
            </a:r>
            <a:endParaRPr lang="en-GB" sz="4800" dirty="0">
              <a:solidFill>
                <a:schemeClr val="accent5">
                  <a:lumMod val="50000"/>
                </a:schemeClr>
              </a:solidFill>
              <a:latin typeface="Wingdings" panose="05000000000000000000" pitchFamily="2" charset="2"/>
            </a:endParaRPr>
          </a:p>
        </p:txBody>
      </p:sp>
      <p:sp>
        <p:nvSpPr>
          <p:cNvPr id="16" name="TextBox 15">
            <a:extLst>
              <a:ext uri="{FF2B5EF4-FFF2-40B4-BE49-F238E27FC236}">
                <a16:creationId xmlns:a16="http://schemas.microsoft.com/office/drawing/2014/main" id="{8E06F9A7-4064-42A1-8C91-FD9EA335F895}"/>
              </a:ext>
            </a:extLst>
          </p:cNvPr>
          <p:cNvSpPr txBox="1"/>
          <p:nvPr/>
        </p:nvSpPr>
        <p:spPr>
          <a:xfrm>
            <a:off x="0" y="4669404"/>
            <a:ext cx="674056" cy="830997"/>
          </a:xfrm>
          <a:prstGeom prst="rect">
            <a:avLst/>
          </a:prstGeom>
          <a:noFill/>
        </p:spPr>
        <p:txBody>
          <a:bodyPr wrap="square" rtlCol="0">
            <a:spAutoFit/>
          </a:bodyPr>
          <a:lstStyle/>
          <a:p>
            <a:pPr algn="l"/>
            <a:r>
              <a:rPr lang="en-GB" sz="4800" dirty="0">
                <a:solidFill>
                  <a:schemeClr val="accent5">
                    <a:lumMod val="50000"/>
                  </a:schemeClr>
                </a:solidFill>
                <a:latin typeface="Wingdings" panose="05000000000000000000" pitchFamily="2" charset="2"/>
                <a:sym typeface="Wingdings" panose="05000000000000000000" pitchFamily="2" charset="2"/>
              </a:rPr>
              <a:t></a:t>
            </a:r>
            <a:endParaRPr lang="en-GB" sz="4800" dirty="0">
              <a:solidFill>
                <a:schemeClr val="accent5">
                  <a:lumMod val="50000"/>
                </a:schemeClr>
              </a:solidFill>
              <a:latin typeface="Wingdings" panose="05000000000000000000" pitchFamily="2" charset="2"/>
            </a:endParaRPr>
          </a:p>
        </p:txBody>
      </p:sp>
      <p:sp>
        <p:nvSpPr>
          <p:cNvPr id="17" name="Rectangle 16">
            <a:extLst>
              <a:ext uri="{FF2B5EF4-FFF2-40B4-BE49-F238E27FC236}">
                <a16:creationId xmlns:a16="http://schemas.microsoft.com/office/drawing/2014/main" id="{2CACCE4D-1FAF-48C7-A471-59A9E3EF4E82}"/>
              </a:ext>
            </a:extLst>
          </p:cNvPr>
          <p:cNvSpPr/>
          <p:nvPr/>
        </p:nvSpPr>
        <p:spPr>
          <a:xfrm>
            <a:off x="364693" y="4187220"/>
            <a:ext cx="10607865" cy="3737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54766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2" grpId="0" animBg="1"/>
      <p:bldP spid="1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4EDFFFF-45B3-4FF5-ADBD-C8C4F8259E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48626" y="1786506"/>
            <a:ext cx="2358724" cy="3416346"/>
          </a:xfrm>
          <a:prstGeom prst="rect">
            <a:avLst/>
          </a:prstGeom>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5763126" cy="869950"/>
          </a:xfrm>
          <a:prstGeom prst="rect">
            <a:avLst/>
          </a:prstGeom>
        </p:spPr>
      </p:pic>
      <p:sp>
        <p:nvSpPr>
          <p:cNvPr id="4" name="Title 3"/>
          <p:cNvSpPr>
            <a:spLocks noGrp="1"/>
          </p:cNvSpPr>
          <p:nvPr>
            <p:ph type="title"/>
          </p:nvPr>
        </p:nvSpPr>
        <p:spPr>
          <a:xfrm>
            <a:off x="0" y="294041"/>
            <a:ext cx="5249624" cy="707849"/>
          </a:xfrm>
        </p:spPr>
        <p:txBody>
          <a:bodyPr>
            <a:normAutofit fontScale="90000"/>
          </a:bodyPr>
          <a:lstStyle/>
          <a:p>
            <a:r>
              <a:rPr lang="en-GB" sz="3600" b="1" dirty="0" err="1">
                <a:solidFill>
                  <a:schemeClr val="bg1"/>
                </a:solidFill>
              </a:rPr>
              <a:t>Wer</a:t>
            </a:r>
            <a:r>
              <a:rPr lang="en-GB" sz="3600" b="1" dirty="0">
                <a:solidFill>
                  <a:schemeClr val="bg1"/>
                </a:solidFill>
              </a:rPr>
              <a:t> </a:t>
            </a:r>
            <a:r>
              <a:rPr lang="en-GB" sz="3600" b="1" dirty="0" err="1">
                <a:solidFill>
                  <a:schemeClr val="bg1"/>
                </a:solidFill>
              </a:rPr>
              <a:t>ist</a:t>
            </a:r>
            <a:r>
              <a:rPr lang="en-GB" sz="3600" b="1" dirty="0">
                <a:solidFill>
                  <a:schemeClr val="bg1"/>
                </a:solidFill>
              </a:rPr>
              <a:t> der </a:t>
            </a:r>
            <a:r>
              <a:rPr lang="en-GB" sz="3600" b="1" dirty="0" err="1">
                <a:solidFill>
                  <a:schemeClr val="bg1"/>
                </a:solidFill>
              </a:rPr>
              <a:t>Mörder</a:t>
            </a:r>
            <a:r>
              <a:rPr lang="en-GB" sz="3600" b="1" dirty="0">
                <a:solidFill>
                  <a:schemeClr val="bg1"/>
                </a:solidFill>
              </a:rPr>
              <a:t>? [2/2]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F4E87EB1-1411-4FE5-9D06-D16CE0AC52C6}"/>
              </a:ext>
            </a:extLst>
          </p:cNvPr>
          <p:cNvSpPr txBox="1"/>
          <p:nvPr/>
        </p:nvSpPr>
        <p:spPr>
          <a:xfrm>
            <a:off x="180000" y="2074727"/>
            <a:ext cx="11431778" cy="5632311"/>
          </a:xfrm>
          <a:prstGeom prst="rect">
            <a:avLst/>
          </a:prstGeom>
          <a:noFill/>
        </p:spPr>
        <p:txBody>
          <a:bodyPr wrap="square" rtlCol="0">
            <a:spAutoFit/>
          </a:bodyPr>
          <a:lstStyle/>
          <a:p>
            <a:r>
              <a:rPr lang="en-GB" sz="2400" b="1" dirty="0">
                <a:solidFill>
                  <a:srgbClr val="FE6700"/>
                </a:solidFill>
              </a:rPr>
              <a:t>4</a:t>
            </a:r>
            <a:r>
              <a:rPr lang="en-GB" sz="2400" dirty="0">
                <a:solidFill>
                  <a:schemeClr val="accent5">
                    <a:lumMod val="50000"/>
                  </a:schemeClr>
                </a:solidFill>
              </a:rPr>
              <a:t>. Sabine meets Hans, who loves her.</a:t>
            </a:r>
          </a:p>
          <a:p>
            <a:r>
              <a:rPr lang="en-GB" sz="2400" b="1" dirty="0">
                <a:solidFill>
                  <a:schemeClr val="accent5">
                    <a:lumMod val="50000"/>
                  </a:schemeClr>
                </a:solidFill>
              </a:rPr>
              <a:t>    Sabine </a:t>
            </a:r>
            <a:r>
              <a:rPr lang="en-GB" sz="2400" b="1" dirty="0" err="1">
                <a:solidFill>
                  <a:schemeClr val="accent5">
                    <a:lumMod val="50000"/>
                  </a:schemeClr>
                </a:solidFill>
              </a:rPr>
              <a:t>trifft</a:t>
            </a:r>
            <a:r>
              <a:rPr lang="en-GB" sz="2400" b="1" dirty="0">
                <a:solidFill>
                  <a:schemeClr val="accent5">
                    <a:lumMod val="50000"/>
                  </a:schemeClr>
                </a:solidFill>
              </a:rPr>
              <a:t> Hans, der </a:t>
            </a:r>
            <a:r>
              <a:rPr lang="en-GB" sz="2400" b="1" dirty="0" err="1">
                <a:solidFill>
                  <a:schemeClr val="accent5">
                    <a:lumMod val="50000"/>
                  </a:schemeClr>
                </a:solidFill>
              </a:rPr>
              <a:t>sie</a:t>
            </a:r>
            <a:r>
              <a:rPr lang="en-GB" sz="2400" b="1" dirty="0">
                <a:solidFill>
                  <a:schemeClr val="accent5">
                    <a:lumMod val="50000"/>
                  </a:schemeClr>
                </a:solidFill>
              </a:rPr>
              <a:t> </a:t>
            </a:r>
            <a:r>
              <a:rPr lang="en-GB" sz="2400" b="1" dirty="0" err="1">
                <a:solidFill>
                  <a:schemeClr val="accent5">
                    <a:lumMod val="50000"/>
                  </a:schemeClr>
                </a:solidFill>
              </a:rPr>
              <a:t>liebt</a:t>
            </a:r>
            <a:r>
              <a:rPr lang="en-GB" sz="2400" b="1" dirty="0">
                <a:solidFill>
                  <a:schemeClr val="accent5">
                    <a:lumMod val="50000"/>
                  </a:schemeClr>
                </a:solidFill>
              </a:rPr>
              <a:t>.</a:t>
            </a:r>
          </a:p>
          <a:p>
            <a:endParaRPr lang="en-GB" sz="2400" b="1" dirty="0">
              <a:solidFill>
                <a:schemeClr val="accent5">
                  <a:lumMod val="50000"/>
                </a:schemeClr>
              </a:solidFill>
            </a:endParaRPr>
          </a:p>
          <a:p>
            <a:r>
              <a:rPr lang="en-GB" sz="2400" b="1" dirty="0">
                <a:solidFill>
                  <a:srgbClr val="FE6700"/>
                </a:solidFill>
              </a:rPr>
              <a:t>5</a:t>
            </a:r>
            <a:r>
              <a:rPr lang="en-GB" sz="2400" dirty="0">
                <a:solidFill>
                  <a:schemeClr val="accent5">
                    <a:lumMod val="50000"/>
                  </a:schemeClr>
                </a:solidFill>
              </a:rPr>
              <a:t>. Sabine is the lady, who wants the money.</a:t>
            </a:r>
          </a:p>
          <a:p>
            <a:r>
              <a:rPr lang="en-GB" sz="2400" b="1" dirty="0">
                <a:solidFill>
                  <a:schemeClr val="accent5">
                    <a:lumMod val="50000"/>
                  </a:schemeClr>
                </a:solidFill>
              </a:rPr>
              <a:t>    Sabine </a:t>
            </a:r>
            <a:r>
              <a:rPr lang="en-GB" sz="2400" b="1" dirty="0" err="1">
                <a:solidFill>
                  <a:schemeClr val="accent5">
                    <a:lumMod val="50000"/>
                  </a:schemeClr>
                </a:solidFill>
              </a:rPr>
              <a:t>ist</a:t>
            </a:r>
            <a:r>
              <a:rPr lang="en-GB" sz="2400" b="1" dirty="0">
                <a:solidFill>
                  <a:schemeClr val="accent5">
                    <a:lumMod val="50000"/>
                  </a:schemeClr>
                </a:solidFill>
              </a:rPr>
              <a:t> die Dame, die das Geld will.</a:t>
            </a:r>
          </a:p>
          <a:p>
            <a:endParaRPr lang="en-GB" sz="2400" dirty="0">
              <a:solidFill>
                <a:schemeClr val="accent5">
                  <a:lumMod val="50000"/>
                </a:schemeClr>
              </a:solidFill>
            </a:endParaRPr>
          </a:p>
          <a:p>
            <a:r>
              <a:rPr lang="en-GB" sz="2400" b="1" dirty="0">
                <a:solidFill>
                  <a:srgbClr val="FE6700"/>
                </a:solidFill>
              </a:rPr>
              <a:t>6</a:t>
            </a:r>
            <a:r>
              <a:rPr lang="en-GB" sz="2400" dirty="0">
                <a:solidFill>
                  <a:schemeClr val="accent5">
                    <a:lumMod val="50000"/>
                  </a:schemeClr>
                </a:solidFill>
              </a:rPr>
              <a:t>. It is </a:t>
            </a:r>
            <a:r>
              <a:rPr lang="en-GB" sz="2400" b="1" dirty="0">
                <a:solidFill>
                  <a:schemeClr val="accent5">
                    <a:lumMod val="50000"/>
                  </a:schemeClr>
                </a:solidFill>
              </a:rPr>
              <a:t>? ? ?</a:t>
            </a:r>
            <a:r>
              <a:rPr lang="en-GB" sz="2400" dirty="0">
                <a:solidFill>
                  <a:schemeClr val="accent5">
                    <a:lumMod val="50000"/>
                  </a:schemeClr>
                </a:solidFill>
              </a:rPr>
              <a:t> who murders* Frau Spies.</a:t>
            </a:r>
          </a:p>
          <a:p>
            <a:r>
              <a:rPr lang="en-GB" sz="2400" b="1" dirty="0">
                <a:solidFill>
                  <a:schemeClr val="accent5">
                    <a:lumMod val="50000"/>
                  </a:schemeClr>
                </a:solidFill>
              </a:rPr>
              <a:t>    Es </a:t>
            </a:r>
            <a:r>
              <a:rPr lang="en-GB" sz="2400" b="1" dirty="0" err="1">
                <a:solidFill>
                  <a:schemeClr val="accent5">
                    <a:lumMod val="50000"/>
                  </a:schemeClr>
                </a:solidFill>
              </a:rPr>
              <a:t>ist</a:t>
            </a:r>
            <a:r>
              <a:rPr lang="en-GB" sz="2400" b="1" dirty="0">
                <a:solidFill>
                  <a:schemeClr val="accent5">
                    <a:lumMod val="50000"/>
                  </a:schemeClr>
                </a:solidFill>
              </a:rPr>
              <a:t> Hans, der Frau Spies </a:t>
            </a:r>
            <a:r>
              <a:rPr lang="en-GB" sz="2400" b="1" dirty="0" err="1">
                <a:solidFill>
                  <a:schemeClr val="accent5">
                    <a:lumMod val="50000"/>
                  </a:schemeClr>
                </a:solidFill>
              </a:rPr>
              <a:t>ermordet</a:t>
            </a:r>
            <a:r>
              <a:rPr lang="en-GB" sz="2400" b="1" dirty="0">
                <a:solidFill>
                  <a:schemeClr val="accent5">
                    <a:lumMod val="50000"/>
                  </a:schemeClr>
                </a:solidFill>
              </a:rPr>
              <a:t>.</a:t>
            </a:r>
          </a:p>
          <a:p>
            <a:endParaRPr lang="en-GB" sz="2400" dirty="0">
              <a:solidFill>
                <a:schemeClr val="accent5">
                  <a:lumMod val="50000"/>
                </a:schemeClr>
              </a:solidFill>
            </a:endParaRPr>
          </a:p>
          <a:p>
            <a:endParaRPr lang="en-GB" sz="2400" dirty="0">
              <a:solidFill>
                <a:schemeClr val="accent5">
                  <a:lumMod val="50000"/>
                </a:schemeClr>
              </a:solidFill>
            </a:endParaRPr>
          </a:p>
          <a:p>
            <a:endParaRPr lang="en-GB" sz="2400" dirty="0">
              <a:solidFill>
                <a:schemeClr val="accent5">
                  <a:lumMod val="50000"/>
                </a:schemeClr>
              </a:solidFill>
            </a:endParaRPr>
          </a:p>
          <a:p>
            <a:endParaRPr lang="en-GB" sz="2400" dirty="0">
              <a:solidFill>
                <a:schemeClr val="accent5">
                  <a:lumMod val="50000"/>
                </a:schemeClr>
              </a:solidFill>
            </a:endParaRPr>
          </a:p>
          <a:p>
            <a:endParaRPr lang="en-GB" sz="2400" dirty="0">
              <a:solidFill>
                <a:schemeClr val="accent5">
                  <a:lumMod val="50000"/>
                </a:schemeClr>
              </a:solidFill>
            </a:endParaRPr>
          </a:p>
          <a:p>
            <a:br>
              <a:rPr lang="en-GB" sz="2400" dirty="0">
                <a:solidFill>
                  <a:schemeClr val="accent5">
                    <a:lumMod val="50000"/>
                  </a:schemeClr>
                </a:solidFill>
              </a:rPr>
            </a:br>
            <a:endParaRPr lang="en-GB" sz="2400" dirty="0">
              <a:solidFill>
                <a:schemeClr val="accent5">
                  <a:lumMod val="50000"/>
                </a:schemeClr>
              </a:solidFill>
            </a:endParaRPr>
          </a:p>
        </p:txBody>
      </p:sp>
      <p:sp>
        <p:nvSpPr>
          <p:cNvPr id="8" name="TextBox 7">
            <a:extLst>
              <a:ext uri="{FF2B5EF4-FFF2-40B4-BE49-F238E27FC236}">
                <a16:creationId xmlns:a16="http://schemas.microsoft.com/office/drawing/2014/main" id="{4EE40E18-35BA-4B9D-99E1-638B57D3427D}"/>
              </a:ext>
            </a:extLst>
          </p:cNvPr>
          <p:cNvSpPr txBox="1"/>
          <p:nvPr/>
        </p:nvSpPr>
        <p:spPr>
          <a:xfrm>
            <a:off x="180000" y="1296362"/>
            <a:ext cx="10328974" cy="461665"/>
          </a:xfrm>
          <a:prstGeom prst="rect">
            <a:avLst/>
          </a:prstGeom>
          <a:noFill/>
        </p:spPr>
        <p:txBody>
          <a:bodyPr wrap="square" rtlCol="0">
            <a:spAutoFit/>
          </a:bodyPr>
          <a:lstStyle/>
          <a:p>
            <a:r>
              <a:rPr lang="en-US" sz="2400" dirty="0">
                <a:solidFill>
                  <a:schemeClr val="accent5">
                    <a:lumMod val="50000"/>
                  </a:schemeClr>
                </a:solidFill>
              </a:rPr>
              <a:t>Das Team </a:t>
            </a:r>
            <a:r>
              <a:rPr lang="en-US" sz="2400" dirty="0" err="1">
                <a:solidFill>
                  <a:schemeClr val="accent5">
                    <a:lumMod val="50000"/>
                  </a:schemeClr>
                </a:solidFill>
              </a:rPr>
              <a:t>liest</a:t>
            </a:r>
            <a:r>
              <a:rPr lang="en-US" sz="2400" dirty="0">
                <a:solidFill>
                  <a:schemeClr val="accent5">
                    <a:lumMod val="50000"/>
                  </a:schemeClr>
                </a:solidFill>
              </a:rPr>
              <a:t> seine </a:t>
            </a:r>
            <a:r>
              <a:rPr lang="en-US" sz="2400" dirty="0" err="1">
                <a:solidFill>
                  <a:schemeClr val="accent5">
                    <a:lumMod val="50000"/>
                  </a:schemeClr>
                </a:solidFill>
              </a:rPr>
              <a:t>Notizen</a:t>
            </a:r>
            <a:r>
              <a:rPr lang="en-US" sz="2400" dirty="0">
                <a:solidFill>
                  <a:schemeClr val="accent5">
                    <a:lumMod val="50000"/>
                  </a:schemeClr>
                </a:solidFill>
              </a:rPr>
              <a:t>. </a:t>
            </a:r>
            <a:r>
              <a:rPr lang="en-US" sz="2400" dirty="0" err="1">
                <a:solidFill>
                  <a:schemeClr val="accent5">
                    <a:lumMod val="50000"/>
                  </a:schemeClr>
                </a:solidFill>
              </a:rPr>
              <a:t>Wer</a:t>
            </a:r>
            <a:r>
              <a:rPr lang="en-US" sz="2400" dirty="0">
                <a:solidFill>
                  <a:schemeClr val="accent5">
                    <a:lumMod val="50000"/>
                  </a:schemeClr>
                </a:solidFill>
              </a:rPr>
              <a:t> war es?</a:t>
            </a:r>
          </a:p>
        </p:txBody>
      </p:sp>
      <p:sp>
        <p:nvSpPr>
          <p:cNvPr id="9" name="Rectangle 8">
            <a:extLst>
              <a:ext uri="{FF2B5EF4-FFF2-40B4-BE49-F238E27FC236}">
                <a16:creationId xmlns:a16="http://schemas.microsoft.com/office/drawing/2014/main" id="{54C0900E-4895-4396-97F8-ADA25B071979}"/>
              </a:ext>
            </a:extLst>
          </p:cNvPr>
          <p:cNvSpPr/>
          <p:nvPr/>
        </p:nvSpPr>
        <p:spPr>
          <a:xfrm>
            <a:off x="580222" y="2540193"/>
            <a:ext cx="4669402" cy="4924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E6175A93-4DAE-41D4-B3F0-6EFE56CE3A72}"/>
              </a:ext>
            </a:extLst>
          </p:cNvPr>
          <p:cNvSpPr/>
          <p:nvPr/>
        </p:nvSpPr>
        <p:spPr>
          <a:xfrm>
            <a:off x="580222" y="3579076"/>
            <a:ext cx="6005043" cy="4924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D7280301-DCA6-42BE-8133-D285F9E7D576}"/>
              </a:ext>
            </a:extLst>
          </p:cNvPr>
          <p:cNvSpPr/>
          <p:nvPr/>
        </p:nvSpPr>
        <p:spPr>
          <a:xfrm>
            <a:off x="580221" y="4710364"/>
            <a:ext cx="6005043" cy="4924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50" name="Picture 2" descr="Question Mark, Hacker, Attack, Mask, Internet">
            <a:extLst>
              <a:ext uri="{FF2B5EF4-FFF2-40B4-BE49-F238E27FC236}">
                <a16:creationId xmlns:a16="http://schemas.microsoft.com/office/drawing/2014/main" id="{710747E5-5C27-4A67-9ED8-E63B2136803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7378" r="23150"/>
          <a:stretch/>
        </p:blipFill>
        <p:spPr bwMode="auto">
          <a:xfrm>
            <a:off x="7342600" y="1604896"/>
            <a:ext cx="3770777" cy="422696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95D23C09-FAA1-4AC4-8051-0E694426D485}"/>
              </a:ext>
            </a:extLst>
          </p:cNvPr>
          <p:cNvSpPr txBox="1"/>
          <p:nvPr/>
        </p:nvSpPr>
        <p:spPr>
          <a:xfrm>
            <a:off x="0" y="2252841"/>
            <a:ext cx="674056" cy="830997"/>
          </a:xfrm>
          <a:prstGeom prst="rect">
            <a:avLst/>
          </a:prstGeom>
          <a:noFill/>
        </p:spPr>
        <p:txBody>
          <a:bodyPr wrap="square" rtlCol="0">
            <a:spAutoFit/>
          </a:bodyPr>
          <a:lstStyle/>
          <a:p>
            <a:pPr algn="l"/>
            <a:r>
              <a:rPr lang="en-GB" sz="4800" dirty="0">
                <a:solidFill>
                  <a:schemeClr val="accent5">
                    <a:lumMod val="50000"/>
                  </a:schemeClr>
                </a:solidFill>
                <a:latin typeface="Wingdings" panose="05000000000000000000" pitchFamily="2" charset="2"/>
                <a:sym typeface="Wingdings" panose="05000000000000000000" pitchFamily="2" charset="2"/>
              </a:rPr>
              <a:t></a:t>
            </a:r>
            <a:endParaRPr lang="en-GB" sz="4800" dirty="0">
              <a:solidFill>
                <a:schemeClr val="accent5">
                  <a:lumMod val="50000"/>
                </a:schemeClr>
              </a:solidFill>
              <a:latin typeface="Wingdings" panose="05000000000000000000" pitchFamily="2" charset="2"/>
            </a:endParaRPr>
          </a:p>
        </p:txBody>
      </p:sp>
      <p:sp>
        <p:nvSpPr>
          <p:cNvPr id="16" name="TextBox 15">
            <a:extLst>
              <a:ext uri="{FF2B5EF4-FFF2-40B4-BE49-F238E27FC236}">
                <a16:creationId xmlns:a16="http://schemas.microsoft.com/office/drawing/2014/main" id="{D01FD893-ACB4-4CD0-9A43-3CAED14F1601}"/>
              </a:ext>
            </a:extLst>
          </p:cNvPr>
          <p:cNvSpPr txBox="1"/>
          <p:nvPr/>
        </p:nvSpPr>
        <p:spPr>
          <a:xfrm>
            <a:off x="9693" y="3358664"/>
            <a:ext cx="674056" cy="830997"/>
          </a:xfrm>
          <a:prstGeom prst="rect">
            <a:avLst/>
          </a:prstGeom>
          <a:noFill/>
        </p:spPr>
        <p:txBody>
          <a:bodyPr wrap="square" rtlCol="0">
            <a:spAutoFit/>
          </a:bodyPr>
          <a:lstStyle/>
          <a:p>
            <a:pPr algn="l"/>
            <a:r>
              <a:rPr lang="en-GB" sz="4800" dirty="0">
                <a:solidFill>
                  <a:schemeClr val="accent5">
                    <a:lumMod val="50000"/>
                  </a:schemeClr>
                </a:solidFill>
                <a:latin typeface="Wingdings" panose="05000000000000000000" pitchFamily="2" charset="2"/>
                <a:sym typeface="Wingdings" panose="05000000000000000000" pitchFamily="2" charset="2"/>
              </a:rPr>
              <a:t></a:t>
            </a:r>
            <a:endParaRPr lang="en-GB" sz="4800" dirty="0">
              <a:solidFill>
                <a:schemeClr val="accent5">
                  <a:lumMod val="50000"/>
                </a:schemeClr>
              </a:solidFill>
              <a:latin typeface="Wingdings" panose="05000000000000000000" pitchFamily="2" charset="2"/>
            </a:endParaRPr>
          </a:p>
        </p:txBody>
      </p:sp>
      <p:sp>
        <p:nvSpPr>
          <p:cNvPr id="17" name="TextBox 16">
            <a:extLst>
              <a:ext uri="{FF2B5EF4-FFF2-40B4-BE49-F238E27FC236}">
                <a16:creationId xmlns:a16="http://schemas.microsoft.com/office/drawing/2014/main" id="{35E1ED1D-8F01-4AAA-9D0D-94E984132B2E}"/>
              </a:ext>
            </a:extLst>
          </p:cNvPr>
          <p:cNvSpPr txBox="1"/>
          <p:nvPr/>
        </p:nvSpPr>
        <p:spPr>
          <a:xfrm>
            <a:off x="9693" y="4459443"/>
            <a:ext cx="674056" cy="830997"/>
          </a:xfrm>
          <a:prstGeom prst="rect">
            <a:avLst/>
          </a:prstGeom>
          <a:noFill/>
        </p:spPr>
        <p:txBody>
          <a:bodyPr wrap="square" rtlCol="0">
            <a:spAutoFit/>
          </a:bodyPr>
          <a:lstStyle/>
          <a:p>
            <a:pPr algn="l"/>
            <a:r>
              <a:rPr lang="en-GB" sz="4800" dirty="0">
                <a:solidFill>
                  <a:schemeClr val="accent5">
                    <a:lumMod val="50000"/>
                  </a:schemeClr>
                </a:solidFill>
                <a:latin typeface="Wingdings" panose="05000000000000000000" pitchFamily="2" charset="2"/>
                <a:sym typeface="Wingdings" panose="05000000000000000000" pitchFamily="2" charset="2"/>
              </a:rPr>
              <a:t></a:t>
            </a:r>
            <a:endParaRPr lang="en-GB" sz="4800" dirty="0">
              <a:solidFill>
                <a:schemeClr val="accent5">
                  <a:lumMod val="50000"/>
                </a:schemeClr>
              </a:solidFill>
              <a:latin typeface="Wingdings" panose="05000000000000000000" pitchFamily="2" charset="2"/>
            </a:endParaRPr>
          </a:p>
        </p:txBody>
      </p:sp>
      <p:sp>
        <p:nvSpPr>
          <p:cNvPr id="18" name="Speech Bubble: Rectangle with Corners Rounded 17">
            <a:extLst>
              <a:ext uri="{FF2B5EF4-FFF2-40B4-BE49-F238E27FC236}">
                <a16:creationId xmlns:a16="http://schemas.microsoft.com/office/drawing/2014/main" id="{1DA83501-2703-471E-9A11-2F81137889D1}"/>
              </a:ext>
            </a:extLst>
          </p:cNvPr>
          <p:cNvSpPr/>
          <p:nvPr/>
        </p:nvSpPr>
        <p:spPr>
          <a:xfrm>
            <a:off x="9347520" y="852258"/>
            <a:ext cx="1765857" cy="608917"/>
          </a:xfrm>
          <a:prstGeom prst="wedgeRoundRectCallout">
            <a:avLst>
              <a:gd name="adj1" fmla="val -35567"/>
              <a:gd name="adj2" fmla="val -27326"/>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ermorden</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 </a:t>
            </a:r>
            <a:b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to murder</a:t>
            </a:r>
          </a:p>
        </p:txBody>
      </p:sp>
    </p:spTree>
    <p:extLst>
      <p:ext uri="{BB962C8B-B14F-4D97-AF65-F5344CB8AC3E}">
        <p14:creationId xmlns:p14="http://schemas.microsoft.com/office/powerpoint/2010/main" val="3260069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20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4041"/>
            <a:ext cx="5787189" cy="869950"/>
          </a:xfrm>
          <a:prstGeom prst="rect">
            <a:avLst/>
          </a:prstGeom>
        </p:spPr>
      </p:pic>
      <p:sp>
        <p:nvSpPr>
          <p:cNvPr id="4" name="Title 3"/>
          <p:cNvSpPr>
            <a:spLocks noGrp="1"/>
          </p:cNvSpPr>
          <p:nvPr>
            <p:ph type="title"/>
          </p:nvPr>
        </p:nvSpPr>
        <p:spPr>
          <a:xfrm>
            <a:off x="0" y="294041"/>
            <a:ext cx="5269832" cy="707849"/>
          </a:xfrm>
        </p:spPr>
        <p:txBody>
          <a:bodyPr>
            <a:normAutofit fontScale="90000"/>
          </a:bodyPr>
          <a:lstStyle/>
          <a:p>
            <a:r>
              <a:rPr lang="en-GB" sz="3600" b="1" dirty="0">
                <a:solidFill>
                  <a:schemeClr val="bg1"/>
                </a:solidFill>
              </a:rPr>
              <a:t>Wie </a:t>
            </a:r>
            <a:r>
              <a:rPr lang="en-GB" sz="3600" b="1" dirty="0" err="1">
                <a:solidFill>
                  <a:schemeClr val="bg1"/>
                </a:solidFill>
              </a:rPr>
              <a:t>sagt</a:t>
            </a:r>
            <a:r>
              <a:rPr lang="en-GB" sz="3600" b="1" dirty="0">
                <a:solidFill>
                  <a:schemeClr val="bg1"/>
                </a:solidFill>
              </a:rPr>
              <a:t> man das? [1/6]</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872869" y="247046"/>
            <a:ext cx="20844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lesen</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sprechen</a:t>
            </a:r>
            <a:endParaRPr lang="en-GB" b="1" dirty="0">
              <a:solidFill>
                <a:prstClr val="white"/>
              </a:solidFill>
              <a:latin typeface="Century Gothic" panose="020B0502020202020204" pitchFamily="34" charset="0"/>
            </a:endParaRPr>
          </a:p>
        </p:txBody>
      </p:sp>
      <p:sp>
        <p:nvSpPr>
          <p:cNvPr id="17" name="TextBox 16">
            <a:extLst>
              <a:ext uri="{FF2B5EF4-FFF2-40B4-BE49-F238E27FC236}">
                <a16:creationId xmlns:a16="http://schemas.microsoft.com/office/drawing/2014/main" id="{C13ED6EF-5B20-1940-AFD2-EAA625B3F063}"/>
              </a:ext>
            </a:extLst>
          </p:cNvPr>
          <p:cNvSpPr txBox="1"/>
          <p:nvPr/>
        </p:nvSpPr>
        <p:spPr>
          <a:xfrm>
            <a:off x="81953" y="1237500"/>
            <a:ext cx="7762636" cy="830997"/>
          </a:xfrm>
          <a:prstGeom prst="rect">
            <a:avLst/>
          </a:prstGeom>
          <a:noFill/>
        </p:spPr>
        <p:txBody>
          <a:bodyPr wrap="square" rtlCol="0">
            <a:spAutoFit/>
          </a:bodyPr>
          <a:lstStyle/>
          <a:p>
            <a:r>
              <a:rPr lang="en-US" sz="2400" dirty="0" err="1">
                <a:solidFill>
                  <a:schemeClr val="accent5">
                    <a:lumMod val="50000"/>
                  </a:schemeClr>
                </a:solidFill>
              </a:rPr>
              <a:t>Mutti</a:t>
            </a:r>
            <a:r>
              <a:rPr lang="en-US" sz="2400" dirty="0">
                <a:solidFill>
                  <a:schemeClr val="accent5">
                    <a:lumMod val="50000"/>
                  </a:schemeClr>
                </a:solidFill>
              </a:rPr>
              <a:t> has her own, new case to defend. </a:t>
            </a:r>
            <a:br>
              <a:rPr lang="en-US" sz="2400" dirty="0">
                <a:solidFill>
                  <a:schemeClr val="accent5">
                    <a:lumMod val="50000"/>
                  </a:schemeClr>
                </a:solidFill>
              </a:rPr>
            </a:br>
            <a:r>
              <a:rPr lang="en-US" sz="2400" dirty="0">
                <a:solidFill>
                  <a:schemeClr val="accent5">
                    <a:lumMod val="50000"/>
                  </a:schemeClr>
                </a:solidFill>
              </a:rPr>
              <a:t>What is the evidence so far? </a:t>
            </a:r>
            <a:r>
              <a:rPr lang="en-US" sz="2400" b="1" dirty="0">
                <a:solidFill>
                  <a:schemeClr val="accent5">
                    <a:lumMod val="50000"/>
                  </a:schemeClr>
                </a:solidFill>
              </a:rPr>
              <a:t>Sag die </a:t>
            </a:r>
            <a:r>
              <a:rPr lang="en-US" sz="2400" b="1" dirty="0" err="1">
                <a:solidFill>
                  <a:schemeClr val="accent5">
                    <a:lumMod val="50000"/>
                  </a:schemeClr>
                </a:solidFill>
              </a:rPr>
              <a:t>Sätze</a:t>
            </a:r>
            <a:r>
              <a:rPr lang="en-US" sz="2400" b="1" dirty="0">
                <a:solidFill>
                  <a:schemeClr val="accent5">
                    <a:lumMod val="50000"/>
                  </a:schemeClr>
                </a:solidFill>
              </a:rPr>
              <a:t> </a:t>
            </a:r>
            <a:r>
              <a:rPr lang="en-US" sz="2400" b="1" dirty="0" err="1">
                <a:solidFill>
                  <a:schemeClr val="accent5">
                    <a:lumMod val="50000"/>
                  </a:schemeClr>
                </a:solidFill>
              </a:rPr>
              <a:t>laut</a:t>
            </a:r>
            <a:r>
              <a:rPr lang="en-US" sz="2400" b="1" dirty="0">
                <a:solidFill>
                  <a:schemeClr val="accent5">
                    <a:lumMod val="50000"/>
                  </a:schemeClr>
                </a:solidFill>
              </a:rPr>
              <a:t>.</a:t>
            </a:r>
          </a:p>
        </p:txBody>
      </p:sp>
      <p:sp>
        <p:nvSpPr>
          <p:cNvPr id="6"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111959" y="13328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endParaRPr>
          </a:p>
        </p:txBody>
      </p:sp>
      <p:sp>
        <p:nvSpPr>
          <p:cNvPr id="7" name="Rectangle 3" descr="rectangle for timer">
            <a:extLst>
              <a:ext uri="{FF2B5EF4-FFF2-40B4-BE49-F238E27FC236}">
                <a16:creationId xmlns:a16="http://schemas.microsoft.com/office/drawing/2014/main" id="{B3DA2B9B-9F69-45DD-87FC-96861967F202}"/>
              </a:ext>
            </a:extLst>
          </p:cNvPr>
          <p:cNvSpPr>
            <a:spLocks noChangeArrowheads="1"/>
          </p:cNvSpPr>
          <p:nvPr/>
        </p:nvSpPr>
        <p:spPr bwMode="auto">
          <a:xfrm>
            <a:off x="10109593" y="1332884"/>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endParaRPr>
          </a:p>
        </p:txBody>
      </p:sp>
      <p:sp>
        <p:nvSpPr>
          <p:cNvPr id="9" name="Line 7" descr="top line for timer, 60 seconds">
            <a:extLst>
              <a:ext uri="{FF2B5EF4-FFF2-40B4-BE49-F238E27FC236}">
                <a16:creationId xmlns:a16="http://schemas.microsoft.com/office/drawing/2014/main" id="{EDB7D1D6-8C8C-4B35-926B-3A176777F68E}"/>
              </a:ext>
            </a:extLst>
          </p:cNvPr>
          <p:cNvSpPr>
            <a:spLocks noChangeShapeType="1"/>
          </p:cNvSpPr>
          <p:nvPr/>
        </p:nvSpPr>
        <p:spPr bwMode="auto">
          <a:xfrm>
            <a:off x="10820020" y="132145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2"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103681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20</a:t>
            </a:r>
          </a:p>
        </p:txBody>
      </p:sp>
      <p:sp>
        <p:nvSpPr>
          <p:cNvPr id="8" name="Line 4" descr="line to show the length of 60 seconds">
            <a:extLst>
              <a:ext uri="{FF2B5EF4-FFF2-40B4-BE49-F238E27FC236}">
                <a16:creationId xmlns:a16="http://schemas.microsoft.com/office/drawing/2014/main" id="{165C7D05-9312-495D-9247-5B67D39A7F83}"/>
              </a:ext>
            </a:extLst>
          </p:cNvPr>
          <p:cNvSpPr>
            <a:spLocks noChangeShapeType="1"/>
          </p:cNvSpPr>
          <p:nvPr/>
        </p:nvSpPr>
        <p:spPr bwMode="auto">
          <a:xfrm>
            <a:off x="10795332" y="1321458"/>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1"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79533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a:solidFill>
                  <a:srgbClr val="5B9BD5">
                    <a:lumMod val="50000"/>
                  </a:srgbClr>
                </a:solidFill>
                <a:latin typeface="Century Gothic" panose="020B0502020202020204" pitchFamily="34" charset="0"/>
              </a:rPr>
              <a:t>Sekunden</a:t>
            </a:r>
            <a:endParaRPr lang="en-GB" b="1" dirty="0">
              <a:solidFill>
                <a:srgbClr val="5B9BD5">
                  <a:lumMod val="50000"/>
                </a:srgbClr>
              </a:solidFill>
              <a:latin typeface="Century Gothic" panose="020B0502020202020204" pitchFamily="34" charset="0"/>
            </a:endParaRPr>
          </a:p>
        </p:txBody>
      </p:sp>
      <p:sp>
        <p:nvSpPr>
          <p:cNvPr id="10" name="Line 9" descr="bottom line for timer, 0 seconds">
            <a:extLst>
              <a:ext uri="{FF2B5EF4-FFF2-40B4-BE49-F238E27FC236}">
                <a16:creationId xmlns:a16="http://schemas.microsoft.com/office/drawing/2014/main" id="{D3A50385-7330-4CE7-B891-A69568163B5F}"/>
              </a:ext>
            </a:extLst>
          </p:cNvPr>
          <p:cNvSpPr>
            <a:spLocks noChangeShapeType="1"/>
          </p:cNvSpPr>
          <p:nvPr/>
        </p:nvSpPr>
        <p:spPr bwMode="auto">
          <a:xfrm>
            <a:off x="10795332" y="547771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3"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101212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0</a:t>
            </a:r>
          </a:p>
        </p:txBody>
      </p:sp>
      <p:sp>
        <p:nvSpPr>
          <p:cNvPr id="14" name="Rectangle 13" descr="box to hide timer as it goes off the page">
            <a:extLst>
              <a:ext uri="{FF2B5EF4-FFF2-40B4-BE49-F238E27FC236}">
                <a16:creationId xmlns:a16="http://schemas.microsoft.com/office/drawing/2014/main" id="{80BB973F-93FA-4A26-B850-9E1862347B2F}"/>
              </a:ext>
            </a:extLst>
          </p:cNvPr>
          <p:cNvSpPr/>
          <p:nvPr/>
        </p:nvSpPr>
        <p:spPr>
          <a:xfrm>
            <a:off x="9958365"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5" name="AutoShape 11">
            <a:hlinkClick r:id="" action="ppaction://noaction" highlightClick="1"/>
            <a:extLst>
              <a:ext uri="{FF2B5EF4-FFF2-40B4-BE49-F238E27FC236}">
                <a16:creationId xmlns:a16="http://schemas.microsoft.com/office/drawing/2014/main" id="{CFE64676-F267-4A32-92AE-3A1905ACA1C1}"/>
              </a:ext>
            </a:extLst>
          </p:cNvPr>
          <p:cNvSpPr>
            <a:spLocks noChangeArrowheads="1"/>
          </p:cNvSpPr>
          <p:nvPr/>
        </p:nvSpPr>
        <p:spPr bwMode="auto">
          <a:xfrm>
            <a:off x="9848695" y="570813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b="1" dirty="0">
                <a:solidFill>
                  <a:prstClr val="white"/>
                </a:solidFill>
              </a:rPr>
              <a:t>LOS!</a:t>
            </a:r>
          </a:p>
        </p:txBody>
      </p:sp>
      <p:sp>
        <p:nvSpPr>
          <p:cNvPr id="16" name="TextBox 15">
            <a:extLst>
              <a:ext uri="{FF2B5EF4-FFF2-40B4-BE49-F238E27FC236}">
                <a16:creationId xmlns:a16="http://schemas.microsoft.com/office/drawing/2014/main" id="{572B4CE6-C1D6-463D-BDE4-C4A3CBDD7EE8}"/>
              </a:ext>
            </a:extLst>
          </p:cNvPr>
          <p:cNvSpPr txBox="1"/>
          <p:nvPr/>
        </p:nvSpPr>
        <p:spPr>
          <a:xfrm>
            <a:off x="180000" y="2974554"/>
            <a:ext cx="11431778" cy="1200329"/>
          </a:xfrm>
          <a:prstGeom prst="rect">
            <a:avLst/>
          </a:prstGeom>
          <a:noFill/>
        </p:spPr>
        <p:txBody>
          <a:bodyPr wrap="square" rtlCol="0">
            <a:spAutoFit/>
          </a:bodyPr>
          <a:lstStyle/>
          <a:p>
            <a:br>
              <a:rPr lang="en-GB" sz="2400" dirty="0">
                <a:solidFill>
                  <a:schemeClr val="accent5">
                    <a:lumMod val="50000"/>
                  </a:schemeClr>
                </a:solidFill>
              </a:rPr>
            </a:br>
            <a:br>
              <a:rPr lang="en-GB" sz="2400" dirty="0">
                <a:solidFill>
                  <a:schemeClr val="accent5">
                    <a:lumMod val="50000"/>
                  </a:schemeClr>
                </a:solidFill>
              </a:rPr>
            </a:br>
            <a:r>
              <a:rPr lang="en-GB" sz="2400" dirty="0">
                <a:solidFill>
                  <a:schemeClr val="accent5">
                    <a:lumMod val="50000"/>
                  </a:schemeClr>
                </a:solidFill>
              </a:rPr>
              <a:t>The woman </a:t>
            </a:r>
            <a:r>
              <a:rPr lang="en-GB" sz="2400" dirty="0">
                <a:solidFill>
                  <a:srgbClr val="FE6700"/>
                </a:solidFill>
              </a:rPr>
              <a:t>|</a:t>
            </a:r>
            <a:r>
              <a:rPr lang="en-GB" sz="2400" dirty="0">
                <a:solidFill>
                  <a:schemeClr val="accent5">
                    <a:lumMod val="50000"/>
                  </a:schemeClr>
                </a:solidFill>
              </a:rPr>
              <a:t> who is looking forward</a:t>
            </a:r>
            <a:r>
              <a:rPr lang="en-GB" sz="2400" dirty="0">
                <a:solidFill>
                  <a:srgbClr val="FE6700"/>
                </a:solidFill>
              </a:rPr>
              <a:t> | </a:t>
            </a:r>
            <a:r>
              <a:rPr lang="en-GB" sz="2400" dirty="0">
                <a:solidFill>
                  <a:schemeClr val="accent5">
                    <a:lumMod val="50000"/>
                  </a:schemeClr>
                </a:solidFill>
              </a:rPr>
              <a:t>has a dark side.</a:t>
            </a:r>
          </a:p>
        </p:txBody>
      </p:sp>
      <p:sp>
        <p:nvSpPr>
          <p:cNvPr id="19" name="TextBox 18">
            <a:extLst>
              <a:ext uri="{FF2B5EF4-FFF2-40B4-BE49-F238E27FC236}">
                <a16:creationId xmlns:a16="http://schemas.microsoft.com/office/drawing/2014/main" id="{8AA2543F-4BC1-4655-A1CC-89E246703DB7}"/>
              </a:ext>
            </a:extLst>
          </p:cNvPr>
          <p:cNvSpPr txBox="1"/>
          <p:nvPr/>
        </p:nvSpPr>
        <p:spPr>
          <a:xfrm>
            <a:off x="180000" y="4639727"/>
            <a:ext cx="11431778" cy="461665"/>
          </a:xfrm>
          <a:prstGeom prst="rect">
            <a:avLst/>
          </a:prstGeom>
          <a:noFill/>
        </p:spPr>
        <p:txBody>
          <a:bodyPr wrap="square" rtlCol="0">
            <a:spAutoFit/>
          </a:bodyPr>
          <a:lstStyle/>
          <a:p>
            <a:r>
              <a:rPr lang="en-GB" sz="2400" b="1" dirty="0">
                <a:solidFill>
                  <a:schemeClr val="accent5">
                    <a:lumMod val="50000"/>
                  </a:schemeClr>
                </a:solidFill>
              </a:rPr>
              <a:t>Die Frau, die </a:t>
            </a:r>
            <a:r>
              <a:rPr lang="en-GB" sz="2400" b="1" dirty="0" err="1">
                <a:solidFill>
                  <a:schemeClr val="accent5">
                    <a:lumMod val="50000"/>
                  </a:schemeClr>
                </a:solidFill>
              </a:rPr>
              <a:t>nach</a:t>
            </a:r>
            <a:r>
              <a:rPr lang="en-GB" sz="2400" b="1" dirty="0">
                <a:solidFill>
                  <a:schemeClr val="accent5">
                    <a:lumMod val="50000"/>
                  </a:schemeClr>
                </a:solidFill>
              </a:rPr>
              <a:t> </a:t>
            </a:r>
            <a:r>
              <a:rPr lang="en-GB" sz="2400" b="1" dirty="0" err="1">
                <a:solidFill>
                  <a:schemeClr val="accent5">
                    <a:lumMod val="50000"/>
                  </a:schemeClr>
                </a:solidFill>
              </a:rPr>
              <a:t>vorne</a:t>
            </a:r>
            <a:r>
              <a:rPr lang="en-GB" sz="2400" b="1" dirty="0">
                <a:solidFill>
                  <a:schemeClr val="accent5">
                    <a:lumMod val="50000"/>
                  </a:schemeClr>
                </a:solidFill>
              </a:rPr>
              <a:t> </a:t>
            </a:r>
            <a:r>
              <a:rPr lang="en-GB" sz="2400" b="1" dirty="0" err="1">
                <a:solidFill>
                  <a:schemeClr val="accent5">
                    <a:lumMod val="50000"/>
                  </a:schemeClr>
                </a:solidFill>
              </a:rPr>
              <a:t>schaut</a:t>
            </a:r>
            <a:r>
              <a:rPr lang="en-GB" sz="2400" b="1" dirty="0">
                <a:solidFill>
                  <a:schemeClr val="accent5">
                    <a:lumMod val="50000"/>
                  </a:schemeClr>
                </a:solidFill>
              </a:rPr>
              <a:t>, hat </a:t>
            </a:r>
            <a:r>
              <a:rPr lang="en-GB" sz="2400" b="1" dirty="0" err="1">
                <a:solidFill>
                  <a:schemeClr val="accent5">
                    <a:lumMod val="50000"/>
                  </a:schemeClr>
                </a:solidFill>
              </a:rPr>
              <a:t>eine</a:t>
            </a:r>
            <a:r>
              <a:rPr lang="en-GB" sz="2400" b="1" dirty="0">
                <a:solidFill>
                  <a:schemeClr val="accent5">
                    <a:lumMod val="50000"/>
                  </a:schemeClr>
                </a:solidFill>
              </a:rPr>
              <a:t> </a:t>
            </a:r>
            <a:r>
              <a:rPr lang="en-GB" sz="2400" b="1" dirty="0" err="1">
                <a:solidFill>
                  <a:schemeClr val="accent5">
                    <a:lumMod val="50000"/>
                  </a:schemeClr>
                </a:solidFill>
              </a:rPr>
              <a:t>dunkle</a:t>
            </a:r>
            <a:r>
              <a:rPr lang="en-GB" sz="2400" b="1" dirty="0">
                <a:solidFill>
                  <a:schemeClr val="accent5">
                    <a:lumMod val="50000"/>
                  </a:schemeClr>
                </a:solidFill>
              </a:rPr>
              <a:t> </a:t>
            </a:r>
            <a:r>
              <a:rPr lang="en-GB" sz="2400" b="1" dirty="0" err="1">
                <a:solidFill>
                  <a:schemeClr val="accent5">
                    <a:lumMod val="50000"/>
                  </a:schemeClr>
                </a:solidFill>
              </a:rPr>
              <a:t>Seite</a:t>
            </a:r>
            <a:r>
              <a:rPr lang="en-GB" sz="2400" b="1" dirty="0">
                <a:solidFill>
                  <a:schemeClr val="accent5">
                    <a:lumMod val="50000"/>
                  </a:schemeClr>
                </a:solidFill>
              </a:rPr>
              <a:t>.</a:t>
            </a:r>
          </a:p>
        </p:txBody>
      </p:sp>
      <p:pic>
        <p:nvPicPr>
          <p:cNvPr id="20" name="Picture 19" descr="A picture containing logo&#10;&#10;Description automatically generated">
            <a:extLst>
              <a:ext uri="{FF2B5EF4-FFF2-40B4-BE49-F238E27FC236}">
                <a16:creationId xmlns:a16="http://schemas.microsoft.com/office/drawing/2014/main" id="{38F92A50-E2E1-43F4-89EB-FA1A997050D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79256" y="247046"/>
            <a:ext cx="2106130" cy="2159522"/>
          </a:xfrm>
          <a:prstGeom prst="rect">
            <a:avLst/>
          </a:prstGeom>
        </p:spPr>
      </p:pic>
      <p:pic>
        <p:nvPicPr>
          <p:cNvPr id="3074" name="Picture 2" descr="Woman, Women, Business Woman, Female, People, Person">
            <a:extLst>
              <a:ext uri="{FF2B5EF4-FFF2-40B4-BE49-F238E27FC236}">
                <a16:creationId xmlns:a16="http://schemas.microsoft.com/office/drawing/2014/main" id="{7A36AD55-9BCA-4015-80F0-0D3B13868ACD}"/>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9948" r="45693"/>
          <a:stretch/>
        </p:blipFill>
        <p:spPr bwMode="auto">
          <a:xfrm>
            <a:off x="3999123" y="2142006"/>
            <a:ext cx="923137" cy="1389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2314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p:stCondLst>
                        <p:cond delay="0"/>
                      </p:stCondLst>
                      <p:childTnLst>
                        <p:par>
                          <p:cTn id="9" fill="hold">
                            <p:stCondLst>
                              <p:cond delay="0"/>
                            </p:stCondLst>
                            <p:childTnLst>
                              <p:par>
                                <p:cTn id="10" presetID="12" presetClass="exit" presetSubtype="4" fill="hold" nodeType="afterEffect">
                                  <p:stCondLst>
                                    <p:cond delay="0"/>
                                  </p:stCondLst>
                                  <p:childTnLst>
                                    <p:animEffect transition="out" filter="slide(fromBottom)">
                                      <p:cBhvr>
                                        <p:cTn id="11" dur="20000"/>
                                        <p:tgtEl>
                                          <p:spTgt spid="7"/>
                                        </p:tgtEl>
                                      </p:cBhvr>
                                    </p:animEffect>
                                    <p:set>
                                      <p:cBhvr>
                                        <p:cTn id="12" dur="1" fill="hold">
                                          <p:stCondLst>
                                            <p:cond delay="19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5690937" cy="869950"/>
          </a:xfrm>
          <a:prstGeom prst="rect">
            <a:avLst/>
          </a:prstGeom>
        </p:spPr>
      </p:pic>
      <p:sp>
        <p:nvSpPr>
          <p:cNvPr id="4" name="Title 3"/>
          <p:cNvSpPr>
            <a:spLocks noGrp="1"/>
          </p:cNvSpPr>
          <p:nvPr>
            <p:ph type="title"/>
          </p:nvPr>
        </p:nvSpPr>
        <p:spPr>
          <a:xfrm>
            <a:off x="0" y="294041"/>
            <a:ext cx="5185611" cy="707849"/>
          </a:xfrm>
        </p:spPr>
        <p:txBody>
          <a:bodyPr>
            <a:normAutofit fontScale="90000"/>
          </a:bodyPr>
          <a:lstStyle/>
          <a:p>
            <a:r>
              <a:rPr lang="en-GB" sz="3600" b="1" dirty="0">
                <a:solidFill>
                  <a:schemeClr val="bg1"/>
                </a:solidFill>
              </a:rPr>
              <a:t>Wie </a:t>
            </a:r>
            <a:r>
              <a:rPr lang="en-GB" sz="3600" b="1" dirty="0" err="1">
                <a:solidFill>
                  <a:schemeClr val="bg1"/>
                </a:solidFill>
              </a:rPr>
              <a:t>sagt</a:t>
            </a:r>
            <a:r>
              <a:rPr lang="en-GB" sz="3600" b="1" dirty="0">
                <a:solidFill>
                  <a:schemeClr val="bg1"/>
                </a:solidFill>
              </a:rPr>
              <a:t> man das? [2/6]</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872869" y="247046"/>
            <a:ext cx="20844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lesen</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sprechen</a:t>
            </a:r>
            <a:endParaRPr lang="en-GB" b="1" dirty="0">
              <a:solidFill>
                <a:prstClr val="white"/>
              </a:solidFill>
              <a:latin typeface="Century Gothic" panose="020B0502020202020204" pitchFamily="34" charset="0"/>
            </a:endParaRPr>
          </a:p>
        </p:txBody>
      </p:sp>
      <p:sp>
        <p:nvSpPr>
          <p:cNvPr id="6"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111959" y="13328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endParaRPr>
          </a:p>
        </p:txBody>
      </p:sp>
      <p:sp>
        <p:nvSpPr>
          <p:cNvPr id="7" name="Rectangle 3" descr="rectangle for timer">
            <a:extLst>
              <a:ext uri="{FF2B5EF4-FFF2-40B4-BE49-F238E27FC236}">
                <a16:creationId xmlns:a16="http://schemas.microsoft.com/office/drawing/2014/main" id="{B3DA2B9B-9F69-45DD-87FC-96861967F202}"/>
              </a:ext>
            </a:extLst>
          </p:cNvPr>
          <p:cNvSpPr>
            <a:spLocks noChangeArrowheads="1"/>
          </p:cNvSpPr>
          <p:nvPr/>
        </p:nvSpPr>
        <p:spPr bwMode="auto">
          <a:xfrm>
            <a:off x="10109593" y="1332884"/>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endParaRPr>
          </a:p>
        </p:txBody>
      </p:sp>
      <p:sp>
        <p:nvSpPr>
          <p:cNvPr id="9" name="Line 7" descr="top line for timer, 60 seconds">
            <a:extLst>
              <a:ext uri="{FF2B5EF4-FFF2-40B4-BE49-F238E27FC236}">
                <a16:creationId xmlns:a16="http://schemas.microsoft.com/office/drawing/2014/main" id="{EDB7D1D6-8C8C-4B35-926B-3A176777F68E}"/>
              </a:ext>
            </a:extLst>
          </p:cNvPr>
          <p:cNvSpPr>
            <a:spLocks noChangeShapeType="1"/>
          </p:cNvSpPr>
          <p:nvPr/>
        </p:nvSpPr>
        <p:spPr bwMode="auto">
          <a:xfrm>
            <a:off x="10820020" y="132145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2"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103681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20</a:t>
            </a:r>
          </a:p>
        </p:txBody>
      </p:sp>
      <p:sp>
        <p:nvSpPr>
          <p:cNvPr id="8" name="Line 4" descr="line to show the length of 60 seconds">
            <a:extLst>
              <a:ext uri="{FF2B5EF4-FFF2-40B4-BE49-F238E27FC236}">
                <a16:creationId xmlns:a16="http://schemas.microsoft.com/office/drawing/2014/main" id="{165C7D05-9312-495D-9247-5B67D39A7F83}"/>
              </a:ext>
            </a:extLst>
          </p:cNvPr>
          <p:cNvSpPr>
            <a:spLocks noChangeShapeType="1"/>
          </p:cNvSpPr>
          <p:nvPr/>
        </p:nvSpPr>
        <p:spPr bwMode="auto">
          <a:xfrm>
            <a:off x="10795332" y="1321458"/>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1"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79533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a:solidFill>
                  <a:srgbClr val="5B9BD5">
                    <a:lumMod val="50000"/>
                  </a:srgbClr>
                </a:solidFill>
                <a:latin typeface="Century Gothic" panose="020B0502020202020204" pitchFamily="34" charset="0"/>
              </a:rPr>
              <a:t>Sekunden</a:t>
            </a:r>
            <a:endParaRPr lang="en-GB" b="1" dirty="0">
              <a:solidFill>
                <a:srgbClr val="5B9BD5">
                  <a:lumMod val="50000"/>
                </a:srgbClr>
              </a:solidFill>
              <a:latin typeface="Century Gothic" panose="020B0502020202020204" pitchFamily="34" charset="0"/>
            </a:endParaRPr>
          </a:p>
        </p:txBody>
      </p:sp>
      <p:sp>
        <p:nvSpPr>
          <p:cNvPr id="10" name="Line 9" descr="bottom line for timer, 0 seconds">
            <a:extLst>
              <a:ext uri="{FF2B5EF4-FFF2-40B4-BE49-F238E27FC236}">
                <a16:creationId xmlns:a16="http://schemas.microsoft.com/office/drawing/2014/main" id="{D3A50385-7330-4CE7-B891-A69568163B5F}"/>
              </a:ext>
            </a:extLst>
          </p:cNvPr>
          <p:cNvSpPr>
            <a:spLocks noChangeShapeType="1"/>
          </p:cNvSpPr>
          <p:nvPr/>
        </p:nvSpPr>
        <p:spPr bwMode="auto">
          <a:xfrm>
            <a:off x="10795332" y="547771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3"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101212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0</a:t>
            </a:r>
          </a:p>
        </p:txBody>
      </p:sp>
      <p:sp>
        <p:nvSpPr>
          <p:cNvPr id="14" name="Rectangle 13" descr="box to hide timer as it goes off the page">
            <a:extLst>
              <a:ext uri="{FF2B5EF4-FFF2-40B4-BE49-F238E27FC236}">
                <a16:creationId xmlns:a16="http://schemas.microsoft.com/office/drawing/2014/main" id="{80BB973F-93FA-4A26-B850-9E1862347B2F}"/>
              </a:ext>
            </a:extLst>
          </p:cNvPr>
          <p:cNvSpPr/>
          <p:nvPr/>
        </p:nvSpPr>
        <p:spPr>
          <a:xfrm>
            <a:off x="9958365"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5" name="AutoShape 11">
            <a:hlinkClick r:id="" action="ppaction://noaction" highlightClick="1"/>
            <a:extLst>
              <a:ext uri="{FF2B5EF4-FFF2-40B4-BE49-F238E27FC236}">
                <a16:creationId xmlns:a16="http://schemas.microsoft.com/office/drawing/2014/main" id="{CFE64676-F267-4A32-92AE-3A1905ACA1C1}"/>
              </a:ext>
            </a:extLst>
          </p:cNvPr>
          <p:cNvSpPr>
            <a:spLocks noChangeArrowheads="1"/>
          </p:cNvSpPr>
          <p:nvPr/>
        </p:nvSpPr>
        <p:spPr bwMode="auto">
          <a:xfrm>
            <a:off x="9848695" y="570813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b="1" dirty="0">
                <a:solidFill>
                  <a:prstClr val="white"/>
                </a:solidFill>
              </a:rPr>
              <a:t>LOS!</a:t>
            </a:r>
          </a:p>
        </p:txBody>
      </p:sp>
      <p:sp>
        <p:nvSpPr>
          <p:cNvPr id="16" name="TextBox 15">
            <a:extLst>
              <a:ext uri="{FF2B5EF4-FFF2-40B4-BE49-F238E27FC236}">
                <a16:creationId xmlns:a16="http://schemas.microsoft.com/office/drawing/2014/main" id="{572B4CE6-C1D6-463D-BDE4-C4A3CBDD7EE8}"/>
              </a:ext>
            </a:extLst>
          </p:cNvPr>
          <p:cNvSpPr txBox="1"/>
          <p:nvPr/>
        </p:nvSpPr>
        <p:spPr>
          <a:xfrm>
            <a:off x="180000" y="2974554"/>
            <a:ext cx="11431778" cy="1200329"/>
          </a:xfrm>
          <a:prstGeom prst="rect">
            <a:avLst/>
          </a:prstGeom>
          <a:noFill/>
        </p:spPr>
        <p:txBody>
          <a:bodyPr wrap="square" rtlCol="0">
            <a:spAutoFit/>
          </a:bodyPr>
          <a:lstStyle/>
          <a:p>
            <a:br>
              <a:rPr lang="en-GB" sz="2400" dirty="0">
                <a:solidFill>
                  <a:schemeClr val="accent5">
                    <a:lumMod val="50000"/>
                  </a:schemeClr>
                </a:solidFill>
              </a:rPr>
            </a:br>
            <a:br>
              <a:rPr lang="en-GB" sz="2400" dirty="0">
                <a:solidFill>
                  <a:schemeClr val="accent5">
                    <a:lumMod val="50000"/>
                  </a:schemeClr>
                </a:solidFill>
              </a:rPr>
            </a:br>
            <a:r>
              <a:rPr lang="en-GB" sz="2400" dirty="0">
                <a:solidFill>
                  <a:schemeClr val="accent5">
                    <a:lumMod val="50000"/>
                  </a:schemeClr>
                </a:solidFill>
              </a:rPr>
              <a:t>The boy </a:t>
            </a:r>
            <a:r>
              <a:rPr lang="en-GB" sz="2400" dirty="0">
                <a:solidFill>
                  <a:srgbClr val="FE6700"/>
                </a:solidFill>
              </a:rPr>
              <a:t>|</a:t>
            </a:r>
            <a:r>
              <a:rPr lang="en-GB" sz="2400" dirty="0">
                <a:solidFill>
                  <a:schemeClr val="accent5">
                    <a:lumMod val="50000"/>
                  </a:schemeClr>
                </a:solidFill>
              </a:rPr>
              <a:t> who sees the lady</a:t>
            </a:r>
            <a:r>
              <a:rPr lang="en-GB" sz="2400" dirty="0">
                <a:solidFill>
                  <a:srgbClr val="FE6700"/>
                </a:solidFill>
              </a:rPr>
              <a:t>|</a:t>
            </a:r>
            <a:r>
              <a:rPr lang="en-GB" sz="2400" dirty="0">
                <a:solidFill>
                  <a:schemeClr val="accent5">
                    <a:lumMod val="50000"/>
                  </a:schemeClr>
                </a:solidFill>
              </a:rPr>
              <a:t> describes her.</a:t>
            </a:r>
          </a:p>
        </p:txBody>
      </p:sp>
      <p:sp>
        <p:nvSpPr>
          <p:cNvPr id="19" name="TextBox 18">
            <a:extLst>
              <a:ext uri="{FF2B5EF4-FFF2-40B4-BE49-F238E27FC236}">
                <a16:creationId xmlns:a16="http://schemas.microsoft.com/office/drawing/2014/main" id="{8AA2543F-4BC1-4655-A1CC-89E246703DB7}"/>
              </a:ext>
            </a:extLst>
          </p:cNvPr>
          <p:cNvSpPr txBox="1"/>
          <p:nvPr/>
        </p:nvSpPr>
        <p:spPr>
          <a:xfrm>
            <a:off x="180000" y="4639727"/>
            <a:ext cx="11431778" cy="461665"/>
          </a:xfrm>
          <a:prstGeom prst="rect">
            <a:avLst/>
          </a:prstGeom>
          <a:noFill/>
        </p:spPr>
        <p:txBody>
          <a:bodyPr wrap="square" rtlCol="0">
            <a:spAutoFit/>
          </a:bodyPr>
          <a:lstStyle/>
          <a:p>
            <a:r>
              <a:rPr lang="en-GB" sz="2400" b="1" dirty="0">
                <a:solidFill>
                  <a:schemeClr val="accent5">
                    <a:lumMod val="50000"/>
                  </a:schemeClr>
                </a:solidFill>
              </a:rPr>
              <a:t>Der </a:t>
            </a:r>
            <a:r>
              <a:rPr lang="en-GB" sz="2400" b="1" dirty="0" err="1">
                <a:solidFill>
                  <a:schemeClr val="accent5">
                    <a:lumMod val="50000"/>
                  </a:schemeClr>
                </a:solidFill>
              </a:rPr>
              <a:t>Junge</a:t>
            </a:r>
            <a:r>
              <a:rPr lang="en-GB" sz="2400" b="1" dirty="0">
                <a:solidFill>
                  <a:schemeClr val="accent5">
                    <a:lumMod val="50000"/>
                  </a:schemeClr>
                </a:solidFill>
              </a:rPr>
              <a:t>, der die Dame </a:t>
            </a:r>
            <a:r>
              <a:rPr lang="en-GB" sz="2400" b="1" dirty="0" err="1">
                <a:solidFill>
                  <a:schemeClr val="accent5">
                    <a:lumMod val="50000"/>
                  </a:schemeClr>
                </a:solidFill>
              </a:rPr>
              <a:t>sieht</a:t>
            </a:r>
            <a:r>
              <a:rPr lang="en-GB" sz="2400" b="1" dirty="0">
                <a:solidFill>
                  <a:schemeClr val="accent5">
                    <a:lumMod val="50000"/>
                  </a:schemeClr>
                </a:solidFill>
              </a:rPr>
              <a:t>, </a:t>
            </a:r>
            <a:r>
              <a:rPr lang="en-GB" sz="2400" b="1" dirty="0" err="1">
                <a:solidFill>
                  <a:schemeClr val="accent5">
                    <a:lumMod val="50000"/>
                  </a:schemeClr>
                </a:solidFill>
              </a:rPr>
              <a:t>beschreibt</a:t>
            </a:r>
            <a:r>
              <a:rPr lang="en-GB" sz="2400" b="1" dirty="0">
                <a:solidFill>
                  <a:schemeClr val="accent5">
                    <a:lumMod val="50000"/>
                  </a:schemeClr>
                </a:solidFill>
              </a:rPr>
              <a:t> </a:t>
            </a:r>
            <a:r>
              <a:rPr lang="en-GB" sz="2400" b="1" dirty="0" err="1">
                <a:solidFill>
                  <a:schemeClr val="accent5">
                    <a:lumMod val="50000"/>
                  </a:schemeClr>
                </a:solidFill>
              </a:rPr>
              <a:t>sie</a:t>
            </a:r>
            <a:r>
              <a:rPr lang="en-GB" sz="2400" b="1" dirty="0">
                <a:solidFill>
                  <a:schemeClr val="accent5">
                    <a:lumMod val="50000"/>
                  </a:schemeClr>
                </a:solidFill>
              </a:rPr>
              <a:t>.</a:t>
            </a:r>
          </a:p>
        </p:txBody>
      </p:sp>
      <p:pic>
        <p:nvPicPr>
          <p:cNvPr id="4098" name="Picture 2" descr="Boy, Child, Kid, Teenager, Teen, Male">
            <a:extLst>
              <a:ext uri="{FF2B5EF4-FFF2-40B4-BE49-F238E27FC236}">
                <a16:creationId xmlns:a16="http://schemas.microsoft.com/office/drawing/2014/main" id="{D51C8CF5-2225-4263-BE83-E9A4BC3D6B4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52694" y="993296"/>
            <a:ext cx="1443306" cy="27275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5421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p:stCondLst>
                        <p:cond delay="0"/>
                      </p:stCondLst>
                      <p:childTnLst>
                        <p:par>
                          <p:cTn id="9" fill="hold">
                            <p:stCondLst>
                              <p:cond delay="0"/>
                            </p:stCondLst>
                            <p:childTnLst>
                              <p:par>
                                <p:cTn id="10" presetID="12" presetClass="exit" presetSubtype="4" fill="hold" nodeType="afterEffect">
                                  <p:stCondLst>
                                    <p:cond delay="0"/>
                                  </p:stCondLst>
                                  <p:childTnLst>
                                    <p:animEffect transition="out" filter="slide(fromBottom)">
                                      <p:cBhvr>
                                        <p:cTn id="11" dur="20000"/>
                                        <p:tgtEl>
                                          <p:spTgt spid="7"/>
                                        </p:tgtEl>
                                      </p:cBhvr>
                                    </p:animEffect>
                                    <p:set>
                                      <p:cBhvr>
                                        <p:cTn id="12" dur="1" fill="hold">
                                          <p:stCondLst>
                                            <p:cond delay="19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4041"/>
            <a:ext cx="5594685" cy="869950"/>
          </a:xfrm>
          <a:prstGeom prst="rect">
            <a:avLst/>
          </a:prstGeom>
        </p:spPr>
      </p:pic>
      <p:sp>
        <p:nvSpPr>
          <p:cNvPr id="4" name="Title 3"/>
          <p:cNvSpPr>
            <a:spLocks noGrp="1"/>
          </p:cNvSpPr>
          <p:nvPr>
            <p:ph type="title"/>
          </p:nvPr>
        </p:nvSpPr>
        <p:spPr>
          <a:xfrm>
            <a:off x="0" y="294041"/>
            <a:ext cx="5125453" cy="707849"/>
          </a:xfrm>
        </p:spPr>
        <p:txBody>
          <a:bodyPr>
            <a:normAutofit fontScale="90000"/>
          </a:bodyPr>
          <a:lstStyle/>
          <a:p>
            <a:r>
              <a:rPr lang="en-GB" sz="3600" b="1" dirty="0">
                <a:solidFill>
                  <a:schemeClr val="bg1"/>
                </a:solidFill>
              </a:rPr>
              <a:t>Wie </a:t>
            </a:r>
            <a:r>
              <a:rPr lang="en-GB" sz="3600" b="1" dirty="0" err="1">
                <a:solidFill>
                  <a:schemeClr val="bg1"/>
                </a:solidFill>
              </a:rPr>
              <a:t>sagt</a:t>
            </a:r>
            <a:r>
              <a:rPr lang="en-GB" sz="3600" b="1" dirty="0">
                <a:solidFill>
                  <a:schemeClr val="bg1"/>
                </a:solidFill>
              </a:rPr>
              <a:t> man das? [3/6]</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872869" y="247046"/>
            <a:ext cx="20844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lesen</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sprechen</a:t>
            </a:r>
            <a:endParaRPr lang="en-GB" b="1" dirty="0">
              <a:solidFill>
                <a:prstClr val="white"/>
              </a:solidFill>
              <a:latin typeface="Century Gothic" panose="020B0502020202020204" pitchFamily="34" charset="0"/>
            </a:endParaRPr>
          </a:p>
        </p:txBody>
      </p:sp>
      <p:sp>
        <p:nvSpPr>
          <p:cNvPr id="6"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111959" y="13328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endParaRPr>
          </a:p>
        </p:txBody>
      </p:sp>
      <p:sp>
        <p:nvSpPr>
          <p:cNvPr id="7" name="Rectangle 3" descr="rectangle for timer">
            <a:extLst>
              <a:ext uri="{FF2B5EF4-FFF2-40B4-BE49-F238E27FC236}">
                <a16:creationId xmlns:a16="http://schemas.microsoft.com/office/drawing/2014/main" id="{B3DA2B9B-9F69-45DD-87FC-96861967F202}"/>
              </a:ext>
            </a:extLst>
          </p:cNvPr>
          <p:cNvSpPr>
            <a:spLocks noChangeArrowheads="1"/>
          </p:cNvSpPr>
          <p:nvPr/>
        </p:nvSpPr>
        <p:spPr bwMode="auto">
          <a:xfrm>
            <a:off x="10109593" y="1332884"/>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endParaRPr>
          </a:p>
        </p:txBody>
      </p:sp>
      <p:sp>
        <p:nvSpPr>
          <p:cNvPr id="9" name="Line 7" descr="top line for timer, 60 seconds">
            <a:extLst>
              <a:ext uri="{FF2B5EF4-FFF2-40B4-BE49-F238E27FC236}">
                <a16:creationId xmlns:a16="http://schemas.microsoft.com/office/drawing/2014/main" id="{EDB7D1D6-8C8C-4B35-926B-3A176777F68E}"/>
              </a:ext>
            </a:extLst>
          </p:cNvPr>
          <p:cNvSpPr>
            <a:spLocks noChangeShapeType="1"/>
          </p:cNvSpPr>
          <p:nvPr/>
        </p:nvSpPr>
        <p:spPr bwMode="auto">
          <a:xfrm>
            <a:off x="10820020" y="132145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2"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103681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20</a:t>
            </a:r>
          </a:p>
        </p:txBody>
      </p:sp>
      <p:sp>
        <p:nvSpPr>
          <p:cNvPr id="8" name="Line 4" descr="line to show the length of 60 seconds">
            <a:extLst>
              <a:ext uri="{FF2B5EF4-FFF2-40B4-BE49-F238E27FC236}">
                <a16:creationId xmlns:a16="http://schemas.microsoft.com/office/drawing/2014/main" id="{165C7D05-9312-495D-9247-5B67D39A7F83}"/>
              </a:ext>
            </a:extLst>
          </p:cNvPr>
          <p:cNvSpPr>
            <a:spLocks noChangeShapeType="1"/>
          </p:cNvSpPr>
          <p:nvPr/>
        </p:nvSpPr>
        <p:spPr bwMode="auto">
          <a:xfrm>
            <a:off x="10795332" y="1321458"/>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1"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79533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a:solidFill>
                  <a:srgbClr val="5B9BD5">
                    <a:lumMod val="50000"/>
                  </a:srgbClr>
                </a:solidFill>
                <a:latin typeface="Century Gothic" panose="020B0502020202020204" pitchFamily="34" charset="0"/>
              </a:rPr>
              <a:t>Sekunden</a:t>
            </a:r>
            <a:endParaRPr lang="en-GB" b="1" dirty="0">
              <a:solidFill>
                <a:srgbClr val="5B9BD5">
                  <a:lumMod val="50000"/>
                </a:srgbClr>
              </a:solidFill>
              <a:latin typeface="Century Gothic" panose="020B0502020202020204" pitchFamily="34" charset="0"/>
            </a:endParaRPr>
          </a:p>
        </p:txBody>
      </p:sp>
      <p:sp>
        <p:nvSpPr>
          <p:cNvPr id="10" name="Line 9" descr="bottom line for timer, 0 seconds">
            <a:extLst>
              <a:ext uri="{FF2B5EF4-FFF2-40B4-BE49-F238E27FC236}">
                <a16:creationId xmlns:a16="http://schemas.microsoft.com/office/drawing/2014/main" id="{D3A50385-7330-4CE7-B891-A69568163B5F}"/>
              </a:ext>
            </a:extLst>
          </p:cNvPr>
          <p:cNvSpPr>
            <a:spLocks noChangeShapeType="1"/>
          </p:cNvSpPr>
          <p:nvPr/>
        </p:nvSpPr>
        <p:spPr bwMode="auto">
          <a:xfrm>
            <a:off x="10795332" y="547771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3"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101212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0</a:t>
            </a:r>
          </a:p>
        </p:txBody>
      </p:sp>
      <p:sp>
        <p:nvSpPr>
          <p:cNvPr id="14" name="Rectangle 13" descr="box to hide timer as it goes off the page">
            <a:extLst>
              <a:ext uri="{FF2B5EF4-FFF2-40B4-BE49-F238E27FC236}">
                <a16:creationId xmlns:a16="http://schemas.microsoft.com/office/drawing/2014/main" id="{80BB973F-93FA-4A26-B850-9E1862347B2F}"/>
              </a:ext>
            </a:extLst>
          </p:cNvPr>
          <p:cNvSpPr/>
          <p:nvPr/>
        </p:nvSpPr>
        <p:spPr>
          <a:xfrm>
            <a:off x="9958365"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5" name="AutoShape 11">
            <a:hlinkClick r:id="" action="ppaction://noaction" highlightClick="1"/>
            <a:extLst>
              <a:ext uri="{FF2B5EF4-FFF2-40B4-BE49-F238E27FC236}">
                <a16:creationId xmlns:a16="http://schemas.microsoft.com/office/drawing/2014/main" id="{CFE64676-F267-4A32-92AE-3A1905ACA1C1}"/>
              </a:ext>
            </a:extLst>
          </p:cNvPr>
          <p:cNvSpPr>
            <a:spLocks noChangeArrowheads="1"/>
          </p:cNvSpPr>
          <p:nvPr/>
        </p:nvSpPr>
        <p:spPr bwMode="auto">
          <a:xfrm>
            <a:off x="9848695" y="570813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b="1" dirty="0">
                <a:solidFill>
                  <a:prstClr val="white"/>
                </a:solidFill>
              </a:rPr>
              <a:t>LOS!</a:t>
            </a:r>
          </a:p>
        </p:txBody>
      </p:sp>
      <p:sp>
        <p:nvSpPr>
          <p:cNvPr id="16" name="TextBox 15">
            <a:extLst>
              <a:ext uri="{FF2B5EF4-FFF2-40B4-BE49-F238E27FC236}">
                <a16:creationId xmlns:a16="http://schemas.microsoft.com/office/drawing/2014/main" id="{572B4CE6-C1D6-463D-BDE4-C4A3CBDD7EE8}"/>
              </a:ext>
            </a:extLst>
          </p:cNvPr>
          <p:cNvSpPr txBox="1"/>
          <p:nvPr/>
        </p:nvSpPr>
        <p:spPr>
          <a:xfrm>
            <a:off x="180000" y="2974554"/>
            <a:ext cx="11431778" cy="1200329"/>
          </a:xfrm>
          <a:prstGeom prst="rect">
            <a:avLst/>
          </a:prstGeom>
          <a:noFill/>
        </p:spPr>
        <p:txBody>
          <a:bodyPr wrap="square" rtlCol="0">
            <a:spAutoFit/>
          </a:bodyPr>
          <a:lstStyle/>
          <a:p>
            <a:br>
              <a:rPr lang="en-GB" sz="2400" dirty="0">
                <a:solidFill>
                  <a:schemeClr val="accent5">
                    <a:lumMod val="50000"/>
                  </a:schemeClr>
                </a:solidFill>
              </a:rPr>
            </a:br>
            <a:br>
              <a:rPr lang="en-GB" sz="2400" dirty="0">
                <a:solidFill>
                  <a:schemeClr val="accent5">
                    <a:lumMod val="50000"/>
                  </a:schemeClr>
                </a:solidFill>
              </a:rPr>
            </a:br>
            <a:r>
              <a:rPr lang="en-GB" sz="2400" dirty="0">
                <a:solidFill>
                  <a:schemeClr val="accent5">
                    <a:lumMod val="50000"/>
                  </a:schemeClr>
                </a:solidFill>
              </a:rPr>
              <a:t>She is a lady</a:t>
            </a:r>
            <a:r>
              <a:rPr lang="en-GB" sz="2400" dirty="0">
                <a:solidFill>
                  <a:srgbClr val="FE6700"/>
                </a:solidFill>
              </a:rPr>
              <a:t>|</a:t>
            </a:r>
            <a:r>
              <a:rPr lang="en-GB" sz="2400" dirty="0">
                <a:solidFill>
                  <a:schemeClr val="accent5">
                    <a:lumMod val="50000"/>
                  </a:schemeClr>
                </a:solidFill>
              </a:rPr>
              <a:t> who has red hair.</a:t>
            </a:r>
          </a:p>
        </p:txBody>
      </p:sp>
      <p:sp>
        <p:nvSpPr>
          <p:cNvPr id="18" name="TextBox 17">
            <a:extLst>
              <a:ext uri="{FF2B5EF4-FFF2-40B4-BE49-F238E27FC236}">
                <a16:creationId xmlns:a16="http://schemas.microsoft.com/office/drawing/2014/main" id="{8B98C5AD-A2F7-4B27-9B3E-8B8415E84C41}"/>
              </a:ext>
            </a:extLst>
          </p:cNvPr>
          <p:cNvSpPr txBox="1"/>
          <p:nvPr/>
        </p:nvSpPr>
        <p:spPr>
          <a:xfrm>
            <a:off x="180000" y="4639727"/>
            <a:ext cx="11431778" cy="461665"/>
          </a:xfrm>
          <a:prstGeom prst="rect">
            <a:avLst/>
          </a:prstGeom>
          <a:noFill/>
        </p:spPr>
        <p:txBody>
          <a:bodyPr wrap="square" rtlCol="0">
            <a:spAutoFit/>
          </a:bodyPr>
          <a:lstStyle/>
          <a:p>
            <a:r>
              <a:rPr lang="en-GB" sz="2400" b="1" dirty="0">
                <a:solidFill>
                  <a:schemeClr val="accent5">
                    <a:lumMod val="50000"/>
                  </a:schemeClr>
                </a:solidFill>
              </a:rPr>
              <a:t>Sie </a:t>
            </a:r>
            <a:r>
              <a:rPr lang="en-GB" sz="2400" b="1" dirty="0" err="1">
                <a:solidFill>
                  <a:schemeClr val="accent5">
                    <a:lumMod val="50000"/>
                  </a:schemeClr>
                </a:solidFill>
              </a:rPr>
              <a:t>ist</a:t>
            </a:r>
            <a:r>
              <a:rPr lang="en-GB" sz="2400" b="1" dirty="0">
                <a:solidFill>
                  <a:schemeClr val="accent5">
                    <a:lumMod val="50000"/>
                  </a:schemeClr>
                </a:solidFill>
              </a:rPr>
              <a:t> </a:t>
            </a:r>
            <a:r>
              <a:rPr lang="en-GB" sz="2400" b="1" dirty="0" err="1">
                <a:solidFill>
                  <a:schemeClr val="accent5">
                    <a:lumMod val="50000"/>
                  </a:schemeClr>
                </a:solidFill>
              </a:rPr>
              <a:t>eine</a:t>
            </a:r>
            <a:r>
              <a:rPr lang="en-GB" sz="2400" b="1" dirty="0">
                <a:solidFill>
                  <a:schemeClr val="accent5">
                    <a:lumMod val="50000"/>
                  </a:schemeClr>
                </a:solidFill>
              </a:rPr>
              <a:t> Dame, die rote </a:t>
            </a:r>
            <a:r>
              <a:rPr lang="en-GB" sz="2400" b="1" dirty="0" err="1">
                <a:solidFill>
                  <a:schemeClr val="accent5">
                    <a:lumMod val="50000"/>
                  </a:schemeClr>
                </a:solidFill>
              </a:rPr>
              <a:t>Haare</a:t>
            </a:r>
            <a:r>
              <a:rPr lang="en-GB" sz="2400" b="1" dirty="0">
                <a:solidFill>
                  <a:schemeClr val="accent5">
                    <a:lumMod val="50000"/>
                  </a:schemeClr>
                </a:solidFill>
              </a:rPr>
              <a:t> hat.</a:t>
            </a:r>
          </a:p>
        </p:txBody>
      </p:sp>
      <p:pic>
        <p:nvPicPr>
          <p:cNvPr id="5122" name="Picture 2" descr="Paint, Brush, Splash, Red Paint, Splatter, Artwork">
            <a:extLst>
              <a:ext uri="{FF2B5EF4-FFF2-40B4-BE49-F238E27FC236}">
                <a16:creationId xmlns:a16="http://schemas.microsoft.com/office/drawing/2014/main" id="{2DAC1936-00E0-4DB6-8279-EF1EB2E751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7168" y="954175"/>
            <a:ext cx="4240901" cy="2827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1748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p:stCondLst>
                        <p:cond delay="0"/>
                      </p:stCondLst>
                      <p:childTnLst>
                        <p:par>
                          <p:cTn id="9" fill="hold">
                            <p:stCondLst>
                              <p:cond delay="0"/>
                            </p:stCondLst>
                            <p:childTnLst>
                              <p:par>
                                <p:cTn id="10" presetID="12" presetClass="exit" presetSubtype="4" fill="hold" nodeType="afterEffect">
                                  <p:stCondLst>
                                    <p:cond delay="0"/>
                                  </p:stCondLst>
                                  <p:childTnLst>
                                    <p:animEffect transition="out" filter="slide(fromBottom)">
                                      <p:cBhvr>
                                        <p:cTn id="11" dur="20000"/>
                                        <p:tgtEl>
                                          <p:spTgt spid="7"/>
                                        </p:tgtEl>
                                      </p:cBhvr>
                                    </p:animEffect>
                                    <p:set>
                                      <p:cBhvr>
                                        <p:cTn id="12" dur="1" fill="hold">
                                          <p:stCondLst>
                                            <p:cond delay="19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5912528" cy="869950"/>
          </a:xfrm>
          <a:prstGeom prst="rect">
            <a:avLst/>
          </a:prstGeom>
        </p:spPr>
      </p:pic>
      <p:sp>
        <p:nvSpPr>
          <p:cNvPr id="4" name="Title 3"/>
          <p:cNvSpPr>
            <a:spLocks noGrp="1"/>
          </p:cNvSpPr>
          <p:nvPr>
            <p:ph type="title"/>
          </p:nvPr>
        </p:nvSpPr>
        <p:spPr>
          <a:xfrm>
            <a:off x="0" y="294041"/>
            <a:ext cx="5743891" cy="707849"/>
          </a:xfrm>
        </p:spPr>
        <p:txBody>
          <a:bodyPr>
            <a:noAutofit/>
          </a:bodyPr>
          <a:lstStyle/>
          <a:p>
            <a:r>
              <a:rPr lang="en-GB" sz="2800" b="1" dirty="0" err="1">
                <a:solidFill>
                  <a:schemeClr val="bg1"/>
                </a:solidFill>
              </a:rPr>
              <a:t>Adjektiv</a:t>
            </a:r>
            <a:r>
              <a:rPr lang="en-GB" sz="2800" b="1" dirty="0">
                <a:solidFill>
                  <a:schemeClr val="bg1"/>
                </a:solidFill>
              </a:rPr>
              <a:t>/Adverb </a:t>
            </a:r>
            <a:r>
              <a:rPr lang="en-GB" sz="2800" b="1" dirty="0">
                <a:solidFill>
                  <a:schemeClr val="bg1"/>
                </a:solidFill>
                <a:sym typeface="Wingdings" panose="05000000000000000000" pitchFamily="2" charset="2"/>
              </a:rPr>
              <a:t> </a:t>
            </a:r>
            <a:r>
              <a:rPr lang="en-GB" sz="2800" b="1" dirty="0" err="1">
                <a:solidFill>
                  <a:schemeClr val="bg1"/>
                </a:solidFill>
                <a:sym typeface="Wingdings" panose="05000000000000000000" pitchFamily="2" charset="2"/>
              </a:rPr>
              <a:t>Substantiv</a:t>
            </a:r>
            <a:r>
              <a:rPr lang="en-GB" sz="2800" b="1" dirty="0">
                <a:solidFill>
                  <a:schemeClr val="bg1"/>
                </a:solidFill>
                <a:sym typeface="Wingdings" panose="05000000000000000000" pitchFamily="2" charset="2"/>
              </a:rPr>
              <a:t>*</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B2326E1-A87B-2D46-8B7D-5F8E8817AFDA}"/>
              </a:ext>
            </a:extLst>
          </p:cNvPr>
          <p:cNvSpPr txBox="1"/>
          <p:nvPr/>
        </p:nvSpPr>
        <p:spPr>
          <a:xfrm>
            <a:off x="5818225" y="140133"/>
            <a:ext cx="482609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Hör</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das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Adjektiv</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/Adverb. </a:t>
            </a:r>
            <a:b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Welches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Substantiv</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das? </a:t>
            </a:r>
            <a:b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Wie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heißt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das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Adjektiv</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auf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Englisch</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graphicFrame>
        <p:nvGraphicFramePr>
          <p:cNvPr id="7" name="Table 4">
            <a:extLst>
              <a:ext uri="{FF2B5EF4-FFF2-40B4-BE49-F238E27FC236}">
                <a16:creationId xmlns:a16="http://schemas.microsoft.com/office/drawing/2014/main" id="{599873D3-BE98-4F96-9711-C74107DA0E83}"/>
              </a:ext>
            </a:extLst>
          </p:cNvPr>
          <p:cNvGraphicFramePr>
            <a:graphicFrameLocks noGrp="1"/>
          </p:cNvGraphicFramePr>
          <p:nvPr>
            <p:extLst>
              <p:ext uri="{D42A27DB-BD31-4B8C-83A1-F6EECF244321}">
                <p14:modId xmlns:p14="http://schemas.microsoft.com/office/powerpoint/2010/main" val="686830931"/>
              </p:ext>
            </p:extLst>
          </p:nvPr>
        </p:nvGraphicFramePr>
        <p:xfrm>
          <a:off x="253319" y="1076151"/>
          <a:ext cx="11575648" cy="5394960"/>
        </p:xfrm>
        <a:graphic>
          <a:graphicData uri="http://schemas.openxmlformats.org/drawingml/2006/table">
            <a:tbl>
              <a:tblPr firstRow="1" bandRow="1">
                <a:tableStyleId>{5C22544A-7EE6-4342-B048-85BDC9FD1C3A}</a:tableStyleId>
              </a:tblPr>
              <a:tblGrid>
                <a:gridCol w="723478">
                  <a:extLst>
                    <a:ext uri="{9D8B030D-6E8A-4147-A177-3AD203B41FA5}">
                      <a16:colId xmlns:a16="http://schemas.microsoft.com/office/drawing/2014/main" val="233209997"/>
                    </a:ext>
                  </a:extLst>
                </a:gridCol>
                <a:gridCol w="3617390">
                  <a:extLst>
                    <a:ext uri="{9D8B030D-6E8A-4147-A177-3AD203B41FA5}">
                      <a16:colId xmlns:a16="http://schemas.microsoft.com/office/drawing/2014/main" val="3691643346"/>
                    </a:ext>
                  </a:extLst>
                </a:gridCol>
                <a:gridCol w="3617390">
                  <a:extLst>
                    <a:ext uri="{9D8B030D-6E8A-4147-A177-3AD203B41FA5}">
                      <a16:colId xmlns:a16="http://schemas.microsoft.com/office/drawing/2014/main" val="39307311"/>
                    </a:ext>
                  </a:extLst>
                </a:gridCol>
                <a:gridCol w="3617390">
                  <a:extLst>
                    <a:ext uri="{9D8B030D-6E8A-4147-A177-3AD203B41FA5}">
                      <a16:colId xmlns:a16="http://schemas.microsoft.com/office/drawing/2014/main" val="2331276432"/>
                    </a:ext>
                  </a:extLst>
                </a:gridCol>
              </a:tblGrid>
              <a:tr h="578158">
                <a:tc>
                  <a:txBody>
                    <a:bodyPr/>
                    <a:lstStyle/>
                    <a:p>
                      <a:pPr algn="ctr">
                        <a:lnSpc>
                          <a:spcPct val="150000"/>
                        </a:lnSpc>
                      </a:pPr>
                      <a:endParaRPr lang="fr-FR" sz="2400" b="1" dirty="0">
                        <a:solidFill>
                          <a:srgbClr val="115076"/>
                        </a:solidFill>
                        <a:latin typeface="Century Gothic" panose="020B0502020202020204" pitchFamily="34" charset="0"/>
                      </a:endParaRPr>
                    </a:p>
                  </a:txBody>
                  <a:tcPr anchor="ctr">
                    <a:lnR w="12700" cap="flat" cmpd="sng" algn="ctr">
                      <a:solidFill>
                        <a:srgbClr val="115076"/>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1" dirty="0" err="1">
                          <a:solidFill>
                            <a:srgbClr val="115076"/>
                          </a:solidFill>
                          <a:latin typeface="Century Gothic" panose="020B0502020202020204" pitchFamily="34" charset="0"/>
                        </a:rPr>
                        <a:t>Adjektiv</a:t>
                      </a:r>
                      <a:r>
                        <a:rPr lang="fr-FR" sz="2400" b="1" dirty="0">
                          <a:solidFill>
                            <a:srgbClr val="115076"/>
                          </a:solidFill>
                          <a:latin typeface="Century Gothic" panose="020B0502020202020204" pitchFamily="34" charset="0"/>
                        </a:rPr>
                        <a:t>/</a:t>
                      </a:r>
                      <a:r>
                        <a:rPr lang="fr-FR" sz="2400" b="1" dirty="0" err="1">
                          <a:solidFill>
                            <a:srgbClr val="115076"/>
                          </a:solidFill>
                          <a:latin typeface="Century Gothic" panose="020B0502020202020204" pitchFamily="34" charset="0"/>
                        </a:rPr>
                        <a:t>Adverb</a:t>
                      </a:r>
                      <a:endParaRPr lang="fr-FR" sz="2400" b="1"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1" dirty="0" err="1">
                          <a:solidFill>
                            <a:srgbClr val="115076"/>
                          </a:solidFill>
                          <a:latin typeface="Century Gothic" panose="020B0502020202020204" pitchFamily="34" charset="0"/>
                        </a:rPr>
                        <a:t>Substantiv</a:t>
                      </a:r>
                      <a:endParaRPr lang="fr-FR" sz="2400" b="1" dirty="0">
                        <a:solidFill>
                          <a:srgbClr val="115076"/>
                        </a:solidFill>
                        <a:latin typeface="Century Gothic" panose="020B0502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1" dirty="0" err="1">
                          <a:solidFill>
                            <a:srgbClr val="115076"/>
                          </a:solidFill>
                          <a:latin typeface="Century Gothic" panose="020B0502020202020204" pitchFamily="34" charset="0"/>
                        </a:rPr>
                        <a:t>Englisch</a:t>
                      </a:r>
                      <a:endParaRPr lang="fr-FR" sz="2400" b="1" dirty="0">
                        <a:solidFill>
                          <a:srgbClr val="115076"/>
                        </a:solidFill>
                        <a:latin typeface="Century Gothic" panose="020B0502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14054398"/>
                  </a:ext>
                </a:extLst>
              </a:tr>
              <a:tr h="540000">
                <a:tc>
                  <a:txBody>
                    <a:bodyPr/>
                    <a:lstStyle/>
                    <a:p>
                      <a:pPr algn="ctr">
                        <a:lnSpc>
                          <a:spcPct val="150000"/>
                        </a:lnSpc>
                      </a:pPr>
                      <a:endParaRPr lang="fr-FR" sz="2200" b="1" dirty="0">
                        <a:solidFill>
                          <a:srgbClr val="115076"/>
                        </a:solidFill>
                        <a:latin typeface="Century Gothic" panose="020B0502020202020204" pitchFamily="34" charset="0"/>
                      </a:endParaRPr>
                    </a:p>
                  </a:txBody>
                  <a:tcPr anchor="ctr">
                    <a:lnR w="12700" cap="flat" cmpd="sng" algn="ctr">
                      <a:solidFill>
                        <a:srgbClr val="115076"/>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200" b="0" dirty="0" err="1">
                          <a:solidFill>
                            <a:srgbClr val="115076"/>
                          </a:solidFill>
                          <a:latin typeface="Century Gothic" panose="020B0502020202020204" pitchFamily="34" charset="0"/>
                        </a:rPr>
                        <a:t>kopflos</a:t>
                      </a:r>
                      <a:endParaRPr lang="fr-FR" sz="2200" b="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200" b="0" dirty="0">
                          <a:solidFill>
                            <a:srgbClr val="115076"/>
                          </a:solidFill>
                          <a:latin typeface="Century Gothic" panose="020B0502020202020204" pitchFamily="34" charset="0"/>
                        </a:rPr>
                        <a:t>der </a:t>
                      </a:r>
                      <a:r>
                        <a:rPr lang="fr-FR" sz="2200" b="0" dirty="0" err="1">
                          <a:solidFill>
                            <a:srgbClr val="115076"/>
                          </a:solidFill>
                          <a:latin typeface="Century Gothic" panose="020B0502020202020204" pitchFamily="34" charset="0"/>
                        </a:rPr>
                        <a:t>Kopf</a:t>
                      </a:r>
                      <a:endParaRPr lang="fr-FR" sz="2200" b="0" dirty="0">
                        <a:solidFill>
                          <a:srgbClr val="115076"/>
                        </a:solidFill>
                        <a:latin typeface="Century Gothic" panose="020B0502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200" b="0" dirty="0" err="1">
                          <a:solidFill>
                            <a:srgbClr val="115076"/>
                          </a:solidFill>
                          <a:latin typeface="Century Gothic" panose="020B0502020202020204" pitchFamily="34" charset="0"/>
                        </a:rPr>
                        <a:t>headless</a:t>
                      </a:r>
                      <a:endParaRPr lang="fr-FR" sz="2200" b="0" dirty="0">
                        <a:solidFill>
                          <a:srgbClr val="115076"/>
                        </a:solidFill>
                        <a:latin typeface="Century Gothic" panose="020B0502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71905786"/>
                  </a:ext>
                </a:extLst>
              </a:tr>
              <a:tr h="578158">
                <a:tc>
                  <a:txBody>
                    <a:bodyPr/>
                    <a:lstStyle/>
                    <a:p>
                      <a:pPr algn="ctr">
                        <a:lnSpc>
                          <a:spcPct val="150000"/>
                        </a:lnSpc>
                      </a:pPr>
                      <a:endParaRPr lang="fr-FR" sz="2200" b="1" dirty="0">
                        <a:solidFill>
                          <a:srgbClr val="115076"/>
                        </a:solidFill>
                        <a:latin typeface="Century Gothic" panose="020B0502020202020204" pitchFamily="34" charset="0"/>
                      </a:endParaRPr>
                    </a:p>
                  </a:txBody>
                  <a:tcPr anchor="ctr">
                    <a:lnR w="12700" cap="flat" cmpd="sng" algn="ctr">
                      <a:solidFill>
                        <a:srgbClr val="115076"/>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200" b="0" dirty="0" err="1">
                          <a:solidFill>
                            <a:srgbClr val="115076"/>
                          </a:solidFill>
                          <a:latin typeface="Century Gothic" panose="020B0502020202020204" pitchFamily="34" charset="0"/>
                        </a:rPr>
                        <a:t>fensterlos</a:t>
                      </a:r>
                      <a:endParaRPr lang="fr-FR" sz="2200" b="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200" b="0" dirty="0" err="1">
                          <a:solidFill>
                            <a:srgbClr val="115076"/>
                          </a:solidFill>
                          <a:latin typeface="Century Gothic" panose="020B0502020202020204" pitchFamily="34" charset="0"/>
                        </a:rPr>
                        <a:t>das</a:t>
                      </a:r>
                      <a:r>
                        <a:rPr lang="fr-FR" sz="2200" b="0" dirty="0">
                          <a:solidFill>
                            <a:srgbClr val="115076"/>
                          </a:solidFill>
                          <a:latin typeface="Century Gothic" panose="020B0502020202020204" pitchFamily="34" charset="0"/>
                        </a:rPr>
                        <a:t> </a:t>
                      </a:r>
                      <a:r>
                        <a:rPr lang="fr-FR" sz="2200" b="0" dirty="0" err="1">
                          <a:solidFill>
                            <a:srgbClr val="115076"/>
                          </a:solidFill>
                          <a:latin typeface="Century Gothic" panose="020B0502020202020204" pitchFamily="34" charset="0"/>
                        </a:rPr>
                        <a:t>Fenster</a:t>
                      </a:r>
                      <a:endParaRPr lang="fr-FR" sz="2200" b="0" dirty="0">
                        <a:solidFill>
                          <a:srgbClr val="115076"/>
                        </a:solidFill>
                        <a:latin typeface="Century Gothic" panose="020B0502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200" b="0" dirty="0" err="1">
                          <a:solidFill>
                            <a:srgbClr val="115076"/>
                          </a:solidFill>
                          <a:latin typeface="Century Gothic" panose="020B0502020202020204" pitchFamily="34" charset="0"/>
                        </a:rPr>
                        <a:t>windowless</a:t>
                      </a:r>
                      <a:endParaRPr lang="fr-FR" sz="2200" b="0" dirty="0">
                        <a:solidFill>
                          <a:srgbClr val="115076"/>
                        </a:solidFill>
                        <a:latin typeface="Century Gothic" panose="020B0502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26787271"/>
                  </a:ext>
                </a:extLst>
              </a:tr>
              <a:tr h="578158">
                <a:tc>
                  <a:txBody>
                    <a:bodyPr/>
                    <a:lstStyle/>
                    <a:p>
                      <a:pPr algn="ctr">
                        <a:lnSpc>
                          <a:spcPct val="150000"/>
                        </a:lnSpc>
                      </a:pPr>
                      <a:endParaRPr lang="fr-FR" sz="2200" b="1" dirty="0">
                        <a:solidFill>
                          <a:srgbClr val="115076"/>
                        </a:solidFill>
                        <a:latin typeface="Century Gothic" panose="020B0502020202020204" pitchFamily="34" charset="0"/>
                      </a:endParaRPr>
                    </a:p>
                  </a:txBody>
                  <a:tcPr anchor="ctr">
                    <a:lnR w="12700" cap="flat" cmpd="sng" algn="ctr">
                      <a:solidFill>
                        <a:srgbClr val="115076"/>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200" b="0" dirty="0" err="1">
                          <a:solidFill>
                            <a:srgbClr val="115076"/>
                          </a:solidFill>
                          <a:latin typeface="Century Gothic" panose="020B0502020202020204" pitchFamily="34" charset="0"/>
                        </a:rPr>
                        <a:t>haarlos</a:t>
                      </a:r>
                      <a:endParaRPr lang="fr-FR" sz="2200" b="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200" b="0" dirty="0" err="1">
                          <a:solidFill>
                            <a:srgbClr val="115076"/>
                          </a:solidFill>
                          <a:latin typeface="Century Gothic" panose="020B0502020202020204" pitchFamily="34" charset="0"/>
                        </a:rPr>
                        <a:t>das</a:t>
                      </a:r>
                      <a:r>
                        <a:rPr lang="fr-FR" sz="2200" b="0" dirty="0">
                          <a:solidFill>
                            <a:srgbClr val="115076"/>
                          </a:solidFill>
                          <a:latin typeface="Century Gothic" panose="020B0502020202020204" pitchFamily="34" charset="0"/>
                        </a:rPr>
                        <a:t> </a:t>
                      </a:r>
                      <a:r>
                        <a:rPr lang="fr-FR" sz="2200" b="0" dirty="0" err="1">
                          <a:solidFill>
                            <a:srgbClr val="115076"/>
                          </a:solidFill>
                          <a:latin typeface="Century Gothic" panose="020B0502020202020204" pitchFamily="34" charset="0"/>
                        </a:rPr>
                        <a:t>Haar</a:t>
                      </a:r>
                      <a:endParaRPr lang="fr-FR" sz="2200" b="0" dirty="0">
                        <a:solidFill>
                          <a:srgbClr val="115076"/>
                        </a:solidFill>
                        <a:latin typeface="Century Gothic" panose="020B0502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200" b="0" dirty="0" err="1">
                          <a:solidFill>
                            <a:srgbClr val="115076"/>
                          </a:solidFill>
                          <a:latin typeface="Century Gothic" panose="020B0502020202020204" pitchFamily="34" charset="0"/>
                        </a:rPr>
                        <a:t>hairless</a:t>
                      </a:r>
                      <a:endParaRPr lang="fr-FR" sz="2200" b="0" dirty="0">
                        <a:solidFill>
                          <a:srgbClr val="115076"/>
                        </a:solidFill>
                        <a:latin typeface="Century Gothic" panose="020B0502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96559874"/>
                  </a:ext>
                </a:extLst>
              </a:tr>
              <a:tr h="578158">
                <a:tc>
                  <a:txBody>
                    <a:bodyPr/>
                    <a:lstStyle/>
                    <a:p>
                      <a:pPr algn="ctr">
                        <a:lnSpc>
                          <a:spcPct val="150000"/>
                        </a:lnSpc>
                      </a:pPr>
                      <a:endParaRPr lang="fr-FR" sz="2200" b="1" dirty="0">
                        <a:solidFill>
                          <a:srgbClr val="115076"/>
                        </a:solidFill>
                        <a:latin typeface="Century Gothic" panose="020B0502020202020204" pitchFamily="34" charset="0"/>
                      </a:endParaRPr>
                    </a:p>
                  </a:txBody>
                  <a:tcPr anchor="ctr">
                    <a:lnR w="12700" cap="flat" cmpd="sng" algn="ctr">
                      <a:solidFill>
                        <a:srgbClr val="115076"/>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200" b="0" dirty="0" err="1">
                          <a:solidFill>
                            <a:srgbClr val="115076"/>
                          </a:solidFill>
                          <a:latin typeface="Century Gothic" panose="020B0502020202020204" pitchFamily="34" charset="0"/>
                        </a:rPr>
                        <a:t>wortlos</a:t>
                      </a:r>
                      <a:endParaRPr lang="fr-FR" sz="2200" b="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200" b="0" dirty="0" err="1">
                          <a:solidFill>
                            <a:srgbClr val="115076"/>
                          </a:solidFill>
                          <a:latin typeface="Century Gothic" panose="020B0502020202020204" pitchFamily="34" charset="0"/>
                        </a:rPr>
                        <a:t>das</a:t>
                      </a:r>
                      <a:r>
                        <a:rPr lang="fr-FR" sz="2200" b="0" dirty="0">
                          <a:solidFill>
                            <a:srgbClr val="115076"/>
                          </a:solidFill>
                          <a:latin typeface="Century Gothic" panose="020B0502020202020204" pitchFamily="34" charset="0"/>
                        </a:rPr>
                        <a:t> </a:t>
                      </a:r>
                      <a:r>
                        <a:rPr lang="fr-FR" sz="2200" b="0" dirty="0" err="1">
                          <a:solidFill>
                            <a:srgbClr val="115076"/>
                          </a:solidFill>
                          <a:latin typeface="Century Gothic" panose="020B0502020202020204" pitchFamily="34" charset="0"/>
                        </a:rPr>
                        <a:t>Wort</a:t>
                      </a:r>
                      <a:endParaRPr lang="fr-FR" sz="2200" b="0" dirty="0">
                        <a:solidFill>
                          <a:srgbClr val="115076"/>
                        </a:solidFill>
                        <a:latin typeface="Century Gothic" panose="020B0502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200" b="0" dirty="0" err="1">
                          <a:solidFill>
                            <a:srgbClr val="115076"/>
                          </a:solidFill>
                          <a:latin typeface="Century Gothic" panose="020B0502020202020204" pitchFamily="34" charset="0"/>
                        </a:rPr>
                        <a:t>wordless</a:t>
                      </a:r>
                      <a:endParaRPr lang="fr-FR" sz="2200" b="0" dirty="0">
                        <a:solidFill>
                          <a:srgbClr val="115076"/>
                        </a:solidFill>
                        <a:latin typeface="Century Gothic" panose="020B0502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88667469"/>
                  </a:ext>
                </a:extLst>
              </a:tr>
              <a:tr h="578158">
                <a:tc>
                  <a:txBody>
                    <a:bodyPr/>
                    <a:lstStyle/>
                    <a:p>
                      <a:pPr algn="ctr">
                        <a:lnSpc>
                          <a:spcPct val="150000"/>
                        </a:lnSpc>
                      </a:pPr>
                      <a:endParaRPr lang="fr-FR" sz="2200" b="1" dirty="0">
                        <a:solidFill>
                          <a:srgbClr val="115076"/>
                        </a:solidFill>
                        <a:latin typeface="Century Gothic" panose="020B0502020202020204" pitchFamily="34" charset="0"/>
                      </a:endParaRPr>
                    </a:p>
                  </a:txBody>
                  <a:tcPr anchor="ctr">
                    <a:lnR w="12700" cap="flat" cmpd="sng" algn="ctr">
                      <a:solidFill>
                        <a:srgbClr val="115076"/>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200" b="0" dirty="0" err="1">
                          <a:solidFill>
                            <a:srgbClr val="115076"/>
                          </a:solidFill>
                          <a:latin typeface="Century Gothic" panose="020B0502020202020204" pitchFamily="34" charset="0"/>
                        </a:rPr>
                        <a:t>hutlos</a:t>
                      </a:r>
                      <a:endParaRPr lang="fr-FR" sz="2200" b="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200" b="0" dirty="0">
                          <a:solidFill>
                            <a:srgbClr val="115076"/>
                          </a:solidFill>
                          <a:latin typeface="Century Gothic" panose="020B0502020202020204" pitchFamily="34" charset="0"/>
                        </a:rPr>
                        <a:t>der Hut</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200" b="0" dirty="0" err="1">
                          <a:solidFill>
                            <a:srgbClr val="115076"/>
                          </a:solidFill>
                          <a:latin typeface="Century Gothic" panose="020B0502020202020204" pitchFamily="34" charset="0"/>
                        </a:rPr>
                        <a:t>hatless</a:t>
                      </a:r>
                      <a:endParaRPr lang="fr-FR" sz="2200" b="0" dirty="0">
                        <a:solidFill>
                          <a:srgbClr val="115076"/>
                        </a:solidFill>
                        <a:latin typeface="Century Gothic" panose="020B0502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39039026"/>
                  </a:ext>
                </a:extLst>
              </a:tr>
              <a:tr h="578158">
                <a:tc>
                  <a:txBody>
                    <a:bodyPr/>
                    <a:lstStyle/>
                    <a:p>
                      <a:pPr algn="ctr">
                        <a:lnSpc>
                          <a:spcPct val="150000"/>
                        </a:lnSpc>
                      </a:pPr>
                      <a:endParaRPr lang="fr-FR" sz="2200" b="1" dirty="0">
                        <a:solidFill>
                          <a:srgbClr val="115076"/>
                        </a:solidFill>
                        <a:latin typeface="Century Gothic" panose="020B0502020202020204" pitchFamily="34" charset="0"/>
                      </a:endParaRPr>
                    </a:p>
                  </a:txBody>
                  <a:tcPr anchor="ctr">
                    <a:lnR w="12700" cap="flat" cmpd="sng" algn="ctr">
                      <a:solidFill>
                        <a:srgbClr val="115076"/>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200" b="0" dirty="0" err="1">
                          <a:solidFill>
                            <a:srgbClr val="115076"/>
                          </a:solidFill>
                          <a:latin typeface="Century Gothic" panose="020B0502020202020204" pitchFamily="34" charset="0"/>
                        </a:rPr>
                        <a:t>blattlos</a:t>
                      </a:r>
                      <a:endParaRPr lang="fr-FR" sz="2200" b="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200" b="0" dirty="0" err="1">
                          <a:solidFill>
                            <a:srgbClr val="115076"/>
                          </a:solidFill>
                          <a:latin typeface="Century Gothic" panose="020B0502020202020204" pitchFamily="34" charset="0"/>
                        </a:rPr>
                        <a:t>das</a:t>
                      </a:r>
                      <a:r>
                        <a:rPr lang="fr-FR" sz="2200" b="0" dirty="0">
                          <a:solidFill>
                            <a:srgbClr val="115076"/>
                          </a:solidFill>
                          <a:latin typeface="Century Gothic" panose="020B0502020202020204" pitchFamily="34" charset="0"/>
                        </a:rPr>
                        <a:t> </a:t>
                      </a:r>
                      <a:r>
                        <a:rPr lang="fr-FR" sz="2200" b="0" dirty="0" err="1">
                          <a:solidFill>
                            <a:srgbClr val="115076"/>
                          </a:solidFill>
                          <a:latin typeface="Century Gothic" panose="020B0502020202020204" pitchFamily="34" charset="0"/>
                        </a:rPr>
                        <a:t>Blatt</a:t>
                      </a:r>
                      <a:endParaRPr lang="fr-FR" sz="2200" b="0" dirty="0">
                        <a:solidFill>
                          <a:srgbClr val="115076"/>
                        </a:solidFill>
                        <a:latin typeface="Century Gothic" panose="020B0502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200" b="0" dirty="0" err="1">
                          <a:solidFill>
                            <a:srgbClr val="115076"/>
                          </a:solidFill>
                          <a:latin typeface="Century Gothic" panose="020B0502020202020204" pitchFamily="34" charset="0"/>
                        </a:rPr>
                        <a:t>leafless</a:t>
                      </a:r>
                      <a:endParaRPr lang="fr-FR" sz="2200" b="0" dirty="0">
                        <a:solidFill>
                          <a:srgbClr val="115076"/>
                        </a:solidFill>
                        <a:latin typeface="Century Gothic" panose="020B0502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03688620"/>
                  </a:ext>
                </a:extLst>
              </a:tr>
              <a:tr h="578158">
                <a:tc>
                  <a:txBody>
                    <a:bodyPr/>
                    <a:lstStyle/>
                    <a:p>
                      <a:pPr algn="ctr">
                        <a:lnSpc>
                          <a:spcPct val="150000"/>
                        </a:lnSpc>
                      </a:pPr>
                      <a:endParaRPr lang="fr-FR" sz="2200" b="1" dirty="0">
                        <a:solidFill>
                          <a:srgbClr val="115076"/>
                        </a:solidFill>
                        <a:latin typeface="Century Gothic" panose="020B0502020202020204" pitchFamily="34" charset="0"/>
                      </a:endParaRPr>
                    </a:p>
                  </a:txBody>
                  <a:tcPr anchor="ctr">
                    <a:lnR w="12700" cap="flat" cmpd="sng" algn="ctr">
                      <a:solidFill>
                        <a:srgbClr val="115076"/>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200" b="0" dirty="0" err="1">
                          <a:solidFill>
                            <a:srgbClr val="115076"/>
                          </a:solidFill>
                          <a:latin typeface="Century Gothic" panose="020B0502020202020204" pitchFamily="34" charset="0"/>
                        </a:rPr>
                        <a:t>ziellos</a:t>
                      </a:r>
                      <a:endParaRPr lang="fr-FR" sz="2200" b="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200" b="0" dirty="0" err="1">
                          <a:solidFill>
                            <a:srgbClr val="115076"/>
                          </a:solidFill>
                          <a:latin typeface="Century Gothic" panose="020B0502020202020204" pitchFamily="34" charset="0"/>
                        </a:rPr>
                        <a:t>das</a:t>
                      </a:r>
                      <a:r>
                        <a:rPr lang="fr-FR" sz="2200" b="0" dirty="0">
                          <a:solidFill>
                            <a:srgbClr val="115076"/>
                          </a:solidFill>
                          <a:latin typeface="Century Gothic" panose="020B0502020202020204" pitchFamily="34" charset="0"/>
                        </a:rPr>
                        <a:t> </a:t>
                      </a:r>
                      <a:r>
                        <a:rPr lang="fr-FR" sz="2200" b="0" dirty="0" err="1">
                          <a:solidFill>
                            <a:srgbClr val="115076"/>
                          </a:solidFill>
                          <a:latin typeface="Century Gothic" panose="020B0502020202020204" pitchFamily="34" charset="0"/>
                        </a:rPr>
                        <a:t>Ziel</a:t>
                      </a:r>
                      <a:endParaRPr lang="fr-FR" sz="2200" b="0" dirty="0">
                        <a:solidFill>
                          <a:srgbClr val="115076"/>
                        </a:solidFill>
                        <a:latin typeface="Century Gothic" panose="020B0502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200" b="0" dirty="0">
                          <a:solidFill>
                            <a:srgbClr val="115076"/>
                          </a:solidFill>
                          <a:latin typeface="Century Gothic" panose="020B0502020202020204" pitchFamily="34" charset="0"/>
                        </a:rPr>
                        <a:t>goal/</a:t>
                      </a:r>
                      <a:r>
                        <a:rPr lang="fr-FR" sz="2200" b="0" dirty="0" err="1">
                          <a:solidFill>
                            <a:srgbClr val="115076"/>
                          </a:solidFill>
                          <a:latin typeface="Century Gothic" panose="020B0502020202020204" pitchFamily="34" charset="0"/>
                        </a:rPr>
                        <a:t>aimless</a:t>
                      </a:r>
                      <a:endParaRPr lang="fr-FR" sz="2200" b="0" dirty="0">
                        <a:solidFill>
                          <a:srgbClr val="115076"/>
                        </a:solidFill>
                        <a:latin typeface="Century Gothic" panose="020B0502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77638408"/>
                  </a:ext>
                </a:extLst>
              </a:tr>
              <a:tr h="578158">
                <a:tc>
                  <a:txBody>
                    <a:bodyPr/>
                    <a:lstStyle/>
                    <a:p>
                      <a:pPr algn="ctr">
                        <a:lnSpc>
                          <a:spcPct val="150000"/>
                        </a:lnSpc>
                      </a:pPr>
                      <a:endParaRPr lang="fr-FR" sz="2200" b="1" dirty="0">
                        <a:solidFill>
                          <a:srgbClr val="115076"/>
                        </a:solidFill>
                        <a:latin typeface="Century Gothic" panose="020B0502020202020204" pitchFamily="34" charset="0"/>
                      </a:endParaRPr>
                    </a:p>
                  </a:txBody>
                  <a:tcPr anchor="ctr">
                    <a:lnR w="12700" cap="flat" cmpd="sng" algn="ctr">
                      <a:solidFill>
                        <a:srgbClr val="115076"/>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lnSpc>
                          <a:spcPct val="150000"/>
                        </a:lnSpc>
                      </a:pPr>
                      <a:r>
                        <a:rPr lang="fr-FR" sz="2200" b="0" dirty="0" err="1">
                          <a:solidFill>
                            <a:srgbClr val="115076"/>
                          </a:solidFill>
                          <a:latin typeface="Century Gothic" panose="020B0502020202020204" pitchFamily="34" charset="0"/>
                        </a:rPr>
                        <a:t>landlos</a:t>
                      </a:r>
                      <a:endParaRPr lang="fr-FR" sz="2200" b="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lnSpc>
                          <a:spcPct val="150000"/>
                        </a:lnSpc>
                      </a:pPr>
                      <a:r>
                        <a:rPr lang="fr-FR" sz="2200" b="0" dirty="0" err="1">
                          <a:solidFill>
                            <a:srgbClr val="115076"/>
                          </a:solidFill>
                          <a:latin typeface="Century Gothic" panose="020B0502020202020204" pitchFamily="34" charset="0"/>
                        </a:rPr>
                        <a:t>das</a:t>
                      </a:r>
                      <a:r>
                        <a:rPr lang="fr-FR" sz="2200" b="0" dirty="0">
                          <a:solidFill>
                            <a:srgbClr val="115076"/>
                          </a:solidFill>
                          <a:latin typeface="Century Gothic" panose="020B0502020202020204" pitchFamily="34" charset="0"/>
                        </a:rPr>
                        <a:t> Land</a:t>
                      </a:r>
                    </a:p>
                  </a:txBody>
                  <a:tcPr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lnSpc>
                          <a:spcPct val="150000"/>
                        </a:lnSpc>
                      </a:pPr>
                      <a:r>
                        <a:rPr lang="fr-FR" sz="2200" b="0" dirty="0">
                          <a:solidFill>
                            <a:srgbClr val="115076"/>
                          </a:solidFill>
                          <a:latin typeface="Century Gothic" panose="020B0502020202020204" pitchFamily="34" charset="0"/>
                        </a:rPr>
                        <a:t>country/</a:t>
                      </a:r>
                      <a:r>
                        <a:rPr lang="fr-FR" sz="2200" b="0" dirty="0" err="1">
                          <a:solidFill>
                            <a:srgbClr val="115076"/>
                          </a:solidFill>
                          <a:latin typeface="Century Gothic" panose="020B0502020202020204" pitchFamily="34" charset="0"/>
                        </a:rPr>
                        <a:t>landless</a:t>
                      </a:r>
                      <a:endParaRPr lang="fr-FR" sz="2200" b="0" dirty="0">
                        <a:solidFill>
                          <a:srgbClr val="115076"/>
                        </a:solidFill>
                        <a:latin typeface="Century Gothic" panose="020B0502020202020204" pitchFamily="34" charset="0"/>
                      </a:endParaRPr>
                    </a:p>
                  </a:txBody>
                  <a:tcPr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694090159"/>
                  </a:ext>
                </a:extLst>
              </a:tr>
            </a:tbl>
          </a:graphicData>
        </a:graphic>
      </p:graphicFrame>
      <p:sp>
        <p:nvSpPr>
          <p:cNvPr id="2" name="Action Button: Blank 1">
            <a:hlinkClick r:id="" action="ppaction://noaction" highlightClick="1">
              <a:snd r:embed="rId5" name="9.2.1.3 Slide 3 kopflos.wav"/>
            </a:hlinkClick>
            <a:extLst>
              <a:ext uri="{FF2B5EF4-FFF2-40B4-BE49-F238E27FC236}">
                <a16:creationId xmlns:a16="http://schemas.microsoft.com/office/drawing/2014/main" id="{561764AD-0592-4291-A583-96CBCA14035B}"/>
              </a:ext>
            </a:extLst>
          </p:cNvPr>
          <p:cNvSpPr/>
          <p:nvPr/>
        </p:nvSpPr>
        <p:spPr>
          <a:xfrm>
            <a:off x="258927" y="1818738"/>
            <a:ext cx="463886" cy="435428"/>
          </a:xfrm>
          <a:prstGeom prst="actionButtonBlank">
            <a:avLst/>
          </a:prstGeom>
          <a:solidFill>
            <a:schemeClr val="bg1"/>
          </a:solidFill>
          <a:ln w="38100">
            <a:solidFill>
              <a:schemeClr val="accent5">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A6500"/>
                </a:solidFill>
                <a:effectLst/>
                <a:uLnTx/>
                <a:uFillTx/>
                <a:latin typeface="Century Gothic" panose="020F0302020204030204"/>
                <a:ea typeface="+mn-ea"/>
                <a:cs typeface="+mn-cs"/>
              </a:rPr>
              <a:t>1</a:t>
            </a:r>
          </a:p>
        </p:txBody>
      </p:sp>
      <p:sp>
        <p:nvSpPr>
          <p:cNvPr id="14" name="Action Button: Blank 13">
            <a:hlinkClick r:id="" action="ppaction://noaction" highlightClick="1">
              <a:snd r:embed="rId6" name="9.2.1.3 Slide 3 fensterlos.wav"/>
            </a:hlinkClick>
            <a:extLst>
              <a:ext uri="{FF2B5EF4-FFF2-40B4-BE49-F238E27FC236}">
                <a16:creationId xmlns:a16="http://schemas.microsoft.com/office/drawing/2014/main" id="{12BDC396-2D94-4F72-89CF-6012B923952F}"/>
              </a:ext>
            </a:extLst>
          </p:cNvPr>
          <p:cNvSpPr/>
          <p:nvPr/>
        </p:nvSpPr>
        <p:spPr>
          <a:xfrm>
            <a:off x="258927" y="2404912"/>
            <a:ext cx="463886" cy="435428"/>
          </a:xfrm>
          <a:prstGeom prst="actionButtonBlank">
            <a:avLst/>
          </a:prstGeom>
          <a:solidFill>
            <a:schemeClr val="bg1"/>
          </a:solidFill>
          <a:ln w="38100">
            <a:solidFill>
              <a:schemeClr val="accent5">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A6500"/>
                </a:solidFill>
                <a:effectLst/>
                <a:uLnTx/>
                <a:uFillTx/>
                <a:latin typeface="Century Gothic" panose="020F0302020204030204"/>
                <a:ea typeface="+mn-ea"/>
                <a:cs typeface="+mn-cs"/>
              </a:rPr>
              <a:t>2</a:t>
            </a:r>
          </a:p>
        </p:txBody>
      </p:sp>
      <p:sp>
        <p:nvSpPr>
          <p:cNvPr id="15" name="Action Button: Blank 14">
            <a:hlinkClick r:id="" action="ppaction://noaction" highlightClick="1">
              <a:snd r:embed="rId7" name="9.2.1.3 Slide 3 haarlos.wav"/>
            </a:hlinkClick>
            <a:extLst>
              <a:ext uri="{FF2B5EF4-FFF2-40B4-BE49-F238E27FC236}">
                <a16:creationId xmlns:a16="http://schemas.microsoft.com/office/drawing/2014/main" id="{2E8E6606-30CE-48B7-94CA-E3BB6A8F07EE}"/>
              </a:ext>
            </a:extLst>
          </p:cNvPr>
          <p:cNvSpPr/>
          <p:nvPr/>
        </p:nvSpPr>
        <p:spPr>
          <a:xfrm>
            <a:off x="258927" y="2965060"/>
            <a:ext cx="463886" cy="435428"/>
          </a:xfrm>
          <a:prstGeom prst="actionButtonBlank">
            <a:avLst/>
          </a:prstGeom>
          <a:solidFill>
            <a:schemeClr val="bg1"/>
          </a:solidFill>
          <a:ln w="38100">
            <a:solidFill>
              <a:schemeClr val="accent5">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A6500"/>
                </a:solidFill>
                <a:effectLst/>
                <a:uLnTx/>
                <a:uFillTx/>
                <a:latin typeface="Century Gothic" panose="020F0302020204030204"/>
                <a:ea typeface="+mn-ea"/>
                <a:cs typeface="+mn-cs"/>
              </a:rPr>
              <a:t>3</a:t>
            </a:r>
          </a:p>
        </p:txBody>
      </p:sp>
      <p:sp>
        <p:nvSpPr>
          <p:cNvPr id="16" name="Action Button: Blank 15">
            <a:hlinkClick r:id="" action="ppaction://noaction" highlightClick="1">
              <a:snd r:embed="rId8" name="9.2.1.3 Slide 3 wortlos.wav"/>
            </a:hlinkClick>
            <a:extLst>
              <a:ext uri="{FF2B5EF4-FFF2-40B4-BE49-F238E27FC236}">
                <a16:creationId xmlns:a16="http://schemas.microsoft.com/office/drawing/2014/main" id="{7ED79EAE-D168-4E02-84A4-033EF7B91F37}"/>
              </a:ext>
            </a:extLst>
          </p:cNvPr>
          <p:cNvSpPr/>
          <p:nvPr/>
        </p:nvSpPr>
        <p:spPr>
          <a:xfrm>
            <a:off x="258927" y="3542626"/>
            <a:ext cx="463886" cy="435428"/>
          </a:xfrm>
          <a:prstGeom prst="actionButtonBlank">
            <a:avLst/>
          </a:prstGeom>
          <a:solidFill>
            <a:schemeClr val="bg1"/>
          </a:solidFill>
          <a:ln w="38100">
            <a:solidFill>
              <a:schemeClr val="accent5">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A6500"/>
                </a:solidFill>
                <a:effectLst/>
                <a:uLnTx/>
                <a:uFillTx/>
                <a:latin typeface="Century Gothic" panose="020F0302020204030204"/>
                <a:ea typeface="+mn-ea"/>
                <a:cs typeface="+mn-cs"/>
              </a:rPr>
              <a:t>4</a:t>
            </a:r>
          </a:p>
        </p:txBody>
      </p:sp>
      <p:sp>
        <p:nvSpPr>
          <p:cNvPr id="17" name="Action Button: Blank 16">
            <a:hlinkClick r:id="" action="ppaction://noaction" highlightClick="1">
              <a:snd r:embed="rId9" name="9.2.1.3 Slide 3 hutlos.wav"/>
            </a:hlinkClick>
            <a:extLst>
              <a:ext uri="{FF2B5EF4-FFF2-40B4-BE49-F238E27FC236}">
                <a16:creationId xmlns:a16="http://schemas.microsoft.com/office/drawing/2014/main" id="{78D04BFC-70B6-46A8-AEBE-EF537F5BE4D7}"/>
              </a:ext>
            </a:extLst>
          </p:cNvPr>
          <p:cNvSpPr/>
          <p:nvPr/>
        </p:nvSpPr>
        <p:spPr>
          <a:xfrm>
            <a:off x="258927" y="4120192"/>
            <a:ext cx="463886" cy="435428"/>
          </a:xfrm>
          <a:prstGeom prst="actionButtonBlank">
            <a:avLst/>
          </a:prstGeom>
          <a:solidFill>
            <a:schemeClr val="bg1"/>
          </a:solidFill>
          <a:ln w="38100">
            <a:solidFill>
              <a:schemeClr val="accent5">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A6500"/>
                </a:solidFill>
                <a:effectLst/>
                <a:uLnTx/>
                <a:uFillTx/>
                <a:latin typeface="Century Gothic" panose="020F0302020204030204"/>
                <a:ea typeface="+mn-ea"/>
                <a:cs typeface="+mn-cs"/>
              </a:rPr>
              <a:t>5</a:t>
            </a:r>
          </a:p>
        </p:txBody>
      </p:sp>
      <p:sp>
        <p:nvSpPr>
          <p:cNvPr id="18" name="Action Button: Blank 17">
            <a:hlinkClick r:id="" action="ppaction://noaction" highlightClick="1">
              <a:snd r:embed="rId10" name="9.2.1.3 Slide 3 blattlos.wav"/>
            </a:hlinkClick>
            <a:extLst>
              <a:ext uri="{FF2B5EF4-FFF2-40B4-BE49-F238E27FC236}">
                <a16:creationId xmlns:a16="http://schemas.microsoft.com/office/drawing/2014/main" id="{E4EF9167-6B7C-4AB1-9A4D-55FFC1DC099F}"/>
              </a:ext>
            </a:extLst>
          </p:cNvPr>
          <p:cNvSpPr/>
          <p:nvPr/>
        </p:nvSpPr>
        <p:spPr>
          <a:xfrm>
            <a:off x="253319" y="4677643"/>
            <a:ext cx="463886" cy="435428"/>
          </a:xfrm>
          <a:prstGeom prst="actionButtonBlank">
            <a:avLst/>
          </a:prstGeom>
          <a:solidFill>
            <a:schemeClr val="bg1"/>
          </a:solidFill>
          <a:ln w="38100">
            <a:solidFill>
              <a:schemeClr val="accent5">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A6500"/>
                </a:solidFill>
                <a:effectLst/>
                <a:uLnTx/>
                <a:uFillTx/>
                <a:latin typeface="Century Gothic" panose="020F0302020204030204"/>
                <a:ea typeface="+mn-ea"/>
                <a:cs typeface="+mn-cs"/>
              </a:rPr>
              <a:t>6</a:t>
            </a:r>
          </a:p>
        </p:txBody>
      </p:sp>
      <p:sp>
        <p:nvSpPr>
          <p:cNvPr id="19" name="Action Button: Blank 18">
            <a:hlinkClick r:id="" action="ppaction://noaction" highlightClick="1">
              <a:snd r:embed="rId11" name="9.2.1.3 Slide 3 ziellos.wav"/>
            </a:hlinkClick>
            <a:extLst>
              <a:ext uri="{FF2B5EF4-FFF2-40B4-BE49-F238E27FC236}">
                <a16:creationId xmlns:a16="http://schemas.microsoft.com/office/drawing/2014/main" id="{EE6E56DE-219D-4D78-91E4-650DB599CF0E}"/>
              </a:ext>
            </a:extLst>
          </p:cNvPr>
          <p:cNvSpPr/>
          <p:nvPr/>
        </p:nvSpPr>
        <p:spPr>
          <a:xfrm>
            <a:off x="253319" y="5255209"/>
            <a:ext cx="463886" cy="435428"/>
          </a:xfrm>
          <a:prstGeom prst="actionButtonBlank">
            <a:avLst/>
          </a:prstGeom>
          <a:solidFill>
            <a:schemeClr val="bg1"/>
          </a:solidFill>
          <a:ln w="38100">
            <a:solidFill>
              <a:schemeClr val="accent5">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A6500"/>
                </a:solidFill>
                <a:effectLst/>
                <a:uLnTx/>
                <a:uFillTx/>
                <a:latin typeface="Century Gothic" panose="020F0302020204030204"/>
                <a:ea typeface="+mn-ea"/>
                <a:cs typeface="+mn-cs"/>
              </a:rPr>
              <a:t>7</a:t>
            </a:r>
          </a:p>
        </p:txBody>
      </p:sp>
      <p:sp>
        <p:nvSpPr>
          <p:cNvPr id="20" name="Action Button: Blank 19">
            <a:hlinkClick r:id="" action="ppaction://noaction" highlightClick="1">
              <a:snd r:embed="rId12" name="9.2.1.3 Slide 3 landlos.wav"/>
            </a:hlinkClick>
            <a:extLst>
              <a:ext uri="{FF2B5EF4-FFF2-40B4-BE49-F238E27FC236}">
                <a16:creationId xmlns:a16="http://schemas.microsoft.com/office/drawing/2014/main" id="{A84817A8-633B-4C85-BB05-CDBD5C587168}"/>
              </a:ext>
            </a:extLst>
          </p:cNvPr>
          <p:cNvSpPr/>
          <p:nvPr/>
        </p:nvSpPr>
        <p:spPr>
          <a:xfrm>
            <a:off x="253319" y="5823965"/>
            <a:ext cx="463886" cy="435428"/>
          </a:xfrm>
          <a:prstGeom prst="actionButtonBlank">
            <a:avLst/>
          </a:prstGeom>
          <a:solidFill>
            <a:schemeClr val="bg1"/>
          </a:solidFill>
          <a:ln w="38100">
            <a:solidFill>
              <a:schemeClr val="accent5">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A6500"/>
                </a:solidFill>
                <a:effectLst/>
                <a:uLnTx/>
                <a:uFillTx/>
                <a:latin typeface="Century Gothic" panose="020F0302020204030204"/>
                <a:ea typeface="+mn-ea"/>
                <a:cs typeface="+mn-cs"/>
              </a:rPr>
              <a:t>8</a:t>
            </a:r>
          </a:p>
        </p:txBody>
      </p:sp>
      <p:pic>
        <p:nvPicPr>
          <p:cNvPr id="21" name="Graphic 20" descr="Puzzle pieces">
            <a:extLst>
              <a:ext uri="{FF2B5EF4-FFF2-40B4-BE49-F238E27FC236}">
                <a16:creationId xmlns:a16="http://schemas.microsoft.com/office/drawing/2014/main" id="{43744A6B-FF78-43EC-83D8-544B1C01A7A0}"/>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580716" y="410614"/>
            <a:ext cx="1182552" cy="1182552"/>
          </a:xfrm>
          <a:prstGeom prst="rect">
            <a:avLst/>
          </a:prstGeom>
        </p:spPr>
      </p:pic>
      <p:sp>
        <p:nvSpPr>
          <p:cNvPr id="22" name="TextBox 21">
            <a:extLst>
              <a:ext uri="{FF2B5EF4-FFF2-40B4-BE49-F238E27FC236}">
                <a16:creationId xmlns:a16="http://schemas.microsoft.com/office/drawing/2014/main" id="{8A331E7D-97C5-4037-8EE7-A34DF40E0F58}"/>
              </a:ext>
            </a:extLst>
          </p:cNvPr>
          <p:cNvSpPr txBox="1"/>
          <p:nvPr/>
        </p:nvSpPr>
        <p:spPr>
          <a:xfrm>
            <a:off x="6698335" y="6436761"/>
            <a:ext cx="306588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*das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Substantiv</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noun </a:t>
            </a:r>
          </a:p>
        </p:txBody>
      </p:sp>
      <p:sp>
        <p:nvSpPr>
          <p:cNvPr id="8" name="Rectangle 7">
            <a:extLst>
              <a:ext uri="{FF2B5EF4-FFF2-40B4-BE49-F238E27FC236}">
                <a16:creationId xmlns:a16="http://schemas.microsoft.com/office/drawing/2014/main" id="{ADA90B9F-B34C-4413-9B5C-ECA0C86F9C4D}"/>
              </a:ext>
            </a:extLst>
          </p:cNvPr>
          <p:cNvSpPr/>
          <p:nvPr/>
        </p:nvSpPr>
        <p:spPr>
          <a:xfrm>
            <a:off x="1840378" y="1785948"/>
            <a:ext cx="1438275" cy="4354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4" name="Rectangle 23">
            <a:extLst>
              <a:ext uri="{FF2B5EF4-FFF2-40B4-BE49-F238E27FC236}">
                <a16:creationId xmlns:a16="http://schemas.microsoft.com/office/drawing/2014/main" id="{49875793-348E-4695-B0BD-A4CB58ABA80D}"/>
              </a:ext>
            </a:extLst>
          </p:cNvPr>
          <p:cNvSpPr/>
          <p:nvPr/>
        </p:nvSpPr>
        <p:spPr>
          <a:xfrm>
            <a:off x="5610730" y="1818738"/>
            <a:ext cx="1438275" cy="4354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5" name="Rectangle 24">
            <a:extLst>
              <a:ext uri="{FF2B5EF4-FFF2-40B4-BE49-F238E27FC236}">
                <a16:creationId xmlns:a16="http://schemas.microsoft.com/office/drawing/2014/main" id="{B024AF19-4AB8-499D-B34A-189FC276537B}"/>
              </a:ext>
            </a:extLst>
          </p:cNvPr>
          <p:cNvSpPr/>
          <p:nvPr/>
        </p:nvSpPr>
        <p:spPr>
          <a:xfrm>
            <a:off x="9217490" y="1787456"/>
            <a:ext cx="1438275" cy="4354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6" name="Rectangle 25">
            <a:extLst>
              <a:ext uri="{FF2B5EF4-FFF2-40B4-BE49-F238E27FC236}">
                <a16:creationId xmlns:a16="http://schemas.microsoft.com/office/drawing/2014/main" id="{29114564-4C94-4886-9DEB-3E298DB9DC23}"/>
              </a:ext>
            </a:extLst>
          </p:cNvPr>
          <p:cNvSpPr/>
          <p:nvPr/>
        </p:nvSpPr>
        <p:spPr>
          <a:xfrm>
            <a:off x="1747983" y="2414563"/>
            <a:ext cx="1671638" cy="4354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7" name="Rectangle 26">
            <a:extLst>
              <a:ext uri="{FF2B5EF4-FFF2-40B4-BE49-F238E27FC236}">
                <a16:creationId xmlns:a16="http://schemas.microsoft.com/office/drawing/2014/main" id="{D83CBB17-AA9E-4BD9-AA91-28536308F9F4}"/>
              </a:ext>
            </a:extLst>
          </p:cNvPr>
          <p:cNvSpPr/>
          <p:nvPr/>
        </p:nvSpPr>
        <p:spPr>
          <a:xfrm>
            <a:off x="5377365" y="2378099"/>
            <a:ext cx="1892261" cy="4354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8" name="Rectangle 27">
            <a:extLst>
              <a:ext uri="{FF2B5EF4-FFF2-40B4-BE49-F238E27FC236}">
                <a16:creationId xmlns:a16="http://schemas.microsoft.com/office/drawing/2014/main" id="{987FB0E2-2630-48B0-9D89-062C2B81F07F}"/>
              </a:ext>
            </a:extLst>
          </p:cNvPr>
          <p:cNvSpPr/>
          <p:nvPr/>
        </p:nvSpPr>
        <p:spPr>
          <a:xfrm>
            <a:off x="8909042" y="2371487"/>
            <a:ext cx="1892261" cy="4354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9" name="Rectangle 28">
            <a:extLst>
              <a:ext uri="{FF2B5EF4-FFF2-40B4-BE49-F238E27FC236}">
                <a16:creationId xmlns:a16="http://schemas.microsoft.com/office/drawing/2014/main" id="{E393CB44-81D9-4C2A-A94C-74653DA83858}"/>
              </a:ext>
            </a:extLst>
          </p:cNvPr>
          <p:cNvSpPr/>
          <p:nvPr/>
        </p:nvSpPr>
        <p:spPr>
          <a:xfrm>
            <a:off x="1718173" y="3036520"/>
            <a:ext cx="1892261" cy="4354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0" name="Rectangle 29">
            <a:extLst>
              <a:ext uri="{FF2B5EF4-FFF2-40B4-BE49-F238E27FC236}">
                <a16:creationId xmlns:a16="http://schemas.microsoft.com/office/drawing/2014/main" id="{BEBEB71E-0912-4455-94DF-EBDC93D546A9}"/>
              </a:ext>
            </a:extLst>
          </p:cNvPr>
          <p:cNvSpPr/>
          <p:nvPr/>
        </p:nvSpPr>
        <p:spPr>
          <a:xfrm>
            <a:off x="5367841" y="2946340"/>
            <a:ext cx="1892261" cy="4354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1" name="Rectangle 30">
            <a:extLst>
              <a:ext uri="{FF2B5EF4-FFF2-40B4-BE49-F238E27FC236}">
                <a16:creationId xmlns:a16="http://schemas.microsoft.com/office/drawing/2014/main" id="{B3FE4C71-2C12-4912-841C-D9DF82C6A959}"/>
              </a:ext>
            </a:extLst>
          </p:cNvPr>
          <p:cNvSpPr/>
          <p:nvPr/>
        </p:nvSpPr>
        <p:spPr>
          <a:xfrm>
            <a:off x="8909041" y="3026608"/>
            <a:ext cx="1892261" cy="4354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2" name="Rectangle 31">
            <a:extLst>
              <a:ext uri="{FF2B5EF4-FFF2-40B4-BE49-F238E27FC236}">
                <a16:creationId xmlns:a16="http://schemas.microsoft.com/office/drawing/2014/main" id="{45202781-E1F8-4EBC-96D8-5FE7281DF395}"/>
              </a:ext>
            </a:extLst>
          </p:cNvPr>
          <p:cNvSpPr/>
          <p:nvPr/>
        </p:nvSpPr>
        <p:spPr>
          <a:xfrm>
            <a:off x="1747983" y="3601257"/>
            <a:ext cx="1892261" cy="4354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3" name="Rectangle 32">
            <a:extLst>
              <a:ext uri="{FF2B5EF4-FFF2-40B4-BE49-F238E27FC236}">
                <a16:creationId xmlns:a16="http://schemas.microsoft.com/office/drawing/2014/main" id="{FEEB1B97-C392-4415-8E2F-FD3041935244}"/>
              </a:ext>
            </a:extLst>
          </p:cNvPr>
          <p:cNvSpPr/>
          <p:nvPr/>
        </p:nvSpPr>
        <p:spPr>
          <a:xfrm>
            <a:off x="5273606" y="3595233"/>
            <a:ext cx="1892261" cy="4354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4" name="Rectangle 33">
            <a:extLst>
              <a:ext uri="{FF2B5EF4-FFF2-40B4-BE49-F238E27FC236}">
                <a16:creationId xmlns:a16="http://schemas.microsoft.com/office/drawing/2014/main" id="{12E5BE41-6551-4259-833C-20F2175327A5}"/>
              </a:ext>
            </a:extLst>
          </p:cNvPr>
          <p:cNvSpPr/>
          <p:nvPr/>
        </p:nvSpPr>
        <p:spPr>
          <a:xfrm>
            <a:off x="8989406" y="3601257"/>
            <a:ext cx="1892261" cy="4354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5" name="Rectangle 34">
            <a:extLst>
              <a:ext uri="{FF2B5EF4-FFF2-40B4-BE49-F238E27FC236}">
                <a16:creationId xmlns:a16="http://schemas.microsoft.com/office/drawing/2014/main" id="{06A668FE-DD37-4EDD-B81D-BC2A3A1C22CA}"/>
              </a:ext>
            </a:extLst>
          </p:cNvPr>
          <p:cNvSpPr/>
          <p:nvPr/>
        </p:nvSpPr>
        <p:spPr>
          <a:xfrm>
            <a:off x="1847801" y="4210080"/>
            <a:ext cx="1892261" cy="4354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6" name="Rectangle 35">
            <a:extLst>
              <a:ext uri="{FF2B5EF4-FFF2-40B4-BE49-F238E27FC236}">
                <a16:creationId xmlns:a16="http://schemas.microsoft.com/office/drawing/2014/main" id="{DDE82F51-7711-4C39-ACC2-B5738B88E17B}"/>
              </a:ext>
            </a:extLst>
          </p:cNvPr>
          <p:cNvSpPr/>
          <p:nvPr/>
        </p:nvSpPr>
        <p:spPr>
          <a:xfrm>
            <a:off x="5423626" y="4206459"/>
            <a:ext cx="1892261" cy="4354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7" name="Rectangle 36">
            <a:extLst>
              <a:ext uri="{FF2B5EF4-FFF2-40B4-BE49-F238E27FC236}">
                <a16:creationId xmlns:a16="http://schemas.microsoft.com/office/drawing/2014/main" id="{38B1F106-1B05-4F86-9DD4-4AAEF7006FC5}"/>
              </a:ext>
            </a:extLst>
          </p:cNvPr>
          <p:cNvSpPr/>
          <p:nvPr/>
        </p:nvSpPr>
        <p:spPr>
          <a:xfrm>
            <a:off x="8818085" y="4164770"/>
            <a:ext cx="1892261" cy="4354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8" name="Rectangle 37">
            <a:extLst>
              <a:ext uri="{FF2B5EF4-FFF2-40B4-BE49-F238E27FC236}">
                <a16:creationId xmlns:a16="http://schemas.microsoft.com/office/drawing/2014/main" id="{8C2CDD17-1F3A-45FD-BE5A-7F9B07EA5F65}"/>
              </a:ext>
            </a:extLst>
          </p:cNvPr>
          <p:cNvSpPr/>
          <p:nvPr/>
        </p:nvSpPr>
        <p:spPr>
          <a:xfrm>
            <a:off x="1836556" y="4773101"/>
            <a:ext cx="1892261" cy="4354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9" name="Rectangle 38">
            <a:extLst>
              <a:ext uri="{FF2B5EF4-FFF2-40B4-BE49-F238E27FC236}">
                <a16:creationId xmlns:a16="http://schemas.microsoft.com/office/drawing/2014/main" id="{96EAC683-41CD-43CC-872A-71D858AD8B6B}"/>
              </a:ext>
            </a:extLst>
          </p:cNvPr>
          <p:cNvSpPr/>
          <p:nvPr/>
        </p:nvSpPr>
        <p:spPr>
          <a:xfrm>
            <a:off x="5423626" y="4798494"/>
            <a:ext cx="1892261" cy="4354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0" name="Rectangle 39">
            <a:extLst>
              <a:ext uri="{FF2B5EF4-FFF2-40B4-BE49-F238E27FC236}">
                <a16:creationId xmlns:a16="http://schemas.microsoft.com/office/drawing/2014/main" id="{4B523AA7-A78F-47DC-A3B5-24C46BAB8D0A}"/>
              </a:ext>
            </a:extLst>
          </p:cNvPr>
          <p:cNvSpPr/>
          <p:nvPr/>
        </p:nvSpPr>
        <p:spPr>
          <a:xfrm>
            <a:off x="9010696" y="4792868"/>
            <a:ext cx="1892261" cy="4354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1" name="Rectangle 40">
            <a:extLst>
              <a:ext uri="{FF2B5EF4-FFF2-40B4-BE49-F238E27FC236}">
                <a16:creationId xmlns:a16="http://schemas.microsoft.com/office/drawing/2014/main" id="{381676A8-D10C-4660-B2A7-14CB4B248439}"/>
              </a:ext>
            </a:extLst>
          </p:cNvPr>
          <p:cNvSpPr/>
          <p:nvPr/>
        </p:nvSpPr>
        <p:spPr>
          <a:xfrm>
            <a:off x="1810031" y="5419001"/>
            <a:ext cx="1892261" cy="4354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2" name="Rectangle 41">
            <a:extLst>
              <a:ext uri="{FF2B5EF4-FFF2-40B4-BE49-F238E27FC236}">
                <a16:creationId xmlns:a16="http://schemas.microsoft.com/office/drawing/2014/main" id="{8541D04D-2BD1-4C95-82E3-95EC3950AE88}"/>
              </a:ext>
            </a:extLst>
          </p:cNvPr>
          <p:cNvSpPr/>
          <p:nvPr/>
        </p:nvSpPr>
        <p:spPr>
          <a:xfrm>
            <a:off x="5367840" y="5340452"/>
            <a:ext cx="1892261" cy="4354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3" name="Rectangle 42">
            <a:extLst>
              <a:ext uri="{FF2B5EF4-FFF2-40B4-BE49-F238E27FC236}">
                <a16:creationId xmlns:a16="http://schemas.microsoft.com/office/drawing/2014/main" id="{11E9444E-9F5D-4F4C-BCAD-1520994A73F1}"/>
              </a:ext>
            </a:extLst>
          </p:cNvPr>
          <p:cNvSpPr/>
          <p:nvPr/>
        </p:nvSpPr>
        <p:spPr>
          <a:xfrm>
            <a:off x="8759021" y="5366693"/>
            <a:ext cx="2192299" cy="4354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4" name="Rectangle 43">
            <a:extLst>
              <a:ext uri="{FF2B5EF4-FFF2-40B4-BE49-F238E27FC236}">
                <a16:creationId xmlns:a16="http://schemas.microsoft.com/office/drawing/2014/main" id="{AF4F6FA7-E124-4486-B527-174E2459C9AB}"/>
              </a:ext>
            </a:extLst>
          </p:cNvPr>
          <p:cNvSpPr/>
          <p:nvPr/>
        </p:nvSpPr>
        <p:spPr>
          <a:xfrm>
            <a:off x="1660011" y="5923205"/>
            <a:ext cx="2192299" cy="4354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5" name="Rectangle 44">
            <a:extLst>
              <a:ext uri="{FF2B5EF4-FFF2-40B4-BE49-F238E27FC236}">
                <a16:creationId xmlns:a16="http://schemas.microsoft.com/office/drawing/2014/main" id="{2614707F-7971-4DE4-BC27-AC26C466677A}"/>
              </a:ext>
            </a:extLst>
          </p:cNvPr>
          <p:cNvSpPr/>
          <p:nvPr/>
        </p:nvSpPr>
        <p:spPr>
          <a:xfrm>
            <a:off x="5273606" y="5924244"/>
            <a:ext cx="2192299" cy="4354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6" name="Rectangle 45">
            <a:extLst>
              <a:ext uri="{FF2B5EF4-FFF2-40B4-BE49-F238E27FC236}">
                <a16:creationId xmlns:a16="http://schemas.microsoft.com/office/drawing/2014/main" id="{42AE2790-10FF-4B26-847F-755645E09BA9}"/>
              </a:ext>
            </a:extLst>
          </p:cNvPr>
          <p:cNvSpPr/>
          <p:nvPr/>
        </p:nvSpPr>
        <p:spPr>
          <a:xfrm>
            <a:off x="8564174" y="5940518"/>
            <a:ext cx="2997040" cy="4354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846459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3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33"/>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34"/>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35"/>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36"/>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37"/>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38"/>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39"/>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40"/>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41"/>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42"/>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43"/>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0" nodeType="clickEffect">
                                  <p:stCondLst>
                                    <p:cond delay="0"/>
                                  </p:stCondLst>
                                  <p:childTnLst>
                                    <p:set>
                                      <p:cBhvr>
                                        <p:cTn id="90" dur="1" fill="hold">
                                          <p:stCondLst>
                                            <p:cond delay="0"/>
                                          </p:stCondLst>
                                        </p:cTn>
                                        <p:tgtEl>
                                          <p:spTgt spid="44"/>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0" nodeType="clickEffect">
                                  <p:stCondLst>
                                    <p:cond delay="0"/>
                                  </p:stCondLst>
                                  <p:childTnLst>
                                    <p:set>
                                      <p:cBhvr>
                                        <p:cTn id="94" dur="1" fill="hold">
                                          <p:stCondLst>
                                            <p:cond delay="0"/>
                                          </p:stCondLst>
                                        </p:cTn>
                                        <p:tgtEl>
                                          <p:spTgt spid="45"/>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0" nodeType="clickEffect">
                                  <p:stCondLst>
                                    <p:cond delay="0"/>
                                  </p:stCondLst>
                                  <p:childTnLst>
                                    <p:set>
                                      <p:cBhvr>
                                        <p:cTn id="98" dur="1" fill="hold">
                                          <p:stCondLst>
                                            <p:cond delay="0"/>
                                          </p:stCondLst>
                                        </p:cTn>
                                        <p:tgtEl>
                                          <p:spTgt spid="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4041"/>
            <a:ext cx="5787189" cy="869950"/>
          </a:xfrm>
          <a:prstGeom prst="rect">
            <a:avLst/>
          </a:prstGeom>
        </p:spPr>
      </p:pic>
      <p:sp>
        <p:nvSpPr>
          <p:cNvPr id="4" name="Title 3"/>
          <p:cNvSpPr>
            <a:spLocks noGrp="1"/>
          </p:cNvSpPr>
          <p:nvPr>
            <p:ph type="title"/>
          </p:nvPr>
        </p:nvSpPr>
        <p:spPr>
          <a:xfrm>
            <a:off x="0" y="294041"/>
            <a:ext cx="5089358" cy="707849"/>
          </a:xfrm>
        </p:spPr>
        <p:txBody>
          <a:bodyPr>
            <a:normAutofit fontScale="90000"/>
          </a:bodyPr>
          <a:lstStyle/>
          <a:p>
            <a:r>
              <a:rPr lang="en-GB" sz="3600" b="1" dirty="0">
                <a:solidFill>
                  <a:schemeClr val="bg1"/>
                </a:solidFill>
              </a:rPr>
              <a:t>Wie </a:t>
            </a:r>
            <a:r>
              <a:rPr lang="en-GB" sz="3600" b="1" dirty="0" err="1">
                <a:solidFill>
                  <a:schemeClr val="bg1"/>
                </a:solidFill>
              </a:rPr>
              <a:t>sagt</a:t>
            </a:r>
            <a:r>
              <a:rPr lang="en-GB" sz="3600" b="1" dirty="0">
                <a:solidFill>
                  <a:schemeClr val="bg1"/>
                </a:solidFill>
              </a:rPr>
              <a:t> man das? [4/6]</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872869" y="247046"/>
            <a:ext cx="20844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lesen</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sprechen</a:t>
            </a:r>
            <a:endParaRPr lang="en-GB" b="1" dirty="0">
              <a:solidFill>
                <a:prstClr val="white"/>
              </a:solidFill>
              <a:latin typeface="Century Gothic" panose="020B0502020202020204" pitchFamily="34" charset="0"/>
            </a:endParaRPr>
          </a:p>
        </p:txBody>
      </p:sp>
      <p:sp>
        <p:nvSpPr>
          <p:cNvPr id="6"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111959" y="13328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endParaRPr>
          </a:p>
        </p:txBody>
      </p:sp>
      <p:sp>
        <p:nvSpPr>
          <p:cNvPr id="7" name="Rectangle 3" descr="rectangle for timer">
            <a:extLst>
              <a:ext uri="{FF2B5EF4-FFF2-40B4-BE49-F238E27FC236}">
                <a16:creationId xmlns:a16="http://schemas.microsoft.com/office/drawing/2014/main" id="{B3DA2B9B-9F69-45DD-87FC-96861967F202}"/>
              </a:ext>
            </a:extLst>
          </p:cNvPr>
          <p:cNvSpPr>
            <a:spLocks noChangeArrowheads="1"/>
          </p:cNvSpPr>
          <p:nvPr/>
        </p:nvSpPr>
        <p:spPr bwMode="auto">
          <a:xfrm>
            <a:off x="10109593" y="1332884"/>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endParaRPr>
          </a:p>
        </p:txBody>
      </p:sp>
      <p:sp>
        <p:nvSpPr>
          <p:cNvPr id="9" name="Line 7" descr="top line for timer, 60 seconds">
            <a:extLst>
              <a:ext uri="{FF2B5EF4-FFF2-40B4-BE49-F238E27FC236}">
                <a16:creationId xmlns:a16="http://schemas.microsoft.com/office/drawing/2014/main" id="{EDB7D1D6-8C8C-4B35-926B-3A176777F68E}"/>
              </a:ext>
            </a:extLst>
          </p:cNvPr>
          <p:cNvSpPr>
            <a:spLocks noChangeShapeType="1"/>
          </p:cNvSpPr>
          <p:nvPr/>
        </p:nvSpPr>
        <p:spPr bwMode="auto">
          <a:xfrm>
            <a:off x="10820020" y="132145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2"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103681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20</a:t>
            </a:r>
          </a:p>
        </p:txBody>
      </p:sp>
      <p:sp>
        <p:nvSpPr>
          <p:cNvPr id="8" name="Line 4" descr="line to show the length of 60 seconds">
            <a:extLst>
              <a:ext uri="{FF2B5EF4-FFF2-40B4-BE49-F238E27FC236}">
                <a16:creationId xmlns:a16="http://schemas.microsoft.com/office/drawing/2014/main" id="{165C7D05-9312-495D-9247-5B67D39A7F83}"/>
              </a:ext>
            </a:extLst>
          </p:cNvPr>
          <p:cNvSpPr>
            <a:spLocks noChangeShapeType="1"/>
          </p:cNvSpPr>
          <p:nvPr/>
        </p:nvSpPr>
        <p:spPr bwMode="auto">
          <a:xfrm>
            <a:off x="10795332" y="1321458"/>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1"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79533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a:solidFill>
                  <a:srgbClr val="5B9BD5">
                    <a:lumMod val="50000"/>
                  </a:srgbClr>
                </a:solidFill>
                <a:latin typeface="Century Gothic" panose="020B0502020202020204" pitchFamily="34" charset="0"/>
              </a:rPr>
              <a:t>Sekunden</a:t>
            </a:r>
            <a:endParaRPr lang="en-GB" b="1" dirty="0">
              <a:solidFill>
                <a:srgbClr val="5B9BD5">
                  <a:lumMod val="50000"/>
                </a:srgbClr>
              </a:solidFill>
              <a:latin typeface="Century Gothic" panose="020B0502020202020204" pitchFamily="34" charset="0"/>
            </a:endParaRPr>
          </a:p>
        </p:txBody>
      </p:sp>
      <p:sp>
        <p:nvSpPr>
          <p:cNvPr id="10" name="Line 9" descr="bottom line for timer, 0 seconds">
            <a:extLst>
              <a:ext uri="{FF2B5EF4-FFF2-40B4-BE49-F238E27FC236}">
                <a16:creationId xmlns:a16="http://schemas.microsoft.com/office/drawing/2014/main" id="{D3A50385-7330-4CE7-B891-A69568163B5F}"/>
              </a:ext>
            </a:extLst>
          </p:cNvPr>
          <p:cNvSpPr>
            <a:spLocks noChangeShapeType="1"/>
          </p:cNvSpPr>
          <p:nvPr/>
        </p:nvSpPr>
        <p:spPr bwMode="auto">
          <a:xfrm>
            <a:off x="10795332" y="547771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3"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101212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0</a:t>
            </a:r>
          </a:p>
        </p:txBody>
      </p:sp>
      <p:sp>
        <p:nvSpPr>
          <p:cNvPr id="14" name="Rectangle 13" descr="box to hide timer as it goes off the page">
            <a:extLst>
              <a:ext uri="{FF2B5EF4-FFF2-40B4-BE49-F238E27FC236}">
                <a16:creationId xmlns:a16="http://schemas.microsoft.com/office/drawing/2014/main" id="{80BB973F-93FA-4A26-B850-9E1862347B2F}"/>
              </a:ext>
            </a:extLst>
          </p:cNvPr>
          <p:cNvSpPr/>
          <p:nvPr/>
        </p:nvSpPr>
        <p:spPr>
          <a:xfrm>
            <a:off x="9958365"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5" name="AutoShape 11">
            <a:hlinkClick r:id="" action="ppaction://noaction" highlightClick="1"/>
            <a:extLst>
              <a:ext uri="{FF2B5EF4-FFF2-40B4-BE49-F238E27FC236}">
                <a16:creationId xmlns:a16="http://schemas.microsoft.com/office/drawing/2014/main" id="{CFE64676-F267-4A32-92AE-3A1905ACA1C1}"/>
              </a:ext>
            </a:extLst>
          </p:cNvPr>
          <p:cNvSpPr>
            <a:spLocks noChangeArrowheads="1"/>
          </p:cNvSpPr>
          <p:nvPr/>
        </p:nvSpPr>
        <p:spPr bwMode="auto">
          <a:xfrm>
            <a:off x="9848695" y="570813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b="1" dirty="0">
                <a:solidFill>
                  <a:prstClr val="white"/>
                </a:solidFill>
              </a:rPr>
              <a:t>LOS!</a:t>
            </a:r>
          </a:p>
        </p:txBody>
      </p:sp>
      <p:sp>
        <p:nvSpPr>
          <p:cNvPr id="16" name="TextBox 15">
            <a:extLst>
              <a:ext uri="{FF2B5EF4-FFF2-40B4-BE49-F238E27FC236}">
                <a16:creationId xmlns:a16="http://schemas.microsoft.com/office/drawing/2014/main" id="{572B4CE6-C1D6-463D-BDE4-C4A3CBDD7EE8}"/>
              </a:ext>
            </a:extLst>
          </p:cNvPr>
          <p:cNvSpPr txBox="1"/>
          <p:nvPr/>
        </p:nvSpPr>
        <p:spPr>
          <a:xfrm>
            <a:off x="180000" y="2974554"/>
            <a:ext cx="11431778" cy="1200329"/>
          </a:xfrm>
          <a:prstGeom prst="rect">
            <a:avLst/>
          </a:prstGeom>
          <a:noFill/>
        </p:spPr>
        <p:txBody>
          <a:bodyPr wrap="square" rtlCol="0">
            <a:spAutoFit/>
          </a:bodyPr>
          <a:lstStyle/>
          <a:p>
            <a:br>
              <a:rPr lang="en-GB" sz="2400" dirty="0">
                <a:solidFill>
                  <a:schemeClr val="accent5">
                    <a:lumMod val="50000"/>
                  </a:schemeClr>
                </a:solidFill>
              </a:rPr>
            </a:br>
            <a:br>
              <a:rPr lang="en-GB" sz="2400" dirty="0">
                <a:solidFill>
                  <a:schemeClr val="accent5">
                    <a:lumMod val="50000"/>
                  </a:schemeClr>
                </a:solidFill>
              </a:rPr>
            </a:br>
            <a:r>
              <a:rPr lang="en-GB" sz="2400" dirty="0">
                <a:solidFill>
                  <a:schemeClr val="accent5">
                    <a:lumMod val="50000"/>
                  </a:schemeClr>
                </a:solidFill>
              </a:rPr>
              <a:t>The girl</a:t>
            </a:r>
            <a:r>
              <a:rPr lang="en-GB" sz="2400" dirty="0">
                <a:solidFill>
                  <a:srgbClr val="FE6700"/>
                </a:solidFill>
              </a:rPr>
              <a:t>|</a:t>
            </a:r>
            <a:r>
              <a:rPr lang="en-GB" sz="2400" dirty="0">
                <a:solidFill>
                  <a:schemeClr val="accent5">
                    <a:lumMod val="50000"/>
                  </a:schemeClr>
                </a:solidFill>
              </a:rPr>
              <a:t> who is in a band </a:t>
            </a:r>
            <a:r>
              <a:rPr lang="en-GB" sz="2400" dirty="0">
                <a:solidFill>
                  <a:srgbClr val="FE6700"/>
                </a:solidFill>
              </a:rPr>
              <a:t>|</a:t>
            </a:r>
            <a:r>
              <a:rPr lang="en-GB" sz="2400" dirty="0">
                <a:solidFill>
                  <a:schemeClr val="accent5">
                    <a:lumMod val="50000"/>
                  </a:schemeClr>
                </a:solidFill>
              </a:rPr>
              <a:t>plays drums.</a:t>
            </a:r>
          </a:p>
        </p:txBody>
      </p:sp>
      <p:sp>
        <p:nvSpPr>
          <p:cNvPr id="18" name="TextBox 17">
            <a:extLst>
              <a:ext uri="{FF2B5EF4-FFF2-40B4-BE49-F238E27FC236}">
                <a16:creationId xmlns:a16="http://schemas.microsoft.com/office/drawing/2014/main" id="{8B98C5AD-A2F7-4B27-9B3E-8B8415E84C41}"/>
              </a:ext>
            </a:extLst>
          </p:cNvPr>
          <p:cNvSpPr txBox="1"/>
          <p:nvPr/>
        </p:nvSpPr>
        <p:spPr>
          <a:xfrm>
            <a:off x="180000" y="4639727"/>
            <a:ext cx="9668695" cy="461665"/>
          </a:xfrm>
          <a:prstGeom prst="rect">
            <a:avLst/>
          </a:prstGeom>
          <a:noFill/>
        </p:spPr>
        <p:txBody>
          <a:bodyPr wrap="square" rtlCol="0">
            <a:spAutoFit/>
          </a:bodyPr>
          <a:lstStyle/>
          <a:p>
            <a:r>
              <a:rPr lang="en-GB" sz="2400" b="1" dirty="0">
                <a:solidFill>
                  <a:schemeClr val="accent5">
                    <a:lumMod val="50000"/>
                  </a:schemeClr>
                </a:solidFill>
              </a:rPr>
              <a:t>Das </a:t>
            </a:r>
            <a:r>
              <a:rPr lang="en-GB" sz="2400" b="1" dirty="0" err="1">
                <a:solidFill>
                  <a:schemeClr val="accent5">
                    <a:lumMod val="50000"/>
                  </a:schemeClr>
                </a:solidFill>
              </a:rPr>
              <a:t>Mädchen</a:t>
            </a:r>
            <a:r>
              <a:rPr lang="en-GB" sz="2400" b="1" dirty="0">
                <a:solidFill>
                  <a:schemeClr val="accent5">
                    <a:lumMod val="50000"/>
                  </a:schemeClr>
                </a:solidFill>
              </a:rPr>
              <a:t>, das in </a:t>
            </a:r>
            <a:r>
              <a:rPr lang="en-GB" sz="2400" b="1" dirty="0" err="1">
                <a:solidFill>
                  <a:schemeClr val="accent5">
                    <a:lumMod val="50000"/>
                  </a:schemeClr>
                </a:solidFill>
              </a:rPr>
              <a:t>einer</a:t>
            </a:r>
            <a:r>
              <a:rPr lang="en-GB" sz="2400" b="1" dirty="0">
                <a:solidFill>
                  <a:schemeClr val="accent5">
                    <a:lumMod val="50000"/>
                  </a:schemeClr>
                </a:solidFill>
              </a:rPr>
              <a:t> Band </a:t>
            </a:r>
            <a:r>
              <a:rPr lang="en-GB" sz="2400" b="1" dirty="0" err="1">
                <a:solidFill>
                  <a:schemeClr val="accent5">
                    <a:lumMod val="50000"/>
                  </a:schemeClr>
                </a:solidFill>
              </a:rPr>
              <a:t>ist</a:t>
            </a:r>
            <a:r>
              <a:rPr lang="en-GB" sz="2400" b="1" dirty="0">
                <a:solidFill>
                  <a:schemeClr val="accent5">
                    <a:lumMod val="50000"/>
                  </a:schemeClr>
                </a:solidFill>
              </a:rPr>
              <a:t>, </a:t>
            </a:r>
            <a:r>
              <a:rPr lang="en-GB" sz="2400" b="1" dirty="0" err="1">
                <a:solidFill>
                  <a:schemeClr val="accent5">
                    <a:lumMod val="50000"/>
                  </a:schemeClr>
                </a:solidFill>
              </a:rPr>
              <a:t>spielt</a:t>
            </a:r>
            <a:r>
              <a:rPr lang="en-GB" sz="2400" b="1" dirty="0">
                <a:solidFill>
                  <a:schemeClr val="accent5">
                    <a:lumMod val="50000"/>
                  </a:schemeClr>
                </a:solidFill>
              </a:rPr>
              <a:t> </a:t>
            </a:r>
            <a:r>
              <a:rPr lang="en-GB" sz="2400" b="1" dirty="0" err="1">
                <a:solidFill>
                  <a:schemeClr val="accent5">
                    <a:lumMod val="50000"/>
                  </a:schemeClr>
                </a:solidFill>
              </a:rPr>
              <a:t>Schlagzeug</a:t>
            </a:r>
            <a:r>
              <a:rPr lang="en-GB" sz="2400" b="1" dirty="0">
                <a:solidFill>
                  <a:schemeClr val="accent5">
                    <a:lumMod val="50000"/>
                  </a:schemeClr>
                </a:solidFill>
              </a:rPr>
              <a:t>.</a:t>
            </a:r>
          </a:p>
        </p:txBody>
      </p:sp>
      <p:pic>
        <p:nvPicPr>
          <p:cNvPr id="6146" name="Picture 2" descr="Drums, Set, Drum Set, Instruments, Musical Instruments">
            <a:extLst>
              <a:ext uri="{FF2B5EF4-FFF2-40B4-BE49-F238E27FC236}">
                <a16:creationId xmlns:a16="http://schemas.microsoft.com/office/drawing/2014/main" id="{5E933849-07F5-450E-B175-E21F8776F4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6874" y="642480"/>
            <a:ext cx="3230148" cy="30322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8876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p:stCondLst>
                        <p:cond delay="0"/>
                      </p:stCondLst>
                      <p:childTnLst>
                        <p:par>
                          <p:cTn id="9" fill="hold">
                            <p:stCondLst>
                              <p:cond delay="0"/>
                            </p:stCondLst>
                            <p:childTnLst>
                              <p:par>
                                <p:cTn id="10" presetID="12" presetClass="exit" presetSubtype="4" fill="hold" nodeType="afterEffect">
                                  <p:stCondLst>
                                    <p:cond delay="0"/>
                                  </p:stCondLst>
                                  <p:childTnLst>
                                    <p:animEffect transition="out" filter="slide(fromBottom)">
                                      <p:cBhvr>
                                        <p:cTn id="11" dur="20000"/>
                                        <p:tgtEl>
                                          <p:spTgt spid="7"/>
                                        </p:tgtEl>
                                      </p:cBhvr>
                                    </p:animEffect>
                                    <p:set>
                                      <p:cBhvr>
                                        <p:cTn id="12" dur="1" fill="hold">
                                          <p:stCondLst>
                                            <p:cond delay="19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4041"/>
            <a:ext cx="5871411" cy="869950"/>
          </a:xfrm>
          <a:prstGeom prst="rect">
            <a:avLst/>
          </a:prstGeom>
        </p:spPr>
      </p:pic>
      <p:sp>
        <p:nvSpPr>
          <p:cNvPr id="4" name="Title 3"/>
          <p:cNvSpPr>
            <a:spLocks noGrp="1"/>
          </p:cNvSpPr>
          <p:nvPr>
            <p:ph type="title"/>
          </p:nvPr>
        </p:nvSpPr>
        <p:spPr>
          <a:xfrm>
            <a:off x="0" y="294041"/>
            <a:ext cx="5173579" cy="707849"/>
          </a:xfrm>
        </p:spPr>
        <p:txBody>
          <a:bodyPr>
            <a:normAutofit fontScale="90000"/>
          </a:bodyPr>
          <a:lstStyle/>
          <a:p>
            <a:r>
              <a:rPr lang="en-GB" sz="3600" b="1" dirty="0">
                <a:solidFill>
                  <a:schemeClr val="bg1"/>
                </a:solidFill>
              </a:rPr>
              <a:t>Wie </a:t>
            </a:r>
            <a:r>
              <a:rPr lang="en-GB" sz="3600" b="1" dirty="0" err="1">
                <a:solidFill>
                  <a:schemeClr val="bg1"/>
                </a:solidFill>
              </a:rPr>
              <a:t>sagt</a:t>
            </a:r>
            <a:r>
              <a:rPr lang="en-GB" sz="3600" b="1" dirty="0">
                <a:solidFill>
                  <a:schemeClr val="bg1"/>
                </a:solidFill>
              </a:rPr>
              <a:t> man das? [5/6]</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872869" y="247046"/>
            <a:ext cx="20844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lesen</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sprechen</a:t>
            </a:r>
            <a:endParaRPr lang="en-GB" b="1" dirty="0">
              <a:solidFill>
                <a:prstClr val="white"/>
              </a:solidFill>
              <a:latin typeface="Century Gothic" panose="020B0502020202020204" pitchFamily="34" charset="0"/>
            </a:endParaRPr>
          </a:p>
        </p:txBody>
      </p:sp>
      <p:sp>
        <p:nvSpPr>
          <p:cNvPr id="6"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111959" y="13328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endParaRPr>
          </a:p>
        </p:txBody>
      </p:sp>
      <p:sp>
        <p:nvSpPr>
          <p:cNvPr id="7" name="Rectangle 3" descr="rectangle for timer">
            <a:extLst>
              <a:ext uri="{FF2B5EF4-FFF2-40B4-BE49-F238E27FC236}">
                <a16:creationId xmlns:a16="http://schemas.microsoft.com/office/drawing/2014/main" id="{B3DA2B9B-9F69-45DD-87FC-96861967F202}"/>
              </a:ext>
            </a:extLst>
          </p:cNvPr>
          <p:cNvSpPr>
            <a:spLocks noChangeArrowheads="1"/>
          </p:cNvSpPr>
          <p:nvPr/>
        </p:nvSpPr>
        <p:spPr bwMode="auto">
          <a:xfrm>
            <a:off x="10109593" y="1332884"/>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endParaRPr>
          </a:p>
        </p:txBody>
      </p:sp>
      <p:sp>
        <p:nvSpPr>
          <p:cNvPr id="9" name="Line 7" descr="top line for timer, 60 seconds">
            <a:extLst>
              <a:ext uri="{FF2B5EF4-FFF2-40B4-BE49-F238E27FC236}">
                <a16:creationId xmlns:a16="http://schemas.microsoft.com/office/drawing/2014/main" id="{EDB7D1D6-8C8C-4B35-926B-3A176777F68E}"/>
              </a:ext>
            </a:extLst>
          </p:cNvPr>
          <p:cNvSpPr>
            <a:spLocks noChangeShapeType="1"/>
          </p:cNvSpPr>
          <p:nvPr/>
        </p:nvSpPr>
        <p:spPr bwMode="auto">
          <a:xfrm>
            <a:off x="10820020" y="132145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2"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103681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20</a:t>
            </a:r>
          </a:p>
        </p:txBody>
      </p:sp>
      <p:sp>
        <p:nvSpPr>
          <p:cNvPr id="8" name="Line 4" descr="line to show the length of 60 seconds">
            <a:extLst>
              <a:ext uri="{FF2B5EF4-FFF2-40B4-BE49-F238E27FC236}">
                <a16:creationId xmlns:a16="http://schemas.microsoft.com/office/drawing/2014/main" id="{165C7D05-9312-495D-9247-5B67D39A7F83}"/>
              </a:ext>
            </a:extLst>
          </p:cNvPr>
          <p:cNvSpPr>
            <a:spLocks noChangeShapeType="1"/>
          </p:cNvSpPr>
          <p:nvPr/>
        </p:nvSpPr>
        <p:spPr bwMode="auto">
          <a:xfrm>
            <a:off x="10795332" y="1321458"/>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1"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79533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a:solidFill>
                  <a:srgbClr val="5B9BD5">
                    <a:lumMod val="50000"/>
                  </a:srgbClr>
                </a:solidFill>
                <a:latin typeface="Century Gothic" panose="020B0502020202020204" pitchFamily="34" charset="0"/>
              </a:rPr>
              <a:t>Sekunden</a:t>
            </a:r>
            <a:endParaRPr lang="en-GB" b="1" dirty="0">
              <a:solidFill>
                <a:srgbClr val="5B9BD5">
                  <a:lumMod val="50000"/>
                </a:srgbClr>
              </a:solidFill>
              <a:latin typeface="Century Gothic" panose="020B0502020202020204" pitchFamily="34" charset="0"/>
            </a:endParaRPr>
          </a:p>
        </p:txBody>
      </p:sp>
      <p:sp>
        <p:nvSpPr>
          <p:cNvPr id="10" name="Line 9" descr="bottom line for timer, 0 seconds">
            <a:extLst>
              <a:ext uri="{FF2B5EF4-FFF2-40B4-BE49-F238E27FC236}">
                <a16:creationId xmlns:a16="http://schemas.microsoft.com/office/drawing/2014/main" id="{D3A50385-7330-4CE7-B891-A69568163B5F}"/>
              </a:ext>
            </a:extLst>
          </p:cNvPr>
          <p:cNvSpPr>
            <a:spLocks noChangeShapeType="1"/>
          </p:cNvSpPr>
          <p:nvPr/>
        </p:nvSpPr>
        <p:spPr bwMode="auto">
          <a:xfrm>
            <a:off x="10795332" y="547771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3"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101212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0</a:t>
            </a:r>
          </a:p>
        </p:txBody>
      </p:sp>
      <p:sp>
        <p:nvSpPr>
          <p:cNvPr id="14" name="Rectangle 13" descr="box to hide timer as it goes off the page">
            <a:extLst>
              <a:ext uri="{FF2B5EF4-FFF2-40B4-BE49-F238E27FC236}">
                <a16:creationId xmlns:a16="http://schemas.microsoft.com/office/drawing/2014/main" id="{80BB973F-93FA-4A26-B850-9E1862347B2F}"/>
              </a:ext>
            </a:extLst>
          </p:cNvPr>
          <p:cNvSpPr/>
          <p:nvPr/>
        </p:nvSpPr>
        <p:spPr>
          <a:xfrm>
            <a:off x="9958365"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5" name="AutoShape 11">
            <a:hlinkClick r:id="" action="ppaction://noaction" highlightClick="1"/>
            <a:extLst>
              <a:ext uri="{FF2B5EF4-FFF2-40B4-BE49-F238E27FC236}">
                <a16:creationId xmlns:a16="http://schemas.microsoft.com/office/drawing/2014/main" id="{CFE64676-F267-4A32-92AE-3A1905ACA1C1}"/>
              </a:ext>
            </a:extLst>
          </p:cNvPr>
          <p:cNvSpPr>
            <a:spLocks noChangeArrowheads="1"/>
          </p:cNvSpPr>
          <p:nvPr/>
        </p:nvSpPr>
        <p:spPr bwMode="auto">
          <a:xfrm>
            <a:off x="9848695" y="570813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b="1" dirty="0">
                <a:solidFill>
                  <a:prstClr val="white"/>
                </a:solidFill>
              </a:rPr>
              <a:t>LOS!</a:t>
            </a:r>
          </a:p>
        </p:txBody>
      </p:sp>
      <p:sp>
        <p:nvSpPr>
          <p:cNvPr id="16" name="TextBox 15">
            <a:extLst>
              <a:ext uri="{FF2B5EF4-FFF2-40B4-BE49-F238E27FC236}">
                <a16:creationId xmlns:a16="http://schemas.microsoft.com/office/drawing/2014/main" id="{572B4CE6-C1D6-463D-BDE4-C4A3CBDD7EE8}"/>
              </a:ext>
            </a:extLst>
          </p:cNvPr>
          <p:cNvSpPr txBox="1"/>
          <p:nvPr/>
        </p:nvSpPr>
        <p:spPr>
          <a:xfrm>
            <a:off x="180000" y="2974554"/>
            <a:ext cx="11431778" cy="1200329"/>
          </a:xfrm>
          <a:prstGeom prst="rect">
            <a:avLst/>
          </a:prstGeom>
          <a:noFill/>
        </p:spPr>
        <p:txBody>
          <a:bodyPr wrap="square" rtlCol="0">
            <a:spAutoFit/>
          </a:bodyPr>
          <a:lstStyle/>
          <a:p>
            <a:br>
              <a:rPr lang="en-GB" sz="2400" dirty="0">
                <a:solidFill>
                  <a:schemeClr val="accent5">
                    <a:lumMod val="50000"/>
                  </a:schemeClr>
                </a:solidFill>
              </a:rPr>
            </a:br>
            <a:br>
              <a:rPr lang="en-GB" sz="2400" dirty="0">
                <a:solidFill>
                  <a:schemeClr val="accent5">
                    <a:lumMod val="50000"/>
                  </a:schemeClr>
                </a:solidFill>
              </a:rPr>
            </a:br>
            <a:r>
              <a:rPr lang="en-GB" sz="2400" dirty="0">
                <a:solidFill>
                  <a:schemeClr val="accent5">
                    <a:lumMod val="50000"/>
                  </a:schemeClr>
                </a:solidFill>
              </a:rPr>
              <a:t>The girl has a head</a:t>
            </a:r>
            <a:r>
              <a:rPr lang="en-GB" sz="2400" dirty="0">
                <a:solidFill>
                  <a:srgbClr val="FE6700"/>
                </a:solidFill>
              </a:rPr>
              <a:t>|</a:t>
            </a:r>
            <a:r>
              <a:rPr lang="en-GB" sz="2400" dirty="0">
                <a:solidFill>
                  <a:schemeClr val="accent5">
                    <a:lumMod val="50000"/>
                  </a:schemeClr>
                </a:solidFill>
              </a:rPr>
              <a:t> that is very long.</a:t>
            </a:r>
          </a:p>
        </p:txBody>
      </p:sp>
      <p:sp>
        <p:nvSpPr>
          <p:cNvPr id="18" name="TextBox 17">
            <a:extLst>
              <a:ext uri="{FF2B5EF4-FFF2-40B4-BE49-F238E27FC236}">
                <a16:creationId xmlns:a16="http://schemas.microsoft.com/office/drawing/2014/main" id="{8B98C5AD-A2F7-4B27-9B3E-8B8415E84C41}"/>
              </a:ext>
            </a:extLst>
          </p:cNvPr>
          <p:cNvSpPr txBox="1"/>
          <p:nvPr/>
        </p:nvSpPr>
        <p:spPr>
          <a:xfrm>
            <a:off x="180000" y="4639727"/>
            <a:ext cx="11431778" cy="461665"/>
          </a:xfrm>
          <a:prstGeom prst="rect">
            <a:avLst/>
          </a:prstGeom>
          <a:noFill/>
        </p:spPr>
        <p:txBody>
          <a:bodyPr wrap="square" rtlCol="0">
            <a:spAutoFit/>
          </a:bodyPr>
          <a:lstStyle/>
          <a:p>
            <a:r>
              <a:rPr lang="en-GB" sz="2400" b="1" dirty="0">
                <a:solidFill>
                  <a:schemeClr val="accent5">
                    <a:lumMod val="50000"/>
                  </a:schemeClr>
                </a:solidFill>
              </a:rPr>
              <a:t>Das </a:t>
            </a:r>
            <a:r>
              <a:rPr lang="en-GB" sz="2400" b="1" dirty="0" err="1">
                <a:solidFill>
                  <a:schemeClr val="accent5">
                    <a:lumMod val="50000"/>
                  </a:schemeClr>
                </a:solidFill>
              </a:rPr>
              <a:t>Mädchen</a:t>
            </a:r>
            <a:r>
              <a:rPr lang="en-GB" sz="2400" b="1" dirty="0">
                <a:solidFill>
                  <a:schemeClr val="accent5">
                    <a:lumMod val="50000"/>
                  </a:schemeClr>
                </a:solidFill>
              </a:rPr>
              <a:t> hat </a:t>
            </a:r>
            <a:r>
              <a:rPr lang="en-GB" sz="2400" b="1" dirty="0" err="1">
                <a:solidFill>
                  <a:schemeClr val="accent5">
                    <a:lumMod val="50000"/>
                  </a:schemeClr>
                </a:solidFill>
              </a:rPr>
              <a:t>einen</a:t>
            </a:r>
            <a:r>
              <a:rPr lang="en-GB" sz="2400" b="1" dirty="0">
                <a:solidFill>
                  <a:schemeClr val="accent5">
                    <a:lumMod val="50000"/>
                  </a:schemeClr>
                </a:solidFill>
              </a:rPr>
              <a:t> Kopf, der </a:t>
            </a:r>
            <a:r>
              <a:rPr lang="en-GB" sz="2400" b="1" dirty="0" err="1">
                <a:solidFill>
                  <a:schemeClr val="accent5">
                    <a:lumMod val="50000"/>
                  </a:schemeClr>
                </a:solidFill>
              </a:rPr>
              <a:t>sehr</a:t>
            </a:r>
            <a:r>
              <a:rPr lang="en-GB" sz="2400" b="1" dirty="0">
                <a:solidFill>
                  <a:schemeClr val="accent5">
                    <a:lumMod val="50000"/>
                  </a:schemeClr>
                </a:solidFill>
              </a:rPr>
              <a:t> lang </a:t>
            </a:r>
            <a:r>
              <a:rPr lang="en-GB" sz="2400" b="1" dirty="0" err="1">
                <a:solidFill>
                  <a:schemeClr val="accent5">
                    <a:lumMod val="50000"/>
                  </a:schemeClr>
                </a:solidFill>
              </a:rPr>
              <a:t>ist</a:t>
            </a:r>
            <a:r>
              <a:rPr lang="en-GB" sz="2400" b="1" dirty="0">
                <a:solidFill>
                  <a:schemeClr val="accent5">
                    <a:lumMod val="50000"/>
                  </a:schemeClr>
                </a:solidFill>
              </a:rPr>
              <a:t>.</a:t>
            </a:r>
          </a:p>
        </p:txBody>
      </p:sp>
      <p:pic>
        <p:nvPicPr>
          <p:cNvPr id="7170" name="Picture 2" descr="Face, Female, Girl, Head, Human, People">
            <a:extLst>
              <a:ext uri="{FF2B5EF4-FFF2-40B4-BE49-F238E27FC236}">
                <a16:creationId xmlns:a16="http://schemas.microsoft.com/office/drawing/2014/main" id="{BB1F7C79-9367-4D4E-BF09-240177372C0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6276"/>
          <a:stretch/>
        </p:blipFill>
        <p:spPr bwMode="auto">
          <a:xfrm>
            <a:off x="6035065" y="453016"/>
            <a:ext cx="1838325" cy="3071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8132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p:stCondLst>
                        <p:cond delay="0"/>
                      </p:stCondLst>
                      <p:childTnLst>
                        <p:par>
                          <p:cTn id="9" fill="hold">
                            <p:stCondLst>
                              <p:cond delay="0"/>
                            </p:stCondLst>
                            <p:childTnLst>
                              <p:par>
                                <p:cTn id="10" presetID="12" presetClass="exit" presetSubtype="4" fill="hold" nodeType="afterEffect">
                                  <p:stCondLst>
                                    <p:cond delay="0"/>
                                  </p:stCondLst>
                                  <p:childTnLst>
                                    <p:animEffect transition="out" filter="slide(fromBottom)">
                                      <p:cBhvr>
                                        <p:cTn id="11" dur="20000"/>
                                        <p:tgtEl>
                                          <p:spTgt spid="7"/>
                                        </p:tgtEl>
                                      </p:cBhvr>
                                    </p:animEffect>
                                    <p:set>
                                      <p:cBhvr>
                                        <p:cTn id="12" dur="1" fill="hold">
                                          <p:stCondLst>
                                            <p:cond delay="19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ammer, Books, Law, Court, Lawyer, Paragraphs, Rule">
            <a:extLst>
              <a:ext uri="{FF2B5EF4-FFF2-40B4-BE49-F238E27FC236}">
                <a16:creationId xmlns:a16="http://schemas.microsoft.com/office/drawing/2014/main" id="{31AD3AA2-9FE6-47B7-9A4A-84CA9F4183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5642" y="328737"/>
            <a:ext cx="4054087" cy="304056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4041"/>
            <a:ext cx="6268453" cy="869950"/>
          </a:xfrm>
          <a:prstGeom prst="rect">
            <a:avLst/>
          </a:prstGeom>
        </p:spPr>
      </p:pic>
      <p:sp>
        <p:nvSpPr>
          <p:cNvPr id="4" name="Title 3"/>
          <p:cNvSpPr>
            <a:spLocks noGrp="1"/>
          </p:cNvSpPr>
          <p:nvPr>
            <p:ph type="title"/>
          </p:nvPr>
        </p:nvSpPr>
        <p:spPr>
          <a:xfrm>
            <a:off x="0" y="294041"/>
            <a:ext cx="5546558" cy="707849"/>
          </a:xfrm>
        </p:spPr>
        <p:txBody>
          <a:bodyPr>
            <a:normAutofit/>
          </a:bodyPr>
          <a:lstStyle/>
          <a:p>
            <a:r>
              <a:rPr lang="en-GB" sz="3600" b="1" dirty="0">
                <a:solidFill>
                  <a:schemeClr val="bg1"/>
                </a:solidFill>
              </a:rPr>
              <a:t>Wie </a:t>
            </a:r>
            <a:r>
              <a:rPr lang="en-GB" sz="3600" b="1" dirty="0" err="1">
                <a:solidFill>
                  <a:schemeClr val="bg1"/>
                </a:solidFill>
              </a:rPr>
              <a:t>sagt</a:t>
            </a:r>
            <a:r>
              <a:rPr lang="en-GB" sz="3600" b="1" dirty="0">
                <a:solidFill>
                  <a:schemeClr val="bg1"/>
                </a:solidFill>
              </a:rPr>
              <a:t> man das? [6/6]</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872869" y="247046"/>
            <a:ext cx="20844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lesen</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sprechen</a:t>
            </a:r>
            <a:endParaRPr lang="en-GB" b="1" dirty="0">
              <a:solidFill>
                <a:prstClr val="white"/>
              </a:solidFill>
              <a:latin typeface="Century Gothic" panose="020B0502020202020204" pitchFamily="34" charset="0"/>
            </a:endParaRPr>
          </a:p>
        </p:txBody>
      </p:sp>
      <p:sp>
        <p:nvSpPr>
          <p:cNvPr id="6"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111959" y="13328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endParaRPr>
          </a:p>
        </p:txBody>
      </p:sp>
      <p:sp>
        <p:nvSpPr>
          <p:cNvPr id="7" name="Rectangle 3" descr="rectangle for timer">
            <a:extLst>
              <a:ext uri="{FF2B5EF4-FFF2-40B4-BE49-F238E27FC236}">
                <a16:creationId xmlns:a16="http://schemas.microsoft.com/office/drawing/2014/main" id="{B3DA2B9B-9F69-45DD-87FC-96861967F202}"/>
              </a:ext>
            </a:extLst>
          </p:cNvPr>
          <p:cNvSpPr>
            <a:spLocks noChangeArrowheads="1"/>
          </p:cNvSpPr>
          <p:nvPr/>
        </p:nvSpPr>
        <p:spPr bwMode="auto">
          <a:xfrm>
            <a:off x="10109593" y="1332884"/>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endParaRPr>
          </a:p>
        </p:txBody>
      </p:sp>
      <p:sp>
        <p:nvSpPr>
          <p:cNvPr id="9" name="Line 7" descr="top line for timer, 60 seconds">
            <a:extLst>
              <a:ext uri="{FF2B5EF4-FFF2-40B4-BE49-F238E27FC236}">
                <a16:creationId xmlns:a16="http://schemas.microsoft.com/office/drawing/2014/main" id="{EDB7D1D6-8C8C-4B35-926B-3A176777F68E}"/>
              </a:ext>
            </a:extLst>
          </p:cNvPr>
          <p:cNvSpPr>
            <a:spLocks noChangeShapeType="1"/>
          </p:cNvSpPr>
          <p:nvPr/>
        </p:nvSpPr>
        <p:spPr bwMode="auto">
          <a:xfrm>
            <a:off x="10820020" y="132145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2"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103681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20</a:t>
            </a:r>
          </a:p>
        </p:txBody>
      </p:sp>
      <p:sp>
        <p:nvSpPr>
          <p:cNvPr id="8" name="Line 4" descr="line to show the length of 60 seconds">
            <a:extLst>
              <a:ext uri="{FF2B5EF4-FFF2-40B4-BE49-F238E27FC236}">
                <a16:creationId xmlns:a16="http://schemas.microsoft.com/office/drawing/2014/main" id="{165C7D05-9312-495D-9247-5B67D39A7F83}"/>
              </a:ext>
            </a:extLst>
          </p:cNvPr>
          <p:cNvSpPr>
            <a:spLocks noChangeShapeType="1"/>
          </p:cNvSpPr>
          <p:nvPr/>
        </p:nvSpPr>
        <p:spPr bwMode="auto">
          <a:xfrm>
            <a:off x="10795332" y="1321458"/>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1"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79533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a:solidFill>
                  <a:srgbClr val="5B9BD5">
                    <a:lumMod val="50000"/>
                  </a:srgbClr>
                </a:solidFill>
                <a:latin typeface="Century Gothic" panose="020B0502020202020204" pitchFamily="34" charset="0"/>
              </a:rPr>
              <a:t>Sekunden</a:t>
            </a:r>
            <a:endParaRPr lang="en-GB" b="1" dirty="0">
              <a:solidFill>
                <a:srgbClr val="5B9BD5">
                  <a:lumMod val="50000"/>
                </a:srgbClr>
              </a:solidFill>
              <a:latin typeface="Century Gothic" panose="020B0502020202020204" pitchFamily="34" charset="0"/>
            </a:endParaRPr>
          </a:p>
        </p:txBody>
      </p:sp>
      <p:sp>
        <p:nvSpPr>
          <p:cNvPr id="10" name="Line 9" descr="bottom line for timer, 0 seconds">
            <a:extLst>
              <a:ext uri="{FF2B5EF4-FFF2-40B4-BE49-F238E27FC236}">
                <a16:creationId xmlns:a16="http://schemas.microsoft.com/office/drawing/2014/main" id="{D3A50385-7330-4CE7-B891-A69568163B5F}"/>
              </a:ext>
            </a:extLst>
          </p:cNvPr>
          <p:cNvSpPr>
            <a:spLocks noChangeShapeType="1"/>
          </p:cNvSpPr>
          <p:nvPr/>
        </p:nvSpPr>
        <p:spPr bwMode="auto">
          <a:xfrm>
            <a:off x="10795332" y="547771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3"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101212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0</a:t>
            </a:r>
          </a:p>
        </p:txBody>
      </p:sp>
      <p:sp>
        <p:nvSpPr>
          <p:cNvPr id="14" name="Rectangle 13" descr="box to hide timer as it goes off the page">
            <a:extLst>
              <a:ext uri="{FF2B5EF4-FFF2-40B4-BE49-F238E27FC236}">
                <a16:creationId xmlns:a16="http://schemas.microsoft.com/office/drawing/2014/main" id="{80BB973F-93FA-4A26-B850-9E1862347B2F}"/>
              </a:ext>
            </a:extLst>
          </p:cNvPr>
          <p:cNvSpPr/>
          <p:nvPr/>
        </p:nvSpPr>
        <p:spPr>
          <a:xfrm>
            <a:off x="9958365"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5" name="AutoShape 11">
            <a:hlinkClick r:id="" action="ppaction://noaction" highlightClick="1"/>
            <a:extLst>
              <a:ext uri="{FF2B5EF4-FFF2-40B4-BE49-F238E27FC236}">
                <a16:creationId xmlns:a16="http://schemas.microsoft.com/office/drawing/2014/main" id="{CFE64676-F267-4A32-92AE-3A1905ACA1C1}"/>
              </a:ext>
            </a:extLst>
          </p:cNvPr>
          <p:cNvSpPr>
            <a:spLocks noChangeArrowheads="1"/>
          </p:cNvSpPr>
          <p:nvPr/>
        </p:nvSpPr>
        <p:spPr bwMode="auto">
          <a:xfrm>
            <a:off x="9848695" y="570813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b="1" dirty="0">
                <a:solidFill>
                  <a:prstClr val="white"/>
                </a:solidFill>
              </a:rPr>
              <a:t>LOS!</a:t>
            </a:r>
          </a:p>
        </p:txBody>
      </p:sp>
      <p:sp>
        <p:nvSpPr>
          <p:cNvPr id="16" name="TextBox 15">
            <a:extLst>
              <a:ext uri="{FF2B5EF4-FFF2-40B4-BE49-F238E27FC236}">
                <a16:creationId xmlns:a16="http://schemas.microsoft.com/office/drawing/2014/main" id="{572B4CE6-C1D6-463D-BDE4-C4A3CBDD7EE8}"/>
              </a:ext>
            </a:extLst>
          </p:cNvPr>
          <p:cNvSpPr txBox="1"/>
          <p:nvPr/>
        </p:nvSpPr>
        <p:spPr>
          <a:xfrm>
            <a:off x="159613" y="3694398"/>
            <a:ext cx="9798752" cy="830997"/>
          </a:xfrm>
          <a:prstGeom prst="rect">
            <a:avLst/>
          </a:prstGeom>
          <a:noFill/>
        </p:spPr>
        <p:txBody>
          <a:bodyPr wrap="square" rtlCol="0">
            <a:spAutoFit/>
          </a:bodyPr>
          <a:lstStyle/>
          <a:p>
            <a:r>
              <a:rPr lang="en-GB" sz="2400" dirty="0">
                <a:solidFill>
                  <a:schemeClr val="accent5">
                    <a:lumMod val="50000"/>
                  </a:schemeClr>
                </a:solidFill>
              </a:rPr>
              <a:t>The </a:t>
            </a:r>
            <a:r>
              <a:rPr lang="en-GB" sz="2400" dirty="0" err="1">
                <a:solidFill>
                  <a:schemeClr val="accent5">
                    <a:lumMod val="50000"/>
                  </a:schemeClr>
                </a:solidFill>
              </a:rPr>
              <a:t>girl</a:t>
            </a:r>
            <a:r>
              <a:rPr lang="en-GB" sz="2400" dirty="0" err="1">
                <a:solidFill>
                  <a:srgbClr val="FE6700"/>
                </a:solidFill>
              </a:rPr>
              <a:t>|</a:t>
            </a:r>
            <a:r>
              <a:rPr lang="en-GB" sz="2400" dirty="0" err="1">
                <a:solidFill>
                  <a:schemeClr val="accent5">
                    <a:lumMod val="50000"/>
                  </a:schemeClr>
                </a:solidFill>
              </a:rPr>
              <a:t>who</a:t>
            </a:r>
            <a:r>
              <a:rPr lang="en-GB" sz="2400" dirty="0">
                <a:solidFill>
                  <a:schemeClr val="accent5">
                    <a:lumMod val="50000"/>
                  </a:schemeClr>
                </a:solidFill>
              </a:rPr>
              <a:t> talks with a female lawyer </a:t>
            </a:r>
            <a:r>
              <a:rPr lang="en-GB" sz="2400" dirty="0">
                <a:solidFill>
                  <a:srgbClr val="FE6700"/>
                </a:solidFill>
              </a:rPr>
              <a:t>|</a:t>
            </a:r>
            <a:r>
              <a:rPr lang="en-GB" sz="2400" dirty="0">
                <a:solidFill>
                  <a:schemeClr val="accent5">
                    <a:lumMod val="50000"/>
                  </a:schemeClr>
                </a:solidFill>
              </a:rPr>
              <a:t>doesn’t want to hide anything.</a:t>
            </a:r>
          </a:p>
        </p:txBody>
      </p:sp>
      <p:sp>
        <p:nvSpPr>
          <p:cNvPr id="18" name="TextBox 17">
            <a:extLst>
              <a:ext uri="{FF2B5EF4-FFF2-40B4-BE49-F238E27FC236}">
                <a16:creationId xmlns:a16="http://schemas.microsoft.com/office/drawing/2014/main" id="{8B98C5AD-A2F7-4B27-9B3E-8B8415E84C41}"/>
              </a:ext>
            </a:extLst>
          </p:cNvPr>
          <p:cNvSpPr txBox="1"/>
          <p:nvPr/>
        </p:nvSpPr>
        <p:spPr>
          <a:xfrm>
            <a:off x="100012" y="4725511"/>
            <a:ext cx="9748683" cy="830997"/>
          </a:xfrm>
          <a:prstGeom prst="rect">
            <a:avLst/>
          </a:prstGeom>
          <a:noFill/>
        </p:spPr>
        <p:txBody>
          <a:bodyPr wrap="square" rtlCol="0">
            <a:spAutoFit/>
          </a:bodyPr>
          <a:lstStyle/>
          <a:p>
            <a:r>
              <a:rPr lang="en-GB" sz="2400" b="1" dirty="0">
                <a:solidFill>
                  <a:schemeClr val="accent5">
                    <a:lumMod val="50000"/>
                  </a:schemeClr>
                </a:solidFill>
              </a:rPr>
              <a:t>Das </a:t>
            </a:r>
            <a:r>
              <a:rPr lang="en-GB" sz="2400" b="1" dirty="0" err="1">
                <a:solidFill>
                  <a:schemeClr val="accent5">
                    <a:lumMod val="50000"/>
                  </a:schemeClr>
                </a:solidFill>
              </a:rPr>
              <a:t>Mädchen</a:t>
            </a:r>
            <a:r>
              <a:rPr lang="en-GB" sz="2400" b="1" dirty="0">
                <a:solidFill>
                  <a:schemeClr val="accent5">
                    <a:lumMod val="50000"/>
                  </a:schemeClr>
                </a:solidFill>
              </a:rPr>
              <a:t>, das </a:t>
            </a:r>
            <a:r>
              <a:rPr lang="en-GB" sz="2400" b="1" dirty="0" err="1">
                <a:solidFill>
                  <a:schemeClr val="accent5">
                    <a:lumMod val="50000"/>
                  </a:schemeClr>
                </a:solidFill>
              </a:rPr>
              <a:t>mit</a:t>
            </a:r>
            <a:r>
              <a:rPr lang="en-GB" sz="2400" b="1" dirty="0">
                <a:solidFill>
                  <a:schemeClr val="accent5">
                    <a:lumMod val="50000"/>
                  </a:schemeClr>
                </a:solidFill>
              </a:rPr>
              <a:t> </a:t>
            </a:r>
            <a:r>
              <a:rPr lang="en-GB" sz="2400" b="1" dirty="0" err="1">
                <a:solidFill>
                  <a:schemeClr val="accent5">
                    <a:lumMod val="50000"/>
                  </a:schemeClr>
                </a:solidFill>
              </a:rPr>
              <a:t>einer</a:t>
            </a:r>
            <a:r>
              <a:rPr lang="en-GB" sz="2400" b="1" dirty="0">
                <a:solidFill>
                  <a:schemeClr val="accent5">
                    <a:lumMod val="50000"/>
                  </a:schemeClr>
                </a:solidFill>
              </a:rPr>
              <a:t> </a:t>
            </a:r>
            <a:r>
              <a:rPr lang="en-GB" sz="2400" b="1" dirty="0" err="1">
                <a:solidFill>
                  <a:schemeClr val="accent5">
                    <a:lumMod val="50000"/>
                  </a:schemeClr>
                </a:solidFill>
              </a:rPr>
              <a:t>Anwältin</a:t>
            </a:r>
            <a:r>
              <a:rPr lang="en-GB" sz="2400" b="1" dirty="0">
                <a:solidFill>
                  <a:schemeClr val="accent5">
                    <a:lumMod val="50000"/>
                  </a:schemeClr>
                </a:solidFill>
              </a:rPr>
              <a:t> </a:t>
            </a:r>
            <a:r>
              <a:rPr lang="en-GB" sz="2400" b="1" dirty="0" err="1">
                <a:solidFill>
                  <a:schemeClr val="accent5">
                    <a:lumMod val="50000"/>
                  </a:schemeClr>
                </a:solidFill>
              </a:rPr>
              <a:t>spricht</a:t>
            </a:r>
            <a:r>
              <a:rPr lang="en-GB" sz="2400" b="1" dirty="0">
                <a:solidFill>
                  <a:schemeClr val="accent5">
                    <a:lumMod val="50000"/>
                  </a:schemeClr>
                </a:solidFill>
              </a:rPr>
              <a:t>, will </a:t>
            </a:r>
            <a:r>
              <a:rPr lang="en-GB" sz="2400" b="1" dirty="0" err="1">
                <a:solidFill>
                  <a:schemeClr val="accent5">
                    <a:lumMod val="50000"/>
                  </a:schemeClr>
                </a:solidFill>
              </a:rPr>
              <a:t>nichts</a:t>
            </a:r>
            <a:r>
              <a:rPr lang="en-GB" sz="2400" b="1" dirty="0">
                <a:solidFill>
                  <a:schemeClr val="accent5">
                    <a:lumMod val="50000"/>
                  </a:schemeClr>
                </a:solidFill>
              </a:rPr>
              <a:t> </a:t>
            </a:r>
            <a:r>
              <a:rPr lang="en-GB" sz="2400" b="1" dirty="0" err="1">
                <a:solidFill>
                  <a:schemeClr val="accent5">
                    <a:lumMod val="50000"/>
                  </a:schemeClr>
                </a:solidFill>
              </a:rPr>
              <a:t>verstecken</a:t>
            </a:r>
            <a:r>
              <a:rPr lang="en-GB" sz="2400" b="1" dirty="0">
                <a:solidFill>
                  <a:schemeClr val="accent5">
                    <a:lumMod val="50000"/>
                  </a:schemeClr>
                </a:solidFill>
              </a:rPr>
              <a:t>.</a:t>
            </a:r>
          </a:p>
        </p:txBody>
      </p:sp>
    </p:spTree>
    <p:extLst>
      <p:ext uri="{BB962C8B-B14F-4D97-AF65-F5344CB8AC3E}">
        <p14:creationId xmlns:p14="http://schemas.microsoft.com/office/powerpoint/2010/main" val="2956117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p:stCondLst>
                        <p:cond delay="0"/>
                      </p:stCondLst>
                      <p:childTnLst>
                        <p:par>
                          <p:cTn id="9" fill="hold">
                            <p:stCondLst>
                              <p:cond delay="0"/>
                            </p:stCondLst>
                            <p:childTnLst>
                              <p:par>
                                <p:cTn id="10" presetID="12" presetClass="exit" presetSubtype="4" fill="hold" nodeType="afterEffect">
                                  <p:stCondLst>
                                    <p:cond delay="0"/>
                                  </p:stCondLst>
                                  <p:childTnLst>
                                    <p:animEffect transition="out" filter="slide(fromBottom)">
                                      <p:cBhvr>
                                        <p:cTn id="11" dur="20000"/>
                                        <p:tgtEl>
                                          <p:spTgt spid="7"/>
                                        </p:tgtEl>
                                      </p:cBhvr>
                                    </p:animEffect>
                                    <p:set>
                                      <p:cBhvr>
                                        <p:cTn id="12" dur="1" fill="hold">
                                          <p:stCondLst>
                                            <p:cond delay="19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kground rectangle">
            <a:extLst>
              <a:ext uri="{FF2B5EF4-FFF2-40B4-BE49-F238E27FC236}">
                <a16:creationId xmlns:a16="http://schemas.microsoft.com/office/drawing/2014/main" id="{6542F5EF-5D1E-4A1A-9FFF-51CF58E18211}"/>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8265"/>
            <a:ext cx="6807200" cy="869950"/>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01397"/>
            <a:ext cx="5706319" cy="707849"/>
          </a:xfrm>
        </p:spPr>
        <p:txBody>
          <a:bodyPr>
            <a:normAutofit/>
          </a:bodyPr>
          <a:lstStyle/>
          <a:p>
            <a:r>
              <a:rPr lang="en-GB" sz="3600" b="1" dirty="0" err="1">
                <a:solidFill>
                  <a:schemeClr val="bg1"/>
                </a:solidFill>
              </a:rPr>
              <a:t>Hausaufgaben</a:t>
            </a:r>
            <a:endParaRPr lang="en-GB" sz="3600" b="1" dirty="0">
              <a:solidFill>
                <a:schemeClr val="bg1"/>
              </a:solidFill>
            </a:endParaRP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2597" y="1221062"/>
            <a:ext cx="9750706" cy="523220"/>
          </a:xfrm>
          <a:prstGeom prst="rect">
            <a:avLst/>
          </a:prstGeom>
          <a:noFill/>
        </p:spPr>
        <p:txBody>
          <a:bodyPr wrap="square" rtlCol="0">
            <a:spAutoFit/>
          </a:bodyPr>
          <a:lstStyle/>
          <a:p>
            <a:pPr algn="ctr">
              <a:spcAft>
                <a:spcPts val="0"/>
              </a:spcAft>
              <a:tabLst>
                <a:tab pos="2865755" algn="ctr"/>
                <a:tab pos="5731510" algn="r"/>
              </a:tabLst>
            </a:pPr>
            <a:r>
              <a:rPr lang="en-GB" sz="2800" b="1" dirty="0">
                <a:solidFill>
                  <a:srgbClr val="115076"/>
                </a:solidFill>
                <a:latin typeface="Century Gothic" panose="020B0502020202020204" pitchFamily="34" charset="0"/>
                <a:ea typeface="Calibri" panose="020F0502020204030204" pitchFamily="34" charset="0"/>
                <a:cs typeface="Calibri" panose="020F0502020204030204" pitchFamily="34" charset="0"/>
              </a:rPr>
              <a:t>Vocabulary Learning Homework</a:t>
            </a:r>
            <a:r>
              <a:rPr lang="en-GB" sz="2800" b="1" dirty="0">
                <a:solidFill>
                  <a:srgbClr val="115076"/>
                </a:solidFill>
                <a:latin typeface="Century Gothic" panose="020B0502020202020204" pitchFamily="34" charset="0"/>
                <a:ea typeface="Calibri" panose="020F0502020204030204" pitchFamily="34" charset="0"/>
                <a:cs typeface="Times New Roman" panose="02020603050405020304" pitchFamily="18" charset="0"/>
              </a:rPr>
              <a:t> (Y9, </a:t>
            </a:r>
            <a:r>
              <a:rPr lang="en-GB" sz="2800" b="1" dirty="0">
                <a:solidFill>
                  <a:srgbClr val="115076"/>
                </a:solidFill>
                <a:latin typeface="Century Gothic" panose="020B0502020202020204" pitchFamily="34" charset="0"/>
                <a:ea typeface="Calibri" panose="020F0502020204030204" pitchFamily="34" charset="0"/>
                <a:cs typeface="Calibri" panose="020F0502020204030204" pitchFamily="34" charset="0"/>
              </a:rPr>
              <a:t>Term 2.1, Week 4)</a:t>
            </a:r>
            <a:endParaRPr lang="en-GB" sz="2800" dirty="0">
              <a:solidFill>
                <a:srgbClr val="115076"/>
              </a:solidFill>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TextBox 12"/>
          <p:cNvSpPr txBox="1"/>
          <p:nvPr/>
        </p:nvSpPr>
        <p:spPr>
          <a:xfrm>
            <a:off x="175149" y="1971779"/>
            <a:ext cx="10885786"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hlinkClick r:id="rId5"/>
              </a:rPr>
              <a:t>Audio file</a:t>
            </a:r>
            <a:endParaRPr lang="en-GB" sz="2400" dirty="0">
              <a:solidFill>
                <a:srgbClr val="115076"/>
              </a:solidFill>
              <a:latin typeface="Century Gothic" panose="020B0502020202020204" pitchFamily="34" charset="0"/>
            </a:endParaRPr>
          </a:p>
        </p:txBody>
      </p:sp>
      <p:sp>
        <p:nvSpPr>
          <p:cNvPr id="7" name="TextBox 6"/>
          <p:cNvSpPr txBox="1"/>
          <p:nvPr/>
        </p:nvSpPr>
        <p:spPr>
          <a:xfrm>
            <a:off x="175149" y="2635712"/>
            <a:ext cx="3075375"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rPr>
              <a:t>Audio file QR code:</a:t>
            </a:r>
          </a:p>
        </p:txBody>
      </p:sp>
      <p:sp>
        <p:nvSpPr>
          <p:cNvPr id="12" name="TextBox 11"/>
          <p:cNvSpPr txBox="1"/>
          <p:nvPr/>
        </p:nvSpPr>
        <p:spPr>
          <a:xfrm>
            <a:off x="175148" y="3262455"/>
            <a:ext cx="11066804"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hlinkClick r:id="rId6"/>
              </a:rPr>
              <a:t>Student worksheet</a:t>
            </a:r>
            <a:endParaRPr lang="en-GB" sz="2400" dirty="0">
              <a:solidFill>
                <a:srgbClr val="115076"/>
              </a:solidFill>
              <a:latin typeface="Century Gothic" panose="020B0502020202020204" pitchFamily="34" charset="0"/>
            </a:endParaRPr>
          </a:p>
        </p:txBody>
      </p:sp>
      <p:sp>
        <p:nvSpPr>
          <p:cNvPr id="10" name="TextBox 9">
            <a:extLst>
              <a:ext uri="{FF2B5EF4-FFF2-40B4-BE49-F238E27FC236}">
                <a16:creationId xmlns:a16="http://schemas.microsoft.com/office/drawing/2014/main" id="{99D3DB3D-063A-44FB-9C93-A65627A6E32C}"/>
              </a:ext>
            </a:extLst>
          </p:cNvPr>
          <p:cNvSpPr txBox="1"/>
          <p:nvPr/>
        </p:nvSpPr>
        <p:spPr>
          <a:xfrm>
            <a:off x="175149" y="4555407"/>
            <a:ext cx="10338404" cy="830997"/>
          </a:xfrm>
          <a:prstGeom prst="rect">
            <a:avLst/>
          </a:prstGeom>
          <a:noFill/>
        </p:spPr>
        <p:txBody>
          <a:bodyPr wrap="square" rtlCol="0">
            <a:spAutoFit/>
          </a:bodyPr>
          <a:lstStyle/>
          <a:p>
            <a:r>
              <a:rPr lang="en-GB" sz="2400" dirty="0">
                <a:solidFill>
                  <a:srgbClr val="115076"/>
                </a:solidFill>
                <a:latin typeface="Century Gothic" panose="020B0502020202020204" pitchFamily="34" charset="0"/>
                <a:hlinkClick r:id="rId7"/>
              </a:rPr>
              <a:t>Quizlet link</a:t>
            </a:r>
            <a:br>
              <a:rPr lang="en-GB" sz="2400" dirty="0"/>
            </a:br>
            <a:endParaRPr lang="en-GB" sz="2400" dirty="0">
              <a:solidFill>
                <a:srgbClr val="115076"/>
              </a:solidFill>
              <a:latin typeface="Century Gothic" panose="020B0502020202020204" pitchFamily="34" charset="0"/>
            </a:endParaRPr>
          </a:p>
        </p:txBody>
      </p:sp>
      <p:sp>
        <p:nvSpPr>
          <p:cNvPr id="2" name="Rectangle 1"/>
          <p:cNvSpPr/>
          <p:nvPr/>
        </p:nvSpPr>
        <p:spPr>
          <a:xfrm>
            <a:off x="175149" y="5457594"/>
            <a:ext cx="11066804" cy="1138773"/>
          </a:xfrm>
          <a:prstGeom prst="rect">
            <a:avLst/>
          </a:prstGeom>
        </p:spPr>
        <p:txBody>
          <a:bodyPr wrap="square">
            <a:spAutoFit/>
          </a:bodyPr>
          <a:lstStyle/>
          <a:p>
            <a:pPr lvl="0">
              <a:defRPr/>
            </a:pPr>
            <a:r>
              <a:rPr lang="en-GB" sz="2400" b="1" dirty="0">
                <a:solidFill>
                  <a:srgbClr val="5B9BD5">
                    <a:lumMod val="50000"/>
                  </a:srgbClr>
                </a:solidFill>
                <a:latin typeface="Century Gothic" panose="020B0502020202020204" pitchFamily="34" charset="0"/>
              </a:rPr>
              <a:t>In addition, revisit:</a:t>
            </a:r>
            <a:r>
              <a:rPr lang="en-GB" sz="2400" dirty="0">
                <a:solidFill>
                  <a:srgbClr val="5B9BD5">
                    <a:lumMod val="50000"/>
                  </a:srgbClr>
                </a:solidFill>
                <a:latin typeface="Century Gothic" panose="020B0502020202020204" pitchFamily="34" charset="0"/>
              </a:rPr>
              <a:t>		</a:t>
            </a:r>
            <a:r>
              <a:rPr lang="en-GB" sz="2400" dirty="0">
                <a:solidFill>
                  <a:srgbClr val="5B9BD5">
                    <a:lumMod val="50000"/>
                  </a:srgbClr>
                </a:solidFill>
                <a:latin typeface="Century Gothic" panose="020B0502020202020204" pitchFamily="34" charset="0"/>
                <a:hlinkClick r:id="rId8"/>
              </a:rPr>
              <a:t>Y9 Term 1.2 Week 7</a:t>
            </a:r>
            <a:endParaRPr lang="en-GB" sz="2400" dirty="0">
              <a:solidFill>
                <a:srgbClr val="5B9BD5">
                  <a:lumMod val="50000"/>
                </a:srgbClr>
              </a:solidFill>
              <a:latin typeface="Century Gothic" panose="020B0502020202020204" pitchFamily="34" charset="0"/>
            </a:endParaRPr>
          </a:p>
          <a:p>
            <a:pPr lvl="0">
              <a:defRPr/>
            </a:pPr>
            <a:r>
              <a:rPr lang="en-GB" sz="2400" dirty="0">
                <a:solidFill>
                  <a:srgbClr val="5B9BD5">
                    <a:lumMod val="50000"/>
                  </a:srgbClr>
                </a:solidFill>
                <a:latin typeface="Century Gothic" panose="020B0502020202020204" pitchFamily="34" charset="0"/>
              </a:rPr>
              <a:t>				</a:t>
            </a:r>
            <a:r>
              <a:rPr lang="en-GB" sz="2400" dirty="0">
                <a:solidFill>
                  <a:srgbClr val="5B9BD5">
                    <a:lumMod val="50000"/>
                  </a:srgbClr>
                </a:solidFill>
                <a:latin typeface="Century Gothic" panose="020B0502020202020204" pitchFamily="34" charset="0"/>
                <a:hlinkClick r:id="rId9"/>
              </a:rPr>
              <a:t>Y9 Term 1.1 Week 4</a:t>
            </a:r>
            <a:br>
              <a:rPr lang="en-GB" sz="2400" dirty="0">
                <a:solidFill>
                  <a:srgbClr val="5B9BD5">
                    <a:lumMod val="50000"/>
                  </a:srgbClr>
                </a:solidFill>
                <a:latin typeface="Century Gothic" panose="020B0502020202020204" pitchFamily="34" charset="0"/>
              </a:rPr>
            </a:br>
            <a:endParaRPr lang="en-GB" sz="2000" dirty="0"/>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10"/>
          <a:stretch>
            <a:fillRect/>
          </a:stretch>
        </p:blipFill>
        <p:spPr>
          <a:xfrm>
            <a:off x="10641925" y="4800601"/>
            <a:ext cx="1300638" cy="1300638"/>
          </a:xfrm>
          <a:prstGeom prst="rect">
            <a:avLst/>
          </a:prstGeom>
        </p:spPr>
      </p:pic>
      <p:pic>
        <p:nvPicPr>
          <p:cNvPr id="4" name="Picture 3" descr="Qr code&#10;&#10;Description automatically generated">
            <a:extLst>
              <a:ext uri="{FF2B5EF4-FFF2-40B4-BE49-F238E27FC236}">
                <a16:creationId xmlns:a16="http://schemas.microsoft.com/office/drawing/2014/main" id="{B35B39C4-3F51-43B7-89A0-9A39A89AB0D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945756" y="3944235"/>
            <a:ext cx="1332858" cy="1332858"/>
          </a:xfrm>
          <a:prstGeom prst="rect">
            <a:avLst/>
          </a:prstGeom>
        </p:spPr>
      </p:pic>
      <p:pic>
        <p:nvPicPr>
          <p:cNvPr id="5" name="Picture 4" descr="Qr code&#10;&#10;Description automatically generated">
            <a:extLst>
              <a:ext uri="{FF2B5EF4-FFF2-40B4-BE49-F238E27FC236}">
                <a16:creationId xmlns:a16="http://schemas.microsoft.com/office/drawing/2014/main" id="{787FD300-6781-4727-8CE2-442090137F3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403600" y="1836939"/>
            <a:ext cx="1332858" cy="1332858"/>
          </a:xfrm>
          <a:prstGeom prst="rect">
            <a:avLst/>
          </a:prstGeom>
        </p:spPr>
      </p:pic>
      <p:sp>
        <p:nvSpPr>
          <p:cNvPr id="16" name="TextBox 15">
            <a:extLst>
              <a:ext uri="{FF2B5EF4-FFF2-40B4-BE49-F238E27FC236}">
                <a16:creationId xmlns:a16="http://schemas.microsoft.com/office/drawing/2014/main" id="{E8026B7D-A835-4798-A433-C0D3AB10E687}"/>
              </a:ext>
            </a:extLst>
          </p:cNvPr>
          <p:cNvSpPr txBox="1"/>
          <p:nvPr/>
        </p:nvSpPr>
        <p:spPr>
          <a:xfrm>
            <a:off x="186805" y="3996078"/>
            <a:ext cx="3075375"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rPr>
              <a:t>Quizlet QR code:</a:t>
            </a:r>
          </a:p>
        </p:txBody>
      </p:sp>
    </p:spTree>
    <p:extLst>
      <p:ext uri="{BB962C8B-B14F-4D97-AF65-F5344CB8AC3E}">
        <p14:creationId xmlns:p14="http://schemas.microsoft.com/office/powerpoint/2010/main" val="12965446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5950226" cy="869950"/>
          </a:xfrm>
          <a:prstGeom prst="rect">
            <a:avLst/>
          </a:prstGeom>
        </p:spPr>
      </p:pic>
      <p:sp>
        <p:nvSpPr>
          <p:cNvPr id="4" name="Title 3"/>
          <p:cNvSpPr>
            <a:spLocks noGrp="1"/>
          </p:cNvSpPr>
          <p:nvPr>
            <p:ph type="title"/>
          </p:nvPr>
        </p:nvSpPr>
        <p:spPr>
          <a:xfrm>
            <a:off x="0" y="294041"/>
            <a:ext cx="5743891" cy="707849"/>
          </a:xfrm>
        </p:spPr>
        <p:txBody>
          <a:bodyPr>
            <a:noAutofit/>
          </a:bodyPr>
          <a:lstStyle/>
          <a:p>
            <a:r>
              <a:rPr lang="en-GB" sz="2800" b="1" dirty="0" err="1">
                <a:solidFill>
                  <a:schemeClr val="bg1"/>
                </a:solidFill>
              </a:rPr>
              <a:t>Substantiv</a:t>
            </a:r>
            <a:r>
              <a:rPr lang="en-GB" sz="2800" b="1" dirty="0">
                <a:solidFill>
                  <a:schemeClr val="bg1"/>
                </a:solidFill>
              </a:rPr>
              <a:t> </a:t>
            </a:r>
            <a:r>
              <a:rPr lang="en-GB" sz="2800" b="1" dirty="0">
                <a:solidFill>
                  <a:schemeClr val="bg1"/>
                </a:solidFill>
                <a:sym typeface="Wingdings" panose="05000000000000000000" pitchFamily="2" charset="2"/>
              </a:rPr>
              <a:t> </a:t>
            </a:r>
            <a:r>
              <a:rPr lang="en-GB" sz="2800" b="1" dirty="0" err="1">
                <a:solidFill>
                  <a:schemeClr val="bg1"/>
                </a:solidFill>
                <a:sym typeface="Wingdings" panose="05000000000000000000" pitchFamily="2" charset="2"/>
              </a:rPr>
              <a:t>Adjektiv</a:t>
            </a:r>
            <a:r>
              <a:rPr lang="en-GB" sz="2800" b="1" dirty="0">
                <a:solidFill>
                  <a:schemeClr val="bg1"/>
                </a:solidFill>
                <a:sym typeface="Wingdings" panose="05000000000000000000" pitchFamily="2" charset="2"/>
              </a:rPr>
              <a:t>/Adverb</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B2326E1-A87B-2D46-8B7D-5F8E8817AFDA}"/>
              </a:ext>
            </a:extLst>
          </p:cNvPr>
          <p:cNvSpPr txBox="1"/>
          <p:nvPr/>
        </p:nvSpPr>
        <p:spPr>
          <a:xfrm>
            <a:off x="5946449" y="188936"/>
            <a:ext cx="394133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Sieh</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dir</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das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Substantiv</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an. </a:t>
            </a:r>
            <a:b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das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Adjektiv</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/Adverb.  </a:t>
            </a:r>
            <a:b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auf </a:t>
            </a:r>
            <a:r>
              <a:rPr kumimoji="0" lang="en-US"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Englisch.</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7" name="Table 4">
            <a:extLst>
              <a:ext uri="{FF2B5EF4-FFF2-40B4-BE49-F238E27FC236}">
                <a16:creationId xmlns:a16="http://schemas.microsoft.com/office/drawing/2014/main" id="{599873D3-BE98-4F96-9711-C74107DA0E83}"/>
              </a:ext>
            </a:extLst>
          </p:cNvPr>
          <p:cNvGraphicFramePr>
            <a:graphicFrameLocks noGrp="1"/>
          </p:cNvGraphicFramePr>
          <p:nvPr/>
        </p:nvGraphicFramePr>
        <p:xfrm>
          <a:off x="298102" y="1628624"/>
          <a:ext cx="11595795" cy="3992629"/>
        </p:xfrm>
        <a:graphic>
          <a:graphicData uri="http://schemas.openxmlformats.org/drawingml/2006/table">
            <a:tbl>
              <a:tblPr firstRow="1" bandRow="1">
                <a:tableStyleId>{5C22544A-7EE6-4342-B048-85BDC9FD1C3A}</a:tableStyleId>
              </a:tblPr>
              <a:tblGrid>
                <a:gridCol w="724737">
                  <a:extLst>
                    <a:ext uri="{9D8B030D-6E8A-4147-A177-3AD203B41FA5}">
                      <a16:colId xmlns:a16="http://schemas.microsoft.com/office/drawing/2014/main" val="233209997"/>
                    </a:ext>
                  </a:extLst>
                </a:gridCol>
                <a:gridCol w="3623686">
                  <a:extLst>
                    <a:ext uri="{9D8B030D-6E8A-4147-A177-3AD203B41FA5}">
                      <a16:colId xmlns:a16="http://schemas.microsoft.com/office/drawing/2014/main" val="3691643346"/>
                    </a:ext>
                  </a:extLst>
                </a:gridCol>
                <a:gridCol w="3623686">
                  <a:extLst>
                    <a:ext uri="{9D8B030D-6E8A-4147-A177-3AD203B41FA5}">
                      <a16:colId xmlns:a16="http://schemas.microsoft.com/office/drawing/2014/main" val="39307311"/>
                    </a:ext>
                  </a:extLst>
                </a:gridCol>
                <a:gridCol w="3623686">
                  <a:extLst>
                    <a:ext uri="{9D8B030D-6E8A-4147-A177-3AD203B41FA5}">
                      <a16:colId xmlns:a16="http://schemas.microsoft.com/office/drawing/2014/main" val="2331276432"/>
                    </a:ext>
                  </a:extLst>
                </a:gridCol>
              </a:tblGrid>
              <a:tr h="370840">
                <a:tc>
                  <a:txBody>
                    <a:bodyPr/>
                    <a:lstStyle/>
                    <a:p>
                      <a:pPr algn="ctr">
                        <a:lnSpc>
                          <a:spcPct val="150000"/>
                        </a:lnSpc>
                      </a:pPr>
                      <a:endParaRPr lang="fr-FR" sz="2400" b="1" dirty="0">
                        <a:solidFill>
                          <a:srgbClr val="115076"/>
                        </a:solidFill>
                        <a:latin typeface="Century Gothic" panose="020B0502020202020204" pitchFamily="34" charset="0"/>
                      </a:endParaRPr>
                    </a:p>
                  </a:txBody>
                  <a:tcPr anchor="ctr">
                    <a:lnR w="12700" cap="flat" cmpd="sng" algn="ctr">
                      <a:solidFill>
                        <a:srgbClr val="115076"/>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1" dirty="0" err="1">
                          <a:solidFill>
                            <a:srgbClr val="115076"/>
                          </a:solidFill>
                          <a:latin typeface="Century Gothic" panose="020B0502020202020204" pitchFamily="34" charset="0"/>
                        </a:rPr>
                        <a:t>Substantiv</a:t>
                      </a:r>
                      <a:endParaRPr lang="fr-FR" sz="2400" b="1"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1" dirty="0" err="1">
                          <a:solidFill>
                            <a:srgbClr val="115076"/>
                          </a:solidFill>
                          <a:latin typeface="Century Gothic" panose="020B0502020202020204" pitchFamily="34" charset="0"/>
                        </a:rPr>
                        <a:t>Adjektiv</a:t>
                      </a:r>
                      <a:r>
                        <a:rPr lang="fr-FR" sz="2400" b="1" dirty="0">
                          <a:solidFill>
                            <a:srgbClr val="115076"/>
                          </a:solidFill>
                          <a:latin typeface="Century Gothic" panose="020B0502020202020204" pitchFamily="34" charset="0"/>
                        </a:rPr>
                        <a:t>/</a:t>
                      </a:r>
                      <a:r>
                        <a:rPr lang="fr-FR" sz="2400" b="1" dirty="0" err="1">
                          <a:solidFill>
                            <a:srgbClr val="115076"/>
                          </a:solidFill>
                          <a:latin typeface="Century Gothic" panose="020B0502020202020204" pitchFamily="34" charset="0"/>
                        </a:rPr>
                        <a:t>Adverb</a:t>
                      </a:r>
                      <a:endParaRPr lang="fr-FR" sz="2400" b="1" dirty="0">
                        <a:solidFill>
                          <a:srgbClr val="115076"/>
                        </a:solidFill>
                        <a:latin typeface="Century Gothic" panose="020B0502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1" dirty="0" err="1">
                          <a:solidFill>
                            <a:srgbClr val="115076"/>
                          </a:solidFill>
                          <a:latin typeface="Century Gothic" panose="020B0502020202020204" pitchFamily="34" charset="0"/>
                        </a:rPr>
                        <a:t>Englisch</a:t>
                      </a:r>
                      <a:endParaRPr lang="fr-FR" sz="2400" b="1" dirty="0">
                        <a:solidFill>
                          <a:srgbClr val="115076"/>
                        </a:solidFill>
                        <a:latin typeface="Century Gothic" panose="020B0502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633668"/>
                  </a:ext>
                </a:extLst>
              </a:tr>
              <a:tr h="370840">
                <a:tc>
                  <a:txBody>
                    <a:bodyPr/>
                    <a:lstStyle/>
                    <a:p>
                      <a:pPr algn="ctr">
                        <a:lnSpc>
                          <a:spcPct val="150000"/>
                        </a:lnSpc>
                      </a:pPr>
                      <a:r>
                        <a:rPr lang="fr-FR" sz="2400" b="1" dirty="0">
                          <a:solidFill>
                            <a:srgbClr val="115076"/>
                          </a:solidFill>
                          <a:latin typeface="Century Gothic" panose="020B0502020202020204" pitchFamily="34" charset="0"/>
                        </a:rPr>
                        <a:t>1.</a:t>
                      </a:r>
                    </a:p>
                  </a:txBody>
                  <a:tcPr anchor="ctr">
                    <a:lnR w="12700" cap="flat" cmpd="sng" algn="ctr">
                      <a:solidFill>
                        <a:srgbClr val="115076"/>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0" dirty="0">
                          <a:solidFill>
                            <a:srgbClr val="115076"/>
                          </a:solidFill>
                          <a:latin typeface="Century Gothic" panose="020B0502020202020204" pitchFamily="34" charset="0"/>
                        </a:rPr>
                        <a:t>die </a:t>
                      </a:r>
                      <a:r>
                        <a:rPr lang="fr-FR" sz="2400" b="0" dirty="0" err="1">
                          <a:solidFill>
                            <a:srgbClr val="115076"/>
                          </a:solidFill>
                          <a:latin typeface="Century Gothic" panose="020B0502020202020204" pitchFamily="34" charset="0"/>
                        </a:rPr>
                        <a:t>Kosten</a:t>
                      </a:r>
                      <a:endParaRPr lang="fr-FR" sz="2400" b="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0" dirty="0" err="1">
                          <a:solidFill>
                            <a:srgbClr val="115076"/>
                          </a:solidFill>
                          <a:latin typeface="Century Gothic" panose="020B0502020202020204" pitchFamily="34" charset="0"/>
                        </a:rPr>
                        <a:t>kostenlos</a:t>
                      </a:r>
                      <a:endParaRPr lang="fr-FR" sz="2400" b="0" dirty="0">
                        <a:solidFill>
                          <a:srgbClr val="115076"/>
                        </a:solidFill>
                        <a:latin typeface="Century Gothic" panose="020B0502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0" dirty="0">
                          <a:solidFill>
                            <a:srgbClr val="115076"/>
                          </a:solidFill>
                          <a:latin typeface="Century Gothic" panose="020B0502020202020204" pitchFamily="34" charset="0"/>
                        </a:rPr>
                        <a:t>free</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71905786"/>
                  </a:ext>
                </a:extLst>
              </a:tr>
              <a:tr h="370840">
                <a:tc>
                  <a:txBody>
                    <a:bodyPr/>
                    <a:lstStyle/>
                    <a:p>
                      <a:pPr algn="ctr">
                        <a:lnSpc>
                          <a:spcPct val="150000"/>
                        </a:lnSpc>
                      </a:pPr>
                      <a:r>
                        <a:rPr lang="fr-FR" sz="2400" b="1" dirty="0">
                          <a:solidFill>
                            <a:srgbClr val="115076"/>
                          </a:solidFill>
                          <a:latin typeface="Century Gothic" panose="020B0502020202020204" pitchFamily="34" charset="0"/>
                        </a:rPr>
                        <a:t>2.</a:t>
                      </a:r>
                    </a:p>
                  </a:txBody>
                  <a:tcPr anchor="ctr">
                    <a:lnR w="12700" cap="flat" cmpd="sng" algn="ctr">
                      <a:solidFill>
                        <a:srgbClr val="115076"/>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0" dirty="0" err="1">
                          <a:solidFill>
                            <a:srgbClr val="115076"/>
                          </a:solidFill>
                          <a:latin typeface="Century Gothic" panose="020B0502020202020204" pitchFamily="34" charset="0"/>
                        </a:rPr>
                        <a:t>das</a:t>
                      </a:r>
                      <a:r>
                        <a:rPr lang="fr-FR" sz="2400" b="0" dirty="0">
                          <a:solidFill>
                            <a:srgbClr val="115076"/>
                          </a:solidFill>
                          <a:latin typeface="Century Gothic" panose="020B0502020202020204" pitchFamily="34" charset="0"/>
                        </a:rPr>
                        <a:t> Auto</a:t>
                      </a:r>
                    </a:p>
                  </a:txBody>
                  <a:tcPr anchor="ctr">
                    <a:lnL w="12700" cap="flat" cmpd="sng" algn="ctr">
                      <a:solidFill>
                        <a:srgbClr val="115076"/>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0" dirty="0" err="1">
                          <a:solidFill>
                            <a:srgbClr val="115076"/>
                          </a:solidFill>
                          <a:latin typeface="Century Gothic" panose="020B0502020202020204" pitchFamily="34" charset="0"/>
                        </a:rPr>
                        <a:t>autolos</a:t>
                      </a:r>
                      <a:endParaRPr lang="fr-FR" sz="2400" b="0" dirty="0">
                        <a:solidFill>
                          <a:srgbClr val="115076"/>
                        </a:solidFill>
                        <a:latin typeface="Century Gothic" panose="020B0502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0" dirty="0">
                          <a:solidFill>
                            <a:srgbClr val="115076"/>
                          </a:solidFill>
                          <a:latin typeface="Century Gothic" panose="020B0502020202020204" pitchFamily="34" charset="0"/>
                        </a:rPr>
                        <a:t>car-</a:t>
                      </a:r>
                      <a:r>
                        <a:rPr lang="fr-FR" sz="2400" b="0" dirty="0" err="1">
                          <a:solidFill>
                            <a:srgbClr val="115076"/>
                          </a:solidFill>
                          <a:latin typeface="Century Gothic" panose="020B0502020202020204" pitchFamily="34" charset="0"/>
                        </a:rPr>
                        <a:t>less</a:t>
                      </a:r>
                      <a:endParaRPr lang="fr-FR" sz="2400" b="0" dirty="0">
                        <a:solidFill>
                          <a:srgbClr val="115076"/>
                        </a:solidFill>
                        <a:latin typeface="Century Gothic" panose="020B0502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26787271"/>
                  </a:ext>
                </a:extLst>
              </a:tr>
              <a:tr h="370840">
                <a:tc>
                  <a:txBody>
                    <a:bodyPr/>
                    <a:lstStyle/>
                    <a:p>
                      <a:pPr algn="ctr">
                        <a:lnSpc>
                          <a:spcPct val="150000"/>
                        </a:lnSpc>
                      </a:pPr>
                      <a:r>
                        <a:rPr lang="fr-FR" sz="2400" b="1" dirty="0">
                          <a:solidFill>
                            <a:srgbClr val="115076"/>
                          </a:solidFill>
                          <a:latin typeface="Century Gothic" panose="020B0502020202020204" pitchFamily="34" charset="0"/>
                        </a:rPr>
                        <a:t>3.</a:t>
                      </a:r>
                    </a:p>
                  </a:txBody>
                  <a:tcPr anchor="ctr">
                    <a:lnR w="12700" cap="flat" cmpd="sng" algn="ctr">
                      <a:solidFill>
                        <a:srgbClr val="115076"/>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0" dirty="0" err="1">
                          <a:solidFill>
                            <a:srgbClr val="115076"/>
                          </a:solidFill>
                          <a:latin typeface="Century Gothic" panose="020B0502020202020204" pitchFamily="34" charset="0"/>
                        </a:rPr>
                        <a:t>das</a:t>
                      </a:r>
                      <a:r>
                        <a:rPr lang="fr-FR" sz="2400" b="0" dirty="0">
                          <a:solidFill>
                            <a:srgbClr val="115076"/>
                          </a:solidFill>
                          <a:latin typeface="Century Gothic" panose="020B0502020202020204" pitchFamily="34" charset="0"/>
                        </a:rPr>
                        <a:t> </a:t>
                      </a:r>
                      <a:r>
                        <a:rPr lang="fr-FR" sz="2400" b="0" dirty="0" err="1">
                          <a:solidFill>
                            <a:srgbClr val="115076"/>
                          </a:solidFill>
                          <a:latin typeface="Century Gothic" panose="020B0502020202020204" pitchFamily="34" charset="0"/>
                        </a:rPr>
                        <a:t>Gefühl</a:t>
                      </a:r>
                      <a:endParaRPr lang="fr-FR" sz="2400" b="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0" dirty="0" err="1">
                          <a:solidFill>
                            <a:srgbClr val="115076"/>
                          </a:solidFill>
                          <a:latin typeface="Century Gothic" panose="020B0502020202020204" pitchFamily="34" charset="0"/>
                        </a:rPr>
                        <a:t>gefühllos</a:t>
                      </a:r>
                      <a:endParaRPr lang="fr-FR" sz="2400" b="0" dirty="0">
                        <a:solidFill>
                          <a:srgbClr val="115076"/>
                        </a:solidFill>
                        <a:latin typeface="Century Gothic" panose="020B0502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0" dirty="0" err="1">
                          <a:solidFill>
                            <a:srgbClr val="115076"/>
                          </a:solidFill>
                          <a:latin typeface="Century Gothic" panose="020B0502020202020204" pitchFamily="34" charset="0"/>
                        </a:rPr>
                        <a:t>unfeeling</a:t>
                      </a:r>
                      <a:endParaRPr lang="fr-FR" sz="2400" b="0" dirty="0">
                        <a:solidFill>
                          <a:srgbClr val="115076"/>
                        </a:solidFill>
                        <a:latin typeface="Century Gothic" panose="020B0502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96559874"/>
                  </a:ext>
                </a:extLst>
              </a:tr>
              <a:tr h="370840">
                <a:tc>
                  <a:txBody>
                    <a:bodyPr/>
                    <a:lstStyle/>
                    <a:p>
                      <a:pPr algn="ctr">
                        <a:lnSpc>
                          <a:spcPct val="150000"/>
                        </a:lnSpc>
                      </a:pPr>
                      <a:r>
                        <a:rPr lang="fr-FR" sz="2400" b="1" dirty="0">
                          <a:solidFill>
                            <a:srgbClr val="115076"/>
                          </a:solidFill>
                          <a:latin typeface="Century Gothic" panose="020B0502020202020204" pitchFamily="34" charset="0"/>
                        </a:rPr>
                        <a:t>4.</a:t>
                      </a:r>
                    </a:p>
                  </a:txBody>
                  <a:tcPr anchor="ctr">
                    <a:lnR w="12700" cap="flat" cmpd="sng" algn="ctr">
                      <a:solidFill>
                        <a:srgbClr val="115076"/>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0" dirty="0">
                          <a:solidFill>
                            <a:srgbClr val="115076"/>
                          </a:solidFill>
                          <a:latin typeface="Century Gothic" panose="020B0502020202020204" pitchFamily="34" charset="0"/>
                        </a:rPr>
                        <a:t>der Grund</a:t>
                      </a:r>
                    </a:p>
                  </a:txBody>
                  <a:tcPr anchor="ctr">
                    <a:lnL w="12700" cap="flat" cmpd="sng" algn="ctr">
                      <a:solidFill>
                        <a:srgbClr val="115076"/>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0" dirty="0" err="1">
                          <a:solidFill>
                            <a:srgbClr val="115076"/>
                          </a:solidFill>
                          <a:latin typeface="Century Gothic" panose="020B0502020202020204" pitchFamily="34" charset="0"/>
                        </a:rPr>
                        <a:t>grundlos</a:t>
                      </a:r>
                      <a:endParaRPr lang="fr-FR" sz="2400" b="0" dirty="0">
                        <a:solidFill>
                          <a:srgbClr val="115076"/>
                        </a:solidFill>
                        <a:latin typeface="Century Gothic" panose="020B0502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0" dirty="0" err="1">
                          <a:solidFill>
                            <a:srgbClr val="115076"/>
                          </a:solidFill>
                          <a:latin typeface="Century Gothic" panose="020B0502020202020204" pitchFamily="34" charset="0"/>
                        </a:rPr>
                        <a:t>reasonless</a:t>
                      </a:r>
                      <a:endParaRPr lang="fr-FR" sz="2400" b="0" dirty="0">
                        <a:solidFill>
                          <a:srgbClr val="115076"/>
                        </a:solidFill>
                        <a:latin typeface="Century Gothic" panose="020B0502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88667469"/>
                  </a:ext>
                </a:extLst>
              </a:tr>
              <a:tr h="370840">
                <a:tc>
                  <a:txBody>
                    <a:bodyPr/>
                    <a:lstStyle/>
                    <a:p>
                      <a:pPr algn="ctr">
                        <a:lnSpc>
                          <a:spcPct val="150000"/>
                        </a:lnSpc>
                      </a:pPr>
                      <a:r>
                        <a:rPr lang="fr-FR" sz="2400" b="1" dirty="0">
                          <a:solidFill>
                            <a:srgbClr val="115076"/>
                          </a:solidFill>
                          <a:latin typeface="Century Gothic" panose="020B0502020202020204" pitchFamily="34" charset="0"/>
                        </a:rPr>
                        <a:t>5.</a:t>
                      </a:r>
                    </a:p>
                  </a:txBody>
                  <a:tcPr anchor="ctr">
                    <a:lnR w="12700" cap="flat" cmpd="sng" algn="ctr">
                      <a:solidFill>
                        <a:srgbClr val="115076"/>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0" dirty="0">
                          <a:solidFill>
                            <a:srgbClr val="115076"/>
                          </a:solidFill>
                          <a:latin typeface="Century Gothic" panose="020B0502020202020204" pitchFamily="34" charset="0"/>
                        </a:rPr>
                        <a:t>die </a:t>
                      </a:r>
                      <a:r>
                        <a:rPr lang="fr-FR" sz="2400" b="0" dirty="0" err="1">
                          <a:solidFill>
                            <a:srgbClr val="115076"/>
                          </a:solidFill>
                          <a:latin typeface="Century Gothic" panose="020B0502020202020204" pitchFamily="34" charset="0"/>
                        </a:rPr>
                        <a:t>Angst</a:t>
                      </a:r>
                      <a:endParaRPr lang="fr-FR" sz="2400" b="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0" dirty="0" err="1">
                          <a:solidFill>
                            <a:srgbClr val="115076"/>
                          </a:solidFill>
                          <a:latin typeface="Century Gothic" panose="020B0502020202020204" pitchFamily="34" charset="0"/>
                        </a:rPr>
                        <a:t>angstlos</a:t>
                      </a:r>
                      <a:endParaRPr lang="fr-FR" sz="2400" b="0" dirty="0">
                        <a:solidFill>
                          <a:srgbClr val="115076"/>
                        </a:solidFill>
                        <a:latin typeface="Century Gothic" panose="020B0502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0" dirty="0" err="1">
                          <a:solidFill>
                            <a:srgbClr val="115076"/>
                          </a:solidFill>
                          <a:latin typeface="Century Gothic" panose="020B0502020202020204" pitchFamily="34" charset="0"/>
                        </a:rPr>
                        <a:t>fearless</a:t>
                      </a:r>
                      <a:endParaRPr lang="fr-FR" sz="2400" b="0" dirty="0">
                        <a:solidFill>
                          <a:srgbClr val="115076"/>
                        </a:solidFill>
                        <a:latin typeface="Century Gothic" panose="020B0502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39039026"/>
                  </a:ext>
                </a:extLst>
              </a:tr>
              <a:tr h="370840">
                <a:tc>
                  <a:txBody>
                    <a:bodyPr/>
                    <a:lstStyle/>
                    <a:p>
                      <a:pPr algn="ctr">
                        <a:lnSpc>
                          <a:spcPct val="150000"/>
                        </a:lnSpc>
                      </a:pPr>
                      <a:r>
                        <a:rPr lang="fr-FR" sz="2400" b="1" dirty="0">
                          <a:solidFill>
                            <a:srgbClr val="115076"/>
                          </a:solidFill>
                          <a:latin typeface="Century Gothic" panose="020B0502020202020204" pitchFamily="34" charset="0"/>
                        </a:rPr>
                        <a:t>6.</a:t>
                      </a:r>
                    </a:p>
                  </a:txBody>
                  <a:tcPr anchor="ctr">
                    <a:lnR w="12700" cap="flat" cmpd="sng" algn="ctr">
                      <a:solidFill>
                        <a:srgbClr val="115076"/>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0" dirty="0">
                          <a:solidFill>
                            <a:srgbClr val="115076"/>
                          </a:solidFill>
                          <a:latin typeface="Century Gothic" panose="020B0502020202020204" pitchFamily="34" charset="0"/>
                        </a:rPr>
                        <a:t>der </a:t>
                      </a:r>
                      <a:r>
                        <a:rPr lang="fr-FR" sz="2400" b="0" dirty="0" err="1">
                          <a:solidFill>
                            <a:srgbClr val="115076"/>
                          </a:solidFill>
                          <a:latin typeface="Century Gothic" panose="020B0502020202020204" pitchFamily="34" charset="0"/>
                        </a:rPr>
                        <a:t>Schmerz</a:t>
                      </a:r>
                      <a:endParaRPr lang="fr-FR" sz="2400" b="0" dirty="0">
                        <a:solidFill>
                          <a:srgbClr val="115076"/>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0" dirty="0" err="1">
                          <a:solidFill>
                            <a:srgbClr val="115076"/>
                          </a:solidFill>
                          <a:latin typeface="Century Gothic" panose="020B0502020202020204" pitchFamily="34" charset="0"/>
                        </a:rPr>
                        <a:t>schmerzlos</a:t>
                      </a:r>
                      <a:endParaRPr lang="fr-FR" sz="2400" b="0" dirty="0">
                        <a:solidFill>
                          <a:srgbClr val="115076"/>
                        </a:solidFill>
                        <a:latin typeface="Century Gothic" panose="020B0502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50000"/>
                        </a:lnSpc>
                      </a:pPr>
                      <a:r>
                        <a:rPr lang="fr-FR" sz="2400" b="0" dirty="0" err="1">
                          <a:solidFill>
                            <a:srgbClr val="115076"/>
                          </a:solidFill>
                          <a:latin typeface="Century Gothic" panose="020B0502020202020204" pitchFamily="34" charset="0"/>
                        </a:rPr>
                        <a:t>painless</a:t>
                      </a:r>
                      <a:endParaRPr lang="fr-FR" sz="2400" b="0" dirty="0">
                        <a:solidFill>
                          <a:srgbClr val="115076"/>
                        </a:solidFill>
                        <a:latin typeface="Century Gothic" panose="020B0502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03688620"/>
                  </a:ext>
                </a:extLst>
              </a:tr>
            </a:tbl>
          </a:graphicData>
        </a:graphic>
      </p:graphicFrame>
      <p:pic>
        <p:nvPicPr>
          <p:cNvPr id="14" name="Graphic 13" descr="Puzzle pieces">
            <a:extLst>
              <a:ext uri="{FF2B5EF4-FFF2-40B4-BE49-F238E27FC236}">
                <a16:creationId xmlns:a16="http://schemas.microsoft.com/office/drawing/2014/main" id="{075CDB32-951E-4350-AF0C-A89856FE1F6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681444" y="94933"/>
            <a:ext cx="1533691" cy="1533691"/>
          </a:xfrm>
          <a:prstGeom prst="rect">
            <a:avLst/>
          </a:prstGeom>
        </p:spPr>
      </p:pic>
      <p:sp>
        <p:nvSpPr>
          <p:cNvPr id="9" name="Rectangle 8">
            <a:extLst>
              <a:ext uri="{FF2B5EF4-FFF2-40B4-BE49-F238E27FC236}">
                <a16:creationId xmlns:a16="http://schemas.microsoft.com/office/drawing/2014/main" id="{093DA0B4-5B07-4D75-A55B-4AF192028087}"/>
              </a:ext>
            </a:extLst>
          </p:cNvPr>
          <p:cNvSpPr/>
          <p:nvPr/>
        </p:nvSpPr>
        <p:spPr>
          <a:xfrm>
            <a:off x="5280078" y="2262254"/>
            <a:ext cx="2997040" cy="4354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FF2B5EF4-FFF2-40B4-BE49-F238E27FC236}">
                <a16:creationId xmlns:a16="http://schemas.microsoft.com/office/drawing/2014/main" id="{9E19A315-7525-4E4F-AC77-076394101098}"/>
              </a:ext>
            </a:extLst>
          </p:cNvPr>
          <p:cNvSpPr/>
          <p:nvPr/>
        </p:nvSpPr>
        <p:spPr>
          <a:xfrm>
            <a:off x="8896857" y="2245311"/>
            <a:ext cx="2997040" cy="4354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 name="Rectangle 10">
            <a:extLst>
              <a:ext uri="{FF2B5EF4-FFF2-40B4-BE49-F238E27FC236}">
                <a16:creationId xmlns:a16="http://schemas.microsoft.com/office/drawing/2014/main" id="{E9529678-7DFC-4818-9EC3-14799909E269}"/>
              </a:ext>
            </a:extLst>
          </p:cNvPr>
          <p:cNvSpPr/>
          <p:nvPr/>
        </p:nvSpPr>
        <p:spPr>
          <a:xfrm>
            <a:off x="5182107" y="2867324"/>
            <a:ext cx="2997040" cy="4354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2" name="Rectangle 11">
            <a:extLst>
              <a:ext uri="{FF2B5EF4-FFF2-40B4-BE49-F238E27FC236}">
                <a16:creationId xmlns:a16="http://schemas.microsoft.com/office/drawing/2014/main" id="{381F670F-3875-4637-8BE1-0EDAF3D3B97F}"/>
              </a:ext>
            </a:extLst>
          </p:cNvPr>
          <p:cNvSpPr/>
          <p:nvPr/>
        </p:nvSpPr>
        <p:spPr>
          <a:xfrm>
            <a:off x="9194960" y="2861998"/>
            <a:ext cx="2997040" cy="4354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3" name="Rectangle 12">
            <a:extLst>
              <a:ext uri="{FF2B5EF4-FFF2-40B4-BE49-F238E27FC236}">
                <a16:creationId xmlns:a16="http://schemas.microsoft.com/office/drawing/2014/main" id="{6FA7A1BC-B59F-46A3-812A-C8DA44907E31}"/>
              </a:ext>
            </a:extLst>
          </p:cNvPr>
          <p:cNvSpPr/>
          <p:nvPr/>
        </p:nvSpPr>
        <p:spPr>
          <a:xfrm>
            <a:off x="4597479" y="3449826"/>
            <a:ext cx="2997040" cy="4354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Rectangle 14">
            <a:extLst>
              <a:ext uri="{FF2B5EF4-FFF2-40B4-BE49-F238E27FC236}">
                <a16:creationId xmlns:a16="http://schemas.microsoft.com/office/drawing/2014/main" id="{2501C132-B570-466D-8FB9-4A421991167F}"/>
              </a:ext>
            </a:extLst>
          </p:cNvPr>
          <p:cNvSpPr/>
          <p:nvPr/>
        </p:nvSpPr>
        <p:spPr>
          <a:xfrm>
            <a:off x="9045909" y="3443684"/>
            <a:ext cx="2997040" cy="4354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6" name="Rectangle 15">
            <a:extLst>
              <a:ext uri="{FF2B5EF4-FFF2-40B4-BE49-F238E27FC236}">
                <a16:creationId xmlns:a16="http://schemas.microsoft.com/office/drawing/2014/main" id="{5830095B-2257-419B-A391-E5533848872E}"/>
              </a:ext>
            </a:extLst>
          </p:cNvPr>
          <p:cNvSpPr/>
          <p:nvPr/>
        </p:nvSpPr>
        <p:spPr>
          <a:xfrm>
            <a:off x="5182107" y="4026574"/>
            <a:ext cx="2997040" cy="4354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7" name="Rectangle 16">
            <a:extLst>
              <a:ext uri="{FF2B5EF4-FFF2-40B4-BE49-F238E27FC236}">
                <a16:creationId xmlns:a16="http://schemas.microsoft.com/office/drawing/2014/main" id="{6EC7F061-92D2-409B-947B-1D331A4B3417}"/>
              </a:ext>
            </a:extLst>
          </p:cNvPr>
          <p:cNvSpPr/>
          <p:nvPr/>
        </p:nvSpPr>
        <p:spPr>
          <a:xfrm>
            <a:off x="8389259" y="3996716"/>
            <a:ext cx="2997040" cy="4354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8" name="Rectangle 17">
            <a:extLst>
              <a:ext uri="{FF2B5EF4-FFF2-40B4-BE49-F238E27FC236}">
                <a16:creationId xmlns:a16="http://schemas.microsoft.com/office/drawing/2014/main" id="{26A2A3BC-BC65-403E-9D19-4ADDEE740AE5}"/>
              </a:ext>
            </a:extLst>
          </p:cNvPr>
          <p:cNvSpPr/>
          <p:nvPr/>
        </p:nvSpPr>
        <p:spPr>
          <a:xfrm>
            <a:off x="5182107" y="4597319"/>
            <a:ext cx="2997040" cy="4354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9" name="Rectangle 18">
            <a:extLst>
              <a:ext uri="{FF2B5EF4-FFF2-40B4-BE49-F238E27FC236}">
                <a16:creationId xmlns:a16="http://schemas.microsoft.com/office/drawing/2014/main" id="{AD0CC361-0D4B-4D11-82E2-49E4C008084E}"/>
              </a:ext>
            </a:extLst>
          </p:cNvPr>
          <p:cNvSpPr/>
          <p:nvPr/>
        </p:nvSpPr>
        <p:spPr>
          <a:xfrm>
            <a:off x="8744457" y="4564977"/>
            <a:ext cx="2997040" cy="4354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0" name="Rectangle 19">
            <a:extLst>
              <a:ext uri="{FF2B5EF4-FFF2-40B4-BE49-F238E27FC236}">
                <a16:creationId xmlns:a16="http://schemas.microsoft.com/office/drawing/2014/main" id="{82642A99-7A2D-41F9-99D9-CF7BCD94DD39}"/>
              </a:ext>
            </a:extLst>
          </p:cNvPr>
          <p:cNvSpPr/>
          <p:nvPr/>
        </p:nvSpPr>
        <p:spPr>
          <a:xfrm>
            <a:off x="4991607" y="5123954"/>
            <a:ext cx="2997040" cy="4354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1" name="Rectangle 20">
            <a:extLst>
              <a:ext uri="{FF2B5EF4-FFF2-40B4-BE49-F238E27FC236}">
                <a16:creationId xmlns:a16="http://schemas.microsoft.com/office/drawing/2014/main" id="{A0679DD5-94CE-409B-A408-4EC48124EB7B}"/>
              </a:ext>
            </a:extLst>
          </p:cNvPr>
          <p:cNvSpPr/>
          <p:nvPr/>
        </p:nvSpPr>
        <p:spPr>
          <a:xfrm>
            <a:off x="8744457" y="5133238"/>
            <a:ext cx="2997040" cy="4354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808192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5" grpId="0" animBg="1"/>
      <p:bldP spid="16" grpId="0" animBg="1"/>
      <p:bldP spid="17" grpId="0" animBg="1"/>
      <p:bldP spid="18" grpId="0" animBg="1"/>
      <p:bldP spid="19" grpId="0" animBg="1"/>
      <p:bldP spid="20" grpId="0" animBg="1"/>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4197427"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s </a:t>
            </a:r>
            <a:r>
              <a:rPr lang="en-GB" sz="3600" b="1" dirty="0" err="1">
                <a:solidFill>
                  <a:schemeClr val="bg1"/>
                </a:solidFill>
              </a:rPr>
              <a:t>oder</a:t>
            </a:r>
            <a:r>
              <a:rPr lang="en-GB" sz="3600" b="1" dirty="0">
                <a:solidFill>
                  <a:schemeClr val="bg1"/>
                </a:solidFill>
              </a:rPr>
              <a:t> z ?</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719412" y="247046"/>
            <a:ext cx="1237914"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180000" y="1296000"/>
            <a:ext cx="1089195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Remember that in German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US" sz="2400" dirty="0">
                <a:solidFill>
                  <a:srgbClr val="4472C4">
                    <a:lumMod val="50000"/>
                  </a:srgbClr>
                </a:solidFill>
                <a:latin typeface="Century Gothic" panose="020F0302020204030204"/>
              </a:rPr>
              <a:t>at the start or in the middle of words usually sounds like the English ‘</a:t>
            </a:r>
            <a:r>
              <a:rPr lang="en-US" sz="2400" b="1" dirty="0">
                <a:solidFill>
                  <a:srgbClr val="4472C4">
                    <a:lumMod val="50000"/>
                  </a:srgbClr>
                </a:solidFill>
                <a:latin typeface="Century Gothic" panose="020F0302020204030204"/>
              </a:rPr>
              <a:t>z</a:t>
            </a:r>
            <a:r>
              <a:rPr lang="en-US" sz="2400" dirty="0">
                <a:solidFill>
                  <a:srgbClr val="4472C4">
                    <a:lumMod val="50000"/>
                  </a:srgbClr>
                </a:solidFill>
                <a:latin typeface="Century Gothic" panose="020F0302020204030204"/>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 name="Rectangle 5">
            <a:extLst>
              <a:ext uri="{FF2B5EF4-FFF2-40B4-BE49-F238E27FC236}">
                <a16:creationId xmlns:a16="http://schemas.microsoft.com/office/drawing/2014/main" id="{E81938E5-3C5E-421A-8DE9-7B845CAB1A7A}"/>
              </a:ext>
            </a:extLst>
          </p:cNvPr>
          <p:cNvSpPr/>
          <p:nvPr/>
        </p:nvSpPr>
        <p:spPr>
          <a:xfrm>
            <a:off x="219574" y="4259132"/>
            <a:ext cx="10194275"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0" name="Rectangle 9">
            <a:extLst>
              <a:ext uri="{FF2B5EF4-FFF2-40B4-BE49-F238E27FC236}">
                <a16:creationId xmlns:a16="http://schemas.microsoft.com/office/drawing/2014/main" id="{DE617A19-CA42-4369-B2CD-BEFBBAE8EF71}"/>
              </a:ext>
            </a:extLst>
          </p:cNvPr>
          <p:cNvSpPr/>
          <p:nvPr/>
        </p:nvSpPr>
        <p:spPr>
          <a:xfrm>
            <a:off x="180000" y="4144912"/>
            <a:ext cx="9320180"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German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z</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always sounds like the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the end of ‘boo</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2" name="Rectangle: Rounded Corners 11">
            <a:extLst>
              <a:ext uri="{FF2B5EF4-FFF2-40B4-BE49-F238E27FC236}">
                <a16:creationId xmlns:a16="http://schemas.microsoft.com/office/drawing/2014/main" id="{5EEB516F-D5CC-4AFD-8AC1-657AD4889C92}"/>
              </a:ext>
            </a:extLst>
          </p:cNvPr>
          <p:cNvSpPr/>
          <p:nvPr/>
        </p:nvSpPr>
        <p:spPr>
          <a:xfrm>
            <a:off x="275011" y="2328017"/>
            <a:ext cx="1399142" cy="39714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s</a:t>
            </a:r>
            <a:r>
              <a:rPr lang="en-GB" sz="2400" dirty="0" err="1">
                <a:solidFill>
                  <a:srgbClr val="115076"/>
                </a:solidFill>
                <a:latin typeface="Century Gothic" panose="020F0302020204030204"/>
              </a:rPr>
              <a:t>ehen</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3" name="Rectangle: Rounded Corners 12">
            <a:extLst>
              <a:ext uri="{FF2B5EF4-FFF2-40B4-BE49-F238E27FC236}">
                <a16:creationId xmlns:a16="http://schemas.microsoft.com/office/drawing/2014/main" id="{FF6B28B6-9B79-4A6E-B12B-FFC3471CE2B6}"/>
              </a:ext>
            </a:extLst>
          </p:cNvPr>
          <p:cNvSpPr/>
          <p:nvPr/>
        </p:nvSpPr>
        <p:spPr>
          <a:xfrm>
            <a:off x="1966042" y="2315948"/>
            <a:ext cx="1399142" cy="39714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S</a:t>
            </a:r>
            <a:r>
              <a:rPr lang="en-GB" sz="2400" dirty="0" err="1">
                <a:solidFill>
                  <a:srgbClr val="115076"/>
                </a:solidFill>
                <a:latin typeface="Century Gothic" panose="020F0302020204030204"/>
              </a:rPr>
              <a:t>eite</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4" name="Rectangle: Rounded Corners 13">
            <a:extLst>
              <a:ext uri="{FF2B5EF4-FFF2-40B4-BE49-F238E27FC236}">
                <a16:creationId xmlns:a16="http://schemas.microsoft.com/office/drawing/2014/main" id="{FA4F0FC1-9296-4AFA-9EA5-C685BD58D969}"/>
              </a:ext>
            </a:extLst>
          </p:cNvPr>
          <p:cNvSpPr/>
          <p:nvPr/>
        </p:nvSpPr>
        <p:spPr>
          <a:xfrm>
            <a:off x="3657073" y="2315947"/>
            <a:ext cx="1399142" cy="39714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115076"/>
                </a:solidFill>
                <a:latin typeface="Century Gothic" panose="020F0302020204030204"/>
              </a:rPr>
              <a:t>N</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a</a:t>
            </a: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s</a:t>
            </a:r>
            <a:r>
              <a:rPr kumimoji="0" lang="en-GB" sz="2400" i="0" u="none" strike="noStrike" kern="1200" cap="none" spc="0" normalizeH="0" baseline="0" noProof="0" dirty="0" err="1">
                <a:ln>
                  <a:noFill/>
                </a:ln>
                <a:solidFill>
                  <a:srgbClr val="115076"/>
                </a:solidFill>
                <a:effectLst/>
                <a:uLnTx/>
                <a:uFillTx/>
                <a:latin typeface="Century Gothic" panose="020F0302020204030204"/>
                <a:ea typeface="+mn-ea"/>
                <a:cs typeface="+mn-cs"/>
              </a:rPr>
              <a:t>e</a:t>
            </a:r>
            <a:endParaRPr kumimoji="0" lang="en-GB" sz="240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5" name="Rectangle: Rounded Corners 14">
            <a:extLst>
              <a:ext uri="{FF2B5EF4-FFF2-40B4-BE49-F238E27FC236}">
                <a16:creationId xmlns:a16="http://schemas.microsoft.com/office/drawing/2014/main" id="{FB74B851-238F-4D95-9590-4C324773ABF2}"/>
              </a:ext>
            </a:extLst>
          </p:cNvPr>
          <p:cNvSpPr/>
          <p:nvPr/>
        </p:nvSpPr>
        <p:spPr>
          <a:xfrm>
            <a:off x="5483015" y="2315946"/>
            <a:ext cx="1399142" cy="39714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Ge</a:t>
            </a: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s</a:t>
            </a:r>
            <a:r>
              <a:rPr lang="en-GB" sz="2400" dirty="0" err="1">
                <a:solidFill>
                  <a:srgbClr val="115076"/>
                </a:solidFill>
                <a:latin typeface="Century Gothic" panose="020F0302020204030204"/>
              </a:rPr>
              <a:t>icht</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7" name="Rectangle: Rounded Corners 16">
            <a:extLst>
              <a:ext uri="{FF2B5EF4-FFF2-40B4-BE49-F238E27FC236}">
                <a16:creationId xmlns:a16="http://schemas.microsoft.com/office/drawing/2014/main" id="{35AADCC8-DCBF-4453-979E-E8956EAFF1E0}"/>
              </a:ext>
            </a:extLst>
          </p:cNvPr>
          <p:cNvSpPr/>
          <p:nvPr/>
        </p:nvSpPr>
        <p:spPr>
          <a:xfrm>
            <a:off x="249715" y="4728968"/>
            <a:ext cx="1399142" cy="39714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Z</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immer</a:t>
            </a:r>
          </a:p>
        </p:txBody>
      </p:sp>
      <p:sp>
        <p:nvSpPr>
          <p:cNvPr id="18" name="Rectangle: Rounded Corners 17">
            <a:extLst>
              <a:ext uri="{FF2B5EF4-FFF2-40B4-BE49-F238E27FC236}">
                <a16:creationId xmlns:a16="http://schemas.microsoft.com/office/drawing/2014/main" id="{C0BA91E0-F40F-441B-A879-5693B894DCC0}"/>
              </a:ext>
            </a:extLst>
          </p:cNvPr>
          <p:cNvSpPr/>
          <p:nvPr/>
        </p:nvSpPr>
        <p:spPr>
          <a:xfrm>
            <a:off x="1940746" y="4716899"/>
            <a:ext cx="1424438" cy="39714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schwar</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z</a:t>
            </a:r>
          </a:p>
        </p:txBody>
      </p:sp>
      <p:sp>
        <p:nvSpPr>
          <p:cNvPr id="19" name="Rectangle: Rounded Corners 18">
            <a:extLst>
              <a:ext uri="{FF2B5EF4-FFF2-40B4-BE49-F238E27FC236}">
                <a16:creationId xmlns:a16="http://schemas.microsoft.com/office/drawing/2014/main" id="{72BA93BB-C59D-4906-BDB4-AAEE9BCB2D30}"/>
              </a:ext>
            </a:extLst>
          </p:cNvPr>
          <p:cNvSpPr/>
          <p:nvPr/>
        </p:nvSpPr>
        <p:spPr>
          <a:xfrm>
            <a:off x="3631777" y="4716898"/>
            <a:ext cx="1399142" cy="39714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set</a:t>
            </a: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z</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en</a:t>
            </a:r>
            <a:endPar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0" name="Rectangle: Rounded Corners 19">
            <a:extLst>
              <a:ext uri="{FF2B5EF4-FFF2-40B4-BE49-F238E27FC236}">
                <a16:creationId xmlns:a16="http://schemas.microsoft.com/office/drawing/2014/main" id="{3971E27F-CBA1-41EE-BDC1-9B6A91C349ED}"/>
              </a:ext>
            </a:extLst>
          </p:cNvPr>
          <p:cNvSpPr/>
          <p:nvPr/>
        </p:nvSpPr>
        <p:spPr>
          <a:xfrm>
            <a:off x="5483015" y="4706892"/>
            <a:ext cx="2081382" cy="39714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Schlag</a:t>
            </a: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z</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eug</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0" name="Speech Bubble: Rectangle with Corners Rounded 29">
            <a:extLst>
              <a:ext uri="{FF2B5EF4-FFF2-40B4-BE49-F238E27FC236}">
                <a16:creationId xmlns:a16="http://schemas.microsoft.com/office/drawing/2014/main" id="{2B4352FB-5275-4DC2-A624-3E08C56C09D5}"/>
              </a:ext>
            </a:extLst>
          </p:cNvPr>
          <p:cNvSpPr/>
          <p:nvPr/>
        </p:nvSpPr>
        <p:spPr>
          <a:xfrm>
            <a:off x="8345454" y="4728968"/>
            <a:ext cx="2926814" cy="1400567"/>
          </a:xfrm>
          <a:prstGeom prst="wedgeRoundRectCallout">
            <a:avLst>
              <a:gd name="adj1" fmla="val -70073"/>
              <a:gd name="adj2" fmla="val 11310"/>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noProof="0" dirty="0">
                <a:solidFill>
                  <a:prstClr val="white"/>
                </a:solidFill>
                <a:latin typeface="Century Gothic" panose="020F0302020204030204"/>
              </a:rPr>
              <a:t>No English words start with this sound, so it’s one we need to practise.</a:t>
            </a:r>
            <a:endParaRPr kumimoji="0" lang="en-GB" sz="2000" i="0" u="none" strike="noStrike" kern="1200" cap="none" spc="0" normalizeH="0" baseline="0" noProof="0" dirty="0">
              <a:ln>
                <a:noFill/>
              </a:ln>
              <a:solidFill>
                <a:prstClr val="white"/>
              </a:solidFill>
              <a:effectLst/>
              <a:uLnTx/>
              <a:uFillTx/>
              <a:latin typeface="Century Gothic" panose="020F0302020204030204"/>
            </a:endParaRPr>
          </a:p>
        </p:txBody>
      </p:sp>
      <p:sp>
        <p:nvSpPr>
          <p:cNvPr id="31" name="Rectangle: Rounded Corners 30">
            <a:extLst>
              <a:ext uri="{FF2B5EF4-FFF2-40B4-BE49-F238E27FC236}">
                <a16:creationId xmlns:a16="http://schemas.microsoft.com/office/drawing/2014/main" id="{57A92627-6135-4327-9231-805C65E9AFBD}"/>
              </a:ext>
            </a:extLst>
          </p:cNvPr>
          <p:cNvSpPr/>
          <p:nvPr/>
        </p:nvSpPr>
        <p:spPr>
          <a:xfrm>
            <a:off x="7308956" y="2328016"/>
            <a:ext cx="1517861" cy="39714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lang</a:t>
            </a: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s</a:t>
            </a:r>
            <a:r>
              <a:rPr lang="en-GB" sz="2400" dirty="0">
                <a:solidFill>
                  <a:srgbClr val="115076"/>
                </a:solidFill>
                <a:latin typeface="Century Gothic" panose="020F0302020204030204"/>
              </a:rPr>
              <a:t>am</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2" name="TextBox 31">
            <a:extLst>
              <a:ext uri="{FF2B5EF4-FFF2-40B4-BE49-F238E27FC236}">
                <a16:creationId xmlns:a16="http://schemas.microsoft.com/office/drawing/2014/main" id="{CA615495-F2C5-4ECC-836B-D0A0ACB6FE4C}"/>
              </a:ext>
            </a:extLst>
          </p:cNvPr>
          <p:cNvSpPr txBox="1"/>
          <p:nvPr/>
        </p:nvSpPr>
        <p:spPr>
          <a:xfrm>
            <a:off x="193926" y="3013501"/>
            <a:ext cx="108919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Exceptions are usually (or were originally) </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compound words:</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3" name="Rectangle: Rounded Corners 32">
            <a:extLst>
              <a:ext uri="{FF2B5EF4-FFF2-40B4-BE49-F238E27FC236}">
                <a16:creationId xmlns:a16="http://schemas.microsoft.com/office/drawing/2014/main" id="{4AD62034-1197-45DA-BFF7-16471CDC899A}"/>
              </a:ext>
            </a:extLst>
          </p:cNvPr>
          <p:cNvSpPr/>
          <p:nvPr/>
        </p:nvSpPr>
        <p:spPr>
          <a:xfrm>
            <a:off x="785135" y="3565418"/>
            <a:ext cx="1517861" cy="39714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de</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s</a:t>
            </a:r>
            <a:r>
              <a:rPr lang="en-GB" sz="2400" dirty="0" err="1">
                <a:solidFill>
                  <a:srgbClr val="115076"/>
                </a:solidFill>
                <a:latin typeface="Century Gothic" panose="020F0302020204030204"/>
              </a:rPr>
              <a:t>halb</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4" name="Rectangle: Rounded Corners 33">
            <a:extLst>
              <a:ext uri="{FF2B5EF4-FFF2-40B4-BE49-F238E27FC236}">
                <a16:creationId xmlns:a16="http://schemas.microsoft.com/office/drawing/2014/main" id="{66E41351-F087-4E71-A515-C2D35B41D542}"/>
              </a:ext>
            </a:extLst>
          </p:cNvPr>
          <p:cNvSpPr/>
          <p:nvPr/>
        </p:nvSpPr>
        <p:spPr>
          <a:xfrm>
            <a:off x="2652965" y="3564938"/>
            <a:ext cx="2238524" cy="39714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Bunde</a:t>
            </a:r>
            <a:r>
              <a:rPr kumimoji="0" lang="en-GB" sz="2400" b="1" i="0" u="none" strike="noStrike" kern="1200" cap="none" spc="0" normalizeH="0" baseline="0" noProof="0" dirty="0" err="1">
                <a:ln>
                  <a:noFill/>
                </a:ln>
                <a:solidFill>
                  <a:srgbClr val="115076"/>
                </a:solidFill>
                <a:effectLst/>
                <a:uLnTx/>
                <a:uFillTx/>
                <a:latin typeface="Century Gothic" panose="020F0302020204030204"/>
                <a:ea typeface="+mn-ea"/>
                <a:cs typeface="+mn-cs"/>
              </a:rPr>
              <a:t>s</a:t>
            </a:r>
            <a:r>
              <a:rPr lang="en-GB" sz="2400" dirty="0">
                <a:solidFill>
                  <a:srgbClr val="115076"/>
                </a:solidFill>
                <a:latin typeface="Century Gothic" panose="020F0302020204030204"/>
              </a:rPr>
              <a:t>land</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pic>
        <p:nvPicPr>
          <p:cNvPr id="8" name="Picture 7" descr="Map&#10;&#10;Description automatically generated">
            <a:extLst>
              <a:ext uri="{FF2B5EF4-FFF2-40B4-BE49-F238E27FC236}">
                <a16:creationId xmlns:a16="http://schemas.microsoft.com/office/drawing/2014/main" id="{86987533-588B-4410-ACA3-FA5DF915518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34759" y="1519901"/>
            <a:ext cx="2081382" cy="2908482"/>
          </a:xfrm>
          <a:prstGeom prst="rect">
            <a:avLst/>
          </a:prstGeom>
        </p:spPr>
      </p:pic>
      <p:sp>
        <p:nvSpPr>
          <p:cNvPr id="23" name="Speech Bubble: Rectangle with Corners Rounded 22">
            <a:extLst>
              <a:ext uri="{FF2B5EF4-FFF2-40B4-BE49-F238E27FC236}">
                <a16:creationId xmlns:a16="http://schemas.microsoft.com/office/drawing/2014/main" id="{B7B6149B-BB5A-4696-B3C1-B17E024B8DAC}"/>
              </a:ext>
            </a:extLst>
          </p:cNvPr>
          <p:cNvSpPr/>
          <p:nvPr/>
        </p:nvSpPr>
        <p:spPr>
          <a:xfrm>
            <a:off x="6095999" y="219093"/>
            <a:ext cx="3712861" cy="1026749"/>
          </a:xfrm>
          <a:prstGeom prst="wedgeRoundRectCallout">
            <a:avLst>
              <a:gd name="adj1" fmla="val 82046"/>
              <a:gd name="adj2" fmla="val 78278"/>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F0302020204030204"/>
              </a:rPr>
              <a:t>Bundesland</a:t>
            </a:r>
            <a:r>
              <a:rPr lang="en-GB" sz="2000" b="1" dirty="0">
                <a:solidFill>
                  <a:prstClr val="white"/>
                </a:solidFill>
                <a:latin typeface="Century Gothic" panose="020F0302020204030204"/>
              </a:rPr>
              <a:t> </a:t>
            </a:r>
            <a:r>
              <a:rPr lang="en-GB" sz="2000" dirty="0">
                <a:solidFill>
                  <a:prstClr val="white"/>
                </a:solidFill>
                <a:latin typeface="Century Gothic" panose="020F0302020204030204"/>
              </a:rPr>
              <a:t>means state or province. There are 16 </a:t>
            </a:r>
            <a:r>
              <a:rPr lang="en-GB" sz="2000" b="1" dirty="0" err="1">
                <a:solidFill>
                  <a:prstClr val="white"/>
                </a:solidFill>
                <a:latin typeface="Century Gothic" panose="020F0302020204030204"/>
              </a:rPr>
              <a:t>Bundesländer</a:t>
            </a:r>
            <a:r>
              <a:rPr lang="en-GB" sz="2000" b="1" dirty="0">
                <a:solidFill>
                  <a:prstClr val="white"/>
                </a:solidFill>
                <a:latin typeface="Century Gothic" panose="020F0302020204030204"/>
              </a:rPr>
              <a:t> </a:t>
            </a:r>
            <a:r>
              <a:rPr lang="en-GB" sz="2000" dirty="0">
                <a:solidFill>
                  <a:prstClr val="white"/>
                </a:solidFill>
                <a:latin typeface="Century Gothic" panose="020F0302020204030204"/>
              </a:rPr>
              <a:t>in Germany. </a:t>
            </a:r>
            <a:endParaRPr kumimoji="0" lang="en-GB" sz="2000" i="0" u="none" strike="noStrike" kern="1200" cap="none" spc="0" normalizeH="0" baseline="0" noProof="0" dirty="0">
              <a:ln>
                <a:noFill/>
              </a:ln>
              <a:solidFill>
                <a:prstClr val="white"/>
              </a:solidFill>
              <a:effectLst/>
              <a:uLnTx/>
              <a:uFillTx/>
              <a:latin typeface="Century Gothic" panose="020F0302020204030204"/>
            </a:endParaRPr>
          </a:p>
        </p:txBody>
      </p:sp>
    </p:spTree>
    <p:extLst>
      <p:ext uri="{BB962C8B-B14F-4D97-AF65-F5344CB8AC3E}">
        <p14:creationId xmlns:p14="http://schemas.microsoft.com/office/powerpoint/2010/main" val="4218947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9"/>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0"/>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animBg="1"/>
      <p:bldP spid="13" grpId="0" animBg="1"/>
      <p:bldP spid="14" grpId="0" animBg="1"/>
      <p:bldP spid="15" grpId="0" animBg="1"/>
      <p:bldP spid="17" grpId="0" animBg="1"/>
      <p:bldP spid="18" grpId="0" animBg="1"/>
      <p:bldP spid="19" grpId="0" animBg="1"/>
      <p:bldP spid="20" grpId="0" animBg="1"/>
      <p:bldP spid="30" grpId="0" animBg="1"/>
      <p:bldP spid="31" grpId="0" animBg="1"/>
      <p:bldP spid="32" grpId="0"/>
      <p:bldP spid="33" grpId="0" animBg="1"/>
      <p:bldP spid="34" grpId="0" animBg="1"/>
      <p:bldP spid="2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5687122" cy="869950"/>
          </a:xfrm>
          <a:prstGeom prst="rect">
            <a:avLst/>
          </a:prstGeom>
        </p:spPr>
      </p:pic>
      <p:sp>
        <p:nvSpPr>
          <p:cNvPr id="4" name="Title 3"/>
          <p:cNvSpPr>
            <a:spLocks noGrp="1"/>
          </p:cNvSpPr>
          <p:nvPr>
            <p:ph type="title"/>
          </p:nvPr>
        </p:nvSpPr>
        <p:spPr>
          <a:xfrm>
            <a:off x="0" y="294041"/>
            <a:ext cx="5218771" cy="707849"/>
          </a:xfrm>
        </p:spPr>
        <p:txBody>
          <a:bodyPr>
            <a:normAutofit/>
          </a:bodyPr>
          <a:lstStyle/>
          <a:p>
            <a:r>
              <a:rPr lang="en-GB" sz="3600" b="1" dirty="0">
                <a:solidFill>
                  <a:schemeClr val="bg1"/>
                </a:solidFill>
              </a:rPr>
              <a:t>Murder-Mystery-Party</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E359C302-ACFD-410A-9C7E-943A72563E53}"/>
              </a:ext>
            </a:extLst>
          </p:cNvPr>
          <p:cNvSpPr txBox="1"/>
          <p:nvPr/>
        </p:nvSpPr>
        <p:spPr>
          <a:xfrm>
            <a:off x="0" y="1302490"/>
            <a:ext cx="499574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Wer sitzt wo? Mutti sagt wo die Gäste sitzen sollen. Schreib die Namen.  </a:t>
            </a:r>
          </a:p>
        </p:txBody>
      </p:sp>
      <p:sp>
        <p:nvSpPr>
          <p:cNvPr id="22" name="TextBox 21">
            <a:extLst>
              <a:ext uri="{FF2B5EF4-FFF2-40B4-BE49-F238E27FC236}">
                <a16:creationId xmlns:a16="http://schemas.microsoft.com/office/drawing/2014/main" id="{CF438503-FBE0-4B95-B12D-73550B3C3684}"/>
              </a:ext>
            </a:extLst>
          </p:cNvPr>
          <p:cNvSpPr txBox="1"/>
          <p:nvPr/>
        </p:nvSpPr>
        <p:spPr>
          <a:xfrm>
            <a:off x="5896351" y="306188"/>
            <a:ext cx="1416882" cy="830997"/>
          </a:xfrm>
          <a:prstGeom prst="rect">
            <a:avLst/>
          </a:prstGeom>
          <a:solidFill>
            <a:schemeClr val="bg1">
              <a:lumMod val="9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Simon Siebold</a:t>
            </a:r>
          </a:p>
        </p:txBody>
      </p:sp>
      <p:sp>
        <p:nvSpPr>
          <p:cNvPr id="23" name="Rectangle: Rounded Corners 22">
            <a:extLst>
              <a:ext uri="{FF2B5EF4-FFF2-40B4-BE49-F238E27FC236}">
                <a16:creationId xmlns:a16="http://schemas.microsoft.com/office/drawing/2014/main" id="{6421406E-50E3-4571-8DFC-E986324CDD21}"/>
              </a:ext>
            </a:extLst>
          </p:cNvPr>
          <p:cNvSpPr/>
          <p:nvPr/>
        </p:nvSpPr>
        <p:spPr>
          <a:xfrm>
            <a:off x="6123373" y="320735"/>
            <a:ext cx="186560" cy="400919"/>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F4E79"/>
                </a:solidFill>
                <a:effectLst/>
                <a:uLnTx/>
                <a:uFillTx/>
                <a:latin typeface="Century Gothic" panose="020F0302020204030204"/>
                <a:ea typeface="+mn-ea"/>
                <a:cs typeface="+mn-cs"/>
              </a:rPr>
              <a:t>_</a:t>
            </a:r>
          </a:p>
        </p:txBody>
      </p:sp>
      <p:sp>
        <p:nvSpPr>
          <p:cNvPr id="25" name="Rectangle: Rounded Corners 24">
            <a:extLst>
              <a:ext uri="{FF2B5EF4-FFF2-40B4-BE49-F238E27FC236}">
                <a16:creationId xmlns:a16="http://schemas.microsoft.com/office/drawing/2014/main" id="{C06CFF81-10CF-4E99-BD73-02811D9A1F35}"/>
              </a:ext>
            </a:extLst>
          </p:cNvPr>
          <p:cNvSpPr/>
          <p:nvPr/>
        </p:nvSpPr>
        <p:spPr>
          <a:xfrm>
            <a:off x="5986291" y="683564"/>
            <a:ext cx="214102" cy="400919"/>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F4E79"/>
                </a:solidFill>
                <a:effectLst/>
                <a:uLnTx/>
                <a:uFillTx/>
                <a:latin typeface="Century Gothic" panose="020F0302020204030204"/>
                <a:ea typeface="+mn-ea"/>
                <a:cs typeface="+mn-cs"/>
              </a:rPr>
              <a:t>_</a:t>
            </a:r>
          </a:p>
        </p:txBody>
      </p:sp>
      <p:sp>
        <p:nvSpPr>
          <p:cNvPr id="26" name="Action Button: Custom 16">
            <a:hlinkClick r:id="" action="ppaction://noaction" highlightClick="1">
              <a:snd r:embed="rId5" name="9.2.1.3 Slide 6 1.wav"/>
            </a:hlinkClick>
            <a:extLst>
              <a:ext uri="{FF2B5EF4-FFF2-40B4-BE49-F238E27FC236}">
                <a16:creationId xmlns:a16="http://schemas.microsoft.com/office/drawing/2014/main" id="{E2CB1E32-ACE7-473E-B38D-2B808D59E6B5}"/>
              </a:ext>
            </a:extLst>
          </p:cNvPr>
          <p:cNvSpPr/>
          <p:nvPr/>
        </p:nvSpPr>
        <p:spPr>
          <a:xfrm>
            <a:off x="5358283" y="303038"/>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4" name="TextBox 23">
            <a:extLst>
              <a:ext uri="{FF2B5EF4-FFF2-40B4-BE49-F238E27FC236}">
                <a16:creationId xmlns:a16="http://schemas.microsoft.com/office/drawing/2014/main" id="{F2F12ADA-5CBA-4CF8-9D6E-E6CDBAD19AAE}"/>
              </a:ext>
            </a:extLst>
          </p:cNvPr>
          <p:cNvSpPr txBox="1"/>
          <p:nvPr/>
        </p:nvSpPr>
        <p:spPr>
          <a:xfrm>
            <a:off x="5386234" y="1416741"/>
            <a:ext cx="1356571" cy="830997"/>
          </a:xfrm>
          <a:prstGeom prst="rect">
            <a:avLst/>
          </a:prstGeom>
          <a:solidFill>
            <a:schemeClr val="bg1">
              <a:lumMod val="9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Sonja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Zender</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7" name="Action Button: Custom 16">
            <a:hlinkClick r:id="" action="ppaction://noaction" highlightClick="1">
              <a:snd r:embed="rId6" name="9.2.1.3 Slide 6 2.wav"/>
            </a:hlinkClick>
            <a:extLst>
              <a:ext uri="{FF2B5EF4-FFF2-40B4-BE49-F238E27FC236}">
                <a16:creationId xmlns:a16="http://schemas.microsoft.com/office/drawing/2014/main" id="{B70C6903-7A82-4B13-B0C8-FCC5675A3314}"/>
              </a:ext>
            </a:extLst>
          </p:cNvPr>
          <p:cNvSpPr/>
          <p:nvPr/>
        </p:nvSpPr>
        <p:spPr>
          <a:xfrm>
            <a:off x="4859819" y="1440934"/>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8" name="Rectangle: Rounded Corners 27">
            <a:extLst>
              <a:ext uri="{FF2B5EF4-FFF2-40B4-BE49-F238E27FC236}">
                <a16:creationId xmlns:a16="http://schemas.microsoft.com/office/drawing/2014/main" id="{891220AE-1442-4155-B4E7-6C52AB937777}"/>
              </a:ext>
            </a:extLst>
          </p:cNvPr>
          <p:cNvSpPr/>
          <p:nvPr/>
        </p:nvSpPr>
        <p:spPr>
          <a:xfrm>
            <a:off x="5494842" y="1827345"/>
            <a:ext cx="214102" cy="400919"/>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F4E79"/>
                </a:solidFill>
                <a:effectLst/>
                <a:uLnTx/>
                <a:uFillTx/>
                <a:latin typeface="Century Gothic" panose="020F0302020204030204"/>
                <a:ea typeface="+mn-ea"/>
                <a:cs typeface="+mn-cs"/>
              </a:rPr>
              <a:t>_</a:t>
            </a:r>
          </a:p>
        </p:txBody>
      </p:sp>
      <p:sp>
        <p:nvSpPr>
          <p:cNvPr id="29" name="Rectangle: Rounded Corners 28">
            <a:extLst>
              <a:ext uri="{FF2B5EF4-FFF2-40B4-BE49-F238E27FC236}">
                <a16:creationId xmlns:a16="http://schemas.microsoft.com/office/drawing/2014/main" id="{53583BEE-2E15-47E2-8C29-475C45ECE08A}"/>
              </a:ext>
            </a:extLst>
          </p:cNvPr>
          <p:cNvSpPr/>
          <p:nvPr/>
        </p:nvSpPr>
        <p:spPr>
          <a:xfrm>
            <a:off x="5613575" y="1516954"/>
            <a:ext cx="214102" cy="400919"/>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F4E79"/>
                </a:solidFill>
                <a:effectLst/>
                <a:uLnTx/>
                <a:uFillTx/>
                <a:latin typeface="Century Gothic" panose="020F0302020204030204"/>
                <a:ea typeface="+mn-ea"/>
                <a:cs typeface="+mn-cs"/>
              </a:rPr>
              <a:t>_</a:t>
            </a:r>
          </a:p>
        </p:txBody>
      </p:sp>
      <p:sp>
        <p:nvSpPr>
          <p:cNvPr id="34" name="TextBox 33">
            <a:extLst>
              <a:ext uri="{FF2B5EF4-FFF2-40B4-BE49-F238E27FC236}">
                <a16:creationId xmlns:a16="http://schemas.microsoft.com/office/drawing/2014/main" id="{256DA643-6721-42E2-B00F-F473CD17D215}"/>
              </a:ext>
            </a:extLst>
          </p:cNvPr>
          <p:cNvSpPr txBox="1"/>
          <p:nvPr/>
        </p:nvSpPr>
        <p:spPr>
          <a:xfrm>
            <a:off x="10531640" y="1486634"/>
            <a:ext cx="1528556" cy="830997"/>
          </a:xfrm>
          <a:prstGeom prst="rect">
            <a:avLst/>
          </a:prstGeom>
          <a:solidFill>
            <a:schemeClr val="bg1">
              <a:lumMod val="9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Zino</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Sprenger</a:t>
            </a:r>
          </a:p>
        </p:txBody>
      </p:sp>
      <p:sp>
        <p:nvSpPr>
          <p:cNvPr id="35" name="Rectangle: Rounded Corners 34">
            <a:extLst>
              <a:ext uri="{FF2B5EF4-FFF2-40B4-BE49-F238E27FC236}">
                <a16:creationId xmlns:a16="http://schemas.microsoft.com/office/drawing/2014/main" id="{04D28F28-51F0-4BA4-996A-50D4D606BB88}"/>
              </a:ext>
            </a:extLst>
          </p:cNvPr>
          <p:cNvSpPr/>
          <p:nvPr/>
        </p:nvSpPr>
        <p:spPr>
          <a:xfrm>
            <a:off x="10547328" y="1924275"/>
            <a:ext cx="239974" cy="400919"/>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F4E79"/>
                </a:solidFill>
                <a:effectLst/>
                <a:uLnTx/>
                <a:uFillTx/>
                <a:latin typeface="Century Gothic" panose="020F0302020204030204"/>
                <a:ea typeface="+mn-ea"/>
                <a:cs typeface="+mn-cs"/>
              </a:rPr>
              <a:t>_</a:t>
            </a:r>
          </a:p>
        </p:txBody>
      </p:sp>
      <p:sp>
        <p:nvSpPr>
          <p:cNvPr id="36" name="Rectangle: Rounded Corners 35">
            <a:extLst>
              <a:ext uri="{FF2B5EF4-FFF2-40B4-BE49-F238E27FC236}">
                <a16:creationId xmlns:a16="http://schemas.microsoft.com/office/drawing/2014/main" id="{AF5AB1B4-2749-48CA-900C-D8C82F727B00}"/>
              </a:ext>
            </a:extLst>
          </p:cNvPr>
          <p:cNvSpPr/>
          <p:nvPr/>
        </p:nvSpPr>
        <p:spPr>
          <a:xfrm>
            <a:off x="10920593" y="1535695"/>
            <a:ext cx="214102" cy="400919"/>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F4E79"/>
                </a:solidFill>
                <a:effectLst/>
                <a:uLnTx/>
                <a:uFillTx/>
                <a:latin typeface="Century Gothic" panose="020F0302020204030204"/>
                <a:ea typeface="+mn-ea"/>
                <a:cs typeface="+mn-cs"/>
              </a:rPr>
              <a:t>_</a:t>
            </a:r>
          </a:p>
        </p:txBody>
      </p:sp>
      <p:sp>
        <p:nvSpPr>
          <p:cNvPr id="37" name="Action Button: Custom 16">
            <a:hlinkClick r:id="" action="ppaction://noaction" highlightClick="1">
              <a:snd r:embed="rId7" name="9.2.1.3 Slide 6 3.wav"/>
            </a:hlinkClick>
            <a:extLst>
              <a:ext uri="{FF2B5EF4-FFF2-40B4-BE49-F238E27FC236}">
                <a16:creationId xmlns:a16="http://schemas.microsoft.com/office/drawing/2014/main" id="{1744FDAC-1694-4D0D-9A66-9F357BDE7468}"/>
              </a:ext>
            </a:extLst>
          </p:cNvPr>
          <p:cNvSpPr/>
          <p:nvPr/>
        </p:nvSpPr>
        <p:spPr>
          <a:xfrm>
            <a:off x="10057087" y="1538445"/>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8" name="Rectangle: Rounded Corners 37">
            <a:extLst>
              <a:ext uri="{FF2B5EF4-FFF2-40B4-BE49-F238E27FC236}">
                <a16:creationId xmlns:a16="http://schemas.microsoft.com/office/drawing/2014/main" id="{2741C940-63B8-4E19-BC60-005660F790A6}"/>
              </a:ext>
            </a:extLst>
          </p:cNvPr>
          <p:cNvSpPr/>
          <p:nvPr/>
        </p:nvSpPr>
        <p:spPr>
          <a:xfrm>
            <a:off x="10765888" y="1928056"/>
            <a:ext cx="214102" cy="400919"/>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F4E79"/>
                </a:solidFill>
                <a:effectLst/>
                <a:uLnTx/>
                <a:uFillTx/>
                <a:latin typeface="Century Gothic" panose="020F0302020204030204"/>
                <a:ea typeface="+mn-ea"/>
                <a:cs typeface="+mn-cs"/>
              </a:rPr>
              <a:t>_</a:t>
            </a:r>
          </a:p>
        </p:txBody>
      </p:sp>
      <p:sp>
        <p:nvSpPr>
          <p:cNvPr id="39" name="TextBox 38">
            <a:extLst>
              <a:ext uri="{FF2B5EF4-FFF2-40B4-BE49-F238E27FC236}">
                <a16:creationId xmlns:a16="http://schemas.microsoft.com/office/drawing/2014/main" id="{D2E5758C-37D8-4226-A390-91757EDAA812}"/>
              </a:ext>
            </a:extLst>
          </p:cNvPr>
          <p:cNvSpPr txBox="1"/>
          <p:nvPr/>
        </p:nvSpPr>
        <p:spPr>
          <a:xfrm>
            <a:off x="10699929" y="3198167"/>
            <a:ext cx="1257398" cy="830997"/>
          </a:xfrm>
          <a:prstGeom prst="rect">
            <a:avLst/>
          </a:prstGeom>
          <a:solidFill>
            <a:schemeClr val="bg1">
              <a:lumMod val="9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Stefan  Ziegler</a:t>
            </a:r>
          </a:p>
        </p:txBody>
      </p:sp>
      <p:sp>
        <p:nvSpPr>
          <p:cNvPr id="40" name="Rectangle: Rounded Corners 39">
            <a:extLst>
              <a:ext uri="{FF2B5EF4-FFF2-40B4-BE49-F238E27FC236}">
                <a16:creationId xmlns:a16="http://schemas.microsoft.com/office/drawing/2014/main" id="{B7C4517D-3C17-4438-A575-62B96691C7FF}"/>
              </a:ext>
            </a:extLst>
          </p:cNvPr>
          <p:cNvSpPr/>
          <p:nvPr/>
        </p:nvSpPr>
        <p:spPr>
          <a:xfrm>
            <a:off x="10699906" y="3266859"/>
            <a:ext cx="214102" cy="400919"/>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F4E79"/>
                </a:solidFill>
                <a:effectLst/>
                <a:uLnTx/>
                <a:uFillTx/>
                <a:latin typeface="Century Gothic" panose="020F0302020204030204"/>
                <a:ea typeface="+mn-ea"/>
                <a:cs typeface="+mn-cs"/>
              </a:rPr>
              <a:t>_</a:t>
            </a:r>
          </a:p>
        </p:txBody>
      </p:sp>
      <p:sp>
        <p:nvSpPr>
          <p:cNvPr id="42" name="Action Button: Custom 16">
            <a:hlinkClick r:id="" action="ppaction://noaction" highlightClick="1">
              <a:snd r:embed="rId8" name="9.2.1.3 Slide 6 4.wav"/>
            </a:hlinkClick>
            <a:extLst>
              <a:ext uri="{FF2B5EF4-FFF2-40B4-BE49-F238E27FC236}">
                <a16:creationId xmlns:a16="http://schemas.microsoft.com/office/drawing/2014/main" id="{EA2F58F9-46A6-4972-83D7-310AB5FF989C}"/>
              </a:ext>
            </a:extLst>
          </p:cNvPr>
          <p:cNvSpPr/>
          <p:nvPr/>
        </p:nvSpPr>
        <p:spPr>
          <a:xfrm>
            <a:off x="10225376" y="3249978"/>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43" name="Rectangle: Rounded Corners 42">
            <a:extLst>
              <a:ext uri="{FF2B5EF4-FFF2-40B4-BE49-F238E27FC236}">
                <a16:creationId xmlns:a16="http://schemas.microsoft.com/office/drawing/2014/main" id="{3406A42E-E984-4B6F-899C-C39B098FB64A}"/>
              </a:ext>
            </a:extLst>
          </p:cNvPr>
          <p:cNvSpPr/>
          <p:nvPr/>
        </p:nvSpPr>
        <p:spPr>
          <a:xfrm>
            <a:off x="10787302" y="3628245"/>
            <a:ext cx="214102" cy="400919"/>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F4E79"/>
                </a:solidFill>
                <a:effectLst/>
                <a:uLnTx/>
                <a:uFillTx/>
                <a:latin typeface="Century Gothic" panose="020F0302020204030204"/>
                <a:ea typeface="+mn-ea"/>
                <a:cs typeface="+mn-cs"/>
              </a:rPr>
              <a:t>_</a:t>
            </a:r>
          </a:p>
        </p:txBody>
      </p:sp>
      <p:sp>
        <p:nvSpPr>
          <p:cNvPr id="44" name="Rectangle: Rounded Corners 43">
            <a:extLst>
              <a:ext uri="{FF2B5EF4-FFF2-40B4-BE49-F238E27FC236}">
                <a16:creationId xmlns:a16="http://schemas.microsoft.com/office/drawing/2014/main" id="{6BC22499-23EA-495A-8CB7-456E754C7440}"/>
              </a:ext>
            </a:extLst>
          </p:cNvPr>
          <p:cNvSpPr/>
          <p:nvPr/>
        </p:nvSpPr>
        <p:spPr>
          <a:xfrm>
            <a:off x="10913623" y="3266967"/>
            <a:ext cx="214102" cy="400919"/>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F4E79"/>
                </a:solidFill>
                <a:effectLst/>
                <a:uLnTx/>
                <a:uFillTx/>
                <a:latin typeface="Century Gothic" panose="020F0302020204030204"/>
                <a:ea typeface="+mn-ea"/>
                <a:cs typeface="+mn-cs"/>
              </a:rPr>
              <a:t>_</a:t>
            </a:r>
          </a:p>
        </p:txBody>
      </p:sp>
      <p:sp>
        <p:nvSpPr>
          <p:cNvPr id="45" name="TextBox 44">
            <a:extLst>
              <a:ext uri="{FF2B5EF4-FFF2-40B4-BE49-F238E27FC236}">
                <a16:creationId xmlns:a16="http://schemas.microsoft.com/office/drawing/2014/main" id="{84901F5A-E761-4AF2-B043-21D372998193}"/>
              </a:ext>
            </a:extLst>
          </p:cNvPr>
          <p:cNvSpPr txBox="1"/>
          <p:nvPr/>
        </p:nvSpPr>
        <p:spPr>
          <a:xfrm>
            <a:off x="10576908" y="4690168"/>
            <a:ext cx="1257398" cy="830997"/>
          </a:xfrm>
          <a:prstGeom prst="rect">
            <a:avLst/>
          </a:prstGeom>
          <a:solidFill>
            <a:schemeClr val="bg1">
              <a:lumMod val="9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Anita Seidel</a:t>
            </a:r>
          </a:p>
        </p:txBody>
      </p:sp>
      <p:sp>
        <p:nvSpPr>
          <p:cNvPr id="46" name="Rectangle: Rounded Corners 45">
            <a:extLst>
              <a:ext uri="{FF2B5EF4-FFF2-40B4-BE49-F238E27FC236}">
                <a16:creationId xmlns:a16="http://schemas.microsoft.com/office/drawing/2014/main" id="{274D23C2-74FA-4DE2-8F04-DC31EAA3D593}"/>
              </a:ext>
            </a:extLst>
          </p:cNvPr>
          <p:cNvSpPr/>
          <p:nvPr/>
        </p:nvSpPr>
        <p:spPr>
          <a:xfrm>
            <a:off x="10787302" y="4757700"/>
            <a:ext cx="268904" cy="400919"/>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F4E79"/>
                </a:solidFill>
                <a:effectLst/>
                <a:uLnTx/>
                <a:uFillTx/>
                <a:latin typeface="Century Gothic" panose="020F0302020204030204"/>
                <a:ea typeface="+mn-ea"/>
                <a:cs typeface="+mn-cs"/>
              </a:rPr>
              <a:t>_</a:t>
            </a:r>
          </a:p>
        </p:txBody>
      </p:sp>
      <p:sp>
        <p:nvSpPr>
          <p:cNvPr id="47" name="Action Button: Custom 16">
            <a:hlinkClick r:id="" action="ppaction://noaction" highlightClick="1">
              <a:snd r:embed="rId9" name="9.2.1.3 Slide 6 5.wav"/>
            </a:hlinkClick>
            <a:extLst>
              <a:ext uri="{FF2B5EF4-FFF2-40B4-BE49-F238E27FC236}">
                <a16:creationId xmlns:a16="http://schemas.microsoft.com/office/drawing/2014/main" id="{7901735C-A40C-458F-9C61-4FD5B4CBC0DA}"/>
              </a:ext>
            </a:extLst>
          </p:cNvPr>
          <p:cNvSpPr/>
          <p:nvPr/>
        </p:nvSpPr>
        <p:spPr>
          <a:xfrm>
            <a:off x="10102355" y="4741979"/>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48" name="Rectangle: Rounded Corners 47">
            <a:extLst>
              <a:ext uri="{FF2B5EF4-FFF2-40B4-BE49-F238E27FC236}">
                <a16:creationId xmlns:a16="http://schemas.microsoft.com/office/drawing/2014/main" id="{DF78A108-34B0-4EFF-A2E8-C3CD2EF199C6}"/>
              </a:ext>
            </a:extLst>
          </p:cNvPr>
          <p:cNvSpPr/>
          <p:nvPr/>
        </p:nvSpPr>
        <p:spPr>
          <a:xfrm>
            <a:off x="10699745" y="5111415"/>
            <a:ext cx="227683" cy="340976"/>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F4E79"/>
                </a:solidFill>
                <a:effectLst/>
                <a:uLnTx/>
                <a:uFillTx/>
                <a:latin typeface="Century Gothic" panose="020F0302020204030204"/>
                <a:ea typeface="+mn-ea"/>
                <a:cs typeface="+mn-cs"/>
              </a:rPr>
              <a:t>_</a:t>
            </a:r>
          </a:p>
        </p:txBody>
      </p:sp>
      <p:sp>
        <p:nvSpPr>
          <p:cNvPr id="50" name="TextBox 49">
            <a:extLst>
              <a:ext uri="{FF2B5EF4-FFF2-40B4-BE49-F238E27FC236}">
                <a16:creationId xmlns:a16="http://schemas.microsoft.com/office/drawing/2014/main" id="{48EDD1D2-26B5-4510-B948-E7746E4FFEE5}"/>
              </a:ext>
            </a:extLst>
          </p:cNvPr>
          <p:cNvSpPr txBox="1"/>
          <p:nvPr/>
        </p:nvSpPr>
        <p:spPr>
          <a:xfrm>
            <a:off x="9321378" y="5485422"/>
            <a:ext cx="1257398" cy="830997"/>
          </a:xfrm>
          <a:prstGeom prst="rect">
            <a:avLst/>
          </a:prstGeom>
          <a:solidFill>
            <a:schemeClr val="bg1">
              <a:lumMod val="9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Hans Sauer</a:t>
            </a:r>
          </a:p>
        </p:txBody>
      </p:sp>
      <p:sp>
        <p:nvSpPr>
          <p:cNvPr id="51" name="Rectangle: Rounded Corners 50">
            <a:extLst>
              <a:ext uri="{FF2B5EF4-FFF2-40B4-BE49-F238E27FC236}">
                <a16:creationId xmlns:a16="http://schemas.microsoft.com/office/drawing/2014/main" id="{E4539B3A-FED9-499F-A215-F57A0A3D0E0D}"/>
              </a:ext>
            </a:extLst>
          </p:cNvPr>
          <p:cNvSpPr/>
          <p:nvPr/>
        </p:nvSpPr>
        <p:spPr>
          <a:xfrm>
            <a:off x="9585789" y="5575631"/>
            <a:ext cx="214102" cy="400919"/>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F4E79"/>
                </a:solidFill>
                <a:effectLst/>
                <a:uLnTx/>
                <a:uFillTx/>
                <a:latin typeface="Century Gothic" panose="020F0302020204030204"/>
                <a:ea typeface="+mn-ea"/>
                <a:cs typeface="+mn-cs"/>
              </a:rPr>
              <a:t>_</a:t>
            </a:r>
          </a:p>
        </p:txBody>
      </p:sp>
      <p:sp>
        <p:nvSpPr>
          <p:cNvPr id="53" name="Rectangle: Rounded Corners 52">
            <a:extLst>
              <a:ext uri="{FF2B5EF4-FFF2-40B4-BE49-F238E27FC236}">
                <a16:creationId xmlns:a16="http://schemas.microsoft.com/office/drawing/2014/main" id="{4D3E7E31-11DE-4C3B-B96C-C85466C3B9C7}"/>
              </a:ext>
            </a:extLst>
          </p:cNvPr>
          <p:cNvSpPr/>
          <p:nvPr/>
        </p:nvSpPr>
        <p:spPr>
          <a:xfrm>
            <a:off x="9478738" y="5928224"/>
            <a:ext cx="214102" cy="400919"/>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F4E79"/>
                </a:solidFill>
                <a:effectLst/>
                <a:uLnTx/>
                <a:uFillTx/>
                <a:latin typeface="Century Gothic" panose="020F0302020204030204"/>
                <a:ea typeface="+mn-ea"/>
                <a:cs typeface="+mn-cs"/>
              </a:rPr>
              <a:t>_</a:t>
            </a:r>
          </a:p>
        </p:txBody>
      </p:sp>
      <p:sp>
        <p:nvSpPr>
          <p:cNvPr id="54" name="TextBox 53">
            <a:extLst>
              <a:ext uri="{FF2B5EF4-FFF2-40B4-BE49-F238E27FC236}">
                <a16:creationId xmlns:a16="http://schemas.microsoft.com/office/drawing/2014/main" id="{5097F836-49E4-4BE2-8E5E-A67C734698CA}"/>
              </a:ext>
            </a:extLst>
          </p:cNvPr>
          <p:cNvSpPr txBox="1"/>
          <p:nvPr/>
        </p:nvSpPr>
        <p:spPr>
          <a:xfrm>
            <a:off x="5613574" y="4925547"/>
            <a:ext cx="1383379" cy="830997"/>
          </a:xfrm>
          <a:prstGeom prst="rect">
            <a:avLst/>
          </a:prstGeom>
          <a:solidFill>
            <a:schemeClr val="bg1">
              <a:lumMod val="9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Zara Simmer</a:t>
            </a:r>
          </a:p>
        </p:txBody>
      </p:sp>
      <p:sp>
        <p:nvSpPr>
          <p:cNvPr id="55" name="Rectangle: Rounded Corners 54">
            <a:extLst>
              <a:ext uri="{FF2B5EF4-FFF2-40B4-BE49-F238E27FC236}">
                <a16:creationId xmlns:a16="http://schemas.microsoft.com/office/drawing/2014/main" id="{390E6A7F-5D18-4CA1-AEB4-1332F79D801F}"/>
              </a:ext>
            </a:extLst>
          </p:cNvPr>
          <p:cNvSpPr/>
          <p:nvPr/>
        </p:nvSpPr>
        <p:spPr>
          <a:xfrm>
            <a:off x="5927726" y="4977304"/>
            <a:ext cx="214102" cy="400919"/>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F4E79"/>
                </a:solidFill>
                <a:effectLst/>
                <a:uLnTx/>
                <a:uFillTx/>
                <a:latin typeface="Century Gothic" panose="020F0302020204030204"/>
                <a:ea typeface="+mn-ea"/>
                <a:cs typeface="+mn-cs"/>
              </a:rPr>
              <a:t>_</a:t>
            </a:r>
          </a:p>
        </p:txBody>
      </p:sp>
      <p:sp>
        <p:nvSpPr>
          <p:cNvPr id="56" name="Action Button: Custom 16">
            <a:hlinkClick r:id="" action="ppaction://noaction" highlightClick="1">
              <a:snd r:embed="rId10" name="9.2.1.3 Slide 6 7.wav"/>
            </a:hlinkClick>
            <a:extLst>
              <a:ext uri="{FF2B5EF4-FFF2-40B4-BE49-F238E27FC236}">
                <a16:creationId xmlns:a16="http://schemas.microsoft.com/office/drawing/2014/main" id="{50E06EF3-7036-4B60-97CB-C1EAC197CAC4}"/>
              </a:ext>
            </a:extLst>
          </p:cNvPr>
          <p:cNvSpPr/>
          <p:nvPr/>
        </p:nvSpPr>
        <p:spPr>
          <a:xfrm>
            <a:off x="5139022" y="4977358"/>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57" name="Rectangle: Rounded Corners 56">
            <a:extLst>
              <a:ext uri="{FF2B5EF4-FFF2-40B4-BE49-F238E27FC236}">
                <a16:creationId xmlns:a16="http://schemas.microsoft.com/office/drawing/2014/main" id="{5E46C8E3-E0F5-4DFD-904A-0D2D17F2F45A}"/>
              </a:ext>
            </a:extLst>
          </p:cNvPr>
          <p:cNvSpPr/>
          <p:nvPr/>
        </p:nvSpPr>
        <p:spPr>
          <a:xfrm>
            <a:off x="5688208" y="5286851"/>
            <a:ext cx="214102" cy="400919"/>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F4E79"/>
                </a:solidFill>
                <a:effectLst/>
                <a:uLnTx/>
                <a:uFillTx/>
                <a:latin typeface="Century Gothic" panose="020F0302020204030204"/>
                <a:ea typeface="+mn-ea"/>
                <a:cs typeface="+mn-cs"/>
              </a:rPr>
              <a:t>_</a:t>
            </a:r>
          </a:p>
        </p:txBody>
      </p:sp>
      <p:sp>
        <p:nvSpPr>
          <p:cNvPr id="58" name="TextBox 57">
            <a:extLst>
              <a:ext uri="{FF2B5EF4-FFF2-40B4-BE49-F238E27FC236}">
                <a16:creationId xmlns:a16="http://schemas.microsoft.com/office/drawing/2014/main" id="{184BC108-EA33-4252-8F90-8A2F495A2B03}"/>
              </a:ext>
            </a:extLst>
          </p:cNvPr>
          <p:cNvSpPr txBox="1"/>
          <p:nvPr/>
        </p:nvSpPr>
        <p:spPr>
          <a:xfrm>
            <a:off x="5061799" y="3001269"/>
            <a:ext cx="1383379" cy="830997"/>
          </a:xfrm>
          <a:prstGeom prst="rect">
            <a:avLst/>
          </a:prstGeom>
          <a:solidFill>
            <a:schemeClr val="bg1">
              <a:lumMod val="9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Sabine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Strauß</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9" name="Rectangle: Rounded Corners 58">
            <a:extLst>
              <a:ext uri="{FF2B5EF4-FFF2-40B4-BE49-F238E27FC236}">
                <a16:creationId xmlns:a16="http://schemas.microsoft.com/office/drawing/2014/main" id="{5FCFF15D-58A1-41C1-A399-83D4165E21EB}"/>
              </a:ext>
            </a:extLst>
          </p:cNvPr>
          <p:cNvSpPr/>
          <p:nvPr/>
        </p:nvSpPr>
        <p:spPr>
          <a:xfrm>
            <a:off x="5177938" y="3028028"/>
            <a:ext cx="214102" cy="400919"/>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F4E79"/>
                </a:solidFill>
                <a:effectLst/>
                <a:uLnTx/>
                <a:uFillTx/>
                <a:latin typeface="Century Gothic" panose="020F0302020204030204"/>
                <a:ea typeface="+mn-ea"/>
                <a:cs typeface="+mn-cs"/>
              </a:rPr>
              <a:t>_</a:t>
            </a:r>
          </a:p>
        </p:txBody>
      </p:sp>
      <p:sp>
        <p:nvSpPr>
          <p:cNvPr id="60" name="Action Button: Custom 16">
            <a:hlinkClick r:id="" action="ppaction://noaction" highlightClick="1">
              <a:snd r:embed="rId11" name="9.2.1.3 Slide 6 8.wav"/>
            </a:hlinkClick>
            <a:extLst>
              <a:ext uri="{FF2B5EF4-FFF2-40B4-BE49-F238E27FC236}">
                <a16:creationId xmlns:a16="http://schemas.microsoft.com/office/drawing/2014/main" id="{84520375-2908-4178-ACB0-914DCE4A47B9}"/>
              </a:ext>
            </a:extLst>
          </p:cNvPr>
          <p:cNvSpPr/>
          <p:nvPr/>
        </p:nvSpPr>
        <p:spPr>
          <a:xfrm>
            <a:off x="4587247" y="305308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61" name="Rectangle: Rounded Corners 60">
            <a:extLst>
              <a:ext uri="{FF2B5EF4-FFF2-40B4-BE49-F238E27FC236}">
                <a16:creationId xmlns:a16="http://schemas.microsoft.com/office/drawing/2014/main" id="{80E1D921-BD83-4328-8186-C6ADDBC2758F}"/>
              </a:ext>
            </a:extLst>
          </p:cNvPr>
          <p:cNvSpPr/>
          <p:nvPr/>
        </p:nvSpPr>
        <p:spPr>
          <a:xfrm>
            <a:off x="5129222" y="3455238"/>
            <a:ext cx="214102" cy="333938"/>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F4E79"/>
                </a:solidFill>
                <a:effectLst/>
                <a:uLnTx/>
                <a:uFillTx/>
                <a:latin typeface="Century Gothic" panose="020F0302020204030204"/>
                <a:ea typeface="+mn-ea"/>
                <a:cs typeface="+mn-cs"/>
              </a:rPr>
              <a:t>_</a:t>
            </a:r>
          </a:p>
        </p:txBody>
      </p:sp>
      <p:sp>
        <p:nvSpPr>
          <p:cNvPr id="62" name="Rectangle: Rounded Corners 61">
            <a:extLst>
              <a:ext uri="{FF2B5EF4-FFF2-40B4-BE49-F238E27FC236}">
                <a16:creationId xmlns:a16="http://schemas.microsoft.com/office/drawing/2014/main" id="{AEF3C4EA-87DE-444E-9599-66B5871EB787}"/>
              </a:ext>
            </a:extLst>
          </p:cNvPr>
          <p:cNvSpPr/>
          <p:nvPr/>
        </p:nvSpPr>
        <p:spPr>
          <a:xfrm>
            <a:off x="5309336" y="3414548"/>
            <a:ext cx="245101" cy="400919"/>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F4E79"/>
                </a:solidFill>
                <a:effectLst/>
                <a:uLnTx/>
                <a:uFillTx/>
                <a:latin typeface="Century Gothic" panose="020F0302020204030204"/>
                <a:ea typeface="+mn-ea"/>
                <a:cs typeface="+mn-cs"/>
              </a:rPr>
              <a:t>_</a:t>
            </a:r>
          </a:p>
        </p:txBody>
      </p:sp>
      <p:pic>
        <p:nvPicPr>
          <p:cNvPr id="63" name="Picture 62" descr="Icon&#10;&#10;Description automatically generated">
            <a:extLst>
              <a:ext uri="{FF2B5EF4-FFF2-40B4-BE49-F238E27FC236}">
                <a16:creationId xmlns:a16="http://schemas.microsoft.com/office/drawing/2014/main" id="{43BF3420-69DA-4E83-B297-C9EA5234C04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07166" y="4741979"/>
            <a:ext cx="1914812" cy="1461540"/>
          </a:xfrm>
          <a:prstGeom prst="rect">
            <a:avLst/>
          </a:prstGeom>
        </p:spPr>
      </p:pic>
      <p:pic>
        <p:nvPicPr>
          <p:cNvPr id="64" name="Picture 63" descr="A picture containing logo&#10;&#10;Description automatically generated">
            <a:extLst>
              <a:ext uri="{FF2B5EF4-FFF2-40B4-BE49-F238E27FC236}">
                <a16:creationId xmlns:a16="http://schemas.microsoft.com/office/drawing/2014/main" id="{47AC1119-44EF-4EB7-B890-FE2E463083D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525302" y="2736501"/>
            <a:ext cx="2435914" cy="2497667"/>
          </a:xfrm>
          <a:prstGeom prst="rect">
            <a:avLst/>
          </a:prstGeom>
        </p:spPr>
      </p:pic>
      <p:sp>
        <p:nvSpPr>
          <p:cNvPr id="12" name="Oval 11">
            <a:extLst>
              <a:ext uri="{FF2B5EF4-FFF2-40B4-BE49-F238E27FC236}">
                <a16:creationId xmlns:a16="http://schemas.microsoft.com/office/drawing/2014/main" id="{09E9940C-9B10-4A8F-AD65-A5E436077751}"/>
              </a:ext>
            </a:extLst>
          </p:cNvPr>
          <p:cNvSpPr/>
          <p:nvPr/>
        </p:nvSpPr>
        <p:spPr>
          <a:xfrm>
            <a:off x="6646127" y="178418"/>
            <a:ext cx="3549319" cy="6163449"/>
          </a:xfrm>
          <a:prstGeom prst="ellipse">
            <a:avLst/>
          </a:prstGeom>
          <a:solidFill>
            <a:schemeClr val="bg1">
              <a:lumMod val="9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14" name="Graphic 13" descr="User">
            <a:extLst>
              <a:ext uri="{FF2B5EF4-FFF2-40B4-BE49-F238E27FC236}">
                <a16:creationId xmlns:a16="http://schemas.microsoft.com/office/drawing/2014/main" id="{DFF79210-8849-40DE-BF52-1B6586B724B6}"/>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748999" y="1341673"/>
            <a:ext cx="914400" cy="914400"/>
          </a:xfrm>
          <a:prstGeom prst="rect">
            <a:avLst/>
          </a:prstGeom>
        </p:spPr>
      </p:pic>
      <p:pic>
        <p:nvPicPr>
          <p:cNvPr id="15" name="Graphic 14" descr="User">
            <a:extLst>
              <a:ext uri="{FF2B5EF4-FFF2-40B4-BE49-F238E27FC236}">
                <a16:creationId xmlns:a16="http://schemas.microsoft.com/office/drawing/2014/main" id="{E0BD9A87-134C-4F81-9598-C4043BAA4CB8}"/>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620711" y="2802942"/>
            <a:ext cx="914400" cy="914400"/>
          </a:xfrm>
          <a:prstGeom prst="rect">
            <a:avLst/>
          </a:prstGeom>
        </p:spPr>
      </p:pic>
      <p:pic>
        <p:nvPicPr>
          <p:cNvPr id="16" name="Graphic 15" descr="User">
            <a:extLst>
              <a:ext uri="{FF2B5EF4-FFF2-40B4-BE49-F238E27FC236}">
                <a16:creationId xmlns:a16="http://schemas.microsoft.com/office/drawing/2014/main" id="{550DF346-0563-4899-B010-D647D6CFCA28}"/>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963586" y="229948"/>
            <a:ext cx="914400" cy="914400"/>
          </a:xfrm>
          <a:prstGeom prst="rect">
            <a:avLst/>
          </a:prstGeom>
        </p:spPr>
      </p:pic>
      <p:pic>
        <p:nvPicPr>
          <p:cNvPr id="17" name="Graphic 16" descr="User">
            <a:extLst>
              <a:ext uri="{FF2B5EF4-FFF2-40B4-BE49-F238E27FC236}">
                <a16:creationId xmlns:a16="http://schemas.microsoft.com/office/drawing/2014/main" id="{639919C1-2380-43A4-9E86-0EB013C38A11}"/>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026884" y="4319768"/>
            <a:ext cx="914400" cy="914400"/>
          </a:xfrm>
          <a:prstGeom prst="rect">
            <a:avLst/>
          </a:prstGeom>
        </p:spPr>
      </p:pic>
      <p:pic>
        <p:nvPicPr>
          <p:cNvPr id="18" name="Graphic 17" descr="User">
            <a:extLst>
              <a:ext uri="{FF2B5EF4-FFF2-40B4-BE49-F238E27FC236}">
                <a16:creationId xmlns:a16="http://schemas.microsoft.com/office/drawing/2014/main" id="{7DE068DB-D161-42EF-911C-879FDE3CDEF2}"/>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941284" y="5358065"/>
            <a:ext cx="914400" cy="914400"/>
          </a:xfrm>
          <a:prstGeom prst="rect">
            <a:avLst/>
          </a:prstGeom>
        </p:spPr>
      </p:pic>
      <p:pic>
        <p:nvPicPr>
          <p:cNvPr id="19" name="Graphic 18" descr="User">
            <a:extLst>
              <a:ext uri="{FF2B5EF4-FFF2-40B4-BE49-F238E27FC236}">
                <a16:creationId xmlns:a16="http://schemas.microsoft.com/office/drawing/2014/main" id="{96CE12A0-E016-4949-8F61-FA423E249DE6}"/>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9100601" y="1346619"/>
            <a:ext cx="914400" cy="914400"/>
          </a:xfrm>
          <a:prstGeom prst="rect">
            <a:avLst/>
          </a:prstGeom>
        </p:spPr>
      </p:pic>
      <p:pic>
        <p:nvPicPr>
          <p:cNvPr id="20" name="Graphic 19" descr="User">
            <a:extLst>
              <a:ext uri="{FF2B5EF4-FFF2-40B4-BE49-F238E27FC236}">
                <a16:creationId xmlns:a16="http://schemas.microsoft.com/office/drawing/2014/main" id="{4C7C9941-CA90-47ED-B20D-AC9D9826BDF8}"/>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9154709" y="2802942"/>
            <a:ext cx="914400" cy="914400"/>
          </a:xfrm>
          <a:prstGeom prst="rect">
            <a:avLst/>
          </a:prstGeom>
        </p:spPr>
      </p:pic>
      <p:pic>
        <p:nvPicPr>
          <p:cNvPr id="21" name="Graphic 20" descr="User">
            <a:extLst>
              <a:ext uri="{FF2B5EF4-FFF2-40B4-BE49-F238E27FC236}">
                <a16:creationId xmlns:a16="http://schemas.microsoft.com/office/drawing/2014/main" id="{D584DB23-2CA0-472B-81F4-D9DD7878F1AA}"/>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938666" y="4319768"/>
            <a:ext cx="914400" cy="914400"/>
          </a:xfrm>
          <a:prstGeom prst="rect">
            <a:avLst/>
          </a:prstGeom>
        </p:spPr>
      </p:pic>
      <p:sp>
        <p:nvSpPr>
          <p:cNvPr id="52" name="Action Button: Custom 16">
            <a:hlinkClick r:id="" action="ppaction://noaction" highlightClick="1">
              <a:snd r:embed="rId16" name="9.2.1.3 Slide 6 6.wav"/>
            </a:hlinkClick>
            <a:extLst>
              <a:ext uri="{FF2B5EF4-FFF2-40B4-BE49-F238E27FC236}">
                <a16:creationId xmlns:a16="http://schemas.microsoft.com/office/drawing/2014/main" id="{11EF7C91-D04D-47C0-9097-5BBDB0BBC722}"/>
              </a:ext>
            </a:extLst>
          </p:cNvPr>
          <p:cNvSpPr/>
          <p:nvPr/>
        </p:nvSpPr>
        <p:spPr>
          <a:xfrm>
            <a:off x="8799689" y="5537233"/>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cxnSp>
        <p:nvCxnSpPr>
          <p:cNvPr id="7" name="Straight Arrow Connector 6"/>
          <p:cNvCxnSpPr>
            <a:stCxn id="22" idx="3"/>
          </p:cNvCxnSpPr>
          <p:nvPr/>
        </p:nvCxnSpPr>
        <p:spPr>
          <a:xfrm flipV="1">
            <a:off x="7313233" y="721654"/>
            <a:ext cx="628051" cy="33"/>
          </a:xfrm>
          <a:prstGeom prst="straightConnector1">
            <a:avLst/>
          </a:prstGeom>
          <a:ln w="31750">
            <a:solidFill>
              <a:srgbClr val="00206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flipH="1">
            <a:off x="8855684" y="6096000"/>
            <a:ext cx="579690" cy="18619"/>
          </a:xfrm>
          <a:prstGeom prst="straightConnector1">
            <a:avLst/>
          </a:prstGeom>
          <a:ln w="31750">
            <a:solidFill>
              <a:srgbClr val="002060"/>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0514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38"/>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40"/>
                                        </p:tgtEl>
                                        <p:attrNameLst>
                                          <p:attrName>style.visibility</p:attrName>
                                        </p:attrNameLst>
                                      </p:cBhvr>
                                      <p:to>
                                        <p:strVal val="hidden"/>
                                      </p:to>
                                    </p:set>
                                  </p:childTnLst>
                                </p:cTn>
                              </p:par>
                              <p:par>
                                <p:cTn id="33" presetID="1" presetClass="exit" presetSubtype="0" fill="hold" grpId="0" nodeType="withEffect">
                                  <p:stCondLst>
                                    <p:cond delay="0"/>
                                  </p:stCondLst>
                                  <p:childTnLst>
                                    <p:set>
                                      <p:cBhvr>
                                        <p:cTn id="34" dur="1" fill="hold">
                                          <p:stCondLst>
                                            <p:cond delay="0"/>
                                          </p:stCondLst>
                                        </p:cTn>
                                        <p:tgtEl>
                                          <p:spTgt spid="4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4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4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48"/>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51"/>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53"/>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55"/>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57"/>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59"/>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61"/>
                                        </p:tgtEl>
                                        <p:attrNameLst>
                                          <p:attrName>style.visibility</p:attrName>
                                        </p:attrNameLst>
                                      </p:cBhvr>
                                      <p:to>
                                        <p:strVal val="hidden"/>
                                      </p:to>
                                    </p:set>
                                  </p:childTnLst>
                                </p:cTn>
                              </p:par>
                              <p:par>
                                <p:cTn id="71" presetID="1" presetClass="exit" presetSubtype="0" fill="hold" grpId="0" nodeType="withEffect">
                                  <p:stCondLst>
                                    <p:cond delay="0"/>
                                  </p:stCondLst>
                                  <p:childTnLst>
                                    <p:set>
                                      <p:cBhvr>
                                        <p:cTn id="72" dur="1" fill="hold">
                                          <p:stCondLst>
                                            <p:cond delay="0"/>
                                          </p:stCondLst>
                                        </p:cTn>
                                        <p:tgtEl>
                                          <p:spTgt spid="6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P spid="28" grpId="0" animBg="1"/>
      <p:bldP spid="29" grpId="0" animBg="1"/>
      <p:bldP spid="35" grpId="0" animBg="1"/>
      <p:bldP spid="36" grpId="0" animBg="1"/>
      <p:bldP spid="38" grpId="0" animBg="1"/>
      <p:bldP spid="40" grpId="0" animBg="1"/>
      <p:bldP spid="43" grpId="0" animBg="1"/>
      <p:bldP spid="44" grpId="0" animBg="1"/>
      <p:bldP spid="46" grpId="0" animBg="1"/>
      <p:bldP spid="48" grpId="0" animBg="1"/>
      <p:bldP spid="51" grpId="0" animBg="1"/>
      <p:bldP spid="53" grpId="0" animBg="1"/>
      <p:bldP spid="55" grpId="0" animBg="1"/>
      <p:bldP spid="57" grpId="0" animBg="1"/>
      <p:bldP spid="59" grpId="0" animBg="1"/>
      <p:bldP spid="61" grpId="0" animBg="1"/>
      <p:bldP spid="6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5687122" cy="869950"/>
          </a:xfrm>
          <a:prstGeom prst="rect">
            <a:avLst/>
          </a:prstGeom>
        </p:spPr>
      </p:pic>
      <p:sp>
        <p:nvSpPr>
          <p:cNvPr id="4" name="Title 3"/>
          <p:cNvSpPr>
            <a:spLocks noGrp="1"/>
          </p:cNvSpPr>
          <p:nvPr>
            <p:ph type="title"/>
          </p:nvPr>
        </p:nvSpPr>
        <p:spPr>
          <a:xfrm>
            <a:off x="0" y="294041"/>
            <a:ext cx="5218771" cy="707849"/>
          </a:xfrm>
        </p:spPr>
        <p:txBody>
          <a:bodyPr>
            <a:normAutofit/>
          </a:bodyPr>
          <a:lstStyle/>
          <a:p>
            <a:r>
              <a:rPr lang="en-GB" sz="3600" b="1" dirty="0">
                <a:solidFill>
                  <a:schemeClr val="bg1"/>
                </a:solidFill>
              </a:rPr>
              <a:t>Murder-Mystery-Party</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E359C302-ACFD-410A-9C7E-943A72563E53}"/>
              </a:ext>
            </a:extLst>
          </p:cNvPr>
          <p:cNvSpPr txBox="1"/>
          <p:nvPr/>
        </p:nvSpPr>
        <p:spPr>
          <a:xfrm>
            <a:off x="0" y="1302490"/>
            <a:ext cx="499574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Wer sitzt wo? Mutti sagt wo die Gäste sitzen sollen. Schreib die Namen.  </a:t>
            </a:r>
          </a:p>
        </p:txBody>
      </p:sp>
      <p:sp>
        <p:nvSpPr>
          <p:cNvPr id="22" name="TextBox 21">
            <a:extLst>
              <a:ext uri="{FF2B5EF4-FFF2-40B4-BE49-F238E27FC236}">
                <a16:creationId xmlns:a16="http://schemas.microsoft.com/office/drawing/2014/main" id="{CF438503-FBE0-4B95-B12D-73550B3C3684}"/>
              </a:ext>
            </a:extLst>
          </p:cNvPr>
          <p:cNvSpPr txBox="1"/>
          <p:nvPr/>
        </p:nvSpPr>
        <p:spPr>
          <a:xfrm>
            <a:off x="5896351" y="306188"/>
            <a:ext cx="1416882" cy="830997"/>
          </a:xfrm>
          <a:prstGeom prst="rect">
            <a:avLst/>
          </a:prstGeom>
          <a:solidFill>
            <a:schemeClr val="bg1">
              <a:lumMod val="9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Simon Siebold</a:t>
            </a:r>
          </a:p>
        </p:txBody>
      </p:sp>
      <p:sp>
        <p:nvSpPr>
          <p:cNvPr id="23" name="Rectangle: Rounded Corners 22">
            <a:extLst>
              <a:ext uri="{FF2B5EF4-FFF2-40B4-BE49-F238E27FC236}">
                <a16:creationId xmlns:a16="http://schemas.microsoft.com/office/drawing/2014/main" id="{6421406E-50E3-4571-8DFC-E986324CDD21}"/>
              </a:ext>
            </a:extLst>
          </p:cNvPr>
          <p:cNvSpPr/>
          <p:nvPr/>
        </p:nvSpPr>
        <p:spPr>
          <a:xfrm>
            <a:off x="6123372" y="286229"/>
            <a:ext cx="1056189" cy="400919"/>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F4E79"/>
                </a:solidFill>
                <a:effectLst/>
                <a:uLnTx/>
                <a:uFillTx/>
                <a:latin typeface="Century Gothic" panose="020F0302020204030204"/>
                <a:ea typeface="+mn-ea"/>
                <a:cs typeface="+mn-cs"/>
              </a:rPr>
              <a:t>_ _ _ _ _</a:t>
            </a:r>
          </a:p>
        </p:txBody>
      </p:sp>
      <p:sp>
        <p:nvSpPr>
          <p:cNvPr id="25" name="Rectangle: Rounded Corners 24">
            <a:extLst>
              <a:ext uri="{FF2B5EF4-FFF2-40B4-BE49-F238E27FC236}">
                <a16:creationId xmlns:a16="http://schemas.microsoft.com/office/drawing/2014/main" id="{C06CFF81-10CF-4E99-BD73-02811D9A1F35}"/>
              </a:ext>
            </a:extLst>
          </p:cNvPr>
          <p:cNvSpPr/>
          <p:nvPr/>
        </p:nvSpPr>
        <p:spPr>
          <a:xfrm>
            <a:off x="5871295" y="707107"/>
            <a:ext cx="1416881" cy="318326"/>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F4E79"/>
                </a:solidFill>
                <a:effectLst/>
                <a:uLnTx/>
                <a:uFillTx/>
                <a:latin typeface="Century Gothic" panose="020F0302020204030204"/>
                <a:ea typeface="+mn-ea"/>
                <a:cs typeface="+mn-cs"/>
              </a:rPr>
              <a:t>_ _ _ _ _ _ _ </a:t>
            </a:r>
          </a:p>
        </p:txBody>
      </p:sp>
      <p:sp>
        <p:nvSpPr>
          <p:cNvPr id="26" name="Action Button: Custom 16">
            <a:hlinkClick r:id="" action="ppaction://noaction" highlightClick="1">
              <a:snd r:embed="rId4" name="9.2.1.3 Slide 6 1.wav"/>
            </a:hlinkClick>
            <a:extLst>
              <a:ext uri="{FF2B5EF4-FFF2-40B4-BE49-F238E27FC236}">
                <a16:creationId xmlns:a16="http://schemas.microsoft.com/office/drawing/2014/main" id="{E2CB1E32-ACE7-473E-B38D-2B808D59E6B5}"/>
              </a:ext>
            </a:extLst>
          </p:cNvPr>
          <p:cNvSpPr/>
          <p:nvPr/>
        </p:nvSpPr>
        <p:spPr>
          <a:xfrm>
            <a:off x="5374981" y="229476"/>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4" name="TextBox 23">
            <a:extLst>
              <a:ext uri="{FF2B5EF4-FFF2-40B4-BE49-F238E27FC236}">
                <a16:creationId xmlns:a16="http://schemas.microsoft.com/office/drawing/2014/main" id="{F2F12ADA-5CBA-4CF8-9D6E-E6CDBAD19AAE}"/>
              </a:ext>
            </a:extLst>
          </p:cNvPr>
          <p:cNvSpPr txBox="1"/>
          <p:nvPr/>
        </p:nvSpPr>
        <p:spPr>
          <a:xfrm>
            <a:off x="5386234" y="1416741"/>
            <a:ext cx="1356571" cy="830997"/>
          </a:xfrm>
          <a:prstGeom prst="rect">
            <a:avLst/>
          </a:prstGeom>
          <a:solidFill>
            <a:schemeClr val="bg1">
              <a:lumMod val="9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Sonja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Zender</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7" name="Action Button: Custom 16">
            <a:hlinkClick r:id="" action="ppaction://noaction" highlightClick="1">
              <a:snd r:embed="rId5" name="9.2.1.3 Slide 6 2.wav"/>
            </a:hlinkClick>
            <a:extLst>
              <a:ext uri="{FF2B5EF4-FFF2-40B4-BE49-F238E27FC236}">
                <a16:creationId xmlns:a16="http://schemas.microsoft.com/office/drawing/2014/main" id="{B70C6903-7A82-4B13-B0C8-FCC5675A3314}"/>
              </a:ext>
            </a:extLst>
          </p:cNvPr>
          <p:cNvSpPr/>
          <p:nvPr/>
        </p:nvSpPr>
        <p:spPr>
          <a:xfrm>
            <a:off x="169957" y="2688875"/>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4" name="TextBox 33">
            <a:extLst>
              <a:ext uri="{FF2B5EF4-FFF2-40B4-BE49-F238E27FC236}">
                <a16:creationId xmlns:a16="http://schemas.microsoft.com/office/drawing/2014/main" id="{256DA643-6721-42E2-B00F-F473CD17D215}"/>
              </a:ext>
            </a:extLst>
          </p:cNvPr>
          <p:cNvSpPr txBox="1"/>
          <p:nvPr/>
        </p:nvSpPr>
        <p:spPr>
          <a:xfrm>
            <a:off x="10531639" y="1486634"/>
            <a:ext cx="1597545" cy="830997"/>
          </a:xfrm>
          <a:prstGeom prst="rect">
            <a:avLst/>
          </a:prstGeom>
          <a:solidFill>
            <a:schemeClr val="bg1">
              <a:lumMod val="9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Zino</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Sprenger</a:t>
            </a:r>
          </a:p>
        </p:txBody>
      </p:sp>
      <p:sp>
        <p:nvSpPr>
          <p:cNvPr id="36" name="Rectangle: Rounded Corners 35">
            <a:extLst>
              <a:ext uri="{FF2B5EF4-FFF2-40B4-BE49-F238E27FC236}">
                <a16:creationId xmlns:a16="http://schemas.microsoft.com/office/drawing/2014/main" id="{AF5AB1B4-2749-48CA-900C-D8C82F727B00}"/>
              </a:ext>
            </a:extLst>
          </p:cNvPr>
          <p:cNvSpPr/>
          <p:nvPr/>
        </p:nvSpPr>
        <p:spPr>
          <a:xfrm>
            <a:off x="10806034" y="1527206"/>
            <a:ext cx="1036733" cy="335532"/>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F4E79"/>
                </a:solidFill>
                <a:effectLst/>
                <a:uLnTx/>
                <a:uFillTx/>
                <a:latin typeface="Century Gothic" panose="020F0302020204030204"/>
                <a:ea typeface="+mn-ea"/>
                <a:cs typeface="+mn-cs"/>
              </a:rPr>
              <a:t>_ _ _ _ </a:t>
            </a:r>
          </a:p>
        </p:txBody>
      </p:sp>
      <p:sp>
        <p:nvSpPr>
          <p:cNvPr id="37" name="Action Button: Custom 16">
            <a:hlinkClick r:id="" action="ppaction://noaction" highlightClick="1">
              <a:snd r:embed="rId6" name="9.2.1.3 Slide 6 3.wav"/>
            </a:hlinkClick>
            <a:extLst>
              <a:ext uri="{FF2B5EF4-FFF2-40B4-BE49-F238E27FC236}">
                <a16:creationId xmlns:a16="http://schemas.microsoft.com/office/drawing/2014/main" id="{1744FDAC-1694-4D0D-9A66-9F357BDE7468}"/>
              </a:ext>
            </a:extLst>
          </p:cNvPr>
          <p:cNvSpPr/>
          <p:nvPr/>
        </p:nvSpPr>
        <p:spPr>
          <a:xfrm>
            <a:off x="777382" y="2688876"/>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9" name="TextBox 38">
            <a:extLst>
              <a:ext uri="{FF2B5EF4-FFF2-40B4-BE49-F238E27FC236}">
                <a16:creationId xmlns:a16="http://schemas.microsoft.com/office/drawing/2014/main" id="{D2E5758C-37D8-4226-A390-91757EDAA812}"/>
              </a:ext>
            </a:extLst>
          </p:cNvPr>
          <p:cNvSpPr txBox="1"/>
          <p:nvPr/>
        </p:nvSpPr>
        <p:spPr>
          <a:xfrm>
            <a:off x="10616467" y="3208843"/>
            <a:ext cx="1506147" cy="830997"/>
          </a:xfrm>
          <a:prstGeom prst="rect">
            <a:avLst/>
          </a:prstGeom>
          <a:solidFill>
            <a:schemeClr val="bg1">
              <a:lumMod val="9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Stefan  Ziegler</a:t>
            </a:r>
          </a:p>
        </p:txBody>
      </p:sp>
      <p:sp>
        <p:nvSpPr>
          <p:cNvPr id="42" name="Action Button: Custom 16">
            <a:hlinkClick r:id="" action="ppaction://noaction" highlightClick="1">
              <a:snd r:embed="rId7" name="9.2.1.3 Slide 6 4.wav"/>
            </a:hlinkClick>
            <a:extLst>
              <a:ext uri="{FF2B5EF4-FFF2-40B4-BE49-F238E27FC236}">
                <a16:creationId xmlns:a16="http://schemas.microsoft.com/office/drawing/2014/main" id="{EA2F58F9-46A6-4972-83D7-310AB5FF989C}"/>
              </a:ext>
            </a:extLst>
          </p:cNvPr>
          <p:cNvSpPr/>
          <p:nvPr/>
        </p:nvSpPr>
        <p:spPr>
          <a:xfrm>
            <a:off x="1390786" y="2696388"/>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45" name="TextBox 44">
            <a:extLst>
              <a:ext uri="{FF2B5EF4-FFF2-40B4-BE49-F238E27FC236}">
                <a16:creationId xmlns:a16="http://schemas.microsoft.com/office/drawing/2014/main" id="{84901F5A-E761-4AF2-B043-21D372998193}"/>
              </a:ext>
            </a:extLst>
          </p:cNvPr>
          <p:cNvSpPr txBox="1"/>
          <p:nvPr/>
        </p:nvSpPr>
        <p:spPr>
          <a:xfrm>
            <a:off x="10576908" y="4690168"/>
            <a:ext cx="1257398" cy="830997"/>
          </a:xfrm>
          <a:prstGeom prst="rect">
            <a:avLst/>
          </a:prstGeom>
          <a:solidFill>
            <a:schemeClr val="bg1">
              <a:lumMod val="9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Anita Seidel</a:t>
            </a:r>
          </a:p>
        </p:txBody>
      </p:sp>
      <p:sp>
        <p:nvSpPr>
          <p:cNvPr id="47" name="Action Button: Custom 16">
            <a:hlinkClick r:id="" action="ppaction://noaction" highlightClick="1">
              <a:snd r:embed="rId8" name="9.2.1.3 Slide 6 5.wav"/>
            </a:hlinkClick>
            <a:extLst>
              <a:ext uri="{FF2B5EF4-FFF2-40B4-BE49-F238E27FC236}">
                <a16:creationId xmlns:a16="http://schemas.microsoft.com/office/drawing/2014/main" id="{7901735C-A40C-458F-9C61-4FD5B4CBC0DA}"/>
              </a:ext>
            </a:extLst>
          </p:cNvPr>
          <p:cNvSpPr/>
          <p:nvPr/>
        </p:nvSpPr>
        <p:spPr>
          <a:xfrm>
            <a:off x="2026359" y="2689541"/>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50" name="TextBox 49">
            <a:extLst>
              <a:ext uri="{FF2B5EF4-FFF2-40B4-BE49-F238E27FC236}">
                <a16:creationId xmlns:a16="http://schemas.microsoft.com/office/drawing/2014/main" id="{48EDD1D2-26B5-4510-B948-E7746E4FFEE5}"/>
              </a:ext>
            </a:extLst>
          </p:cNvPr>
          <p:cNvSpPr txBox="1"/>
          <p:nvPr/>
        </p:nvSpPr>
        <p:spPr>
          <a:xfrm>
            <a:off x="9274242" y="5485422"/>
            <a:ext cx="1257398" cy="830997"/>
          </a:xfrm>
          <a:prstGeom prst="rect">
            <a:avLst/>
          </a:prstGeom>
          <a:solidFill>
            <a:schemeClr val="bg1">
              <a:lumMod val="9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Hans Sauer</a:t>
            </a:r>
          </a:p>
        </p:txBody>
      </p:sp>
      <p:sp>
        <p:nvSpPr>
          <p:cNvPr id="54" name="TextBox 53">
            <a:extLst>
              <a:ext uri="{FF2B5EF4-FFF2-40B4-BE49-F238E27FC236}">
                <a16:creationId xmlns:a16="http://schemas.microsoft.com/office/drawing/2014/main" id="{5097F836-49E4-4BE2-8E5E-A67C734698CA}"/>
              </a:ext>
            </a:extLst>
          </p:cNvPr>
          <p:cNvSpPr txBox="1"/>
          <p:nvPr/>
        </p:nvSpPr>
        <p:spPr>
          <a:xfrm>
            <a:off x="5613574" y="4925547"/>
            <a:ext cx="1383379" cy="830997"/>
          </a:xfrm>
          <a:prstGeom prst="rect">
            <a:avLst/>
          </a:prstGeom>
          <a:solidFill>
            <a:schemeClr val="bg1">
              <a:lumMod val="9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Zara Simmer</a:t>
            </a:r>
          </a:p>
        </p:txBody>
      </p:sp>
      <p:sp>
        <p:nvSpPr>
          <p:cNvPr id="56" name="Action Button: Custom 16">
            <a:hlinkClick r:id="" action="ppaction://noaction" highlightClick="1">
              <a:snd r:embed="rId9" name="9.2.1.3 Slide 6 7.wav"/>
            </a:hlinkClick>
            <a:extLst>
              <a:ext uri="{FF2B5EF4-FFF2-40B4-BE49-F238E27FC236}">
                <a16:creationId xmlns:a16="http://schemas.microsoft.com/office/drawing/2014/main" id="{50E06EF3-7036-4B60-97CB-C1EAC197CAC4}"/>
              </a:ext>
            </a:extLst>
          </p:cNvPr>
          <p:cNvSpPr/>
          <p:nvPr/>
        </p:nvSpPr>
        <p:spPr>
          <a:xfrm>
            <a:off x="3297358" y="2696388"/>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58" name="TextBox 57">
            <a:extLst>
              <a:ext uri="{FF2B5EF4-FFF2-40B4-BE49-F238E27FC236}">
                <a16:creationId xmlns:a16="http://schemas.microsoft.com/office/drawing/2014/main" id="{184BC108-EA33-4252-8F90-8A2F495A2B03}"/>
              </a:ext>
            </a:extLst>
          </p:cNvPr>
          <p:cNvSpPr txBox="1"/>
          <p:nvPr/>
        </p:nvSpPr>
        <p:spPr>
          <a:xfrm>
            <a:off x="5061799" y="3001269"/>
            <a:ext cx="1383379" cy="830997"/>
          </a:xfrm>
          <a:prstGeom prst="rect">
            <a:avLst/>
          </a:prstGeom>
          <a:solidFill>
            <a:schemeClr val="bg1">
              <a:lumMod val="9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Sabine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Strauß</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0" name="Action Button: Custom 16">
            <a:hlinkClick r:id="" action="ppaction://noaction" highlightClick="1">
              <a:snd r:embed="rId10" name="9.2.1.3 Slide 6 8.wav"/>
            </a:hlinkClick>
            <a:extLst>
              <a:ext uri="{FF2B5EF4-FFF2-40B4-BE49-F238E27FC236}">
                <a16:creationId xmlns:a16="http://schemas.microsoft.com/office/drawing/2014/main" id="{84520375-2908-4178-ACB0-914DCE4A47B9}"/>
              </a:ext>
            </a:extLst>
          </p:cNvPr>
          <p:cNvSpPr/>
          <p:nvPr/>
        </p:nvSpPr>
        <p:spPr>
          <a:xfrm>
            <a:off x="3949751" y="2688874"/>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67" name="Rectangle: Rounded Corners 66">
            <a:extLst>
              <a:ext uri="{FF2B5EF4-FFF2-40B4-BE49-F238E27FC236}">
                <a16:creationId xmlns:a16="http://schemas.microsoft.com/office/drawing/2014/main" id="{1723F6AD-B145-4652-8FCB-60BB4B20D142}"/>
              </a:ext>
            </a:extLst>
          </p:cNvPr>
          <p:cNvSpPr/>
          <p:nvPr/>
        </p:nvSpPr>
        <p:spPr>
          <a:xfrm>
            <a:off x="10487835" y="1965020"/>
            <a:ext cx="1663801" cy="352612"/>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F4E79"/>
                </a:solidFill>
                <a:effectLst/>
                <a:uLnTx/>
                <a:uFillTx/>
                <a:latin typeface="Century Gothic" panose="020F0302020204030204"/>
                <a:ea typeface="+mn-ea"/>
                <a:cs typeface="+mn-cs"/>
              </a:rPr>
              <a:t>_ _ _ _ _ _ _ _</a:t>
            </a:r>
          </a:p>
        </p:txBody>
      </p:sp>
      <p:sp>
        <p:nvSpPr>
          <p:cNvPr id="68" name="Rectangle: Rounded Corners 67">
            <a:extLst>
              <a:ext uri="{FF2B5EF4-FFF2-40B4-BE49-F238E27FC236}">
                <a16:creationId xmlns:a16="http://schemas.microsoft.com/office/drawing/2014/main" id="{981589B3-FDDF-4D94-B9B0-DB89BC9A23A3}"/>
              </a:ext>
            </a:extLst>
          </p:cNvPr>
          <p:cNvSpPr/>
          <p:nvPr/>
        </p:nvSpPr>
        <p:spPr>
          <a:xfrm>
            <a:off x="10699746" y="3249978"/>
            <a:ext cx="1257398" cy="309493"/>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F4E79"/>
                </a:solidFill>
                <a:effectLst/>
                <a:uLnTx/>
                <a:uFillTx/>
                <a:latin typeface="Century Gothic" panose="020F0302020204030204"/>
                <a:ea typeface="+mn-ea"/>
                <a:cs typeface="+mn-cs"/>
              </a:rPr>
              <a:t>_ _ _ _ _ _</a:t>
            </a:r>
          </a:p>
        </p:txBody>
      </p:sp>
      <p:sp>
        <p:nvSpPr>
          <p:cNvPr id="69" name="Rectangle: Rounded Corners 68">
            <a:extLst>
              <a:ext uri="{FF2B5EF4-FFF2-40B4-BE49-F238E27FC236}">
                <a16:creationId xmlns:a16="http://schemas.microsoft.com/office/drawing/2014/main" id="{FFD1E9FF-3864-4C29-855A-ADA863C89624}"/>
              </a:ext>
            </a:extLst>
          </p:cNvPr>
          <p:cNvSpPr/>
          <p:nvPr/>
        </p:nvSpPr>
        <p:spPr>
          <a:xfrm>
            <a:off x="10623037" y="3640340"/>
            <a:ext cx="1506148" cy="37099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F4E79"/>
                </a:solidFill>
                <a:effectLst/>
                <a:uLnTx/>
                <a:uFillTx/>
                <a:latin typeface="Century Gothic" panose="020F0302020204030204"/>
                <a:ea typeface="+mn-ea"/>
                <a:cs typeface="+mn-cs"/>
              </a:rPr>
              <a:t>_ _ _ _ _ _ _</a:t>
            </a:r>
          </a:p>
        </p:txBody>
      </p:sp>
      <p:sp>
        <p:nvSpPr>
          <p:cNvPr id="70" name="Rectangle: Rounded Corners 69">
            <a:extLst>
              <a:ext uri="{FF2B5EF4-FFF2-40B4-BE49-F238E27FC236}">
                <a16:creationId xmlns:a16="http://schemas.microsoft.com/office/drawing/2014/main" id="{6909B19F-567D-4746-B52F-04383484088F}"/>
              </a:ext>
            </a:extLst>
          </p:cNvPr>
          <p:cNvSpPr/>
          <p:nvPr/>
        </p:nvSpPr>
        <p:spPr>
          <a:xfrm>
            <a:off x="10565010" y="4776304"/>
            <a:ext cx="1257398" cy="309493"/>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F4E79"/>
                </a:solidFill>
                <a:effectLst/>
                <a:uLnTx/>
                <a:uFillTx/>
                <a:latin typeface="Century Gothic" panose="020F0302020204030204"/>
                <a:ea typeface="+mn-ea"/>
                <a:cs typeface="+mn-cs"/>
              </a:rPr>
              <a:t>_ _ _ _ _ </a:t>
            </a:r>
          </a:p>
        </p:txBody>
      </p:sp>
      <p:sp>
        <p:nvSpPr>
          <p:cNvPr id="71" name="Rectangle: Rounded Corners 70">
            <a:extLst>
              <a:ext uri="{FF2B5EF4-FFF2-40B4-BE49-F238E27FC236}">
                <a16:creationId xmlns:a16="http://schemas.microsoft.com/office/drawing/2014/main" id="{643F1088-DDBC-4297-BE0B-5FAD37ABC712}"/>
              </a:ext>
            </a:extLst>
          </p:cNvPr>
          <p:cNvSpPr/>
          <p:nvPr/>
        </p:nvSpPr>
        <p:spPr>
          <a:xfrm>
            <a:off x="10564129" y="5147212"/>
            <a:ext cx="1257398" cy="309493"/>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F4E79"/>
                </a:solidFill>
                <a:effectLst/>
                <a:uLnTx/>
                <a:uFillTx/>
                <a:latin typeface="Century Gothic" panose="020F0302020204030204"/>
                <a:ea typeface="+mn-ea"/>
                <a:cs typeface="+mn-cs"/>
              </a:rPr>
              <a:t>_ _ _ _ _ _ </a:t>
            </a:r>
          </a:p>
        </p:txBody>
      </p:sp>
      <p:sp>
        <p:nvSpPr>
          <p:cNvPr id="72" name="Rectangle: Rounded Corners 71">
            <a:extLst>
              <a:ext uri="{FF2B5EF4-FFF2-40B4-BE49-F238E27FC236}">
                <a16:creationId xmlns:a16="http://schemas.microsoft.com/office/drawing/2014/main" id="{9C2595A4-DA6C-49E4-9836-549A028C775D}"/>
              </a:ext>
            </a:extLst>
          </p:cNvPr>
          <p:cNvSpPr/>
          <p:nvPr/>
        </p:nvSpPr>
        <p:spPr>
          <a:xfrm>
            <a:off x="9244480" y="5582645"/>
            <a:ext cx="1257398" cy="309493"/>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F4E79"/>
                </a:solidFill>
                <a:effectLst/>
                <a:uLnTx/>
                <a:uFillTx/>
                <a:latin typeface="Century Gothic" panose="020F0302020204030204"/>
                <a:ea typeface="+mn-ea"/>
                <a:cs typeface="+mn-cs"/>
              </a:rPr>
              <a:t>_ _ _ _  </a:t>
            </a:r>
          </a:p>
        </p:txBody>
      </p:sp>
      <p:sp>
        <p:nvSpPr>
          <p:cNvPr id="73" name="Rectangle: Rounded Corners 72">
            <a:extLst>
              <a:ext uri="{FF2B5EF4-FFF2-40B4-BE49-F238E27FC236}">
                <a16:creationId xmlns:a16="http://schemas.microsoft.com/office/drawing/2014/main" id="{28AE9761-90DA-4AE5-94C2-DC984E3D5796}"/>
              </a:ext>
            </a:extLst>
          </p:cNvPr>
          <p:cNvSpPr/>
          <p:nvPr/>
        </p:nvSpPr>
        <p:spPr>
          <a:xfrm>
            <a:off x="9277149" y="5924487"/>
            <a:ext cx="1257398" cy="309493"/>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F4E79"/>
                </a:solidFill>
                <a:effectLst/>
                <a:uLnTx/>
                <a:uFillTx/>
                <a:latin typeface="Century Gothic" panose="020F0302020204030204"/>
                <a:ea typeface="+mn-ea"/>
                <a:cs typeface="+mn-cs"/>
              </a:rPr>
              <a:t>_ _ _ _ _ </a:t>
            </a:r>
          </a:p>
        </p:txBody>
      </p:sp>
      <p:sp>
        <p:nvSpPr>
          <p:cNvPr id="74" name="Rectangle: Rounded Corners 73">
            <a:extLst>
              <a:ext uri="{FF2B5EF4-FFF2-40B4-BE49-F238E27FC236}">
                <a16:creationId xmlns:a16="http://schemas.microsoft.com/office/drawing/2014/main" id="{847397DD-D19C-48B7-A9F3-B4D77C640286}"/>
              </a:ext>
            </a:extLst>
          </p:cNvPr>
          <p:cNvSpPr/>
          <p:nvPr/>
        </p:nvSpPr>
        <p:spPr>
          <a:xfrm>
            <a:off x="5682217" y="4992465"/>
            <a:ext cx="1257398" cy="309493"/>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F4E79"/>
                </a:solidFill>
                <a:effectLst/>
                <a:uLnTx/>
                <a:uFillTx/>
                <a:latin typeface="Century Gothic" panose="020F0302020204030204"/>
                <a:ea typeface="+mn-ea"/>
                <a:cs typeface="+mn-cs"/>
              </a:rPr>
              <a:t>_ _ _ _  </a:t>
            </a:r>
          </a:p>
        </p:txBody>
      </p:sp>
      <p:sp>
        <p:nvSpPr>
          <p:cNvPr id="75" name="Rectangle: Rounded Corners 74">
            <a:extLst>
              <a:ext uri="{FF2B5EF4-FFF2-40B4-BE49-F238E27FC236}">
                <a16:creationId xmlns:a16="http://schemas.microsoft.com/office/drawing/2014/main" id="{950078F0-5780-460D-8ADF-82E6284E6BD2}"/>
              </a:ext>
            </a:extLst>
          </p:cNvPr>
          <p:cNvSpPr/>
          <p:nvPr/>
        </p:nvSpPr>
        <p:spPr>
          <a:xfrm>
            <a:off x="5658826" y="5382486"/>
            <a:ext cx="1257398" cy="309493"/>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F4E79"/>
                </a:solidFill>
                <a:effectLst/>
                <a:uLnTx/>
                <a:uFillTx/>
                <a:latin typeface="Century Gothic" panose="020F0302020204030204"/>
                <a:ea typeface="+mn-ea"/>
                <a:cs typeface="+mn-cs"/>
              </a:rPr>
              <a:t>_ _ _ _ _ _</a:t>
            </a:r>
          </a:p>
        </p:txBody>
      </p:sp>
      <p:sp>
        <p:nvSpPr>
          <p:cNvPr id="76" name="Rectangle: Rounded Corners 75">
            <a:extLst>
              <a:ext uri="{FF2B5EF4-FFF2-40B4-BE49-F238E27FC236}">
                <a16:creationId xmlns:a16="http://schemas.microsoft.com/office/drawing/2014/main" id="{0EF40EB8-9258-4C95-B527-73E4FDA0BA79}"/>
              </a:ext>
            </a:extLst>
          </p:cNvPr>
          <p:cNvSpPr/>
          <p:nvPr/>
        </p:nvSpPr>
        <p:spPr>
          <a:xfrm>
            <a:off x="5156702" y="3041661"/>
            <a:ext cx="1257398" cy="309493"/>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F4E79"/>
                </a:solidFill>
                <a:effectLst/>
                <a:uLnTx/>
                <a:uFillTx/>
                <a:latin typeface="Century Gothic" panose="020F0302020204030204"/>
                <a:ea typeface="+mn-ea"/>
                <a:cs typeface="+mn-cs"/>
              </a:rPr>
              <a:t>_ _ _ _ _ _</a:t>
            </a:r>
          </a:p>
        </p:txBody>
      </p:sp>
      <p:sp>
        <p:nvSpPr>
          <p:cNvPr id="77" name="Rectangle: Rounded Corners 76">
            <a:extLst>
              <a:ext uri="{FF2B5EF4-FFF2-40B4-BE49-F238E27FC236}">
                <a16:creationId xmlns:a16="http://schemas.microsoft.com/office/drawing/2014/main" id="{6A88B3ED-9E82-4EBB-A38D-7910DBF5C845}"/>
              </a:ext>
            </a:extLst>
          </p:cNvPr>
          <p:cNvSpPr/>
          <p:nvPr/>
        </p:nvSpPr>
        <p:spPr>
          <a:xfrm>
            <a:off x="5147656" y="3453170"/>
            <a:ext cx="1257398" cy="309493"/>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F4E79"/>
                </a:solidFill>
                <a:effectLst/>
                <a:uLnTx/>
                <a:uFillTx/>
                <a:latin typeface="Century Gothic" panose="020F0302020204030204"/>
                <a:ea typeface="+mn-ea"/>
                <a:cs typeface="+mn-cs"/>
              </a:rPr>
              <a:t>_ _ _ _ _ _</a:t>
            </a:r>
          </a:p>
        </p:txBody>
      </p:sp>
      <p:sp>
        <p:nvSpPr>
          <p:cNvPr id="78" name="Rectangle: Rounded Corners 77">
            <a:extLst>
              <a:ext uri="{FF2B5EF4-FFF2-40B4-BE49-F238E27FC236}">
                <a16:creationId xmlns:a16="http://schemas.microsoft.com/office/drawing/2014/main" id="{B32F1958-46E2-4FFE-9425-D344C244F6DB}"/>
              </a:ext>
            </a:extLst>
          </p:cNvPr>
          <p:cNvSpPr/>
          <p:nvPr/>
        </p:nvSpPr>
        <p:spPr>
          <a:xfrm>
            <a:off x="5435409" y="1444765"/>
            <a:ext cx="1257398" cy="361304"/>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F4E79"/>
                </a:solidFill>
                <a:effectLst/>
                <a:uLnTx/>
                <a:uFillTx/>
                <a:latin typeface="Century Gothic" panose="020F0302020204030204"/>
                <a:ea typeface="+mn-ea"/>
                <a:cs typeface="+mn-cs"/>
              </a:rPr>
              <a:t>_ _ _ _ _ </a:t>
            </a:r>
          </a:p>
        </p:txBody>
      </p:sp>
      <p:sp>
        <p:nvSpPr>
          <p:cNvPr id="79" name="Rectangle: Rounded Corners 78">
            <a:extLst>
              <a:ext uri="{FF2B5EF4-FFF2-40B4-BE49-F238E27FC236}">
                <a16:creationId xmlns:a16="http://schemas.microsoft.com/office/drawing/2014/main" id="{0885C525-A056-4D4D-800D-138437E86354}"/>
              </a:ext>
            </a:extLst>
          </p:cNvPr>
          <p:cNvSpPr/>
          <p:nvPr/>
        </p:nvSpPr>
        <p:spPr>
          <a:xfrm>
            <a:off x="5401699" y="1814242"/>
            <a:ext cx="1257398" cy="361304"/>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F4E79"/>
                </a:solidFill>
                <a:effectLst/>
                <a:uLnTx/>
                <a:uFillTx/>
                <a:latin typeface="Century Gothic" panose="020F0302020204030204"/>
                <a:ea typeface="+mn-ea"/>
                <a:cs typeface="+mn-cs"/>
              </a:rPr>
              <a:t>_ _ _ _ _ _ </a:t>
            </a:r>
          </a:p>
        </p:txBody>
      </p:sp>
      <p:pic>
        <p:nvPicPr>
          <p:cNvPr id="49" name="Picture 48" descr="Icon&#10;&#10;Description automatically generated">
            <a:extLst>
              <a:ext uri="{FF2B5EF4-FFF2-40B4-BE49-F238E27FC236}">
                <a16:creationId xmlns:a16="http://schemas.microsoft.com/office/drawing/2014/main" id="{B767FEB7-2F9F-4D96-ACA6-E93C992B561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45003" y="4920948"/>
            <a:ext cx="1914812" cy="1461540"/>
          </a:xfrm>
          <a:prstGeom prst="rect">
            <a:avLst/>
          </a:prstGeom>
        </p:spPr>
      </p:pic>
      <p:pic>
        <p:nvPicPr>
          <p:cNvPr id="53" name="Picture 52" descr="A picture containing logo&#10;&#10;Description automatically generated">
            <a:extLst>
              <a:ext uri="{FF2B5EF4-FFF2-40B4-BE49-F238E27FC236}">
                <a16:creationId xmlns:a16="http://schemas.microsoft.com/office/drawing/2014/main" id="{9555AEE8-F447-4D37-A727-AE694E6B899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052959" y="3522759"/>
            <a:ext cx="2866737" cy="2939411"/>
          </a:xfrm>
          <a:prstGeom prst="rect">
            <a:avLst/>
          </a:prstGeom>
        </p:spPr>
      </p:pic>
      <p:sp>
        <p:nvSpPr>
          <p:cNvPr id="12" name="Oval 11">
            <a:extLst>
              <a:ext uri="{FF2B5EF4-FFF2-40B4-BE49-F238E27FC236}">
                <a16:creationId xmlns:a16="http://schemas.microsoft.com/office/drawing/2014/main" id="{09E9940C-9B10-4A8F-AD65-A5E436077751}"/>
              </a:ext>
            </a:extLst>
          </p:cNvPr>
          <p:cNvSpPr/>
          <p:nvPr/>
        </p:nvSpPr>
        <p:spPr>
          <a:xfrm>
            <a:off x="6646127" y="178418"/>
            <a:ext cx="3549319" cy="6163449"/>
          </a:xfrm>
          <a:prstGeom prst="ellipse">
            <a:avLst/>
          </a:prstGeom>
          <a:solidFill>
            <a:schemeClr val="bg1">
              <a:lumMod val="9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14" name="Graphic 13" descr="User">
            <a:extLst>
              <a:ext uri="{FF2B5EF4-FFF2-40B4-BE49-F238E27FC236}">
                <a16:creationId xmlns:a16="http://schemas.microsoft.com/office/drawing/2014/main" id="{DFF79210-8849-40DE-BF52-1B6586B724B6}"/>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748999" y="1341673"/>
            <a:ext cx="914400" cy="914400"/>
          </a:xfrm>
          <a:prstGeom prst="rect">
            <a:avLst/>
          </a:prstGeom>
        </p:spPr>
      </p:pic>
      <p:pic>
        <p:nvPicPr>
          <p:cNvPr id="15" name="Graphic 14" descr="User">
            <a:extLst>
              <a:ext uri="{FF2B5EF4-FFF2-40B4-BE49-F238E27FC236}">
                <a16:creationId xmlns:a16="http://schemas.microsoft.com/office/drawing/2014/main" id="{E0BD9A87-134C-4F81-9598-C4043BAA4CB8}"/>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620711" y="2802942"/>
            <a:ext cx="914400" cy="914400"/>
          </a:xfrm>
          <a:prstGeom prst="rect">
            <a:avLst/>
          </a:prstGeom>
        </p:spPr>
      </p:pic>
      <p:pic>
        <p:nvPicPr>
          <p:cNvPr id="16" name="Graphic 15" descr="User">
            <a:extLst>
              <a:ext uri="{FF2B5EF4-FFF2-40B4-BE49-F238E27FC236}">
                <a16:creationId xmlns:a16="http://schemas.microsoft.com/office/drawing/2014/main" id="{550DF346-0563-4899-B010-D647D6CFCA28}"/>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963586" y="229948"/>
            <a:ext cx="914400" cy="914400"/>
          </a:xfrm>
          <a:prstGeom prst="rect">
            <a:avLst/>
          </a:prstGeom>
        </p:spPr>
      </p:pic>
      <p:pic>
        <p:nvPicPr>
          <p:cNvPr id="17" name="Graphic 16" descr="User">
            <a:extLst>
              <a:ext uri="{FF2B5EF4-FFF2-40B4-BE49-F238E27FC236}">
                <a16:creationId xmlns:a16="http://schemas.microsoft.com/office/drawing/2014/main" id="{639919C1-2380-43A4-9E86-0EB013C38A11}"/>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026884" y="4319768"/>
            <a:ext cx="914400" cy="914400"/>
          </a:xfrm>
          <a:prstGeom prst="rect">
            <a:avLst/>
          </a:prstGeom>
        </p:spPr>
      </p:pic>
      <p:pic>
        <p:nvPicPr>
          <p:cNvPr id="18" name="Graphic 17" descr="User">
            <a:extLst>
              <a:ext uri="{FF2B5EF4-FFF2-40B4-BE49-F238E27FC236}">
                <a16:creationId xmlns:a16="http://schemas.microsoft.com/office/drawing/2014/main" id="{7DE068DB-D161-42EF-911C-879FDE3CDEF2}"/>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941284" y="5358065"/>
            <a:ext cx="914400" cy="914400"/>
          </a:xfrm>
          <a:prstGeom prst="rect">
            <a:avLst/>
          </a:prstGeom>
        </p:spPr>
      </p:pic>
      <p:pic>
        <p:nvPicPr>
          <p:cNvPr id="19" name="Graphic 18" descr="User">
            <a:extLst>
              <a:ext uri="{FF2B5EF4-FFF2-40B4-BE49-F238E27FC236}">
                <a16:creationId xmlns:a16="http://schemas.microsoft.com/office/drawing/2014/main" id="{96CE12A0-E016-4949-8F61-FA423E249DE6}"/>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100601" y="1346619"/>
            <a:ext cx="914400" cy="914400"/>
          </a:xfrm>
          <a:prstGeom prst="rect">
            <a:avLst/>
          </a:prstGeom>
        </p:spPr>
      </p:pic>
      <p:pic>
        <p:nvPicPr>
          <p:cNvPr id="20" name="Graphic 19" descr="User">
            <a:extLst>
              <a:ext uri="{FF2B5EF4-FFF2-40B4-BE49-F238E27FC236}">
                <a16:creationId xmlns:a16="http://schemas.microsoft.com/office/drawing/2014/main" id="{4C7C9941-CA90-47ED-B20D-AC9D9826BDF8}"/>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154709" y="2802942"/>
            <a:ext cx="914400" cy="914400"/>
          </a:xfrm>
          <a:prstGeom prst="rect">
            <a:avLst/>
          </a:prstGeom>
        </p:spPr>
      </p:pic>
      <p:pic>
        <p:nvPicPr>
          <p:cNvPr id="21" name="Graphic 20" descr="User">
            <a:extLst>
              <a:ext uri="{FF2B5EF4-FFF2-40B4-BE49-F238E27FC236}">
                <a16:creationId xmlns:a16="http://schemas.microsoft.com/office/drawing/2014/main" id="{D584DB23-2CA0-472B-81F4-D9DD7878F1AA}"/>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938666" y="4319768"/>
            <a:ext cx="914400" cy="914400"/>
          </a:xfrm>
          <a:prstGeom prst="rect">
            <a:avLst/>
          </a:prstGeom>
        </p:spPr>
      </p:pic>
      <p:sp>
        <p:nvSpPr>
          <p:cNvPr id="52" name="Action Button: Custom 16">
            <a:hlinkClick r:id="" action="ppaction://noaction" highlightClick="1">
              <a:snd r:embed="rId15" name="9.2.1.3 Slide 6 6.wav"/>
            </a:hlinkClick>
            <a:extLst>
              <a:ext uri="{FF2B5EF4-FFF2-40B4-BE49-F238E27FC236}">
                <a16:creationId xmlns:a16="http://schemas.microsoft.com/office/drawing/2014/main" id="{11EF7C91-D04D-47C0-9097-5BBDB0BBC722}"/>
              </a:ext>
            </a:extLst>
          </p:cNvPr>
          <p:cNvSpPr/>
          <p:nvPr/>
        </p:nvSpPr>
        <p:spPr>
          <a:xfrm>
            <a:off x="2661932" y="2689202"/>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cxnSp>
        <p:nvCxnSpPr>
          <p:cNvPr id="51" name="Straight Arrow Connector 50"/>
          <p:cNvCxnSpPr/>
          <p:nvPr/>
        </p:nvCxnSpPr>
        <p:spPr>
          <a:xfrm flipV="1">
            <a:off x="7313233" y="721654"/>
            <a:ext cx="628051" cy="33"/>
          </a:xfrm>
          <a:prstGeom prst="straightConnector1">
            <a:avLst/>
          </a:prstGeom>
          <a:ln w="31750">
            <a:solidFill>
              <a:srgbClr val="00206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flipH="1">
            <a:off x="8855684" y="6096000"/>
            <a:ext cx="579690" cy="18619"/>
          </a:xfrm>
          <a:prstGeom prst="straightConnector1">
            <a:avLst/>
          </a:prstGeom>
          <a:ln w="31750">
            <a:solidFill>
              <a:srgbClr val="002060"/>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9883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7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6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6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6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7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7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72"/>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73"/>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74"/>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75"/>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76"/>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7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P spid="3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3" name="Rectangle: Rounded Corners 62">
            <a:extLst>
              <a:ext uri="{FF2B5EF4-FFF2-40B4-BE49-F238E27FC236}">
                <a16:creationId xmlns:a16="http://schemas.microsoft.com/office/drawing/2014/main" id="{9F817587-5FCD-403D-A1B0-EA8742DCD8D8}"/>
              </a:ext>
            </a:extLst>
          </p:cNvPr>
          <p:cNvSpPr/>
          <p:nvPr/>
        </p:nvSpPr>
        <p:spPr>
          <a:xfrm>
            <a:off x="224973" y="760419"/>
            <a:ext cx="5610427" cy="2838137"/>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4" name="Rectangle: Rounded Corners 63">
            <a:extLst>
              <a:ext uri="{FF2B5EF4-FFF2-40B4-BE49-F238E27FC236}">
                <a16:creationId xmlns:a16="http://schemas.microsoft.com/office/drawing/2014/main" id="{927911B3-55F7-4AEB-A6BC-D210F78D2015}"/>
              </a:ext>
            </a:extLst>
          </p:cNvPr>
          <p:cNvSpPr/>
          <p:nvPr/>
        </p:nvSpPr>
        <p:spPr>
          <a:xfrm>
            <a:off x="6278925" y="767661"/>
            <a:ext cx="5610427" cy="2838137"/>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5" name="Rectangle: Rounded Corners 64">
            <a:extLst>
              <a:ext uri="{FF2B5EF4-FFF2-40B4-BE49-F238E27FC236}">
                <a16:creationId xmlns:a16="http://schemas.microsoft.com/office/drawing/2014/main" id="{F43AEDE7-0F2A-42B5-A212-66D454835A95}"/>
              </a:ext>
            </a:extLst>
          </p:cNvPr>
          <p:cNvSpPr/>
          <p:nvPr/>
        </p:nvSpPr>
        <p:spPr>
          <a:xfrm>
            <a:off x="231910" y="3601692"/>
            <a:ext cx="5610427" cy="2838137"/>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6" name="Rectangle: Rounded Corners 65">
            <a:extLst>
              <a:ext uri="{FF2B5EF4-FFF2-40B4-BE49-F238E27FC236}">
                <a16:creationId xmlns:a16="http://schemas.microsoft.com/office/drawing/2014/main" id="{4B8346E4-840C-4953-BD25-A78E404D7483}"/>
              </a:ext>
            </a:extLst>
          </p:cNvPr>
          <p:cNvSpPr/>
          <p:nvPr/>
        </p:nvSpPr>
        <p:spPr>
          <a:xfrm>
            <a:off x="6220103" y="3583161"/>
            <a:ext cx="5610427" cy="2838137"/>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51" y="35737"/>
            <a:ext cx="3312835" cy="707849"/>
          </a:xfrm>
          <a:prstGeom prst="rect">
            <a:avLst/>
          </a:prstGeom>
        </p:spPr>
      </p:pic>
      <p:sp>
        <p:nvSpPr>
          <p:cNvPr id="4" name="Title 3"/>
          <p:cNvSpPr>
            <a:spLocks noGrp="1"/>
          </p:cNvSpPr>
          <p:nvPr>
            <p:ph type="title"/>
          </p:nvPr>
        </p:nvSpPr>
        <p:spPr>
          <a:xfrm>
            <a:off x="33992" y="-12788"/>
            <a:ext cx="5743891" cy="707849"/>
          </a:xfrm>
        </p:spPr>
        <p:txBody>
          <a:bodyPr>
            <a:noAutofit/>
          </a:bodyPr>
          <a:lstStyle/>
          <a:p>
            <a:r>
              <a:rPr lang="en-GB" sz="2800" b="1" dirty="0" err="1">
                <a:solidFill>
                  <a:schemeClr val="bg1"/>
                </a:solidFill>
              </a:rPr>
              <a:t>Vokabeln</a:t>
            </a:r>
            <a:r>
              <a:rPr lang="en-GB" sz="2800" b="1" dirty="0">
                <a:solidFill>
                  <a:schemeClr val="bg1"/>
                </a:solidFill>
              </a:rPr>
              <a:t> 1/2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334500" y="177730"/>
            <a:ext cx="2406997" cy="394824"/>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2" name="TextBox 21">
            <a:extLst>
              <a:ext uri="{FF2B5EF4-FFF2-40B4-BE49-F238E27FC236}">
                <a16:creationId xmlns:a16="http://schemas.microsoft.com/office/drawing/2014/main" id="{723C8DC5-BD0F-4A4B-9ED6-255D79652BFD}"/>
              </a:ext>
            </a:extLst>
          </p:cNvPr>
          <p:cNvSpPr txBox="1"/>
          <p:nvPr/>
        </p:nvSpPr>
        <p:spPr>
          <a:xfrm>
            <a:off x="1988736" y="729030"/>
            <a:ext cx="176852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Century Gothic" panose="020F0302020204030204"/>
                <a:ea typeface="+mn-ea"/>
                <a:cs typeface="+mn-cs"/>
              </a:rPr>
              <a:t>Andrea</a:t>
            </a:r>
            <a:endParaRPr kumimoji="0" lang="en-GB" sz="2000" b="1" i="0" u="none" strike="noStrike" kern="1200" cap="none" spc="0" normalizeH="0" baseline="0" noProof="0" dirty="0">
              <a:ln>
                <a:noFill/>
              </a:ln>
              <a:solidFill>
                <a:srgbClr val="C00000"/>
              </a:solidFill>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1CF734B4-20FC-4F44-857B-CE799372770E}"/>
              </a:ext>
            </a:extLst>
          </p:cNvPr>
          <p:cNvSpPr txBox="1"/>
          <p:nvPr/>
        </p:nvSpPr>
        <p:spPr>
          <a:xfrm>
            <a:off x="327410" y="1473305"/>
            <a:ext cx="5500428" cy="17851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Du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bist</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Reporterin</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aus</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England. Du hast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lange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dunkle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Haare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Du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trägst</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blaue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Jeans und  </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rote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Sportschuhe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Obwohl</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du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freundlich</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bist</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willst</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du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alles</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wissen</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7" name="TextBox 26">
            <a:extLst>
              <a:ext uri="{FF2B5EF4-FFF2-40B4-BE49-F238E27FC236}">
                <a16:creationId xmlns:a16="http://schemas.microsoft.com/office/drawing/2014/main" id="{D165949B-B32E-4CCA-A08F-177C58C7F918}"/>
              </a:ext>
            </a:extLst>
          </p:cNvPr>
          <p:cNvSpPr txBox="1"/>
          <p:nvPr/>
        </p:nvSpPr>
        <p:spPr>
          <a:xfrm>
            <a:off x="2093059" y="3636537"/>
            <a:ext cx="176852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Century Gothic" panose="020F0302020204030204"/>
                <a:ea typeface="+mn-ea"/>
                <a:cs typeface="+mn-cs"/>
              </a:rPr>
              <a:t>Alistair</a:t>
            </a:r>
            <a:endParaRPr kumimoji="0" lang="en-GB" sz="2000" b="1" i="0" u="none" strike="noStrike" kern="1200" cap="none" spc="0" normalizeH="0" baseline="0" noProof="0" dirty="0">
              <a:ln>
                <a:noFill/>
              </a:ln>
              <a:solidFill>
                <a:srgbClr val="C00000"/>
              </a:solidFill>
              <a:effectLst/>
              <a:uLnTx/>
              <a:uFillTx/>
              <a:latin typeface="Century Gothic" panose="020F0302020204030204"/>
              <a:ea typeface="+mn-ea"/>
              <a:cs typeface="+mn-cs"/>
            </a:endParaRPr>
          </a:p>
        </p:txBody>
      </p:sp>
      <p:sp>
        <p:nvSpPr>
          <p:cNvPr id="28" name="TextBox 27">
            <a:extLst>
              <a:ext uri="{FF2B5EF4-FFF2-40B4-BE49-F238E27FC236}">
                <a16:creationId xmlns:a16="http://schemas.microsoft.com/office/drawing/2014/main" id="{C659A82C-928A-444E-B695-F686ED252AC6}"/>
              </a:ext>
            </a:extLst>
          </p:cNvPr>
          <p:cNvSpPr txBox="1"/>
          <p:nvPr/>
        </p:nvSpPr>
        <p:spPr>
          <a:xfrm>
            <a:off x="8579137" y="799153"/>
            <a:ext cx="176852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Century Gothic" panose="020F0302020204030204"/>
                <a:ea typeface="+mn-ea"/>
                <a:cs typeface="+mn-cs"/>
              </a:rPr>
              <a:t>Heidi</a:t>
            </a:r>
            <a:endParaRPr kumimoji="0" lang="en-GB" sz="2000" b="1" i="0" u="none" strike="noStrike" kern="1200" cap="none" spc="0" normalizeH="0" baseline="0" noProof="0" dirty="0">
              <a:ln>
                <a:noFill/>
              </a:ln>
              <a:solidFill>
                <a:srgbClr val="C00000"/>
              </a:solidFill>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F9D45F7D-EB53-4A04-B208-2469D061B40D}"/>
              </a:ext>
            </a:extLst>
          </p:cNvPr>
          <p:cNvSpPr txBox="1"/>
          <p:nvPr/>
        </p:nvSpPr>
        <p:spPr>
          <a:xfrm>
            <a:off x="8712414" y="3619673"/>
            <a:ext cx="176852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Century Gothic" panose="020F0302020204030204"/>
                <a:ea typeface="+mn-ea"/>
                <a:cs typeface="+mn-cs"/>
              </a:rPr>
              <a:t>Mia</a:t>
            </a:r>
            <a:endParaRPr kumimoji="0" lang="en-GB" sz="2000" b="1" i="0" u="none" strike="noStrike" kern="1200" cap="none" spc="0" normalizeH="0" baseline="0" noProof="0" dirty="0">
              <a:ln>
                <a:noFill/>
              </a:ln>
              <a:solidFill>
                <a:srgbClr val="C00000"/>
              </a:solidFill>
              <a:effectLst/>
              <a:uLnTx/>
              <a:uFillTx/>
              <a:latin typeface="Century Gothic" panose="020F0302020204030204"/>
              <a:ea typeface="+mn-ea"/>
              <a:cs typeface="+mn-cs"/>
            </a:endParaRPr>
          </a:p>
        </p:txBody>
      </p:sp>
      <p:sp>
        <p:nvSpPr>
          <p:cNvPr id="6" name="TextBox 5">
            <a:extLst>
              <a:ext uri="{FF2B5EF4-FFF2-40B4-BE49-F238E27FC236}">
                <a16:creationId xmlns:a16="http://schemas.microsoft.com/office/drawing/2014/main" id="{71699333-9696-4B5F-AF83-124815320D3A}"/>
              </a:ext>
            </a:extLst>
          </p:cNvPr>
          <p:cNvSpPr txBox="1"/>
          <p:nvPr/>
        </p:nvSpPr>
        <p:spPr>
          <a:xfrm>
            <a:off x="1917955" y="3872000"/>
            <a:ext cx="23193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~Hans Sauer~</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1" name="TextBox 30">
            <a:extLst>
              <a:ext uri="{FF2B5EF4-FFF2-40B4-BE49-F238E27FC236}">
                <a16:creationId xmlns:a16="http://schemas.microsoft.com/office/drawing/2014/main" id="{D8989149-1389-45B6-8B22-D0DA8378322C}"/>
              </a:ext>
            </a:extLst>
          </p:cNvPr>
          <p:cNvSpPr txBox="1"/>
          <p:nvPr/>
        </p:nvSpPr>
        <p:spPr>
          <a:xfrm>
            <a:off x="1768479" y="1043578"/>
            <a:ext cx="24176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~Anita Seidel~</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0" name="TextBox 29">
            <a:extLst>
              <a:ext uri="{FF2B5EF4-FFF2-40B4-BE49-F238E27FC236}">
                <a16:creationId xmlns:a16="http://schemas.microsoft.com/office/drawing/2014/main" id="{BBA1FECE-F0D1-4568-AA82-9AC0FBB36B18}"/>
              </a:ext>
            </a:extLst>
          </p:cNvPr>
          <p:cNvSpPr txBox="1"/>
          <p:nvPr/>
        </p:nvSpPr>
        <p:spPr>
          <a:xfrm>
            <a:off x="7863461" y="1024362"/>
            <a:ext cx="272751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~Zara Simmer~</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2" name="TextBox 31">
            <a:extLst>
              <a:ext uri="{FF2B5EF4-FFF2-40B4-BE49-F238E27FC236}">
                <a16:creationId xmlns:a16="http://schemas.microsoft.com/office/drawing/2014/main" id="{690CB816-4E42-4421-92EA-6459E5819602}"/>
              </a:ext>
            </a:extLst>
          </p:cNvPr>
          <p:cNvSpPr txBox="1"/>
          <p:nvPr/>
        </p:nvSpPr>
        <p:spPr>
          <a:xfrm>
            <a:off x="7772989" y="3872000"/>
            <a:ext cx="283342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~Sabine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Strauß</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3" name="TextBox 32">
            <a:extLst>
              <a:ext uri="{FF2B5EF4-FFF2-40B4-BE49-F238E27FC236}">
                <a16:creationId xmlns:a16="http://schemas.microsoft.com/office/drawing/2014/main" id="{F10C58A4-10E6-486F-B86E-812A3E0F78C6}"/>
              </a:ext>
            </a:extLst>
          </p:cNvPr>
          <p:cNvSpPr txBox="1"/>
          <p:nvPr/>
        </p:nvSpPr>
        <p:spPr>
          <a:xfrm>
            <a:off x="536094" y="4651031"/>
            <a:ext cx="5002057"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Du bist der Anwalt von Frau Spies, der toten Dame. Du trägst ein </a:t>
            </a:r>
            <a:r>
              <a:rPr kumimoji="0" lang="de-DE"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gelbes</a:t>
            </a:r>
            <a:r>
              <a:rPr kumimoji="0" lang="de-DE"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T-Shirt und einen </a:t>
            </a:r>
            <a:r>
              <a:rPr kumimoji="0" lang="de-DE"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Hut. </a:t>
            </a:r>
            <a:br>
              <a:rPr kumimoji="0" lang="de-DE"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de-DE"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Du versteckst etwas.</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 name="TextBox 6">
            <a:extLst>
              <a:ext uri="{FF2B5EF4-FFF2-40B4-BE49-F238E27FC236}">
                <a16:creationId xmlns:a16="http://schemas.microsoft.com/office/drawing/2014/main" id="{0C0DD737-E9F1-4DA6-879B-0592351C3569}"/>
              </a:ext>
            </a:extLst>
          </p:cNvPr>
          <p:cNvSpPr txBox="1"/>
          <p:nvPr/>
        </p:nvSpPr>
        <p:spPr>
          <a:xfrm>
            <a:off x="1281742" y="1848692"/>
            <a:ext cx="1086078" cy="400110"/>
          </a:xfrm>
          <a:prstGeom prst="rect">
            <a:avLst/>
          </a:prstGeom>
          <a:solidFill>
            <a:srgbClr val="EBEFF7"/>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 d</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4" name="TextBox 33">
            <a:extLst>
              <a:ext uri="{FF2B5EF4-FFF2-40B4-BE49-F238E27FC236}">
                <a16:creationId xmlns:a16="http://schemas.microsoft.com/office/drawing/2014/main" id="{6B276665-7FB0-45D2-AE09-AC7757D3CDD6}"/>
              </a:ext>
            </a:extLst>
          </p:cNvPr>
          <p:cNvSpPr txBox="1"/>
          <p:nvPr/>
        </p:nvSpPr>
        <p:spPr>
          <a:xfrm>
            <a:off x="265099" y="2199973"/>
            <a:ext cx="1064168" cy="400110"/>
          </a:xfrm>
          <a:prstGeom prst="rect">
            <a:avLst/>
          </a:prstGeom>
          <a:solidFill>
            <a:srgbClr val="EBEFF7"/>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 b</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5" name="TextBox 34">
            <a:extLst>
              <a:ext uri="{FF2B5EF4-FFF2-40B4-BE49-F238E27FC236}">
                <a16:creationId xmlns:a16="http://schemas.microsoft.com/office/drawing/2014/main" id="{23C024B0-851A-41ED-BBE4-7F4D27BBF26D}"/>
              </a:ext>
            </a:extLst>
          </p:cNvPr>
          <p:cNvSpPr txBox="1"/>
          <p:nvPr/>
        </p:nvSpPr>
        <p:spPr>
          <a:xfrm>
            <a:off x="2765229" y="2178453"/>
            <a:ext cx="992035" cy="400110"/>
          </a:xfrm>
          <a:prstGeom prst="rect">
            <a:avLst/>
          </a:prstGeom>
          <a:solidFill>
            <a:srgbClr val="EBEFF7"/>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(4) r</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6" name="TextBox 35">
            <a:extLst>
              <a:ext uri="{FF2B5EF4-FFF2-40B4-BE49-F238E27FC236}">
                <a16:creationId xmlns:a16="http://schemas.microsoft.com/office/drawing/2014/main" id="{EFEF0165-403A-45B0-A5C2-1EB194DB1BA3}"/>
              </a:ext>
            </a:extLst>
          </p:cNvPr>
          <p:cNvSpPr txBox="1"/>
          <p:nvPr/>
        </p:nvSpPr>
        <p:spPr>
          <a:xfrm>
            <a:off x="536093" y="5314449"/>
            <a:ext cx="1016259" cy="400110"/>
          </a:xfrm>
          <a:prstGeom prst="rect">
            <a:avLst/>
          </a:prstGeom>
          <a:solidFill>
            <a:srgbClr val="EBEFF7"/>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(5) g__</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7" name="TextBox 36">
            <a:extLst>
              <a:ext uri="{FF2B5EF4-FFF2-40B4-BE49-F238E27FC236}">
                <a16:creationId xmlns:a16="http://schemas.microsoft.com/office/drawing/2014/main" id="{6B2AD34C-2AC7-4F55-84E4-31D445D0E8A2}"/>
              </a:ext>
            </a:extLst>
          </p:cNvPr>
          <p:cNvSpPr txBox="1"/>
          <p:nvPr/>
        </p:nvSpPr>
        <p:spPr>
          <a:xfrm>
            <a:off x="3861588" y="5374306"/>
            <a:ext cx="1191070" cy="400110"/>
          </a:xfrm>
          <a:prstGeom prst="rect">
            <a:avLst/>
          </a:prstGeom>
          <a:solidFill>
            <a:srgbClr val="EBEFF7"/>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(6) H__ . </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8" name="TextBox 37">
            <a:extLst>
              <a:ext uri="{FF2B5EF4-FFF2-40B4-BE49-F238E27FC236}">
                <a16:creationId xmlns:a16="http://schemas.microsoft.com/office/drawing/2014/main" id="{9BA49BCF-8F2C-46DE-B2D8-14063EE35F40}"/>
              </a:ext>
            </a:extLst>
          </p:cNvPr>
          <p:cNvSpPr txBox="1"/>
          <p:nvPr/>
        </p:nvSpPr>
        <p:spPr>
          <a:xfrm>
            <a:off x="6407159" y="1616074"/>
            <a:ext cx="5423371" cy="178510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Du bist Köchin* auf dem Schiff. Du hast eine laute </a:t>
            </a:r>
            <a:r>
              <a:rPr kumimoji="0" lang="de-DE"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Stimme</a:t>
            </a:r>
            <a:r>
              <a:rPr kumimoji="0" lang="de-DE"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und ein </a:t>
            </a:r>
            <a:r>
              <a:rPr kumimoji="0" lang="de-DE"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dünnes </a:t>
            </a:r>
            <a:r>
              <a:rPr kumimoji="0" lang="de-DE"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Gesicht, denn du bist sehr aktiv, aber auch nervös*. Du hast auch vier Kinder und wenig Geld.</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9" name="TextBox 38">
            <a:extLst>
              <a:ext uri="{FF2B5EF4-FFF2-40B4-BE49-F238E27FC236}">
                <a16:creationId xmlns:a16="http://schemas.microsoft.com/office/drawing/2014/main" id="{2A72E105-5844-4E4B-A5B5-BDD668B7921F}"/>
              </a:ext>
            </a:extLst>
          </p:cNvPr>
          <p:cNvSpPr txBox="1"/>
          <p:nvPr/>
        </p:nvSpPr>
        <p:spPr>
          <a:xfrm>
            <a:off x="6774500" y="4257037"/>
            <a:ext cx="5162103" cy="21236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Du bist Sängerin. Du warst einmal sehr bekannt, aber jetzt nicht mehr. Frau Spies war deine Tante. Du willst dein </a:t>
            </a:r>
            <a:r>
              <a:rPr kumimoji="0" lang="de-DE"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Gesicht</a:t>
            </a:r>
            <a:r>
              <a:rPr kumimoji="0" lang="de-DE"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nicht zeigen, und deshalb trägst du immer einen </a:t>
            </a:r>
            <a:r>
              <a:rPr kumimoji="0" lang="de-DE"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großen</a:t>
            </a:r>
            <a:r>
              <a:rPr kumimoji="0" lang="de-DE"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Hut.</a:t>
            </a:r>
          </a:p>
        </p:txBody>
      </p:sp>
      <p:sp>
        <p:nvSpPr>
          <p:cNvPr id="40" name="Speech Bubble: Rectangle with Corners Rounded 39">
            <a:extLst>
              <a:ext uri="{FF2B5EF4-FFF2-40B4-BE49-F238E27FC236}">
                <a16:creationId xmlns:a16="http://schemas.microsoft.com/office/drawing/2014/main" id="{B7DCEEED-8F82-4090-AD8C-30FFE43F9B2C}"/>
              </a:ext>
            </a:extLst>
          </p:cNvPr>
          <p:cNvSpPr/>
          <p:nvPr/>
        </p:nvSpPr>
        <p:spPr>
          <a:xfrm>
            <a:off x="4655054" y="2972415"/>
            <a:ext cx="2550442" cy="623339"/>
          </a:xfrm>
          <a:prstGeom prst="wedgeRoundRectCallout">
            <a:avLst>
              <a:gd name="adj1" fmla="val -35567"/>
              <a:gd name="adj2" fmla="val -27326"/>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die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Köchin</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 cook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nervös</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 nervous</a:t>
            </a:r>
          </a:p>
        </p:txBody>
      </p:sp>
      <p:sp>
        <p:nvSpPr>
          <p:cNvPr id="41" name="TextBox 40">
            <a:extLst>
              <a:ext uri="{FF2B5EF4-FFF2-40B4-BE49-F238E27FC236}">
                <a16:creationId xmlns:a16="http://schemas.microsoft.com/office/drawing/2014/main" id="{8DAC4FFF-6ED2-4E92-A9C0-3BA399E57B7F}"/>
              </a:ext>
            </a:extLst>
          </p:cNvPr>
          <p:cNvSpPr txBox="1"/>
          <p:nvPr/>
        </p:nvSpPr>
        <p:spPr>
          <a:xfrm>
            <a:off x="8532926" y="1957547"/>
            <a:ext cx="1033984" cy="400110"/>
          </a:xfrm>
          <a:prstGeom prst="rect">
            <a:avLst/>
          </a:prstGeom>
          <a:solidFill>
            <a:srgbClr val="EBEFF7"/>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(7) S__</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2" name="TextBox 41">
            <a:extLst>
              <a:ext uri="{FF2B5EF4-FFF2-40B4-BE49-F238E27FC236}">
                <a16:creationId xmlns:a16="http://schemas.microsoft.com/office/drawing/2014/main" id="{46206CCC-5758-4E89-A30B-C48BA036F1FE}"/>
              </a:ext>
            </a:extLst>
          </p:cNvPr>
          <p:cNvSpPr txBox="1"/>
          <p:nvPr/>
        </p:nvSpPr>
        <p:spPr>
          <a:xfrm>
            <a:off x="10675423" y="1965747"/>
            <a:ext cx="1171836" cy="400110"/>
          </a:xfrm>
          <a:prstGeom prst="rect">
            <a:avLst/>
          </a:prstGeom>
          <a:solidFill>
            <a:srgbClr val="EBEFF7"/>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(8) d__</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3" name="TextBox 42">
            <a:extLst>
              <a:ext uri="{FF2B5EF4-FFF2-40B4-BE49-F238E27FC236}">
                <a16:creationId xmlns:a16="http://schemas.microsoft.com/office/drawing/2014/main" id="{8F248B77-D014-4BA6-956D-D90A87DB67EA}"/>
              </a:ext>
            </a:extLst>
          </p:cNvPr>
          <p:cNvSpPr txBox="1"/>
          <p:nvPr/>
        </p:nvSpPr>
        <p:spPr>
          <a:xfrm>
            <a:off x="7552328" y="5261099"/>
            <a:ext cx="1059201" cy="400110"/>
          </a:xfrm>
          <a:prstGeom prst="rect">
            <a:avLst/>
          </a:prstGeom>
          <a:solidFill>
            <a:srgbClr val="EBEFF7"/>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(9) G__</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4" name="TextBox 43">
            <a:extLst>
              <a:ext uri="{FF2B5EF4-FFF2-40B4-BE49-F238E27FC236}">
                <a16:creationId xmlns:a16="http://schemas.microsoft.com/office/drawing/2014/main" id="{BF32821A-49DB-4B94-BAA1-404AF9AD5FDB}"/>
              </a:ext>
            </a:extLst>
          </p:cNvPr>
          <p:cNvSpPr txBox="1"/>
          <p:nvPr/>
        </p:nvSpPr>
        <p:spPr>
          <a:xfrm>
            <a:off x="6774500" y="5918791"/>
            <a:ext cx="1307429" cy="400110"/>
          </a:xfrm>
          <a:prstGeom prst="rect">
            <a:avLst/>
          </a:prstGeom>
          <a:solidFill>
            <a:srgbClr val="EBEFF7"/>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(10) gr__</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5" name="TextBox 44">
            <a:extLst>
              <a:ext uri="{FF2B5EF4-FFF2-40B4-BE49-F238E27FC236}">
                <a16:creationId xmlns:a16="http://schemas.microsoft.com/office/drawing/2014/main" id="{B9FFB9CE-09DE-4B44-9DE3-73A6AA75F2EE}"/>
              </a:ext>
            </a:extLst>
          </p:cNvPr>
          <p:cNvSpPr txBox="1"/>
          <p:nvPr/>
        </p:nvSpPr>
        <p:spPr>
          <a:xfrm>
            <a:off x="2305509" y="1833685"/>
            <a:ext cx="1171836" cy="400110"/>
          </a:xfrm>
          <a:prstGeom prst="rect">
            <a:avLst/>
          </a:prstGeom>
          <a:solidFill>
            <a:srgbClr val="EBEFF7"/>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 H</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 . </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7" name="TextBox 46">
            <a:extLst>
              <a:ext uri="{FF2B5EF4-FFF2-40B4-BE49-F238E27FC236}">
                <a16:creationId xmlns:a16="http://schemas.microsoft.com/office/drawing/2014/main" id="{A7AF78E4-F3DD-4863-9199-C72B19610E6F}"/>
              </a:ext>
            </a:extLst>
          </p:cNvPr>
          <p:cNvSpPr txBox="1"/>
          <p:nvPr/>
        </p:nvSpPr>
        <p:spPr>
          <a:xfrm>
            <a:off x="3241415" y="-3835"/>
            <a:ext cx="525263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Lies,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dann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Wörter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1-10. Dann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hör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und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überprüfe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4" name="Picture 13" descr="A picture containing text&#10;&#10;Description automatically generated">
            <a:extLst>
              <a:ext uri="{FF2B5EF4-FFF2-40B4-BE49-F238E27FC236}">
                <a16:creationId xmlns:a16="http://schemas.microsoft.com/office/drawing/2014/main" id="{AF82A8E0-BEB2-41C4-AA2B-EAFA9E26E6D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11" b="22286"/>
          <a:stretch/>
        </p:blipFill>
        <p:spPr>
          <a:xfrm>
            <a:off x="6359788" y="767661"/>
            <a:ext cx="830480" cy="874381"/>
          </a:xfrm>
          <a:prstGeom prst="rect">
            <a:avLst/>
          </a:prstGeom>
        </p:spPr>
      </p:pic>
      <p:pic>
        <p:nvPicPr>
          <p:cNvPr id="52" name="Picture 51" descr="A picture containing text, vector graphics&#10;&#10;Description automatically generated">
            <a:extLst>
              <a:ext uri="{FF2B5EF4-FFF2-40B4-BE49-F238E27FC236}">
                <a16:creationId xmlns:a16="http://schemas.microsoft.com/office/drawing/2014/main" id="{A47840B5-94C5-407C-B1BE-0EFB7574C3D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17507"/>
          <a:stretch/>
        </p:blipFill>
        <p:spPr>
          <a:xfrm>
            <a:off x="6161430" y="3587303"/>
            <a:ext cx="906256" cy="763028"/>
          </a:xfrm>
          <a:prstGeom prst="rect">
            <a:avLst/>
          </a:prstGeom>
        </p:spPr>
      </p:pic>
      <p:pic>
        <p:nvPicPr>
          <p:cNvPr id="56" name="Picture 55" descr="A picture containing text, toy, doll&#10;&#10;Description automatically generated">
            <a:extLst>
              <a:ext uri="{FF2B5EF4-FFF2-40B4-BE49-F238E27FC236}">
                <a16:creationId xmlns:a16="http://schemas.microsoft.com/office/drawing/2014/main" id="{55022B58-ECC9-4301-B45C-8EBB4BF83CA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1009" b="43244"/>
          <a:stretch/>
        </p:blipFill>
        <p:spPr>
          <a:xfrm>
            <a:off x="487727" y="808944"/>
            <a:ext cx="797878" cy="669452"/>
          </a:xfrm>
          <a:prstGeom prst="rect">
            <a:avLst/>
          </a:prstGeom>
        </p:spPr>
      </p:pic>
      <p:pic>
        <p:nvPicPr>
          <p:cNvPr id="62" name="Picture 61">
            <a:extLst>
              <a:ext uri="{FF2B5EF4-FFF2-40B4-BE49-F238E27FC236}">
                <a16:creationId xmlns:a16="http://schemas.microsoft.com/office/drawing/2014/main" id="{DEB44AB8-87A1-4F70-9D98-2A1391AE921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6669" y="3601744"/>
            <a:ext cx="635174" cy="919978"/>
          </a:xfrm>
          <a:prstGeom prst="rect">
            <a:avLst/>
          </a:prstGeom>
        </p:spPr>
      </p:pic>
      <p:sp>
        <p:nvSpPr>
          <p:cNvPr id="67" name="Action Button: Custom 16">
            <a:hlinkClick r:id="" action="ppaction://noaction" highlightClick="1">
              <a:snd r:embed="rId9" name="9.2.1.3 Slide 8 1.wav"/>
            </a:hlinkClick>
            <a:extLst>
              <a:ext uri="{FF2B5EF4-FFF2-40B4-BE49-F238E27FC236}">
                <a16:creationId xmlns:a16="http://schemas.microsoft.com/office/drawing/2014/main" id="{0B027190-58A7-413B-930C-6891E6E73E05}"/>
              </a:ext>
            </a:extLst>
          </p:cNvPr>
          <p:cNvSpPr/>
          <p:nvPr/>
        </p:nvSpPr>
        <p:spPr>
          <a:xfrm>
            <a:off x="5108141" y="876359"/>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68" name="Action Button: Custom 16">
            <a:hlinkClick r:id="" action="ppaction://noaction" highlightClick="1">
              <a:snd r:embed="rId10" name="9.2.1.3 Slide 8 2.wav"/>
            </a:hlinkClick>
            <a:extLst>
              <a:ext uri="{FF2B5EF4-FFF2-40B4-BE49-F238E27FC236}">
                <a16:creationId xmlns:a16="http://schemas.microsoft.com/office/drawing/2014/main" id="{94617DD1-B401-467F-9920-B95B8CFFB87D}"/>
              </a:ext>
            </a:extLst>
          </p:cNvPr>
          <p:cNvSpPr/>
          <p:nvPr/>
        </p:nvSpPr>
        <p:spPr>
          <a:xfrm>
            <a:off x="5193115" y="3714789"/>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69" name="Action Button: Custom 16">
            <a:hlinkClick r:id="" action="ppaction://noaction" highlightClick="1">
              <a:snd r:embed="rId11" name="9.2.1.3 Slide 8 3.wav"/>
            </a:hlinkClick>
            <a:extLst>
              <a:ext uri="{FF2B5EF4-FFF2-40B4-BE49-F238E27FC236}">
                <a16:creationId xmlns:a16="http://schemas.microsoft.com/office/drawing/2014/main" id="{A53C03F2-A49F-4915-BF34-2F0AF74C18BF}"/>
              </a:ext>
            </a:extLst>
          </p:cNvPr>
          <p:cNvSpPr/>
          <p:nvPr/>
        </p:nvSpPr>
        <p:spPr>
          <a:xfrm>
            <a:off x="11261341" y="895116"/>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70" name="Action Button: Custom 16">
            <a:hlinkClick r:id="" action="ppaction://noaction" highlightClick="1">
              <a:snd r:embed="rId12" name="9.2.1.3 Slide 8 4.wav"/>
            </a:hlinkClick>
            <a:extLst>
              <a:ext uri="{FF2B5EF4-FFF2-40B4-BE49-F238E27FC236}">
                <a16:creationId xmlns:a16="http://schemas.microsoft.com/office/drawing/2014/main" id="{638795B7-FF1E-43FC-89E7-A90287E27258}"/>
              </a:ext>
            </a:extLst>
          </p:cNvPr>
          <p:cNvSpPr/>
          <p:nvPr/>
        </p:nvSpPr>
        <p:spPr>
          <a:xfrm>
            <a:off x="11271083" y="3753093"/>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Tree>
    <p:extLst>
      <p:ext uri="{BB962C8B-B14F-4D97-AF65-F5344CB8AC3E}">
        <p14:creationId xmlns:p14="http://schemas.microsoft.com/office/powerpoint/2010/main" val="2414883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4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4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4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4" grpId="0" animBg="1"/>
      <p:bldP spid="35" grpId="0" animBg="1"/>
      <p:bldP spid="36" grpId="0" animBg="1"/>
      <p:bldP spid="37" grpId="0" animBg="1"/>
      <p:bldP spid="41" grpId="0" animBg="1"/>
      <p:bldP spid="42" grpId="0" animBg="1"/>
      <p:bldP spid="43" grpId="0" animBg="1"/>
      <p:bldP spid="44" grpId="0" animBg="1"/>
      <p:bldP spid="4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Rounded Corners 62">
            <a:extLst>
              <a:ext uri="{FF2B5EF4-FFF2-40B4-BE49-F238E27FC236}">
                <a16:creationId xmlns:a16="http://schemas.microsoft.com/office/drawing/2014/main" id="{9F817587-5FCD-403D-A1B0-EA8742DCD8D8}"/>
              </a:ext>
            </a:extLst>
          </p:cNvPr>
          <p:cNvSpPr/>
          <p:nvPr/>
        </p:nvSpPr>
        <p:spPr>
          <a:xfrm>
            <a:off x="173143" y="760419"/>
            <a:ext cx="5610427" cy="2838137"/>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4" name="Rectangle: Rounded Corners 63">
            <a:extLst>
              <a:ext uri="{FF2B5EF4-FFF2-40B4-BE49-F238E27FC236}">
                <a16:creationId xmlns:a16="http://schemas.microsoft.com/office/drawing/2014/main" id="{927911B3-55F7-4AEB-A6BC-D210F78D2015}"/>
              </a:ext>
            </a:extLst>
          </p:cNvPr>
          <p:cNvSpPr/>
          <p:nvPr/>
        </p:nvSpPr>
        <p:spPr>
          <a:xfrm>
            <a:off x="6278925" y="767661"/>
            <a:ext cx="5610427" cy="2838137"/>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5" name="Rectangle: Rounded Corners 64">
            <a:extLst>
              <a:ext uri="{FF2B5EF4-FFF2-40B4-BE49-F238E27FC236}">
                <a16:creationId xmlns:a16="http://schemas.microsoft.com/office/drawing/2014/main" id="{F43AEDE7-0F2A-42B5-A212-66D454835A95}"/>
              </a:ext>
            </a:extLst>
          </p:cNvPr>
          <p:cNvSpPr/>
          <p:nvPr/>
        </p:nvSpPr>
        <p:spPr>
          <a:xfrm>
            <a:off x="231910" y="3601692"/>
            <a:ext cx="5610427" cy="2838137"/>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6" name="Rectangle: Rounded Corners 65">
            <a:extLst>
              <a:ext uri="{FF2B5EF4-FFF2-40B4-BE49-F238E27FC236}">
                <a16:creationId xmlns:a16="http://schemas.microsoft.com/office/drawing/2014/main" id="{4B8346E4-840C-4953-BD25-A78E404D7483}"/>
              </a:ext>
            </a:extLst>
          </p:cNvPr>
          <p:cNvSpPr/>
          <p:nvPr/>
        </p:nvSpPr>
        <p:spPr>
          <a:xfrm>
            <a:off x="6220103" y="3583161"/>
            <a:ext cx="5610427" cy="2838137"/>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51" y="35737"/>
            <a:ext cx="3312835" cy="707849"/>
          </a:xfrm>
          <a:prstGeom prst="rect">
            <a:avLst/>
          </a:prstGeom>
        </p:spPr>
      </p:pic>
      <p:sp>
        <p:nvSpPr>
          <p:cNvPr id="4" name="Title 3"/>
          <p:cNvSpPr>
            <a:spLocks noGrp="1"/>
          </p:cNvSpPr>
          <p:nvPr>
            <p:ph type="title"/>
          </p:nvPr>
        </p:nvSpPr>
        <p:spPr>
          <a:xfrm>
            <a:off x="33992" y="-12788"/>
            <a:ext cx="5743891" cy="707849"/>
          </a:xfrm>
        </p:spPr>
        <p:txBody>
          <a:bodyPr>
            <a:noAutofit/>
          </a:bodyPr>
          <a:lstStyle/>
          <a:p>
            <a:r>
              <a:rPr lang="en-GB" sz="2800" b="1" dirty="0" err="1">
                <a:solidFill>
                  <a:schemeClr val="bg1"/>
                </a:solidFill>
              </a:rPr>
              <a:t>Vokabeln</a:t>
            </a:r>
            <a:r>
              <a:rPr lang="en-GB" sz="2800" b="1" dirty="0">
                <a:solidFill>
                  <a:schemeClr val="bg1"/>
                </a:solidFill>
              </a:rPr>
              <a:t> 2/2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791097" y="177729"/>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2" name="TextBox 21">
            <a:extLst>
              <a:ext uri="{FF2B5EF4-FFF2-40B4-BE49-F238E27FC236}">
                <a16:creationId xmlns:a16="http://schemas.microsoft.com/office/drawing/2014/main" id="{723C8DC5-BD0F-4A4B-9ED6-255D79652BFD}"/>
              </a:ext>
            </a:extLst>
          </p:cNvPr>
          <p:cNvSpPr txBox="1"/>
          <p:nvPr/>
        </p:nvSpPr>
        <p:spPr>
          <a:xfrm>
            <a:off x="1988736" y="729030"/>
            <a:ext cx="176852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Century Gothic" panose="020F0302020204030204"/>
                <a:ea typeface="+mn-ea"/>
                <a:cs typeface="+mn-cs"/>
              </a:rPr>
              <a:t>Katja</a:t>
            </a:r>
            <a:endParaRPr kumimoji="0" lang="en-GB" sz="2000" b="1" i="0" u="none" strike="noStrike" kern="1200" cap="none" spc="0" normalizeH="0" baseline="0" noProof="0" dirty="0">
              <a:ln>
                <a:noFill/>
              </a:ln>
              <a:solidFill>
                <a:srgbClr val="C00000"/>
              </a:solidFill>
              <a:effectLst/>
              <a:uLnTx/>
              <a:uFillTx/>
              <a:latin typeface="Century Gothic" panose="020F0302020204030204"/>
              <a:ea typeface="+mn-ea"/>
              <a:cs typeface="+mn-cs"/>
            </a:endParaRPr>
          </a:p>
        </p:txBody>
      </p:sp>
      <p:sp>
        <p:nvSpPr>
          <p:cNvPr id="27" name="TextBox 26">
            <a:extLst>
              <a:ext uri="{FF2B5EF4-FFF2-40B4-BE49-F238E27FC236}">
                <a16:creationId xmlns:a16="http://schemas.microsoft.com/office/drawing/2014/main" id="{D165949B-B32E-4CCA-A08F-177C58C7F918}"/>
              </a:ext>
            </a:extLst>
          </p:cNvPr>
          <p:cNvSpPr txBox="1"/>
          <p:nvPr/>
        </p:nvSpPr>
        <p:spPr>
          <a:xfrm>
            <a:off x="2130812" y="3634926"/>
            <a:ext cx="176852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Century Gothic" panose="020F0302020204030204"/>
                <a:ea typeface="+mn-ea"/>
                <a:cs typeface="+mn-cs"/>
              </a:rPr>
              <a:t>Wolfgang</a:t>
            </a:r>
            <a:endParaRPr kumimoji="0" lang="en-GB" sz="2000" b="1" i="0" u="none" strike="noStrike" kern="1200" cap="none" spc="0" normalizeH="0" baseline="0" noProof="0" dirty="0">
              <a:ln>
                <a:noFill/>
              </a:ln>
              <a:solidFill>
                <a:srgbClr val="C00000"/>
              </a:solidFill>
              <a:effectLst/>
              <a:uLnTx/>
              <a:uFillTx/>
              <a:latin typeface="Century Gothic" panose="020F0302020204030204"/>
              <a:ea typeface="+mn-ea"/>
              <a:cs typeface="+mn-cs"/>
            </a:endParaRPr>
          </a:p>
        </p:txBody>
      </p:sp>
      <p:sp>
        <p:nvSpPr>
          <p:cNvPr id="28" name="TextBox 27">
            <a:extLst>
              <a:ext uri="{FF2B5EF4-FFF2-40B4-BE49-F238E27FC236}">
                <a16:creationId xmlns:a16="http://schemas.microsoft.com/office/drawing/2014/main" id="{C659A82C-928A-444E-B695-F686ED252AC6}"/>
              </a:ext>
            </a:extLst>
          </p:cNvPr>
          <p:cNvSpPr txBox="1"/>
          <p:nvPr/>
        </p:nvSpPr>
        <p:spPr>
          <a:xfrm>
            <a:off x="8583586" y="743586"/>
            <a:ext cx="176852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Century Gothic" panose="020F0302020204030204"/>
                <a:ea typeface="+mn-ea"/>
                <a:cs typeface="+mn-cs"/>
              </a:rPr>
              <a:t>Ismet</a:t>
            </a:r>
            <a:endParaRPr kumimoji="0" lang="en-GB" sz="2000" b="1" i="0" u="none" strike="noStrike" kern="1200" cap="none" spc="0" normalizeH="0" baseline="0" noProof="0" dirty="0">
              <a:ln>
                <a:noFill/>
              </a:ln>
              <a:solidFill>
                <a:srgbClr val="C00000"/>
              </a:solidFill>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F9D45F7D-EB53-4A04-B208-2469D061B40D}"/>
              </a:ext>
            </a:extLst>
          </p:cNvPr>
          <p:cNvSpPr txBox="1"/>
          <p:nvPr/>
        </p:nvSpPr>
        <p:spPr>
          <a:xfrm>
            <a:off x="8100983" y="3572427"/>
            <a:ext cx="176852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Century Gothic" panose="020F0302020204030204"/>
                <a:ea typeface="+mn-ea"/>
                <a:cs typeface="+mn-cs"/>
              </a:rPr>
              <a:t>Mehmet</a:t>
            </a:r>
            <a:endParaRPr kumimoji="0" lang="en-GB" sz="2000" b="1" i="0" u="none" strike="noStrike" kern="1200" cap="none" spc="0" normalizeH="0" baseline="0" noProof="0" dirty="0">
              <a:ln>
                <a:noFill/>
              </a:ln>
              <a:solidFill>
                <a:srgbClr val="C00000"/>
              </a:solidFill>
              <a:effectLst/>
              <a:uLnTx/>
              <a:uFillTx/>
              <a:latin typeface="Century Gothic" panose="020F0302020204030204"/>
              <a:ea typeface="+mn-ea"/>
              <a:cs typeface="+mn-cs"/>
            </a:endParaRPr>
          </a:p>
        </p:txBody>
      </p:sp>
      <p:sp>
        <p:nvSpPr>
          <p:cNvPr id="31" name="TextBox 30">
            <a:extLst>
              <a:ext uri="{FF2B5EF4-FFF2-40B4-BE49-F238E27FC236}">
                <a16:creationId xmlns:a16="http://schemas.microsoft.com/office/drawing/2014/main" id="{D8989149-1389-45B6-8B22-D0DA8378322C}"/>
              </a:ext>
            </a:extLst>
          </p:cNvPr>
          <p:cNvSpPr txBox="1"/>
          <p:nvPr/>
        </p:nvSpPr>
        <p:spPr>
          <a:xfrm>
            <a:off x="1768478" y="1043578"/>
            <a:ext cx="25520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~Sonja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Zender</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0" name="Speech Bubble: Rectangle with Corners Rounded 39">
            <a:extLst>
              <a:ext uri="{FF2B5EF4-FFF2-40B4-BE49-F238E27FC236}">
                <a16:creationId xmlns:a16="http://schemas.microsoft.com/office/drawing/2014/main" id="{B7DCEEED-8F82-4090-AD8C-30FFE43F9B2C}"/>
              </a:ext>
            </a:extLst>
          </p:cNvPr>
          <p:cNvSpPr/>
          <p:nvPr/>
        </p:nvSpPr>
        <p:spPr>
          <a:xfrm>
            <a:off x="4770399" y="3175902"/>
            <a:ext cx="2578204" cy="360299"/>
          </a:xfrm>
          <a:prstGeom prst="wedgeRoundRectCallout">
            <a:avLst>
              <a:gd name="adj1" fmla="val -35567"/>
              <a:gd name="adj2" fmla="val -27326"/>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der Kellner – waiter</a:t>
            </a:r>
          </a:p>
        </p:txBody>
      </p:sp>
      <p:sp>
        <p:nvSpPr>
          <p:cNvPr id="47" name="TextBox 46">
            <a:extLst>
              <a:ext uri="{FF2B5EF4-FFF2-40B4-BE49-F238E27FC236}">
                <a16:creationId xmlns:a16="http://schemas.microsoft.com/office/drawing/2014/main" id="{A7AF78E4-F3DD-4863-9199-C72B19610E6F}"/>
              </a:ext>
            </a:extLst>
          </p:cNvPr>
          <p:cNvSpPr txBox="1"/>
          <p:nvPr/>
        </p:nvSpPr>
        <p:spPr>
          <a:xfrm>
            <a:off x="3241415" y="-3835"/>
            <a:ext cx="525263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Jetzt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Wörter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11-22. Dann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hör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und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überprüfe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7" name="Action Button: Custom 16">
            <a:hlinkClick r:id="" action="ppaction://noaction" highlightClick="1">
              <a:snd r:embed="rId4" name="9.2.1.3 Slide 8 5.wav"/>
            </a:hlinkClick>
            <a:extLst>
              <a:ext uri="{FF2B5EF4-FFF2-40B4-BE49-F238E27FC236}">
                <a16:creationId xmlns:a16="http://schemas.microsoft.com/office/drawing/2014/main" id="{0B027190-58A7-413B-930C-6891E6E73E05}"/>
              </a:ext>
            </a:extLst>
          </p:cNvPr>
          <p:cNvSpPr/>
          <p:nvPr/>
        </p:nvSpPr>
        <p:spPr>
          <a:xfrm>
            <a:off x="5108141" y="876359"/>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68" name="Action Button: Custom 16">
            <a:hlinkClick r:id="" action="ppaction://noaction" highlightClick="1">
              <a:snd r:embed="rId5" name="9.2.1.3 Slide 8 6.wav"/>
            </a:hlinkClick>
            <a:extLst>
              <a:ext uri="{FF2B5EF4-FFF2-40B4-BE49-F238E27FC236}">
                <a16:creationId xmlns:a16="http://schemas.microsoft.com/office/drawing/2014/main" id="{94617DD1-B401-467F-9920-B95B8CFFB87D}"/>
              </a:ext>
            </a:extLst>
          </p:cNvPr>
          <p:cNvSpPr/>
          <p:nvPr/>
        </p:nvSpPr>
        <p:spPr>
          <a:xfrm>
            <a:off x="5193115" y="3714789"/>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69" name="Action Button: Custom 16">
            <a:hlinkClick r:id="" action="ppaction://noaction" highlightClick="1">
              <a:snd r:embed="rId6" name="9.2.1.3 Slide 8 7.wav"/>
            </a:hlinkClick>
            <a:extLst>
              <a:ext uri="{FF2B5EF4-FFF2-40B4-BE49-F238E27FC236}">
                <a16:creationId xmlns:a16="http://schemas.microsoft.com/office/drawing/2014/main" id="{A53C03F2-A49F-4915-BF34-2F0AF74C18BF}"/>
              </a:ext>
            </a:extLst>
          </p:cNvPr>
          <p:cNvSpPr/>
          <p:nvPr/>
        </p:nvSpPr>
        <p:spPr>
          <a:xfrm>
            <a:off x="11261341" y="895116"/>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70" name="Action Button: Custom 16">
            <a:hlinkClick r:id="" action="ppaction://noaction" highlightClick="1">
              <a:snd r:embed="rId7" name="9.2.1.3 Slide 8 8.wav"/>
            </a:hlinkClick>
            <a:extLst>
              <a:ext uri="{FF2B5EF4-FFF2-40B4-BE49-F238E27FC236}">
                <a16:creationId xmlns:a16="http://schemas.microsoft.com/office/drawing/2014/main" id="{638795B7-FF1E-43FC-89E7-A90287E27258}"/>
              </a:ext>
            </a:extLst>
          </p:cNvPr>
          <p:cNvSpPr/>
          <p:nvPr/>
        </p:nvSpPr>
        <p:spPr>
          <a:xfrm>
            <a:off x="11271083" y="3753093"/>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46" name="TextBox 45">
            <a:extLst>
              <a:ext uri="{FF2B5EF4-FFF2-40B4-BE49-F238E27FC236}">
                <a16:creationId xmlns:a16="http://schemas.microsoft.com/office/drawing/2014/main" id="{2265AE29-6F39-42CE-A19B-AF7030C3B13C}"/>
              </a:ext>
            </a:extLst>
          </p:cNvPr>
          <p:cNvSpPr txBox="1"/>
          <p:nvPr/>
        </p:nvSpPr>
        <p:spPr>
          <a:xfrm>
            <a:off x="702463" y="1721659"/>
            <a:ext cx="4390831" cy="17851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Du bist Dienstmädchen auf dem Schiff. Du hast blaue </a:t>
            </a:r>
            <a:r>
              <a:rPr kumimoji="0" lang="de-DE"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Augen </a:t>
            </a:r>
            <a:r>
              <a:rPr kumimoji="0" lang="de-DE"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und eine </a:t>
            </a:r>
            <a:r>
              <a:rPr kumimoji="0" lang="de-DE"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kurze     Nase</a:t>
            </a:r>
            <a:r>
              <a:rPr kumimoji="0" lang="de-DE"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Du hast </a:t>
            </a:r>
            <a:r>
              <a:rPr kumimoji="0" lang="de-DE"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keine</a:t>
            </a:r>
            <a:r>
              <a:rPr kumimoji="0" lang="de-DE"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elegante Kleidung. </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8" name="TextBox 47">
            <a:extLst>
              <a:ext uri="{FF2B5EF4-FFF2-40B4-BE49-F238E27FC236}">
                <a16:creationId xmlns:a16="http://schemas.microsoft.com/office/drawing/2014/main" id="{32BFB8C4-BBB1-4E63-B1D4-55B305C2F375}"/>
              </a:ext>
            </a:extLst>
          </p:cNvPr>
          <p:cNvSpPr txBox="1"/>
          <p:nvPr/>
        </p:nvSpPr>
        <p:spPr>
          <a:xfrm>
            <a:off x="500690" y="2393951"/>
            <a:ext cx="1241917" cy="400110"/>
          </a:xfrm>
          <a:prstGeom prst="rect">
            <a:avLst/>
          </a:prstGeom>
          <a:solidFill>
            <a:srgbClr val="EBEFF7"/>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(11) A__</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9" name="TextBox 48">
            <a:extLst>
              <a:ext uri="{FF2B5EF4-FFF2-40B4-BE49-F238E27FC236}">
                <a16:creationId xmlns:a16="http://schemas.microsoft.com/office/drawing/2014/main" id="{BF558573-BC6E-4267-A527-3BA1F63E0181}"/>
              </a:ext>
            </a:extLst>
          </p:cNvPr>
          <p:cNvSpPr txBox="1"/>
          <p:nvPr/>
        </p:nvSpPr>
        <p:spPr>
          <a:xfrm>
            <a:off x="2963030" y="2404798"/>
            <a:ext cx="1106417" cy="400110"/>
          </a:xfrm>
          <a:prstGeom prst="rect">
            <a:avLst/>
          </a:prstGeom>
          <a:solidFill>
            <a:srgbClr val="EBEFF7"/>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(12) k_</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0" name="TextBox 49">
            <a:extLst>
              <a:ext uri="{FF2B5EF4-FFF2-40B4-BE49-F238E27FC236}">
                <a16:creationId xmlns:a16="http://schemas.microsoft.com/office/drawing/2014/main" id="{E7024D2F-5333-411C-AC1D-DA07B6DB3284}"/>
              </a:ext>
            </a:extLst>
          </p:cNvPr>
          <p:cNvSpPr txBox="1"/>
          <p:nvPr/>
        </p:nvSpPr>
        <p:spPr>
          <a:xfrm>
            <a:off x="4093245" y="2402754"/>
            <a:ext cx="1479115" cy="400110"/>
          </a:xfrm>
          <a:prstGeom prst="rect">
            <a:avLst/>
          </a:prstGeom>
          <a:solidFill>
            <a:srgbClr val="EBEFF7"/>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(13) N__ . </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1" name="TextBox 50">
            <a:extLst>
              <a:ext uri="{FF2B5EF4-FFF2-40B4-BE49-F238E27FC236}">
                <a16:creationId xmlns:a16="http://schemas.microsoft.com/office/drawing/2014/main" id="{B584FA06-AC1C-44DC-88D2-F912F67C4476}"/>
              </a:ext>
            </a:extLst>
          </p:cNvPr>
          <p:cNvSpPr txBox="1"/>
          <p:nvPr/>
        </p:nvSpPr>
        <p:spPr>
          <a:xfrm>
            <a:off x="1890904" y="2737275"/>
            <a:ext cx="1241918" cy="400110"/>
          </a:xfrm>
          <a:prstGeom prst="rect">
            <a:avLst/>
          </a:prstGeom>
          <a:solidFill>
            <a:srgbClr val="EBEFF7"/>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(14) k__</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3" name="TextBox 52">
            <a:extLst>
              <a:ext uri="{FF2B5EF4-FFF2-40B4-BE49-F238E27FC236}">
                <a16:creationId xmlns:a16="http://schemas.microsoft.com/office/drawing/2014/main" id="{FB5AE1C5-F62B-4E9A-8D89-845232231C64}"/>
              </a:ext>
            </a:extLst>
          </p:cNvPr>
          <p:cNvSpPr txBox="1"/>
          <p:nvPr/>
        </p:nvSpPr>
        <p:spPr>
          <a:xfrm>
            <a:off x="1800786" y="3947659"/>
            <a:ext cx="242858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~Simon Siebold~</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4" name="TextBox 53">
            <a:extLst>
              <a:ext uri="{FF2B5EF4-FFF2-40B4-BE49-F238E27FC236}">
                <a16:creationId xmlns:a16="http://schemas.microsoft.com/office/drawing/2014/main" id="{4D4013C9-475E-42DF-B953-A194B32EFEF1}"/>
              </a:ext>
            </a:extLst>
          </p:cNvPr>
          <p:cNvSpPr txBox="1"/>
          <p:nvPr/>
        </p:nvSpPr>
        <p:spPr>
          <a:xfrm>
            <a:off x="411619" y="4501247"/>
            <a:ext cx="5259240" cy="17851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Du machst nichts, denn du hast keine Lust, zu arbeiten. Du erwartest Geld von Frau Spies, deiner Tante. Du bist gar nicht nett und sagst nie </a:t>
            </a:r>
            <a:r>
              <a:rPr kumimoji="0" lang="de-DE"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bitte</a:t>
            </a:r>
            <a:r>
              <a:rPr kumimoji="0" lang="de-DE"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oder danke.</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5" name="TextBox 54">
            <a:extLst>
              <a:ext uri="{FF2B5EF4-FFF2-40B4-BE49-F238E27FC236}">
                <a16:creationId xmlns:a16="http://schemas.microsoft.com/office/drawing/2014/main" id="{965E6DF2-467A-4E44-B134-94A607A90649}"/>
              </a:ext>
            </a:extLst>
          </p:cNvPr>
          <p:cNvSpPr txBox="1"/>
          <p:nvPr/>
        </p:nvSpPr>
        <p:spPr>
          <a:xfrm>
            <a:off x="4229370" y="5508375"/>
            <a:ext cx="1467524" cy="400110"/>
          </a:xfrm>
          <a:prstGeom prst="rect">
            <a:avLst/>
          </a:prstGeom>
          <a:solidFill>
            <a:srgbClr val="EBEFF7"/>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(15) b__</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7" name="TextBox 56">
            <a:extLst>
              <a:ext uri="{FF2B5EF4-FFF2-40B4-BE49-F238E27FC236}">
                <a16:creationId xmlns:a16="http://schemas.microsoft.com/office/drawing/2014/main" id="{7B531479-8165-48E4-99B4-FE3B2C0EDACE}"/>
              </a:ext>
            </a:extLst>
          </p:cNvPr>
          <p:cNvSpPr txBox="1"/>
          <p:nvPr/>
        </p:nvSpPr>
        <p:spPr>
          <a:xfrm>
            <a:off x="7915994" y="1036102"/>
            <a:ext cx="221864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Zino</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Sprenger~</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8" name="TextBox 57">
            <a:extLst>
              <a:ext uri="{FF2B5EF4-FFF2-40B4-BE49-F238E27FC236}">
                <a16:creationId xmlns:a16="http://schemas.microsoft.com/office/drawing/2014/main" id="{6E94DB11-5482-41D8-91DD-F1C1FAE83FD9}"/>
              </a:ext>
            </a:extLst>
          </p:cNvPr>
          <p:cNvSpPr txBox="1"/>
          <p:nvPr/>
        </p:nvSpPr>
        <p:spPr>
          <a:xfrm>
            <a:off x="6229001" y="1683564"/>
            <a:ext cx="5512495" cy="17851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Du bist noch ein </a:t>
            </a:r>
            <a:r>
              <a:rPr kumimoji="0" lang="de-DE"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Junge,</a:t>
            </a:r>
            <a:endParaRPr kumimoji="0" lang="de-DE" sz="2200" b="0"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aber auch Kellner* auf dem Schiff. Du bist immer sehr </a:t>
            </a:r>
            <a:r>
              <a:rPr kumimoji="0" lang="de-DE"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langsam</a:t>
            </a:r>
            <a:r>
              <a:rPr kumimoji="0" lang="de-DE"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Du </a:t>
            </a:r>
            <a:r>
              <a:rPr kumimoji="0" lang="de-DE"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siehst </a:t>
            </a:r>
            <a:r>
              <a:rPr kumimoji="0" lang="de-DE"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harmlos aus, aber du hast eine                     		dunkle </a:t>
            </a:r>
            <a:r>
              <a:rPr kumimoji="0" lang="de-DE"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Seite</a:t>
            </a:r>
            <a:r>
              <a:rPr kumimoji="0" lang="de-DE"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9" name="TextBox 58">
            <a:extLst>
              <a:ext uri="{FF2B5EF4-FFF2-40B4-BE49-F238E27FC236}">
                <a16:creationId xmlns:a16="http://schemas.microsoft.com/office/drawing/2014/main" id="{4DC4D919-777A-47AD-B387-F922A73BDF3C}"/>
              </a:ext>
            </a:extLst>
          </p:cNvPr>
          <p:cNvSpPr txBox="1"/>
          <p:nvPr/>
        </p:nvSpPr>
        <p:spPr>
          <a:xfrm>
            <a:off x="8319133" y="2351966"/>
            <a:ext cx="1399891" cy="400110"/>
          </a:xfrm>
          <a:prstGeom prst="rect">
            <a:avLst/>
          </a:prstGeom>
          <a:solidFill>
            <a:srgbClr val="EBEFF7"/>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(17) l___ .</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0" name="TextBox 59">
            <a:extLst>
              <a:ext uri="{FF2B5EF4-FFF2-40B4-BE49-F238E27FC236}">
                <a16:creationId xmlns:a16="http://schemas.microsoft.com/office/drawing/2014/main" id="{25B3D0CE-63A1-444B-9616-6620CB834BE8}"/>
              </a:ext>
            </a:extLst>
          </p:cNvPr>
          <p:cNvSpPr txBox="1"/>
          <p:nvPr/>
        </p:nvSpPr>
        <p:spPr>
          <a:xfrm>
            <a:off x="10150600" y="2389467"/>
            <a:ext cx="1115697" cy="400110"/>
          </a:xfrm>
          <a:prstGeom prst="rect">
            <a:avLst/>
          </a:prstGeom>
          <a:solidFill>
            <a:srgbClr val="EBEFF7"/>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(18) s__ </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1" name="TextBox 60">
            <a:extLst>
              <a:ext uri="{FF2B5EF4-FFF2-40B4-BE49-F238E27FC236}">
                <a16:creationId xmlns:a16="http://schemas.microsoft.com/office/drawing/2014/main" id="{BBFFDD24-DC6A-43D9-B73B-F129C94BBF58}"/>
              </a:ext>
            </a:extLst>
          </p:cNvPr>
          <p:cNvSpPr txBox="1"/>
          <p:nvPr/>
        </p:nvSpPr>
        <p:spPr>
          <a:xfrm>
            <a:off x="9085933" y="3058257"/>
            <a:ext cx="1266182" cy="400110"/>
          </a:xfrm>
          <a:prstGeom prst="rect">
            <a:avLst/>
          </a:prstGeom>
          <a:solidFill>
            <a:srgbClr val="EBEFF7"/>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(19) S__ .</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1" name="TextBox 70">
            <a:extLst>
              <a:ext uri="{FF2B5EF4-FFF2-40B4-BE49-F238E27FC236}">
                <a16:creationId xmlns:a16="http://schemas.microsoft.com/office/drawing/2014/main" id="{DA8AA753-E406-4FA4-909E-6CC797C21F2D}"/>
              </a:ext>
            </a:extLst>
          </p:cNvPr>
          <p:cNvSpPr txBox="1"/>
          <p:nvPr/>
        </p:nvSpPr>
        <p:spPr>
          <a:xfrm>
            <a:off x="8563221" y="1677667"/>
            <a:ext cx="1170288" cy="400110"/>
          </a:xfrm>
          <a:prstGeom prst="rect">
            <a:avLst/>
          </a:prstGeom>
          <a:solidFill>
            <a:srgbClr val="EBEFF7"/>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(16) J__</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3" name="TextBox 72">
            <a:extLst>
              <a:ext uri="{FF2B5EF4-FFF2-40B4-BE49-F238E27FC236}">
                <a16:creationId xmlns:a16="http://schemas.microsoft.com/office/drawing/2014/main" id="{2AE0F366-F51C-4769-9AF8-153BF99E29F7}"/>
              </a:ext>
            </a:extLst>
          </p:cNvPr>
          <p:cNvSpPr txBox="1"/>
          <p:nvPr/>
        </p:nvSpPr>
        <p:spPr>
          <a:xfrm>
            <a:off x="7861815" y="3878608"/>
            <a:ext cx="224686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~Stefan Ziegler~</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4" name="TextBox 73">
            <a:extLst>
              <a:ext uri="{FF2B5EF4-FFF2-40B4-BE49-F238E27FC236}">
                <a16:creationId xmlns:a16="http://schemas.microsoft.com/office/drawing/2014/main" id="{30E713DD-8A9A-4553-BA35-0F367126DB11}"/>
              </a:ext>
            </a:extLst>
          </p:cNvPr>
          <p:cNvSpPr txBox="1"/>
          <p:nvPr/>
        </p:nvSpPr>
        <p:spPr>
          <a:xfrm>
            <a:off x="6480811" y="4406325"/>
            <a:ext cx="5260686" cy="17851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Du bist in der Band an Bord. Du spielst </a:t>
            </a:r>
            <a:r>
              <a:rPr kumimoji="0" lang="de-DE"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Schlagzeug</a:t>
            </a:r>
            <a:r>
              <a:rPr kumimoji="0" lang="de-DE"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hast kein Geld, und deshalb trägst du </a:t>
            </a:r>
            <a:r>
              <a:rPr kumimoji="0" lang="de-DE"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billige</a:t>
            </a:r>
            <a:r>
              <a:rPr kumimoji="0" lang="de-DE"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Kleidung und einen </a:t>
            </a:r>
            <a:r>
              <a:rPr kumimoji="0" lang="de-DE"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hässlichen</a:t>
            </a:r>
            <a:r>
              <a:rPr kumimoji="0" lang="de-DE"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Hut.</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5" name="TextBox 74">
            <a:extLst>
              <a:ext uri="{FF2B5EF4-FFF2-40B4-BE49-F238E27FC236}">
                <a16:creationId xmlns:a16="http://schemas.microsoft.com/office/drawing/2014/main" id="{CBD397B9-8997-43D5-9DA6-1C628AC99DC6}"/>
              </a:ext>
            </a:extLst>
          </p:cNvPr>
          <p:cNvSpPr txBox="1"/>
          <p:nvPr/>
        </p:nvSpPr>
        <p:spPr>
          <a:xfrm>
            <a:off x="6480811" y="4760951"/>
            <a:ext cx="1787123" cy="400109"/>
          </a:xfrm>
          <a:prstGeom prst="rect">
            <a:avLst/>
          </a:prstGeom>
          <a:solidFill>
            <a:srgbClr val="EBEFF7"/>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(20) S____,</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6" name="TextBox 75">
            <a:extLst>
              <a:ext uri="{FF2B5EF4-FFF2-40B4-BE49-F238E27FC236}">
                <a16:creationId xmlns:a16="http://schemas.microsoft.com/office/drawing/2014/main" id="{EF479DC8-D572-4CE4-9272-B6768FAB6AFD}"/>
              </a:ext>
            </a:extLst>
          </p:cNvPr>
          <p:cNvSpPr txBox="1"/>
          <p:nvPr/>
        </p:nvSpPr>
        <p:spPr>
          <a:xfrm>
            <a:off x="8962684" y="5101944"/>
            <a:ext cx="1171836" cy="400110"/>
          </a:xfrm>
          <a:prstGeom prst="rect">
            <a:avLst/>
          </a:prstGeom>
          <a:solidFill>
            <a:srgbClr val="EBEFF7"/>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(21) b__ </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7" name="TextBox 76">
            <a:extLst>
              <a:ext uri="{FF2B5EF4-FFF2-40B4-BE49-F238E27FC236}">
                <a16:creationId xmlns:a16="http://schemas.microsoft.com/office/drawing/2014/main" id="{62E25555-7DDF-43D3-955B-9451383D0A2C}"/>
              </a:ext>
            </a:extLst>
          </p:cNvPr>
          <p:cNvSpPr txBox="1"/>
          <p:nvPr/>
        </p:nvSpPr>
        <p:spPr>
          <a:xfrm>
            <a:off x="7933490" y="5466470"/>
            <a:ext cx="2058387" cy="400110"/>
          </a:xfrm>
          <a:prstGeom prst="rect">
            <a:avLst/>
          </a:prstGeom>
          <a:solidFill>
            <a:srgbClr val="EBEFF7"/>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(22) h________</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78" name="Picture 77" descr="Logo&#10;&#10;Description automatically generated">
            <a:extLst>
              <a:ext uri="{FF2B5EF4-FFF2-40B4-BE49-F238E27FC236}">
                <a16:creationId xmlns:a16="http://schemas.microsoft.com/office/drawing/2014/main" id="{0BA78A44-013B-40CC-9D3B-014618EB136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4326" y="786103"/>
            <a:ext cx="625937" cy="984335"/>
          </a:xfrm>
          <a:prstGeom prst="rect">
            <a:avLst/>
          </a:prstGeom>
        </p:spPr>
      </p:pic>
      <p:pic>
        <p:nvPicPr>
          <p:cNvPr id="79" name="Picture 78" descr="A picture containing clipart&#10;&#10;Description automatically generated">
            <a:extLst>
              <a:ext uri="{FF2B5EF4-FFF2-40B4-BE49-F238E27FC236}">
                <a16:creationId xmlns:a16="http://schemas.microsoft.com/office/drawing/2014/main" id="{18EC10EA-B28F-4843-84BE-9B187EBD03D3}"/>
              </a:ext>
            </a:extLst>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570399" y="3601935"/>
            <a:ext cx="687493" cy="851103"/>
          </a:xfrm>
          <a:prstGeom prst="rect">
            <a:avLst/>
          </a:prstGeom>
        </p:spPr>
      </p:pic>
      <p:pic>
        <p:nvPicPr>
          <p:cNvPr id="80" name="Picture 79" descr="A picture containing text, vector graphics&#10;&#10;Description automatically generated">
            <a:extLst>
              <a:ext uri="{FF2B5EF4-FFF2-40B4-BE49-F238E27FC236}">
                <a16:creationId xmlns:a16="http://schemas.microsoft.com/office/drawing/2014/main" id="{F00F4E92-EC5A-4759-8BE6-5C15ED3C2C3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71172" y="765305"/>
            <a:ext cx="650457" cy="979738"/>
          </a:xfrm>
          <a:prstGeom prst="rect">
            <a:avLst/>
          </a:prstGeom>
        </p:spPr>
      </p:pic>
      <p:pic>
        <p:nvPicPr>
          <p:cNvPr id="81" name="Picture 80" descr="A picture containing text, vector graphics&#10;&#10;Description automatically generated">
            <a:extLst>
              <a:ext uri="{FF2B5EF4-FFF2-40B4-BE49-F238E27FC236}">
                <a16:creationId xmlns:a16="http://schemas.microsoft.com/office/drawing/2014/main" id="{8F5FB1F3-83DE-4723-9977-9C016032CBF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57415" y="3646571"/>
            <a:ext cx="904205" cy="870084"/>
          </a:xfrm>
          <a:prstGeom prst="rect">
            <a:avLst/>
          </a:prstGeom>
        </p:spPr>
      </p:pic>
    </p:spTree>
    <p:extLst>
      <p:ext uri="{BB962C8B-B14F-4D97-AF65-F5344CB8AC3E}">
        <p14:creationId xmlns:p14="http://schemas.microsoft.com/office/powerpoint/2010/main" val="3933605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5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5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7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5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6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6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7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76"/>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7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P spid="50" grpId="0" animBg="1"/>
      <p:bldP spid="51" grpId="0" animBg="1"/>
      <p:bldP spid="55" grpId="0" animBg="1"/>
      <p:bldP spid="59" grpId="0" animBg="1"/>
      <p:bldP spid="60" grpId="0" animBg="1"/>
      <p:bldP spid="61" grpId="0" animBg="1"/>
      <p:bldP spid="71" grpId="0" animBg="1"/>
      <p:bldP spid="75" grpId="0" animBg="1"/>
      <p:bldP spid="76" grpId="0" animBg="1"/>
      <p:bldP spid="77" grpId="0" animBg="1"/>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30C56D54-E4FF-5F4C-8EF5-67F0472108E4}" vid="{58D9219D-8935-764C-8920-A4625BC50721}"/>
    </a:ext>
  </a:extLst>
</a:theme>
</file>

<file path=ppt/theme/theme2.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3" id="{ED67C606-AF9C-7242-AF89-7E0EA20FADA6}" vid="{57BDA786-453C-1140-BFAB-14CE2D2BCFC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German_skeleton_template (1)</Template>
  <TotalTime>196</TotalTime>
  <Words>9228</Words>
  <Application>Microsoft Macintosh PowerPoint</Application>
  <PresentationFormat>Widescreen</PresentationFormat>
  <Paragraphs>1020</Paragraphs>
  <Slides>33</Slides>
  <Notes>33</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33</vt:i4>
      </vt:variant>
    </vt:vector>
  </HeadingPairs>
  <TitlesOfParts>
    <vt:vector size="39" baseType="lpstr">
      <vt:lpstr>arial</vt:lpstr>
      <vt:lpstr>Calibri</vt:lpstr>
      <vt:lpstr>Century Gothic</vt:lpstr>
      <vt:lpstr>Wingdings</vt:lpstr>
      <vt:lpstr>1_Office Theme</vt:lpstr>
      <vt:lpstr>5_Office Theme</vt:lpstr>
      <vt:lpstr>Eine Murder-Mystery-Party </vt:lpstr>
      <vt:lpstr>German suffix -los  English -less</vt:lpstr>
      <vt:lpstr>Adjektiv/Adverb  Substantiv*</vt:lpstr>
      <vt:lpstr>Substantiv  Adjektiv/Adverb</vt:lpstr>
      <vt:lpstr>s oder z ?</vt:lpstr>
      <vt:lpstr>Murder-Mystery-Party</vt:lpstr>
      <vt:lpstr>Murder-Mystery-Party</vt:lpstr>
      <vt:lpstr>Vokabeln 1/2</vt:lpstr>
      <vt:lpstr>Vokabeln 2/2</vt:lpstr>
      <vt:lpstr>Wer ist der Mörder*?</vt:lpstr>
      <vt:lpstr>Der Mord von Frau Spies</vt:lpstr>
      <vt:lpstr>Relativsätze</vt:lpstr>
      <vt:lpstr>Was wissen wir? [1/3]</vt:lpstr>
      <vt:lpstr>Was wissen wir? [2/3]</vt:lpstr>
      <vt:lpstr>Was wissen wir? [3/3]</vt:lpstr>
      <vt:lpstr>Antworten</vt:lpstr>
      <vt:lpstr>Eine Murder-Mystery-Party </vt:lpstr>
      <vt:lpstr>-ss- oder -ß- ?</vt:lpstr>
      <vt:lpstr>Phonetik</vt:lpstr>
      <vt:lpstr>Vokabeln</vt:lpstr>
      <vt:lpstr>Adjektivendungen – R1 und R2</vt:lpstr>
      <vt:lpstr>Was ist dein Lieblingsspiel? </vt:lpstr>
      <vt:lpstr>Krimiserie Tatort</vt:lpstr>
      <vt:lpstr>Krimiserie Tatort</vt:lpstr>
      <vt:lpstr>Wer ist der Mörder? [1/2]</vt:lpstr>
      <vt:lpstr>Wer ist der Mörder? [2/2]</vt:lpstr>
      <vt:lpstr>Wie sagt man das? [1/6]</vt:lpstr>
      <vt:lpstr>Wie sagt man das? [2/6]</vt:lpstr>
      <vt:lpstr>Wie sagt man das? [3/6]</vt:lpstr>
      <vt:lpstr>Wie sagt man das? [4/6]</vt:lpstr>
      <vt:lpstr>Wie sagt man das? [5/6]</vt:lpstr>
      <vt:lpstr>Wie sagt man das? [6/6]</vt:lpstr>
      <vt:lpstr>Hausaufgaben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Rachel Hawkes</dc:creator>
  <cp:lastModifiedBy>Mary Richardson</cp:lastModifiedBy>
  <cp:revision>163</cp:revision>
  <dcterms:created xsi:type="dcterms:W3CDTF">2020-07-18T21:51:12Z</dcterms:created>
  <dcterms:modified xsi:type="dcterms:W3CDTF">2021-12-20T15:56:47Z</dcterms:modified>
</cp:coreProperties>
</file>