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0" r:id="rId6"/>
  </p:sldMasterIdLst>
  <p:notesMasterIdLst>
    <p:notesMasterId r:id="rId50"/>
  </p:notesMasterIdLst>
  <p:sldIdLst>
    <p:sldId id="256" r:id="rId7"/>
    <p:sldId id="323" r:id="rId8"/>
    <p:sldId id="583" r:id="rId9"/>
    <p:sldId id="298" r:id="rId10"/>
    <p:sldId id="555" r:id="rId11"/>
    <p:sldId id="547" r:id="rId12"/>
    <p:sldId id="296" r:id="rId13"/>
    <p:sldId id="261" r:id="rId14"/>
    <p:sldId id="263" r:id="rId15"/>
    <p:sldId id="305" r:id="rId16"/>
    <p:sldId id="322" r:id="rId17"/>
    <p:sldId id="556" r:id="rId18"/>
    <p:sldId id="304" r:id="rId19"/>
    <p:sldId id="321" r:id="rId20"/>
    <p:sldId id="259" r:id="rId21"/>
    <p:sldId id="266" r:id="rId22"/>
    <p:sldId id="577" r:id="rId23"/>
    <p:sldId id="344" r:id="rId24"/>
    <p:sldId id="563" r:id="rId25"/>
    <p:sldId id="268" r:id="rId26"/>
    <p:sldId id="294" r:id="rId27"/>
    <p:sldId id="280" r:id="rId28"/>
    <p:sldId id="272" r:id="rId29"/>
    <p:sldId id="283" r:id="rId30"/>
    <p:sldId id="295" r:id="rId31"/>
    <p:sldId id="576" r:id="rId32"/>
    <p:sldId id="568" r:id="rId33"/>
    <p:sldId id="584" r:id="rId34"/>
    <p:sldId id="315" r:id="rId35"/>
    <p:sldId id="585" r:id="rId36"/>
    <p:sldId id="318" r:id="rId37"/>
    <p:sldId id="286" r:id="rId38"/>
    <p:sldId id="564" r:id="rId39"/>
    <p:sldId id="287" r:id="rId40"/>
    <p:sldId id="579" r:id="rId41"/>
    <p:sldId id="292" r:id="rId42"/>
    <p:sldId id="581" r:id="rId43"/>
    <p:sldId id="578" r:id="rId44"/>
    <p:sldId id="342" r:id="rId45"/>
    <p:sldId id="309" r:id="rId46"/>
    <p:sldId id="320" r:id="rId47"/>
    <p:sldId id="312" r:id="rId48"/>
    <p:sldId id="55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22" autoAdjust="0"/>
    <p:restoredTop sz="57645" autoAdjust="0"/>
  </p:normalViewPr>
  <p:slideViewPr>
    <p:cSldViewPr snapToGrid="0">
      <p:cViewPr varScale="1">
        <p:scale>
          <a:sx n="105" d="100"/>
          <a:sy n="105" d="100"/>
        </p:scale>
        <p:origin x="1744" y="1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C7EA4-137C-F742-AFE6-C2ED19BDFB26}" type="doc">
      <dgm:prSet loTypeId="urn:microsoft.com/office/officeart/2005/8/layout/gear1" loCatId="" qsTypeId="urn:microsoft.com/office/officeart/2005/8/quickstyle/simple1" qsCatId="simple" csTypeId="urn:microsoft.com/office/officeart/2005/8/colors/accent1_2" csCatId="accent1" phldr="1"/>
      <dgm:spPr/>
    </dgm:pt>
    <dgm:pt modelId="{11FF786D-C5D5-FE42-B851-520C42B8E015}">
      <dgm:prSet phldrT="[Text]" custT="1"/>
      <dgm:spPr/>
      <dgm:t>
        <a:bodyPr/>
        <a:lstStyle/>
        <a:p>
          <a:r>
            <a:rPr lang="en-US" sz="2000" dirty="0"/>
            <a:t>Specialist Teachers deliver training to four hub schools. Via Monthly </a:t>
          </a:r>
          <a:r>
            <a:rPr lang="en-US" sz="2000" i="1" dirty="0"/>
            <a:t>Teacher Research Groups, lesson observation &amp; discussion, resource creation, annual Hub conference</a:t>
          </a:r>
        </a:p>
      </dgm:t>
    </dgm:pt>
    <dgm:pt modelId="{2A21CCF8-4638-E847-9A6B-FEE069A9D5C4}" type="parTrans" cxnId="{6972C9FA-E1CA-164F-871E-9076F2CA0FE2}">
      <dgm:prSet/>
      <dgm:spPr/>
      <dgm:t>
        <a:bodyPr/>
        <a:lstStyle/>
        <a:p>
          <a:endParaRPr lang="en-US"/>
        </a:p>
      </dgm:t>
    </dgm:pt>
    <dgm:pt modelId="{30005DBA-6241-624A-BEF2-731ED5CED84C}" type="sibTrans" cxnId="{6972C9FA-E1CA-164F-871E-9076F2CA0FE2}">
      <dgm:prSet/>
      <dgm:spPr/>
      <dgm:t>
        <a:bodyPr/>
        <a:lstStyle/>
        <a:p>
          <a:endParaRPr lang="en-US"/>
        </a:p>
      </dgm:t>
    </dgm:pt>
    <dgm:pt modelId="{9C758B28-34C5-7D4D-8E49-E0DD132CAC3B}">
      <dgm:prSet phldrT="[Text]" custT="1"/>
      <dgm:spPr/>
      <dgm:t>
        <a:bodyPr/>
        <a:lstStyle/>
        <a:p>
          <a:r>
            <a:rPr lang="en-US" sz="2000" dirty="0"/>
            <a:t>NCELP delivers monthly  half days CPD on research &amp; resource to Specialist Teachers</a:t>
          </a:r>
        </a:p>
      </dgm:t>
    </dgm:pt>
    <dgm:pt modelId="{E952923A-3A25-574D-8FAF-23D929899115}" type="parTrans" cxnId="{15097013-EB48-0741-B5E1-BC847EC92A29}">
      <dgm:prSet/>
      <dgm:spPr/>
      <dgm:t>
        <a:bodyPr/>
        <a:lstStyle/>
        <a:p>
          <a:endParaRPr lang="en-US"/>
        </a:p>
      </dgm:t>
    </dgm:pt>
    <dgm:pt modelId="{6D8CA00A-4A22-A84B-A31E-5893B2F4BC4C}" type="sibTrans" cxnId="{15097013-EB48-0741-B5E1-BC847EC92A29}">
      <dgm:prSet/>
      <dgm:spPr/>
      <dgm:t>
        <a:bodyPr/>
        <a:lstStyle/>
        <a:p>
          <a:endParaRPr lang="en-US"/>
        </a:p>
      </dgm:t>
    </dgm:pt>
    <dgm:pt modelId="{59BF6887-91D4-504F-BC06-A063B42ACE0A}">
      <dgm:prSet phldrT="[Text]" custT="1"/>
      <dgm:spPr/>
      <dgm:t>
        <a:bodyPr/>
        <a:lstStyle/>
        <a:p>
          <a:r>
            <a:rPr lang="en-US" sz="2400" dirty="0"/>
            <a:t>NCELP </a:t>
          </a:r>
          <a:r>
            <a:rPr lang="en-US" sz="2400" i="1" dirty="0"/>
            <a:t>residential for Specialist Teachers</a:t>
          </a:r>
        </a:p>
      </dgm:t>
    </dgm:pt>
    <dgm:pt modelId="{2FF3AC0B-9EF8-F043-B056-A8F80E02C391}" type="parTrans" cxnId="{E41CD7F5-4F30-4C49-9C91-6512B9CD17C5}">
      <dgm:prSet/>
      <dgm:spPr/>
      <dgm:t>
        <a:bodyPr/>
        <a:lstStyle/>
        <a:p>
          <a:endParaRPr lang="en-US"/>
        </a:p>
      </dgm:t>
    </dgm:pt>
    <dgm:pt modelId="{3EB547BB-2557-274D-BA86-F47D1DEADCA9}" type="sibTrans" cxnId="{E41CD7F5-4F30-4C49-9C91-6512B9CD17C5}">
      <dgm:prSet/>
      <dgm:spPr/>
      <dgm:t>
        <a:bodyPr/>
        <a:lstStyle/>
        <a:p>
          <a:endParaRPr lang="en-US"/>
        </a:p>
      </dgm:t>
    </dgm:pt>
    <dgm:pt modelId="{7DE12195-D539-AB45-B408-2D92C1EED19E}" type="pres">
      <dgm:prSet presAssocID="{7E6C7EA4-137C-F742-AFE6-C2ED19BDFB26}" presName="composite" presStyleCnt="0">
        <dgm:presLayoutVars>
          <dgm:chMax val="3"/>
          <dgm:animLvl val="lvl"/>
          <dgm:resizeHandles val="exact"/>
        </dgm:presLayoutVars>
      </dgm:prSet>
      <dgm:spPr/>
    </dgm:pt>
    <dgm:pt modelId="{696B653D-C4D0-9142-BA29-0D77B8C03F18}" type="pres">
      <dgm:prSet presAssocID="{11FF786D-C5D5-FE42-B851-520C42B8E015}" presName="gear1" presStyleLbl="node1" presStyleIdx="0" presStyleCnt="3">
        <dgm:presLayoutVars>
          <dgm:chMax val="1"/>
          <dgm:bulletEnabled val="1"/>
        </dgm:presLayoutVars>
      </dgm:prSet>
      <dgm:spPr/>
    </dgm:pt>
    <dgm:pt modelId="{247F0CF6-ADDE-7F49-AFEC-C20601536AB4}" type="pres">
      <dgm:prSet presAssocID="{11FF786D-C5D5-FE42-B851-520C42B8E015}" presName="gear1srcNode" presStyleLbl="node1" presStyleIdx="0" presStyleCnt="3"/>
      <dgm:spPr/>
    </dgm:pt>
    <dgm:pt modelId="{8416B420-5E5E-B441-880A-F5F6E7CB8262}" type="pres">
      <dgm:prSet presAssocID="{11FF786D-C5D5-FE42-B851-520C42B8E015}" presName="gear1dstNode" presStyleLbl="node1" presStyleIdx="0" presStyleCnt="3"/>
      <dgm:spPr/>
    </dgm:pt>
    <dgm:pt modelId="{7E06206F-C0DE-5040-A9A1-EC8C6F158297}" type="pres">
      <dgm:prSet presAssocID="{9C758B28-34C5-7D4D-8E49-E0DD132CAC3B}" presName="gear2" presStyleLbl="node1" presStyleIdx="1" presStyleCnt="3" custScaleX="125402" custScaleY="118756" custLinFactNeighborX="-2664" custLinFactNeighborY="-6658">
        <dgm:presLayoutVars>
          <dgm:chMax val="1"/>
          <dgm:bulletEnabled val="1"/>
        </dgm:presLayoutVars>
      </dgm:prSet>
      <dgm:spPr/>
    </dgm:pt>
    <dgm:pt modelId="{07ED6106-F24F-4445-81DC-A5BAB139F7BA}" type="pres">
      <dgm:prSet presAssocID="{9C758B28-34C5-7D4D-8E49-E0DD132CAC3B}" presName="gear2srcNode" presStyleLbl="node1" presStyleIdx="1" presStyleCnt="3"/>
      <dgm:spPr/>
    </dgm:pt>
    <dgm:pt modelId="{774EBB67-624D-9044-8E36-81E3C714AF04}" type="pres">
      <dgm:prSet presAssocID="{9C758B28-34C5-7D4D-8E49-E0DD132CAC3B}" presName="gear2dstNode" presStyleLbl="node1" presStyleIdx="1" presStyleCnt="3"/>
      <dgm:spPr/>
    </dgm:pt>
    <dgm:pt modelId="{4562DB92-5566-FC48-8EF1-E3E92135AA94}" type="pres">
      <dgm:prSet presAssocID="{59BF6887-91D4-504F-BC06-A063B42ACE0A}" presName="gear3" presStyleLbl="node1" presStyleIdx="2" presStyleCnt="3" custScaleX="100817" custScaleY="94907" custLinFactNeighborX="5009" custLinFactNeighborY="-15273"/>
      <dgm:spPr/>
    </dgm:pt>
    <dgm:pt modelId="{3EA7036F-329E-6042-AED8-640AD61EED79}" type="pres">
      <dgm:prSet presAssocID="{59BF6887-91D4-504F-BC06-A063B42ACE0A}" presName="gear3tx" presStyleLbl="node1" presStyleIdx="2" presStyleCnt="3">
        <dgm:presLayoutVars>
          <dgm:chMax val="1"/>
          <dgm:bulletEnabled val="1"/>
        </dgm:presLayoutVars>
      </dgm:prSet>
      <dgm:spPr/>
    </dgm:pt>
    <dgm:pt modelId="{1479CFCC-388F-F843-9F09-C04121516872}" type="pres">
      <dgm:prSet presAssocID="{59BF6887-91D4-504F-BC06-A063B42ACE0A}" presName="gear3srcNode" presStyleLbl="node1" presStyleIdx="2" presStyleCnt="3"/>
      <dgm:spPr/>
    </dgm:pt>
    <dgm:pt modelId="{5DFA35A5-CD42-884F-A34B-F79AB623F492}" type="pres">
      <dgm:prSet presAssocID="{59BF6887-91D4-504F-BC06-A063B42ACE0A}" presName="gear3dstNode" presStyleLbl="node1" presStyleIdx="2" presStyleCnt="3"/>
      <dgm:spPr/>
    </dgm:pt>
    <dgm:pt modelId="{132F1516-3373-3540-A499-4291B0D113D1}" type="pres">
      <dgm:prSet presAssocID="{30005DBA-6241-624A-BEF2-731ED5CED84C}" presName="connector1" presStyleLbl="sibTrans2D1" presStyleIdx="0" presStyleCnt="3"/>
      <dgm:spPr/>
    </dgm:pt>
    <dgm:pt modelId="{BB074BE7-91E2-2E44-8DAE-AFF583908E6C}" type="pres">
      <dgm:prSet presAssocID="{6D8CA00A-4A22-A84B-A31E-5893B2F4BC4C}" presName="connector2" presStyleLbl="sibTrans2D1" presStyleIdx="1" presStyleCnt="3" custLinFactNeighborX="-9372" custLinFactNeighborY="-3124"/>
      <dgm:spPr/>
    </dgm:pt>
    <dgm:pt modelId="{B621DC7D-3EE5-9F4D-99AC-9E0775BA8062}" type="pres">
      <dgm:prSet presAssocID="{3EB547BB-2557-274D-BA86-F47D1DEADCA9}" presName="connector3" presStyleLbl="sibTrans2D1" presStyleIdx="2" presStyleCnt="3" custLinFactNeighborX="8425" custLinFactNeighborY="-3035"/>
      <dgm:spPr/>
    </dgm:pt>
  </dgm:ptLst>
  <dgm:cxnLst>
    <dgm:cxn modelId="{15097013-EB48-0741-B5E1-BC847EC92A29}" srcId="{7E6C7EA4-137C-F742-AFE6-C2ED19BDFB26}" destId="{9C758B28-34C5-7D4D-8E49-E0DD132CAC3B}" srcOrd="1" destOrd="0" parTransId="{E952923A-3A25-574D-8FAF-23D929899115}" sibTransId="{6D8CA00A-4A22-A84B-A31E-5893B2F4BC4C}"/>
    <dgm:cxn modelId="{B7D65916-FD80-CC48-BB64-03C9CD15658B}" type="presOf" srcId="{59BF6887-91D4-504F-BC06-A063B42ACE0A}" destId="{3EA7036F-329E-6042-AED8-640AD61EED79}" srcOrd="1" destOrd="0" presId="urn:microsoft.com/office/officeart/2005/8/layout/gear1"/>
    <dgm:cxn modelId="{1620FC2E-B452-4944-848B-C8D578C128EC}" type="presOf" srcId="{3EB547BB-2557-274D-BA86-F47D1DEADCA9}" destId="{B621DC7D-3EE5-9F4D-99AC-9E0775BA8062}" srcOrd="0" destOrd="0" presId="urn:microsoft.com/office/officeart/2005/8/layout/gear1"/>
    <dgm:cxn modelId="{1AF99931-94B3-8545-99F9-12B5F55F4A11}" type="presOf" srcId="{59BF6887-91D4-504F-BC06-A063B42ACE0A}" destId="{5DFA35A5-CD42-884F-A34B-F79AB623F492}" srcOrd="3" destOrd="0" presId="urn:microsoft.com/office/officeart/2005/8/layout/gear1"/>
    <dgm:cxn modelId="{8EB10E33-0AD4-ED44-8007-0DAC573273DF}" type="presOf" srcId="{11FF786D-C5D5-FE42-B851-520C42B8E015}" destId="{8416B420-5E5E-B441-880A-F5F6E7CB8262}" srcOrd="2" destOrd="0" presId="urn:microsoft.com/office/officeart/2005/8/layout/gear1"/>
    <dgm:cxn modelId="{EAFD1C3E-86B8-9949-8870-A6BA744085ED}" type="presOf" srcId="{9C758B28-34C5-7D4D-8E49-E0DD132CAC3B}" destId="{07ED6106-F24F-4445-81DC-A5BAB139F7BA}" srcOrd="1" destOrd="0" presId="urn:microsoft.com/office/officeart/2005/8/layout/gear1"/>
    <dgm:cxn modelId="{3225F44C-E146-F144-84E7-F12A5ED860F8}" type="presOf" srcId="{7E6C7EA4-137C-F742-AFE6-C2ED19BDFB26}" destId="{7DE12195-D539-AB45-B408-2D92C1EED19E}" srcOrd="0" destOrd="0" presId="urn:microsoft.com/office/officeart/2005/8/layout/gear1"/>
    <dgm:cxn modelId="{93813A4D-65B8-B84C-B949-59B16970FFA8}" type="presOf" srcId="{9C758B28-34C5-7D4D-8E49-E0DD132CAC3B}" destId="{7E06206F-C0DE-5040-A9A1-EC8C6F158297}" srcOrd="0" destOrd="0" presId="urn:microsoft.com/office/officeart/2005/8/layout/gear1"/>
    <dgm:cxn modelId="{FC37D24D-8D8F-E54D-81A1-971721212C6C}" type="presOf" srcId="{11FF786D-C5D5-FE42-B851-520C42B8E015}" destId="{247F0CF6-ADDE-7F49-AFEC-C20601536AB4}" srcOrd="1" destOrd="0" presId="urn:microsoft.com/office/officeart/2005/8/layout/gear1"/>
    <dgm:cxn modelId="{7A65D35E-4BF5-A041-898A-83569AAAFEB9}" type="presOf" srcId="{6D8CA00A-4A22-A84B-A31E-5893B2F4BC4C}" destId="{BB074BE7-91E2-2E44-8DAE-AFF583908E6C}" srcOrd="0" destOrd="0" presId="urn:microsoft.com/office/officeart/2005/8/layout/gear1"/>
    <dgm:cxn modelId="{0CD2F199-0B7B-F94F-ABA4-C69494FEDA94}" type="presOf" srcId="{59BF6887-91D4-504F-BC06-A063B42ACE0A}" destId="{1479CFCC-388F-F843-9F09-C04121516872}" srcOrd="2" destOrd="0" presId="urn:microsoft.com/office/officeart/2005/8/layout/gear1"/>
    <dgm:cxn modelId="{139C0CA6-F9BB-A346-8700-377157918D7D}" type="presOf" srcId="{30005DBA-6241-624A-BEF2-731ED5CED84C}" destId="{132F1516-3373-3540-A499-4291B0D113D1}" srcOrd="0" destOrd="0" presId="urn:microsoft.com/office/officeart/2005/8/layout/gear1"/>
    <dgm:cxn modelId="{D566AAB5-E5EE-7344-BA66-9DD78126DA43}" type="presOf" srcId="{9C758B28-34C5-7D4D-8E49-E0DD132CAC3B}" destId="{774EBB67-624D-9044-8E36-81E3C714AF04}" srcOrd="2" destOrd="0" presId="urn:microsoft.com/office/officeart/2005/8/layout/gear1"/>
    <dgm:cxn modelId="{2E5584C3-858C-AA4C-8CE3-B35D8AF73944}" type="presOf" srcId="{59BF6887-91D4-504F-BC06-A063B42ACE0A}" destId="{4562DB92-5566-FC48-8EF1-E3E92135AA94}" srcOrd="0" destOrd="0" presId="urn:microsoft.com/office/officeart/2005/8/layout/gear1"/>
    <dgm:cxn modelId="{B538FCE0-C03B-0F43-87B6-84D46481A8F7}" type="presOf" srcId="{11FF786D-C5D5-FE42-B851-520C42B8E015}" destId="{696B653D-C4D0-9142-BA29-0D77B8C03F18}" srcOrd="0" destOrd="0" presId="urn:microsoft.com/office/officeart/2005/8/layout/gear1"/>
    <dgm:cxn modelId="{E41CD7F5-4F30-4C49-9C91-6512B9CD17C5}" srcId="{7E6C7EA4-137C-F742-AFE6-C2ED19BDFB26}" destId="{59BF6887-91D4-504F-BC06-A063B42ACE0A}" srcOrd="2" destOrd="0" parTransId="{2FF3AC0B-9EF8-F043-B056-A8F80E02C391}" sibTransId="{3EB547BB-2557-274D-BA86-F47D1DEADCA9}"/>
    <dgm:cxn modelId="{6972C9FA-E1CA-164F-871E-9076F2CA0FE2}" srcId="{7E6C7EA4-137C-F742-AFE6-C2ED19BDFB26}" destId="{11FF786D-C5D5-FE42-B851-520C42B8E015}" srcOrd="0" destOrd="0" parTransId="{2A21CCF8-4638-E847-9A6B-FEE069A9D5C4}" sibTransId="{30005DBA-6241-624A-BEF2-731ED5CED84C}"/>
    <dgm:cxn modelId="{2DA51FD9-32A5-694A-A2DD-8EDFE5E35F95}" type="presParOf" srcId="{7DE12195-D539-AB45-B408-2D92C1EED19E}" destId="{696B653D-C4D0-9142-BA29-0D77B8C03F18}" srcOrd="0" destOrd="0" presId="urn:microsoft.com/office/officeart/2005/8/layout/gear1"/>
    <dgm:cxn modelId="{25919C2E-11F1-394A-867C-A218CD6F5D37}" type="presParOf" srcId="{7DE12195-D539-AB45-B408-2D92C1EED19E}" destId="{247F0CF6-ADDE-7F49-AFEC-C20601536AB4}" srcOrd="1" destOrd="0" presId="urn:microsoft.com/office/officeart/2005/8/layout/gear1"/>
    <dgm:cxn modelId="{62544F45-5E29-DE42-BC3B-10A0F0DC67EC}" type="presParOf" srcId="{7DE12195-D539-AB45-B408-2D92C1EED19E}" destId="{8416B420-5E5E-B441-880A-F5F6E7CB8262}" srcOrd="2" destOrd="0" presId="urn:microsoft.com/office/officeart/2005/8/layout/gear1"/>
    <dgm:cxn modelId="{AF9CCA30-85D7-FE45-BA35-0DBF0A7C7667}" type="presParOf" srcId="{7DE12195-D539-AB45-B408-2D92C1EED19E}" destId="{7E06206F-C0DE-5040-A9A1-EC8C6F158297}" srcOrd="3" destOrd="0" presId="urn:microsoft.com/office/officeart/2005/8/layout/gear1"/>
    <dgm:cxn modelId="{535AFB3B-A9C7-EF4D-B14E-0AF0E9D3011F}" type="presParOf" srcId="{7DE12195-D539-AB45-B408-2D92C1EED19E}" destId="{07ED6106-F24F-4445-81DC-A5BAB139F7BA}" srcOrd="4" destOrd="0" presId="urn:microsoft.com/office/officeart/2005/8/layout/gear1"/>
    <dgm:cxn modelId="{F496D8C6-86E6-D749-B934-8D9D6CA18A4C}" type="presParOf" srcId="{7DE12195-D539-AB45-B408-2D92C1EED19E}" destId="{774EBB67-624D-9044-8E36-81E3C714AF04}" srcOrd="5" destOrd="0" presId="urn:microsoft.com/office/officeart/2005/8/layout/gear1"/>
    <dgm:cxn modelId="{2970D66B-2EB2-6246-9026-239DD3C71E67}" type="presParOf" srcId="{7DE12195-D539-AB45-B408-2D92C1EED19E}" destId="{4562DB92-5566-FC48-8EF1-E3E92135AA94}" srcOrd="6" destOrd="0" presId="urn:microsoft.com/office/officeart/2005/8/layout/gear1"/>
    <dgm:cxn modelId="{501174AF-4DD8-2446-86BF-4385A4339E78}" type="presParOf" srcId="{7DE12195-D539-AB45-B408-2D92C1EED19E}" destId="{3EA7036F-329E-6042-AED8-640AD61EED79}" srcOrd="7" destOrd="0" presId="urn:microsoft.com/office/officeart/2005/8/layout/gear1"/>
    <dgm:cxn modelId="{FEF02307-2028-3646-A752-9780FC80815D}" type="presParOf" srcId="{7DE12195-D539-AB45-B408-2D92C1EED19E}" destId="{1479CFCC-388F-F843-9F09-C04121516872}" srcOrd="8" destOrd="0" presId="urn:microsoft.com/office/officeart/2005/8/layout/gear1"/>
    <dgm:cxn modelId="{DF441018-2779-A142-903A-1E19C7C68845}" type="presParOf" srcId="{7DE12195-D539-AB45-B408-2D92C1EED19E}" destId="{5DFA35A5-CD42-884F-A34B-F79AB623F492}" srcOrd="9" destOrd="0" presId="urn:microsoft.com/office/officeart/2005/8/layout/gear1"/>
    <dgm:cxn modelId="{83CC9DAD-50C7-5D47-9E78-FCFD3BCB2EB0}" type="presParOf" srcId="{7DE12195-D539-AB45-B408-2D92C1EED19E}" destId="{132F1516-3373-3540-A499-4291B0D113D1}" srcOrd="10" destOrd="0" presId="urn:microsoft.com/office/officeart/2005/8/layout/gear1"/>
    <dgm:cxn modelId="{C5944BB5-CDE9-5646-8A36-9A0EDA910E02}" type="presParOf" srcId="{7DE12195-D539-AB45-B408-2D92C1EED19E}" destId="{BB074BE7-91E2-2E44-8DAE-AFF583908E6C}" srcOrd="11" destOrd="0" presId="urn:microsoft.com/office/officeart/2005/8/layout/gear1"/>
    <dgm:cxn modelId="{9E381AFD-8835-0544-9EBD-A5DD3BEA1C3C}" type="presParOf" srcId="{7DE12195-D539-AB45-B408-2D92C1EED19E}" destId="{B621DC7D-3EE5-9F4D-99AC-9E0775BA806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C64686-A401-F44D-A4E8-8F0EE14B737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2306E6D3-028E-4047-95FF-746AAF71F830}">
      <dgm:prSet phldrT="[Text]" custT="1"/>
      <dgm:spPr/>
      <dgm:t>
        <a:bodyPr/>
        <a:lstStyle/>
        <a:p>
          <a:r>
            <a:rPr lang="en-US" sz="1600" dirty="0" err="1"/>
            <a:t>Organisational</a:t>
          </a:r>
          <a:r>
            <a:rPr lang="en-US" sz="1200" dirty="0"/>
            <a:t> </a:t>
          </a:r>
          <a:r>
            <a:rPr lang="en-US" sz="1600" dirty="0"/>
            <a:t>Competence</a:t>
          </a:r>
          <a:endParaRPr lang="en-US" sz="1200" dirty="0"/>
        </a:p>
      </dgm:t>
    </dgm:pt>
    <dgm:pt modelId="{7EEE17BE-EE04-194E-AFB1-6BCBDCE3AA2C}" type="parTrans" cxnId="{E2691879-1D5C-9B45-8B19-D9D271EC43A8}">
      <dgm:prSet/>
      <dgm:spPr/>
      <dgm:t>
        <a:bodyPr/>
        <a:lstStyle/>
        <a:p>
          <a:endParaRPr lang="en-US"/>
        </a:p>
      </dgm:t>
    </dgm:pt>
    <dgm:pt modelId="{C85AF7B3-A903-714F-82F0-FCED5284C48B}" type="sibTrans" cxnId="{E2691879-1D5C-9B45-8B19-D9D271EC43A8}">
      <dgm:prSet/>
      <dgm:spPr/>
      <dgm:t>
        <a:bodyPr/>
        <a:lstStyle/>
        <a:p>
          <a:endParaRPr lang="en-US"/>
        </a:p>
      </dgm:t>
    </dgm:pt>
    <dgm:pt modelId="{28ED169D-6AFD-464D-A773-B1C12E32EC4A}">
      <dgm:prSet phldrT="[Text]" custT="1"/>
      <dgm:spPr/>
      <dgm:t>
        <a:bodyPr/>
        <a:lstStyle/>
        <a:p>
          <a:r>
            <a:rPr lang="en-US" sz="2000" dirty="0"/>
            <a:t>Grammatical Competence</a:t>
          </a:r>
        </a:p>
      </dgm:t>
    </dgm:pt>
    <dgm:pt modelId="{FA08A166-D068-E845-A91C-7E3C4D325229}" type="parTrans" cxnId="{342E171B-C71F-F04F-BB4F-2673DB530400}">
      <dgm:prSet/>
      <dgm:spPr/>
      <dgm:t>
        <a:bodyPr/>
        <a:lstStyle/>
        <a:p>
          <a:endParaRPr lang="en-US"/>
        </a:p>
      </dgm:t>
    </dgm:pt>
    <dgm:pt modelId="{4899A532-68F7-004F-98B0-6325DFA34649}" type="sibTrans" cxnId="{342E171B-C71F-F04F-BB4F-2673DB530400}">
      <dgm:prSet/>
      <dgm:spPr/>
      <dgm:t>
        <a:bodyPr/>
        <a:lstStyle/>
        <a:p>
          <a:endParaRPr lang="en-US"/>
        </a:p>
      </dgm:t>
    </dgm:pt>
    <dgm:pt modelId="{1685B86C-EE42-504E-8F5D-B16887C55164}">
      <dgm:prSet phldrT="[Text]" custT="1"/>
      <dgm:spPr/>
      <dgm:t>
        <a:bodyPr/>
        <a:lstStyle/>
        <a:p>
          <a:r>
            <a:rPr lang="en-US" sz="2000" dirty="0"/>
            <a:t>Textual Competence</a:t>
          </a:r>
        </a:p>
      </dgm:t>
    </dgm:pt>
    <dgm:pt modelId="{05A1F4B7-C454-134E-B97D-21A8997391A6}" type="parTrans" cxnId="{9314A578-F971-7748-A0E6-6EB7181ABFC6}">
      <dgm:prSet/>
      <dgm:spPr/>
      <dgm:t>
        <a:bodyPr/>
        <a:lstStyle/>
        <a:p>
          <a:endParaRPr lang="en-US"/>
        </a:p>
      </dgm:t>
    </dgm:pt>
    <dgm:pt modelId="{B9234622-7B8C-EE45-BA15-C1ACE30E428B}" type="sibTrans" cxnId="{9314A578-F971-7748-A0E6-6EB7181ABFC6}">
      <dgm:prSet/>
      <dgm:spPr/>
      <dgm:t>
        <a:bodyPr/>
        <a:lstStyle/>
        <a:p>
          <a:endParaRPr lang="en-US"/>
        </a:p>
      </dgm:t>
    </dgm:pt>
    <dgm:pt modelId="{26F8437A-CA68-834D-97B0-A787282EDD19}">
      <dgm:prSet phldrT="[Text]" custT="1"/>
      <dgm:spPr/>
      <dgm:t>
        <a:bodyPr/>
        <a:lstStyle/>
        <a:p>
          <a:r>
            <a:rPr lang="en-US" sz="1600" dirty="0"/>
            <a:t>Pragmatic Competence</a:t>
          </a:r>
        </a:p>
      </dgm:t>
    </dgm:pt>
    <dgm:pt modelId="{24CA404C-2B31-6046-99E1-B0A34D913821}" type="parTrans" cxnId="{A542E443-0E11-EF43-A0AD-C8EAE2C8AFA1}">
      <dgm:prSet/>
      <dgm:spPr/>
      <dgm:t>
        <a:bodyPr/>
        <a:lstStyle/>
        <a:p>
          <a:endParaRPr lang="en-US"/>
        </a:p>
      </dgm:t>
    </dgm:pt>
    <dgm:pt modelId="{BE4B0EAB-EC84-2047-94FC-BC12967B6460}" type="sibTrans" cxnId="{A542E443-0E11-EF43-A0AD-C8EAE2C8AFA1}">
      <dgm:prSet/>
      <dgm:spPr/>
      <dgm:t>
        <a:bodyPr/>
        <a:lstStyle/>
        <a:p>
          <a:endParaRPr lang="en-US"/>
        </a:p>
      </dgm:t>
    </dgm:pt>
    <dgm:pt modelId="{FAE056D0-5B27-244C-9FA9-5E0CC4351905}">
      <dgm:prSet phldrT="[Text]" custT="1"/>
      <dgm:spPr/>
      <dgm:t>
        <a:bodyPr/>
        <a:lstStyle/>
        <a:p>
          <a:r>
            <a:rPr lang="en-US" sz="1800" dirty="0"/>
            <a:t>Illocutionary Competence</a:t>
          </a:r>
        </a:p>
      </dgm:t>
    </dgm:pt>
    <dgm:pt modelId="{DAACCB1B-5C7C-1A4F-A3FD-D6C66687747B}" type="parTrans" cxnId="{8E45E220-73FB-CB41-BE63-32FE0A36D30B}">
      <dgm:prSet/>
      <dgm:spPr/>
      <dgm:t>
        <a:bodyPr/>
        <a:lstStyle/>
        <a:p>
          <a:endParaRPr lang="en-US"/>
        </a:p>
      </dgm:t>
    </dgm:pt>
    <dgm:pt modelId="{658BE519-A0B9-114C-9D82-3BF1E3E0A1BD}" type="sibTrans" cxnId="{8E45E220-73FB-CB41-BE63-32FE0A36D30B}">
      <dgm:prSet/>
      <dgm:spPr/>
      <dgm:t>
        <a:bodyPr/>
        <a:lstStyle/>
        <a:p>
          <a:endParaRPr lang="en-US"/>
        </a:p>
      </dgm:t>
    </dgm:pt>
    <dgm:pt modelId="{95F97E6F-E5BD-0F46-BE8B-DD30300BBE28}">
      <dgm:prSet phldrT="[Text]" custT="1"/>
      <dgm:spPr/>
      <dgm:t>
        <a:bodyPr/>
        <a:lstStyle/>
        <a:p>
          <a:r>
            <a:rPr lang="en-US" sz="1800" dirty="0"/>
            <a:t>Sociolinguistic Competence</a:t>
          </a:r>
        </a:p>
      </dgm:t>
    </dgm:pt>
    <dgm:pt modelId="{E84ABB58-B28E-504F-8304-99C56A887DAA}" type="parTrans" cxnId="{3A56A067-35F3-2742-B121-2BE4D12A8A46}">
      <dgm:prSet/>
      <dgm:spPr/>
      <dgm:t>
        <a:bodyPr/>
        <a:lstStyle/>
        <a:p>
          <a:endParaRPr lang="en-US"/>
        </a:p>
      </dgm:t>
    </dgm:pt>
    <dgm:pt modelId="{185222B7-6F3C-3449-AF51-729533EA58B8}" type="sibTrans" cxnId="{3A56A067-35F3-2742-B121-2BE4D12A8A46}">
      <dgm:prSet/>
      <dgm:spPr/>
      <dgm:t>
        <a:bodyPr/>
        <a:lstStyle/>
        <a:p>
          <a:endParaRPr lang="en-US"/>
        </a:p>
      </dgm:t>
    </dgm:pt>
    <dgm:pt modelId="{568F1975-2B0B-A040-AF3D-6E9E83E81127}">
      <dgm:prSet custT="1"/>
      <dgm:spPr/>
      <dgm:t>
        <a:bodyPr/>
        <a:lstStyle/>
        <a:p>
          <a:r>
            <a:rPr lang="en-US" sz="1800" dirty="0"/>
            <a:t>Morphology</a:t>
          </a:r>
        </a:p>
      </dgm:t>
    </dgm:pt>
    <dgm:pt modelId="{1911DA30-CDA7-5B48-99C5-59BE034E0EBD}" type="parTrans" cxnId="{D149C7E6-195D-3A4E-864A-6B25116E4738}">
      <dgm:prSet/>
      <dgm:spPr/>
      <dgm:t>
        <a:bodyPr/>
        <a:lstStyle/>
        <a:p>
          <a:endParaRPr lang="en-US"/>
        </a:p>
      </dgm:t>
    </dgm:pt>
    <dgm:pt modelId="{DAF3D427-C42B-BB42-A9EC-142CE6521774}" type="sibTrans" cxnId="{D149C7E6-195D-3A4E-864A-6B25116E4738}">
      <dgm:prSet/>
      <dgm:spPr/>
      <dgm:t>
        <a:bodyPr/>
        <a:lstStyle/>
        <a:p>
          <a:endParaRPr lang="en-US"/>
        </a:p>
      </dgm:t>
    </dgm:pt>
    <dgm:pt modelId="{01FCD026-3942-384D-9608-CA21C2CE93E4}">
      <dgm:prSet custT="1"/>
      <dgm:spPr/>
      <dgm:t>
        <a:bodyPr/>
        <a:lstStyle/>
        <a:p>
          <a:r>
            <a:rPr lang="en-US" sz="2000" dirty="0"/>
            <a:t>Syntax</a:t>
          </a:r>
        </a:p>
      </dgm:t>
    </dgm:pt>
    <dgm:pt modelId="{77EB6A2B-BE3D-7842-8771-58307D426443}" type="parTrans" cxnId="{16D4D6EE-5E5F-6441-A585-742EA9CCD160}">
      <dgm:prSet/>
      <dgm:spPr/>
      <dgm:t>
        <a:bodyPr/>
        <a:lstStyle/>
        <a:p>
          <a:endParaRPr lang="en-US"/>
        </a:p>
      </dgm:t>
    </dgm:pt>
    <dgm:pt modelId="{301449B1-F705-014E-9968-73184F7EE920}" type="sibTrans" cxnId="{16D4D6EE-5E5F-6441-A585-742EA9CCD160}">
      <dgm:prSet/>
      <dgm:spPr/>
      <dgm:t>
        <a:bodyPr/>
        <a:lstStyle/>
        <a:p>
          <a:endParaRPr lang="en-US"/>
        </a:p>
      </dgm:t>
    </dgm:pt>
    <dgm:pt modelId="{967E6268-9540-DC4F-9004-520E89478D45}">
      <dgm:prSet custT="1"/>
      <dgm:spPr/>
      <dgm:t>
        <a:bodyPr/>
        <a:lstStyle/>
        <a:p>
          <a:r>
            <a:rPr lang="en-US" sz="2000" dirty="0"/>
            <a:t>Vocab</a:t>
          </a:r>
        </a:p>
      </dgm:t>
    </dgm:pt>
    <dgm:pt modelId="{BCE96D6D-774C-634D-9BCE-D9D541F9B584}" type="parTrans" cxnId="{5C4630A3-AC38-2941-9BDA-4E6F260B3208}">
      <dgm:prSet/>
      <dgm:spPr/>
      <dgm:t>
        <a:bodyPr/>
        <a:lstStyle/>
        <a:p>
          <a:endParaRPr lang="en-US"/>
        </a:p>
      </dgm:t>
    </dgm:pt>
    <dgm:pt modelId="{F222624A-07BF-2741-A727-F0954E596C1F}" type="sibTrans" cxnId="{5C4630A3-AC38-2941-9BDA-4E6F260B3208}">
      <dgm:prSet/>
      <dgm:spPr/>
      <dgm:t>
        <a:bodyPr/>
        <a:lstStyle/>
        <a:p>
          <a:endParaRPr lang="en-US"/>
        </a:p>
      </dgm:t>
    </dgm:pt>
    <dgm:pt modelId="{2066A84E-13A9-AC42-893E-C428B4115AC9}">
      <dgm:prSet custT="1"/>
      <dgm:spPr/>
      <dgm:t>
        <a:bodyPr/>
        <a:lstStyle/>
        <a:p>
          <a:r>
            <a:rPr lang="en-US" sz="1600" dirty="0"/>
            <a:t>Phonology/</a:t>
          </a:r>
        </a:p>
        <a:p>
          <a:r>
            <a:rPr lang="en-US" sz="1600" dirty="0"/>
            <a:t>Graphology</a:t>
          </a:r>
        </a:p>
      </dgm:t>
    </dgm:pt>
    <dgm:pt modelId="{212E9683-9A29-324D-AEDD-EB84BEA6E6E4}" type="parTrans" cxnId="{51FCBFD2-D8A6-254C-9C40-867A2F70E8D6}">
      <dgm:prSet/>
      <dgm:spPr/>
      <dgm:t>
        <a:bodyPr/>
        <a:lstStyle/>
        <a:p>
          <a:endParaRPr lang="en-US"/>
        </a:p>
      </dgm:t>
    </dgm:pt>
    <dgm:pt modelId="{946E61F6-C629-5C4D-AA99-4F742BC14E47}" type="sibTrans" cxnId="{51FCBFD2-D8A6-254C-9C40-867A2F70E8D6}">
      <dgm:prSet/>
      <dgm:spPr/>
      <dgm:t>
        <a:bodyPr/>
        <a:lstStyle/>
        <a:p>
          <a:endParaRPr lang="en-US"/>
        </a:p>
      </dgm:t>
    </dgm:pt>
    <dgm:pt modelId="{56C61229-7AF7-FF4D-AA6F-9A3D0D29B77B}">
      <dgm:prSet custT="1"/>
      <dgm:spPr/>
      <dgm:t>
        <a:bodyPr/>
        <a:lstStyle/>
        <a:p>
          <a:r>
            <a:rPr lang="en-US" sz="1800" dirty="0"/>
            <a:t>Cohesion</a:t>
          </a:r>
        </a:p>
      </dgm:t>
    </dgm:pt>
    <dgm:pt modelId="{DBA88AF9-11F9-164F-B48B-97C665B88932}" type="parTrans" cxnId="{D19548ED-9A86-CD44-B0A0-3C8224C7C98D}">
      <dgm:prSet/>
      <dgm:spPr/>
      <dgm:t>
        <a:bodyPr/>
        <a:lstStyle/>
        <a:p>
          <a:endParaRPr lang="en-US"/>
        </a:p>
      </dgm:t>
    </dgm:pt>
    <dgm:pt modelId="{D141D30C-BD37-6A4C-BB9D-99E4A0026504}" type="sibTrans" cxnId="{D19548ED-9A86-CD44-B0A0-3C8224C7C98D}">
      <dgm:prSet/>
      <dgm:spPr/>
      <dgm:t>
        <a:bodyPr/>
        <a:lstStyle/>
        <a:p>
          <a:endParaRPr lang="en-US"/>
        </a:p>
      </dgm:t>
    </dgm:pt>
    <dgm:pt modelId="{1681B60A-F8CB-9C43-9F37-AF53D01DD192}">
      <dgm:prSet custT="1"/>
      <dgm:spPr/>
      <dgm:t>
        <a:bodyPr/>
        <a:lstStyle/>
        <a:p>
          <a:r>
            <a:rPr lang="en-US" sz="2000" dirty="0"/>
            <a:t>Rhetoric</a:t>
          </a:r>
        </a:p>
      </dgm:t>
    </dgm:pt>
    <dgm:pt modelId="{D2FD6352-CE0F-BB4E-B7BC-8E4A72FEF5AE}" type="parTrans" cxnId="{64B8EBC9-E069-A94D-BA2C-3883991DEE75}">
      <dgm:prSet/>
      <dgm:spPr/>
      <dgm:t>
        <a:bodyPr/>
        <a:lstStyle/>
        <a:p>
          <a:endParaRPr lang="en-US"/>
        </a:p>
      </dgm:t>
    </dgm:pt>
    <dgm:pt modelId="{94396C92-9DFD-CC43-AD28-2789C9335AFC}" type="sibTrans" cxnId="{64B8EBC9-E069-A94D-BA2C-3883991DEE75}">
      <dgm:prSet/>
      <dgm:spPr/>
      <dgm:t>
        <a:bodyPr/>
        <a:lstStyle/>
        <a:p>
          <a:endParaRPr lang="en-US"/>
        </a:p>
      </dgm:t>
    </dgm:pt>
    <dgm:pt modelId="{8C4645EE-343A-3E43-9244-D9AA55B7390E}">
      <dgm:prSet custT="1"/>
      <dgm:spPr/>
      <dgm:t>
        <a:bodyPr/>
        <a:lstStyle/>
        <a:p>
          <a:r>
            <a:rPr lang="en-US" sz="1600" dirty="0"/>
            <a:t>Functions of language</a:t>
          </a:r>
        </a:p>
      </dgm:t>
    </dgm:pt>
    <dgm:pt modelId="{3126BBC6-4C8D-2F45-85E7-81BF596C671E}" type="parTrans" cxnId="{A8CB1383-4CEB-C844-9E5E-55F3C37CE1B9}">
      <dgm:prSet/>
      <dgm:spPr/>
      <dgm:t>
        <a:bodyPr/>
        <a:lstStyle/>
        <a:p>
          <a:endParaRPr lang="en-US"/>
        </a:p>
      </dgm:t>
    </dgm:pt>
    <dgm:pt modelId="{B61F2DA0-805F-FC4C-9346-4F013F391E79}" type="sibTrans" cxnId="{A8CB1383-4CEB-C844-9E5E-55F3C37CE1B9}">
      <dgm:prSet/>
      <dgm:spPr/>
      <dgm:t>
        <a:bodyPr/>
        <a:lstStyle/>
        <a:p>
          <a:endParaRPr lang="en-US"/>
        </a:p>
      </dgm:t>
    </dgm:pt>
    <dgm:pt modelId="{F2159F65-92CF-3A4B-A9E0-3631DDD4F90B}">
      <dgm:prSet custT="1"/>
      <dgm:spPr/>
      <dgm:t>
        <a:bodyPr/>
        <a:lstStyle/>
        <a:p>
          <a:pPr>
            <a:lnSpc>
              <a:spcPct val="100000"/>
            </a:lnSpc>
            <a:spcAft>
              <a:spcPts val="0"/>
            </a:spcAft>
          </a:pPr>
          <a:r>
            <a:rPr lang="en-US" sz="1400" dirty="0"/>
            <a:t>Register/</a:t>
          </a:r>
        </a:p>
        <a:p>
          <a:pPr>
            <a:lnSpc>
              <a:spcPct val="100000"/>
            </a:lnSpc>
            <a:spcAft>
              <a:spcPts val="0"/>
            </a:spcAft>
          </a:pPr>
          <a:r>
            <a:rPr lang="en-US" sz="1400" dirty="0"/>
            <a:t>Genre / Dialect</a:t>
          </a:r>
        </a:p>
      </dgm:t>
    </dgm:pt>
    <dgm:pt modelId="{3195FC97-85AA-6941-8AFD-4B72DAEF7931}" type="parTrans" cxnId="{B0321CC9-F18D-754E-B9BA-886EAF5CDDE8}">
      <dgm:prSet/>
      <dgm:spPr/>
      <dgm:t>
        <a:bodyPr/>
        <a:lstStyle/>
        <a:p>
          <a:endParaRPr lang="en-US"/>
        </a:p>
      </dgm:t>
    </dgm:pt>
    <dgm:pt modelId="{8214CB0C-EC2C-264C-A9BD-4F2E9BFC8F2B}" type="sibTrans" cxnId="{B0321CC9-F18D-754E-B9BA-886EAF5CDDE8}">
      <dgm:prSet/>
      <dgm:spPr/>
      <dgm:t>
        <a:bodyPr/>
        <a:lstStyle/>
        <a:p>
          <a:endParaRPr lang="en-US"/>
        </a:p>
      </dgm:t>
    </dgm:pt>
    <dgm:pt modelId="{7E372EA7-2E55-3B44-A956-B11233699CFD}" type="pres">
      <dgm:prSet presAssocID="{2CC64686-A401-F44D-A4E8-8F0EE14B7371}" presName="hierChild1" presStyleCnt="0">
        <dgm:presLayoutVars>
          <dgm:chPref val="1"/>
          <dgm:dir/>
          <dgm:animOne val="branch"/>
          <dgm:animLvl val="lvl"/>
          <dgm:resizeHandles/>
        </dgm:presLayoutVars>
      </dgm:prSet>
      <dgm:spPr/>
    </dgm:pt>
    <dgm:pt modelId="{C03771F8-927F-4C4D-9D80-D42D89FBCBF9}" type="pres">
      <dgm:prSet presAssocID="{2306E6D3-028E-4047-95FF-746AAF71F830}" presName="hierRoot1" presStyleCnt="0"/>
      <dgm:spPr/>
    </dgm:pt>
    <dgm:pt modelId="{88B933CC-4303-7245-BEAE-7F92AFC0C51C}" type="pres">
      <dgm:prSet presAssocID="{2306E6D3-028E-4047-95FF-746AAF71F830}" presName="composite" presStyleCnt="0"/>
      <dgm:spPr/>
    </dgm:pt>
    <dgm:pt modelId="{04A0CA1A-AFBB-0147-89B1-7BD7930278BF}" type="pres">
      <dgm:prSet presAssocID="{2306E6D3-028E-4047-95FF-746AAF71F830}" presName="background" presStyleLbl="node0" presStyleIdx="0" presStyleCnt="2"/>
      <dgm:spPr/>
    </dgm:pt>
    <dgm:pt modelId="{866A4AC0-8EE2-D145-B7DD-041B9D07F2D4}" type="pres">
      <dgm:prSet presAssocID="{2306E6D3-028E-4047-95FF-746AAF71F830}" presName="text" presStyleLbl="fgAcc0" presStyleIdx="0" presStyleCnt="2" custScaleX="220629" custLinFactNeighborX="-7329" custLinFactNeighborY="-20518">
        <dgm:presLayoutVars>
          <dgm:chPref val="3"/>
        </dgm:presLayoutVars>
      </dgm:prSet>
      <dgm:spPr/>
    </dgm:pt>
    <dgm:pt modelId="{3F2DCC03-5518-9F40-9DE5-2E9FC4643C76}" type="pres">
      <dgm:prSet presAssocID="{2306E6D3-028E-4047-95FF-746AAF71F830}" presName="hierChild2" presStyleCnt="0"/>
      <dgm:spPr/>
    </dgm:pt>
    <dgm:pt modelId="{E6391F27-2518-8A4A-AFE2-3E697DD67B4A}" type="pres">
      <dgm:prSet presAssocID="{FA08A166-D068-E845-A91C-7E3C4D325229}" presName="Name10" presStyleLbl="parChTrans1D2" presStyleIdx="0" presStyleCnt="4"/>
      <dgm:spPr/>
    </dgm:pt>
    <dgm:pt modelId="{B8266BD3-6D64-4B4C-B17A-85235BC618BE}" type="pres">
      <dgm:prSet presAssocID="{28ED169D-6AFD-464D-A773-B1C12E32EC4A}" presName="hierRoot2" presStyleCnt="0"/>
      <dgm:spPr/>
    </dgm:pt>
    <dgm:pt modelId="{8A58B783-0086-6C4A-AE67-78CD20046B36}" type="pres">
      <dgm:prSet presAssocID="{28ED169D-6AFD-464D-A773-B1C12E32EC4A}" presName="composite2" presStyleCnt="0"/>
      <dgm:spPr/>
    </dgm:pt>
    <dgm:pt modelId="{4095E0B0-D2EB-304F-BC16-4ED342AEB55B}" type="pres">
      <dgm:prSet presAssocID="{28ED169D-6AFD-464D-A773-B1C12E32EC4A}" presName="background2" presStyleLbl="node2" presStyleIdx="0" presStyleCnt="4"/>
      <dgm:spPr/>
    </dgm:pt>
    <dgm:pt modelId="{F342F1AB-8596-C94C-87E8-D23F2C8E09C1}" type="pres">
      <dgm:prSet presAssocID="{28ED169D-6AFD-464D-A773-B1C12E32EC4A}" presName="text2" presStyleLbl="fgAcc2" presStyleIdx="0" presStyleCnt="4" custScaleX="173105">
        <dgm:presLayoutVars>
          <dgm:chPref val="3"/>
        </dgm:presLayoutVars>
      </dgm:prSet>
      <dgm:spPr/>
    </dgm:pt>
    <dgm:pt modelId="{79C4A6A8-8E33-A84B-98BB-A732EAFE163D}" type="pres">
      <dgm:prSet presAssocID="{28ED169D-6AFD-464D-A773-B1C12E32EC4A}" presName="hierChild3" presStyleCnt="0"/>
      <dgm:spPr/>
    </dgm:pt>
    <dgm:pt modelId="{67935F00-E7EA-3443-8DDF-608CBFD14F2C}" type="pres">
      <dgm:prSet presAssocID="{1911DA30-CDA7-5B48-99C5-59BE034E0EBD}" presName="Name17" presStyleLbl="parChTrans1D3" presStyleIdx="0" presStyleCnt="8"/>
      <dgm:spPr/>
    </dgm:pt>
    <dgm:pt modelId="{C4E0CEC8-2B8B-2145-8F9E-83A4089FF0E2}" type="pres">
      <dgm:prSet presAssocID="{568F1975-2B0B-A040-AF3D-6E9E83E81127}" presName="hierRoot3" presStyleCnt="0"/>
      <dgm:spPr/>
    </dgm:pt>
    <dgm:pt modelId="{C4009918-D0D3-1F45-9C81-9CC08F8CD305}" type="pres">
      <dgm:prSet presAssocID="{568F1975-2B0B-A040-AF3D-6E9E83E81127}" presName="composite3" presStyleCnt="0"/>
      <dgm:spPr/>
    </dgm:pt>
    <dgm:pt modelId="{CA67728E-14ED-1749-B8A8-E4BF268AFB22}" type="pres">
      <dgm:prSet presAssocID="{568F1975-2B0B-A040-AF3D-6E9E83E81127}" presName="background3" presStyleLbl="node3" presStyleIdx="0" presStyleCnt="8"/>
      <dgm:spPr/>
    </dgm:pt>
    <dgm:pt modelId="{F583159C-29A5-8C4F-9576-5F21AE8FCBCF}" type="pres">
      <dgm:prSet presAssocID="{568F1975-2B0B-A040-AF3D-6E9E83E81127}" presName="text3" presStyleLbl="fgAcc3" presStyleIdx="0" presStyleCnt="8" custScaleX="146832">
        <dgm:presLayoutVars>
          <dgm:chPref val="3"/>
        </dgm:presLayoutVars>
      </dgm:prSet>
      <dgm:spPr/>
    </dgm:pt>
    <dgm:pt modelId="{C70B1D9E-041E-8042-BEB8-7D6BDEA65F37}" type="pres">
      <dgm:prSet presAssocID="{568F1975-2B0B-A040-AF3D-6E9E83E81127}" presName="hierChild4" presStyleCnt="0"/>
      <dgm:spPr/>
    </dgm:pt>
    <dgm:pt modelId="{734B1220-FD88-E644-A83B-EEC6FFB3A400}" type="pres">
      <dgm:prSet presAssocID="{77EB6A2B-BE3D-7842-8771-58307D426443}" presName="Name17" presStyleLbl="parChTrans1D3" presStyleIdx="1" presStyleCnt="8"/>
      <dgm:spPr/>
    </dgm:pt>
    <dgm:pt modelId="{9CE6865C-73AB-B343-B9D4-B9B592299752}" type="pres">
      <dgm:prSet presAssocID="{01FCD026-3942-384D-9608-CA21C2CE93E4}" presName="hierRoot3" presStyleCnt="0"/>
      <dgm:spPr/>
    </dgm:pt>
    <dgm:pt modelId="{19E47878-3551-B941-81A4-C529E808F7C8}" type="pres">
      <dgm:prSet presAssocID="{01FCD026-3942-384D-9608-CA21C2CE93E4}" presName="composite3" presStyleCnt="0"/>
      <dgm:spPr/>
    </dgm:pt>
    <dgm:pt modelId="{76D54830-C455-544E-BD0E-918E5F7F0929}" type="pres">
      <dgm:prSet presAssocID="{01FCD026-3942-384D-9608-CA21C2CE93E4}" presName="background3" presStyleLbl="node3" presStyleIdx="1" presStyleCnt="8"/>
      <dgm:spPr/>
    </dgm:pt>
    <dgm:pt modelId="{7FD167D0-609C-1E44-8AFA-E2C266ED360A}" type="pres">
      <dgm:prSet presAssocID="{01FCD026-3942-384D-9608-CA21C2CE93E4}" presName="text3" presStyleLbl="fgAcc3" presStyleIdx="1" presStyleCnt="8">
        <dgm:presLayoutVars>
          <dgm:chPref val="3"/>
        </dgm:presLayoutVars>
      </dgm:prSet>
      <dgm:spPr/>
    </dgm:pt>
    <dgm:pt modelId="{1AD9A22C-7AD1-8242-BE07-9047D60EF25F}" type="pres">
      <dgm:prSet presAssocID="{01FCD026-3942-384D-9608-CA21C2CE93E4}" presName="hierChild4" presStyleCnt="0"/>
      <dgm:spPr/>
    </dgm:pt>
    <dgm:pt modelId="{77C4D6AB-F828-B94D-AFB6-C0B5DB207C9C}" type="pres">
      <dgm:prSet presAssocID="{BCE96D6D-774C-634D-9BCE-D9D541F9B584}" presName="Name17" presStyleLbl="parChTrans1D3" presStyleIdx="2" presStyleCnt="8"/>
      <dgm:spPr/>
    </dgm:pt>
    <dgm:pt modelId="{5A4555C0-022B-F54F-917A-3167DDF80F92}" type="pres">
      <dgm:prSet presAssocID="{967E6268-9540-DC4F-9004-520E89478D45}" presName="hierRoot3" presStyleCnt="0"/>
      <dgm:spPr/>
    </dgm:pt>
    <dgm:pt modelId="{22B12C44-433A-5F4E-8834-44435C05261B}" type="pres">
      <dgm:prSet presAssocID="{967E6268-9540-DC4F-9004-520E89478D45}" presName="composite3" presStyleCnt="0"/>
      <dgm:spPr/>
    </dgm:pt>
    <dgm:pt modelId="{5487E0EE-F21A-184B-B52E-7EE80D07247D}" type="pres">
      <dgm:prSet presAssocID="{967E6268-9540-DC4F-9004-520E89478D45}" presName="background3" presStyleLbl="node3" presStyleIdx="2" presStyleCnt="8"/>
      <dgm:spPr/>
    </dgm:pt>
    <dgm:pt modelId="{1505424B-6694-DC46-8EA9-0F8944EB7C8B}" type="pres">
      <dgm:prSet presAssocID="{967E6268-9540-DC4F-9004-520E89478D45}" presName="text3" presStyleLbl="fgAcc3" presStyleIdx="2" presStyleCnt="8">
        <dgm:presLayoutVars>
          <dgm:chPref val="3"/>
        </dgm:presLayoutVars>
      </dgm:prSet>
      <dgm:spPr/>
    </dgm:pt>
    <dgm:pt modelId="{BE656A40-3F22-6441-8EAC-C7012D428B86}" type="pres">
      <dgm:prSet presAssocID="{967E6268-9540-DC4F-9004-520E89478D45}" presName="hierChild4" presStyleCnt="0"/>
      <dgm:spPr/>
    </dgm:pt>
    <dgm:pt modelId="{21D5BB83-8AE7-2B49-9F9F-3FF5C94BDA94}" type="pres">
      <dgm:prSet presAssocID="{212E9683-9A29-324D-AEDD-EB84BEA6E6E4}" presName="Name17" presStyleLbl="parChTrans1D3" presStyleIdx="3" presStyleCnt="8"/>
      <dgm:spPr/>
    </dgm:pt>
    <dgm:pt modelId="{181B1F16-4518-F149-8423-803CC7C604E4}" type="pres">
      <dgm:prSet presAssocID="{2066A84E-13A9-AC42-893E-C428B4115AC9}" presName="hierRoot3" presStyleCnt="0"/>
      <dgm:spPr/>
    </dgm:pt>
    <dgm:pt modelId="{948FC311-5E27-F648-A9C3-2ECA03AEF2BB}" type="pres">
      <dgm:prSet presAssocID="{2066A84E-13A9-AC42-893E-C428B4115AC9}" presName="composite3" presStyleCnt="0"/>
      <dgm:spPr/>
    </dgm:pt>
    <dgm:pt modelId="{3A14B876-F06A-E94B-B842-79AD870BE95A}" type="pres">
      <dgm:prSet presAssocID="{2066A84E-13A9-AC42-893E-C428B4115AC9}" presName="background3" presStyleLbl="node3" presStyleIdx="3" presStyleCnt="8"/>
      <dgm:spPr/>
    </dgm:pt>
    <dgm:pt modelId="{815B88EE-16E1-274E-93F3-28E458DAB2C7}" type="pres">
      <dgm:prSet presAssocID="{2066A84E-13A9-AC42-893E-C428B4115AC9}" presName="text3" presStyleLbl="fgAcc3" presStyleIdx="3" presStyleCnt="8" custScaleX="132955">
        <dgm:presLayoutVars>
          <dgm:chPref val="3"/>
        </dgm:presLayoutVars>
      </dgm:prSet>
      <dgm:spPr/>
    </dgm:pt>
    <dgm:pt modelId="{C48EEFB8-7A39-154D-8D25-FE584008D678}" type="pres">
      <dgm:prSet presAssocID="{2066A84E-13A9-AC42-893E-C428B4115AC9}" presName="hierChild4" presStyleCnt="0"/>
      <dgm:spPr/>
    </dgm:pt>
    <dgm:pt modelId="{2C60DCF5-F9A1-F343-B428-25CE27AADEC6}" type="pres">
      <dgm:prSet presAssocID="{05A1F4B7-C454-134E-B97D-21A8997391A6}" presName="Name10" presStyleLbl="parChTrans1D2" presStyleIdx="1" presStyleCnt="4"/>
      <dgm:spPr/>
    </dgm:pt>
    <dgm:pt modelId="{435B5627-B9C1-504B-ABE5-36C49A648351}" type="pres">
      <dgm:prSet presAssocID="{1685B86C-EE42-504E-8F5D-B16887C55164}" presName="hierRoot2" presStyleCnt="0"/>
      <dgm:spPr/>
    </dgm:pt>
    <dgm:pt modelId="{F2D026DD-273D-0B4A-BD1F-8022886CFB0F}" type="pres">
      <dgm:prSet presAssocID="{1685B86C-EE42-504E-8F5D-B16887C55164}" presName="composite2" presStyleCnt="0"/>
      <dgm:spPr/>
    </dgm:pt>
    <dgm:pt modelId="{E76CA7EB-3C4A-6A40-941A-7FF370F1850F}" type="pres">
      <dgm:prSet presAssocID="{1685B86C-EE42-504E-8F5D-B16887C55164}" presName="background2" presStyleLbl="node2" presStyleIdx="1" presStyleCnt="4"/>
      <dgm:spPr/>
    </dgm:pt>
    <dgm:pt modelId="{A1EDFEE0-5D1F-D148-9EA3-7740C86586D1}" type="pres">
      <dgm:prSet presAssocID="{1685B86C-EE42-504E-8F5D-B16887C55164}" presName="text2" presStyleLbl="fgAcc2" presStyleIdx="1" presStyleCnt="4" custScaleX="171490">
        <dgm:presLayoutVars>
          <dgm:chPref val="3"/>
        </dgm:presLayoutVars>
      </dgm:prSet>
      <dgm:spPr/>
    </dgm:pt>
    <dgm:pt modelId="{0F9260BD-884B-A247-81A1-23A521FD93B7}" type="pres">
      <dgm:prSet presAssocID="{1685B86C-EE42-504E-8F5D-B16887C55164}" presName="hierChild3" presStyleCnt="0"/>
      <dgm:spPr/>
    </dgm:pt>
    <dgm:pt modelId="{B7BBDF26-240A-CC42-828A-9831FDFEF60B}" type="pres">
      <dgm:prSet presAssocID="{DBA88AF9-11F9-164F-B48B-97C665B88932}" presName="Name17" presStyleLbl="parChTrans1D3" presStyleIdx="4" presStyleCnt="8"/>
      <dgm:spPr/>
    </dgm:pt>
    <dgm:pt modelId="{5CCDA5A2-2478-7740-BA15-6C9790C0D3AD}" type="pres">
      <dgm:prSet presAssocID="{56C61229-7AF7-FF4D-AA6F-9A3D0D29B77B}" presName="hierRoot3" presStyleCnt="0"/>
      <dgm:spPr/>
    </dgm:pt>
    <dgm:pt modelId="{A5C69C68-0408-2346-B033-29AA8A0DC241}" type="pres">
      <dgm:prSet presAssocID="{56C61229-7AF7-FF4D-AA6F-9A3D0D29B77B}" presName="composite3" presStyleCnt="0"/>
      <dgm:spPr/>
    </dgm:pt>
    <dgm:pt modelId="{2852262C-F74C-C241-8F3B-B68C75B34348}" type="pres">
      <dgm:prSet presAssocID="{56C61229-7AF7-FF4D-AA6F-9A3D0D29B77B}" presName="background3" presStyleLbl="node3" presStyleIdx="4" presStyleCnt="8"/>
      <dgm:spPr/>
    </dgm:pt>
    <dgm:pt modelId="{E216CF95-458B-6B4C-B1A4-B29785A98C1F}" type="pres">
      <dgm:prSet presAssocID="{56C61229-7AF7-FF4D-AA6F-9A3D0D29B77B}" presName="text3" presStyleLbl="fgAcc3" presStyleIdx="4" presStyleCnt="8" custScaleX="129916">
        <dgm:presLayoutVars>
          <dgm:chPref val="3"/>
        </dgm:presLayoutVars>
      </dgm:prSet>
      <dgm:spPr/>
    </dgm:pt>
    <dgm:pt modelId="{BD3962CA-8742-DD4E-8E6D-5603BEC75325}" type="pres">
      <dgm:prSet presAssocID="{56C61229-7AF7-FF4D-AA6F-9A3D0D29B77B}" presName="hierChild4" presStyleCnt="0"/>
      <dgm:spPr/>
    </dgm:pt>
    <dgm:pt modelId="{D6E45B1E-59A2-4D43-B4DE-3586A6897943}" type="pres">
      <dgm:prSet presAssocID="{D2FD6352-CE0F-BB4E-B7BC-8E4A72FEF5AE}" presName="Name17" presStyleLbl="parChTrans1D3" presStyleIdx="5" presStyleCnt="8"/>
      <dgm:spPr/>
    </dgm:pt>
    <dgm:pt modelId="{C1C98D55-E77E-DF4A-90B8-5A2CEAED8EE0}" type="pres">
      <dgm:prSet presAssocID="{1681B60A-F8CB-9C43-9F37-AF53D01DD192}" presName="hierRoot3" presStyleCnt="0"/>
      <dgm:spPr/>
    </dgm:pt>
    <dgm:pt modelId="{EACD10CD-919F-BB4B-A7FA-4106BA7D7C52}" type="pres">
      <dgm:prSet presAssocID="{1681B60A-F8CB-9C43-9F37-AF53D01DD192}" presName="composite3" presStyleCnt="0"/>
      <dgm:spPr/>
    </dgm:pt>
    <dgm:pt modelId="{81C68CAB-9206-8B47-AE16-4B2E88647B79}" type="pres">
      <dgm:prSet presAssocID="{1681B60A-F8CB-9C43-9F37-AF53D01DD192}" presName="background3" presStyleLbl="node3" presStyleIdx="5" presStyleCnt="8"/>
      <dgm:spPr/>
    </dgm:pt>
    <dgm:pt modelId="{ECF567BA-4145-3F43-8859-95D8C69600E8}" type="pres">
      <dgm:prSet presAssocID="{1681B60A-F8CB-9C43-9F37-AF53D01DD192}" presName="text3" presStyleLbl="fgAcc3" presStyleIdx="5" presStyleCnt="8" custScaleX="110151">
        <dgm:presLayoutVars>
          <dgm:chPref val="3"/>
        </dgm:presLayoutVars>
      </dgm:prSet>
      <dgm:spPr/>
    </dgm:pt>
    <dgm:pt modelId="{91455880-4987-0A43-9A65-235C30C64CDC}" type="pres">
      <dgm:prSet presAssocID="{1681B60A-F8CB-9C43-9F37-AF53D01DD192}" presName="hierChild4" presStyleCnt="0"/>
      <dgm:spPr/>
    </dgm:pt>
    <dgm:pt modelId="{8FCC2E83-49A5-E447-864D-F904F1511B1D}" type="pres">
      <dgm:prSet presAssocID="{26F8437A-CA68-834D-97B0-A787282EDD19}" presName="hierRoot1" presStyleCnt="0"/>
      <dgm:spPr/>
    </dgm:pt>
    <dgm:pt modelId="{699E3626-FC2A-F449-87B0-DDF854E0AC8B}" type="pres">
      <dgm:prSet presAssocID="{26F8437A-CA68-834D-97B0-A787282EDD19}" presName="composite" presStyleCnt="0"/>
      <dgm:spPr/>
    </dgm:pt>
    <dgm:pt modelId="{F93E438C-FF7F-8C47-87E3-4029BEEB4838}" type="pres">
      <dgm:prSet presAssocID="{26F8437A-CA68-834D-97B0-A787282EDD19}" presName="background" presStyleLbl="node0" presStyleIdx="1" presStyleCnt="2"/>
      <dgm:spPr/>
    </dgm:pt>
    <dgm:pt modelId="{FAF840D0-D8C9-0247-99D0-C75C0AEADD0C}" type="pres">
      <dgm:prSet presAssocID="{26F8437A-CA68-834D-97B0-A787282EDD19}" presName="text" presStyleLbl="fgAcc0" presStyleIdx="1" presStyleCnt="2" custScaleX="163534" custLinFactNeighborY="-17744">
        <dgm:presLayoutVars>
          <dgm:chPref val="3"/>
        </dgm:presLayoutVars>
      </dgm:prSet>
      <dgm:spPr/>
    </dgm:pt>
    <dgm:pt modelId="{0054DDE4-E8FB-074E-BDC7-528C9755A3DB}" type="pres">
      <dgm:prSet presAssocID="{26F8437A-CA68-834D-97B0-A787282EDD19}" presName="hierChild2" presStyleCnt="0"/>
      <dgm:spPr/>
    </dgm:pt>
    <dgm:pt modelId="{438C9B26-4238-B648-81B1-6363C9B18A64}" type="pres">
      <dgm:prSet presAssocID="{DAACCB1B-5C7C-1A4F-A3FD-D6C66687747B}" presName="Name10" presStyleLbl="parChTrans1D2" presStyleIdx="2" presStyleCnt="4"/>
      <dgm:spPr/>
    </dgm:pt>
    <dgm:pt modelId="{B6236524-8160-F04D-941E-29956A8B34B8}" type="pres">
      <dgm:prSet presAssocID="{FAE056D0-5B27-244C-9FA9-5E0CC4351905}" presName="hierRoot2" presStyleCnt="0"/>
      <dgm:spPr/>
    </dgm:pt>
    <dgm:pt modelId="{012526DD-B2A2-7646-B7C1-01305F967EED}" type="pres">
      <dgm:prSet presAssocID="{FAE056D0-5B27-244C-9FA9-5E0CC4351905}" presName="composite2" presStyleCnt="0"/>
      <dgm:spPr/>
    </dgm:pt>
    <dgm:pt modelId="{F9AA9E42-676E-B94F-85E1-5131A1E28E29}" type="pres">
      <dgm:prSet presAssocID="{FAE056D0-5B27-244C-9FA9-5E0CC4351905}" presName="background2" presStyleLbl="node2" presStyleIdx="2" presStyleCnt="4"/>
      <dgm:spPr/>
    </dgm:pt>
    <dgm:pt modelId="{5950C455-9D0E-1841-BD89-8B18087E3AA3}" type="pres">
      <dgm:prSet presAssocID="{FAE056D0-5B27-244C-9FA9-5E0CC4351905}" presName="text2" presStyleLbl="fgAcc2" presStyleIdx="2" presStyleCnt="4" custScaleX="150447">
        <dgm:presLayoutVars>
          <dgm:chPref val="3"/>
        </dgm:presLayoutVars>
      </dgm:prSet>
      <dgm:spPr/>
    </dgm:pt>
    <dgm:pt modelId="{492A5B1F-B3F2-774C-B831-DECD3CA2BF14}" type="pres">
      <dgm:prSet presAssocID="{FAE056D0-5B27-244C-9FA9-5E0CC4351905}" presName="hierChild3" presStyleCnt="0"/>
      <dgm:spPr/>
    </dgm:pt>
    <dgm:pt modelId="{D9C8CF62-8F5E-E54C-9315-8BEA71E31F2A}" type="pres">
      <dgm:prSet presAssocID="{3126BBC6-4C8D-2F45-85E7-81BF596C671E}" presName="Name17" presStyleLbl="parChTrans1D3" presStyleIdx="6" presStyleCnt="8"/>
      <dgm:spPr/>
    </dgm:pt>
    <dgm:pt modelId="{9E1FFE95-098F-1348-A5D0-5D65401D4561}" type="pres">
      <dgm:prSet presAssocID="{8C4645EE-343A-3E43-9244-D9AA55B7390E}" presName="hierRoot3" presStyleCnt="0"/>
      <dgm:spPr/>
    </dgm:pt>
    <dgm:pt modelId="{4BB632F2-2123-D546-A99A-E4D955C650C8}" type="pres">
      <dgm:prSet presAssocID="{8C4645EE-343A-3E43-9244-D9AA55B7390E}" presName="composite3" presStyleCnt="0"/>
      <dgm:spPr/>
    </dgm:pt>
    <dgm:pt modelId="{1C2DC7D6-7E68-A244-8E18-053DEA5986CD}" type="pres">
      <dgm:prSet presAssocID="{8C4645EE-343A-3E43-9244-D9AA55B7390E}" presName="background3" presStyleLbl="node3" presStyleIdx="6" presStyleCnt="8"/>
      <dgm:spPr/>
    </dgm:pt>
    <dgm:pt modelId="{E6448DAD-6AA8-4F44-AD2B-46A6230DFCA7}" type="pres">
      <dgm:prSet presAssocID="{8C4645EE-343A-3E43-9244-D9AA55B7390E}" presName="text3" presStyleLbl="fgAcc3" presStyleIdx="6" presStyleCnt="8" custScaleX="163707">
        <dgm:presLayoutVars>
          <dgm:chPref val="3"/>
        </dgm:presLayoutVars>
      </dgm:prSet>
      <dgm:spPr/>
    </dgm:pt>
    <dgm:pt modelId="{0A1CF395-4855-2640-A54B-7A7F7FE954BD}" type="pres">
      <dgm:prSet presAssocID="{8C4645EE-343A-3E43-9244-D9AA55B7390E}" presName="hierChild4" presStyleCnt="0"/>
      <dgm:spPr/>
    </dgm:pt>
    <dgm:pt modelId="{4766DC5A-2335-5246-84D1-E1475B13200B}" type="pres">
      <dgm:prSet presAssocID="{E84ABB58-B28E-504F-8304-99C56A887DAA}" presName="Name10" presStyleLbl="parChTrans1D2" presStyleIdx="3" presStyleCnt="4"/>
      <dgm:spPr/>
    </dgm:pt>
    <dgm:pt modelId="{4C70A05E-3DEA-9743-B103-8E07F3B268E5}" type="pres">
      <dgm:prSet presAssocID="{95F97E6F-E5BD-0F46-BE8B-DD30300BBE28}" presName="hierRoot2" presStyleCnt="0"/>
      <dgm:spPr/>
    </dgm:pt>
    <dgm:pt modelId="{E24D3824-DE25-ED43-B2DE-5C6108A182F3}" type="pres">
      <dgm:prSet presAssocID="{95F97E6F-E5BD-0F46-BE8B-DD30300BBE28}" presName="composite2" presStyleCnt="0"/>
      <dgm:spPr/>
    </dgm:pt>
    <dgm:pt modelId="{272D0D9C-41E3-E74E-95C3-E57A13EE1ED8}" type="pres">
      <dgm:prSet presAssocID="{95F97E6F-E5BD-0F46-BE8B-DD30300BBE28}" presName="background2" presStyleLbl="node2" presStyleIdx="3" presStyleCnt="4"/>
      <dgm:spPr/>
    </dgm:pt>
    <dgm:pt modelId="{86D760F5-A2CA-CB45-A72F-B6C625EFB755}" type="pres">
      <dgm:prSet presAssocID="{95F97E6F-E5BD-0F46-BE8B-DD30300BBE28}" presName="text2" presStyleLbl="fgAcc2" presStyleIdx="3" presStyleCnt="4" custScaleX="167636">
        <dgm:presLayoutVars>
          <dgm:chPref val="3"/>
        </dgm:presLayoutVars>
      </dgm:prSet>
      <dgm:spPr/>
    </dgm:pt>
    <dgm:pt modelId="{6F99E1B5-499D-8740-BE02-251B8B594548}" type="pres">
      <dgm:prSet presAssocID="{95F97E6F-E5BD-0F46-BE8B-DD30300BBE28}" presName="hierChild3" presStyleCnt="0"/>
      <dgm:spPr/>
    </dgm:pt>
    <dgm:pt modelId="{134616DC-574B-1849-9AA7-DB919203A1AA}" type="pres">
      <dgm:prSet presAssocID="{3195FC97-85AA-6941-8AFD-4B72DAEF7931}" presName="Name17" presStyleLbl="parChTrans1D3" presStyleIdx="7" presStyleCnt="8"/>
      <dgm:spPr/>
    </dgm:pt>
    <dgm:pt modelId="{DBB867BC-3E11-F94E-BD9B-B70B4442AAA2}" type="pres">
      <dgm:prSet presAssocID="{F2159F65-92CF-3A4B-A9E0-3631DDD4F90B}" presName="hierRoot3" presStyleCnt="0"/>
      <dgm:spPr/>
    </dgm:pt>
    <dgm:pt modelId="{486F0F19-8675-D140-BFFD-049203E5BA76}" type="pres">
      <dgm:prSet presAssocID="{F2159F65-92CF-3A4B-A9E0-3631DDD4F90B}" presName="composite3" presStyleCnt="0"/>
      <dgm:spPr/>
    </dgm:pt>
    <dgm:pt modelId="{CC61F976-4C1B-5D4E-A71E-9C7151C1278A}" type="pres">
      <dgm:prSet presAssocID="{F2159F65-92CF-3A4B-A9E0-3631DDD4F90B}" presName="background3" presStyleLbl="node3" presStyleIdx="7" presStyleCnt="8"/>
      <dgm:spPr/>
    </dgm:pt>
    <dgm:pt modelId="{21788652-FC7B-A147-B018-70044A98F57D}" type="pres">
      <dgm:prSet presAssocID="{F2159F65-92CF-3A4B-A9E0-3631DDD4F90B}" presName="text3" presStyleLbl="fgAcc3" presStyleIdx="7" presStyleCnt="8" custScaleX="129538" custScaleY="103158">
        <dgm:presLayoutVars>
          <dgm:chPref val="3"/>
        </dgm:presLayoutVars>
      </dgm:prSet>
      <dgm:spPr/>
    </dgm:pt>
    <dgm:pt modelId="{9DD28498-27A0-4847-9773-C4E0A59C9887}" type="pres">
      <dgm:prSet presAssocID="{F2159F65-92CF-3A4B-A9E0-3631DDD4F90B}" presName="hierChild4" presStyleCnt="0"/>
      <dgm:spPr/>
    </dgm:pt>
  </dgm:ptLst>
  <dgm:cxnLst>
    <dgm:cxn modelId="{4451250B-B20B-7448-AB3E-D6403871CCCA}" type="presOf" srcId="{568F1975-2B0B-A040-AF3D-6E9E83E81127}" destId="{F583159C-29A5-8C4F-9576-5F21AE8FCBCF}" srcOrd="0" destOrd="0" presId="urn:microsoft.com/office/officeart/2005/8/layout/hierarchy1"/>
    <dgm:cxn modelId="{BC51FB0D-4945-5942-BA62-B89F01CA42F5}" type="presOf" srcId="{3126BBC6-4C8D-2F45-85E7-81BF596C671E}" destId="{D9C8CF62-8F5E-E54C-9315-8BEA71E31F2A}" srcOrd="0" destOrd="0" presId="urn:microsoft.com/office/officeart/2005/8/layout/hierarchy1"/>
    <dgm:cxn modelId="{342E171B-C71F-F04F-BB4F-2673DB530400}" srcId="{2306E6D3-028E-4047-95FF-746AAF71F830}" destId="{28ED169D-6AFD-464D-A773-B1C12E32EC4A}" srcOrd="0" destOrd="0" parTransId="{FA08A166-D068-E845-A91C-7E3C4D325229}" sibTransId="{4899A532-68F7-004F-98B0-6325DFA34649}"/>
    <dgm:cxn modelId="{751EC61C-1238-E94B-8074-8061D8C913EB}" type="presOf" srcId="{2306E6D3-028E-4047-95FF-746AAF71F830}" destId="{866A4AC0-8EE2-D145-B7DD-041B9D07F2D4}" srcOrd="0" destOrd="0" presId="urn:microsoft.com/office/officeart/2005/8/layout/hierarchy1"/>
    <dgm:cxn modelId="{824FCF1D-CF69-CA45-90E3-1712FCA43794}" type="presOf" srcId="{28ED169D-6AFD-464D-A773-B1C12E32EC4A}" destId="{F342F1AB-8596-C94C-87E8-D23F2C8E09C1}" srcOrd="0" destOrd="0" presId="urn:microsoft.com/office/officeart/2005/8/layout/hierarchy1"/>
    <dgm:cxn modelId="{8E45E220-73FB-CB41-BE63-32FE0A36D30B}" srcId="{26F8437A-CA68-834D-97B0-A787282EDD19}" destId="{FAE056D0-5B27-244C-9FA9-5E0CC4351905}" srcOrd="0" destOrd="0" parTransId="{DAACCB1B-5C7C-1A4F-A3FD-D6C66687747B}" sibTransId="{658BE519-A0B9-114C-9D82-3BF1E3E0A1BD}"/>
    <dgm:cxn modelId="{42F86429-54AD-AA4B-9352-C596324CEC83}" type="presOf" srcId="{77EB6A2B-BE3D-7842-8771-58307D426443}" destId="{734B1220-FD88-E644-A83B-EEC6FFB3A400}" srcOrd="0" destOrd="0" presId="urn:microsoft.com/office/officeart/2005/8/layout/hierarchy1"/>
    <dgm:cxn modelId="{7AA3B72A-AB18-B64B-B084-2B21B1BF3090}" type="presOf" srcId="{95F97E6F-E5BD-0F46-BE8B-DD30300BBE28}" destId="{86D760F5-A2CA-CB45-A72F-B6C625EFB755}" srcOrd="0" destOrd="0" presId="urn:microsoft.com/office/officeart/2005/8/layout/hierarchy1"/>
    <dgm:cxn modelId="{485B262B-6E4D-7449-9F18-F1B85E019A57}" type="presOf" srcId="{1911DA30-CDA7-5B48-99C5-59BE034E0EBD}" destId="{67935F00-E7EA-3443-8DDF-608CBFD14F2C}" srcOrd="0" destOrd="0" presId="urn:microsoft.com/office/officeart/2005/8/layout/hierarchy1"/>
    <dgm:cxn modelId="{47DBB32C-845B-664F-8827-E99FBFF0D382}" type="presOf" srcId="{DBA88AF9-11F9-164F-B48B-97C665B88932}" destId="{B7BBDF26-240A-CC42-828A-9831FDFEF60B}" srcOrd="0" destOrd="0" presId="urn:microsoft.com/office/officeart/2005/8/layout/hierarchy1"/>
    <dgm:cxn modelId="{6D890440-3FC2-7A42-A153-50DF61341388}" type="presOf" srcId="{05A1F4B7-C454-134E-B97D-21A8997391A6}" destId="{2C60DCF5-F9A1-F343-B428-25CE27AADEC6}" srcOrd="0" destOrd="0" presId="urn:microsoft.com/office/officeart/2005/8/layout/hierarchy1"/>
    <dgm:cxn modelId="{A542E443-0E11-EF43-A0AD-C8EAE2C8AFA1}" srcId="{2CC64686-A401-F44D-A4E8-8F0EE14B7371}" destId="{26F8437A-CA68-834D-97B0-A787282EDD19}" srcOrd="1" destOrd="0" parTransId="{24CA404C-2B31-6046-99E1-B0A34D913821}" sibTransId="{BE4B0EAB-EC84-2047-94FC-BC12967B6460}"/>
    <dgm:cxn modelId="{D8B71F4E-3028-C14B-BD25-F9ACC040FBDD}" type="presOf" srcId="{26F8437A-CA68-834D-97B0-A787282EDD19}" destId="{FAF840D0-D8C9-0247-99D0-C75C0AEADD0C}" srcOrd="0" destOrd="0" presId="urn:microsoft.com/office/officeart/2005/8/layout/hierarchy1"/>
    <dgm:cxn modelId="{3DD6605F-D69A-1D4A-840C-0904290B88F0}" type="presOf" srcId="{01FCD026-3942-384D-9608-CA21C2CE93E4}" destId="{7FD167D0-609C-1E44-8AFA-E2C266ED360A}" srcOrd="0" destOrd="0" presId="urn:microsoft.com/office/officeart/2005/8/layout/hierarchy1"/>
    <dgm:cxn modelId="{3A56A067-35F3-2742-B121-2BE4D12A8A46}" srcId="{26F8437A-CA68-834D-97B0-A787282EDD19}" destId="{95F97E6F-E5BD-0F46-BE8B-DD30300BBE28}" srcOrd="1" destOrd="0" parTransId="{E84ABB58-B28E-504F-8304-99C56A887DAA}" sibTransId="{185222B7-6F3C-3449-AF51-729533EA58B8}"/>
    <dgm:cxn modelId="{EC4E2E6A-887F-9443-9B4F-1E7CA88E105A}" type="presOf" srcId="{DAACCB1B-5C7C-1A4F-A3FD-D6C66687747B}" destId="{438C9B26-4238-B648-81B1-6363C9B18A64}" srcOrd="0" destOrd="0" presId="urn:microsoft.com/office/officeart/2005/8/layout/hierarchy1"/>
    <dgm:cxn modelId="{9FB0DF73-B77B-4249-946A-3CD2FEB38F53}" type="presOf" srcId="{967E6268-9540-DC4F-9004-520E89478D45}" destId="{1505424B-6694-DC46-8EA9-0F8944EB7C8B}" srcOrd="0" destOrd="0" presId="urn:microsoft.com/office/officeart/2005/8/layout/hierarchy1"/>
    <dgm:cxn modelId="{9314A578-F971-7748-A0E6-6EB7181ABFC6}" srcId="{2306E6D3-028E-4047-95FF-746AAF71F830}" destId="{1685B86C-EE42-504E-8F5D-B16887C55164}" srcOrd="1" destOrd="0" parTransId="{05A1F4B7-C454-134E-B97D-21A8997391A6}" sibTransId="{B9234622-7B8C-EE45-BA15-C1ACE30E428B}"/>
    <dgm:cxn modelId="{E2691879-1D5C-9B45-8B19-D9D271EC43A8}" srcId="{2CC64686-A401-F44D-A4E8-8F0EE14B7371}" destId="{2306E6D3-028E-4047-95FF-746AAF71F830}" srcOrd="0" destOrd="0" parTransId="{7EEE17BE-EE04-194E-AFB1-6BCBDCE3AA2C}" sibTransId="{C85AF7B3-A903-714F-82F0-FCED5284C48B}"/>
    <dgm:cxn modelId="{A8CB1383-4CEB-C844-9E5E-55F3C37CE1B9}" srcId="{FAE056D0-5B27-244C-9FA9-5E0CC4351905}" destId="{8C4645EE-343A-3E43-9244-D9AA55B7390E}" srcOrd="0" destOrd="0" parTransId="{3126BBC6-4C8D-2F45-85E7-81BF596C671E}" sibTransId="{B61F2DA0-805F-FC4C-9346-4F013F391E79}"/>
    <dgm:cxn modelId="{1AAA8A8B-34BF-0A41-B0E7-E25E135B8FB1}" type="presOf" srcId="{1685B86C-EE42-504E-8F5D-B16887C55164}" destId="{A1EDFEE0-5D1F-D148-9EA3-7740C86586D1}" srcOrd="0" destOrd="0" presId="urn:microsoft.com/office/officeart/2005/8/layout/hierarchy1"/>
    <dgm:cxn modelId="{0A3FAB8E-0070-1C48-9E3E-C442654B389E}" type="presOf" srcId="{FA08A166-D068-E845-A91C-7E3C4D325229}" destId="{E6391F27-2518-8A4A-AFE2-3E697DD67B4A}" srcOrd="0" destOrd="0" presId="urn:microsoft.com/office/officeart/2005/8/layout/hierarchy1"/>
    <dgm:cxn modelId="{D6A6599D-0ED7-D441-8881-F73560CCE398}" type="presOf" srcId="{D2FD6352-CE0F-BB4E-B7BC-8E4A72FEF5AE}" destId="{D6E45B1E-59A2-4D43-B4DE-3586A6897943}" srcOrd="0" destOrd="0" presId="urn:microsoft.com/office/officeart/2005/8/layout/hierarchy1"/>
    <dgm:cxn modelId="{5C4630A3-AC38-2941-9BDA-4E6F260B3208}" srcId="{28ED169D-6AFD-464D-A773-B1C12E32EC4A}" destId="{967E6268-9540-DC4F-9004-520E89478D45}" srcOrd="2" destOrd="0" parTransId="{BCE96D6D-774C-634D-9BCE-D9D541F9B584}" sibTransId="{F222624A-07BF-2741-A727-F0954E596C1F}"/>
    <dgm:cxn modelId="{46CD35A6-8DD4-7F47-82A9-B1ADC4CEC10D}" type="presOf" srcId="{2CC64686-A401-F44D-A4E8-8F0EE14B7371}" destId="{7E372EA7-2E55-3B44-A956-B11233699CFD}" srcOrd="0" destOrd="0" presId="urn:microsoft.com/office/officeart/2005/8/layout/hierarchy1"/>
    <dgm:cxn modelId="{5BFF18AB-BF3C-F640-BE6B-6138DB694A4C}" type="presOf" srcId="{8C4645EE-343A-3E43-9244-D9AA55B7390E}" destId="{E6448DAD-6AA8-4F44-AD2B-46A6230DFCA7}" srcOrd="0" destOrd="0" presId="urn:microsoft.com/office/officeart/2005/8/layout/hierarchy1"/>
    <dgm:cxn modelId="{7D84CCB0-A4C7-9D44-AD69-AE6A53AEACD1}" type="presOf" srcId="{56C61229-7AF7-FF4D-AA6F-9A3D0D29B77B}" destId="{E216CF95-458B-6B4C-B1A4-B29785A98C1F}" srcOrd="0" destOrd="0" presId="urn:microsoft.com/office/officeart/2005/8/layout/hierarchy1"/>
    <dgm:cxn modelId="{43BC7AB6-A2D2-AF41-A535-FD8508D4588B}" type="presOf" srcId="{3195FC97-85AA-6941-8AFD-4B72DAEF7931}" destId="{134616DC-574B-1849-9AA7-DB919203A1AA}" srcOrd="0" destOrd="0" presId="urn:microsoft.com/office/officeart/2005/8/layout/hierarchy1"/>
    <dgm:cxn modelId="{B29BF1BA-C47D-F042-B9BB-416A1B2395BE}" type="presOf" srcId="{FAE056D0-5B27-244C-9FA9-5E0CC4351905}" destId="{5950C455-9D0E-1841-BD89-8B18087E3AA3}" srcOrd="0" destOrd="0" presId="urn:microsoft.com/office/officeart/2005/8/layout/hierarchy1"/>
    <dgm:cxn modelId="{40CDB8C8-98E9-F747-AF26-975CAA705C28}" type="presOf" srcId="{BCE96D6D-774C-634D-9BCE-D9D541F9B584}" destId="{77C4D6AB-F828-B94D-AFB6-C0B5DB207C9C}" srcOrd="0" destOrd="0" presId="urn:microsoft.com/office/officeart/2005/8/layout/hierarchy1"/>
    <dgm:cxn modelId="{B0321CC9-F18D-754E-B9BA-886EAF5CDDE8}" srcId="{95F97E6F-E5BD-0F46-BE8B-DD30300BBE28}" destId="{F2159F65-92CF-3A4B-A9E0-3631DDD4F90B}" srcOrd="0" destOrd="0" parTransId="{3195FC97-85AA-6941-8AFD-4B72DAEF7931}" sibTransId="{8214CB0C-EC2C-264C-A9BD-4F2E9BFC8F2B}"/>
    <dgm:cxn modelId="{64B8EBC9-E069-A94D-BA2C-3883991DEE75}" srcId="{1685B86C-EE42-504E-8F5D-B16887C55164}" destId="{1681B60A-F8CB-9C43-9F37-AF53D01DD192}" srcOrd="1" destOrd="0" parTransId="{D2FD6352-CE0F-BB4E-B7BC-8E4A72FEF5AE}" sibTransId="{94396C92-9DFD-CC43-AD28-2789C9335AFC}"/>
    <dgm:cxn modelId="{51FCBFD2-D8A6-254C-9C40-867A2F70E8D6}" srcId="{28ED169D-6AFD-464D-A773-B1C12E32EC4A}" destId="{2066A84E-13A9-AC42-893E-C428B4115AC9}" srcOrd="3" destOrd="0" parTransId="{212E9683-9A29-324D-AEDD-EB84BEA6E6E4}" sibTransId="{946E61F6-C629-5C4D-AA99-4F742BC14E47}"/>
    <dgm:cxn modelId="{09608AD4-901A-4E4E-9880-705E244E30F7}" type="presOf" srcId="{F2159F65-92CF-3A4B-A9E0-3631DDD4F90B}" destId="{21788652-FC7B-A147-B018-70044A98F57D}" srcOrd="0" destOrd="0" presId="urn:microsoft.com/office/officeart/2005/8/layout/hierarchy1"/>
    <dgm:cxn modelId="{966F12D5-ACFF-2545-B98F-B61718B352ED}" type="presOf" srcId="{2066A84E-13A9-AC42-893E-C428B4115AC9}" destId="{815B88EE-16E1-274E-93F3-28E458DAB2C7}" srcOrd="0" destOrd="0" presId="urn:microsoft.com/office/officeart/2005/8/layout/hierarchy1"/>
    <dgm:cxn modelId="{F1A724DA-706D-6340-B9CB-23C0E7819CB3}" type="presOf" srcId="{1681B60A-F8CB-9C43-9F37-AF53D01DD192}" destId="{ECF567BA-4145-3F43-8859-95D8C69600E8}" srcOrd="0" destOrd="0" presId="urn:microsoft.com/office/officeart/2005/8/layout/hierarchy1"/>
    <dgm:cxn modelId="{787444DD-8C1F-3B47-AE50-C33448C9AC07}" type="presOf" srcId="{E84ABB58-B28E-504F-8304-99C56A887DAA}" destId="{4766DC5A-2335-5246-84D1-E1475B13200B}" srcOrd="0" destOrd="0" presId="urn:microsoft.com/office/officeart/2005/8/layout/hierarchy1"/>
    <dgm:cxn modelId="{D149C7E6-195D-3A4E-864A-6B25116E4738}" srcId="{28ED169D-6AFD-464D-A773-B1C12E32EC4A}" destId="{568F1975-2B0B-A040-AF3D-6E9E83E81127}" srcOrd="0" destOrd="0" parTransId="{1911DA30-CDA7-5B48-99C5-59BE034E0EBD}" sibTransId="{DAF3D427-C42B-BB42-A9EC-142CE6521774}"/>
    <dgm:cxn modelId="{D19548ED-9A86-CD44-B0A0-3C8224C7C98D}" srcId="{1685B86C-EE42-504E-8F5D-B16887C55164}" destId="{56C61229-7AF7-FF4D-AA6F-9A3D0D29B77B}" srcOrd="0" destOrd="0" parTransId="{DBA88AF9-11F9-164F-B48B-97C665B88932}" sibTransId="{D141D30C-BD37-6A4C-BB9D-99E4A0026504}"/>
    <dgm:cxn modelId="{16D4D6EE-5E5F-6441-A585-742EA9CCD160}" srcId="{28ED169D-6AFD-464D-A773-B1C12E32EC4A}" destId="{01FCD026-3942-384D-9608-CA21C2CE93E4}" srcOrd="1" destOrd="0" parTransId="{77EB6A2B-BE3D-7842-8771-58307D426443}" sibTransId="{301449B1-F705-014E-9968-73184F7EE920}"/>
    <dgm:cxn modelId="{326D24F1-AB0A-B446-A695-82839C946702}" type="presOf" srcId="{212E9683-9A29-324D-AEDD-EB84BEA6E6E4}" destId="{21D5BB83-8AE7-2B49-9F9F-3FF5C94BDA94}" srcOrd="0" destOrd="0" presId="urn:microsoft.com/office/officeart/2005/8/layout/hierarchy1"/>
    <dgm:cxn modelId="{EFB1F5D9-F876-034B-963B-F86A196DED38}" type="presParOf" srcId="{7E372EA7-2E55-3B44-A956-B11233699CFD}" destId="{C03771F8-927F-4C4D-9D80-D42D89FBCBF9}" srcOrd="0" destOrd="0" presId="urn:microsoft.com/office/officeart/2005/8/layout/hierarchy1"/>
    <dgm:cxn modelId="{A9AAC1A6-15C3-2A42-A071-C2ED3FF10D46}" type="presParOf" srcId="{C03771F8-927F-4C4D-9D80-D42D89FBCBF9}" destId="{88B933CC-4303-7245-BEAE-7F92AFC0C51C}" srcOrd="0" destOrd="0" presId="urn:microsoft.com/office/officeart/2005/8/layout/hierarchy1"/>
    <dgm:cxn modelId="{11580C5D-545D-FF46-A402-241E66C1351D}" type="presParOf" srcId="{88B933CC-4303-7245-BEAE-7F92AFC0C51C}" destId="{04A0CA1A-AFBB-0147-89B1-7BD7930278BF}" srcOrd="0" destOrd="0" presId="urn:microsoft.com/office/officeart/2005/8/layout/hierarchy1"/>
    <dgm:cxn modelId="{814CF03C-EAE9-7141-B1B6-9478BD45971D}" type="presParOf" srcId="{88B933CC-4303-7245-BEAE-7F92AFC0C51C}" destId="{866A4AC0-8EE2-D145-B7DD-041B9D07F2D4}" srcOrd="1" destOrd="0" presId="urn:microsoft.com/office/officeart/2005/8/layout/hierarchy1"/>
    <dgm:cxn modelId="{E153A880-4E87-914D-9ADF-001AEB072369}" type="presParOf" srcId="{C03771F8-927F-4C4D-9D80-D42D89FBCBF9}" destId="{3F2DCC03-5518-9F40-9DE5-2E9FC4643C76}" srcOrd="1" destOrd="0" presId="urn:microsoft.com/office/officeart/2005/8/layout/hierarchy1"/>
    <dgm:cxn modelId="{03635B12-258E-294A-903B-1ACD3F32B863}" type="presParOf" srcId="{3F2DCC03-5518-9F40-9DE5-2E9FC4643C76}" destId="{E6391F27-2518-8A4A-AFE2-3E697DD67B4A}" srcOrd="0" destOrd="0" presId="urn:microsoft.com/office/officeart/2005/8/layout/hierarchy1"/>
    <dgm:cxn modelId="{42216400-22CC-9644-A8FD-3B9F0A066999}" type="presParOf" srcId="{3F2DCC03-5518-9F40-9DE5-2E9FC4643C76}" destId="{B8266BD3-6D64-4B4C-B17A-85235BC618BE}" srcOrd="1" destOrd="0" presId="urn:microsoft.com/office/officeart/2005/8/layout/hierarchy1"/>
    <dgm:cxn modelId="{3FB07BC9-B4A2-1D4A-B444-7EAFB38436A2}" type="presParOf" srcId="{B8266BD3-6D64-4B4C-B17A-85235BC618BE}" destId="{8A58B783-0086-6C4A-AE67-78CD20046B36}" srcOrd="0" destOrd="0" presId="urn:microsoft.com/office/officeart/2005/8/layout/hierarchy1"/>
    <dgm:cxn modelId="{FBB4BF02-5923-8343-A8FC-E05089CCD853}" type="presParOf" srcId="{8A58B783-0086-6C4A-AE67-78CD20046B36}" destId="{4095E0B0-D2EB-304F-BC16-4ED342AEB55B}" srcOrd="0" destOrd="0" presId="urn:microsoft.com/office/officeart/2005/8/layout/hierarchy1"/>
    <dgm:cxn modelId="{94206A8D-3905-CF44-9ECF-0960298C9BD8}" type="presParOf" srcId="{8A58B783-0086-6C4A-AE67-78CD20046B36}" destId="{F342F1AB-8596-C94C-87E8-D23F2C8E09C1}" srcOrd="1" destOrd="0" presId="urn:microsoft.com/office/officeart/2005/8/layout/hierarchy1"/>
    <dgm:cxn modelId="{1D4AF438-6DF5-5C4F-A2C9-07B0CB6D3415}" type="presParOf" srcId="{B8266BD3-6D64-4B4C-B17A-85235BC618BE}" destId="{79C4A6A8-8E33-A84B-98BB-A732EAFE163D}" srcOrd="1" destOrd="0" presId="urn:microsoft.com/office/officeart/2005/8/layout/hierarchy1"/>
    <dgm:cxn modelId="{021751F3-84B7-F149-BA1F-61D991F53492}" type="presParOf" srcId="{79C4A6A8-8E33-A84B-98BB-A732EAFE163D}" destId="{67935F00-E7EA-3443-8DDF-608CBFD14F2C}" srcOrd="0" destOrd="0" presId="urn:microsoft.com/office/officeart/2005/8/layout/hierarchy1"/>
    <dgm:cxn modelId="{51E9D097-5033-2B43-A403-D571495B745A}" type="presParOf" srcId="{79C4A6A8-8E33-A84B-98BB-A732EAFE163D}" destId="{C4E0CEC8-2B8B-2145-8F9E-83A4089FF0E2}" srcOrd="1" destOrd="0" presId="urn:microsoft.com/office/officeart/2005/8/layout/hierarchy1"/>
    <dgm:cxn modelId="{558EAA3D-436C-844F-960E-432A89F26BAE}" type="presParOf" srcId="{C4E0CEC8-2B8B-2145-8F9E-83A4089FF0E2}" destId="{C4009918-D0D3-1F45-9C81-9CC08F8CD305}" srcOrd="0" destOrd="0" presId="urn:microsoft.com/office/officeart/2005/8/layout/hierarchy1"/>
    <dgm:cxn modelId="{1786FA59-C335-F64B-980C-DED69346B3BF}" type="presParOf" srcId="{C4009918-D0D3-1F45-9C81-9CC08F8CD305}" destId="{CA67728E-14ED-1749-B8A8-E4BF268AFB22}" srcOrd="0" destOrd="0" presId="urn:microsoft.com/office/officeart/2005/8/layout/hierarchy1"/>
    <dgm:cxn modelId="{D64635B0-7DD8-A746-A8A3-6A1CB5C264D8}" type="presParOf" srcId="{C4009918-D0D3-1F45-9C81-9CC08F8CD305}" destId="{F583159C-29A5-8C4F-9576-5F21AE8FCBCF}" srcOrd="1" destOrd="0" presId="urn:microsoft.com/office/officeart/2005/8/layout/hierarchy1"/>
    <dgm:cxn modelId="{BD335B76-A449-6C4C-8C38-BF0FA177517D}" type="presParOf" srcId="{C4E0CEC8-2B8B-2145-8F9E-83A4089FF0E2}" destId="{C70B1D9E-041E-8042-BEB8-7D6BDEA65F37}" srcOrd="1" destOrd="0" presId="urn:microsoft.com/office/officeart/2005/8/layout/hierarchy1"/>
    <dgm:cxn modelId="{15FE7DB1-53B2-3C4C-BEBA-BF922F1EB8CE}" type="presParOf" srcId="{79C4A6A8-8E33-A84B-98BB-A732EAFE163D}" destId="{734B1220-FD88-E644-A83B-EEC6FFB3A400}" srcOrd="2" destOrd="0" presId="urn:microsoft.com/office/officeart/2005/8/layout/hierarchy1"/>
    <dgm:cxn modelId="{A88A1DB5-20E1-7946-9B89-948E648E341C}" type="presParOf" srcId="{79C4A6A8-8E33-A84B-98BB-A732EAFE163D}" destId="{9CE6865C-73AB-B343-B9D4-B9B592299752}" srcOrd="3" destOrd="0" presId="urn:microsoft.com/office/officeart/2005/8/layout/hierarchy1"/>
    <dgm:cxn modelId="{EDF73E39-20C1-FA4C-A9EE-4E7C12648A94}" type="presParOf" srcId="{9CE6865C-73AB-B343-B9D4-B9B592299752}" destId="{19E47878-3551-B941-81A4-C529E808F7C8}" srcOrd="0" destOrd="0" presId="urn:microsoft.com/office/officeart/2005/8/layout/hierarchy1"/>
    <dgm:cxn modelId="{E0A040D2-4BC3-3742-A391-CB7B23E3FBC1}" type="presParOf" srcId="{19E47878-3551-B941-81A4-C529E808F7C8}" destId="{76D54830-C455-544E-BD0E-918E5F7F0929}" srcOrd="0" destOrd="0" presId="urn:microsoft.com/office/officeart/2005/8/layout/hierarchy1"/>
    <dgm:cxn modelId="{47499052-BE0F-D644-822A-8534A649C6F5}" type="presParOf" srcId="{19E47878-3551-B941-81A4-C529E808F7C8}" destId="{7FD167D0-609C-1E44-8AFA-E2C266ED360A}" srcOrd="1" destOrd="0" presId="urn:microsoft.com/office/officeart/2005/8/layout/hierarchy1"/>
    <dgm:cxn modelId="{FE3ED4C8-57F7-8D45-9A39-A70B6FC4A0D8}" type="presParOf" srcId="{9CE6865C-73AB-B343-B9D4-B9B592299752}" destId="{1AD9A22C-7AD1-8242-BE07-9047D60EF25F}" srcOrd="1" destOrd="0" presId="urn:microsoft.com/office/officeart/2005/8/layout/hierarchy1"/>
    <dgm:cxn modelId="{FC84937A-D198-1E46-9781-B227056EA926}" type="presParOf" srcId="{79C4A6A8-8E33-A84B-98BB-A732EAFE163D}" destId="{77C4D6AB-F828-B94D-AFB6-C0B5DB207C9C}" srcOrd="4" destOrd="0" presId="urn:microsoft.com/office/officeart/2005/8/layout/hierarchy1"/>
    <dgm:cxn modelId="{6975EA68-4662-4B4C-8C0B-5E6FF623B7D6}" type="presParOf" srcId="{79C4A6A8-8E33-A84B-98BB-A732EAFE163D}" destId="{5A4555C0-022B-F54F-917A-3167DDF80F92}" srcOrd="5" destOrd="0" presId="urn:microsoft.com/office/officeart/2005/8/layout/hierarchy1"/>
    <dgm:cxn modelId="{181A34B3-1436-DB4E-B5FA-DD8710E42BA7}" type="presParOf" srcId="{5A4555C0-022B-F54F-917A-3167DDF80F92}" destId="{22B12C44-433A-5F4E-8834-44435C05261B}" srcOrd="0" destOrd="0" presId="urn:microsoft.com/office/officeart/2005/8/layout/hierarchy1"/>
    <dgm:cxn modelId="{E5B910E2-1923-4C4D-80C8-EBA0102F76F2}" type="presParOf" srcId="{22B12C44-433A-5F4E-8834-44435C05261B}" destId="{5487E0EE-F21A-184B-B52E-7EE80D07247D}" srcOrd="0" destOrd="0" presId="urn:microsoft.com/office/officeart/2005/8/layout/hierarchy1"/>
    <dgm:cxn modelId="{DB2483D4-A565-0D43-807B-58AE7F78CF0F}" type="presParOf" srcId="{22B12C44-433A-5F4E-8834-44435C05261B}" destId="{1505424B-6694-DC46-8EA9-0F8944EB7C8B}" srcOrd="1" destOrd="0" presId="urn:microsoft.com/office/officeart/2005/8/layout/hierarchy1"/>
    <dgm:cxn modelId="{FEE766AB-6DDA-4E42-8E36-EB690878DD8A}" type="presParOf" srcId="{5A4555C0-022B-F54F-917A-3167DDF80F92}" destId="{BE656A40-3F22-6441-8EAC-C7012D428B86}" srcOrd="1" destOrd="0" presId="urn:microsoft.com/office/officeart/2005/8/layout/hierarchy1"/>
    <dgm:cxn modelId="{F6E7A608-353F-694A-9306-C01680ACECE5}" type="presParOf" srcId="{79C4A6A8-8E33-A84B-98BB-A732EAFE163D}" destId="{21D5BB83-8AE7-2B49-9F9F-3FF5C94BDA94}" srcOrd="6" destOrd="0" presId="urn:microsoft.com/office/officeart/2005/8/layout/hierarchy1"/>
    <dgm:cxn modelId="{A52C470B-80B2-C34A-B1AD-B69AEC4B4678}" type="presParOf" srcId="{79C4A6A8-8E33-A84B-98BB-A732EAFE163D}" destId="{181B1F16-4518-F149-8423-803CC7C604E4}" srcOrd="7" destOrd="0" presId="urn:microsoft.com/office/officeart/2005/8/layout/hierarchy1"/>
    <dgm:cxn modelId="{10BD8146-EE06-884E-A704-BE851F9A231B}" type="presParOf" srcId="{181B1F16-4518-F149-8423-803CC7C604E4}" destId="{948FC311-5E27-F648-A9C3-2ECA03AEF2BB}" srcOrd="0" destOrd="0" presId="urn:microsoft.com/office/officeart/2005/8/layout/hierarchy1"/>
    <dgm:cxn modelId="{6C2154A8-4B79-E64D-BECE-6E9B6D732D0D}" type="presParOf" srcId="{948FC311-5E27-F648-A9C3-2ECA03AEF2BB}" destId="{3A14B876-F06A-E94B-B842-79AD870BE95A}" srcOrd="0" destOrd="0" presId="urn:microsoft.com/office/officeart/2005/8/layout/hierarchy1"/>
    <dgm:cxn modelId="{CEF52044-528A-084C-B63C-7DC34761A074}" type="presParOf" srcId="{948FC311-5E27-F648-A9C3-2ECA03AEF2BB}" destId="{815B88EE-16E1-274E-93F3-28E458DAB2C7}" srcOrd="1" destOrd="0" presId="urn:microsoft.com/office/officeart/2005/8/layout/hierarchy1"/>
    <dgm:cxn modelId="{E8615D8E-A359-B14A-89FA-CBE087131529}" type="presParOf" srcId="{181B1F16-4518-F149-8423-803CC7C604E4}" destId="{C48EEFB8-7A39-154D-8D25-FE584008D678}" srcOrd="1" destOrd="0" presId="urn:microsoft.com/office/officeart/2005/8/layout/hierarchy1"/>
    <dgm:cxn modelId="{F2D20DD2-FD57-734E-9852-AF807EF99659}" type="presParOf" srcId="{3F2DCC03-5518-9F40-9DE5-2E9FC4643C76}" destId="{2C60DCF5-F9A1-F343-B428-25CE27AADEC6}" srcOrd="2" destOrd="0" presId="urn:microsoft.com/office/officeart/2005/8/layout/hierarchy1"/>
    <dgm:cxn modelId="{37E1FD30-8E27-0746-9D62-7D511B6B4C3C}" type="presParOf" srcId="{3F2DCC03-5518-9F40-9DE5-2E9FC4643C76}" destId="{435B5627-B9C1-504B-ABE5-36C49A648351}" srcOrd="3" destOrd="0" presId="urn:microsoft.com/office/officeart/2005/8/layout/hierarchy1"/>
    <dgm:cxn modelId="{A2648166-406D-674C-8433-C6FEDF583267}" type="presParOf" srcId="{435B5627-B9C1-504B-ABE5-36C49A648351}" destId="{F2D026DD-273D-0B4A-BD1F-8022886CFB0F}" srcOrd="0" destOrd="0" presId="urn:microsoft.com/office/officeart/2005/8/layout/hierarchy1"/>
    <dgm:cxn modelId="{E423837C-35C0-B845-8F06-0A66E8B54B1A}" type="presParOf" srcId="{F2D026DD-273D-0B4A-BD1F-8022886CFB0F}" destId="{E76CA7EB-3C4A-6A40-941A-7FF370F1850F}" srcOrd="0" destOrd="0" presId="urn:microsoft.com/office/officeart/2005/8/layout/hierarchy1"/>
    <dgm:cxn modelId="{DAFD6FD8-F7B2-0549-8BDB-47FDA67B0C7B}" type="presParOf" srcId="{F2D026DD-273D-0B4A-BD1F-8022886CFB0F}" destId="{A1EDFEE0-5D1F-D148-9EA3-7740C86586D1}" srcOrd="1" destOrd="0" presId="urn:microsoft.com/office/officeart/2005/8/layout/hierarchy1"/>
    <dgm:cxn modelId="{63B2837C-647A-1943-96A5-77987BEEEA44}" type="presParOf" srcId="{435B5627-B9C1-504B-ABE5-36C49A648351}" destId="{0F9260BD-884B-A247-81A1-23A521FD93B7}" srcOrd="1" destOrd="0" presId="urn:microsoft.com/office/officeart/2005/8/layout/hierarchy1"/>
    <dgm:cxn modelId="{697F5D2A-220F-1A43-A3CD-471C9A57B848}" type="presParOf" srcId="{0F9260BD-884B-A247-81A1-23A521FD93B7}" destId="{B7BBDF26-240A-CC42-828A-9831FDFEF60B}" srcOrd="0" destOrd="0" presId="urn:microsoft.com/office/officeart/2005/8/layout/hierarchy1"/>
    <dgm:cxn modelId="{6D5A6A90-AB6F-8B49-BC03-0E7D7335ED08}" type="presParOf" srcId="{0F9260BD-884B-A247-81A1-23A521FD93B7}" destId="{5CCDA5A2-2478-7740-BA15-6C9790C0D3AD}" srcOrd="1" destOrd="0" presId="urn:microsoft.com/office/officeart/2005/8/layout/hierarchy1"/>
    <dgm:cxn modelId="{867BBEBF-0270-674E-AAEE-87651121F84A}" type="presParOf" srcId="{5CCDA5A2-2478-7740-BA15-6C9790C0D3AD}" destId="{A5C69C68-0408-2346-B033-29AA8A0DC241}" srcOrd="0" destOrd="0" presId="urn:microsoft.com/office/officeart/2005/8/layout/hierarchy1"/>
    <dgm:cxn modelId="{B81EA3FD-D282-0548-842B-B72D3A3A048A}" type="presParOf" srcId="{A5C69C68-0408-2346-B033-29AA8A0DC241}" destId="{2852262C-F74C-C241-8F3B-B68C75B34348}" srcOrd="0" destOrd="0" presId="urn:microsoft.com/office/officeart/2005/8/layout/hierarchy1"/>
    <dgm:cxn modelId="{94C13EA4-C194-8C49-9F81-33EF4FAD3B98}" type="presParOf" srcId="{A5C69C68-0408-2346-B033-29AA8A0DC241}" destId="{E216CF95-458B-6B4C-B1A4-B29785A98C1F}" srcOrd="1" destOrd="0" presId="urn:microsoft.com/office/officeart/2005/8/layout/hierarchy1"/>
    <dgm:cxn modelId="{670573D3-0DE3-D74D-B621-CDB2573EC470}" type="presParOf" srcId="{5CCDA5A2-2478-7740-BA15-6C9790C0D3AD}" destId="{BD3962CA-8742-DD4E-8E6D-5603BEC75325}" srcOrd="1" destOrd="0" presId="urn:microsoft.com/office/officeart/2005/8/layout/hierarchy1"/>
    <dgm:cxn modelId="{786091D8-9327-004A-B041-8BCA50F96359}" type="presParOf" srcId="{0F9260BD-884B-A247-81A1-23A521FD93B7}" destId="{D6E45B1E-59A2-4D43-B4DE-3586A6897943}" srcOrd="2" destOrd="0" presId="urn:microsoft.com/office/officeart/2005/8/layout/hierarchy1"/>
    <dgm:cxn modelId="{0EF7F2DD-40AD-554E-B867-921ADFFCA1CE}" type="presParOf" srcId="{0F9260BD-884B-A247-81A1-23A521FD93B7}" destId="{C1C98D55-E77E-DF4A-90B8-5A2CEAED8EE0}" srcOrd="3" destOrd="0" presId="urn:microsoft.com/office/officeart/2005/8/layout/hierarchy1"/>
    <dgm:cxn modelId="{92947E7C-C1FD-EB4B-8032-7F909485B362}" type="presParOf" srcId="{C1C98D55-E77E-DF4A-90B8-5A2CEAED8EE0}" destId="{EACD10CD-919F-BB4B-A7FA-4106BA7D7C52}" srcOrd="0" destOrd="0" presId="urn:microsoft.com/office/officeart/2005/8/layout/hierarchy1"/>
    <dgm:cxn modelId="{FFCEF4E9-8212-1D47-BA92-68F56AA3BCA3}" type="presParOf" srcId="{EACD10CD-919F-BB4B-A7FA-4106BA7D7C52}" destId="{81C68CAB-9206-8B47-AE16-4B2E88647B79}" srcOrd="0" destOrd="0" presId="urn:microsoft.com/office/officeart/2005/8/layout/hierarchy1"/>
    <dgm:cxn modelId="{6BF9BCEF-F12C-4846-B613-BAB1026DDA08}" type="presParOf" srcId="{EACD10CD-919F-BB4B-A7FA-4106BA7D7C52}" destId="{ECF567BA-4145-3F43-8859-95D8C69600E8}" srcOrd="1" destOrd="0" presId="urn:microsoft.com/office/officeart/2005/8/layout/hierarchy1"/>
    <dgm:cxn modelId="{05EE5FC1-D9FC-B24D-9940-0F5967E6C189}" type="presParOf" srcId="{C1C98D55-E77E-DF4A-90B8-5A2CEAED8EE0}" destId="{91455880-4987-0A43-9A65-235C30C64CDC}" srcOrd="1" destOrd="0" presId="urn:microsoft.com/office/officeart/2005/8/layout/hierarchy1"/>
    <dgm:cxn modelId="{11F2A74D-F3E4-4945-88DE-92C9D4EB4050}" type="presParOf" srcId="{7E372EA7-2E55-3B44-A956-B11233699CFD}" destId="{8FCC2E83-49A5-E447-864D-F904F1511B1D}" srcOrd="1" destOrd="0" presId="urn:microsoft.com/office/officeart/2005/8/layout/hierarchy1"/>
    <dgm:cxn modelId="{216B8C96-24C6-DC46-9043-679BA0A1B318}" type="presParOf" srcId="{8FCC2E83-49A5-E447-864D-F904F1511B1D}" destId="{699E3626-FC2A-F449-87B0-DDF854E0AC8B}" srcOrd="0" destOrd="0" presId="urn:microsoft.com/office/officeart/2005/8/layout/hierarchy1"/>
    <dgm:cxn modelId="{BD24454B-2C49-0B4E-9C3D-ABBC74552C69}" type="presParOf" srcId="{699E3626-FC2A-F449-87B0-DDF854E0AC8B}" destId="{F93E438C-FF7F-8C47-87E3-4029BEEB4838}" srcOrd="0" destOrd="0" presId="urn:microsoft.com/office/officeart/2005/8/layout/hierarchy1"/>
    <dgm:cxn modelId="{2CC79464-3B67-8C43-A9FD-0D75E779AB68}" type="presParOf" srcId="{699E3626-FC2A-F449-87B0-DDF854E0AC8B}" destId="{FAF840D0-D8C9-0247-99D0-C75C0AEADD0C}" srcOrd="1" destOrd="0" presId="urn:microsoft.com/office/officeart/2005/8/layout/hierarchy1"/>
    <dgm:cxn modelId="{FFA0F8A4-14BA-2841-829F-F2E78930999E}" type="presParOf" srcId="{8FCC2E83-49A5-E447-864D-F904F1511B1D}" destId="{0054DDE4-E8FB-074E-BDC7-528C9755A3DB}" srcOrd="1" destOrd="0" presId="urn:microsoft.com/office/officeart/2005/8/layout/hierarchy1"/>
    <dgm:cxn modelId="{83203979-12F8-5941-8B52-FD1646F6AD0B}" type="presParOf" srcId="{0054DDE4-E8FB-074E-BDC7-528C9755A3DB}" destId="{438C9B26-4238-B648-81B1-6363C9B18A64}" srcOrd="0" destOrd="0" presId="urn:microsoft.com/office/officeart/2005/8/layout/hierarchy1"/>
    <dgm:cxn modelId="{88732F75-A744-8D49-BE04-DB9EEA3916F3}" type="presParOf" srcId="{0054DDE4-E8FB-074E-BDC7-528C9755A3DB}" destId="{B6236524-8160-F04D-941E-29956A8B34B8}" srcOrd="1" destOrd="0" presId="urn:microsoft.com/office/officeart/2005/8/layout/hierarchy1"/>
    <dgm:cxn modelId="{4BDE606D-A460-4C4B-9ACE-9EEF258CC4AA}" type="presParOf" srcId="{B6236524-8160-F04D-941E-29956A8B34B8}" destId="{012526DD-B2A2-7646-B7C1-01305F967EED}" srcOrd="0" destOrd="0" presId="urn:microsoft.com/office/officeart/2005/8/layout/hierarchy1"/>
    <dgm:cxn modelId="{92AFBEEE-21DA-9F46-8125-7BC05EF06957}" type="presParOf" srcId="{012526DD-B2A2-7646-B7C1-01305F967EED}" destId="{F9AA9E42-676E-B94F-85E1-5131A1E28E29}" srcOrd="0" destOrd="0" presId="urn:microsoft.com/office/officeart/2005/8/layout/hierarchy1"/>
    <dgm:cxn modelId="{7A12BA7D-C6B3-1B43-BDC0-548B693ABF2C}" type="presParOf" srcId="{012526DD-B2A2-7646-B7C1-01305F967EED}" destId="{5950C455-9D0E-1841-BD89-8B18087E3AA3}" srcOrd="1" destOrd="0" presId="urn:microsoft.com/office/officeart/2005/8/layout/hierarchy1"/>
    <dgm:cxn modelId="{BB4613BD-A199-AF45-9BE5-AA1902F5610C}" type="presParOf" srcId="{B6236524-8160-F04D-941E-29956A8B34B8}" destId="{492A5B1F-B3F2-774C-B831-DECD3CA2BF14}" srcOrd="1" destOrd="0" presId="urn:microsoft.com/office/officeart/2005/8/layout/hierarchy1"/>
    <dgm:cxn modelId="{8BBA5D0F-8549-8A4D-80CD-C5C438E41FF5}" type="presParOf" srcId="{492A5B1F-B3F2-774C-B831-DECD3CA2BF14}" destId="{D9C8CF62-8F5E-E54C-9315-8BEA71E31F2A}" srcOrd="0" destOrd="0" presId="urn:microsoft.com/office/officeart/2005/8/layout/hierarchy1"/>
    <dgm:cxn modelId="{23D7AED4-48F6-BB46-88B5-6A7875036AB3}" type="presParOf" srcId="{492A5B1F-B3F2-774C-B831-DECD3CA2BF14}" destId="{9E1FFE95-098F-1348-A5D0-5D65401D4561}" srcOrd="1" destOrd="0" presId="urn:microsoft.com/office/officeart/2005/8/layout/hierarchy1"/>
    <dgm:cxn modelId="{BE2DD816-3BC8-4048-A251-CE7C06163380}" type="presParOf" srcId="{9E1FFE95-098F-1348-A5D0-5D65401D4561}" destId="{4BB632F2-2123-D546-A99A-E4D955C650C8}" srcOrd="0" destOrd="0" presId="urn:microsoft.com/office/officeart/2005/8/layout/hierarchy1"/>
    <dgm:cxn modelId="{8ACA7DE5-AA04-344D-95AC-0FF5C1E91CD2}" type="presParOf" srcId="{4BB632F2-2123-D546-A99A-E4D955C650C8}" destId="{1C2DC7D6-7E68-A244-8E18-053DEA5986CD}" srcOrd="0" destOrd="0" presId="urn:microsoft.com/office/officeart/2005/8/layout/hierarchy1"/>
    <dgm:cxn modelId="{504BD498-F4CE-274B-A2F1-5FECA0933606}" type="presParOf" srcId="{4BB632F2-2123-D546-A99A-E4D955C650C8}" destId="{E6448DAD-6AA8-4F44-AD2B-46A6230DFCA7}" srcOrd="1" destOrd="0" presId="urn:microsoft.com/office/officeart/2005/8/layout/hierarchy1"/>
    <dgm:cxn modelId="{04D7DB7D-7291-444B-9B9E-109295A58A94}" type="presParOf" srcId="{9E1FFE95-098F-1348-A5D0-5D65401D4561}" destId="{0A1CF395-4855-2640-A54B-7A7F7FE954BD}" srcOrd="1" destOrd="0" presId="urn:microsoft.com/office/officeart/2005/8/layout/hierarchy1"/>
    <dgm:cxn modelId="{5D40BCF0-1BDF-7548-A835-B3A83C3EB80A}" type="presParOf" srcId="{0054DDE4-E8FB-074E-BDC7-528C9755A3DB}" destId="{4766DC5A-2335-5246-84D1-E1475B13200B}" srcOrd="2" destOrd="0" presId="urn:microsoft.com/office/officeart/2005/8/layout/hierarchy1"/>
    <dgm:cxn modelId="{7159BE05-05D7-9B42-A7F0-6BC26CD4EF94}" type="presParOf" srcId="{0054DDE4-E8FB-074E-BDC7-528C9755A3DB}" destId="{4C70A05E-3DEA-9743-B103-8E07F3B268E5}" srcOrd="3" destOrd="0" presId="urn:microsoft.com/office/officeart/2005/8/layout/hierarchy1"/>
    <dgm:cxn modelId="{CBAF90F6-9EBE-CF42-A45B-4082639F0B92}" type="presParOf" srcId="{4C70A05E-3DEA-9743-B103-8E07F3B268E5}" destId="{E24D3824-DE25-ED43-B2DE-5C6108A182F3}" srcOrd="0" destOrd="0" presId="urn:microsoft.com/office/officeart/2005/8/layout/hierarchy1"/>
    <dgm:cxn modelId="{81DB7B9E-AC17-8941-916F-2E96014F0535}" type="presParOf" srcId="{E24D3824-DE25-ED43-B2DE-5C6108A182F3}" destId="{272D0D9C-41E3-E74E-95C3-E57A13EE1ED8}" srcOrd="0" destOrd="0" presId="urn:microsoft.com/office/officeart/2005/8/layout/hierarchy1"/>
    <dgm:cxn modelId="{3542EFEC-B7C1-B141-B9AE-DE202E0F3FB2}" type="presParOf" srcId="{E24D3824-DE25-ED43-B2DE-5C6108A182F3}" destId="{86D760F5-A2CA-CB45-A72F-B6C625EFB755}" srcOrd="1" destOrd="0" presId="urn:microsoft.com/office/officeart/2005/8/layout/hierarchy1"/>
    <dgm:cxn modelId="{B3E27932-39B8-3E45-BB36-99137F564389}" type="presParOf" srcId="{4C70A05E-3DEA-9743-B103-8E07F3B268E5}" destId="{6F99E1B5-499D-8740-BE02-251B8B594548}" srcOrd="1" destOrd="0" presId="urn:microsoft.com/office/officeart/2005/8/layout/hierarchy1"/>
    <dgm:cxn modelId="{319F259C-6AA5-AB4E-9454-526164673AFC}" type="presParOf" srcId="{6F99E1B5-499D-8740-BE02-251B8B594548}" destId="{134616DC-574B-1849-9AA7-DB919203A1AA}" srcOrd="0" destOrd="0" presId="urn:microsoft.com/office/officeart/2005/8/layout/hierarchy1"/>
    <dgm:cxn modelId="{9DBDFE80-AF53-3245-A621-8547CAB6EE59}" type="presParOf" srcId="{6F99E1B5-499D-8740-BE02-251B8B594548}" destId="{DBB867BC-3E11-F94E-BD9B-B70B4442AAA2}" srcOrd="1" destOrd="0" presId="urn:microsoft.com/office/officeart/2005/8/layout/hierarchy1"/>
    <dgm:cxn modelId="{4A0128DA-8F1C-574F-B251-E5FCB60E8122}" type="presParOf" srcId="{DBB867BC-3E11-F94E-BD9B-B70B4442AAA2}" destId="{486F0F19-8675-D140-BFFD-049203E5BA76}" srcOrd="0" destOrd="0" presId="urn:microsoft.com/office/officeart/2005/8/layout/hierarchy1"/>
    <dgm:cxn modelId="{9579F7A3-8050-F841-9F38-60C74B798F49}" type="presParOf" srcId="{486F0F19-8675-D140-BFFD-049203E5BA76}" destId="{CC61F976-4C1B-5D4E-A71E-9C7151C1278A}" srcOrd="0" destOrd="0" presId="urn:microsoft.com/office/officeart/2005/8/layout/hierarchy1"/>
    <dgm:cxn modelId="{BC0DA82D-397A-BE42-AC2A-9F23B414E1CB}" type="presParOf" srcId="{486F0F19-8675-D140-BFFD-049203E5BA76}" destId="{21788652-FC7B-A147-B018-70044A98F57D}" srcOrd="1" destOrd="0" presId="urn:microsoft.com/office/officeart/2005/8/layout/hierarchy1"/>
    <dgm:cxn modelId="{7C778057-421A-7A46-B3F1-EEC88360D3BD}" type="presParOf" srcId="{DBB867BC-3E11-F94E-BD9B-B70B4442AAA2}" destId="{9DD28498-27A0-4847-9773-C4E0A59C988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B653D-C4D0-9142-BA29-0D77B8C03F18}">
      <dsp:nvSpPr>
        <dsp:cNvPr id="0" name=""/>
        <dsp:cNvSpPr/>
      </dsp:nvSpPr>
      <dsp:spPr>
        <a:xfrm>
          <a:off x="4012934" y="3029622"/>
          <a:ext cx="3702871" cy="3702871"/>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Specialist Teachers deliver training to four hub schools. Via Monthly </a:t>
          </a:r>
          <a:r>
            <a:rPr lang="en-US" sz="2000" i="1" kern="1200" dirty="0"/>
            <a:t>Teacher Research Groups, lesson observation &amp; discussion, resource creation, annual Hub conference</a:t>
          </a:r>
        </a:p>
      </dsp:txBody>
      <dsp:txXfrm>
        <a:off x="4757376" y="3897002"/>
        <a:ext cx="2213987" cy="1903352"/>
      </dsp:txXfrm>
    </dsp:sp>
    <dsp:sp modelId="{7E06206F-C0DE-5040-A9A1-EC8C6F158297}">
      <dsp:nvSpPr>
        <dsp:cNvPr id="0" name=""/>
        <dsp:cNvSpPr/>
      </dsp:nvSpPr>
      <dsp:spPr>
        <a:xfrm>
          <a:off x="1444757" y="1722548"/>
          <a:ext cx="3377072" cy="319809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NCELP delivers monthly  half days CPD on research &amp; resource to Specialist Teachers</a:t>
          </a:r>
        </a:p>
      </dsp:txBody>
      <dsp:txXfrm>
        <a:off x="2275904" y="2532544"/>
        <a:ext cx="1714778" cy="1578104"/>
      </dsp:txXfrm>
    </dsp:sp>
    <dsp:sp modelId="{4562DB92-5566-FC48-8EF1-E3E92135AA94}">
      <dsp:nvSpPr>
        <dsp:cNvPr id="0" name=""/>
        <dsp:cNvSpPr/>
      </dsp:nvSpPr>
      <dsp:spPr>
        <a:xfrm rot="20700000">
          <a:off x="3489443" y="309942"/>
          <a:ext cx="2717223" cy="244712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NCELP </a:t>
          </a:r>
          <a:r>
            <a:rPr lang="en-US" sz="2400" i="1" kern="1200" dirty="0"/>
            <a:t>residential for Specialist Teachers</a:t>
          </a:r>
        </a:p>
      </dsp:txBody>
      <dsp:txXfrm rot="-20700000">
        <a:off x="4101430" y="830649"/>
        <a:ext cx="1493249" cy="1405713"/>
      </dsp:txXfrm>
    </dsp:sp>
    <dsp:sp modelId="{132F1516-3373-3540-A499-4291B0D113D1}">
      <dsp:nvSpPr>
        <dsp:cNvPr id="0" name=""/>
        <dsp:cNvSpPr/>
      </dsp:nvSpPr>
      <dsp:spPr>
        <a:xfrm>
          <a:off x="3756950" y="2454366"/>
          <a:ext cx="4739675" cy="4739675"/>
        </a:xfrm>
        <a:prstGeom prst="circularArrow">
          <a:avLst>
            <a:gd name="adj1" fmla="val 4688"/>
            <a:gd name="adj2" fmla="val 299029"/>
            <a:gd name="adj3" fmla="val 2555491"/>
            <a:gd name="adj4" fmla="val 157790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074BE7-91E2-2E44-8DAE-AFF583908E6C}">
      <dsp:nvSpPr>
        <dsp:cNvPr id="0" name=""/>
        <dsp:cNvSpPr/>
      </dsp:nvSpPr>
      <dsp:spPr>
        <a:xfrm>
          <a:off x="1058871" y="1440066"/>
          <a:ext cx="3443670" cy="34436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21DC7D-3EE5-9F4D-99AC-9E0775BA8062}">
      <dsp:nvSpPr>
        <dsp:cNvPr id="0" name=""/>
        <dsp:cNvSpPr/>
      </dsp:nvSpPr>
      <dsp:spPr>
        <a:xfrm>
          <a:off x="3069375" y="-405026"/>
          <a:ext cx="3712970" cy="371297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616DC-574B-1849-9AA7-DB919203A1AA}">
      <dsp:nvSpPr>
        <dsp:cNvPr id="0" name=""/>
        <dsp:cNvSpPr/>
      </dsp:nvSpPr>
      <dsp:spPr>
        <a:xfrm>
          <a:off x="10966107" y="2480374"/>
          <a:ext cx="91440" cy="286793"/>
        </a:xfrm>
        <a:custGeom>
          <a:avLst/>
          <a:gdLst/>
          <a:ahLst/>
          <a:cxnLst/>
          <a:rect l="0" t="0" r="0" b="0"/>
          <a:pathLst>
            <a:path>
              <a:moveTo>
                <a:pt x="45720" y="0"/>
              </a:moveTo>
              <a:lnTo>
                <a:pt x="4572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66DC5A-2335-5246-84D1-E1475B13200B}">
      <dsp:nvSpPr>
        <dsp:cNvPr id="0" name=""/>
        <dsp:cNvSpPr/>
      </dsp:nvSpPr>
      <dsp:spPr>
        <a:xfrm>
          <a:off x="10160474" y="1456292"/>
          <a:ext cx="851353" cy="397902"/>
        </a:xfrm>
        <a:custGeom>
          <a:avLst/>
          <a:gdLst/>
          <a:ahLst/>
          <a:cxnLst/>
          <a:rect l="0" t="0" r="0" b="0"/>
          <a:pathLst>
            <a:path>
              <a:moveTo>
                <a:pt x="0" y="0"/>
              </a:moveTo>
              <a:lnTo>
                <a:pt x="0" y="306550"/>
              </a:lnTo>
              <a:lnTo>
                <a:pt x="851353" y="306550"/>
              </a:lnTo>
              <a:lnTo>
                <a:pt x="851353" y="3979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C8CF62-8F5E-E54C-9315-8BEA71E31F2A}">
      <dsp:nvSpPr>
        <dsp:cNvPr id="0" name=""/>
        <dsp:cNvSpPr/>
      </dsp:nvSpPr>
      <dsp:spPr>
        <a:xfrm>
          <a:off x="9178649" y="2480374"/>
          <a:ext cx="91440" cy="286793"/>
        </a:xfrm>
        <a:custGeom>
          <a:avLst/>
          <a:gdLst/>
          <a:ahLst/>
          <a:cxnLst/>
          <a:rect l="0" t="0" r="0" b="0"/>
          <a:pathLst>
            <a:path>
              <a:moveTo>
                <a:pt x="45720" y="0"/>
              </a:moveTo>
              <a:lnTo>
                <a:pt x="4572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8C9B26-4238-B648-81B1-6363C9B18A64}">
      <dsp:nvSpPr>
        <dsp:cNvPr id="0" name=""/>
        <dsp:cNvSpPr/>
      </dsp:nvSpPr>
      <dsp:spPr>
        <a:xfrm>
          <a:off x="9224369" y="1456292"/>
          <a:ext cx="936104" cy="397902"/>
        </a:xfrm>
        <a:custGeom>
          <a:avLst/>
          <a:gdLst/>
          <a:ahLst/>
          <a:cxnLst/>
          <a:rect l="0" t="0" r="0" b="0"/>
          <a:pathLst>
            <a:path>
              <a:moveTo>
                <a:pt x="936104" y="0"/>
              </a:moveTo>
              <a:lnTo>
                <a:pt x="936104" y="306550"/>
              </a:lnTo>
              <a:lnTo>
                <a:pt x="0" y="306550"/>
              </a:lnTo>
              <a:lnTo>
                <a:pt x="0" y="3979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E45B1E-59A2-4D43-B4DE-3586A6897943}">
      <dsp:nvSpPr>
        <dsp:cNvPr id="0" name=""/>
        <dsp:cNvSpPr/>
      </dsp:nvSpPr>
      <dsp:spPr>
        <a:xfrm>
          <a:off x="6904840" y="2480374"/>
          <a:ext cx="750124" cy="286793"/>
        </a:xfrm>
        <a:custGeom>
          <a:avLst/>
          <a:gdLst/>
          <a:ahLst/>
          <a:cxnLst/>
          <a:rect l="0" t="0" r="0" b="0"/>
          <a:pathLst>
            <a:path>
              <a:moveTo>
                <a:pt x="0" y="0"/>
              </a:moveTo>
              <a:lnTo>
                <a:pt x="0" y="195441"/>
              </a:lnTo>
              <a:lnTo>
                <a:pt x="750124" y="195441"/>
              </a:lnTo>
              <a:lnTo>
                <a:pt x="750124"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BBDF26-240A-CC42-828A-9831FDFEF60B}">
      <dsp:nvSpPr>
        <dsp:cNvPr id="0" name=""/>
        <dsp:cNvSpPr/>
      </dsp:nvSpPr>
      <dsp:spPr>
        <a:xfrm>
          <a:off x="6252167" y="2480374"/>
          <a:ext cx="652672" cy="286793"/>
        </a:xfrm>
        <a:custGeom>
          <a:avLst/>
          <a:gdLst/>
          <a:ahLst/>
          <a:cxnLst/>
          <a:rect l="0" t="0" r="0" b="0"/>
          <a:pathLst>
            <a:path>
              <a:moveTo>
                <a:pt x="652672" y="0"/>
              </a:moveTo>
              <a:lnTo>
                <a:pt x="652672" y="195441"/>
              </a:lnTo>
              <a:lnTo>
                <a:pt x="0" y="195441"/>
              </a:lnTo>
              <a:lnTo>
                <a:pt x="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60DCF5-F9A1-F343-B428-25CE27AADEC6}">
      <dsp:nvSpPr>
        <dsp:cNvPr id="0" name=""/>
        <dsp:cNvSpPr/>
      </dsp:nvSpPr>
      <dsp:spPr>
        <a:xfrm>
          <a:off x="4725246" y="1438922"/>
          <a:ext cx="2179593" cy="415272"/>
        </a:xfrm>
        <a:custGeom>
          <a:avLst/>
          <a:gdLst/>
          <a:ahLst/>
          <a:cxnLst/>
          <a:rect l="0" t="0" r="0" b="0"/>
          <a:pathLst>
            <a:path>
              <a:moveTo>
                <a:pt x="0" y="0"/>
              </a:moveTo>
              <a:lnTo>
                <a:pt x="0" y="323920"/>
              </a:lnTo>
              <a:lnTo>
                <a:pt x="2179593" y="323920"/>
              </a:lnTo>
              <a:lnTo>
                <a:pt x="2179593" y="4152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D5BB83-8AE7-2B49-9F9F-3FF5C94BDA94}">
      <dsp:nvSpPr>
        <dsp:cNvPr id="0" name=""/>
        <dsp:cNvSpPr/>
      </dsp:nvSpPr>
      <dsp:spPr>
        <a:xfrm>
          <a:off x="2698160" y="2480374"/>
          <a:ext cx="2038774" cy="286793"/>
        </a:xfrm>
        <a:custGeom>
          <a:avLst/>
          <a:gdLst/>
          <a:ahLst/>
          <a:cxnLst/>
          <a:rect l="0" t="0" r="0" b="0"/>
          <a:pathLst>
            <a:path>
              <a:moveTo>
                <a:pt x="0" y="0"/>
              </a:moveTo>
              <a:lnTo>
                <a:pt x="0" y="195441"/>
              </a:lnTo>
              <a:lnTo>
                <a:pt x="2038774" y="195441"/>
              </a:lnTo>
              <a:lnTo>
                <a:pt x="2038774"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C4D6AB-F828-B94D-AFB6-C0B5DB207C9C}">
      <dsp:nvSpPr>
        <dsp:cNvPr id="0" name=""/>
        <dsp:cNvSpPr/>
      </dsp:nvSpPr>
      <dsp:spPr>
        <a:xfrm>
          <a:off x="2698160" y="2480374"/>
          <a:ext cx="671043" cy="286793"/>
        </a:xfrm>
        <a:custGeom>
          <a:avLst/>
          <a:gdLst/>
          <a:ahLst/>
          <a:cxnLst/>
          <a:rect l="0" t="0" r="0" b="0"/>
          <a:pathLst>
            <a:path>
              <a:moveTo>
                <a:pt x="0" y="0"/>
              </a:moveTo>
              <a:lnTo>
                <a:pt x="0" y="195441"/>
              </a:lnTo>
              <a:lnTo>
                <a:pt x="671043" y="195441"/>
              </a:lnTo>
              <a:lnTo>
                <a:pt x="671043"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4B1220-FD88-E644-A83B-EEC6FFB3A400}">
      <dsp:nvSpPr>
        <dsp:cNvPr id="0" name=""/>
        <dsp:cNvSpPr/>
      </dsp:nvSpPr>
      <dsp:spPr>
        <a:xfrm>
          <a:off x="2163959" y="2480374"/>
          <a:ext cx="534201" cy="286793"/>
        </a:xfrm>
        <a:custGeom>
          <a:avLst/>
          <a:gdLst/>
          <a:ahLst/>
          <a:cxnLst/>
          <a:rect l="0" t="0" r="0" b="0"/>
          <a:pathLst>
            <a:path>
              <a:moveTo>
                <a:pt x="534201" y="0"/>
              </a:moveTo>
              <a:lnTo>
                <a:pt x="534201" y="195441"/>
              </a:lnTo>
              <a:lnTo>
                <a:pt x="0" y="195441"/>
              </a:lnTo>
              <a:lnTo>
                <a:pt x="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935F00-E7EA-3443-8DDF-608CBFD14F2C}">
      <dsp:nvSpPr>
        <dsp:cNvPr id="0" name=""/>
        <dsp:cNvSpPr/>
      </dsp:nvSpPr>
      <dsp:spPr>
        <a:xfrm>
          <a:off x="727807" y="2480374"/>
          <a:ext cx="1970353" cy="286793"/>
        </a:xfrm>
        <a:custGeom>
          <a:avLst/>
          <a:gdLst/>
          <a:ahLst/>
          <a:cxnLst/>
          <a:rect l="0" t="0" r="0" b="0"/>
          <a:pathLst>
            <a:path>
              <a:moveTo>
                <a:pt x="1970353" y="0"/>
              </a:moveTo>
              <a:lnTo>
                <a:pt x="1970353" y="195441"/>
              </a:lnTo>
              <a:lnTo>
                <a:pt x="0" y="195441"/>
              </a:lnTo>
              <a:lnTo>
                <a:pt x="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391F27-2518-8A4A-AFE2-3E697DD67B4A}">
      <dsp:nvSpPr>
        <dsp:cNvPr id="0" name=""/>
        <dsp:cNvSpPr/>
      </dsp:nvSpPr>
      <dsp:spPr>
        <a:xfrm>
          <a:off x="2698160" y="1438922"/>
          <a:ext cx="2027086" cy="415272"/>
        </a:xfrm>
        <a:custGeom>
          <a:avLst/>
          <a:gdLst/>
          <a:ahLst/>
          <a:cxnLst/>
          <a:rect l="0" t="0" r="0" b="0"/>
          <a:pathLst>
            <a:path>
              <a:moveTo>
                <a:pt x="2027086" y="0"/>
              </a:moveTo>
              <a:lnTo>
                <a:pt x="2027086" y="323920"/>
              </a:lnTo>
              <a:lnTo>
                <a:pt x="0" y="323920"/>
              </a:lnTo>
              <a:lnTo>
                <a:pt x="0" y="4152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A0CA1A-AFBB-0147-89B1-7BD7930278BF}">
      <dsp:nvSpPr>
        <dsp:cNvPr id="0" name=""/>
        <dsp:cNvSpPr/>
      </dsp:nvSpPr>
      <dsp:spPr>
        <a:xfrm>
          <a:off x="3637425" y="812743"/>
          <a:ext cx="2175642"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A4AC0-8EE2-D145-B7DD-041B9D07F2D4}">
      <dsp:nvSpPr>
        <dsp:cNvPr id="0" name=""/>
        <dsp:cNvSpPr/>
      </dsp:nvSpPr>
      <dsp:spPr>
        <a:xfrm>
          <a:off x="3746993" y="916832"/>
          <a:ext cx="2175642"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Organisational</a:t>
          </a:r>
          <a:r>
            <a:rPr lang="en-US" sz="1200" kern="1200" dirty="0"/>
            <a:t> </a:t>
          </a:r>
          <a:r>
            <a:rPr lang="en-US" sz="1600" kern="1200" dirty="0"/>
            <a:t>Competence</a:t>
          </a:r>
          <a:endParaRPr lang="en-US" sz="1200" kern="1200" dirty="0"/>
        </a:p>
      </dsp:txBody>
      <dsp:txXfrm>
        <a:off x="3765333" y="935172"/>
        <a:ext cx="2138962" cy="589499"/>
      </dsp:txXfrm>
    </dsp:sp>
    <dsp:sp modelId="{4095E0B0-D2EB-304F-BC16-4ED342AEB55B}">
      <dsp:nvSpPr>
        <dsp:cNvPr id="0" name=""/>
        <dsp:cNvSpPr/>
      </dsp:nvSpPr>
      <dsp:spPr>
        <a:xfrm>
          <a:off x="1844658" y="1854195"/>
          <a:ext cx="1707004"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2F1AB-8596-C94C-87E8-D23F2C8E09C1}">
      <dsp:nvSpPr>
        <dsp:cNvPr id="0" name=""/>
        <dsp:cNvSpPr/>
      </dsp:nvSpPr>
      <dsp:spPr>
        <a:xfrm>
          <a:off x="1954226" y="1958284"/>
          <a:ext cx="1707004"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Grammatical Competence</a:t>
          </a:r>
        </a:p>
      </dsp:txBody>
      <dsp:txXfrm>
        <a:off x="1972566" y="1976624"/>
        <a:ext cx="1670324" cy="589499"/>
      </dsp:txXfrm>
    </dsp:sp>
    <dsp:sp modelId="{CA67728E-14ED-1749-B8A8-E4BF268AFB22}">
      <dsp:nvSpPr>
        <dsp:cNvPr id="0" name=""/>
        <dsp:cNvSpPr/>
      </dsp:nvSpPr>
      <dsp:spPr>
        <a:xfrm>
          <a:off x="3845" y="2767168"/>
          <a:ext cx="1447923"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3159C-29A5-8C4F-9576-5F21AE8FCBCF}">
      <dsp:nvSpPr>
        <dsp:cNvPr id="0" name=""/>
        <dsp:cNvSpPr/>
      </dsp:nvSpPr>
      <dsp:spPr>
        <a:xfrm>
          <a:off x="113413" y="2871257"/>
          <a:ext cx="1447923"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Morphology</a:t>
          </a:r>
        </a:p>
      </dsp:txBody>
      <dsp:txXfrm>
        <a:off x="131753" y="2889597"/>
        <a:ext cx="1411243" cy="589499"/>
      </dsp:txXfrm>
    </dsp:sp>
    <dsp:sp modelId="{76D54830-C455-544E-BD0E-918E5F7F0929}">
      <dsp:nvSpPr>
        <dsp:cNvPr id="0" name=""/>
        <dsp:cNvSpPr/>
      </dsp:nvSpPr>
      <dsp:spPr>
        <a:xfrm>
          <a:off x="1670904" y="2767168"/>
          <a:ext cx="98610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167D0-609C-1E44-8AFA-E2C266ED360A}">
      <dsp:nvSpPr>
        <dsp:cNvPr id="0" name=""/>
        <dsp:cNvSpPr/>
      </dsp:nvSpPr>
      <dsp:spPr>
        <a:xfrm>
          <a:off x="1780472" y="2871257"/>
          <a:ext cx="98610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Syntax</a:t>
          </a:r>
        </a:p>
      </dsp:txBody>
      <dsp:txXfrm>
        <a:off x="1798812" y="2889597"/>
        <a:ext cx="949429" cy="589499"/>
      </dsp:txXfrm>
    </dsp:sp>
    <dsp:sp modelId="{5487E0EE-F21A-184B-B52E-7EE80D07247D}">
      <dsp:nvSpPr>
        <dsp:cNvPr id="0" name=""/>
        <dsp:cNvSpPr/>
      </dsp:nvSpPr>
      <dsp:spPr>
        <a:xfrm>
          <a:off x="2876149" y="2767168"/>
          <a:ext cx="98610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05424B-6694-DC46-8EA9-0F8944EB7C8B}">
      <dsp:nvSpPr>
        <dsp:cNvPr id="0" name=""/>
        <dsp:cNvSpPr/>
      </dsp:nvSpPr>
      <dsp:spPr>
        <a:xfrm>
          <a:off x="2985717" y="2871257"/>
          <a:ext cx="98610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Vocab</a:t>
          </a:r>
        </a:p>
      </dsp:txBody>
      <dsp:txXfrm>
        <a:off x="3004057" y="2889597"/>
        <a:ext cx="949429" cy="589499"/>
      </dsp:txXfrm>
    </dsp:sp>
    <dsp:sp modelId="{3A14B876-F06A-E94B-B842-79AD870BE95A}">
      <dsp:nvSpPr>
        <dsp:cNvPr id="0" name=""/>
        <dsp:cNvSpPr/>
      </dsp:nvSpPr>
      <dsp:spPr>
        <a:xfrm>
          <a:off x="4081394" y="2767168"/>
          <a:ext cx="1311081"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5B88EE-16E1-274E-93F3-28E458DAB2C7}">
      <dsp:nvSpPr>
        <dsp:cNvPr id="0" name=""/>
        <dsp:cNvSpPr/>
      </dsp:nvSpPr>
      <dsp:spPr>
        <a:xfrm>
          <a:off x="4190961" y="2871257"/>
          <a:ext cx="1311081"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Phonology/</a:t>
          </a:r>
        </a:p>
        <a:p>
          <a:pPr marL="0" lvl="0" indent="0" algn="ctr" defTabSz="711200">
            <a:lnSpc>
              <a:spcPct val="90000"/>
            </a:lnSpc>
            <a:spcBef>
              <a:spcPct val="0"/>
            </a:spcBef>
            <a:spcAft>
              <a:spcPct val="35000"/>
            </a:spcAft>
            <a:buNone/>
          </a:pPr>
          <a:r>
            <a:rPr lang="en-US" sz="1600" kern="1200" dirty="0"/>
            <a:t>Graphology</a:t>
          </a:r>
        </a:p>
      </dsp:txBody>
      <dsp:txXfrm>
        <a:off x="4209301" y="2889597"/>
        <a:ext cx="1274401" cy="589499"/>
      </dsp:txXfrm>
    </dsp:sp>
    <dsp:sp modelId="{E76CA7EB-3C4A-6A40-941A-7FF370F1850F}">
      <dsp:nvSpPr>
        <dsp:cNvPr id="0" name=""/>
        <dsp:cNvSpPr/>
      </dsp:nvSpPr>
      <dsp:spPr>
        <a:xfrm>
          <a:off x="6059300" y="1854195"/>
          <a:ext cx="1691078"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DFEE0-5D1F-D148-9EA3-7740C86586D1}">
      <dsp:nvSpPr>
        <dsp:cNvPr id="0" name=""/>
        <dsp:cNvSpPr/>
      </dsp:nvSpPr>
      <dsp:spPr>
        <a:xfrm>
          <a:off x="6168868" y="1958284"/>
          <a:ext cx="1691078"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Textual Competence</a:t>
          </a:r>
        </a:p>
      </dsp:txBody>
      <dsp:txXfrm>
        <a:off x="6187208" y="1976624"/>
        <a:ext cx="1654398" cy="589499"/>
      </dsp:txXfrm>
    </dsp:sp>
    <dsp:sp modelId="{2852262C-F74C-C241-8F3B-B68C75B34348}">
      <dsp:nvSpPr>
        <dsp:cNvPr id="0" name=""/>
        <dsp:cNvSpPr/>
      </dsp:nvSpPr>
      <dsp:spPr>
        <a:xfrm>
          <a:off x="5611610" y="2767168"/>
          <a:ext cx="1281113"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16CF95-458B-6B4C-B1A4-B29785A98C1F}">
      <dsp:nvSpPr>
        <dsp:cNvPr id="0" name=""/>
        <dsp:cNvSpPr/>
      </dsp:nvSpPr>
      <dsp:spPr>
        <a:xfrm>
          <a:off x="5721178" y="2871257"/>
          <a:ext cx="1281113"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Cohesion</a:t>
          </a:r>
        </a:p>
      </dsp:txBody>
      <dsp:txXfrm>
        <a:off x="5739518" y="2889597"/>
        <a:ext cx="1244433" cy="589499"/>
      </dsp:txXfrm>
    </dsp:sp>
    <dsp:sp modelId="{81C68CAB-9206-8B47-AE16-4B2E88647B79}">
      <dsp:nvSpPr>
        <dsp:cNvPr id="0" name=""/>
        <dsp:cNvSpPr/>
      </dsp:nvSpPr>
      <dsp:spPr>
        <a:xfrm>
          <a:off x="7111859" y="2767168"/>
          <a:ext cx="108620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F567BA-4145-3F43-8859-95D8C69600E8}">
      <dsp:nvSpPr>
        <dsp:cNvPr id="0" name=""/>
        <dsp:cNvSpPr/>
      </dsp:nvSpPr>
      <dsp:spPr>
        <a:xfrm>
          <a:off x="7221427" y="2871257"/>
          <a:ext cx="108620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Rhetoric</a:t>
          </a:r>
        </a:p>
      </dsp:txBody>
      <dsp:txXfrm>
        <a:off x="7239767" y="2889597"/>
        <a:ext cx="1049529" cy="589499"/>
      </dsp:txXfrm>
    </dsp:sp>
    <dsp:sp modelId="{F93E438C-FF7F-8C47-87E3-4029BEEB4838}">
      <dsp:nvSpPr>
        <dsp:cNvPr id="0" name=""/>
        <dsp:cNvSpPr/>
      </dsp:nvSpPr>
      <dsp:spPr>
        <a:xfrm>
          <a:off x="9354162" y="830113"/>
          <a:ext cx="1612623"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840D0-D8C9-0247-99D0-C75C0AEADD0C}">
      <dsp:nvSpPr>
        <dsp:cNvPr id="0" name=""/>
        <dsp:cNvSpPr/>
      </dsp:nvSpPr>
      <dsp:spPr>
        <a:xfrm>
          <a:off x="9463729" y="934202"/>
          <a:ext cx="1612623"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Pragmatic Competence</a:t>
          </a:r>
        </a:p>
      </dsp:txBody>
      <dsp:txXfrm>
        <a:off x="9482069" y="952542"/>
        <a:ext cx="1575943" cy="589499"/>
      </dsp:txXfrm>
    </dsp:sp>
    <dsp:sp modelId="{F9AA9E42-676E-B94F-85E1-5131A1E28E29}">
      <dsp:nvSpPr>
        <dsp:cNvPr id="0" name=""/>
        <dsp:cNvSpPr/>
      </dsp:nvSpPr>
      <dsp:spPr>
        <a:xfrm>
          <a:off x="8482583" y="1854195"/>
          <a:ext cx="1483571"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50C455-9D0E-1841-BD89-8B18087E3AA3}">
      <dsp:nvSpPr>
        <dsp:cNvPr id="0" name=""/>
        <dsp:cNvSpPr/>
      </dsp:nvSpPr>
      <dsp:spPr>
        <a:xfrm>
          <a:off x="8592151" y="1958284"/>
          <a:ext cx="1483571"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Illocutionary Competence</a:t>
          </a:r>
        </a:p>
      </dsp:txBody>
      <dsp:txXfrm>
        <a:off x="8610491" y="1976624"/>
        <a:ext cx="1446891" cy="589499"/>
      </dsp:txXfrm>
    </dsp:sp>
    <dsp:sp modelId="{1C2DC7D6-7E68-A244-8E18-053DEA5986CD}">
      <dsp:nvSpPr>
        <dsp:cNvPr id="0" name=""/>
        <dsp:cNvSpPr/>
      </dsp:nvSpPr>
      <dsp:spPr>
        <a:xfrm>
          <a:off x="8417204" y="2767168"/>
          <a:ext cx="161432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448DAD-6AA8-4F44-AD2B-46A6230DFCA7}">
      <dsp:nvSpPr>
        <dsp:cNvPr id="0" name=""/>
        <dsp:cNvSpPr/>
      </dsp:nvSpPr>
      <dsp:spPr>
        <a:xfrm>
          <a:off x="8526772" y="2871257"/>
          <a:ext cx="161432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Functions of language</a:t>
          </a:r>
        </a:p>
      </dsp:txBody>
      <dsp:txXfrm>
        <a:off x="8545112" y="2889597"/>
        <a:ext cx="1577649" cy="589499"/>
      </dsp:txXfrm>
    </dsp:sp>
    <dsp:sp modelId="{272D0D9C-41E3-E74E-95C3-E57A13EE1ED8}">
      <dsp:nvSpPr>
        <dsp:cNvPr id="0" name=""/>
        <dsp:cNvSpPr/>
      </dsp:nvSpPr>
      <dsp:spPr>
        <a:xfrm>
          <a:off x="10185290" y="1854195"/>
          <a:ext cx="1653074"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D760F5-A2CA-CB45-A72F-B6C625EFB755}">
      <dsp:nvSpPr>
        <dsp:cNvPr id="0" name=""/>
        <dsp:cNvSpPr/>
      </dsp:nvSpPr>
      <dsp:spPr>
        <a:xfrm>
          <a:off x="10294858" y="1958284"/>
          <a:ext cx="1653074"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Sociolinguistic Competence</a:t>
          </a:r>
        </a:p>
      </dsp:txBody>
      <dsp:txXfrm>
        <a:off x="10313198" y="1976624"/>
        <a:ext cx="1616394" cy="589499"/>
      </dsp:txXfrm>
    </dsp:sp>
    <dsp:sp modelId="{CC61F976-4C1B-5D4E-A71E-9C7151C1278A}">
      <dsp:nvSpPr>
        <dsp:cNvPr id="0" name=""/>
        <dsp:cNvSpPr/>
      </dsp:nvSpPr>
      <dsp:spPr>
        <a:xfrm>
          <a:off x="10373134" y="2767168"/>
          <a:ext cx="1277386" cy="6459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88652-FC7B-A147-B018-70044A98F57D}">
      <dsp:nvSpPr>
        <dsp:cNvPr id="0" name=""/>
        <dsp:cNvSpPr/>
      </dsp:nvSpPr>
      <dsp:spPr>
        <a:xfrm>
          <a:off x="10482702" y="2871257"/>
          <a:ext cx="1277386" cy="6459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kern="1200" dirty="0"/>
            <a:t>Register/</a:t>
          </a:r>
        </a:p>
        <a:p>
          <a:pPr marL="0" lvl="0" indent="0" algn="ctr" defTabSz="622300">
            <a:lnSpc>
              <a:spcPct val="100000"/>
            </a:lnSpc>
            <a:spcBef>
              <a:spcPct val="0"/>
            </a:spcBef>
            <a:spcAft>
              <a:spcPts val="0"/>
            </a:spcAft>
            <a:buNone/>
          </a:pPr>
          <a:r>
            <a:rPr lang="en-US" sz="1400" kern="1200" dirty="0"/>
            <a:t>Genre / Dialect</a:t>
          </a:r>
        </a:p>
      </dsp:txBody>
      <dsp:txXfrm>
        <a:off x="10501621" y="2890176"/>
        <a:ext cx="1239548" cy="6081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20BA73-A2AF-4882-BD50-5CBD533489FF}" type="datetimeFigureOut">
              <a:rPr lang="en-GB" smtClean="0"/>
              <a:t>03/07/2019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BF484-F745-43F4-9D6D-713D51D36B5C}" type="slidenum">
              <a:rPr lang="en-GB" smtClean="0"/>
              <a:t>‹#›</a:t>
            </a:fld>
            <a:endParaRPr lang="en-GB"/>
          </a:p>
        </p:txBody>
      </p:sp>
    </p:spTree>
    <p:extLst>
      <p:ext uri="{BB962C8B-B14F-4D97-AF65-F5344CB8AC3E}">
        <p14:creationId xmlns:p14="http://schemas.microsoft.com/office/powerpoint/2010/main" val="110745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NCELP – soft C as in Centre</a:t>
            </a:r>
          </a:p>
        </p:txBody>
      </p:sp>
      <p:sp>
        <p:nvSpPr>
          <p:cNvPr id="4" name="Slide Number Placeholder 3"/>
          <p:cNvSpPr>
            <a:spLocks noGrp="1"/>
          </p:cNvSpPr>
          <p:nvPr>
            <p:ph type="sldNum" sz="quarter" idx="5"/>
          </p:nvPr>
        </p:nvSpPr>
        <p:spPr/>
        <p:txBody>
          <a:bodyPr/>
          <a:lstStyle/>
          <a:p>
            <a:fld id="{61ABF484-F745-43F4-9D6D-713D51D36B5C}" type="slidenum">
              <a:rPr lang="en-GB" smtClean="0"/>
              <a:t>1</a:t>
            </a:fld>
            <a:endParaRPr lang="en-GB"/>
          </a:p>
        </p:txBody>
      </p:sp>
    </p:spTree>
    <p:extLst>
      <p:ext uri="{BB962C8B-B14F-4D97-AF65-F5344CB8AC3E}">
        <p14:creationId xmlns:p14="http://schemas.microsoft.com/office/powerpoint/2010/main" val="1794886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11</a:t>
            </a:fld>
            <a:endParaRPr lang="en-GB"/>
          </a:p>
        </p:txBody>
      </p:sp>
    </p:spTree>
    <p:extLst>
      <p:ext uri="{BB962C8B-B14F-4D97-AF65-F5344CB8AC3E}">
        <p14:creationId xmlns:p14="http://schemas.microsoft.com/office/powerpoint/2010/main" val="2238858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230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13</a:t>
            </a:fld>
            <a:endParaRPr lang="en-GB"/>
          </a:p>
        </p:txBody>
      </p:sp>
    </p:spTree>
    <p:extLst>
      <p:ext uri="{BB962C8B-B14F-4D97-AF65-F5344CB8AC3E}">
        <p14:creationId xmlns:p14="http://schemas.microsoft.com/office/powerpoint/2010/main" val="3051680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14</a:t>
            </a:fld>
            <a:endParaRPr lang="en-GB"/>
          </a:p>
        </p:txBody>
      </p:sp>
    </p:spTree>
    <p:extLst>
      <p:ext uri="{BB962C8B-B14F-4D97-AF65-F5344CB8AC3E}">
        <p14:creationId xmlns:p14="http://schemas.microsoft.com/office/powerpoint/2010/main" val="3443580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4130292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p:txBody>
      </p:sp>
      <p:sp>
        <p:nvSpPr>
          <p:cNvPr id="4" name="Slide Number Placeholder 3"/>
          <p:cNvSpPr>
            <a:spLocks noGrp="1"/>
          </p:cNvSpPr>
          <p:nvPr>
            <p:ph type="sldNum" sz="quarter" idx="10"/>
          </p:nvPr>
        </p:nvSpPr>
        <p:spPr/>
        <p:txBody>
          <a:bodyPr/>
          <a:lstStyle/>
          <a:p>
            <a:fld id="{61ABF484-F745-43F4-9D6D-713D51D36B5C}" type="slidenum">
              <a:rPr lang="en-GB" smtClean="0"/>
              <a:t>16</a:t>
            </a:fld>
            <a:endParaRPr lang="en-GB"/>
          </a:p>
        </p:txBody>
      </p:sp>
    </p:spTree>
    <p:extLst>
      <p:ext uri="{BB962C8B-B14F-4D97-AF65-F5344CB8AC3E}">
        <p14:creationId xmlns:p14="http://schemas.microsoft.com/office/powerpoint/2010/main" val="2327197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17</a:t>
            </a:fld>
            <a:endParaRPr lang="en-GB"/>
          </a:p>
        </p:txBody>
      </p:sp>
    </p:spTree>
    <p:extLst>
      <p:ext uri="{BB962C8B-B14F-4D97-AF65-F5344CB8AC3E}">
        <p14:creationId xmlns:p14="http://schemas.microsoft.com/office/powerpoint/2010/main" val="346383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4157049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57834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20</a:t>
            </a:fld>
            <a:endParaRPr lang="en-GB"/>
          </a:p>
        </p:txBody>
      </p:sp>
    </p:spTree>
    <p:extLst>
      <p:ext uri="{BB962C8B-B14F-4D97-AF65-F5344CB8AC3E}">
        <p14:creationId xmlns:p14="http://schemas.microsoft.com/office/powerpoint/2010/main" val="2780159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3</a:t>
            </a:fld>
            <a:endParaRPr lang="en-GB"/>
          </a:p>
        </p:txBody>
      </p:sp>
    </p:spTree>
    <p:extLst>
      <p:ext uri="{BB962C8B-B14F-4D97-AF65-F5344CB8AC3E}">
        <p14:creationId xmlns:p14="http://schemas.microsoft.com/office/powerpoint/2010/main" val="1228352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245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663144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1306987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t>24</a:t>
            </a:fld>
            <a:endParaRPr lang="en-GB"/>
          </a:p>
        </p:txBody>
      </p:sp>
    </p:spTree>
    <p:extLst>
      <p:ext uri="{BB962C8B-B14F-4D97-AF65-F5344CB8AC3E}">
        <p14:creationId xmlns:p14="http://schemas.microsoft.com/office/powerpoint/2010/main" val="936462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013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3B4CF-9A56-044B-B15C-843E30095066}" type="slidenum">
              <a:rPr lang="en-US" smtClean="0"/>
              <a:t>26</a:t>
            </a:fld>
            <a:endParaRPr lang="en-US"/>
          </a:p>
        </p:txBody>
      </p:sp>
    </p:spTree>
    <p:extLst>
      <p:ext uri="{BB962C8B-B14F-4D97-AF65-F5344CB8AC3E}">
        <p14:creationId xmlns:p14="http://schemas.microsoft.com/office/powerpoint/2010/main" val="2527013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3B4CF-9A56-044B-B15C-843E30095066}" type="slidenum">
              <a:rPr lang="en-US" smtClean="0"/>
              <a:t>27</a:t>
            </a:fld>
            <a:endParaRPr lang="en-US"/>
          </a:p>
        </p:txBody>
      </p:sp>
    </p:spTree>
    <p:extLst>
      <p:ext uri="{BB962C8B-B14F-4D97-AF65-F5344CB8AC3E}">
        <p14:creationId xmlns:p14="http://schemas.microsoft.com/office/powerpoint/2010/main" val="401242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28</a:t>
            </a:fld>
            <a:endParaRPr lang="en-GB"/>
          </a:p>
        </p:txBody>
      </p:sp>
    </p:spTree>
    <p:extLst>
      <p:ext uri="{BB962C8B-B14F-4D97-AF65-F5344CB8AC3E}">
        <p14:creationId xmlns:p14="http://schemas.microsoft.com/office/powerpoint/2010/main" val="990514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29</a:t>
            </a:fld>
            <a:endParaRPr lang="en-GB"/>
          </a:p>
        </p:txBody>
      </p:sp>
    </p:spTree>
    <p:extLst>
      <p:ext uri="{BB962C8B-B14F-4D97-AF65-F5344CB8AC3E}">
        <p14:creationId xmlns:p14="http://schemas.microsoft.com/office/powerpoint/2010/main" val="3998096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30</a:t>
            </a:fld>
            <a:endParaRPr lang="en-GB"/>
          </a:p>
        </p:txBody>
      </p:sp>
    </p:spTree>
    <p:extLst>
      <p:ext uri="{BB962C8B-B14F-4D97-AF65-F5344CB8AC3E}">
        <p14:creationId xmlns:p14="http://schemas.microsoft.com/office/powerpoint/2010/main" val="2597215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1ABF484-F745-43F4-9D6D-713D51D36B5C}" type="slidenum">
              <a:rPr lang="en-GB" smtClean="0"/>
              <a:t>4</a:t>
            </a:fld>
            <a:endParaRPr lang="en-GB"/>
          </a:p>
        </p:txBody>
      </p:sp>
    </p:spTree>
    <p:extLst>
      <p:ext uri="{BB962C8B-B14F-4D97-AF65-F5344CB8AC3E}">
        <p14:creationId xmlns:p14="http://schemas.microsoft.com/office/powerpoint/2010/main" val="2817231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31</a:t>
            </a:fld>
            <a:endParaRPr lang="en-GB"/>
          </a:p>
        </p:txBody>
      </p:sp>
    </p:spTree>
    <p:extLst>
      <p:ext uri="{BB962C8B-B14F-4D97-AF65-F5344CB8AC3E}">
        <p14:creationId xmlns:p14="http://schemas.microsoft.com/office/powerpoint/2010/main" val="3714808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32</a:t>
            </a:fld>
            <a:endParaRPr lang="en-GB"/>
          </a:p>
        </p:txBody>
      </p:sp>
    </p:spTree>
    <p:extLst>
      <p:ext uri="{BB962C8B-B14F-4D97-AF65-F5344CB8AC3E}">
        <p14:creationId xmlns:p14="http://schemas.microsoft.com/office/powerpoint/2010/main" val="765092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784133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example of withholding</a:t>
            </a:r>
            <a:r>
              <a:rPr lang="en-GB" baseline="0" dirty="0"/>
              <a:t> ‘clues’ that can take learner attention away from grammatical structure and enable them to get at the meaning through other means – e.g. the time phrase as in this example</a:t>
            </a:r>
          </a:p>
          <a:p>
            <a:r>
              <a:rPr lang="en-GB" b="1" baseline="0" dirty="0"/>
              <a:t>Can be applied to a very wide range of grammatical systems, both morphology and syntax, including S V inversion, verb 2</a:t>
            </a:r>
            <a:r>
              <a:rPr lang="en-GB" b="1" baseline="30000" dirty="0"/>
              <a:t>nd</a:t>
            </a:r>
            <a:endParaRPr lang="en-GB" b="1" baseline="0" dirty="0"/>
          </a:p>
        </p:txBody>
      </p:sp>
      <p:sp>
        <p:nvSpPr>
          <p:cNvPr id="4" name="Slide Number Placeholder 3"/>
          <p:cNvSpPr>
            <a:spLocks noGrp="1"/>
          </p:cNvSpPr>
          <p:nvPr>
            <p:ph type="sldNum" sz="quarter" idx="10"/>
          </p:nvPr>
        </p:nvSpPr>
        <p:spPr/>
        <p:txBody>
          <a:bodyPr/>
          <a:lstStyle/>
          <a:p>
            <a:fld id="{61ABF484-F745-43F4-9D6D-713D51D36B5C}" type="slidenum">
              <a:rPr lang="en-GB" smtClean="0"/>
              <a:t>34</a:t>
            </a:fld>
            <a:endParaRPr lang="en-GB"/>
          </a:p>
        </p:txBody>
      </p:sp>
    </p:spTree>
    <p:extLst>
      <p:ext uri="{BB962C8B-B14F-4D97-AF65-F5344CB8AC3E}">
        <p14:creationId xmlns:p14="http://schemas.microsoft.com/office/powerpoint/2010/main" val="1836824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NCELP have also created production activities that TRAP the form – make it 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draws on a huge body of research about task design to help teachers design tasks that really try to coerce (elicit) certain forms. The aim is to avoid mechanical repetition that doesn’t require active choice of grammar or vocabulary, and that doesn’t force recall of specific grammar.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are also selecting and developing classroom-ready ‘challenging texts’.</a:t>
            </a:r>
            <a:endParaRPr lang="en-GB" dirty="0"/>
          </a:p>
        </p:txBody>
      </p:sp>
      <p:sp>
        <p:nvSpPr>
          <p:cNvPr id="4" name="Slide Number Placeholder 3"/>
          <p:cNvSpPr>
            <a:spLocks noGrp="1"/>
          </p:cNvSpPr>
          <p:nvPr>
            <p:ph type="sldNum" sz="quarter" idx="5"/>
          </p:nvPr>
        </p:nvSpPr>
        <p:spPr/>
        <p:txBody>
          <a:bodyPr/>
          <a:lstStyle/>
          <a:p>
            <a:fld id="{61ABF484-F745-43F4-9D6D-713D51D36B5C}" type="slidenum">
              <a:rPr lang="en-GB" smtClean="0"/>
              <a:t>35</a:t>
            </a:fld>
            <a:endParaRPr lang="en-GB"/>
          </a:p>
        </p:txBody>
      </p:sp>
    </p:spTree>
    <p:extLst>
      <p:ext uri="{BB962C8B-B14F-4D97-AF65-F5344CB8AC3E}">
        <p14:creationId xmlns:p14="http://schemas.microsoft.com/office/powerpoint/2010/main" val="3108124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159424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Fully searchable and has all of the CPD ppts that have been delivered, all of the rationale documents mentioned, and all of the resources.</a:t>
            </a:r>
          </a:p>
          <a:p>
            <a:r>
              <a:rPr lang="en-GB" baseline="0" dirty="0"/>
              <a:t>This is all freely accessible to any teacher, any school, not just those involved in the project.</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37</a:t>
            </a:fld>
            <a:endParaRPr lang="en-GB"/>
          </a:p>
        </p:txBody>
      </p:sp>
    </p:spTree>
    <p:extLst>
      <p:ext uri="{BB962C8B-B14F-4D97-AF65-F5344CB8AC3E}">
        <p14:creationId xmlns:p14="http://schemas.microsoft.com/office/powerpoint/2010/main" val="1917606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resources that are on our database are linked to summaries of relevant research. Of course, the summaries do not provide a direct link – they provide an opportunity for teachers to reflect on some of the evidence informing the resources. </a:t>
            </a:r>
          </a:p>
          <a:p>
            <a:endParaRPr lang="en-US" dirty="0"/>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38</a:t>
            </a:fld>
            <a:endParaRPr lang="en-GB"/>
          </a:p>
        </p:txBody>
      </p:sp>
    </p:spTree>
    <p:extLst>
      <p:ext uri="{BB962C8B-B14F-4D97-AF65-F5344CB8AC3E}">
        <p14:creationId xmlns:p14="http://schemas.microsoft.com/office/powerpoint/2010/main" val="6658856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OASIS is</a:t>
            </a:r>
            <a:r>
              <a:rPr lang="en-US" baseline="0" dirty="0"/>
              <a:t> a searchable database (continually growing) of one page summaries of research studies.  They are interesting and quick to read.  You can read 5 in the time it takes to drink a big mug of tea!  </a:t>
            </a:r>
          </a:p>
          <a:p>
            <a:endParaRPr lang="en-US" dirty="0"/>
          </a:p>
          <a:p>
            <a:r>
              <a:rPr lang="en-US" dirty="0"/>
              <a:t>3 journals make it </a:t>
            </a:r>
            <a:r>
              <a:rPr lang="en-US" b="1" u="sng" dirty="0"/>
              <a:t>obligatory</a:t>
            </a:r>
            <a:r>
              <a:rPr lang="en-US" dirty="0"/>
              <a:t> for every article to have a summary – so that’s 90 articles are year reaching a wider audience that used to just be shared with academics, essentially.</a:t>
            </a:r>
          </a:p>
          <a:p>
            <a:endParaRPr lang="en-US" dirty="0"/>
          </a:p>
          <a:p>
            <a:r>
              <a:rPr lang="en-US" dirty="0"/>
              <a:t>Many other journals support the initiative – asking their authors to write summaries. </a:t>
            </a: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39</a:t>
            </a:fld>
            <a:endParaRPr lang="en-GB"/>
          </a:p>
        </p:txBody>
      </p:sp>
    </p:spTree>
    <p:extLst>
      <p:ext uri="{BB962C8B-B14F-4D97-AF65-F5344CB8AC3E}">
        <p14:creationId xmlns:p14="http://schemas.microsoft.com/office/powerpoint/2010/main" val="2874336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41</a:t>
            </a:fld>
            <a:endParaRPr lang="en-GB"/>
          </a:p>
        </p:txBody>
      </p:sp>
    </p:spTree>
    <p:extLst>
      <p:ext uri="{BB962C8B-B14F-4D97-AF65-F5344CB8AC3E}">
        <p14:creationId xmlns:p14="http://schemas.microsoft.com/office/powerpoint/2010/main" val="29175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F3B4CF-9A56-044B-B15C-843E30095066}" type="slidenum">
              <a:rPr lang="en-US" smtClean="0"/>
              <a:t>5</a:t>
            </a:fld>
            <a:endParaRPr lang="en-US"/>
          </a:p>
        </p:txBody>
      </p:sp>
    </p:spTree>
    <p:extLst>
      <p:ext uri="{BB962C8B-B14F-4D97-AF65-F5344CB8AC3E}">
        <p14:creationId xmlns:p14="http://schemas.microsoft.com/office/powerpoint/2010/main" val="688949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Another key driver behind the DfE investment in MFLs is the ambition of 75% EBacc </a:t>
            </a:r>
            <a:r>
              <a:rPr lang="en-GB" sz="1100" dirty="0"/>
              <a:t>[suite of subjects that includes an FL] </a:t>
            </a:r>
            <a:r>
              <a:rPr lang="en-GB" sz="1200" dirty="0"/>
              <a:t>take-up by 2022, on route to 90% by 2025. To reach this, we will be introducing targeted support for schools to encourage take-up and increase the supply of EBacc subject teachers where it is most needed, spreading access to these core enabling subjects to the pupils and areas that have been denied these opportunities for too long”</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GB" dirty="0"/>
          </a:p>
          <a:p>
            <a:pPr>
              <a:lnSpc>
                <a:spcPct val="150000"/>
              </a:lnSpc>
            </a:pPr>
            <a:endParaRPr lang="en-GB" dirty="0"/>
          </a:p>
          <a:p>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254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3B4CF-9A56-044B-B15C-843E30095066}" type="slidenum">
              <a:rPr lang="en-US" smtClean="0"/>
              <a:t>6</a:t>
            </a:fld>
            <a:endParaRPr lang="en-US"/>
          </a:p>
        </p:txBody>
      </p:sp>
    </p:spTree>
    <p:extLst>
      <p:ext uri="{BB962C8B-B14F-4D97-AF65-F5344CB8AC3E}">
        <p14:creationId xmlns:p14="http://schemas.microsoft.com/office/powerpoint/2010/main" val="3110324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7</a:t>
            </a:fld>
            <a:endParaRPr lang="en-GB"/>
          </a:p>
        </p:txBody>
      </p:sp>
    </p:spTree>
    <p:extLst>
      <p:ext uri="{BB962C8B-B14F-4D97-AF65-F5344CB8AC3E}">
        <p14:creationId xmlns:p14="http://schemas.microsoft.com/office/powerpoint/2010/main" val="2448044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506183-8EE5-45DE-9525-80E54C85A2DB}" type="slidenum">
              <a:rPr lang="en-GB" smtClean="0"/>
              <a:t>8</a:t>
            </a:fld>
            <a:endParaRPr lang="en-GB"/>
          </a:p>
        </p:txBody>
      </p:sp>
    </p:spTree>
    <p:extLst>
      <p:ext uri="{BB962C8B-B14F-4D97-AF65-F5344CB8AC3E}">
        <p14:creationId xmlns:p14="http://schemas.microsoft.com/office/powerpoint/2010/main" val="283140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A506183-8EE5-45DE-9525-80E54C85A2DB}" type="slidenum">
              <a:rPr lang="en-GB" smtClean="0"/>
              <a:t>9</a:t>
            </a:fld>
            <a:endParaRPr lang="en-GB"/>
          </a:p>
        </p:txBody>
      </p:sp>
    </p:spTree>
    <p:extLst>
      <p:ext uri="{BB962C8B-B14F-4D97-AF65-F5344CB8AC3E}">
        <p14:creationId xmlns:p14="http://schemas.microsoft.com/office/powerpoint/2010/main" val="4230731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10</a:t>
            </a:fld>
            <a:endParaRPr lang="en-GB"/>
          </a:p>
        </p:txBody>
      </p:sp>
    </p:spTree>
    <p:extLst>
      <p:ext uri="{BB962C8B-B14F-4D97-AF65-F5344CB8AC3E}">
        <p14:creationId xmlns:p14="http://schemas.microsoft.com/office/powerpoint/2010/main" val="34020306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5766" y="1139297"/>
            <a:ext cx="9660467" cy="2387600"/>
          </a:xfrm>
        </p:spPr>
        <p:txBody>
          <a:bodyPr anchor="b"/>
          <a:lstStyle>
            <a:lvl1pPr algn="ctr">
              <a:defRPr sz="6000">
                <a:solidFill>
                  <a:schemeClr val="accent5">
                    <a:lumMod val="75000"/>
                  </a:schemeClr>
                </a:solidFill>
                <a:latin typeface="+mn-lt"/>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3581400" cy="417830"/>
          </a:xfrm>
          <a:prstGeom prst="rect">
            <a:avLst/>
          </a:prstGeom>
        </p:spPr>
      </p:pic>
      <p:sp>
        <p:nvSpPr>
          <p:cNvPr id="8" name="Rectangle 7"/>
          <p:cNvSpPr/>
          <p:nvPr userDrawn="1"/>
        </p:nvSpPr>
        <p:spPr>
          <a:xfrm flipV="1">
            <a:off x="50799" y="386079"/>
            <a:ext cx="12106565" cy="45719"/>
          </a:xfrm>
          <a:prstGeom prst="rect">
            <a:avLst/>
          </a:prstGeom>
          <a:solidFill>
            <a:srgbClr val="FF9953"/>
          </a:solidFill>
          <a:ln>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1177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698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27591"/>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627591"/>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789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6468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5616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290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1480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1387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839366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275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3252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8789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57065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136990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32791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06581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8556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3765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9447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1041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866490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57511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5">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46851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73547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079855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36442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20142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84068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1303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49694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675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8947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89692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4270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74500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48594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078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049804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03/07/2019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33931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52876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4324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443858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928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944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4225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334931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03/07/2019</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03156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03/07/2019</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27163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03/07/2019</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91159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03/07/2019</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36831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03/07/2019</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83395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930490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3995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29179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930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512697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85814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599675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03/07/2019</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1746246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03/07/2019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4174794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03/07/2019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5603249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03/07/2019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9728971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03/07/2019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83094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238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45066"/>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12832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34526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56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694267"/>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073121" y="140387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7" y="245533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3116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creativecommons.org/licenses/by-nc-sa/4.0/"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creativecommons.org/licenses/by-nc-sa/4.0/"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creativecommons.org/licenses/by-nc-sa/4.0/"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creativecommons.org/licenses/by-nc-sa/4.0/"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70285"/>
            <a:ext cx="10515600" cy="1325563"/>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4472C4">
                    <a:lumMod val="75000"/>
                  </a:srgbClr>
                </a:solidFill>
                <a:effectLst/>
                <a:uLnTx/>
                <a:uFillTx/>
                <a:latin typeface="+mn-lt"/>
                <a:ea typeface="+mj-ea"/>
                <a:cs typeface="+mj-cs"/>
              </a:rPr>
              <a:t>Click to edit Master title style</a:t>
            </a:r>
            <a:endParaRPr lang="en-GB" dirty="0"/>
          </a:p>
        </p:txBody>
      </p:sp>
      <p:sp>
        <p:nvSpPr>
          <p:cNvPr id="3" name="Text Placeholder 2"/>
          <p:cNvSpPr>
            <a:spLocks noGrp="1"/>
          </p:cNvSpPr>
          <p:nvPr>
            <p:ph type="body" idx="1"/>
          </p:nvPr>
        </p:nvSpPr>
        <p:spPr>
          <a:xfrm>
            <a:off x="838200" y="201189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0"/>
            <a:ext cx="3581400" cy="417830"/>
          </a:xfrm>
          <a:prstGeom prst="rect">
            <a:avLst/>
          </a:prstGeom>
        </p:spPr>
      </p:pic>
      <p:sp>
        <p:nvSpPr>
          <p:cNvPr id="8" name="Rectangle 7"/>
          <p:cNvSpPr/>
          <p:nvPr userDrawn="1"/>
        </p:nvSpPr>
        <p:spPr>
          <a:xfrm flipV="1">
            <a:off x="50799" y="386079"/>
            <a:ext cx="12106565" cy="45719"/>
          </a:xfrm>
          <a:prstGeom prst="rect">
            <a:avLst/>
          </a:prstGeom>
          <a:solidFill>
            <a:srgbClr val="FF9953"/>
          </a:solidFill>
          <a:ln>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1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60896" y="-43428"/>
            <a:ext cx="1014578" cy="467974"/>
          </a:xfrm>
          <a:prstGeom prst="rect">
            <a:avLst/>
          </a:prstGeom>
        </p:spPr>
      </p:pic>
      <p:pic>
        <p:nvPicPr>
          <p:cNvPr id="4" name="Picture 3"/>
          <p:cNvPicPr>
            <a:picLocks noChangeAspect="1"/>
          </p:cNvPicPr>
          <p:nvPr userDrawn="1"/>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27792" y="-40585"/>
            <a:ext cx="680370" cy="482065"/>
          </a:xfrm>
          <a:prstGeom prst="rect">
            <a:avLst/>
          </a:prstGeom>
        </p:spPr>
      </p:pic>
    </p:spTree>
    <p:extLst>
      <p:ext uri="{BB962C8B-B14F-4D97-AF65-F5344CB8AC3E}">
        <p14:creationId xmlns:p14="http://schemas.microsoft.com/office/powerpoint/2010/main" val="310472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5">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FF8D3F"/>
        </a:buClr>
        <a:buFont typeface="Wingdings" panose="05000000000000000000" pitchFamily="2" charset="2"/>
        <a:buChar char="§"/>
        <a:defRPr sz="36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FF8D3F"/>
        </a:buClr>
        <a:buFont typeface="Wingdings" panose="05000000000000000000" pitchFamily="2" charset="2"/>
        <a:buChar char="§"/>
        <a:defRPr sz="32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FF8D3F"/>
        </a:buClr>
        <a:buFont typeface="Wingdings" panose="05000000000000000000" pitchFamily="2" charset="2"/>
        <a:buChar char="§"/>
        <a:defRPr sz="28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rPr>
              <a:t>Material</a:t>
            </a:r>
            <a:r>
              <a:rPr lang="en-GB" sz="1100" dirty="0">
                <a:solidFill>
                  <a:srgbClr val="002060"/>
                </a:solidFill>
                <a:latin typeface="Arial" panose="020B0604020202020204" pitchFamily="34" charset="0"/>
              </a:rPr>
              <a:t> </a:t>
            </a:r>
            <a:r>
              <a:rPr lang="en-GB" sz="1100" dirty="0">
                <a:solidFill>
                  <a:srgbClr val="002060"/>
                </a:solidFill>
              </a:rPr>
              <a:t>licensed as </a:t>
            </a:r>
            <a:r>
              <a:rPr lang="en-GB" sz="1100" b="1" u="sng" dirty="0">
                <a:solidFill>
                  <a:srgbClr val="FFFFFF"/>
                </a:solidFill>
                <a:hlinkClick r:id="rId15"/>
              </a:rPr>
              <a:t>CC BY-NC-SA 4.0</a:t>
            </a:r>
            <a:br>
              <a:rPr lang="en-GB" sz="1100" dirty="0">
                <a:solidFill>
                  <a:prstClr val="black"/>
                </a:solidFill>
              </a:rPr>
            </a:br>
            <a:endParaRPr lang="en-GB" sz="1100" dirty="0">
              <a:solidFill>
                <a:prstClr val="black"/>
              </a:solidFill>
            </a:endParaRPr>
          </a:p>
        </p:txBody>
      </p:sp>
      <p:sp>
        <p:nvSpPr>
          <p:cNvPr id="2" name="TextBox 1"/>
          <p:cNvSpPr txBox="1"/>
          <p:nvPr userDrawn="1"/>
        </p:nvSpPr>
        <p:spPr>
          <a:xfrm>
            <a:off x="1" y="6581002"/>
            <a:ext cx="2116347" cy="276999"/>
          </a:xfrm>
          <a:prstGeom prst="rect">
            <a:avLst/>
          </a:prstGeom>
          <a:noFill/>
        </p:spPr>
        <p:txBody>
          <a:bodyPr wrap="square" rtlCol="0">
            <a:spAutoFit/>
          </a:bodyPr>
          <a:lstStyle/>
          <a:p>
            <a:r>
              <a:rPr lang="en-GB" sz="1200" dirty="0">
                <a:solidFill>
                  <a:srgbClr val="002060"/>
                </a:solidFill>
              </a:rPr>
              <a:t>Stephen Owen</a:t>
            </a:r>
          </a:p>
        </p:txBody>
      </p:sp>
    </p:spTree>
    <p:extLst>
      <p:ext uri="{BB962C8B-B14F-4D97-AF65-F5344CB8AC3E}">
        <p14:creationId xmlns:p14="http://schemas.microsoft.com/office/powerpoint/2010/main" val="1974776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rPr>
              <a:t>Material</a:t>
            </a:r>
            <a:r>
              <a:rPr lang="en-GB" sz="1100" dirty="0">
                <a:solidFill>
                  <a:srgbClr val="002060"/>
                </a:solidFill>
                <a:latin typeface="Arial" panose="020B0604020202020204" pitchFamily="34" charset="0"/>
              </a:rPr>
              <a:t> </a:t>
            </a:r>
            <a:r>
              <a:rPr lang="en-GB" sz="1100" dirty="0">
                <a:solidFill>
                  <a:srgbClr val="002060"/>
                </a:solidFill>
              </a:rPr>
              <a:t>licensed as </a:t>
            </a:r>
            <a:r>
              <a:rPr lang="en-GB" sz="1100" b="1" u="sng" dirty="0">
                <a:solidFill>
                  <a:srgbClr val="FFFFFF"/>
                </a:solidFill>
                <a:hlinkClick r:id="rId15"/>
              </a:rPr>
              <a:t>CC BY-NC-SA 4.0</a:t>
            </a:r>
            <a:br>
              <a:rPr lang="en-GB" sz="1100" dirty="0">
                <a:solidFill>
                  <a:prstClr val="black"/>
                </a:solidFill>
              </a:rPr>
            </a:br>
            <a:endParaRPr lang="en-GB" sz="1100" dirty="0">
              <a:solidFill>
                <a:prstClr val="black"/>
              </a:solidFill>
            </a:endParaRPr>
          </a:p>
        </p:txBody>
      </p:sp>
      <p:sp>
        <p:nvSpPr>
          <p:cNvPr id="2" name="TextBox 1"/>
          <p:cNvSpPr txBox="1"/>
          <p:nvPr userDrawn="1"/>
        </p:nvSpPr>
        <p:spPr>
          <a:xfrm>
            <a:off x="2" y="6572243"/>
            <a:ext cx="2231367" cy="276999"/>
          </a:xfrm>
          <a:prstGeom prst="rect">
            <a:avLst/>
          </a:prstGeom>
          <a:noFill/>
        </p:spPr>
        <p:txBody>
          <a:bodyPr wrap="square" rtlCol="0">
            <a:spAutoFit/>
          </a:bodyPr>
          <a:lstStyle/>
          <a:p>
            <a:r>
              <a:rPr lang="en-GB" sz="1200" dirty="0">
                <a:solidFill>
                  <a:srgbClr val="002060"/>
                </a:solidFill>
              </a:rPr>
              <a:t>Stephen Owen</a:t>
            </a:r>
          </a:p>
        </p:txBody>
      </p:sp>
    </p:spTree>
    <p:extLst>
      <p:ext uri="{BB962C8B-B14F-4D97-AF65-F5344CB8AC3E}">
        <p14:creationId xmlns:p14="http://schemas.microsoft.com/office/powerpoint/2010/main" val="16888621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rPr>
              <a:t>Material</a:t>
            </a:r>
            <a:r>
              <a:rPr lang="en-GB" sz="1100" dirty="0">
                <a:solidFill>
                  <a:srgbClr val="002060"/>
                </a:solidFill>
                <a:latin typeface="Arial" panose="020B0604020202020204" pitchFamily="34" charset="0"/>
              </a:rPr>
              <a:t> </a:t>
            </a:r>
            <a:r>
              <a:rPr lang="en-GB" sz="1100" dirty="0">
                <a:solidFill>
                  <a:srgbClr val="002060"/>
                </a:solidFill>
              </a:rPr>
              <a:t>licensed as </a:t>
            </a:r>
            <a:r>
              <a:rPr lang="en-GB" sz="1100" b="1" u="sng" dirty="0">
                <a:solidFill>
                  <a:srgbClr val="FFFFFF"/>
                </a:solidFill>
                <a:hlinkClick r:id="rId15"/>
              </a:rPr>
              <a:t>CC BY-NC-SA 4.0</a:t>
            </a:r>
            <a:br>
              <a:rPr lang="en-GB" sz="1100" dirty="0">
                <a:solidFill>
                  <a:prstClr val="black"/>
                </a:solidFill>
              </a:rPr>
            </a:br>
            <a:endParaRPr lang="en-GB" sz="1100" dirty="0">
              <a:solidFill>
                <a:prstClr val="black"/>
              </a:solidFill>
            </a:endParaRPr>
          </a:p>
        </p:txBody>
      </p:sp>
      <p:sp>
        <p:nvSpPr>
          <p:cNvPr id="2" name="TextBox 1"/>
          <p:cNvSpPr txBox="1"/>
          <p:nvPr userDrawn="1"/>
        </p:nvSpPr>
        <p:spPr>
          <a:xfrm>
            <a:off x="300383" y="6572242"/>
            <a:ext cx="3162852" cy="261610"/>
          </a:xfrm>
          <a:prstGeom prst="rect">
            <a:avLst/>
          </a:prstGeom>
          <a:noFill/>
        </p:spPr>
        <p:txBody>
          <a:bodyPr wrap="square" rtlCol="0">
            <a:spAutoFit/>
          </a:bodyPr>
          <a:lstStyle/>
          <a:p>
            <a:r>
              <a:rPr lang="en-GB" sz="1100" dirty="0">
                <a:solidFill>
                  <a:srgbClr val="002060"/>
                </a:solidFill>
              </a:rPr>
              <a:t>Stephen Owen</a:t>
            </a:r>
          </a:p>
        </p:txBody>
      </p:sp>
    </p:spTree>
    <p:extLst>
      <p:ext uri="{BB962C8B-B14F-4D97-AF65-F5344CB8AC3E}">
        <p14:creationId xmlns:p14="http://schemas.microsoft.com/office/powerpoint/2010/main" val="15938983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5"/>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2" name="TextBox 1"/>
          <p:cNvSpPr txBox="1"/>
          <p:nvPr userDrawn="1"/>
        </p:nvSpPr>
        <p:spPr>
          <a:xfrm>
            <a:off x="1" y="6581002"/>
            <a:ext cx="2116347" cy="276999"/>
          </a:xfrm>
          <a:prstGeom prst="rect">
            <a:avLst/>
          </a:prstGeom>
          <a:noFill/>
        </p:spPr>
        <p:txBody>
          <a:bodyPr wrap="square" rtlCol="0">
            <a:spAutoFit/>
          </a:bodyPr>
          <a:lstStyle/>
          <a:p>
            <a:r>
              <a:rPr lang="en-GB" sz="1200" dirty="0">
                <a:solidFill>
                  <a:srgbClr val="002060"/>
                </a:solidFill>
              </a:rPr>
              <a:t>Stephen Owen</a:t>
            </a:r>
          </a:p>
        </p:txBody>
      </p:sp>
    </p:spTree>
    <p:extLst>
      <p:ext uri="{BB962C8B-B14F-4D97-AF65-F5344CB8AC3E}">
        <p14:creationId xmlns:p14="http://schemas.microsoft.com/office/powerpoint/2010/main" val="31878201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382158410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broxbourne.herts.sch.uk/" TargetMode="External"/><Relationship Id="rId3" Type="http://schemas.openxmlformats.org/officeDocument/2006/relationships/hyperlink" Target="https://www.dartfordgrammarschool.org.uk/" TargetMode="External"/><Relationship Id="rId7" Type="http://schemas.openxmlformats.org/officeDocument/2006/relationships/hyperlink" Target="https://www.stjamesexeter.co.uk/" TargetMode="External"/><Relationship Id="rId12"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swbgs.com/" TargetMode="External"/><Relationship Id="rId11" Type="http://schemas.openxmlformats.org/officeDocument/2006/relationships/hyperlink" Target="http://www.cardinalhume.com/" TargetMode="External"/><Relationship Id="rId5" Type="http://schemas.openxmlformats.org/officeDocument/2006/relationships/hyperlink" Target="http://www.presdales.herts.sch.uk/" TargetMode="External"/><Relationship Id="rId10" Type="http://schemas.openxmlformats.org/officeDocument/2006/relationships/hyperlink" Target="https://www.blatchingtonmill.org.uk/" TargetMode="External"/><Relationship Id="rId4" Type="http://schemas.openxmlformats.org/officeDocument/2006/relationships/hyperlink" Target="http://www.dixonska.com/" TargetMode="External"/><Relationship Id="rId9" Type="http://schemas.openxmlformats.org/officeDocument/2006/relationships/hyperlink" Target="https://www.archbishoptemple.lancs.sch.uk/"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resources.ncelp.or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0.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51.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ncelp.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ncelp.org/"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3.tiff"/><Relationship Id="rId11" Type="http://schemas.openxmlformats.org/officeDocument/2006/relationships/hyperlink" Target="https://tinyurl.com/oasisalerts" TargetMode="External"/><Relationship Id="rId5" Type="http://schemas.openxmlformats.org/officeDocument/2006/relationships/image" Target="../media/image52.tiff"/><Relationship Id="rId10" Type="http://schemas.openxmlformats.org/officeDocument/2006/relationships/image" Target="../media/image57.png"/><Relationship Id="rId4" Type="http://schemas.openxmlformats.org/officeDocument/2006/relationships/hyperlink" Target="https://oasis-database.org/" TargetMode="External"/><Relationship Id="rId9" Type="http://schemas.openxmlformats.org/officeDocument/2006/relationships/image" Target="../media/image56.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centaur.reading.ac.uk/view/creators/90001701.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oasis-database.org/concern/summaries/n296wz13w?locale=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oasis-database.org/concern/summaries/r207tp32d?locale=en"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7CAB86-9A42-E540-AE32-7A7B1429915F}"/>
              </a:ext>
            </a:extLst>
          </p:cNvPr>
          <p:cNvSpPr>
            <a:spLocks noGrp="1"/>
          </p:cNvSpPr>
          <p:nvPr>
            <p:ph type="ctrTitle"/>
          </p:nvPr>
        </p:nvSpPr>
        <p:spPr>
          <a:xfrm>
            <a:off x="852972" y="718351"/>
            <a:ext cx="10428929" cy="3769588"/>
          </a:xfrm>
        </p:spPr>
        <p:txBody>
          <a:bodyPr>
            <a:noAutofit/>
          </a:bodyPr>
          <a:lstStyle/>
          <a:p>
            <a:r>
              <a:rPr lang="en-US" sz="4400" i="1" dirty="0"/>
              <a:t>The National Centre for Excellence for Language Pedagogy</a:t>
            </a:r>
            <a:br>
              <a:rPr lang="en-US" sz="4400" dirty="0"/>
            </a:br>
            <a:r>
              <a:rPr lang="en-US" sz="4400" dirty="0"/>
              <a:t>(NCELP) </a:t>
            </a:r>
            <a:br>
              <a:rPr lang="en-US" sz="4400" dirty="0"/>
            </a:br>
            <a:r>
              <a:rPr lang="en-US" sz="4400" dirty="0"/>
              <a:t>Linking research on language learning and teaching </a:t>
            </a:r>
            <a:br>
              <a:rPr lang="en-US" sz="4400" dirty="0"/>
            </a:br>
            <a:r>
              <a:rPr lang="en-US" sz="4400" dirty="0"/>
              <a:t>with classroom practice</a:t>
            </a:r>
          </a:p>
        </p:txBody>
      </p:sp>
      <p:sp>
        <p:nvSpPr>
          <p:cNvPr id="8" name="TextBox 7">
            <a:extLst>
              <a:ext uri="{FF2B5EF4-FFF2-40B4-BE49-F238E27FC236}">
                <a16:creationId xmlns:a16="http://schemas.microsoft.com/office/drawing/2014/main" id="{4DB9CAEC-587C-B547-8457-E3302251BDFF}"/>
              </a:ext>
            </a:extLst>
          </p:cNvPr>
          <p:cNvSpPr txBox="1"/>
          <p:nvPr/>
        </p:nvSpPr>
        <p:spPr>
          <a:xfrm>
            <a:off x="333016" y="4706974"/>
            <a:ext cx="11773639" cy="1631216"/>
          </a:xfrm>
          <a:prstGeom prst="rect">
            <a:avLst/>
          </a:prstGeom>
          <a:noFill/>
        </p:spPr>
        <p:txBody>
          <a:bodyPr wrap="square" rtlCol="0">
            <a:spAutoFit/>
          </a:bodyPr>
          <a:lstStyle/>
          <a:p>
            <a:r>
              <a:rPr lang="en-US" sz="2000" dirty="0"/>
              <a:t>Presentation to the Association for Language Learning’s </a:t>
            </a:r>
            <a:r>
              <a:rPr lang="en-US" sz="2000" i="1" dirty="0"/>
              <a:t>Initial Teacher Education and Training </a:t>
            </a:r>
            <a:r>
              <a:rPr lang="en-US" sz="2000" dirty="0"/>
              <a:t>SIG.</a:t>
            </a:r>
            <a:endParaRPr lang="en-US" sz="2000" i="1" dirty="0"/>
          </a:p>
          <a:p>
            <a:r>
              <a:rPr lang="en-US" sz="2000" dirty="0"/>
              <a:t>2 July 2019. York St. John University.  </a:t>
            </a:r>
          </a:p>
          <a:p>
            <a:endParaRPr lang="en-US" sz="2000" dirty="0"/>
          </a:p>
          <a:p>
            <a:r>
              <a:rPr lang="en-US" sz="2000" dirty="0"/>
              <a:t>Professor Emma Marsden, Director NCELP </a:t>
            </a:r>
          </a:p>
          <a:p>
            <a:r>
              <a:rPr lang="en-US" sz="2000" dirty="0"/>
              <a:t>University of York</a:t>
            </a:r>
          </a:p>
        </p:txBody>
      </p:sp>
    </p:spTree>
    <p:extLst>
      <p:ext uri="{BB962C8B-B14F-4D97-AF65-F5344CB8AC3E}">
        <p14:creationId xmlns:p14="http://schemas.microsoft.com/office/powerpoint/2010/main" val="308822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F424-142E-A941-97E3-5063CD5B427B}"/>
              </a:ext>
            </a:extLst>
          </p:cNvPr>
          <p:cNvSpPr>
            <a:spLocks noGrp="1"/>
          </p:cNvSpPr>
          <p:nvPr>
            <p:ph type="title"/>
          </p:nvPr>
        </p:nvSpPr>
        <p:spPr>
          <a:xfrm>
            <a:off x="229422" y="3050730"/>
            <a:ext cx="3900196" cy="3414299"/>
          </a:xfrm>
        </p:spPr>
        <p:txBody>
          <a:bodyPr>
            <a:normAutofit fontScale="90000"/>
          </a:bodyPr>
          <a:lstStyle/>
          <a:p>
            <a:r>
              <a:rPr lang="en-US" dirty="0"/>
              <a:t>research-led,</a:t>
            </a:r>
            <a:br>
              <a:rPr lang="en-US" dirty="0"/>
            </a:br>
            <a:r>
              <a:rPr lang="en-US" dirty="0"/>
              <a:t>teacher-informed,</a:t>
            </a:r>
            <a:br>
              <a:rPr lang="en-US" dirty="0"/>
            </a:br>
            <a:r>
              <a:rPr lang="en-US" dirty="0"/>
              <a:t>co-delivered professional development and resources. </a:t>
            </a:r>
          </a:p>
        </p:txBody>
      </p:sp>
      <p:graphicFrame>
        <p:nvGraphicFramePr>
          <p:cNvPr id="4" name="Diagram 3">
            <a:extLst>
              <a:ext uri="{FF2B5EF4-FFF2-40B4-BE49-F238E27FC236}">
                <a16:creationId xmlns:a16="http://schemas.microsoft.com/office/drawing/2014/main" id="{8954CADB-6DC7-E74F-B309-87A0623B9146}"/>
              </a:ext>
            </a:extLst>
          </p:cNvPr>
          <p:cNvGraphicFramePr/>
          <p:nvPr>
            <p:extLst>
              <p:ext uri="{D42A27DB-BD31-4B8C-83A1-F6EECF244321}">
                <p14:modId xmlns:p14="http://schemas.microsoft.com/office/powerpoint/2010/main" val="3240672177"/>
              </p:ext>
            </p:extLst>
          </p:nvPr>
        </p:nvGraphicFramePr>
        <p:xfrm>
          <a:off x="3191069" y="0"/>
          <a:ext cx="8699119" cy="6732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8137EC3-9648-0441-BECF-4CE0F5C6B99D}"/>
              </a:ext>
            </a:extLst>
          </p:cNvPr>
          <p:cNvSpPr txBox="1"/>
          <p:nvPr/>
        </p:nvSpPr>
        <p:spPr>
          <a:xfrm>
            <a:off x="-1828800" y="-1922106"/>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3BDA7392-90FB-EC40-890F-6484951FB2A5}"/>
              </a:ext>
            </a:extLst>
          </p:cNvPr>
          <p:cNvSpPr txBox="1"/>
          <p:nvPr/>
        </p:nvSpPr>
        <p:spPr>
          <a:xfrm>
            <a:off x="229422" y="659954"/>
            <a:ext cx="4193287" cy="1569660"/>
          </a:xfrm>
          <a:prstGeom prst="rect">
            <a:avLst/>
          </a:prstGeom>
          <a:noFill/>
        </p:spPr>
        <p:txBody>
          <a:bodyPr wrap="square" rtlCol="0">
            <a:spAutoFit/>
          </a:bodyPr>
          <a:lstStyle/>
          <a:p>
            <a:r>
              <a:rPr lang="en-US" sz="3200" dirty="0"/>
              <a:t>Part 2: </a:t>
            </a:r>
          </a:p>
          <a:p>
            <a:r>
              <a:rPr lang="en-US" sz="3200" dirty="0"/>
              <a:t>What is NCELP and what is it doing? </a:t>
            </a:r>
          </a:p>
        </p:txBody>
      </p:sp>
    </p:spTree>
    <p:extLst>
      <p:ext uri="{BB962C8B-B14F-4D97-AF65-F5344CB8AC3E}">
        <p14:creationId xmlns:p14="http://schemas.microsoft.com/office/powerpoint/2010/main" val="69230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42B03-E05C-6B4B-B2F6-05C60F991D6A}"/>
              </a:ext>
            </a:extLst>
          </p:cNvPr>
          <p:cNvSpPr>
            <a:spLocks noGrp="1"/>
          </p:cNvSpPr>
          <p:nvPr>
            <p:ph type="title"/>
          </p:nvPr>
        </p:nvSpPr>
        <p:spPr/>
        <p:txBody>
          <a:bodyPr/>
          <a:lstStyle/>
          <a:p>
            <a:pPr algn="ctr"/>
            <a:r>
              <a:rPr lang="en-US" dirty="0"/>
              <a:t>NCELP’s beginnings</a:t>
            </a:r>
          </a:p>
        </p:txBody>
      </p:sp>
      <p:pic>
        <p:nvPicPr>
          <p:cNvPr id="6" name="Picture 5">
            <a:extLst>
              <a:ext uri="{FF2B5EF4-FFF2-40B4-BE49-F238E27FC236}">
                <a16:creationId xmlns:a16="http://schemas.microsoft.com/office/drawing/2014/main" id="{C27DAFF2-968D-2447-8EF3-44D6ADDB5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35" y="1895848"/>
            <a:ext cx="4803793" cy="4238641"/>
          </a:xfrm>
          <a:prstGeom prst="rect">
            <a:avLst/>
          </a:prstGeom>
        </p:spPr>
      </p:pic>
      <p:sp>
        <p:nvSpPr>
          <p:cNvPr id="7" name="TextBox 6">
            <a:extLst>
              <a:ext uri="{FF2B5EF4-FFF2-40B4-BE49-F238E27FC236}">
                <a16:creationId xmlns:a16="http://schemas.microsoft.com/office/drawing/2014/main" id="{2C30F8A4-0289-8549-B434-A7CDC3D507E2}"/>
              </a:ext>
            </a:extLst>
          </p:cNvPr>
          <p:cNvSpPr txBox="1"/>
          <p:nvPr/>
        </p:nvSpPr>
        <p:spPr>
          <a:xfrm>
            <a:off x="5635690" y="2295331"/>
            <a:ext cx="6232849" cy="4154984"/>
          </a:xfrm>
          <a:prstGeom prst="rect">
            <a:avLst/>
          </a:prstGeom>
          <a:noFill/>
        </p:spPr>
        <p:txBody>
          <a:bodyPr wrap="square" rtlCol="0">
            <a:spAutoFit/>
          </a:bodyPr>
          <a:lstStyle/>
          <a:p>
            <a:r>
              <a:rPr lang="en-US" sz="2400" dirty="0"/>
              <a:t>Teaching Schools Council Report, Nov 2016</a:t>
            </a:r>
          </a:p>
          <a:p>
            <a:r>
              <a:rPr lang="en-US" sz="2400" dirty="0"/>
              <a:t>Review chaired by Ian Bauckham</a:t>
            </a:r>
          </a:p>
          <a:p>
            <a:endParaRPr lang="en-US" sz="2400" dirty="0"/>
          </a:p>
          <a:p>
            <a:r>
              <a:rPr lang="en-US" sz="2400" dirty="0"/>
              <a:t>DfE Invitation to Tender for Centre for Excellence, June 2018</a:t>
            </a:r>
          </a:p>
          <a:p>
            <a:endParaRPr lang="en-US" sz="2400" dirty="0"/>
          </a:p>
          <a:p>
            <a:r>
              <a:rPr lang="en-US" sz="2400" dirty="0"/>
              <a:t>Awarded, September 2018</a:t>
            </a:r>
          </a:p>
          <a:p>
            <a:endParaRPr lang="en-US" sz="2400" dirty="0"/>
          </a:p>
          <a:p>
            <a:r>
              <a:rPr lang="en-US" sz="2400" dirty="0"/>
              <a:t>Centre began, December 2018</a:t>
            </a:r>
          </a:p>
          <a:p>
            <a:endParaRPr lang="en-US" sz="2400" dirty="0"/>
          </a:p>
          <a:p>
            <a:endParaRPr lang="en-US" sz="2400" dirty="0"/>
          </a:p>
        </p:txBody>
      </p:sp>
    </p:spTree>
    <p:extLst>
      <p:ext uri="{BB962C8B-B14F-4D97-AF65-F5344CB8AC3E}">
        <p14:creationId xmlns:p14="http://schemas.microsoft.com/office/powerpoint/2010/main" val="937165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18" y="430988"/>
            <a:ext cx="3422698" cy="561394"/>
          </a:xfrm>
        </p:spPr>
        <p:txBody>
          <a:bodyPr>
            <a:normAutofit fontScale="90000"/>
          </a:bodyPr>
          <a:lstStyle/>
          <a:p>
            <a:r>
              <a:rPr lang="en-GB" dirty="0"/>
              <a:t>NCELP team</a:t>
            </a:r>
          </a:p>
        </p:txBody>
      </p:sp>
      <p:sp>
        <p:nvSpPr>
          <p:cNvPr id="4" name="TextBox 3">
            <a:extLst>
              <a:ext uri="{FF2B5EF4-FFF2-40B4-BE49-F238E27FC236}">
                <a16:creationId xmlns:a16="http://schemas.microsoft.com/office/drawing/2014/main" id="{85590EE8-F339-764B-AF36-E2188E27FCDF}"/>
              </a:ext>
            </a:extLst>
          </p:cNvPr>
          <p:cNvSpPr txBox="1"/>
          <p:nvPr/>
        </p:nvSpPr>
        <p:spPr>
          <a:xfrm>
            <a:off x="145209" y="992382"/>
            <a:ext cx="5715263" cy="954107"/>
          </a:xfrm>
          <a:prstGeom prst="rect">
            <a:avLst/>
          </a:prstGeom>
          <a:noFill/>
        </p:spPr>
        <p:txBody>
          <a:bodyPr wrap="square" rtlCol="0">
            <a:spAutoFit/>
          </a:bodyPr>
          <a:lstStyle/>
          <a:p>
            <a:pPr>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rPr>
              <a:t>Director: </a:t>
            </a:r>
            <a:r>
              <a:rPr lang="en-US" sz="2000" kern="0" dirty="0">
                <a:solidFill>
                  <a:schemeClr val="accent1">
                    <a:lumMod val="50000"/>
                  </a:schemeClr>
                </a:solidFill>
                <a:latin typeface="Century Gothic" panose="020B0502020202020204" pitchFamily="34" charset="0"/>
              </a:rPr>
              <a:t>Prof </a:t>
            </a:r>
            <a:r>
              <a:rPr lang="en-US" sz="2000" dirty="0">
                <a:solidFill>
                  <a:schemeClr val="accent1">
                    <a:lumMod val="50000"/>
                  </a:schemeClr>
                </a:solidFill>
                <a:latin typeface="Century Gothic" panose="020B0502020202020204" pitchFamily="34" charset="0"/>
              </a:rPr>
              <a:t>Emma Marsden </a:t>
            </a:r>
            <a:r>
              <a:rPr lang="en-US" sz="1600" dirty="0">
                <a:solidFill>
                  <a:schemeClr val="accent1">
                    <a:lumMod val="50000"/>
                  </a:schemeClr>
                </a:solidFill>
                <a:latin typeface="Century Gothic" panose="020B0502020202020204" pitchFamily="34" charset="0"/>
              </a:rPr>
              <a:t>(University of York)</a:t>
            </a:r>
            <a:endParaRPr kumimoji="0" lang="en-US" sz="1600" b="1" i="0" u="none" strike="noStrike" kern="0" cap="none" spc="0" normalizeH="0" baseline="0" noProof="0" dirty="0">
              <a:ln>
                <a:noFill/>
              </a:ln>
              <a:solidFill>
                <a:srgbClr val="EA5F0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Co-Director: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Dr</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Rachel Hawkes </a:t>
            </a:r>
            <a:r>
              <a:rPr kumimoji="0" lang="en-US" sz="1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US" sz="1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Comberton</a:t>
            </a:r>
            <a:r>
              <a:rPr kumimoji="0" lang="en-US" sz="1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Academy Trust)</a:t>
            </a:r>
            <a:endPar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85590EE8-F339-764B-AF36-E2188E27FCDF}"/>
              </a:ext>
            </a:extLst>
          </p:cNvPr>
          <p:cNvSpPr txBox="1"/>
          <p:nvPr/>
        </p:nvSpPr>
        <p:spPr>
          <a:xfrm>
            <a:off x="333418" y="2586607"/>
            <a:ext cx="29207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Resource developers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Dr</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Inge </a:t>
            </a: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Alferink</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Nick Avery</a:t>
            </a:r>
          </a:p>
        </p:txBody>
      </p:sp>
      <p:sp>
        <p:nvSpPr>
          <p:cNvPr id="6" name="TextBox 5">
            <a:extLst>
              <a:ext uri="{FF2B5EF4-FFF2-40B4-BE49-F238E27FC236}">
                <a16:creationId xmlns:a16="http://schemas.microsoft.com/office/drawing/2014/main" id="{85590EE8-F339-764B-AF36-E2188E27FCDF}"/>
              </a:ext>
            </a:extLst>
          </p:cNvPr>
          <p:cNvSpPr txBox="1"/>
          <p:nvPr/>
        </p:nvSpPr>
        <p:spPr>
          <a:xfrm>
            <a:off x="3254187" y="2621440"/>
            <a:ext cx="29207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CPD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Victoria Hobson</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Stephen Owen</a:t>
            </a:r>
          </a:p>
        </p:txBody>
      </p:sp>
      <p:sp>
        <p:nvSpPr>
          <p:cNvPr id="7" name="TextBox 6">
            <a:extLst>
              <a:ext uri="{FF2B5EF4-FFF2-40B4-BE49-F238E27FC236}">
                <a16:creationId xmlns:a16="http://schemas.microsoft.com/office/drawing/2014/main" id="{85590EE8-F339-764B-AF36-E2188E27FCDF}"/>
              </a:ext>
            </a:extLst>
          </p:cNvPr>
          <p:cNvSpPr txBox="1"/>
          <p:nvPr/>
        </p:nvSpPr>
        <p:spPr>
          <a:xfrm>
            <a:off x="333418" y="4875503"/>
            <a:ext cx="29207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Tech team for Gaming Grammar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Andy Wood</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Dr</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Nick </a:t>
            </a: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Sephton</a:t>
            </a:r>
            <a:endPar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85590EE8-F339-764B-AF36-E2188E27FCDF}"/>
              </a:ext>
            </a:extLst>
          </p:cNvPr>
          <p:cNvSpPr txBox="1"/>
          <p:nvPr/>
        </p:nvSpPr>
        <p:spPr>
          <a:xfrm>
            <a:off x="3056422" y="4875503"/>
            <a:ext cx="29207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Tech team, </a:t>
            </a:r>
            <a:b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b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Resource Portal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Dr</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Frank Feng</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Dr</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Sebastian </a:t>
            </a: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Pelucha</a:t>
            </a:r>
            <a:endPar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5590EE8-F339-764B-AF36-E2188E27FCDF}"/>
              </a:ext>
            </a:extLst>
          </p:cNvPr>
          <p:cNvSpPr txBox="1"/>
          <p:nvPr/>
        </p:nvSpPr>
        <p:spPr>
          <a:xfrm>
            <a:off x="6174956" y="697597"/>
            <a:ext cx="5897179"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Research and CPD specialists</a:t>
            </a:r>
            <a:b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br>
            <a:endPar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Prof Suzanne Graham </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(University of Reading)</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KS2-3 transition, literature, meaningful practice</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1" i="0" u="none" strike="noStrike" kern="0" cap="none" spc="0" normalizeH="0" baseline="0" noProof="0" dirty="0" err="1">
                <a:ln>
                  <a:noFill/>
                </a:ln>
                <a:solidFill>
                  <a:srgbClr val="EA5F00"/>
                </a:solidFill>
                <a:effectLst/>
                <a:uLnTx/>
                <a:uFillTx/>
                <a:latin typeface="Century Gothic" panose="020B0502020202020204" pitchFamily="34" charset="0"/>
                <a:ea typeface="+mn-ea"/>
                <a:cs typeface="+mn-cs"/>
              </a:rPr>
              <a:t>Dr</a:t>
            </a: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 Rowena Kasprowicz </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(University of Reading)</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KS2 knowledge about language, grammar</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René Koglbauer </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(University of Newcastle)</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School FL policy, leadership training, CALL</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David Shanks </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(Harris Federation)</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School FL policy, CALL, differentiation</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1" i="0" u="none" strike="noStrike" kern="0" cap="none" spc="0" normalizeH="0" baseline="0" noProof="0" dirty="0" err="1">
                <a:ln>
                  <a:noFill/>
                </a:ln>
                <a:solidFill>
                  <a:srgbClr val="EA5F00"/>
                </a:solidFill>
                <a:effectLst/>
                <a:uLnTx/>
                <a:uFillTx/>
                <a:latin typeface="Century Gothic" panose="020B0502020202020204" pitchFamily="34" charset="0"/>
                <a:ea typeface="+mn-ea"/>
                <a:cs typeface="+mn-cs"/>
              </a:rPr>
              <a:t>Dr</a:t>
            </a: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 Robert </a:t>
            </a:r>
            <a:r>
              <a:rPr kumimoji="0" lang="en-US" sz="2000" b="1" i="0" u="none" strike="noStrike" kern="0" cap="none" spc="0" normalizeH="0" baseline="0" noProof="0" dirty="0" err="1">
                <a:ln>
                  <a:noFill/>
                </a:ln>
                <a:solidFill>
                  <a:srgbClr val="EA5F00"/>
                </a:solidFill>
                <a:effectLst/>
                <a:uLnTx/>
                <a:uFillTx/>
                <a:latin typeface="Century Gothic" panose="020B0502020202020204" pitchFamily="34" charset="0"/>
                <a:ea typeface="+mn-ea"/>
                <a:cs typeface="+mn-cs"/>
              </a:rPr>
              <a:t>Woore</a:t>
            </a: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(University of Oxford)</a:t>
            </a:r>
            <a:b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Teaching and learning phonics, reading, vocabulary</a:t>
            </a:r>
          </a:p>
        </p:txBody>
      </p:sp>
      <p:sp>
        <p:nvSpPr>
          <p:cNvPr id="10" name="TextBox 9">
            <a:extLst>
              <a:ext uri="{FF2B5EF4-FFF2-40B4-BE49-F238E27FC236}">
                <a16:creationId xmlns:a16="http://schemas.microsoft.com/office/drawing/2014/main" id="{85590EE8-F339-764B-AF36-E2188E27FCDF}"/>
              </a:ext>
            </a:extLst>
          </p:cNvPr>
          <p:cNvSpPr txBox="1"/>
          <p:nvPr/>
        </p:nvSpPr>
        <p:spPr>
          <a:xfrm>
            <a:off x="333418" y="3811500"/>
            <a:ext cx="6447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A5F00"/>
                </a:solidFill>
                <a:effectLst/>
                <a:uLnTx/>
                <a:uFillTx/>
                <a:latin typeface="Century Gothic" panose="020B0502020202020204" pitchFamily="34" charset="0"/>
                <a:ea typeface="+mn-ea"/>
                <a:cs typeface="+mn-cs"/>
              </a:rPr>
              <a:t>Management and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Ann </a:t>
            </a:r>
            <a:r>
              <a:rPr kumimoji="0" lang="en-US"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Mannion</a:t>
            </a:r>
            <a:r>
              <a:rPr kumimoji="0" lang="en-US"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Heather Bradley, Wendy Burns</a:t>
            </a:r>
          </a:p>
        </p:txBody>
      </p:sp>
    </p:spTree>
    <p:extLst>
      <p:ext uri="{BB962C8B-B14F-4D97-AF65-F5344CB8AC3E}">
        <p14:creationId xmlns:p14="http://schemas.microsoft.com/office/powerpoint/2010/main" val="600685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CA6F-F85D-8D47-8FB5-CB2A72FFD6ED}"/>
              </a:ext>
            </a:extLst>
          </p:cNvPr>
          <p:cNvSpPr>
            <a:spLocks noGrp="1"/>
          </p:cNvSpPr>
          <p:nvPr>
            <p:ph type="title"/>
          </p:nvPr>
        </p:nvSpPr>
        <p:spPr>
          <a:xfrm>
            <a:off x="-2084295" y="1508361"/>
            <a:ext cx="10515600" cy="1325563"/>
          </a:xfrm>
        </p:spPr>
        <p:txBody>
          <a:bodyPr/>
          <a:lstStyle/>
          <a:p>
            <a:pPr algn="ctr"/>
            <a:r>
              <a:rPr lang="en-US" dirty="0"/>
              <a:t>The Nine Lead Schools</a:t>
            </a:r>
          </a:p>
        </p:txBody>
      </p:sp>
      <p:sp>
        <p:nvSpPr>
          <p:cNvPr id="3" name="Content Placeholder 2">
            <a:extLst>
              <a:ext uri="{FF2B5EF4-FFF2-40B4-BE49-F238E27FC236}">
                <a16:creationId xmlns:a16="http://schemas.microsoft.com/office/drawing/2014/main" id="{8022F12B-A307-7848-9126-99648C35170D}"/>
              </a:ext>
            </a:extLst>
          </p:cNvPr>
          <p:cNvSpPr>
            <a:spLocks noGrp="1"/>
          </p:cNvSpPr>
          <p:nvPr>
            <p:ph idx="1"/>
          </p:nvPr>
        </p:nvSpPr>
        <p:spPr>
          <a:xfrm>
            <a:off x="264184" y="2604456"/>
            <a:ext cx="8167121" cy="4070407"/>
          </a:xfrm>
        </p:spPr>
        <p:txBody>
          <a:bodyPr>
            <a:normAutofit/>
          </a:bodyPr>
          <a:lstStyle/>
          <a:p>
            <a:r>
              <a:rPr lang="en-GB" sz="2400" u="sng" dirty="0">
                <a:hlinkClick r:id="rId3"/>
              </a:rPr>
              <a:t>Dartford Grammar School, Dartford</a:t>
            </a:r>
            <a:endParaRPr lang="en-GB" sz="2400" dirty="0"/>
          </a:p>
          <a:p>
            <a:r>
              <a:rPr lang="en-GB" sz="2400" u="sng" dirty="0">
                <a:hlinkClick r:id="rId4"/>
              </a:rPr>
              <a:t>Dixons Kings Academy, Bradford</a:t>
            </a:r>
            <a:endParaRPr lang="en-GB" sz="2400" dirty="0"/>
          </a:p>
          <a:p>
            <a:r>
              <a:rPr lang="en-GB" sz="2400" u="sng" dirty="0">
                <a:hlinkClick r:id="rId5"/>
              </a:rPr>
              <a:t>Presdales School, Ware, Hertfordshire</a:t>
            </a:r>
            <a:endParaRPr lang="en-GB" sz="2400" dirty="0"/>
          </a:p>
          <a:p>
            <a:r>
              <a:rPr lang="en-GB" sz="2400" u="sng" dirty="0">
                <a:hlinkClick r:id="rId6"/>
              </a:rPr>
              <a:t>Sir William Borlase’s Grammar School, Marlow</a:t>
            </a:r>
            <a:endParaRPr lang="en-GB" sz="2400" dirty="0"/>
          </a:p>
          <a:p>
            <a:r>
              <a:rPr lang="en-GB" sz="2400" u="sng" dirty="0">
                <a:hlinkClick r:id="rId7"/>
              </a:rPr>
              <a:t>St James’ School, Exeter</a:t>
            </a:r>
            <a:endParaRPr lang="en-GB" sz="2400" dirty="0"/>
          </a:p>
          <a:p>
            <a:r>
              <a:rPr lang="en-GB" sz="2400" u="sng" dirty="0">
                <a:hlinkClick r:id="rId8"/>
              </a:rPr>
              <a:t>The Broxbourne School, Broxbourne, Hertfordshire</a:t>
            </a:r>
            <a:endParaRPr lang="en-GB" sz="2400" dirty="0"/>
          </a:p>
          <a:p>
            <a:r>
              <a:rPr lang="en-GB" sz="2400" u="sng" dirty="0">
                <a:hlinkClick r:id="rId9"/>
              </a:rPr>
              <a:t>Archbishop Temple School, Preston</a:t>
            </a:r>
            <a:endParaRPr lang="en-GB" sz="2400" dirty="0"/>
          </a:p>
          <a:p>
            <a:r>
              <a:rPr lang="en-GB" sz="2400" u="sng" dirty="0">
                <a:hlinkClick r:id="rId10"/>
              </a:rPr>
              <a:t>Blatchington Mill School and Sixth Form, Hove</a:t>
            </a:r>
            <a:endParaRPr lang="en-GB" sz="2400" dirty="0"/>
          </a:p>
          <a:p>
            <a:r>
              <a:rPr lang="en-GB" sz="2400" u="sng" dirty="0">
                <a:hlinkClick r:id="rId11"/>
              </a:rPr>
              <a:t>Cardinal Hume Catholic School, Gateshead</a:t>
            </a:r>
            <a:endParaRPr lang="en-GB" sz="2400" dirty="0"/>
          </a:p>
          <a:p>
            <a:endParaRPr lang="en-US" sz="2400" dirty="0"/>
          </a:p>
        </p:txBody>
      </p:sp>
      <p:sp>
        <p:nvSpPr>
          <p:cNvPr id="4" name="TextBox 3">
            <a:extLst>
              <a:ext uri="{FF2B5EF4-FFF2-40B4-BE49-F238E27FC236}">
                <a16:creationId xmlns:a16="http://schemas.microsoft.com/office/drawing/2014/main" id="{C929AA53-C13D-6449-98C3-26D07C8E3CAB}"/>
              </a:ext>
            </a:extLst>
          </p:cNvPr>
          <p:cNvSpPr txBox="1"/>
          <p:nvPr/>
        </p:nvSpPr>
        <p:spPr>
          <a:xfrm>
            <a:off x="0" y="478226"/>
            <a:ext cx="7920408" cy="1354217"/>
          </a:xfrm>
          <a:prstGeom prst="rect">
            <a:avLst/>
          </a:prstGeom>
          <a:noFill/>
        </p:spPr>
        <p:txBody>
          <a:bodyPr wrap="square" rtlCol="0">
            <a:spAutoFit/>
          </a:bodyPr>
          <a:lstStyle/>
          <a:p>
            <a:pPr algn="ctr"/>
            <a:r>
              <a:rPr lang="en-GB" sz="5400" b="1" dirty="0">
                <a:solidFill>
                  <a:srgbClr val="E87D1E"/>
                </a:solidFill>
              </a:rPr>
              <a:t>Working with 9 Hubs:</a:t>
            </a:r>
          </a:p>
          <a:p>
            <a:pPr algn="ctr"/>
            <a:r>
              <a:rPr lang="en-GB" sz="2800" b="1" dirty="0">
                <a:solidFill>
                  <a:srgbClr val="E87D1E"/>
                </a:solidFill>
              </a:rPr>
              <a:t>9 Lead Schools each with 4 hub schools</a:t>
            </a:r>
          </a:p>
        </p:txBody>
      </p:sp>
      <p:pic>
        <p:nvPicPr>
          <p:cNvPr id="5" name="Picture 4" descr="Lead schools map">
            <a:extLst>
              <a:ext uri="{FF2B5EF4-FFF2-40B4-BE49-F238E27FC236}">
                <a16:creationId xmlns:a16="http://schemas.microsoft.com/office/drawing/2014/main" id="{95DD4187-F8E2-9848-B4BD-F38AD56FF66D}"/>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6494106" y="1698171"/>
            <a:ext cx="5697894" cy="5159829"/>
          </a:xfrm>
          <a:prstGeom prst="rect">
            <a:avLst/>
          </a:prstGeom>
          <a:noFill/>
          <a:ln>
            <a:noFill/>
          </a:ln>
        </p:spPr>
      </p:pic>
    </p:spTree>
    <p:extLst>
      <p:ext uri="{BB962C8B-B14F-4D97-AF65-F5344CB8AC3E}">
        <p14:creationId xmlns:p14="http://schemas.microsoft.com/office/powerpoint/2010/main" val="3756345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3EAA-5161-5043-A60E-E9C1AA494272}"/>
              </a:ext>
            </a:extLst>
          </p:cNvPr>
          <p:cNvSpPr>
            <a:spLocks noGrp="1"/>
          </p:cNvSpPr>
          <p:nvPr>
            <p:ph type="title"/>
          </p:nvPr>
        </p:nvSpPr>
        <p:spPr>
          <a:xfrm>
            <a:off x="819539" y="2137828"/>
            <a:ext cx="10515600" cy="1325563"/>
          </a:xfrm>
        </p:spPr>
        <p:txBody>
          <a:bodyPr/>
          <a:lstStyle/>
          <a:p>
            <a:pPr algn="ctr"/>
            <a:r>
              <a:rPr lang="en-US" dirty="0"/>
              <a:t>Part 3: Approaches to pedagogy</a:t>
            </a:r>
          </a:p>
        </p:txBody>
      </p:sp>
    </p:spTree>
    <p:extLst>
      <p:ext uri="{BB962C8B-B14F-4D97-AF65-F5344CB8AC3E}">
        <p14:creationId xmlns:p14="http://schemas.microsoft.com/office/powerpoint/2010/main" val="150863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60" y="271705"/>
            <a:ext cx="10515600" cy="903952"/>
          </a:xfrm>
        </p:spPr>
        <p:txBody>
          <a:bodyPr>
            <a:normAutofit/>
          </a:bodyPr>
          <a:lstStyle/>
          <a:p>
            <a:r>
              <a:rPr lang="en-GB" sz="3600" dirty="0"/>
              <a:t>Putting classroom FL learning in context…</a:t>
            </a:r>
          </a:p>
        </p:txBody>
      </p:sp>
      <p:sp>
        <p:nvSpPr>
          <p:cNvPr id="3" name="Content Placeholder 2"/>
          <p:cNvSpPr>
            <a:spLocks noGrp="1"/>
          </p:cNvSpPr>
          <p:nvPr>
            <p:ph idx="1"/>
          </p:nvPr>
        </p:nvSpPr>
        <p:spPr>
          <a:xfrm>
            <a:off x="597159" y="1175657"/>
            <a:ext cx="11047445" cy="5281127"/>
          </a:xfrm>
        </p:spPr>
        <p:txBody>
          <a:bodyPr>
            <a:normAutofit fontScale="92500" lnSpcReduction="20000"/>
          </a:bodyPr>
          <a:lstStyle/>
          <a:p>
            <a:pPr marL="0" indent="0">
              <a:buNone/>
            </a:pPr>
            <a:r>
              <a:rPr lang="en-US" b="1" dirty="0"/>
              <a:t>In your home language: </a:t>
            </a:r>
          </a:p>
          <a:p>
            <a:pPr marL="0" indent="0">
              <a:buNone/>
            </a:pPr>
            <a:r>
              <a:rPr lang="en-US" dirty="0"/>
              <a:t>17,520 hours exposure by age 4</a:t>
            </a:r>
            <a:endParaRPr lang="en-US" sz="2600" dirty="0"/>
          </a:p>
          <a:p>
            <a:pPr marL="0" indent="0" algn="r">
              <a:buNone/>
            </a:pPr>
            <a:r>
              <a:rPr lang="en-US" sz="2600" dirty="0"/>
              <a:t>	(</a:t>
            </a:r>
            <a:r>
              <a:rPr lang="en-US" sz="1900" dirty="0" err="1"/>
              <a:t>Roffwarg</a:t>
            </a:r>
            <a:r>
              <a:rPr lang="en-US" sz="1900" dirty="0"/>
              <a:t> et al., 1966, cited in Collins &amp; Muñoz, 2016)</a:t>
            </a:r>
            <a:endParaRPr lang="en-US" sz="2600" dirty="0"/>
          </a:p>
          <a:p>
            <a:pPr marL="0" indent="0">
              <a:buNone/>
            </a:pPr>
            <a:r>
              <a:rPr lang="en-US" dirty="0"/>
              <a:t>Infants hear </a:t>
            </a:r>
            <a:r>
              <a:rPr lang="en-GB" dirty="0"/>
              <a:t>2,000 -15,000 words a DAY! </a:t>
            </a:r>
            <a:r>
              <a:rPr lang="en-US" sz="2600" dirty="0"/>
              <a:t>(varies with SES) </a:t>
            </a:r>
            <a:endParaRPr lang="en-US" dirty="0"/>
          </a:p>
          <a:p>
            <a:pPr marL="0" indent="0" algn="r">
              <a:buNone/>
            </a:pPr>
            <a:r>
              <a:rPr lang="en-US" sz="1800" dirty="0"/>
              <a:t>(</a:t>
            </a:r>
            <a:r>
              <a:rPr lang="en-US" altLang="en-US" sz="1800" dirty="0">
                <a:cs typeface="Arial" panose="020B0604020202020204" pitchFamily="34" charset="0"/>
              </a:rPr>
              <a:t>Weisleder &amp; Fernald, 2013) </a:t>
            </a:r>
          </a:p>
          <a:p>
            <a:pPr marL="0" indent="0">
              <a:buNone/>
            </a:pPr>
            <a:r>
              <a:rPr lang="en-GB" dirty="0"/>
              <a:t>Have 3,000 - 5,000 spoken words before learn to read</a:t>
            </a:r>
            <a:endParaRPr lang="en-US" dirty="0"/>
          </a:p>
          <a:p>
            <a:pPr marL="0" indent="0">
              <a:buNone/>
            </a:pPr>
            <a:r>
              <a:rPr lang="en-US" dirty="0"/>
              <a:t>= PRACTICE in understanding, interacting, meaning-making</a:t>
            </a:r>
          </a:p>
          <a:p>
            <a:pPr marL="0" indent="0">
              <a:buNone/>
            </a:pPr>
            <a:r>
              <a:rPr lang="en-US" b="1" dirty="0"/>
              <a:t>Foreign language in England: </a:t>
            </a:r>
          </a:p>
          <a:p>
            <a:pPr marL="0" indent="0">
              <a:buNone/>
            </a:pPr>
            <a:r>
              <a:rPr lang="en-US" dirty="0"/>
              <a:t>429 hours in KS3 + KS4 </a:t>
            </a:r>
            <a:r>
              <a:rPr lang="en-US" sz="2800" dirty="0"/>
              <a:t>combined (ages 11-16)</a:t>
            </a:r>
            <a:endParaRPr lang="en-US" dirty="0"/>
          </a:p>
          <a:p>
            <a:pPr marL="0" indent="0">
              <a:buNone/>
            </a:pPr>
            <a:r>
              <a:rPr lang="en-US" dirty="0"/>
              <a:t>Learn 4-10 words an hour</a:t>
            </a:r>
          </a:p>
          <a:p>
            <a:pPr marL="0" indent="0">
              <a:buNone/>
            </a:pPr>
            <a:r>
              <a:rPr lang="en-US" dirty="0"/>
              <a:t>		Our expectations are VERY high</a:t>
            </a:r>
          </a:p>
        </p:txBody>
      </p:sp>
      <p:sp>
        <p:nvSpPr>
          <p:cNvPr id="6" name="Oval Callout 5">
            <a:extLst>
              <a:ext uri="{FF2B5EF4-FFF2-40B4-BE49-F238E27FC236}">
                <a16:creationId xmlns:a16="http://schemas.microsoft.com/office/drawing/2014/main" id="{E4ECA997-C734-8441-A85C-786AE6CE365B}"/>
              </a:ext>
            </a:extLst>
          </p:cNvPr>
          <p:cNvSpPr/>
          <p:nvPr/>
        </p:nvSpPr>
        <p:spPr>
          <a:xfrm>
            <a:off x="223934" y="5434044"/>
            <a:ext cx="2015413" cy="1223348"/>
          </a:xfrm>
          <a:prstGeom prst="wedgeEllipseCallout">
            <a:avLst>
              <a:gd name="adj1" fmla="val -1201"/>
              <a:gd name="adj2" fmla="val -77694"/>
            </a:avLst>
          </a:prstGeom>
          <a:solidFill>
            <a:srgbClr val="FFF4EF"/>
          </a:solidFill>
          <a:ln w="38100">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04F75"/>
                </a:solidFill>
              </a:rPr>
              <a:t>short cuts, anyone?!</a:t>
            </a:r>
          </a:p>
        </p:txBody>
      </p:sp>
      <p:sp>
        <p:nvSpPr>
          <p:cNvPr id="7" name="Oval Callout 6">
            <a:extLst>
              <a:ext uri="{FF2B5EF4-FFF2-40B4-BE49-F238E27FC236}">
                <a16:creationId xmlns:a16="http://schemas.microsoft.com/office/drawing/2014/main" id="{EC64F48B-267F-B440-8150-CE3ACFD2B235}"/>
              </a:ext>
            </a:extLst>
          </p:cNvPr>
          <p:cNvSpPr/>
          <p:nvPr/>
        </p:nvSpPr>
        <p:spPr>
          <a:xfrm>
            <a:off x="7656301" y="3334544"/>
            <a:ext cx="4298302" cy="2958842"/>
          </a:xfrm>
          <a:prstGeom prst="wedgeEllipseCallout">
            <a:avLst>
              <a:gd name="adj1" fmla="val 37142"/>
              <a:gd name="adj2" fmla="val 29210"/>
            </a:avLst>
          </a:prstGeom>
          <a:solidFill>
            <a:srgbClr val="FFF4EF"/>
          </a:solidFill>
          <a:ln w="38100">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srgbClr val="104F75"/>
                </a:solidFill>
              </a:rPr>
              <a:t>Conscious learners -&gt; Skill acquisition theory.</a:t>
            </a:r>
          </a:p>
          <a:p>
            <a:pPr algn="ctr"/>
            <a:r>
              <a:rPr lang="en-US" sz="2300" b="1" dirty="0">
                <a:solidFill>
                  <a:srgbClr val="104F75"/>
                </a:solidFill>
              </a:rPr>
              <a:t>General cognitive models of learning </a:t>
            </a:r>
          </a:p>
          <a:p>
            <a:pPr algn="ctr"/>
            <a:r>
              <a:rPr lang="en-US" b="1" dirty="0">
                <a:solidFill>
                  <a:srgbClr val="104F75"/>
                </a:solidFill>
              </a:rPr>
              <a:t>(little reliance on innate linguistic or statistical learning) </a:t>
            </a:r>
          </a:p>
        </p:txBody>
      </p:sp>
      <p:sp>
        <p:nvSpPr>
          <p:cNvPr id="8" name="TextBox 7">
            <a:extLst>
              <a:ext uri="{FF2B5EF4-FFF2-40B4-BE49-F238E27FC236}">
                <a16:creationId xmlns:a16="http://schemas.microsoft.com/office/drawing/2014/main" id="{5D6C0524-F193-9B40-87DE-996599E832AA}"/>
              </a:ext>
            </a:extLst>
          </p:cNvPr>
          <p:cNvSpPr txBox="1"/>
          <p:nvPr/>
        </p:nvSpPr>
        <p:spPr>
          <a:xfrm>
            <a:off x="9587692" y="6456784"/>
            <a:ext cx="2430137" cy="369332"/>
          </a:xfrm>
          <a:prstGeom prst="rect">
            <a:avLst/>
          </a:prstGeom>
          <a:noFill/>
        </p:spPr>
        <p:txBody>
          <a:bodyPr wrap="square" rtlCol="0">
            <a:spAutoFit/>
          </a:bodyPr>
          <a:lstStyle/>
          <a:p>
            <a:r>
              <a:rPr lang="en-US" dirty="0" err="1"/>
              <a:t>DeKeyser</a:t>
            </a:r>
            <a:r>
              <a:rPr lang="en-US" dirty="0"/>
              <a:t>, 2015 &amp; 2017</a:t>
            </a:r>
          </a:p>
        </p:txBody>
      </p:sp>
    </p:spTree>
    <p:extLst>
      <p:ext uri="{BB962C8B-B14F-4D97-AF65-F5344CB8AC3E}">
        <p14:creationId xmlns:p14="http://schemas.microsoft.com/office/powerpoint/2010/main" val="124199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570285"/>
            <a:ext cx="11471564" cy="1325563"/>
          </a:xfrm>
        </p:spPr>
        <p:txBody>
          <a:bodyPr>
            <a:normAutofit/>
          </a:bodyPr>
          <a:lstStyle/>
          <a:p>
            <a:r>
              <a:rPr lang="en-GB" sz="4000" dirty="0"/>
              <a:t>Changing conceptualisations: “skills” and “knowledge”</a:t>
            </a:r>
          </a:p>
        </p:txBody>
      </p:sp>
      <p:sp>
        <p:nvSpPr>
          <p:cNvPr id="3" name="Content Placeholder 2"/>
          <p:cNvSpPr>
            <a:spLocks noGrp="1"/>
          </p:cNvSpPr>
          <p:nvPr>
            <p:ph idx="1"/>
          </p:nvPr>
        </p:nvSpPr>
        <p:spPr/>
        <p:txBody>
          <a:bodyPr>
            <a:normAutofit lnSpcReduction="10000"/>
          </a:bodyPr>
          <a:lstStyle/>
          <a:p>
            <a:r>
              <a:rPr lang="en-GB" b="1" dirty="0"/>
              <a:t>Knowledge</a:t>
            </a:r>
            <a:br>
              <a:rPr lang="en-GB" dirty="0"/>
            </a:br>
            <a:r>
              <a:rPr lang="en-GB" dirty="0"/>
              <a:t>Knowledge is what you ‘know and know how to do’</a:t>
            </a:r>
          </a:p>
          <a:p>
            <a:pPr marL="0" indent="0">
              <a:buNone/>
            </a:pPr>
            <a:endParaRPr lang="en-GB" b="1" dirty="0"/>
          </a:p>
          <a:p>
            <a:r>
              <a:rPr lang="en-GB" b="1" dirty="0"/>
              <a:t>Skills</a:t>
            </a:r>
            <a:br>
              <a:rPr lang="en-GB" dirty="0"/>
            </a:br>
            <a:r>
              <a:rPr lang="en-GB" dirty="0"/>
              <a:t>Skill is a performance built on what a person </a:t>
            </a:r>
            <a:r>
              <a:rPr lang="en-GB" b="1" dirty="0"/>
              <a:t>knows</a:t>
            </a:r>
            <a:r>
              <a:rPr lang="en-GB" dirty="0"/>
              <a:t> … the practice of applying the ‘known’.</a:t>
            </a:r>
          </a:p>
          <a:p>
            <a:pPr lvl="1"/>
            <a:r>
              <a:rPr lang="en-GB" dirty="0"/>
              <a:t>Yet, conceptualisations of skills as Reading, Listening, Speaking, Writing can drive: </a:t>
            </a:r>
          </a:p>
          <a:p>
            <a:pPr lvl="2"/>
            <a:r>
              <a:rPr lang="en-GB" dirty="0"/>
              <a:t>lesson structure, schemes of work, text book units, and tests</a:t>
            </a:r>
          </a:p>
          <a:p>
            <a:pPr marL="0" indent="0">
              <a:buNone/>
            </a:pPr>
            <a:endParaRPr lang="en-GB" dirty="0"/>
          </a:p>
        </p:txBody>
      </p:sp>
    </p:spTree>
    <p:extLst>
      <p:ext uri="{BB962C8B-B14F-4D97-AF65-F5344CB8AC3E}">
        <p14:creationId xmlns:p14="http://schemas.microsoft.com/office/powerpoint/2010/main" val="177931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4E261F-A76C-AA4A-B74D-D0427F95D11C}"/>
              </a:ext>
            </a:extLst>
          </p:cNvPr>
          <p:cNvSpPr txBox="1"/>
          <p:nvPr/>
        </p:nvSpPr>
        <p:spPr>
          <a:xfrm>
            <a:off x="122737" y="1629404"/>
            <a:ext cx="2109476" cy="491225"/>
          </a:xfrm>
          <a:prstGeom prst="rect">
            <a:avLst/>
          </a:prstGeom>
          <a:noFill/>
        </p:spPr>
        <p:txBody>
          <a:bodyPr wrap="square" rtlCol="0">
            <a:spAutoFit/>
          </a:bodyPr>
          <a:lstStyle/>
          <a:p>
            <a:pPr>
              <a:lnSpc>
                <a:spcPct val="80000"/>
              </a:lnSpc>
              <a:buFontTx/>
              <a:buNone/>
            </a:pPr>
            <a:r>
              <a:rPr lang="en-GB" altLang="en-US" sz="1600" dirty="0"/>
              <a:t>Bachman (1990)</a:t>
            </a:r>
          </a:p>
          <a:p>
            <a:pPr>
              <a:lnSpc>
                <a:spcPct val="80000"/>
              </a:lnSpc>
              <a:buFontTx/>
              <a:buNone/>
            </a:pPr>
            <a:r>
              <a:rPr lang="en-GB" altLang="en-US" sz="1600" dirty="0" err="1"/>
              <a:t>Canale</a:t>
            </a:r>
            <a:r>
              <a:rPr lang="en-GB" altLang="en-US" sz="1600" dirty="0"/>
              <a:t>  &amp; Swain (1980)</a:t>
            </a:r>
          </a:p>
        </p:txBody>
      </p:sp>
      <p:graphicFrame>
        <p:nvGraphicFramePr>
          <p:cNvPr id="8" name="Content Placeholder 7">
            <a:extLst>
              <a:ext uri="{FF2B5EF4-FFF2-40B4-BE49-F238E27FC236}">
                <a16:creationId xmlns:a16="http://schemas.microsoft.com/office/drawing/2014/main" id="{03D25963-4F48-BA4A-BAD9-5CCB131754DF}"/>
              </a:ext>
            </a:extLst>
          </p:cNvPr>
          <p:cNvGraphicFramePr>
            <a:graphicFrameLocks noGrp="1"/>
          </p:cNvGraphicFramePr>
          <p:nvPr>
            <p:ph idx="1"/>
            <p:extLst/>
          </p:nvPr>
        </p:nvGraphicFramePr>
        <p:xfrm>
          <a:off x="181479" y="1629404"/>
          <a:ext cx="11951778" cy="4458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76EF9D88-BBE9-8849-BD57-90A2B2624918}"/>
              </a:ext>
            </a:extLst>
          </p:cNvPr>
          <p:cNvSpPr/>
          <p:nvPr/>
        </p:nvSpPr>
        <p:spPr>
          <a:xfrm>
            <a:off x="210851" y="2891118"/>
            <a:ext cx="5665156" cy="30607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97D325E-78B2-174D-B11E-A2B07DEFBCA1}"/>
              </a:ext>
            </a:extLst>
          </p:cNvPr>
          <p:cNvSpPr txBox="1"/>
          <p:nvPr/>
        </p:nvSpPr>
        <p:spPr>
          <a:xfrm>
            <a:off x="2163462" y="290052"/>
            <a:ext cx="8063364" cy="954107"/>
          </a:xfrm>
          <a:prstGeom prst="rect">
            <a:avLst/>
          </a:prstGeom>
          <a:noFill/>
        </p:spPr>
        <p:txBody>
          <a:bodyPr wrap="square" rtlCol="0">
            <a:spAutoFit/>
          </a:bodyPr>
          <a:lstStyle/>
          <a:p>
            <a:pPr algn="ctr"/>
            <a:r>
              <a:rPr lang="en-US" sz="2800" b="1" dirty="0"/>
              <a:t>What do we want to teach? </a:t>
            </a:r>
          </a:p>
          <a:p>
            <a:pPr algn="ctr"/>
            <a:r>
              <a:rPr lang="en-US" sz="2800" b="1" dirty="0"/>
              <a:t>What does it mean to be competent in a language?</a:t>
            </a:r>
          </a:p>
        </p:txBody>
      </p:sp>
      <p:sp>
        <p:nvSpPr>
          <p:cNvPr id="11" name="Oval 10">
            <a:extLst>
              <a:ext uri="{FF2B5EF4-FFF2-40B4-BE49-F238E27FC236}">
                <a16:creationId xmlns:a16="http://schemas.microsoft.com/office/drawing/2014/main" id="{65066801-7FC8-2C4B-ABD7-DDF5CCA5D687}"/>
              </a:ext>
            </a:extLst>
          </p:cNvPr>
          <p:cNvSpPr/>
          <p:nvPr/>
        </p:nvSpPr>
        <p:spPr>
          <a:xfrm>
            <a:off x="5768788" y="2891118"/>
            <a:ext cx="6423212" cy="277009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E3BE035-0623-1744-AD18-9FCA1D74D751}"/>
              </a:ext>
            </a:extLst>
          </p:cNvPr>
          <p:cNvSpPr/>
          <p:nvPr/>
        </p:nvSpPr>
        <p:spPr>
          <a:xfrm>
            <a:off x="612429" y="6087838"/>
            <a:ext cx="11165429" cy="589072"/>
          </a:xfrm>
          <a:prstGeom prst="rect">
            <a:avLst/>
          </a:prstGeom>
        </p:spPr>
        <p:txBody>
          <a:bodyPr wrap="none">
            <a:spAutoFit/>
          </a:bodyPr>
          <a:lstStyle/>
          <a:p>
            <a:pPr>
              <a:lnSpc>
                <a:spcPct val="150000"/>
              </a:lnSpc>
            </a:pPr>
            <a:r>
              <a:rPr lang="en-GB" sz="2400" dirty="0">
                <a:solidFill>
                  <a:srgbClr val="4472C4">
                    <a:lumMod val="50000"/>
                  </a:srgbClr>
                </a:solidFill>
              </a:rPr>
              <a:t>NCELP: defining this body of knowledge and providing planned and meaningful practice</a:t>
            </a:r>
            <a:r>
              <a:rPr lang="en-GB" sz="2400" i="1" dirty="0">
                <a:solidFill>
                  <a:schemeClr val="accent5">
                    <a:lumMod val="75000"/>
                  </a:schemeClr>
                </a:solidFill>
              </a:rPr>
              <a:t>.</a:t>
            </a:r>
            <a:endParaRPr lang="en-GB" sz="2400" dirty="0">
              <a:solidFill>
                <a:srgbClr val="4472C4">
                  <a:lumMod val="50000"/>
                </a:srgbClr>
              </a:solidFill>
            </a:endParaRPr>
          </a:p>
        </p:txBody>
      </p:sp>
    </p:spTree>
    <p:extLst>
      <p:ext uri="{BB962C8B-B14F-4D97-AF65-F5344CB8AC3E}">
        <p14:creationId xmlns:p14="http://schemas.microsoft.com/office/powerpoint/2010/main" val="257225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635" y="163731"/>
            <a:ext cx="10515600" cy="1325563"/>
          </a:xfrm>
        </p:spPr>
        <p:txBody>
          <a:bodyPr/>
          <a:lstStyle/>
          <a:p>
            <a:r>
              <a:rPr lang="en-GB" dirty="0"/>
              <a:t>NCELP pedagogy</a:t>
            </a:r>
          </a:p>
        </p:txBody>
      </p:sp>
      <p:sp>
        <p:nvSpPr>
          <p:cNvPr id="5" name="Content Placeholder 2"/>
          <p:cNvSpPr txBox="1">
            <a:spLocks/>
          </p:cNvSpPr>
          <p:nvPr/>
        </p:nvSpPr>
        <p:spPr>
          <a:xfrm>
            <a:off x="959069" y="176863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solidFill>
                <a:srgbClr val="4472C4">
                  <a:lumMod val="50000"/>
                </a:srgbClr>
              </a:solidFill>
            </a:endParaRPr>
          </a:p>
          <a:p>
            <a:endParaRPr lang="en-GB" dirty="0">
              <a:solidFill>
                <a:srgbClr val="4472C4">
                  <a:lumMod val="50000"/>
                </a:srgbClr>
              </a:solidFill>
            </a:endParaRPr>
          </a:p>
        </p:txBody>
      </p:sp>
      <p:sp>
        <p:nvSpPr>
          <p:cNvPr id="6" name="Content Placeholder 2"/>
          <p:cNvSpPr txBox="1">
            <a:spLocks/>
          </p:cNvSpPr>
          <p:nvPr/>
        </p:nvSpPr>
        <p:spPr>
          <a:xfrm>
            <a:off x="640668" y="3068541"/>
            <a:ext cx="10515600" cy="3110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dirty="0">
                <a:solidFill>
                  <a:srgbClr val="4472C4">
                    <a:lumMod val="50000"/>
                  </a:srgbClr>
                </a:solidFill>
              </a:rPr>
              <a:t>Phonics</a:t>
            </a:r>
          </a:p>
          <a:p>
            <a:pPr>
              <a:lnSpc>
                <a:spcPct val="150000"/>
              </a:lnSpc>
            </a:pPr>
            <a:r>
              <a:rPr lang="en-GB" dirty="0">
                <a:solidFill>
                  <a:srgbClr val="4472C4">
                    <a:lumMod val="50000"/>
                  </a:srgbClr>
                </a:solidFill>
              </a:rPr>
              <a:t>Vocabulary</a:t>
            </a:r>
          </a:p>
          <a:p>
            <a:pPr>
              <a:lnSpc>
                <a:spcPct val="150000"/>
              </a:lnSpc>
            </a:pPr>
            <a:r>
              <a:rPr lang="en-GB" dirty="0">
                <a:solidFill>
                  <a:srgbClr val="4472C4">
                    <a:lumMod val="50000"/>
                  </a:srgbClr>
                </a:solidFill>
              </a:rPr>
              <a:t>Grammar</a:t>
            </a:r>
          </a:p>
          <a:p>
            <a:pPr>
              <a:lnSpc>
                <a:spcPct val="150000"/>
              </a:lnSpc>
            </a:pPr>
            <a:r>
              <a:rPr lang="en-GB" dirty="0">
                <a:solidFill>
                  <a:srgbClr val="4472C4">
                    <a:lumMod val="50000"/>
                  </a:srgbClr>
                </a:solidFill>
              </a:rPr>
              <a:t>Meaningful practice</a:t>
            </a:r>
          </a:p>
          <a:p>
            <a:pPr>
              <a:lnSpc>
                <a:spcPct val="150000"/>
              </a:lnSpc>
            </a:pPr>
            <a:endParaRPr lang="en-GB" dirty="0">
              <a:solidFill>
                <a:srgbClr val="4472C4">
                  <a:lumMod val="50000"/>
                </a:srgbClr>
              </a:solidFill>
            </a:endParaRPr>
          </a:p>
        </p:txBody>
      </p:sp>
      <p:sp>
        <p:nvSpPr>
          <p:cNvPr id="3" name="Rectangle 2"/>
          <p:cNvSpPr/>
          <p:nvPr/>
        </p:nvSpPr>
        <p:spPr>
          <a:xfrm>
            <a:off x="513152" y="1285139"/>
            <a:ext cx="11374048" cy="1946576"/>
          </a:xfrm>
          <a:prstGeom prst="rect">
            <a:avLst/>
          </a:prstGeom>
          <a:ln>
            <a:solidFill>
              <a:schemeClr val="accent5">
                <a:lumMod val="50000"/>
              </a:schemeClr>
            </a:solidFill>
          </a:ln>
        </p:spPr>
        <p:txBody>
          <a:bodyPr wrap="square">
            <a:spAutoFit/>
          </a:bodyPr>
          <a:lstStyle/>
          <a:p>
            <a:pPr>
              <a:lnSpc>
                <a:spcPct val="150000"/>
              </a:lnSpc>
            </a:pPr>
            <a:r>
              <a:rPr lang="en-GB" sz="2000" i="1" dirty="0">
                <a:solidFill>
                  <a:schemeClr val="accent5">
                    <a:lumMod val="75000"/>
                  </a:schemeClr>
                </a:solidFill>
                <a:latin typeface="Century Gothic" panose="020B0502020202020204" pitchFamily="34" charset="0"/>
              </a:rPr>
              <a:t>Pupils need to gain systematic knowledge of the </a:t>
            </a:r>
            <a:r>
              <a:rPr lang="en-GB" sz="2000" b="1" i="1" dirty="0">
                <a:solidFill>
                  <a:schemeClr val="accent5">
                    <a:lumMod val="75000"/>
                  </a:schemeClr>
                </a:solidFill>
                <a:latin typeface="Century Gothic" panose="020B0502020202020204" pitchFamily="34" charset="0"/>
              </a:rPr>
              <a:t>vocabulary</a:t>
            </a:r>
            <a:r>
              <a:rPr lang="en-GB" sz="2000" i="1" dirty="0">
                <a:solidFill>
                  <a:schemeClr val="accent5">
                    <a:lumMod val="75000"/>
                  </a:schemeClr>
                </a:solidFill>
                <a:latin typeface="Century Gothic" panose="020B0502020202020204" pitchFamily="34" charset="0"/>
              </a:rPr>
              <a:t>, </a:t>
            </a:r>
            <a:r>
              <a:rPr lang="en-GB" sz="2000" b="1" i="1" dirty="0">
                <a:solidFill>
                  <a:schemeClr val="accent5">
                    <a:lumMod val="75000"/>
                  </a:schemeClr>
                </a:solidFill>
                <a:latin typeface="Century Gothic" panose="020B0502020202020204" pitchFamily="34" charset="0"/>
              </a:rPr>
              <a:t>grammar</a:t>
            </a:r>
            <a:r>
              <a:rPr lang="en-GB" sz="2000" i="1" dirty="0">
                <a:solidFill>
                  <a:schemeClr val="accent5">
                    <a:lumMod val="75000"/>
                  </a:schemeClr>
                </a:solidFill>
                <a:latin typeface="Century Gothic" panose="020B0502020202020204" pitchFamily="34" charset="0"/>
              </a:rPr>
              <a:t>, and sound and spelling systems (</a:t>
            </a:r>
            <a:r>
              <a:rPr lang="en-GB" sz="2000" b="1" i="1" dirty="0">
                <a:solidFill>
                  <a:schemeClr val="accent5">
                    <a:lumMod val="75000"/>
                  </a:schemeClr>
                </a:solidFill>
                <a:latin typeface="Century Gothic" panose="020B0502020202020204" pitchFamily="34" charset="0"/>
              </a:rPr>
              <a:t>phonics</a:t>
            </a:r>
            <a:r>
              <a:rPr lang="en-GB" sz="2000" i="1" dirty="0">
                <a:solidFill>
                  <a:schemeClr val="accent5">
                    <a:lumMod val="75000"/>
                  </a:schemeClr>
                </a:solidFill>
                <a:latin typeface="Century Gothic" panose="020B0502020202020204" pitchFamily="34" charset="0"/>
              </a:rPr>
              <a:t>) of their new language, and how these are used by speakers of the language. They need to reinforce this knowledge with </a:t>
            </a:r>
            <a:r>
              <a:rPr lang="en-GB" sz="2000" b="1" i="1" dirty="0">
                <a:solidFill>
                  <a:schemeClr val="accent5">
                    <a:lumMod val="75000"/>
                  </a:schemeClr>
                </a:solidFill>
                <a:latin typeface="Century Gothic" panose="020B0502020202020204" pitchFamily="34" charset="0"/>
              </a:rPr>
              <a:t>extensive planned practice</a:t>
            </a:r>
            <a:r>
              <a:rPr lang="en-GB" sz="2000" i="1" dirty="0">
                <a:solidFill>
                  <a:schemeClr val="accent5">
                    <a:lumMod val="75000"/>
                  </a:schemeClr>
                </a:solidFill>
                <a:latin typeface="Century Gothic" panose="020B0502020202020204" pitchFamily="34" charset="0"/>
              </a:rPr>
              <a:t> and use it in order to build the skills needed for communication. </a:t>
            </a:r>
            <a:r>
              <a:rPr lang="en-GB" sz="1600" dirty="0">
                <a:solidFill>
                  <a:schemeClr val="accent5">
                    <a:lumMod val="75000"/>
                  </a:schemeClr>
                </a:solidFill>
                <a:latin typeface="Century Gothic" panose="020B0502020202020204" pitchFamily="34" charset="0"/>
              </a:rPr>
              <a:t>(MFL Pedagogy Review, p.3)</a:t>
            </a:r>
          </a:p>
        </p:txBody>
      </p:sp>
    </p:spTree>
    <p:extLst>
      <p:ext uri="{BB962C8B-B14F-4D97-AF65-F5344CB8AC3E}">
        <p14:creationId xmlns:p14="http://schemas.microsoft.com/office/powerpoint/2010/main" val="151959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94764" y="137984"/>
            <a:ext cx="9066941"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PHONICS</a:t>
            </a:r>
          </a:p>
        </p:txBody>
      </p:sp>
      <p:sp>
        <p:nvSpPr>
          <p:cNvPr id="14" name="Title 3"/>
          <p:cNvSpPr txBox="1">
            <a:spLocks/>
          </p:cNvSpPr>
          <p:nvPr/>
        </p:nvSpPr>
        <p:spPr>
          <a:xfrm>
            <a:off x="0" y="1175543"/>
            <a:ext cx="10542494" cy="109701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selection and order of SSC (symbol-sound correspondences)</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high-frequency ‘source’ words</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staged roll out with more intensive practice activities (and systematic revisiting)</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much more time for French</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Rectangle 2"/>
          <p:cNvSpPr/>
          <p:nvPr/>
        </p:nvSpPr>
        <p:spPr>
          <a:xfrm>
            <a:off x="237351" y="2930645"/>
            <a:ext cx="11598166" cy="3416320"/>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00" dirty="0" err="1">
                <a:latin typeface="Century Gothic" panose="020B0502020202020204" pitchFamily="34" charset="0"/>
              </a:rPr>
              <a:t>Erler</a:t>
            </a:r>
            <a:r>
              <a:rPr lang="en-GB" sz="1200" dirty="0">
                <a:latin typeface="Century Gothic" panose="020B0502020202020204" pitchFamily="34" charset="0"/>
              </a:rPr>
              <a:t>, L. and </a:t>
            </a:r>
            <a:r>
              <a:rPr lang="en-GB" sz="1200" dirty="0" err="1">
                <a:latin typeface="Century Gothic" panose="020B0502020202020204" pitchFamily="34" charset="0"/>
              </a:rPr>
              <a:t>Macaro</a:t>
            </a:r>
            <a:r>
              <a:rPr lang="en-GB" sz="1200" dirty="0">
                <a:latin typeface="Century Gothic" panose="020B0502020202020204" pitchFamily="34" charset="0"/>
              </a:rPr>
              <a:t>, E. (2012) ‘Decoding Ability in French as a Foreign Language and Language Learning Motivation’. The Modern Language Journal, 95(4): 496-518.</a:t>
            </a:r>
          </a:p>
          <a:p>
            <a:r>
              <a:rPr lang="en-GB" sz="1200" dirty="0">
                <a:latin typeface="Century Gothic" panose="020B0502020202020204" pitchFamily="34" charset="0"/>
              </a:rPr>
              <a:t>Porter, A.M. (2014) An early start to French literacy:  Learning the spoken and written word simultaneously in English primary schools.  PhD thesis, University of Southampton.</a:t>
            </a:r>
          </a:p>
          <a:p>
            <a:r>
              <a:rPr lang="en-GB" sz="1200" dirty="0" err="1">
                <a:latin typeface="Century Gothic" panose="020B0502020202020204" pitchFamily="34" charset="0"/>
              </a:rPr>
              <a:t>Woore</a:t>
            </a:r>
            <a:r>
              <a:rPr lang="en-GB" sz="1200" dirty="0">
                <a:latin typeface="Century Gothic" panose="020B0502020202020204" pitchFamily="34" charset="0"/>
              </a:rPr>
              <a:t>, R. (2007) ‘“</a:t>
            </a:r>
            <a:r>
              <a:rPr lang="en-GB" sz="1200" dirty="0" err="1">
                <a:latin typeface="Century Gothic" panose="020B0502020202020204" pitchFamily="34" charset="0"/>
              </a:rPr>
              <a:t>Weisse</a:t>
            </a:r>
            <a:r>
              <a:rPr lang="en-GB" sz="1200" dirty="0">
                <a:latin typeface="Century Gothic" panose="020B0502020202020204" pitchFamily="34" charset="0"/>
              </a:rPr>
              <a:t> </a:t>
            </a:r>
            <a:r>
              <a:rPr lang="en-GB" sz="1200" dirty="0" err="1">
                <a:latin typeface="Century Gothic" panose="020B0502020202020204" pitchFamily="34" charset="0"/>
              </a:rPr>
              <a:t>Maus</a:t>
            </a:r>
            <a:r>
              <a:rPr lang="en-GB" sz="1200" dirty="0">
                <a:latin typeface="Century Gothic" panose="020B0502020202020204" pitchFamily="34" charset="0"/>
              </a:rPr>
              <a:t> in </a:t>
            </a:r>
            <a:r>
              <a:rPr lang="en-GB" sz="1200" dirty="0" err="1">
                <a:latin typeface="Century Gothic" panose="020B0502020202020204" pitchFamily="34" charset="0"/>
              </a:rPr>
              <a:t>Meinem</a:t>
            </a:r>
            <a:r>
              <a:rPr lang="en-GB" sz="1200" dirty="0">
                <a:latin typeface="Century Gothic" panose="020B0502020202020204" pitchFamily="34" charset="0"/>
              </a:rPr>
              <a:t> </a:t>
            </a:r>
            <a:r>
              <a:rPr lang="en-GB" sz="1200" dirty="0" err="1">
                <a:latin typeface="Century Gothic" panose="020B0502020202020204" pitchFamily="34" charset="0"/>
              </a:rPr>
              <a:t>Haus</a:t>
            </a:r>
            <a:r>
              <a:rPr lang="en-GB" sz="1200" dirty="0">
                <a:latin typeface="Century Gothic" panose="020B0502020202020204" pitchFamily="34" charset="0"/>
              </a:rPr>
              <a:t>”: Using Poems and Learner Strategies to Help Learners Decode the Sounds of the L2’. Language Learning Journal, vol. 35, no. 2, pp. 175-188.</a:t>
            </a:r>
          </a:p>
          <a:p>
            <a:r>
              <a:rPr lang="en-GB" sz="1200" dirty="0" err="1">
                <a:latin typeface="Century Gothic" panose="020B0502020202020204" pitchFamily="34" charset="0"/>
              </a:rPr>
              <a:t>Woore</a:t>
            </a:r>
            <a:r>
              <a:rPr lang="en-GB" sz="1200" dirty="0">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200" dirty="0" err="1">
                <a:latin typeface="Century Gothic" panose="020B0502020202020204" pitchFamily="34" charset="0"/>
              </a:rPr>
              <a:t>Woore</a:t>
            </a:r>
            <a:r>
              <a:rPr lang="en-GB" sz="1200" dirty="0">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200" dirty="0" err="1">
                <a:latin typeface="Century Gothic" panose="020B0502020202020204" pitchFamily="34" charset="0"/>
              </a:rPr>
              <a:t>Woore</a:t>
            </a:r>
            <a:r>
              <a:rPr lang="en-GB" sz="1200" dirty="0">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200" dirty="0" err="1">
                <a:latin typeface="Century Gothic" panose="020B0502020202020204" pitchFamily="34" charset="0"/>
              </a:rPr>
              <a:t>Woore</a:t>
            </a:r>
            <a:r>
              <a:rPr lang="en-GB" sz="1200" dirty="0">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200" dirty="0" err="1">
                <a:latin typeface="Century Gothic" panose="020B0502020202020204" pitchFamily="34" charset="0"/>
              </a:rPr>
              <a:t>Woore</a:t>
            </a:r>
            <a:r>
              <a:rPr lang="en-GB" sz="1200" dirty="0">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200" dirty="0" err="1">
                <a:latin typeface="Century Gothic" panose="020B0502020202020204" pitchFamily="34" charset="0"/>
              </a:rPr>
              <a:t>Woore</a:t>
            </a:r>
            <a:r>
              <a:rPr lang="en-GB" sz="1200" dirty="0">
                <a:latin typeface="Century Gothic" panose="020B0502020202020204" pitchFamily="34" charset="0"/>
              </a:rPr>
              <a:t>, R., Graham, S., Porter, A., Courtney, L. and </a:t>
            </a:r>
            <a:r>
              <a:rPr lang="en-GB" sz="1200" dirty="0" err="1">
                <a:latin typeface="Century Gothic" panose="020B0502020202020204" pitchFamily="34" charset="0"/>
              </a:rPr>
              <a:t>Savory</a:t>
            </a:r>
            <a:r>
              <a:rPr lang="en-GB" sz="1200" dirty="0">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35634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E6924-F257-8B45-8EC4-4AA3374B47E1}"/>
              </a:ext>
            </a:extLst>
          </p:cNvPr>
          <p:cNvSpPr>
            <a:spLocks noGrp="1"/>
          </p:cNvSpPr>
          <p:nvPr>
            <p:ph type="title"/>
          </p:nvPr>
        </p:nvSpPr>
        <p:spPr>
          <a:xfrm>
            <a:off x="838200" y="765110"/>
            <a:ext cx="10515600" cy="850820"/>
          </a:xfrm>
        </p:spPr>
        <p:txBody>
          <a:bodyPr/>
          <a:lstStyle/>
          <a:p>
            <a:r>
              <a:rPr lang="en-US" dirty="0"/>
              <a:t>Today’s talk</a:t>
            </a:r>
          </a:p>
        </p:txBody>
      </p:sp>
      <p:sp>
        <p:nvSpPr>
          <p:cNvPr id="3" name="Content Placeholder 2">
            <a:extLst>
              <a:ext uri="{FF2B5EF4-FFF2-40B4-BE49-F238E27FC236}">
                <a16:creationId xmlns:a16="http://schemas.microsoft.com/office/drawing/2014/main" id="{BD93611C-EDE4-DF40-841B-38F5E0BBABF8}"/>
              </a:ext>
            </a:extLst>
          </p:cNvPr>
          <p:cNvSpPr>
            <a:spLocks noGrp="1"/>
          </p:cNvSpPr>
          <p:nvPr>
            <p:ph idx="1"/>
          </p:nvPr>
        </p:nvSpPr>
        <p:spPr>
          <a:xfrm>
            <a:off x="838199" y="1615930"/>
            <a:ext cx="10920663" cy="4747300"/>
          </a:xfrm>
        </p:spPr>
        <p:txBody>
          <a:bodyPr>
            <a:normAutofit/>
          </a:bodyPr>
          <a:lstStyle/>
          <a:p>
            <a:pPr marL="742950" indent="-742950">
              <a:buFont typeface="+mj-lt"/>
              <a:buAutoNum type="arabicPeriod"/>
            </a:pPr>
            <a:r>
              <a:rPr lang="en-US" dirty="0"/>
              <a:t>Reasons for NCELP’s beginnings</a:t>
            </a:r>
          </a:p>
          <a:p>
            <a:pPr marL="742950" indent="-742950">
              <a:buFont typeface="+mj-lt"/>
              <a:buAutoNum type="arabicPeriod"/>
            </a:pPr>
            <a:r>
              <a:rPr lang="en-US" dirty="0"/>
              <a:t>What is NCELP and what is it doing?</a:t>
            </a:r>
          </a:p>
          <a:p>
            <a:pPr marL="742950" indent="-742950">
              <a:buFont typeface="+mj-lt"/>
              <a:buAutoNum type="arabicPeriod"/>
            </a:pPr>
            <a:r>
              <a:rPr lang="en-US" dirty="0"/>
              <a:t>Approach to pedagogy</a:t>
            </a:r>
          </a:p>
          <a:p>
            <a:pPr marL="914400" lvl="2" indent="0">
              <a:buNone/>
            </a:pPr>
            <a:r>
              <a:rPr lang="en-US" dirty="0"/>
              <a:t>Phonics</a:t>
            </a:r>
          </a:p>
          <a:p>
            <a:pPr marL="914400" lvl="2" indent="0">
              <a:buNone/>
            </a:pPr>
            <a:r>
              <a:rPr lang="en-US" dirty="0"/>
              <a:t>Vocabulary</a:t>
            </a:r>
          </a:p>
          <a:p>
            <a:pPr marL="914400" lvl="2" indent="0">
              <a:buNone/>
            </a:pPr>
            <a:r>
              <a:rPr lang="en-US" dirty="0"/>
              <a:t>Grammar</a:t>
            </a:r>
          </a:p>
          <a:p>
            <a:pPr marL="914400" lvl="2" indent="0">
              <a:buNone/>
            </a:pPr>
            <a:r>
              <a:rPr lang="en-US" dirty="0"/>
              <a:t>Meaningful practice</a:t>
            </a:r>
          </a:p>
          <a:p>
            <a:pPr marL="742950" indent="-742950">
              <a:buFont typeface="+mj-lt"/>
              <a:buAutoNum type="arabicPeriod"/>
            </a:pPr>
            <a:r>
              <a:rPr lang="en-US" dirty="0"/>
              <a:t>Where next for NCELP &amp; research into FL pedagogy?</a:t>
            </a:r>
          </a:p>
          <a:p>
            <a:endParaRPr lang="en-US" dirty="0"/>
          </a:p>
        </p:txBody>
      </p:sp>
    </p:spTree>
    <p:extLst>
      <p:ext uri="{BB962C8B-B14F-4D97-AF65-F5344CB8AC3E}">
        <p14:creationId xmlns:p14="http://schemas.microsoft.com/office/powerpoint/2010/main" val="2729104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213" y="570285"/>
            <a:ext cx="8666529" cy="1417383"/>
          </a:xfrm>
        </p:spPr>
        <p:txBody>
          <a:bodyPr>
            <a:normAutofit fontScale="90000"/>
          </a:bodyPr>
          <a:lstStyle/>
          <a:p>
            <a:r>
              <a:rPr lang="en-GB" sz="4000" b="1" dirty="0">
                <a:solidFill>
                  <a:srgbClr val="FF9900"/>
                </a:solidFill>
              </a:rPr>
              <a:t>Why teach phonics in a FOREIGN language? </a:t>
            </a:r>
            <a:br>
              <a:rPr lang="en-GB" b="1" dirty="0">
                <a:solidFill>
                  <a:srgbClr val="FF9900"/>
                </a:solidFill>
              </a:rPr>
            </a:br>
            <a:r>
              <a:rPr lang="en-GB" sz="3100" b="1" dirty="0">
                <a:solidFill>
                  <a:srgbClr val="FF9900"/>
                </a:solidFill>
              </a:rPr>
              <a:t>(no ready-made sound system to map to symbols!!)</a:t>
            </a:r>
            <a:endParaRPr lang="en-GB" b="1" dirty="0">
              <a:solidFill>
                <a:srgbClr val="FF9900"/>
              </a:solidFill>
            </a:endParaRPr>
          </a:p>
        </p:txBody>
      </p:sp>
      <p:sp>
        <p:nvSpPr>
          <p:cNvPr id="3" name="Content Placeholder 2"/>
          <p:cNvSpPr>
            <a:spLocks noGrp="1"/>
          </p:cNvSpPr>
          <p:nvPr>
            <p:ph idx="1"/>
          </p:nvPr>
        </p:nvSpPr>
        <p:spPr>
          <a:xfrm>
            <a:off x="216214" y="2230264"/>
            <a:ext cx="7371184" cy="3592038"/>
          </a:xfrm>
        </p:spPr>
        <p:txBody>
          <a:bodyPr>
            <a:normAutofit/>
          </a:bodyPr>
          <a:lstStyle/>
          <a:p>
            <a:r>
              <a:rPr lang="en-GB" sz="3200" dirty="0"/>
              <a:t>without </a:t>
            </a:r>
            <a:r>
              <a:rPr lang="en-GB" sz="3200" i="1" dirty="0"/>
              <a:t>explicit </a:t>
            </a:r>
            <a:r>
              <a:rPr lang="en-GB" sz="3200" dirty="0"/>
              <a:t>phonics teaching, decoding (letters to sounds) limited </a:t>
            </a:r>
            <a:r>
              <a:rPr lang="en-GB" sz="1800" dirty="0"/>
              <a:t>(</a:t>
            </a:r>
            <a:r>
              <a:rPr lang="en-GB" sz="1800" dirty="0" err="1"/>
              <a:t>Woore</a:t>
            </a:r>
            <a:r>
              <a:rPr lang="en-GB" sz="1800" dirty="0"/>
              <a:t>, 2008)</a:t>
            </a:r>
          </a:p>
          <a:p>
            <a:r>
              <a:rPr lang="en-GB" sz="3200" dirty="0"/>
              <a:t>decoding associated positively with motivation</a:t>
            </a:r>
          </a:p>
          <a:p>
            <a:r>
              <a:rPr lang="en-GB" sz="3200" dirty="0"/>
              <a:t>helps access new written and spoken language autonomously and accurately</a:t>
            </a:r>
          </a:p>
          <a:p>
            <a:r>
              <a:rPr lang="en-GB" sz="3200" dirty="0"/>
              <a:t>supports vocabulary learning</a:t>
            </a:r>
          </a:p>
        </p:txBody>
      </p:sp>
      <p:pic>
        <p:nvPicPr>
          <p:cNvPr id="4" name="Picture 3"/>
          <p:cNvPicPr>
            <a:picLocks noChangeAspect="1"/>
          </p:cNvPicPr>
          <p:nvPr/>
        </p:nvPicPr>
        <p:blipFill rotWithShape="1">
          <a:blip r:embed="rId3"/>
          <a:srcRect l="28987" t="210" r="29240" b="548"/>
          <a:stretch/>
        </p:blipFill>
        <p:spPr>
          <a:xfrm rot="412052">
            <a:off x="8115471" y="1406341"/>
            <a:ext cx="3349224" cy="4475783"/>
          </a:xfrm>
          <a:prstGeom prst="rect">
            <a:avLst/>
          </a:prstGeom>
          <a:ln w="31750">
            <a:solidFill>
              <a:schemeClr val="accent1">
                <a:lumMod val="50000"/>
              </a:schemeClr>
            </a:solidFill>
          </a:ln>
        </p:spPr>
      </p:pic>
      <p:sp>
        <p:nvSpPr>
          <p:cNvPr id="5" name="Rectangle 4"/>
          <p:cNvSpPr/>
          <p:nvPr/>
        </p:nvSpPr>
        <p:spPr>
          <a:xfrm>
            <a:off x="7587398" y="5993898"/>
            <a:ext cx="2728824" cy="369332"/>
          </a:xfrm>
          <a:prstGeom prst="rect">
            <a:avLst/>
          </a:prstGeom>
        </p:spPr>
        <p:txBody>
          <a:bodyPr wrap="none">
            <a:spAutoFit/>
          </a:bodyPr>
          <a:lstStyle/>
          <a:p>
            <a:r>
              <a:rPr lang="en-GB" dirty="0">
                <a:hlinkClick r:id="rId4"/>
              </a:rPr>
              <a:t>https://resources.ncelp.org/</a:t>
            </a:r>
            <a:endParaRPr lang="en-GB" dirty="0">
              <a:solidFill>
                <a:prstClr val="black"/>
              </a:solidFill>
            </a:endParaRPr>
          </a:p>
        </p:txBody>
      </p:sp>
      <p:sp>
        <p:nvSpPr>
          <p:cNvPr id="6" name="TextBox 5">
            <a:extLst>
              <a:ext uri="{FF2B5EF4-FFF2-40B4-BE49-F238E27FC236}">
                <a16:creationId xmlns:a16="http://schemas.microsoft.com/office/drawing/2014/main" id="{C5AE420D-CDB9-D942-B160-E0460BDA930A}"/>
              </a:ext>
            </a:extLst>
          </p:cNvPr>
          <p:cNvSpPr txBox="1"/>
          <p:nvPr/>
        </p:nvSpPr>
        <p:spPr>
          <a:xfrm>
            <a:off x="216213" y="6310316"/>
            <a:ext cx="8434873" cy="369332"/>
          </a:xfrm>
          <a:prstGeom prst="rect">
            <a:avLst/>
          </a:prstGeom>
          <a:noFill/>
        </p:spPr>
        <p:txBody>
          <a:bodyPr wrap="square" rtlCol="0">
            <a:spAutoFit/>
          </a:bodyPr>
          <a:lstStyle/>
          <a:p>
            <a:r>
              <a:rPr lang="en-US" dirty="0"/>
              <a:t>Research on current FL phonics teaching in England by Robert </a:t>
            </a:r>
            <a:r>
              <a:rPr lang="en-US" dirty="0" err="1"/>
              <a:t>Woore</a:t>
            </a:r>
            <a:r>
              <a:rPr lang="en-US" dirty="0"/>
              <a:t>, Alison Porter </a:t>
            </a:r>
          </a:p>
        </p:txBody>
      </p:sp>
    </p:spTree>
    <p:extLst>
      <p:ext uri="{BB962C8B-B14F-4D97-AF65-F5344CB8AC3E}">
        <p14:creationId xmlns:p14="http://schemas.microsoft.com/office/powerpoint/2010/main" val="122633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B00EE11-9068-4E74-8438-3F6BE68244BD}"/>
              </a:ext>
            </a:extLst>
          </p:cNvPr>
          <p:cNvGraphicFramePr>
            <a:graphicFrameLocks noGrp="1"/>
          </p:cNvGraphicFramePr>
          <p:nvPr>
            <p:extLst/>
          </p:nvPr>
        </p:nvGraphicFramePr>
        <p:xfrm>
          <a:off x="1738182" y="680307"/>
          <a:ext cx="8732112" cy="5769920"/>
        </p:xfrm>
        <a:graphic>
          <a:graphicData uri="http://schemas.openxmlformats.org/drawingml/2006/table">
            <a:tbl>
              <a:tblPr firstRow="1" bandRow="1">
                <a:tableStyleId>{5940675A-B579-460E-94D1-54222C63F5DA}</a:tableStyleId>
              </a:tblPr>
              <a:tblGrid>
                <a:gridCol w="1455352">
                  <a:extLst>
                    <a:ext uri="{9D8B030D-6E8A-4147-A177-3AD203B41FA5}">
                      <a16:colId xmlns:a16="http://schemas.microsoft.com/office/drawing/2014/main" val="1988045768"/>
                    </a:ext>
                  </a:extLst>
                </a:gridCol>
                <a:gridCol w="1455352">
                  <a:extLst>
                    <a:ext uri="{9D8B030D-6E8A-4147-A177-3AD203B41FA5}">
                      <a16:colId xmlns:a16="http://schemas.microsoft.com/office/drawing/2014/main" val="694569702"/>
                    </a:ext>
                  </a:extLst>
                </a:gridCol>
                <a:gridCol w="1455352">
                  <a:extLst>
                    <a:ext uri="{9D8B030D-6E8A-4147-A177-3AD203B41FA5}">
                      <a16:colId xmlns:a16="http://schemas.microsoft.com/office/drawing/2014/main" val="2268552234"/>
                    </a:ext>
                  </a:extLst>
                </a:gridCol>
                <a:gridCol w="1455352">
                  <a:extLst>
                    <a:ext uri="{9D8B030D-6E8A-4147-A177-3AD203B41FA5}">
                      <a16:colId xmlns:a16="http://schemas.microsoft.com/office/drawing/2014/main" val="2419153379"/>
                    </a:ext>
                  </a:extLst>
                </a:gridCol>
                <a:gridCol w="1455352">
                  <a:extLst>
                    <a:ext uri="{9D8B030D-6E8A-4147-A177-3AD203B41FA5}">
                      <a16:colId xmlns:a16="http://schemas.microsoft.com/office/drawing/2014/main" val="2309328029"/>
                    </a:ext>
                  </a:extLst>
                </a:gridCol>
                <a:gridCol w="1455352">
                  <a:extLst>
                    <a:ext uri="{9D8B030D-6E8A-4147-A177-3AD203B41FA5}">
                      <a16:colId xmlns:a16="http://schemas.microsoft.com/office/drawing/2014/main" val="654230178"/>
                    </a:ext>
                  </a:extLst>
                </a:gridCol>
              </a:tblGrid>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44428657"/>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12961732"/>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59905986"/>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r>
                        <a:rPr lang="en-GB" sz="1400" b="1" dirty="0" err="1">
                          <a:solidFill>
                            <a:schemeClr val="accent1">
                              <a:lumMod val="50000"/>
                            </a:schemeClr>
                          </a:solidFill>
                        </a:rPr>
                        <a:t>Francophoniques</a:t>
                      </a:r>
                      <a:endParaRPr lang="en-GB" sz="1400" b="1" dirty="0">
                        <a:solidFill>
                          <a:schemeClr val="accent1">
                            <a:lumMod val="50000"/>
                          </a:schemeClr>
                        </a:solidFill>
                      </a:endParaRPr>
                    </a:p>
                  </a:txBody>
                  <a:tcPr anchor="ctr"/>
                </a:tc>
                <a:extLst>
                  <a:ext uri="{0D108BD9-81ED-4DB2-BD59-A6C34878D82A}">
                    <a16:rowId xmlns:a16="http://schemas.microsoft.com/office/drawing/2014/main" val="2264953687"/>
                  </a:ext>
                </a:extLst>
              </a:tr>
            </a:tbl>
          </a:graphicData>
        </a:graphic>
      </p:graphicFrame>
      <p:sp>
        <p:nvSpPr>
          <p:cNvPr id="3" name="TextBox 2"/>
          <p:cNvSpPr txBox="1"/>
          <p:nvPr/>
        </p:nvSpPr>
        <p:spPr>
          <a:xfrm rot="10800000" flipV="1">
            <a:off x="1738183" y="801933"/>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dans</a:t>
            </a:r>
            <a:endParaRPr lang="en-GB" sz="3200" dirty="0">
              <a:solidFill>
                <a:srgbClr val="5B9BD5">
                  <a:lumMod val="50000"/>
                </a:srgbClr>
              </a:solidFill>
              <a:latin typeface="Tw Cen MT" panose="020B0602020104020603"/>
              <a:cs typeface="Calibri" panose="020F0502020204030204" pitchFamily="34" charset="0"/>
            </a:endParaRPr>
          </a:p>
        </p:txBody>
      </p:sp>
      <p:pic>
        <p:nvPicPr>
          <p:cNvPr id="4098"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641" y="1359460"/>
            <a:ext cx="481451" cy="6809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A4471C-BA12-42B9-A930-96E726DD97EB}"/>
              </a:ext>
            </a:extLst>
          </p:cNvPr>
          <p:cNvSpPr txBox="1"/>
          <p:nvPr/>
        </p:nvSpPr>
        <p:spPr>
          <a:xfrm>
            <a:off x="2503683" y="817976"/>
            <a:ext cx="481451" cy="646331"/>
          </a:xfrm>
          <a:prstGeom prst="rect">
            <a:avLst/>
          </a:prstGeom>
          <a:noFill/>
        </p:spPr>
        <p:txBody>
          <a:bodyPr wrap="square" rtlCol="0">
            <a:spAutoFit/>
          </a:bodyPr>
          <a:lstStyle/>
          <a:p>
            <a:pPr>
              <a:defRPr/>
            </a:pPr>
            <a:r>
              <a:rPr lang="en-GB" sz="3600" b="1" dirty="0">
                <a:solidFill>
                  <a:srgbClr val="E65D00"/>
                </a:solidFill>
                <a:latin typeface="Tw Cen MT" panose="020B0602020104020603"/>
              </a:rPr>
              <a:t>X</a:t>
            </a:r>
          </a:p>
        </p:txBody>
      </p:sp>
      <p:sp>
        <p:nvSpPr>
          <p:cNvPr id="7" name="TextBox 6">
            <a:extLst>
              <a:ext uri="{FF2B5EF4-FFF2-40B4-BE49-F238E27FC236}">
                <a16:creationId xmlns:a16="http://schemas.microsoft.com/office/drawing/2014/main" id="{27545A5E-73DA-49E9-BB52-FBAA40BA9B21}"/>
              </a:ext>
            </a:extLst>
          </p:cNvPr>
          <p:cNvSpPr txBox="1"/>
          <p:nvPr/>
        </p:nvSpPr>
        <p:spPr>
          <a:xfrm>
            <a:off x="1682932" y="618865"/>
            <a:ext cx="617838" cy="400110"/>
          </a:xfrm>
          <a:prstGeom prst="rect">
            <a:avLst/>
          </a:prstGeom>
          <a:noFill/>
        </p:spPr>
        <p:txBody>
          <a:bodyPr wrap="square" rtlCol="0">
            <a:spAutoFit/>
          </a:bodyPr>
          <a:lstStyle/>
          <a:p>
            <a:pPr>
              <a:defRPr/>
            </a:pPr>
            <a:r>
              <a:rPr lang="en-GB" sz="2000" b="1" dirty="0">
                <a:solidFill>
                  <a:srgbClr val="5B9BD5">
                    <a:lumMod val="50000"/>
                  </a:srgbClr>
                </a:solidFill>
                <a:latin typeface="Tw Cen MT" panose="020B0602020104020603"/>
              </a:rPr>
              <a:t>SFC</a:t>
            </a:r>
          </a:p>
        </p:txBody>
      </p:sp>
      <p:sp>
        <p:nvSpPr>
          <p:cNvPr id="9" name="TextBox 8">
            <a:extLst>
              <a:ext uri="{FF2B5EF4-FFF2-40B4-BE49-F238E27FC236}">
                <a16:creationId xmlns:a16="http://schemas.microsoft.com/office/drawing/2014/main" id="{39F0888F-A463-4264-913D-6587DF2B0911}"/>
              </a:ext>
            </a:extLst>
          </p:cNvPr>
          <p:cNvSpPr txBox="1"/>
          <p:nvPr/>
        </p:nvSpPr>
        <p:spPr>
          <a:xfrm>
            <a:off x="3152677" y="5337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a</a:t>
            </a:r>
          </a:p>
        </p:txBody>
      </p:sp>
      <p:sp>
        <p:nvSpPr>
          <p:cNvPr id="10" name="TextBox 9">
            <a:extLst>
              <a:ext uri="{FF2B5EF4-FFF2-40B4-BE49-F238E27FC236}">
                <a16:creationId xmlns:a16="http://schemas.microsoft.com/office/drawing/2014/main" id="{996F03CA-4393-4B59-82AE-47D2DDCE7FC2}"/>
              </a:ext>
            </a:extLst>
          </p:cNvPr>
          <p:cNvSpPr txBox="1"/>
          <p:nvPr/>
        </p:nvSpPr>
        <p:spPr>
          <a:xfrm rot="10800000" flipV="1">
            <a:off x="3263178" y="854567"/>
            <a:ext cx="1359245" cy="584775"/>
          </a:xfrm>
          <a:prstGeom prst="rect">
            <a:avLst/>
          </a:prstGeom>
          <a:noFill/>
        </p:spPr>
        <p:txBody>
          <a:bodyPr wrap="square" rtlCol="0">
            <a:spAutoFit/>
          </a:bodyPr>
          <a:lstStyle/>
          <a:p>
            <a:pPr algn="ctr">
              <a:defRPr/>
            </a:pPr>
            <a:r>
              <a:rPr lang="en-GB" sz="3200" dirty="0">
                <a:solidFill>
                  <a:srgbClr val="E65D00"/>
                </a:solidFill>
                <a:latin typeface="Tw Cen MT" panose="020B0602020104020603"/>
                <a:cs typeface="Calibri" panose="020F0502020204030204" pitchFamily="34" charset="0"/>
              </a:rPr>
              <a:t>a</a:t>
            </a:r>
            <a:r>
              <a:rPr lang="en-GB" sz="3200" dirty="0">
                <a:solidFill>
                  <a:srgbClr val="5B9BD5">
                    <a:lumMod val="50000"/>
                  </a:srgbClr>
                </a:solidFill>
                <a:latin typeface="Tw Cen MT" panose="020B0602020104020603"/>
                <a:cs typeface="Calibri" panose="020F0502020204030204" pitchFamily="34" charset="0"/>
              </a:rPr>
              <a:t>nim</a:t>
            </a:r>
            <a:r>
              <a:rPr lang="en-GB" sz="3200" dirty="0">
                <a:solidFill>
                  <a:srgbClr val="E65D00"/>
                </a:solidFill>
                <a:latin typeface="Tw Cen MT" panose="020B0602020104020603"/>
                <a:cs typeface="Calibri" panose="020F0502020204030204" pitchFamily="34" charset="0"/>
              </a:rPr>
              <a:t>a</a:t>
            </a:r>
            <a:r>
              <a:rPr lang="en-GB" sz="3200" dirty="0">
                <a:solidFill>
                  <a:srgbClr val="5B9BD5">
                    <a:lumMod val="50000"/>
                  </a:srgbClr>
                </a:solidFill>
                <a:latin typeface="Tw Cen MT" panose="020B0602020104020603"/>
                <a:cs typeface="Calibri" panose="020F0502020204030204" pitchFamily="34" charset="0"/>
              </a:rPr>
              <a:t>l</a:t>
            </a:r>
          </a:p>
        </p:txBody>
      </p:sp>
      <p:sp>
        <p:nvSpPr>
          <p:cNvPr id="11" name="TextBox 10">
            <a:extLst>
              <a:ext uri="{FF2B5EF4-FFF2-40B4-BE49-F238E27FC236}">
                <a16:creationId xmlns:a16="http://schemas.microsoft.com/office/drawing/2014/main" id="{E03C17A7-4D3C-4F7A-A902-2FFD30051486}"/>
              </a:ext>
            </a:extLst>
          </p:cNvPr>
          <p:cNvSpPr txBox="1"/>
          <p:nvPr/>
        </p:nvSpPr>
        <p:spPr>
          <a:xfrm>
            <a:off x="4613177" y="5718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i</a:t>
            </a:r>
          </a:p>
        </p:txBody>
      </p:sp>
      <p:sp>
        <p:nvSpPr>
          <p:cNvPr id="12" name="TextBox 11">
            <a:extLst>
              <a:ext uri="{FF2B5EF4-FFF2-40B4-BE49-F238E27FC236}">
                <a16:creationId xmlns:a16="http://schemas.microsoft.com/office/drawing/2014/main" id="{21965192-8A44-404D-A8A2-7FE4D3B6FB7A}"/>
              </a:ext>
            </a:extLst>
          </p:cNvPr>
          <p:cNvSpPr txBox="1"/>
          <p:nvPr/>
        </p:nvSpPr>
        <p:spPr>
          <a:xfrm rot="10800000" flipV="1">
            <a:off x="4698278" y="8418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m</a:t>
            </a:r>
            <a:r>
              <a:rPr lang="en-GB" sz="3200" dirty="0">
                <a:solidFill>
                  <a:srgbClr val="E65D00"/>
                </a:solidFill>
                <a:latin typeface="Tw Cen MT" panose="020B0602020104020603"/>
                <a:cs typeface="Calibri" panose="020F0502020204030204" pitchFamily="34" charset="0"/>
              </a:rPr>
              <a:t>i</a:t>
            </a:r>
            <a:r>
              <a:rPr lang="en-GB" sz="3200" dirty="0">
                <a:solidFill>
                  <a:srgbClr val="5B9BD5">
                    <a:lumMod val="50000"/>
                  </a:srgbClr>
                </a:solidFill>
                <a:latin typeface="Tw Cen MT" panose="020B0602020104020603"/>
                <a:cs typeface="Calibri" panose="020F0502020204030204" pitchFamily="34" charset="0"/>
              </a:rPr>
              <a:t>d</a:t>
            </a:r>
            <a:r>
              <a:rPr lang="en-GB" sz="3200" dirty="0">
                <a:solidFill>
                  <a:srgbClr val="E65D00"/>
                </a:solidFill>
                <a:latin typeface="Tw Cen MT" panose="020B0602020104020603"/>
                <a:cs typeface="Calibri" panose="020F0502020204030204" pitchFamily="34" charset="0"/>
              </a:rPr>
              <a:t>i</a:t>
            </a:r>
          </a:p>
        </p:txBody>
      </p:sp>
      <p:sp>
        <p:nvSpPr>
          <p:cNvPr id="13" name="TextBox 12">
            <a:extLst>
              <a:ext uri="{FF2B5EF4-FFF2-40B4-BE49-F238E27FC236}">
                <a16:creationId xmlns:a16="http://schemas.microsoft.com/office/drawing/2014/main" id="{56062E12-3005-440B-9F4D-0DE861F6A42E}"/>
              </a:ext>
            </a:extLst>
          </p:cNvPr>
          <p:cNvSpPr txBox="1"/>
          <p:nvPr/>
        </p:nvSpPr>
        <p:spPr>
          <a:xfrm>
            <a:off x="6048277" y="521042"/>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eu</a:t>
            </a:r>
            <a:endParaRPr lang="en-GB" sz="2800" b="1" dirty="0">
              <a:solidFill>
                <a:srgbClr val="5B9BD5">
                  <a:lumMod val="50000"/>
                </a:srgbClr>
              </a:solidFill>
              <a:latin typeface="Tw Cen MT" panose="020B0602020104020603"/>
            </a:endParaRPr>
          </a:p>
        </p:txBody>
      </p:sp>
      <p:sp>
        <p:nvSpPr>
          <p:cNvPr id="14" name="TextBox 13">
            <a:extLst>
              <a:ext uri="{FF2B5EF4-FFF2-40B4-BE49-F238E27FC236}">
                <a16:creationId xmlns:a16="http://schemas.microsoft.com/office/drawing/2014/main" id="{99C1E285-6BD0-46F7-9623-E3508D0E3514}"/>
              </a:ext>
            </a:extLst>
          </p:cNvPr>
          <p:cNvSpPr txBox="1"/>
          <p:nvPr/>
        </p:nvSpPr>
        <p:spPr>
          <a:xfrm rot="10800000" flipV="1">
            <a:off x="6158778" y="8418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d</a:t>
            </a:r>
            <a:r>
              <a:rPr lang="en-GB" sz="3200" dirty="0">
                <a:solidFill>
                  <a:srgbClr val="E65D00"/>
                </a:solidFill>
                <a:latin typeface="Tw Cen MT" panose="020B0602020104020603"/>
                <a:cs typeface="Calibri" panose="020F0502020204030204" pitchFamily="34" charset="0"/>
              </a:rPr>
              <a:t>eu</a:t>
            </a:r>
            <a:r>
              <a:rPr lang="en-GB" sz="3200" dirty="0">
                <a:solidFill>
                  <a:srgbClr val="5B9BD5">
                    <a:lumMod val="50000"/>
                  </a:srgbClr>
                </a:solidFill>
                <a:latin typeface="Tw Cen MT" panose="020B0602020104020603"/>
                <a:cs typeface="Calibri" panose="020F0502020204030204" pitchFamily="34" charset="0"/>
              </a:rPr>
              <a:t>x</a:t>
            </a:r>
          </a:p>
        </p:txBody>
      </p:sp>
      <p:sp>
        <p:nvSpPr>
          <p:cNvPr id="15" name="TextBox 14">
            <a:extLst>
              <a:ext uri="{FF2B5EF4-FFF2-40B4-BE49-F238E27FC236}">
                <a16:creationId xmlns:a16="http://schemas.microsoft.com/office/drawing/2014/main" id="{C9F86A72-63E1-4A58-8244-EBCBEBDC45B4}"/>
              </a:ext>
            </a:extLst>
          </p:cNvPr>
          <p:cNvSpPr txBox="1"/>
          <p:nvPr/>
        </p:nvSpPr>
        <p:spPr>
          <a:xfrm>
            <a:off x="7546877" y="5337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e</a:t>
            </a:r>
          </a:p>
        </p:txBody>
      </p:sp>
      <p:sp>
        <p:nvSpPr>
          <p:cNvPr id="16" name="TextBox 15">
            <a:extLst>
              <a:ext uri="{FF2B5EF4-FFF2-40B4-BE49-F238E27FC236}">
                <a16:creationId xmlns:a16="http://schemas.microsoft.com/office/drawing/2014/main" id="{21E497C2-6813-45CF-9B5F-EA40A2480F0D}"/>
              </a:ext>
            </a:extLst>
          </p:cNvPr>
          <p:cNvSpPr txBox="1"/>
          <p:nvPr/>
        </p:nvSpPr>
        <p:spPr>
          <a:xfrm rot="10800000" flipV="1">
            <a:off x="7657378" y="803767"/>
            <a:ext cx="1359245" cy="584775"/>
          </a:xfrm>
          <a:prstGeom prst="rect">
            <a:avLst/>
          </a:prstGeom>
          <a:noFill/>
        </p:spPr>
        <p:txBody>
          <a:bodyPr wrap="square" rtlCol="0">
            <a:spAutoFit/>
          </a:bodyPr>
          <a:lstStyle/>
          <a:p>
            <a:pPr algn="ctr">
              <a:defRPr/>
            </a:pPr>
            <a:r>
              <a:rPr lang="en-GB" sz="2400" dirty="0">
                <a:solidFill>
                  <a:srgbClr val="5B9BD5">
                    <a:lumMod val="50000"/>
                  </a:srgbClr>
                </a:solidFill>
                <a:latin typeface="Arial" panose="020B0604020202020204" pitchFamily="34" charset="0"/>
                <a:cs typeface="Arial" panose="020B0604020202020204" pitchFamily="34" charset="0"/>
              </a:rPr>
              <a:t>j</a:t>
            </a:r>
            <a:r>
              <a:rPr lang="en-GB" sz="3200" dirty="0">
                <a:solidFill>
                  <a:srgbClr val="E65D00"/>
                </a:solidFill>
                <a:latin typeface="Tw Cen MT" panose="020B0602020104020603"/>
                <a:cs typeface="Calibri" panose="020F0502020204030204" pitchFamily="34" charset="0"/>
              </a:rPr>
              <a:t>e</a:t>
            </a:r>
          </a:p>
        </p:txBody>
      </p:sp>
      <p:sp>
        <p:nvSpPr>
          <p:cNvPr id="17" name="TextBox 16">
            <a:extLst>
              <a:ext uri="{FF2B5EF4-FFF2-40B4-BE49-F238E27FC236}">
                <a16:creationId xmlns:a16="http://schemas.microsoft.com/office/drawing/2014/main" id="{014393F9-EBBB-46AE-A196-D335BA83A5BF}"/>
              </a:ext>
            </a:extLst>
          </p:cNvPr>
          <p:cNvSpPr txBox="1"/>
          <p:nvPr/>
        </p:nvSpPr>
        <p:spPr>
          <a:xfrm>
            <a:off x="8969277" y="5210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au</a:t>
            </a:r>
          </a:p>
        </p:txBody>
      </p:sp>
      <p:sp>
        <p:nvSpPr>
          <p:cNvPr id="18" name="TextBox 17">
            <a:extLst>
              <a:ext uri="{FF2B5EF4-FFF2-40B4-BE49-F238E27FC236}">
                <a16:creationId xmlns:a16="http://schemas.microsoft.com/office/drawing/2014/main" id="{8F5AD61F-FF38-4B02-B6A5-FD573E6CA9AA}"/>
              </a:ext>
            </a:extLst>
          </p:cNvPr>
          <p:cNvSpPr txBox="1"/>
          <p:nvPr/>
        </p:nvSpPr>
        <p:spPr>
          <a:xfrm rot="10800000" flipV="1">
            <a:off x="9079778" y="8418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g</a:t>
            </a:r>
            <a:r>
              <a:rPr lang="en-GB" sz="3200" dirty="0">
                <a:solidFill>
                  <a:srgbClr val="E65D00"/>
                </a:solidFill>
                <a:latin typeface="Tw Cen MT" panose="020B0602020104020603"/>
                <a:cs typeface="Calibri" panose="020F0502020204030204" pitchFamily="34" charset="0"/>
              </a:rPr>
              <a:t>au</a:t>
            </a:r>
            <a:r>
              <a:rPr lang="en-GB" sz="3200" dirty="0">
                <a:solidFill>
                  <a:srgbClr val="5B9BD5">
                    <a:lumMod val="50000"/>
                  </a:srgbClr>
                </a:solidFill>
                <a:latin typeface="Tw Cen MT" panose="020B0602020104020603"/>
                <a:cs typeface="Calibri" panose="020F0502020204030204" pitchFamily="34" charset="0"/>
              </a:rPr>
              <a:t>che</a:t>
            </a:r>
          </a:p>
        </p:txBody>
      </p:sp>
      <p:sp>
        <p:nvSpPr>
          <p:cNvPr id="19" name="TextBox 18">
            <a:extLst>
              <a:ext uri="{FF2B5EF4-FFF2-40B4-BE49-F238E27FC236}">
                <a16:creationId xmlns:a16="http://schemas.microsoft.com/office/drawing/2014/main" id="{A5EA739B-5F9B-49F0-9FB7-66EAED3AA8BD}"/>
              </a:ext>
            </a:extLst>
          </p:cNvPr>
          <p:cNvSpPr txBox="1"/>
          <p:nvPr/>
        </p:nvSpPr>
        <p:spPr>
          <a:xfrm>
            <a:off x="3165377" y="1956142"/>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ou</a:t>
            </a:r>
            <a:endParaRPr lang="en-GB" sz="2800" b="1" dirty="0">
              <a:solidFill>
                <a:srgbClr val="5B9BD5">
                  <a:lumMod val="50000"/>
                </a:srgbClr>
              </a:solidFill>
              <a:latin typeface="Tw Cen MT" panose="020B0602020104020603"/>
            </a:endParaRPr>
          </a:p>
        </p:txBody>
      </p:sp>
      <p:sp>
        <p:nvSpPr>
          <p:cNvPr id="20" name="TextBox 19">
            <a:extLst>
              <a:ext uri="{FF2B5EF4-FFF2-40B4-BE49-F238E27FC236}">
                <a16:creationId xmlns:a16="http://schemas.microsoft.com/office/drawing/2014/main" id="{43E99237-64FE-4D6D-A43C-959E364F8A43}"/>
              </a:ext>
            </a:extLst>
          </p:cNvPr>
          <p:cNvSpPr txBox="1"/>
          <p:nvPr/>
        </p:nvSpPr>
        <p:spPr>
          <a:xfrm rot="10800000" flipV="1">
            <a:off x="3275878" y="22769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n</a:t>
            </a:r>
            <a:r>
              <a:rPr lang="en-GB" sz="3200" dirty="0">
                <a:solidFill>
                  <a:srgbClr val="E65D00"/>
                </a:solidFill>
                <a:latin typeface="Tw Cen MT" panose="020B0602020104020603"/>
                <a:cs typeface="Calibri" panose="020F0502020204030204" pitchFamily="34" charset="0"/>
              </a:rPr>
              <a:t>ou</a:t>
            </a:r>
            <a:r>
              <a:rPr lang="en-GB" sz="3200" dirty="0">
                <a:solidFill>
                  <a:srgbClr val="5B9BD5">
                    <a:lumMod val="50000"/>
                  </a:srgbClr>
                </a:solidFill>
                <a:latin typeface="Tw Cen MT" panose="020B0602020104020603"/>
                <a:cs typeface="Calibri" panose="020F0502020204030204" pitchFamily="34" charset="0"/>
              </a:rPr>
              <a:t>s</a:t>
            </a:r>
          </a:p>
        </p:txBody>
      </p:sp>
      <p:sp>
        <p:nvSpPr>
          <p:cNvPr id="21" name="TextBox 20">
            <a:extLst>
              <a:ext uri="{FF2B5EF4-FFF2-40B4-BE49-F238E27FC236}">
                <a16:creationId xmlns:a16="http://schemas.microsoft.com/office/drawing/2014/main" id="{0C330699-1A94-4A4B-BBFC-17CFB512D299}"/>
              </a:ext>
            </a:extLst>
          </p:cNvPr>
          <p:cNvSpPr txBox="1"/>
          <p:nvPr/>
        </p:nvSpPr>
        <p:spPr>
          <a:xfrm>
            <a:off x="4585987" y="2060240"/>
            <a:ext cx="617838" cy="400110"/>
          </a:xfrm>
          <a:prstGeom prst="rect">
            <a:avLst/>
          </a:prstGeom>
          <a:noFill/>
        </p:spPr>
        <p:txBody>
          <a:bodyPr wrap="square" rtlCol="0">
            <a:spAutoFit/>
          </a:bodyPr>
          <a:lstStyle/>
          <a:p>
            <a:pPr>
              <a:defRPr/>
            </a:pPr>
            <a:r>
              <a:rPr lang="en-GB" sz="2000" b="1" dirty="0">
                <a:solidFill>
                  <a:srgbClr val="5B9BD5">
                    <a:lumMod val="50000"/>
                  </a:srgbClr>
                </a:solidFill>
                <a:latin typeface="Tw Cen MT" panose="020B0602020104020603"/>
              </a:rPr>
              <a:t>SFE</a:t>
            </a:r>
          </a:p>
        </p:txBody>
      </p:sp>
      <p:sp>
        <p:nvSpPr>
          <p:cNvPr id="22" name="TextBox 21">
            <a:extLst>
              <a:ext uri="{FF2B5EF4-FFF2-40B4-BE49-F238E27FC236}">
                <a16:creationId xmlns:a16="http://schemas.microsoft.com/office/drawing/2014/main" id="{35ED4ED2-76E4-4B1D-8687-EA430F13F0A9}"/>
              </a:ext>
            </a:extLst>
          </p:cNvPr>
          <p:cNvSpPr txBox="1"/>
          <p:nvPr/>
        </p:nvSpPr>
        <p:spPr>
          <a:xfrm rot="10800000" flipV="1">
            <a:off x="4710978" y="2264267"/>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timide</a:t>
            </a:r>
            <a:endParaRPr lang="en-GB" sz="3200" dirty="0">
              <a:solidFill>
                <a:srgbClr val="5B9BD5">
                  <a:lumMod val="50000"/>
                </a:srgbClr>
              </a:solidFill>
              <a:latin typeface="Tw Cen MT" panose="020B0602020104020603"/>
              <a:cs typeface="Calibri" panose="020F0502020204030204" pitchFamily="34" charset="0"/>
            </a:endParaRPr>
          </a:p>
        </p:txBody>
      </p:sp>
      <p:sp>
        <p:nvSpPr>
          <p:cNvPr id="23" name="TextBox 22">
            <a:extLst>
              <a:ext uri="{FF2B5EF4-FFF2-40B4-BE49-F238E27FC236}">
                <a16:creationId xmlns:a16="http://schemas.microsoft.com/office/drawing/2014/main" id="{6D5BA393-85B6-4ED4-85E5-B2EF5E5A7BDE}"/>
              </a:ext>
            </a:extLst>
          </p:cNvPr>
          <p:cNvSpPr txBox="1"/>
          <p:nvPr/>
        </p:nvSpPr>
        <p:spPr>
          <a:xfrm>
            <a:off x="6060977" y="19434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a</a:t>
            </a:r>
          </a:p>
        </p:txBody>
      </p:sp>
      <p:sp>
        <p:nvSpPr>
          <p:cNvPr id="24" name="TextBox 23">
            <a:extLst>
              <a:ext uri="{FF2B5EF4-FFF2-40B4-BE49-F238E27FC236}">
                <a16:creationId xmlns:a16="http://schemas.microsoft.com/office/drawing/2014/main" id="{CEDDBBF8-14E6-4509-8F5F-F5EF5CC01E85}"/>
              </a:ext>
            </a:extLst>
          </p:cNvPr>
          <p:cNvSpPr txBox="1"/>
          <p:nvPr/>
        </p:nvSpPr>
        <p:spPr>
          <a:xfrm rot="10800000" flipV="1">
            <a:off x="6171478" y="2264267"/>
            <a:ext cx="1359245" cy="584775"/>
          </a:xfrm>
          <a:prstGeom prst="rect">
            <a:avLst/>
          </a:prstGeom>
          <a:noFill/>
        </p:spPr>
        <p:txBody>
          <a:bodyPr wrap="square" rtlCol="0">
            <a:spAutoFit/>
          </a:bodyPr>
          <a:lstStyle/>
          <a:p>
            <a:pPr algn="ctr">
              <a:defRPr/>
            </a:pPr>
            <a:r>
              <a:rPr lang="en-GB" sz="3200" dirty="0" err="1">
                <a:solidFill>
                  <a:srgbClr val="E65D00"/>
                </a:solidFill>
                <a:latin typeface="Tw Cen MT" panose="020B0602020104020603"/>
                <a:cs typeface="Calibri" panose="020F0502020204030204" pitchFamily="34" charset="0"/>
              </a:rPr>
              <a:t>é</a:t>
            </a:r>
            <a:r>
              <a:rPr lang="en-GB" sz="3200" dirty="0" err="1">
                <a:solidFill>
                  <a:srgbClr val="5B9BD5">
                    <a:lumMod val="50000"/>
                  </a:srgbClr>
                </a:solidFill>
                <a:latin typeface="Tw Cen MT" panose="020B0602020104020603"/>
                <a:cs typeface="Calibri" panose="020F0502020204030204" pitchFamily="34" charset="0"/>
              </a:rPr>
              <a:t>crire</a:t>
            </a:r>
            <a:endParaRPr lang="en-GB" sz="3200" dirty="0">
              <a:solidFill>
                <a:srgbClr val="5B9BD5">
                  <a:lumMod val="50000"/>
                </a:srgbClr>
              </a:solidFill>
              <a:latin typeface="Tw Cen MT" panose="020B0602020104020603"/>
              <a:cs typeface="Calibri" panose="020F0502020204030204" pitchFamily="34" charset="0"/>
            </a:endParaRPr>
          </a:p>
        </p:txBody>
      </p:sp>
      <p:sp>
        <p:nvSpPr>
          <p:cNvPr id="25" name="TextBox 24">
            <a:extLst>
              <a:ext uri="{FF2B5EF4-FFF2-40B4-BE49-F238E27FC236}">
                <a16:creationId xmlns:a16="http://schemas.microsoft.com/office/drawing/2014/main" id="{1DBEB9ED-2A1F-4697-A09B-456FE6C025FE}"/>
              </a:ext>
            </a:extLst>
          </p:cNvPr>
          <p:cNvSpPr txBox="1"/>
          <p:nvPr/>
        </p:nvSpPr>
        <p:spPr>
          <a:xfrm>
            <a:off x="7559577" y="1956142"/>
            <a:ext cx="1303324"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en</a:t>
            </a:r>
            <a:r>
              <a:rPr lang="en-GB" sz="2800" b="1" dirty="0">
                <a:solidFill>
                  <a:srgbClr val="5B9BD5">
                    <a:lumMod val="50000"/>
                  </a:srgbClr>
                </a:solidFill>
                <a:latin typeface="Tw Cen MT" panose="020B0602020104020603"/>
              </a:rPr>
              <a:t>/an</a:t>
            </a:r>
          </a:p>
        </p:txBody>
      </p:sp>
      <p:sp>
        <p:nvSpPr>
          <p:cNvPr id="26" name="TextBox 25">
            <a:extLst>
              <a:ext uri="{FF2B5EF4-FFF2-40B4-BE49-F238E27FC236}">
                <a16:creationId xmlns:a16="http://schemas.microsoft.com/office/drawing/2014/main" id="{1084D522-55E2-4A5B-8A07-01AAE18E1CC8}"/>
              </a:ext>
            </a:extLst>
          </p:cNvPr>
          <p:cNvSpPr txBox="1"/>
          <p:nvPr/>
        </p:nvSpPr>
        <p:spPr>
          <a:xfrm rot="10800000" flipV="1">
            <a:off x="7670078" y="2276967"/>
            <a:ext cx="1359245" cy="584775"/>
          </a:xfrm>
          <a:prstGeom prst="rect">
            <a:avLst/>
          </a:prstGeom>
          <a:noFill/>
        </p:spPr>
        <p:txBody>
          <a:bodyPr wrap="square" rtlCol="0">
            <a:spAutoFit/>
          </a:bodyPr>
          <a:lstStyle/>
          <a:p>
            <a:pPr algn="ctr">
              <a:defRPr/>
            </a:pPr>
            <a:r>
              <a:rPr lang="en-GB" sz="3200" dirty="0">
                <a:solidFill>
                  <a:srgbClr val="E65D00"/>
                </a:solidFill>
                <a:latin typeface="Tw Cen MT" panose="020B0602020104020603"/>
                <a:cs typeface="Calibri" panose="020F0502020204030204" pitchFamily="34" charset="0"/>
              </a:rPr>
              <a:t>en</a:t>
            </a:r>
            <a:r>
              <a:rPr lang="en-GB" sz="3200" dirty="0">
                <a:solidFill>
                  <a:srgbClr val="5B9BD5">
                    <a:lumMod val="50000"/>
                  </a:srgbClr>
                </a:solidFill>
                <a:latin typeface="Tw Cen MT" panose="020B0602020104020603"/>
                <a:cs typeface="Calibri" panose="020F0502020204030204" pitchFamily="34" charset="0"/>
              </a:rPr>
              <a:t>f</a:t>
            </a:r>
            <a:r>
              <a:rPr lang="en-GB" sz="3200" dirty="0">
                <a:solidFill>
                  <a:srgbClr val="E65D00"/>
                </a:solidFill>
                <a:latin typeface="Tw Cen MT" panose="020B0602020104020603"/>
                <a:cs typeface="Calibri" panose="020F0502020204030204" pitchFamily="34" charset="0"/>
              </a:rPr>
              <a:t>an</a:t>
            </a:r>
            <a:r>
              <a:rPr lang="en-GB" sz="3200" dirty="0">
                <a:solidFill>
                  <a:srgbClr val="5B9BD5">
                    <a:lumMod val="50000"/>
                  </a:srgbClr>
                </a:solidFill>
                <a:latin typeface="Tw Cen MT" panose="020B0602020104020603"/>
                <a:cs typeface="Calibri" panose="020F0502020204030204" pitchFamily="34" charset="0"/>
              </a:rPr>
              <a:t>t</a:t>
            </a:r>
          </a:p>
        </p:txBody>
      </p:sp>
      <p:sp>
        <p:nvSpPr>
          <p:cNvPr id="27" name="TextBox 26">
            <a:extLst>
              <a:ext uri="{FF2B5EF4-FFF2-40B4-BE49-F238E27FC236}">
                <a16:creationId xmlns:a16="http://schemas.microsoft.com/office/drawing/2014/main" id="{2D84058D-C626-482F-BA91-88500C8F938A}"/>
              </a:ext>
            </a:extLst>
          </p:cNvPr>
          <p:cNvSpPr txBox="1"/>
          <p:nvPr/>
        </p:nvSpPr>
        <p:spPr>
          <a:xfrm>
            <a:off x="8981977" y="19434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on</a:t>
            </a:r>
          </a:p>
        </p:txBody>
      </p:sp>
      <p:sp>
        <p:nvSpPr>
          <p:cNvPr id="28" name="TextBox 27">
            <a:extLst>
              <a:ext uri="{FF2B5EF4-FFF2-40B4-BE49-F238E27FC236}">
                <a16:creationId xmlns:a16="http://schemas.microsoft.com/office/drawing/2014/main" id="{97A45DCB-28B8-4DF2-9802-A456A60B9B9A}"/>
              </a:ext>
            </a:extLst>
          </p:cNvPr>
          <p:cNvSpPr txBox="1"/>
          <p:nvPr/>
        </p:nvSpPr>
        <p:spPr>
          <a:xfrm rot="10800000" flipV="1">
            <a:off x="9092478" y="22642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N</a:t>
            </a:r>
            <a:r>
              <a:rPr lang="en-GB" sz="3200" dirty="0">
                <a:solidFill>
                  <a:srgbClr val="E65D00"/>
                </a:solidFill>
                <a:latin typeface="Tw Cen MT" panose="020B0602020104020603"/>
                <a:cs typeface="Calibri" panose="020F0502020204030204" pitchFamily="34" charset="0"/>
              </a:rPr>
              <a:t>on</a:t>
            </a:r>
            <a:r>
              <a:rPr lang="en-GB" sz="3200" dirty="0">
                <a:solidFill>
                  <a:srgbClr val="5B9BD5">
                    <a:lumMod val="50000"/>
                  </a:srgbClr>
                </a:solidFill>
                <a:latin typeface="Tw Cen MT" panose="020B0602020104020603"/>
                <a:cs typeface="Calibri" panose="020F0502020204030204" pitchFamily="34" charset="0"/>
              </a:rPr>
              <a:t>!</a:t>
            </a:r>
          </a:p>
        </p:txBody>
      </p:sp>
      <p:sp>
        <p:nvSpPr>
          <p:cNvPr id="29" name="TextBox 28">
            <a:extLst>
              <a:ext uri="{FF2B5EF4-FFF2-40B4-BE49-F238E27FC236}">
                <a16:creationId xmlns:a16="http://schemas.microsoft.com/office/drawing/2014/main" id="{74D7DA4E-2E3C-4902-91E3-956B2ED8568F}"/>
              </a:ext>
            </a:extLst>
          </p:cNvPr>
          <p:cNvSpPr txBox="1"/>
          <p:nvPr/>
        </p:nvSpPr>
        <p:spPr>
          <a:xfrm>
            <a:off x="3139977" y="3465934"/>
            <a:ext cx="83661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ê/è</a:t>
            </a:r>
          </a:p>
        </p:txBody>
      </p:sp>
      <p:sp>
        <p:nvSpPr>
          <p:cNvPr id="30" name="TextBox 29">
            <a:extLst>
              <a:ext uri="{FF2B5EF4-FFF2-40B4-BE49-F238E27FC236}">
                <a16:creationId xmlns:a16="http://schemas.microsoft.com/office/drawing/2014/main" id="{30EB85E3-56EB-4612-B609-3B14E89B4C41}"/>
              </a:ext>
            </a:extLst>
          </p:cNvPr>
          <p:cNvSpPr txBox="1"/>
          <p:nvPr/>
        </p:nvSpPr>
        <p:spPr>
          <a:xfrm rot="10800000" flipV="1">
            <a:off x="3250478" y="37247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t</a:t>
            </a:r>
            <a:r>
              <a:rPr lang="en-GB" sz="3200" dirty="0">
                <a:solidFill>
                  <a:srgbClr val="E65D00"/>
                </a:solidFill>
                <a:latin typeface="Tw Cen MT" panose="020B0602020104020603"/>
                <a:cs typeface="Calibri" panose="020F0502020204030204" pitchFamily="34" charset="0"/>
              </a:rPr>
              <a:t>ê</a:t>
            </a:r>
            <a:r>
              <a:rPr lang="en-GB" sz="3200" dirty="0">
                <a:solidFill>
                  <a:srgbClr val="5B9BD5">
                    <a:lumMod val="50000"/>
                  </a:srgbClr>
                </a:solidFill>
                <a:latin typeface="Tw Cen MT" panose="020B0602020104020603"/>
                <a:cs typeface="Calibri" panose="020F0502020204030204" pitchFamily="34" charset="0"/>
              </a:rPr>
              <a:t>te</a:t>
            </a:r>
          </a:p>
        </p:txBody>
      </p:sp>
      <p:sp>
        <p:nvSpPr>
          <p:cNvPr id="31" name="TextBox 30">
            <a:extLst>
              <a:ext uri="{FF2B5EF4-FFF2-40B4-BE49-F238E27FC236}">
                <a16:creationId xmlns:a16="http://schemas.microsoft.com/office/drawing/2014/main" id="{0274EA15-8BBA-40D4-BB2D-8167BA6E09E9}"/>
              </a:ext>
            </a:extLst>
          </p:cNvPr>
          <p:cNvSpPr txBox="1"/>
          <p:nvPr/>
        </p:nvSpPr>
        <p:spPr>
          <a:xfrm>
            <a:off x="4590575" y="3453234"/>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ai</a:t>
            </a:r>
          </a:p>
        </p:txBody>
      </p:sp>
      <p:sp>
        <p:nvSpPr>
          <p:cNvPr id="32" name="TextBox 31">
            <a:extLst>
              <a:ext uri="{FF2B5EF4-FFF2-40B4-BE49-F238E27FC236}">
                <a16:creationId xmlns:a16="http://schemas.microsoft.com/office/drawing/2014/main" id="{62C49B10-00BF-49E6-A895-1F83B78E6B83}"/>
              </a:ext>
            </a:extLst>
          </p:cNvPr>
          <p:cNvSpPr txBox="1"/>
          <p:nvPr/>
        </p:nvSpPr>
        <p:spPr>
          <a:xfrm rot="10800000" flipV="1">
            <a:off x="4685578" y="3712067"/>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vr</a:t>
            </a:r>
            <a:r>
              <a:rPr lang="en-GB" sz="3200" dirty="0" err="1">
                <a:solidFill>
                  <a:srgbClr val="E65D00"/>
                </a:solidFill>
                <a:latin typeface="Tw Cen MT" panose="020B0602020104020603"/>
                <a:cs typeface="Calibri" panose="020F0502020204030204" pitchFamily="34" charset="0"/>
              </a:rPr>
              <a:t>ai</a:t>
            </a:r>
            <a:endParaRPr lang="en-GB" sz="3200" dirty="0">
              <a:solidFill>
                <a:srgbClr val="E65D00"/>
              </a:solidFill>
              <a:latin typeface="Tw Cen MT" panose="020B0602020104020603"/>
              <a:cs typeface="Calibri" panose="020F0502020204030204" pitchFamily="34" charset="0"/>
            </a:endParaRPr>
          </a:p>
        </p:txBody>
      </p:sp>
      <p:sp>
        <p:nvSpPr>
          <p:cNvPr id="33" name="TextBox 32">
            <a:extLst>
              <a:ext uri="{FF2B5EF4-FFF2-40B4-BE49-F238E27FC236}">
                <a16:creationId xmlns:a16="http://schemas.microsoft.com/office/drawing/2014/main" id="{DF8E537E-0A92-4C3F-A84C-B7641CD6E24F}"/>
              </a:ext>
            </a:extLst>
          </p:cNvPr>
          <p:cNvSpPr txBox="1"/>
          <p:nvPr/>
        </p:nvSpPr>
        <p:spPr>
          <a:xfrm>
            <a:off x="6035577" y="3453234"/>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oi</a:t>
            </a:r>
          </a:p>
        </p:txBody>
      </p:sp>
      <p:sp>
        <p:nvSpPr>
          <p:cNvPr id="34" name="TextBox 33">
            <a:extLst>
              <a:ext uri="{FF2B5EF4-FFF2-40B4-BE49-F238E27FC236}">
                <a16:creationId xmlns:a16="http://schemas.microsoft.com/office/drawing/2014/main" id="{C83EC0DD-C666-4BE1-A219-EACDF3FCF29A}"/>
              </a:ext>
            </a:extLst>
          </p:cNvPr>
          <p:cNvSpPr txBox="1"/>
          <p:nvPr/>
        </p:nvSpPr>
        <p:spPr>
          <a:xfrm rot="10800000" flipV="1">
            <a:off x="6146078" y="3712067"/>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v</a:t>
            </a:r>
            <a:r>
              <a:rPr lang="en-GB" sz="3200" dirty="0" err="1">
                <a:solidFill>
                  <a:srgbClr val="E65D00"/>
                </a:solidFill>
                <a:latin typeface="Tw Cen MT" panose="020B0602020104020603"/>
                <a:cs typeface="Calibri" panose="020F0502020204030204" pitchFamily="34" charset="0"/>
              </a:rPr>
              <a:t>oi</a:t>
            </a:r>
            <a:r>
              <a:rPr lang="en-GB" sz="3200" dirty="0" err="1">
                <a:solidFill>
                  <a:srgbClr val="5B9BD5">
                    <a:lumMod val="50000"/>
                  </a:srgbClr>
                </a:solidFill>
                <a:latin typeface="Tw Cen MT" panose="020B0602020104020603"/>
                <a:cs typeface="Calibri" panose="020F0502020204030204" pitchFamily="34" charset="0"/>
              </a:rPr>
              <a:t>r</a:t>
            </a:r>
            <a:endParaRPr lang="en-GB" sz="3200" dirty="0">
              <a:solidFill>
                <a:srgbClr val="5B9BD5">
                  <a:lumMod val="50000"/>
                </a:srgbClr>
              </a:solidFill>
              <a:latin typeface="Tw Cen MT" panose="020B0602020104020603"/>
              <a:cs typeface="Calibri" panose="020F0502020204030204" pitchFamily="34" charset="0"/>
            </a:endParaRPr>
          </a:p>
        </p:txBody>
      </p:sp>
      <p:sp>
        <p:nvSpPr>
          <p:cNvPr id="35" name="TextBox 34">
            <a:extLst>
              <a:ext uri="{FF2B5EF4-FFF2-40B4-BE49-F238E27FC236}">
                <a16:creationId xmlns:a16="http://schemas.microsoft.com/office/drawing/2014/main" id="{9351C3B1-1F70-43C0-A675-D42A0D00E041}"/>
              </a:ext>
            </a:extLst>
          </p:cNvPr>
          <p:cNvSpPr txBox="1"/>
          <p:nvPr/>
        </p:nvSpPr>
        <p:spPr>
          <a:xfrm>
            <a:off x="7534177" y="3450436"/>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ch</a:t>
            </a:r>
            <a:endParaRPr lang="en-GB" sz="2800" b="1" dirty="0">
              <a:solidFill>
                <a:srgbClr val="5B9BD5">
                  <a:lumMod val="50000"/>
                </a:srgbClr>
              </a:solidFill>
              <a:latin typeface="Tw Cen MT" panose="020B0602020104020603"/>
            </a:endParaRPr>
          </a:p>
        </p:txBody>
      </p:sp>
      <p:sp>
        <p:nvSpPr>
          <p:cNvPr id="36" name="TextBox 35">
            <a:extLst>
              <a:ext uri="{FF2B5EF4-FFF2-40B4-BE49-F238E27FC236}">
                <a16:creationId xmlns:a16="http://schemas.microsoft.com/office/drawing/2014/main" id="{5D8D2485-8D4A-4D28-A36A-CC9EC8E7A802}"/>
              </a:ext>
            </a:extLst>
          </p:cNvPr>
          <p:cNvSpPr txBox="1"/>
          <p:nvPr/>
        </p:nvSpPr>
        <p:spPr>
          <a:xfrm rot="10800000" flipV="1">
            <a:off x="7513526" y="3724767"/>
            <a:ext cx="1583384" cy="584775"/>
          </a:xfrm>
          <a:prstGeom prst="rect">
            <a:avLst/>
          </a:prstGeom>
          <a:noFill/>
        </p:spPr>
        <p:txBody>
          <a:bodyPr wrap="square" rtlCol="0">
            <a:spAutoFit/>
          </a:bodyPr>
          <a:lstStyle/>
          <a:p>
            <a:pPr algn="ctr">
              <a:defRPr/>
            </a:pPr>
            <a:r>
              <a:rPr lang="en-GB" sz="3200" dirty="0" err="1">
                <a:solidFill>
                  <a:srgbClr val="E65D00"/>
                </a:solidFill>
                <a:latin typeface="Tw Cen MT" panose="020B0602020104020603"/>
                <a:cs typeface="Calibri" panose="020F0502020204030204" pitchFamily="34" charset="0"/>
              </a:rPr>
              <a:t>ch</a:t>
            </a:r>
            <a:r>
              <a:rPr lang="en-GB" sz="3200" dirty="0" err="1">
                <a:solidFill>
                  <a:srgbClr val="5B9BD5">
                    <a:lumMod val="50000"/>
                  </a:srgbClr>
                </a:solidFill>
                <a:latin typeface="Tw Cen MT" panose="020B0602020104020603"/>
                <a:cs typeface="Calibri" panose="020F0502020204030204" pitchFamily="34" charset="0"/>
              </a:rPr>
              <a:t>er</a:t>
            </a:r>
            <a:r>
              <a:rPr lang="en-GB" sz="3200" dirty="0" err="1">
                <a:solidFill>
                  <a:srgbClr val="E65D00"/>
                </a:solidFill>
                <a:latin typeface="Tw Cen MT" panose="020B0602020104020603"/>
                <a:cs typeface="Calibri" panose="020F0502020204030204" pitchFamily="34" charset="0"/>
              </a:rPr>
              <a:t>ch</a:t>
            </a:r>
            <a:r>
              <a:rPr lang="en-GB" sz="3200" dirty="0" err="1">
                <a:solidFill>
                  <a:srgbClr val="5B9BD5">
                    <a:lumMod val="50000"/>
                  </a:srgbClr>
                </a:solidFill>
                <a:latin typeface="Tw Cen MT" panose="020B0602020104020603"/>
                <a:cs typeface="Calibri" panose="020F0502020204030204" pitchFamily="34" charset="0"/>
              </a:rPr>
              <a:t>er</a:t>
            </a:r>
            <a:endParaRPr lang="en-GB" sz="3200" dirty="0">
              <a:solidFill>
                <a:srgbClr val="5B9BD5">
                  <a:lumMod val="50000"/>
                </a:srgbClr>
              </a:solidFill>
              <a:latin typeface="Tw Cen MT" panose="020B0602020104020603"/>
              <a:cs typeface="Calibri" panose="020F0502020204030204" pitchFamily="34" charset="0"/>
            </a:endParaRPr>
          </a:p>
        </p:txBody>
      </p:sp>
      <p:sp>
        <p:nvSpPr>
          <p:cNvPr id="37" name="TextBox 36">
            <a:extLst>
              <a:ext uri="{FF2B5EF4-FFF2-40B4-BE49-F238E27FC236}">
                <a16:creationId xmlns:a16="http://schemas.microsoft.com/office/drawing/2014/main" id="{2F8936E1-731C-404F-9C28-6691D4531F7B}"/>
              </a:ext>
            </a:extLst>
          </p:cNvPr>
          <p:cNvSpPr txBox="1"/>
          <p:nvPr/>
        </p:nvSpPr>
        <p:spPr>
          <a:xfrm>
            <a:off x="8972075" y="3406740"/>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c</a:t>
            </a:r>
          </a:p>
        </p:txBody>
      </p:sp>
      <p:sp>
        <p:nvSpPr>
          <p:cNvPr id="38" name="TextBox 37">
            <a:extLst>
              <a:ext uri="{FF2B5EF4-FFF2-40B4-BE49-F238E27FC236}">
                <a16:creationId xmlns:a16="http://schemas.microsoft.com/office/drawing/2014/main" id="{094B7D7E-86F8-4600-8314-92AD775DA28C}"/>
              </a:ext>
            </a:extLst>
          </p:cNvPr>
          <p:cNvSpPr txBox="1"/>
          <p:nvPr/>
        </p:nvSpPr>
        <p:spPr>
          <a:xfrm rot="10800000" flipV="1">
            <a:off x="9067078" y="3712067"/>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i</a:t>
            </a:r>
            <a:r>
              <a:rPr lang="en-GB" sz="3200" dirty="0" err="1">
                <a:solidFill>
                  <a:srgbClr val="E65D00"/>
                </a:solidFill>
                <a:latin typeface="Tw Cen MT" panose="020B0602020104020603"/>
                <a:cs typeface="Calibri" panose="020F0502020204030204" pitchFamily="34" charset="0"/>
              </a:rPr>
              <a:t>c</a:t>
            </a:r>
            <a:r>
              <a:rPr lang="en-GB" sz="3200" dirty="0" err="1">
                <a:solidFill>
                  <a:srgbClr val="5B9BD5">
                    <a:lumMod val="50000"/>
                  </a:srgbClr>
                </a:solidFill>
                <a:latin typeface="Tw Cen MT" panose="020B0602020104020603"/>
                <a:cs typeface="Calibri" panose="020F0502020204030204" pitchFamily="34" charset="0"/>
              </a:rPr>
              <a:t>i</a:t>
            </a:r>
            <a:endParaRPr lang="en-GB" sz="3200" dirty="0">
              <a:solidFill>
                <a:srgbClr val="5B9BD5">
                  <a:lumMod val="50000"/>
                </a:srgbClr>
              </a:solidFill>
              <a:latin typeface="Tw Cen MT" panose="020B0602020104020603"/>
              <a:cs typeface="Calibri" panose="020F0502020204030204" pitchFamily="34" charset="0"/>
            </a:endParaRPr>
          </a:p>
        </p:txBody>
      </p:sp>
      <p:sp>
        <p:nvSpPr>
          <p:cNvPr id="39" name="TextBox 38">
            <a:extLst>
              <a:ext uri="{FF2B5EF4-FFF2-40B4-BE49-F238E27FC236}">
                <a16:creationId xmlns:a16="http://schemas.microsoft.com/office/drawing/2014/main" id="{13542DAC-EFE5-46DC-8FA5-026CE595EAF8}"/>
              </a:ext>
            </a:extLst>
          </p:cNvPr>
          <p:cNvSpPr txBox="1"/>
          <p:nvPr/>
        </p:nvSpPr>
        <p:spPr>
          <a:xfrm>
            <a:off x="1717577" y="4839042"/>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qu</a:t>
            </a:r>
            <a:endParaRPr lang="en-GB" sz="2800" b="1" dirty="0">
              <a:solidFill>
                <a:srgbClr val="5B9BD5">
                  <a:lumMod val="50000"/>
                </a:srgbClr>
              </a:solidFill>
              <a:latin typeface="Tw Cen MT" panose="020B0602020104020603"/>
            </a:endParaRPr>
          </a:p>
        </p:txBody>
      </p:sp>
      <p:sp>
        <p:nvSpPr>
          <p:cNvPr id="40" name="TextBox 39">
            <a:extLst>
              <a:ext uri="{FF2B5EF4-FFF2-40B4-BE49-F238E27FC236}">
                <a16:creationId xmlns:a16="http://schemas.microsoft.com/office/drawing/2014/main" id="{ED96C7D3-A868-4DAB-86BD-2FE3B06701FC}"/>
              </a:ext>
            </a:extLst>
          </p:cNvPr>
          <p:cNvSpPr txBox="1"/>
          <p:nvPr/>
        </p:nvSpPr>
        <p:spPr>
          <a:xfrm rot="10800000" flipV="1">
            <a:off x="1682933" y="5144380"/>
            <a:ext cx="1633519" cy="584775"/>
          </a:xfrm>
          <a:prstGeom prst="rect">
            <a:avLst/>
          </a:prstGeom>
          <a:noFill/>
        </p:spPr>
        <p:txBody>
          <a:bodyPr wrap="square" rtlCol="0">
            <a:spAutoFit/>
          </a:bodyPr>
          <a:lstStyle/>
          <a:p>
            <a:pPr algn="ctr">
              <a:defRPr/>
            </a:pPr>
            <a:r>
              <a:rPr lang="en-GB" sz="3200" dirty="0">
                <a:solidFill>
                  <a:srgbClr val="E65D00"/>
                </a:solidFill>
                <a:latin typeface="Tw Cen MT" panose="020B0602020104020603"/>
                <a:cs typeface="Calibri" panose="020F0502020204030204" pitchFamily="34" charset="0"/>
              </a:rPr>
              <a:t>qu</a:t>
            </a:r>
            <a:r>
              <a:rPr lang="en-GB" sz="3200" dirty="0">
                <a:solidFill>
                  <a:srgbClr val="5B9BD5">
                    <a:lumMod val="50000"/>
                  </a:srgbClr>
                </a:solidFill>
                <a:latin typeface="Tw Cen MT" panose="020B0602020104020603"/>
                <a:cs typeface="Calibri" panose="020F0502020204030204" pitchFamily="34" charset="0"/>
              </a:rPr>
              <a:t>estion</a:t>
            </a:r>
          </a:p>
        </p:txBody>
      </p:sp>
      <p:sp>
        <p:nvSpPr>
          <p:cNvPr id="41" name="TextBox 40">
            <a:extLst>
              <a:ext uri="{FF2B5EF4-FFF2-40B4-BE49-F238E27FC236}">
                <a16:creationId xmlns:a16="http://schemas.microsoft.com/office/drawing/2014/main" id="{7B5C26A8-7B71-4279-9EE2-C510DFC5D38F}"/>
              </a:ext>
            </a:extLst>
          </p:cNvPr>
          <p:cNvSpPr txBox="1"/>
          <p:nvPr/>
        </p:nvSpPr>
        <p:spPr>
          <a:xfrm>
            <a:off x="3168175" y="4950327"/>
            <a:ext cx="617838" cy="461665"/>
          </a:xfrm>
          <a:prstGeom prst="rect">
            <a:avLst/>
          </a:prstGeom>
          <a:noFill/>
        </p:spPr>
        <p:txBody>
          <a:bodyPr wrap="square" rtlCol="0">
            <a:spAutoFit/>
          </a:bodyPr>
          <a:lstStyle/>
          <a:p>
            <a:pPr>
              <a:defRPr/>
            </a:pPr>
            <a:r>
              <a:rPr lang="en-GB" sz="2400" b="1" dirty="0">
                <a:solidFill>
                  <a:srgbClr val="5B9BD5">
                    <a:lumMod val="50000"/>
                  </a:srgbClr>
                </a:solidFill>
                <a:latin typeface="Arial" panose="020B0604020202020204" pitchFamily="34" charset="0"/>
                <a:cs typeface="Arial" panose="020B0604020202020204" pitchFamily="34" charset="0"/>
              </a:rPr>
              <a:t>j</a:t>
            </a:r>
          </a:p>
        </p:txBody>
      </p:sp>
      <p:sp>
        <p:nvSpPr>
          <p:cNvPr id="42" name="TextBox 41">
            <a:extLst>
              <a:ext uri="{FF2B5EF4-FFF2-40B4-BE49-F238E27FC236}">
                <a16:creationId xmlns:a16="http://schemas.microsoft.com/office/drawing/2014/main" id="{F3E63A21-1BDE-476A-92C2-8EB9BD70FE3F}"/>
              </a:ext>
            </a:extLst>
          </p:cNvPr>
          <p:cNvSpPr txBox="1"/>
          <p:nvPr/>
        </p:nvSpPr>
        <p:spPr>
          <a:xfrm rot="10800000" flipV="1">
            <a:off x="3263178" y="5147167"/>
            <a:ext cx="1359245" cy="584775"/>
          </a:xfrm>
          <a:prstGeom prst="rect">
            <a:avLst/>
          </a:prstGeom>
          <a:noFill/>
        </p:spPr>
        <p:txBody>
          <a:bodyPr wrap="square" rtlCol="0">
            <a:spAutoFit/>
          </a:bodyPr>
          <a:lstStyle/>
          <a:p>
            <a:pPr algn="ctr">
              <a:defRPr/>
            </a:pPr>
            <a:r>
              <a:rPr lang="en-GB" sz="2400" dirty="0">
                <a:solidFill>
                  <a:srgbClr val="E65D00"/>
                </a:solidFill>
                <a:latin typeface="Arial" panose="020B0604020202020204" pitchFamily="34" charset="0"/>
                <a:cs typeface="Arial" panose="020B0604020202020204" pitchFamily="34" charset="0"/>
              </a:rPr>
              <a:t>j</a:t>
            </a:r>
            <a:r>
              <a:rPr lang="en-GB" sz="3200" dirty="0">
                <a:solidFill>
                  <a:srgbClr val="5B9BD5">
                    <a:lumMod val="50000"/>
                  </a:srgbClr>
                </a:solidFill>
                <a:latin typeface="Tw Cen MT" panose="020B0602020104020603"/>
                <a:cs typeface="Calibri" panose="020F0502020204030204" pitchFamily="34" charset="0"/>
              </a:rPr>
              <a:t>our</a:t>
            </a:r>
          </a:p>
        </p:txBody>
      </p:sp>
      <p:sp>
        <p:nvSpPr>
          <p:cNvPr id="43" name="TextBox 42">
            <a:extLst>
              <a:ext uri="{FF2B5EF4-FFF2-40B4-BE49-F238E27FC236}">
                <a16:creationId xmlns:a16="http://schemas.microsoft.com/office/drawing/2014/main" id="{D41C6E57-4D35-4169-9849-ED23F8D3C62C}"/>
              </a:ext>
            </a:extLst>
          </p:cNvPr>
          <p:cNvSpPr txBox="1"/>
          <p:nvPr/>
        </p:nvSpPr>
        <p:spPr>
          <a:xfrm>
            <a:off x="4645261" y="4904920"/>
            <a:ext cx="796318"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tion</a:t>
            </a:r>
            <a:endParaRPr lang="en-GB" sz="2800" b="1" dirty="0">
              <a:solidFill>
                <a:srgbClr val="5B9BD5">
                  <a:lumMod val="50000"/>
                </a:srgbClr>
              </a:solidFill>
              <a:latin typeface="Tw Cen MT" panose="020B0602020104020603"/>
            </a:endParaRPr>
          </a:p>
        </p:txBody>
      </p:sp>
      <p:sp>
        <p:nvSpPr>
          <p:cNvPr id="44" name="TextBox 43">
            <a:extLst>
              <a:ext uri="{FF2B5EF4-FFF2-40B4-BE49-F238E27FC236}">
                <a16:creationId xmlns:a16="http://schemas.microsoft.com/office/drawing/2014/main" id="{D774E798-DCC0-4A23-9F7F-2542DFEF1E6F}"/>
              </a:ext>
            </a:extLst>
          </p:cNvPr>
          <p:cNvSpPr txBox="1"/>
          <p:nvPr/>
        </p:nvSpPr>
        <p:spPr>
          <a:xfrm rot="10800000" flipV="1">
            <a:off x="4723678" y="5240806"/>
            <a:ext cx="1359245" cy="461665"/>
          </a:xfrm>
          <a:prstGeom prst="rect">
            <a:avLst/>
          </a:prstGeom>
          <a:noFill/>
        </p:spPr>
        <p:txBody>
          <a:bodyPr wrap="square" rtlCol="0">
            <a:spAutoFit/>
          </a:bodyPr>
          <a:lstStyle/>
          <a:p>
            <a:pPr algn="ctr">
              <a:defRPr/>
            </a:pPr>
            <a:r>
              <a:rPr lang="en-GB" sz="2400" dirty="0">
                <a:solidFill>
                  <a:srgbClr val="5B9BD5">
                    <a:lumMod val="50000"/>
                  </a:srgbClr>
                </a:solidFill>
                <a:latin typeface="Tw Cen MT" panose="020B0602020104020603"/>
                <a:cs typeface="Calibri" panose="020F0502020204030204" pitchFamily="34" charset="0"/>
              </a:rPr>
              <a:t>Atten</a:t>
            </a:r>
            <a:r>
              <a:rPr lang="en-GB" sz="2400" dirty="0">
                <a:solidFill>
                  <a:srgbClr val="E65D00"/>
                </a:solidFill>
                <a:latin typeface="Tw Cen MT" panose="020B0602020104020603"/>
                <a:cs typeface="Calibri" panose="020F0502020204030204" pitchFamily="34" charset="0"/>
              </a:rPr>
              <a:t>tion</a:t>
            </a:r>
            <a:r>
              <a:rPr lang="en-GB" sz="2400" dirty="0">
                <a:solidFill>
                  <a:srgbClr val="5B9BD5">
                    <a:lumMod val="50000"/>
                  </a:srgbClr>
                </a:solidFill>
                <a:latin typeface="Tw Cen MT" panose="020B0602020104020603"/>
                <a:cs typeface="Calibri" panose="020F0502020204030204" pitchFamily="34" charset="0"/>
              </a:rPr>
              <a:t>!</a:t>
            </a:r>
          </a:p>
        </p:txBody>
      </p:sp>
      <p:sp>
        <p:nvSpPr>
          <p:cNvPr id="45" name="TextBox 44">
            <a:extLst>
              <a:ext uri="{FF2B5EF4-FFF2-40B4-BE49-F238E27FC236}">
                <a16:creationId xmlns:a16="http://schemas.microsoft.com/office/drawing/2014/main" id="{763C53C1-83E6-4BCE-AC51-787BF2C39253}"/>
              </a:ext>
            </a:extLst>
          </p:cNvPr>
          <p:cNvSpPr txBox="1"/>
          <p:nvPr/>
        </p:nvSpPr>
        <p:spPr>
          <a:xfrm>
            <a:off x="6111777" y="4901034"/>
            <a:ext cx="811039"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ien</a:t>
            </a:r>
            <a:endParaRPr lang="en-GB" sz="2800" b="1" dirty="0">
              <a:solidFill>
                <a:srgbClr val="5B9BD5">
                  <a:lumMod val="50000"/>
                </a:srgbClr>
              </a:solidFill>
              <a:latin typeface="Tw Cen MT" panose="020B0602020104020603"/>
            </a:endParaRPr>
          </a:p>
        </p:txBody>
      </p:sp>
      <p:sp>
        <p:nvSpPr>
          <p:cNvPr id="46" name="TextBox 45">
            <a:extLst>
              <a:ext uri="{FF2B5EF4-FFF2-40B4-BE49-F238E27FC236}">
                <a16:creationId xmlns:a16="http://schemas.microsoft.com/office/drawing/2014/main" id="{4C4B103E-2AC9-42E0-ADCB-E68C5C630067}"/>
              </a:ext>
            </a:extLst>
          </p:cNvPr>
          <p:cNvSpPr txBox="1"/>
          <p:nvPr/>
        </p:nvSpPr>
        <p:spPr>
          <a:xfrm rot="10800000" flipV="1">
            <a:off x="6222278" y="51598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b</a:t>
            </a:r>
            <a:r>
              <a:rPr lang="en-GB" sz="3200" dirty="0">
                <a:solidFill>
                  <a:srgbClr val="E65D00"/>
                </a:solidFill>
                <a:latin typeface="Tw Cen MT" panose="020B0602020104020603"/>
                <a:cs typeface="Calibri" panose="020F0502020204030204" pitchFamily="34" charset="0"/>
              </a:rPr>
              <a:t>ien</a:t>
            </a:r>
          </a:p>
        </p:txBody>
      </p:sp>
      <p:sp>
        <p:nvSpPr>
          <p:cNvPr id="47" name="TextBox 46">
            <a:extLst>
              <a:ext uri="{FF2B5EF4-FFF2-40B4-BE49-F238E27FC236}">
                <a16:creationId xmlns:a16="http://schemas.microsoft.com/office/drawing/2014/main" id="{975B4752-88C0-49C4-8AEF-D7F978987CBF}"/>
              </a:ext>
            </a:extLst>
          </p:cNvPr>
          <p:cNvSpPr txBox="1"/>
          <p:nvPr/>
        </p:nvSpPr>
        <p:spPr>
          <a:xfrm>
            <a:off x="7534177" y="4857338"/>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un</a:t>
            </a:r>
          </a:p>
        </p:txBody>
      </p:sp>
      <p:sp>
        <p:nvSpPr>
          <p:cNvPr id="48" name="TextBox 47">
            <a:extLst>
              <a:ext uri="{FF2B5EF4-FFF2-40B4-BE49-F238E27FC236}">
                <a16:creationId xmlns:a16="http://schemas.microsoft.com/office/drawing/2014/main" id="{7B916371-9E01-470E-AAFB-F168B5C88AF7}"/>
              </a:ext>
            </a:extLst>
          </p:cNvPr>
          <p:cNvSpPr txBox="1"/>
          <p:nvPr/>
        </p:nvSpPr>
        <p:spPr>
          <a:xfrm rot="10800000" flipV="1">
            <a:off x="7644678" y="5147167"/>
            <a:ext cx="1359245" cy="584775"/>
          </a:xfrm>
          <a:prstGeom prst="rect">
            <a:avLst/>
          </a:prstGeom>
          <a:noFill/>
        </p:spPr>
        <p:txBody>
          <a:bodyPr wrap="square" rtlCol="0">
            <a:spAutoFit/>
          </a:bodyPr>
          <a:lstStyle/>
          <a:p>
            <a:pPr algn="ctr">
              <a:defRPr/>
            </a:pPr>
            <a:r>
              <a:rPr lang="en-GB" sz="3200" dirty="0">
                <a:solidFill>
                  <a:srgbClr val="E65D00"/>
                </a:solidFill>
                <a:latin typeface="Tw Cen MT" panose="020B0602020104020603"/>
                <a:cs typeface="Calibri" panose="020F0502020204030204" pitchFamily="34" charset="0"/>
              </a:rPr>
              <a:t>un</a:t>
            </a:r>
          </a:p>
        </p:txBody>
      </p:sp>
      <p:sp>
        <p:nvSpPr>
          <p:cNvPr id="49" name="TextBox 48">
            <a:extLst>
              <a:ext uri="{FF2B5EF4-FFF2-40B4-BE49-F238E27FC236}">
                <a16:creationId xmlns:a16="http://schemas.microsoft.com/office/drawing/2014/main" id="{B03DF363-E700-482A-BC53-0482F6A774B5}"/>
              </a:ext>
            </a:extLst>
          </p:cNvPr>
          <p:cNvSpPr txBox="1"/>
          <p:nvPr/>
        </p:nvSpPr>
        <p:spPr>
          <a:xfrm>
            <a:off x="1717577" y="3442042"/>
            <a:ext cx="1269357" cy="523220"/>
          </a:xfrm>
          <a:prstGeom prst="rect">
            <a:avLst/>
          </a:prstGeom>
          <a:noFill/>
        </p:spPr>
        <p:txBody>
          <a:bodyPr wrap="square" rtlCol="0">
            <a:spAutoFit/>
          </a:bodyPr>
          <a:lstStyle/>
          <a:p>
            <a:pPr>
              <a:defRPr/>
            </a:pPr>
            <a:r>
              <a:rPr lang="en-GB" sz="2800" b="1" dirty="0" err="1">
                <a:solidFill>
                  <a:srgbClr val="5B9BD5">
                    <a:lumMod val="50000"/>
                  </a:srgbClr>
                </a:solidFill>
                <a:latin typeface="Tw Cen MT" panose="020B0602020104020603"/>
              </a:rPr>
              <a:t>ain</a:t>
            </a:r>
            <a:r>
              <a:rPr lang="en-GB" sz="2800" b="1" dirty="0">
                <a:solidFill>
                  <a:srgbClr val="5B9BD5">
                    <a:lumMod val="50000"/>
                  </a:srgbClr>
                </a:solidFill>
                <a:latin typeface="Tw Cen MT" panose="020B0602020104020603"/>
              </a:rPr>
              <a:t>/in</a:t>
            </a:r>
          </a:p>
        </p:txBody>
      </p:sp>
      <p:sp>
        <p:nvSpPr>
          <p:cNvPr id="50" name="TextBox 49">
            <a:extLst>
              <a:ext uri="{FF2B5EF4-FFF2-40B4-BE49-F238E27FC236}">
                <a16:creationId xmlns:a16="http://schemas.microsoft.com/office/drawing/2014/main" id="{CFF633DF-21BB-4D80-AAFB-6FD51031B09E}"/>
              </a:ext>
            </a:extLst>
          </p:cNvPr>
          <p:cNvSpPr txBox="1"/>
          <p:nvPr/>
        </p:nvSpPr>
        <p:spPr>
          <a:xfrm rot="10800000" flipV="1">
            <a:off x="1828078" y="372476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Tw Cen MT" panose="020B0602020104020603"/>
                <a:cs typeface="Calibri" panose="020F0502020204030204" pitchFamily="34" charset="0"/>
              </a:rPr>
              <a:t>tr</a:t>
            </a:r>
            <a:r>
              <a:rPr lang="en-GB" sz="3200" dirty="0">
                <a:solidFill>
                  <a:srgbClr val="E65D00"/>
                </a:solidFill>
                <a:latin typeface="Tw Cen MT" panose="020B0602020104020603"/>
                <a:cs typeface="Calibri" panose="020F0502020204030204" pitchFamily="34" charset="0"/>
              </a:rPr>
              <a:t>ain</a:t>
            </a:r>
          </a:p>
        </p:txBody>
      </p:sp>
      <p:sp>
        <p:nvSpPr>
          <p:cNvPr id="51" name="TextBox 50">
            <a:extLst>
              <a:ext uri="{FF2B5EF4-FFF2-40B4-BE49-F238E27FC236}">
                <a16:creationId xmlns:a16="http://schemas.microsoft.com/office/drawing/2014/main" id="{7026BCF3-722A-4F1B-A3F1-136B1C7BB54E}"/>
              </a:ext>
            </a:extLst>
          </p:cNvPr>
          <p:cNvSpPr txBox="1"/>
          <p:nvPr/>
        </p:nvSpPr>
        <p:spPr>
          <a:xfrm>
            <a:off x="1717577" y="196884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Tw Cen MT" panose="020B0602020104020603"/>
              </a:rPr>
              <a:t>u</a:t>
            </a:r>
          </a:p>
        </p:txBody>
      </p:sp>
      <p:sp>
        <p:nvSpPr>
          <p:cNvPr id="52" name="TextBox 51">
            <a:extLst>
              <a:ext uri="{FF2B5EF4-FFF2-40B4-BE49-F238E27FC236}">
                <a16:creationId xmlns:a16="http://schemas.microsoft.com/office/drawing/2014/main" id="{CA8E401A-544D-4E74-A192-EC5C5F5D3657}"/>
              </a:ext>
            </a:extLst>
          </p:cNvPr>
          <p:cNvSpPr txBox="1"/>
          <p:nvPr/>
        </p:nvSpPr>
        <p:spPr>
          <a:xfrm rot="10800000" flipV="1">
            <a:off x="1828078" y="2289667"/>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Tw Cen MT" panose="020B0602020104020603"/>
                <a:cs typeface="Calibri" panose="020F0502020204030204" pitchFamily="34" charset="0"/>
              </a:rPr>
              <a:t>t</a:t>
            </a:r>
            <a:r>
              <a:rPr lang="en-GB" sz="3200" dirty="0" err="1">
                <a:solidFill>
                  <a:srgbClr val="E65D00"/>
                </a:solidFill>
                <a:latin typeface="Tw Cen MT" panose="020B0602020104020603"/>
                <a:cs typeface="Calibri" panose="020F0502020204030204" pitchFamily="34" charset="0"/>
              </a:rPr>
              <a:t>u</a:t>
            </a:r>
            <a:endParaRPr lang="en-GB" sz="3200" dirty="0">
              <a:solidFill>
                <a:srgbClr val="E65D00"/>
              </a:solidFill>
              <a:latin typeface="Tw Cen MT" panose="020B0602020104020603"/>
              <a:cs typeface="Calibri" panose="020F0502020204030204" pitchFamily="34" charset="0"/>
            </a:endParaRPr>
          </a:p>
        </p:txBody>
      </p:sp>
      <p:pic>
        <p:nvPicPr>
          <p:cNvPr id="8" name="Picture 7">
            <a:extLst>
              <a:ext uri="{FF2B5EF4-FFF2-40B4-BE49-F238E27FC236}">
                <a16:creationId xmlns:a16="http://schemas.microsoft.com/office/drawing/2014/main" id="{99090549-7892-4E6B-AD51-BE1C6E619926}"/>
              </a:ext>
            </a:extLst>
          </p:cNvPr>
          <p:cNvPicPr>
            <a:picLocks noChangeAspect="1"/>
          </p:cNvPicPr>
          <p:nvPr/>
        </p:nvPicPr>
        <p:blipFill>
          <a:blip r:embed="rId4"/>
          <a:stretch>
            <a:fillRect/>
          </a:stretch>
        </p:blipFill>
        <p:spPr>
          <a:xfrm>
            <a:off x="3329099" y="1385456"/>
            <a:ext cx="1167328" cy="584776"/>
          </a:xfrm>
          <a:prstGeom prst="rect">
            <a:avLst/>
          </a:prstGeom>
        </p:spPr>
      </p:pic>
      <p:pic>
        <p:nvPicPr>
          <p:cNvPr id="54" name="Picture 53">
            <a:extLst>
              <a:ext uri="{FF2B5EF4-FFF2-40B4-BE49-F238E27FC236}">
                <a16:creationId xmlns:a16="http://schemas.microsoft.com/office/drawing/2014/main" id="{BC51C7ED-F0B9-42FB-9B0A-4887289559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1670" y="1408944"/>
            <a:ext cx="617838" cy="626244"/>
          </a:xfrm>
          <a:prstGeom prst="rect">
            <a:avLst/>
          </a:prstGeom>
        </p:spPr>
      </p:pic>
      <p:pic>
        <p:nvPicPr>
          <p:cNvPr id="55" name="Picture 4" descr="White Blue Rounded Rectangle Clip Art">
            <a:extLst>
              <a:ext uri="{FF2B5EF4-FFF2-40B4-BE49-F238E27FC236}">
                <a16:creationId xmlns:a16="http://schemas.microsoft.com/office/drawing/2014/main" id="{F1F96B8A-6E2E-4D2A-942F-758E20AA39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6770" y="1320964"/>
            <a:ext cx="617838" cy="74438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Users\wdj\Google Drive\Primary\Y5 SoW\From Tracy\Pronouns\i.png">
            <a:extLst>
              <a:ext uri="{FF2B5EF4-FFF2-40B4-BE49-F238E27FC236}">
                <a16:creationId xmlns:a16="http://schemas.microsoft.com/office/drawing/2014/main" id="{F258159D-F05A-4259-B2CD-DDC81DA1B3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6099" y="1304020"/>
            <a:ext cx="404882" cy="7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 descr="Left Blue Arrow Clip Art">
            <a:extLst>
              <a:ext uri="{FF2B5EF4-FFF2-40B4-BE49-F238E27FC236}">
                <a16:creationId xmlns:a16="http://schemas.microsoft.com/office/drawing/2014/main" id="{E114C42E-CA2F-4057-9EDF-116FD2E44A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4372" y="1385456"/>
            <a:ext cx="615454" cy="61545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wdj\Google Drive\Primary\Y5 SoW\From Tracy\Pronouns\you.png">
            <a:extLst>
              <a:ext uri="{FF2B5EF4-FFF2-40B4-BE49-F238E27FC236}">
                <a16:creationId xmlns:a16="http://schemas.microsoft.com/office/drawing/2014/main" id="{6A4467AF-C0D1-4D34-BDA7-BC1E9A96DF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10122" y="2756921"/>
            <a:ext cx="845779" cy="7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C:\Users\wdj\Google Drive\Primary\Y5 SoW\From Tracy\Pronouns\we.png">
            <a:extLst>
              <a:ext uri="{FF2B5EF4-FFF2-40B4-BE49-F238E27FC236}">
                <a16:creationId xmlns:a16="http://schemas.microsoft.com/office/drawing/2014/main" id="{ED95C482-3FF1-4677-B755-76C0D1633A1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21483" y="2742764"/>
            <a:ext cx="850859" cy="68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a:extLst>
              <a:ext uri="{FF2B5EF4-FFF2-40B4-BE49-F238E27FC236}">
                <a16:creationId xmlns:a16="http://schemas.microsoft.com/office/drawing/2014/main" id="{523DC9B6-EFAC-4481-A633-5B5655C6B429}"/>
              </a:ext>
            </a:extLst>
          </p:cNvPr>
          <p:cNvSpPr txBox="1"/>
          <p:nvPr/>
        </p:nvSpPr>
        <p:spPr>
          <a:xfrm>
            <a:off x="5550672" y="2287179"/>
            <a:ext cx="481451" cy="646331"/>
          </a:xfrm>
          <a:prstGeom prst="rect">
            <a:avLst/>
          </a:prstGeom>
          <a:noFill/>
        </p:spPr>
        <p:txBody>
          <a:bodyPr wrap="square" rtlCol="0">
            <a:spAutoFit/>
          </a:bodyPr>
          <a:lstStyle/>
          <a:p>
            <a:pPr>
              <a:defRPr/>
            </a:pPr>
            <a:r>
              <a:rPr lang="en-GB" sz="3600" b="1" dirty="0">
                <a:solidFill>
                  <a:srgbClr val="E65D00"/>
                </a:solidFill>
                <a:latin typeface="Tw Cen MT" panose="020B0602020104020603"/>
              </a:rPr>
              <a:t>X</a:t>
            </a:r>
          </a:p>
        </p:txBody>
      </p:sp>
      <p:pic>
        <p:nvPicPr>
          <p:cNvPr id="61" name="Picture 2" descr="Ink Pen Clip Art">
            <a:extLst>
              <a:ext uri="{FF2B5EF4-FFF2-40B4-BE49-F238E27FC236}">
                <a16:creationId xmlns:a16="http://schemas.microsoft.com/office/drawing/2014/main" id="{14E717C6-BF25-4407-929E-D82A7D4FCD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90145" y="2800005"/>
            <a:ext cx="481451" cy="68090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Little Boy Clip Art">
            <a:extLst>
              <a:ext uri="{FF2B5EF4-FFF2-40B4-BE49-F238E27FC236}">
                <a16:creationId xmlns:a16="http://schemas.microsoft.com/office/drawing/2014/main" id="{E49D00D8-964A-46E3-8D01-A80E050888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11185" y="2800004"/>
            <a:ext cx="359702" cy="74937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Quiet Sign Clip Art">
            <a:extLst>
              <a:ext uri="{FF2B5EF4-FFF2-40B4-BE49-F238E27FC236}">
                <a16:creationId xmlns:a16="http://schemas.microsoft.com/office/drawing/2014/main" id="{DE6A7C78-2703-42BB-92D2-C316500E3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999" y="2813745"/>
            <a:ext cx="481451" cy="6809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Red No Circle Clip Art">
            <a:extLst>
              <a:ext uri="{FF2B5EF4-FFF2-40B4-BE49-F238E27FC236}">
                <a16:creationId xmlns:a16="http://schemas.microsoft.com/office/drawing/2014/main" id="{6928737E-441A-465B-88EB-BE88E42D09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14289" y="2782628"/>
            <a:ext cx="694675" cy="68772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Kiddy Train Clip Art">
            <a:extLst>
              <a:ext uri="{FF2B5EF4-FFF2-40B4-BE49-F238E27FC236}">
                <a16:creationId xmlns:a16="http://schemas.microsoft.com/office/drawing/2014/main" id="{DBAE4220-9024-4353-99F2-7361C20698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2054" y="4260686"/>
            <a:ext cx="780493" cy="68683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Asian Anime Boy Head Clip Art">
            <a:extLst>
              <a:ext uri="{FF2B5EF4-FFF2-40B4-BE49-F238E27FC236}">
                <a16:creationId xmlns:a16="http://schemas.microsoft.com/office/drawing/2014/main" id="{41E19572-D3D3-48A1-8587-E7E50D041C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00950" y="4228131"/>
            <a:ext cx="617838" cy="67962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Tick1 Clip Art">
            <a:extLst>
              <a:ext uri="{FF2B5EF4-FFF2-40B4-BE49-F238E27FC236}">
                <a16:creationId xmlns:a16="http://schemas.microsoft.com/office/drawing/2014/main" id="{CD10F3F9-6E99-4BD8-9BBB-6BBC64FCA5B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76721" y="4220605"/>
            <a:ext cx="694675" cy="69467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www.clker.com/cliparts/2/n/7/1/j/V/scientist-microscope-md.png">
            <a:extLst>
              <a:ext uri="{FF2B5EF4-FFF2-40B4-BE49-F238E27FC236}">
                <a16:creationId xmlns:a16="http://schemas.microsoft.com/office/drawing/2014/main" id="{4AEA714D-1F2E-436B-8520-37418C7FB9DD}"/>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8519" y="4145615"/>
            <a:ext cx="741001" cy="90566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Simple Folder Seek Clip Art">
            <a:extLst>
              <a:ext uri="{FF2B5EF4-FFF2-40B4-BE49-F238E27FC236}">
                <a16:creationId xmlns:a16="http://schemas.microsoft.com/office/drawing/2014/main" id="{2D3E9C67-8888-4F6E-83E8-C12B09FC0DF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15201" y="4268731"/>
            <a:ext cx="789367" cy="78936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Ruffled Map Clip Art">
            <a:extLst>
              <a:ext uri="{FF2B5EF4-FFF2-40B4-BE49-F238E27FC236}">
                <a16:creationId xmlns:a16="http://schemas.microsoft.com/office/drawing/2014/main" id="{33F92BC7-6CB2-40C4-B0F2-41F5061DFAB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49350" y="4200199"/>
            <a:ext cx="730477" cy="73047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Blue Question Mark Clip Art">
            <a:extLst>
              <a:ext uri="{FF2B5EF4-FFF2-40B4-BE49-F238E27FC236}">
                <a16:creationId xmlns:a16="http://schemas.microsoft.com/office/drawing/2014/main" id="{6D93D005-EBB0-4648-897F-906E7681BF6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06505" y="5683087"/>
            <a:ext cx="687140" cy="67339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Smiling Sun Clip Art">
            <a:extLst>
              <a:ext uri="{FF2B5EF4-FFF2-40B4-BE49-F238E27FC236}">
                <a16:creationId xmlns:a16="http://schemas.microsoft.com/office/drawing/2014/main" id="{07743BF1-F1C6-44B7-BFAC-6D1FA6F516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26089" y="5671697"/>
            <a:ext cx="762158" cy="76215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Warning - Banana Skin Clip Art">
            <a:extLst>
              <a:ext uri="{FF2B5EF4-FFF2-40B4-BE49-F238E27FC236}">
                <a16:creationId xmlns:a16="http://schemas.microsoft.com/office/drawing/2014/main" id="{6DB1C69A-9447-4F32-BDDF-F35EAD2E3D7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95085" y="5686466"/>
            <a:ext cx="762158" cy="67069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Symbol Thumbs Up Clip Art">
            <a:extLst>
              <a:ext uri="{FF2B5EF4-FFF2-40B4-BE49-F238E27FC236}">
                <a16:creationId xmlns:a16="http://schemas.microsoft.com/office/drawing/2014/main" id="{8261BBBB-1744-49B3-BE60-93C611EF6D7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598815" y="5632107"/>
            <a:ext cx="604161" cy="74587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White Blue Rounded Rectangle Clip Art">
            <a:extLst>
              <a:ext uri="{FF2B5EF4-FFF2-40B4-BE49-F238E27FC236}">
                <a16:creationId xmlns:a16="http://schemas.microsoft.com/office/drawing/2014/main" id="{9DDF4446-BB29-4525-A931-11EADCB4B4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140627" y="5659575"/>
            <a:ext cx="418145" cy="69690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F096F9A1-8E8D-4BCF-A97C-4527680F86D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709354" y="1439133"/>
            <a:ext cx="789367" cy="665700"/>
          </a:xfrm>
          <a:prstGeom prst="rect">
            <a:avLst/>
          </a:prstGeom>
        </p:spPr>
      </p:pic>
      <p:sp>
        <p:nvSpPr>
          <p:cNvPr id="77" name="Down Arrow 14">
            <a:extLst>
              <a:ext uri="{FF2B5EF4-FFF2-40B4-BE49-F238E27FC236}">
                <a16:creationId xmlns:a16="http://schemas.microsoft.com/office/drawing/2014/main" id="{A8031724-ED70-42C7-A29F-2CFF3E5F2814}"/>
              </a:ext>
            </a:extLst>
          </p:cNvPr>
          <p:cNvSpPr/>
          <p:nvPr/>
        </p:nvSpPr>
        <p:spPr>
          <a:xfrm>
            <a:off x="1991844" y="1385457"/>
            <a:ext cx="244879" cy="42655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pic>
        <p:nvPicPr>
          <p:cNvPr id="2" name="Picture 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101358" y="5729155"/>
            <a:ext cx="441033" cy="641011"/>
          </a:xfrm>
          <a:prstGeom prst="rect">
            <a:avLst/>
          </a:prstGeom>
        </p:spPr>
      </p:pic>
      <p:sp>
        <p:nvSpPr>
          <p:cNvPr id="78" name="TextBox 77">
            <a:extLst>
              <a:ext uri="{FF2B5EF4-FFF2-40B4-BE49-F238E27FC236}">
                <a16:creationId xmlns:a16="http://schemas.microsoft.com/office/drawing/2014/main" id="{523DC9B6-EFAC-4481-A633-5B5655C6B429}"/>
              </a:ext>
            </a:extLst>
          </p:cNvPr>
          <p:cNvSpPr txBox="1"/>
          <p:nvPr/>
        </p:nvSpPr>
        <p:spPr>
          <a:xfrm>
            <a:off x="3969924" y="5538266"/>
            <a:ext cx="481451" cy="1015663"/>
          </a:xfrm>
          <a:prstGeom prst="rect">
            <a:avLst/>
          </a:prstGeom>
          <a:noFill/>
        </p:spPr>
        <p:txBody>
          <a:bodyPr wrap="square" rtlCol="0">
            <a:spAutoFit/>
          </a:bodyPr>
          <a:lstStyle/>
          <a:p>
            <a:pPr>
              <a:defRPr/>
            </a:pPr>
            <a:r>
              <a:rPr lang="en-GB" sz="6000" b="1" dirty="0">
                <a:solidFill>
                  <a:srgbClr val="E65D00"/>
                </a:solidFill>
                <a:latin typeface="Tw Cen MT" panose="020B0602020104020603"/>
              </a:rPr>
              <a:t>X</a:t>
            </a:r>
          </a:p>
        </p:txBody>
      </p:sp>
    </p:spTree>
    <p:extLst>
      <p:ext uri="{BB962C8B-B14F-4D97-AF65-F5344CB8AC3E}">
        <p14:creationId xmlns:p14="http://schemas.microsoft.com/office/powerpoint/2010/main" val="1621990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E87D1E"/>
                </a:solidFill>
              </a:rPr>
              <a:t>Vocabulary in FL</a:t>
            </a:r>
            <a:endParaRPr lang="en-GB" b="1" dirty="0"/>
          </a:p>
        </p:txBody>
      </p:sp>
      <p:sp>
        <p:nvSpPr>
          <p:cNvPr id="5" name="TextBox 4"/>
          <p:cNvSpPr txBox="1"/>
          <p:nvPr/>
        </p:nvSpPr>
        <p:spPr>
          <a:xfrm>
            <a:off x="838200" y="1895848"/>
            <a:ext cx="11077575" cy="3416320"/>
          </a:xfrm>
          <a:prstGeom prst="rect">
            <a:avLst/>
          </a:prstGeom>
          <a:noFill/>
        </p:spPr>
        <p:txBody>
          <a:bodyPr wrap="square" rtlCol="0">
            <a:spAutoFit/>
          </a:bodyPr>
          <a:lstStyle/>
          <a:p>
            <a:r>
              <a:rPr lang="en-GB" sz="3600" dirty="0">
                <a:solidFill>
                  <a:schemeClr val="accent1">
                    <a:lumMod val="50000"/>
                  </a:schemeClr>
                </a:solidFill>
              </a:rPr>
              <a:t>“Vocabulary to be taught should be informed by frequency of occurrence in the language, and special attention should be paid to common verbs in the early stages... A consequence of not attending to frequency of occurrence in vocabulary choice is pupils realising that they cannot say or understand basic things in the language.”</a:t>
            </a:r>
          </a:p>
        </p:txBody>
      </p:sp>
      <p:sp>
        <p:nvSpPr>
          <p:cNvPr id="6" name="Rectangle 5"/>
          <p:cNvSpPr/>
          <p:nvPr/>
        </p:nvSpPr>
        <p:spPr>
          <a:xfrm>
            <a:off x="838200" y="5533728"/>
            <a:ext cx="10183367" cy="707886"/>
          </a:xfrm>
          <a:prstGeom prst="rect">
            <a:avLst/>
          </a:prstGeom>
        </p:spPr>
        <p:txBody>
          <a:bodyPr wrap="square">
            <a:spAutoFit/>
          </a:bodyPr>
          <a:lstStyle/>
          <a:p>
            <a:r>
              <a:rPr lang="en-GB" sz="2000" dirty="0">
                <a:solidFill>
                  <a:srgbClr val="5B9BD5">
                    <a:lumMod val="50000"/>
                  </a:srgbClr>
                </a:solidFill>
              </a:rPr>
              <a:t>TSC 2016. </a:t>
            </a:r>
            <a:r>
              <a:rPr lang="en-GB" sz="2000" i="1" dirty="0">
                <a:solidFill>
                  <a:srgbClr val="5B9BD5">
                    <a:lumMod val="50000"/>
                  </a:srgbClr>
                </a:solidFill>
              </a:rPr>
              <a:t>Modern Foreign Languages Pedagogy Review. A review of modern foreign languages teaching practice in key stage 3 and key stage 4. (Chair: Ian </a:t>
            </a:r>
            <a:r>
              <a:rPr lang="en-GB" sz="2000" i="1" dirty="0" err="1">
                <a:solidFill>
                  <a:srgbClr val="5B9BD5">
                    <a:lumMod val="50000"/>
                  </a:srgbClr>
                </a:solidFill>
              </a:rPr>
              <a:t>Bauckham</a:t>
            </a:r>
            <a:r>
              <a:rPr lang="en-GB" sz="2000" i="1" dirty="0">
                <a:solidFill>
                  <a:srgbClr val="5B9BD5">
                    <a:lumMod val="50000"/>
                  </a:srgbClr>
                </a:solidFill>
              </a:rPr>
              <a:t>)</a:t>
            </a:r>
            <a:r>
              <a:rPr lang="en-GB" sz="2000" dirty="0">
                <a:solidFill>
                  <a:srgbClr val="5B9BD5">
                    <a:lumMod val="50000"/>
                  </a:srgbClr>
                </a:solidFill>
              </a:rPr>
              <a:t>. Teaching Schools Council.</a:t>
            </a:r>
            <a:endParaRPr lang="en-GB" dirty="0">
              <a:solidFill>
                <a:srgbClr val="5B9BD5">
                  <a:lumMod val="50000"/>
                </a:srgbClr>
              </a:solidFill>
            </a:endParaRPr>
          </a:p>
        </p:txBody>
      </p:sp>
      <p:sp>
        <p:nvSpPr>
          <p:cNvPr id="3" name="TextBox 2">
            <a:extLst>
              <a:ext uri="{FF2B5EF4-FFF2-40B4-BE49-F238E27FC236}">
                <a16:creationId xmlns:a16="http://schemas.microsoft.com/office/drawing/2014/main" id="{BE87DADE-A930-724E-BE5B-FE9430B9A3FE}"/>
              </a:ext>
            </a:extLst>
          </p:cNvPr>
          <p:cNvSpPr txBox="1"/>
          <p:nvPr/>
        </p:nvSpPr>
        <p:spPr>
          <a:xfrm>
            <a:off x="2844281" y="6295825"/>
            <a:ext cx="9135253" cy="369332"/>
          </a:xfrm>
          <a:prstGeom prst="rect">
            <a:avLst/>
          </a:prstGeom>
          <a:noFill/>
        </p:spPr>
        <p:txBody>
          <a:bodyPr wrap="square" rtlCol="0">
            <a:spAutoFit/>
          </a:bodyPr>
          <a:lstStyle/>
          <a:p>
            <a:r>
              <a:rPr lang="en-US" dirty="0"/>
              <a:t>Research by Milton, Meara, Marsden &amp; David, Hacker, </a:t>
            </a:r>
            <a:r>
              <a:rPr lang="en-US" dirty="0" err="1"/>
              <a:t>Woore</a:t>
            </a:r>
            <a:r>
              <a:rPr lang="en-US" dirty="0"/>
              <a:t> on lexical learning in early stages</a:t>
            </a:r>
          </a:p>
        </p:txBody>
      </p:sp>
    </p:spTree>
    <p:extLst>
      <p:ext uri="{BB962C8B-B14F-4D97-AF65-F5344CB8AC3E}">
        <p14:creationId xmlns:p14="http://schemas.microsoft.com/office/powerpoint/2010/main" val="68407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207553" y="0"/>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VOCABULARY</a:t>
            </a:r>
          </a:p>
        </p:txBody>
      </p:sp>
      <p:sp>
        <p:nvSpPr>
          <p:cNvPr id="14" name="Title 3"/>
          <p:cNvSpPr txBox="1">
            <a:spLocks/>
          </p:cNvSpPr>
          <p:nvPr/>
        </p:nvSpPr>
        <p:spPr>
          <a:xfrm>
            <a:off x="41201" y="125716"/>
            <a:ext cx="6802690"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frequency principle</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verb lexicon</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mixed word class vocabulary sets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developing depth </a:t>
            </a:r>
            <a:br>
              <a:rPr lang="en-GB" sz="2800" dirty="0">
                <a:solidFill>
                  <a:prstClr val="white"/>
                </a:solidFill>
                <a:latin typeface="Century Gothic" panose="020B0502020202020204" pitchFamily="34" charset="0"/>
              </a:rPr>
            </a:br>
            <a:r>
              <a:rPr lang="en-GB" sz="2800" dirty="0">
                <a:solidFill>
                  <a:prstClr val="white"/>
                </a:solidFill>
                <a:latin typeface="Century Gothic" panose="020B0502020202020204" pitchFamily="34" charset="0"/>
              </a:rPr>
              <a:t>(e.g. through information gaps)</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41201" y="3176866"/>
            <a:ext cx="11984447" cy="3170099"/>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Lonsdale, D. &amp; Le Bras, Y. (2009) </a:t>
            </a:r>
            <a:r>
              <a:rPr lang="en-GB" sz="1400" i="1" dirty="0">
                <a:solidFill>
                  <a:schemeClr val="accent5">
                    <a:lumMod val="50000"/>
                  </a:schemeClr>
                </a:solidFill>
                <a:latin typeface="Century Gothic" panose="020B0502020202020204" pitchFamily="34" charset="0"/>
              </a:rPr>
              <a:t>A Frequency dictionary for French.  </a:t>
            </a:r>
            <a:r>
              <a:rPr lang="en-GB" sz="1400" dirty="0">
                <a:solidFill>
                  <a:schemeClr val="accent5">
                    <a:lumMod val="50000"/>
                  </a:schemeClr>
                </a:solidFill>
                <a:latin typeface="Century Gothic" panose="020B0502020202020204" pitchFamily="34" charset="0"/>
              </a:rPr>
              <a:t>Routledge.</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Marsden, E., &amp; David, A. (2008). Vocabulary use during conversation: a cross-sectional study of development from year 9 to year 13 among learners of Spanish and French. </a:t>
            </a:r>
            <a:r>
              <a:rPr lang="en-GB" sz="1400" i="1" dirty="0">
                <a:solidFill>
                  <a:schemeClr val="accent5">
                    <a:lumMod val="50000"/>
                  </a:schemeClr>
                </a:solidFill>
                <a:latin typeface="Century Gothic" panose="020B0502020202020204" pitchFamily="34" charset="0"/>
              </a:rPr>
              <a:t>Language Learning Journal</a:t>
            </a:r>
            <a:r>
              <a:rPr lang="en-GB" sz="1400" dirty="0">
                <a:solidFill>
                  <a:schemeClr val="accent5">
                    <a:lumMod val="50000"/>
                  </a:schemeClr>
                </a:solidFill>
                <a:latin typeface="Century Gothic" panose="020B0502020202020204" pitchFamily="34" charset="0"/>
              </a:rPr>
              <a:t>, </a:t>
            </a:r>
            <a:r>
              <a:rPr lang="en-GB" sz="1400" i="1" dirty="0">
                <a:solidFill>
                  <a:schemeClr val="accent5">
                    <a:lumMod val="50000"/>
                  </a:schemeClr>
                </a:solidFill>
                <a:latin typeface="Century Gothic" panose="020B0502020202020204" pitchFamily="34" charset="0"/>
              </a:rPr>
              <a:t>36</a:t>
            </a:r>
            <a:r>
              <a:rPr lang="en-GB" sz="1400" dirty="0">
                <a:solidFill>
                  <a:schemeClr val="accent5">
                    <a:lumMod val="50000"/>
                  </a:schemeClr>
                </a:solidFill>
                <a:latin typeface="Century Gothic" panose="020B0502020202020204" pitchFamily="34" charset="0"/>
              </a:rPr>
              <a:t>(2), 181-198</a:t>
            </a:r>
            <a:r>
              <a:rPr lang="en-GB" sz="1400" dirty="0">
                <a:solidFill>
                  <a:schemeClr val="tx2"/>
                </a:solidFill>
                <a:latin typeface="Century Gothic" panose="020B0502020202020204" pitchFamily="34" charset="0"/>
              </a:rPr>
              <a:t>.</a:t>
            </a:r>
            <a:r>
              <a:rPr lang="en-GB" dirty="0">
                <a:solidFill>
                  <a:schemeClr val="tx2"/>
                </a:solidFill>
              </a:rPr>
              <a:t> </a:t>
            </a:r>
          </a:p>
          <a:p>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19037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32" y="570286"/>
            <a:ext cx="11364684" cy="474744"/>
          </a:xfrm>
        </p:spPr>
        <p:txBody>
          <a:bodyPr>
            <a:normAutofit fontScale="90000"/>
          </a:bodyPr>
          <a:lstStyle/>
          <a:p>
            <a:pPr algn="ctr"/>
            <a:r>
              <a:rPr lang="en-GB" sz="3600" b="1" dirty="0">
                <a:solidFill>
                  <a:srgbClr val="FF9900"/>
                </a:solidFill>
              </a:rPr>
              <a:t>vocabulary learning and expectations in England</a:t>
            </a:r>
          </a:p>
        </p:txBody>
      </p:sp>
      <p:sp>
        <p:nvSpPr>
          <p:cNvPr id="3" name="Content Placeholder 2"/>
          <p:cNvSpPr>
            <a:spLocks noGrp="1"/>
          </p:cNvSpPr>
          <p:nvPr>
            <p:ph idx="1"/>
          </p:nvPr>
        </p:nvSpPr>
        <p:spPr>
          <a:xfrm>
            <a:off x="466532" y="1045030"/>
            <a:ext cx="11563544" cy="5598366"/>
          </a:xfrm>
        </p:spPr>
        <p:txBody>
          <a:bodyPr>
            <a:noAutofit/>
          </a:bodyPr>
          <a:lstStyle/>
          <a:p>
            <a:r>
              <a:rPr lang="en-GB" sz="3200" dirty="0"/>
              <a:t>vocabulary knowledge (breadth alone, not even depth or fluency/automaticity) is most important predictor of outcomes </a:t>
            </a:r>
          </a:p>
          <a:p>
            <a:pPr lvl="1"/>
            <a:r>
              <a:rPr lang="en-GB" sz="2800" dirty="0"/>
              <a:t>across modes (production &amp; comprehension) and modalities (oral &amp; written).  </a:t>
            </a:r>
          </a:p>
          <a:p>
            <a:pPr>
              <a:lnSpc>
                <a:spcPct val="150000"/>
              </a:lnSpc>
            </a:pPr>
            <a:r>
              <a:rPr lang="en-GB" sz="3200" dirty="0"/>
              <a:t>pre-intermediate learners tend to ‘know’ </a:t>
            </a:r>
            <a:r>
              <a:rPr lang="en-GB" sz="3200" i="1" dirty="0"/>
              <a:t>about</a:t>
            </a:r>
            <a:r>
              <a:rPr lang="en-GB" sz="3200" dirty="0"/>
              <a:t> 2,000 words</a:t>
            </a:r>
          </a:p>
          <a:p>
            <a:pPr marL="457200" lvl="1" indent="0">
              <a:lnSpc>
                <a:spcPct val="100000"/>
              </a:lnSpc>
              <a:buNone/>
            </a:pPr>
            <a:r>
              <a:rPr lang="en-GB" sz="2400" dirty="0"/>
              <a:t>= expected vocabulary size at CEFR Threshold B1 level</a:t>
            </a:r>
          </a:p>
          <a:p>
            <a:pPr lvl="1">
              <a:lnSpc>
                <a:spcPct val="100000"/>
              </a:lnSpc>
            </a:pPr>
            <a:r>
              <a:rPr lang="en-GB" sz="2400" dirty="0"/>
              <a:t>1772 words on the AQA Spanish Higher Minimal Core Vocabulary list</a:t>
            </a:r>
          </a:p>
          <a:p>
            <a:pPr lvl="2">
              <a:lnSpc>
                <a:spcPct val="100000"/>
              </a:lnSpc>
            </a:pPr>
            <a:r>
              <a:rPr lang="en-GB" sz="2000" dirty="0"/>
              <a:t>excludes cognates and exams MUST test other words.</a:t>
            </a:r>
          </a:p>
          <a:p>
            <a:pPr lvl="2">
              <a:lnSpc>
                <a:spcPct val="100000"/>
              </a:lnSpc>
            </a:pPr>
            <a:r>
              <a:rPr lang="en-GB" sz="2000" dirty="0"/>
              <a:t>only about half on board’s list are in most frequent 2,000 words in Spanish language</a:t>
            </a:r>
          </a:p>
          <a:p>
            <a:pPr lvl="2">
              <a:lnSpc>
                <a:spcPct val="100000"/>
              </a:lnSpc>
            </a:pPr>
            <a:r>
              <a:rPr lang="en-GB" sz="2000" dirty="0"/>
              <a:t>So, to get top marks, learners actually need nearer 3,000 words</a:t>
            </a:r>
          </a:p>
          <a:p>
            <a:pPr lvl="2">
              <a:lnSpc>
                <a:spcPct val="100000"/>
              </a:lnSpc>
            </a:pPr>
            <a:r>
              <a:rPr lang="en-GB" sz="2000" dirty="0"/>
              <a:t>Estimates of how many words pupils have on </a:t>
            </a:r>
            <a:r>
              <a:rPr lang="en-GB" sz="2000" i="1" dirty="0"/>
              <a:t>average</a:t>
            </a:r>
            <a:r>
              <a:rPr lang="en-GB" sz="2000" dirty="0"/>
              <a:t> at GCSE have been around 1,000 – 2,000</a:t>
            </a:r>
            <a:endParaRPr lang="en-GB" sz="2400" dirty="0"/>
          </a:p>
          <a:p>
            <a:pPr>
              <a:lnSpc>
                <a:spcPct val="100000"/>
              </a:lnSpc>
            </a:pPr>
            <a:r>
              <a:rPr lang="en-GB" sz="2800" dirty="0"/>
              <a:t>NCELP is helping teachers to determine: </a:t>
            </a:r>
          </a:p>
          <a:p>
            <a:pPr lvl="1">
              <a:lnSpc>
                <a:spcPct val="100000"/>
              </a:lnSpc>
            </a:pPr>
            <a:r>
              <a:rPr lang="en-GB" sz="2400" dirty="0"/>
              <a:t>Which words learners need to know; How can words be effectively taught and retained</a:t>
            </a:r>
          </a:p>
        </p:txBody>
      </p:sp>
    </p:spTree>
    <p:extLst>
      <p:ext uri="{BB962C8B-B14F-4D97-AF65-F5344CB8AC3E}">
        <p14:creationId xmlns:p14="http://schemas.microsoft.com/office/powerpoint/2010/main" val="387053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218" y="272909"/>
            <a:ext cx="6096000" cy="867128"/>
          </a:xfrm>
          <a:prstGeom prst="rect">
            <a:avLst/>
          </a:prstGeom>
        </p:spPr>
      </p:pic>
      <p:graphicFrame>
        <p:nvGraphicFramePr>
          <p:cNvPr id="4" name="Table 3"/>
          <p:cNvGraphicFramePr>
            <a:graphicFrameLocks noGrp="1"/>
          </p:cNvGraphicFramePr>
          <p:nvPr>
            <p:extLst/>
          </p:nvPr>
        </p:nvGraphicFramePr>
        <p:xfrm>
          <a:off x="1258712" y="1460854"/>
          <a:ext cx="9674576" cy="4646433"/>
        </p:xfrm>
        <a:graphic>
          <a:graphicData uri="http://schemas.openxmlformats.org/drawingml/2006/table">
            <a:tbl>
              <a:tblPr firstRow="1" firstCol="1" bandRow="1">
                <a:tableStyleId>{5940675A-B579-460E-94D1-54222C63F5DA}</a:tableStyleId>
              </a:tblPr>
              <a:tblGrid>
                <a:gridCol w="653167">
                  <a:extLst>
                    <a:ext uri="{9D8B030D-6E8A-4147-A177-3AD203B41FA5}">
                      <a16:colId xmlns:a16="http://schemas.microsoft.com/office/drawing/2014/main" val="20000"/>
                    </a:ext>
                  </a:extLst>
                </a:gridCol>
                <a:gridCol w="2685933">
                  <a:extLst>
                    <a:ext uri="{9D8B030D-6E8A-4147-A177-3AD203B41FA5}">
                      <a16:colId xmlns:a16="http://schemas.microsoft.com/office/drawing/2014/main" val="20001"/>
                    </a:ext>
                  </a:extLst>
                </a:gridCol>
                <a:gridCol w="3167738">
                  <a:extLst>
                    <a:ext uri="{9D8B030D-6E8A-4147-A177-3AD203B41FA5}">
                      <a16:colId xmlns:a16="http://schemas.microsoft.com/office/drawing/2014/main" val="20002"/>
                    </a:ext>
                  </a:extLst>
                </a:gridCol>
                <a:gridCol w="3167738">
                  <a:extLst>
                    <a:ext uri="{9D8B030D-6E8A-4147-A177-3AD203B41FA5}">
                      <a16:colId xmlns:a16="http://schemas.microsoft.com/office/drawing/2014/main" val="20003"/>
                    </a:ext>
                  </a:extLst>
                </a:gridCol>
              </a:tblGrid>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 ranking</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Part of speech</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1</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la plaza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806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la </a:t>
                      </a:r>
                      <a:r>
                        <a:rPr lang="en-GB" sz="2000" dirty="0" err="1">
                          <a:solidFill>
                            <a:schemeClr val="accent1">
                              <a:lumMod val="50000"/>
                            </a:schemeClr>
                          </a:solidFill>
                          <a:effectLst/>
                          <a:latin typeface="Century Gothic" panose="020B0502020202020204" pitchFamily="34" charset="0"/>
                        </a:rPr>
                        <a:t>iglesia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437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3</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teatro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605</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4</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ser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5</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grande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pequeño</a:t>
                      </a:r>
                      <a:r>
                        <a:rPr lang="en-GB" sz="2000" dirty="0">
                          <a:solidFill>
                            <a:schemeClr val="accent1">
                              <a:lumMod val="50000"/>
                            </a:schemeClr>
                          </a:solidFill>
                          <a:effectLst/>
                          <a:latin typeface="Century Gothic" panose="020B0502020202020204" pitchFamily="34" charset="0"/>
                        </a:rPr>
                        <a:t>/a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202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estar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21</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8</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cerca</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1042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9</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lejos</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833</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10</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museo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1114</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bl>
          </a:graphicData>
        </a:graphic>
      </p:graphicFrame>
      <p:sp>
        <p:nvSpPr>
          <p:cNvPr id="5" name="Title 3"/>
          <p:cNvSpPr txBox="1">
            <a:spLocks/>
          </p:cNvSpPr>
          <p:nvPr/>
        </p:nvSpPr>
        <p:spPr>
          <a:xfrm>
            <a:off x="6570521" y="55984"/>
            <a:ext cx="5320595"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la ciudad [in town]</a:t>
            </a:r>
          </a:p>
        </p:txBody>
      </p:sp>
      <p:sp>
        <p:nvSpPr>
          <p:cNvPr id="6" name="Title 3">
            <a:extLst>
              <a:ext uri="{FF2B5EF4-FFF2-40B4-BE49-F238E27FC236}">
                <a16:creationId xmlns:a16="http://schemas.microsoft.com/office/drawing/2014/main" id="{A1F72D79-5102-764E-A118-F13C6D645E5E}"/>
              </a:ext>
            </a:extLst>
          </p:cNvPr>
          <p:cNvSpPr txBox="1">
            <a:spLocks/>
          </p:cNvSpPr>
          <p:nvPr/>
        </p:nvSpPr>
        <p:spPr>
          <a:xfrm>
            <a:off x="239218" y="43691"/>
            <a:ext cx="5555898"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j-ea"/>
                <a:cs typeface="+mj-cs"/>
              </a:rPr>
              <a:t>Mixing word classes – reducing the need to ‘slot and fill’</a:t>
            </a:r>
          </a:p>
        </p:txBody>
      </p:sp>
    </p:spTree>
    <p:extLst>
      <p:ext uri="{BB962C8B-B14F-4D97-AF65-F5344CB8AC3E}">
        <p14:creationId xmlns:p14="http://schemas.microsoft.com/office/powerpoint/2010/main" val="2280044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830E76-52EC-3543-9CE1-D8044284BB5D}"/>
              </a:ext>
            </a:extLst>
          </p:cNvPr>
          <p:cNvSpPr>
            <a:spLocks noGrp="1"/>
          </p:cNvSpPr>
          <p:nvPr>
            <p:ph type="title"/>
          </p:nvPr>
        </p:nvSpPr>
        <p:spPr>
          <a:xfrm>
            <a:off x="296477" y="298579"/>
            <a:ext cx="11073332" cy="1123821"/>
          </a:xfrm>
        </p:spPr>
        <p:txBody>
          <a:bodyPr>
            <a:normAutofit/>
          </a:bodyPr>
          <a:lstStyle/>
          <a:p>
            <a:r>
              <a:rPr lang="en-US" b="1" dirty="0"/>
              <a:t>The ‘grammar debate’ (Should we? How?)</a:t>
            </a:r>
          </a:p>
        </p:txBody>
      </p:sp>
      <p:sp>
        <p:nvSpPr>
          <p:cNvPr id="4" name="Content Placeholder 3">
            <a:extLst>
              <a:ext uri="{FF2B5EF4-FFF2-40B4-BE49-F238E27FC236}">
                <a16:creationId xmlns:a16="http://schemas.microsoft.com/office/drawing/2014/main" id="{C7C29F9E-4F06-CB4A-BB2C-0E3CCC3B269A}"/>
              </a:ext>
            </a:extLst>
          </p:cNvPr>
          <p:cNvSpPr>
            <a:spLocks noGrp="1"/>
          </p:cNvSpPr>
          <p:nvPr>
            <p:ph idx="1"/>
          </p:nvPr>
        </p:nvSpPr>
        <p:spPr>
          <a:xfrm>
            <a:off x="296477" y="1422400"/>
            <a:ext cx="11684852" cy="4978399"/>
          </a:xfrm>
        </p:spPr>
        <p:txBody>
          <a:bodyPr>
            <a:normAutofit fontScale="85000" lnSpcReduction="10000"/>
          </a:bodyPr>
          <a:lstStyle/>
          <a:p>
            <a:pPr marL="0" indent="0">
              <a:buNone/>
            </a:pPr>
            <a:r>
              <a:rPr lang="en-US" sz="3600" i="1" dirty="0"/>
              <a:t>Reason 1)	</a:t>
            </a:r>
            <a:r>
              <a:rPr lang="en-US" sz="3600" dirty="0"/>
              <a:t>Aims for expressing self-identity, communication, and engaging with culture</a:t>
            </a:r>
          </a:p>
          <a:p>
            <a:pPr lvl="2">
              <a:buFont typeface="Wingdings" pitchFamily="2" charset="2"/>
              <a:buChar char="Ø"/>
            </a:pPr>
            <a:r>
              <a:rPr lang="en-US" sz="2400" dirty="0"/>
              <a:t> rote-learned formulae can be quick win – “il </a:t>
            </a:r>
            <a:r>
              <a:rPr lang="en-US" sz="2400" dirty="0" err="1"/>
              <a:t>faut</a:t>
            </a:r>
            <a:r>
              <a:rPr lang="en-US" sz="2400" dirty="0"/>
              <a:t> que je </a:t>
            </a:r>
            <a:r>
              <a:rPr lang="en-US" sz="2400" dirty="0" err="1"/>
              <a:t>puisse</a:t>
            </a:r>
            <a:r>
              <a:rPr lang="en-US" sz="2400" dirty="0"/>
              <a:t>”</a:t>
            </a:r>
          </a:p>
          <a:p>
            <a:pPr marL="0" indent="0">
              <a:buNone/>
            </a:pPr>
            <a:endParaRPr lang="en-US" dirty="0"/>
          </a:p>
          <a:p>
            <a:pPr marL="0" indent="0">
              <a:buNone/>
            </a:pPr>
            <a:r>
              <a:rPr lang="en-US" sz="3500" i="1" dirty="0"/>
              <a:t>Reason 2)</a:t>
            </a:r>
            <a:r>
              <a:rPr lang="en-US" sz="3500" dirty="0"/>
              <a:t> (Mis?) interpretation of communicative teaching and functional syllabuses</a:t>
            </a:r>
          </a:p>
          <a:p>
            <a:pPr lvl="2">
              <a:buFont typeface="Wingdings" pitchFamily="2" charset="2"/>
              <a:buChar char="Ø"/>
            </a:pPr>
            <a:r>
              <a:rPr lang="en-US" sz="2800" dirty="0"/>
              <a:t> hiding a thread of grammar &amp; vocabulary progression, behind ‘topics’</a:t>
            </a:r>
          </a:p>
          <a:p>
            <a:pPr marL="0" indent="0">
              <a:buNone/>
            </a:pPr>
            <a:endParaRPr lang="en-US" dirty="0"/>
          </a:p>
          <a:p>
            <a:pPr marL="0" indent="0">
              <a:buNone/>
            </a:pPr>
            <a:r>
              <a:rPr lang="en-US" sz="3500" i="1" dirty="0"/>
              <a:t>Reason 3) </a:t>
            </a:r>
            <a:r>
              <a:rPr lang="en-US" sz="3500" dirty="0"/>
              <a:t>Little access to findings from research on grammar pedagogy</a:t>
            </a:r>
            <a:r>
              <a:rPr lang="en-US" dirty="0"/>
              <a:t>	</a:t>
            </a:r>
          </a:p>
          <a:p>
            <a:pPr marL="0" indent="0">
              <a:buNone/>
            </a:pPr>
            <a:endParaRPr lang="en-GB" dirty="0"/>
          </a:p>
          <a:p>
            <a:pPr marL="0" indent="0">
              <a:buNone/>
            </a:pPr>
            <a:r>
              <a:rPr lang="en-US" sz="3200" i="1" dirty="0"/>
              <a:t>Reason 4) </a:t>
            </a:r>
            <a:r>
              <a:rPr lang="en-US" sz="3200" dirty="0"/>
              <a:t>	Little top-down direction about ‘what &amp; how’ of grammar pedagogy</a:t>
            </a:r>
          </a:p>
        </p:txBody>
      </p:sp>
      <p:sp>
        <p:nvSpPr>
          <p:cNvPr id="2" name="Rectangle 1">
            <a:extLst>
              <a:ext uri="{FF2B5EF4-FFF2-40B4-BE49-F238E27FC236}">
                <a16:creationId xmlns:a16="http://schemas.microsoft.com/office/drawing/2014/main" id="{CD1BB37C-C79A-B842-B548-232C32ACE682}"/>
              </a:ext>
            </a:extLst>
          </p:cNvPr>
          <p:cNvSpPr/>
          <p:nvPr/>
        </p:nvSpPr>
        <p:spPr>
          <a:xfrm>
            <a:off x="296477" y="1422400"/>
            <a:ext cx="11403687" cy="4708981"/>
          </a:xfrm>
          <a:prstGeom prst="rect">
            <a:avLst/>
          </a:prstGeom>
          <a:solidFill>
            <a:schemeClr val="accent1"/>
          </a:solidFill>
        </p:spPr>
        <p:txBody>
          <a:bodyPr wrap="square">
            <a:spAutoFit/>
          </a:bodyPr>
          <a:lstStyle/>
          <a:p>
            <a:pPr algn="ctr"/>
            <a:endParaRPr lang="en-GB" sz="3600" dirty="0">
              <a:solidFill>
                <a:schemeClr val="bg1"/>
              </a:solidFill>
            </a:endParaRPr>
          </a:p>
          <a:p>
            <a:pPr algn="ctr"/>
            <a:r>
              <a:rPr lang="en-GB" sz="3400" dirty="0">
                <a:solidFill>
                  <a:schemeClr val="bg1"/>
                </a:solidFill>
              </a:rPr>
              <a:t>“many teachers tend to be uncertain about the place of grammar and its relationship to communication …</a:t>
            </a:r>
            <a:r>
              <a:rPr lang="en-US" sz="3400" dirty="0">
                <a:solidFill>
                  <a:schemeClr val="bg1"/>
                </a:solidFill>
              </a:rPr>
              <a:t> </a:t>
            </a:r>
            <a:r>
              <a:rPr lang="en-GB" sz="3400" dirty="0">
                <a:solidFill>
                  <a:schemeClr val="bg1"/>
                </a:solidFill>
              </a:rPr>
              <a:t>teachers’ insecurity and confusion about grammar teaching led to them adopting diverse and idiosyncratic policy interpretations and practices” </a:t>
            </a:r>
          </a:p>
          <a:p>
            <a:pPr algn="ctr"/>
            <a:endParaRPr lang="en-GB" sz="3600" dirty="0">
              <a:solidFill>
                <a:schemeClr val="bg1"/>
              </a:solidFill>
            </a:endParaRPr>
          </a:p>
          <a:p>
            <a:pPr algn="ctr"/>
            <a:r>
              <a:rPr lang="en-GB" sz="2400" dirty="0">
                <a:solidFill>
                  <a:schemeClr val="bg1"/>
                </a:solidFill>
              </a:rPr>
              <a:t>(Dobson, 2018) (</a:t>
            </a:r>
            <a:r>
              <a:rPr lang="en-US" sz="2400">
                <a:solidFill>
                  <a:schemeClr val="bg1"/>
                </a:solidFill>
              </a:rPr>
              <a:t>drawing on and citing </a:t>
            </a:r>
            <a:r>
              <a:rPr lang="en-GB" sz="2400">
                <a:solidFill>
                  <a:schemeClr val="bg1"/>
                </a:solidFill>
              </a:rPr>
              <a:t>Liviero </a:t>
            </a:r>
            <a:r>
              <a:rPr lang="en-GB" sz="2400" dirty="0">
                <a:solidFill>
                  <a:schemeClr val="bg1"/>
                </a:solidFill>
              </a:rPr>
              <a:t>2017 &amp; McClelland, 2018).</a:t>
            </a:r>
          </a:p>
          <a:p>
            <a:pPr algn="ctr"/>
            <a:endParaRPr lang="en-GB" sz="2400" dirty="0">
              <a:solidFill>
                <a:schemeClr val="bg1"/>
              </a:solidFill>
            </a:endParaRPr>
          </a:p>
        </p:txBody>
      </p:sp>
    </p:spTree>
    <p:extLst>
      <p:ext uri="{BB962C8B-B14F-4D97-AF65-F5344CB8AC3E}">
        <p14:creationId xmlns:p14="http://schemas.microsoft.com/office/powerpoint/2010/main" val="89738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23;p53">
            <a:extLst>
              <a:ext uri="{FF2B5EF4-FFF2-40B4-BE49-F238E27FC236}">
                <a16:creationId xmlns:a16="http://schemas.microsoft.com/office/drawing/2014/main" id="{B93CDB52-DC06-BF46-B070-F189D0BDD211}"/>
              </a:ext>
            </a:extLst>
          </p:cNvPr>
          <p:cNvPicPr preferRelativeResize="0"/>
          <p:nvPr/>
        </p:nvPicPr>
        <p:blipFill rotWithShape="1">
          <a:blip r:embed="rId3">
            <a:alphaModFix/>
          </a:blip>
          <a:srcRect/>
          <a:stretch/>
        </p:blipFill>
        <p:spPr>
          <a:xfrm>
            <a:off x="526482" y="629986"/>
            <a:ext cx="5442803" cy="4880549"/>
          </a:xfrm>
          <a:prstGeom prst="rect">
            <a:avLst/>
          </a:prstGeom>
          <a:noFill/>
          <a:ln w="57150" cap="flat" cmpd="sng">
            <a:solidFill>
              <a:schemeClr val="accent2"/>
            </a:solidFill>
            <a:prstDash val="solid"/>
            <a:round/>
            <a:headEnd type="none" w="sm" len="sm"/>
            <a:tailEnd type="none" w="sm" len="sm"/>
          </a:ln>
        </p:spPr>
      </p:pic>
      <p:sp>
        <p:nvSpPr>
          <p:cNvPr id="3" name="Rectangle 2">
            <a:extLst>
              <a:ext uri="{FF2B5EF4-FFF2-40B4-BE49-F238E27FC236}">
                <a16:creationId xmlns:a16="http://schemas.microsoft.com/office/drawing/2014/main" id="{312CD90F-DE9F-6648-897C-D5C65F000E77}"/>
              </a:ext>
            </a:extLst>
          </p:cNvPr>
          <p:cNvSpPr/>
          <p:nvPr/>
        </p:nvSpPr>
        <p:spPr>
          <a:xfrm>
            <a:off x="9620592" y="5943992"/>
            <a:ext cx="1536959" cy="369332"/>
          </a:xfrm>
          <a:prstGeom prst="rect">
            <a:avLst/>
          </a:prstGeom>
        </p:spPr>
        <p:txBody>
          <a:bodyPr wrap="none">
            <a:spAutoFit/>
          </a:bodyPr>
          <a:lstStyle/>
          <a:p>
            <a:r>
              <a:rPr lang="en-GB" dirty="0" err="1">
                <a:solidFill>
                  <a:srgbClr val="104F75"/>
                </a:solidFill>
                <a:ea typeface="Calibri"/>
                <a:cs typeface="Calibri"/>
                <a:sym typeface="Calibri"/>
              </a:rPr>
              <a:t>Allez</a:t>
            </a:r>
            <a:r>
              <a:rPr lang="en-GB" dirty="0">
                <a:solidFill>
                  <a:srgbClr val="104F75"/>
                </a:solidFill>
                <a:ea typeface="Calibri"/>
                <a:cs typeface="Calibri"/>
                <a:sym typeface="Calibri"/>
              </a:rPr>
              <a:t> 1 (p. 46</a:t>
            </a:r>
            <a:r>
              <a:rPr lang="en-GB" dirty="0">
                <a:solidFill>
                  <a:srgbClr val="104F75"/>
                </a:solidFill>
                <a:latin typeface="Century Gothic" panose="020B0502020202020204" pitchFamily="34" charset="0"/>
                <a:ea typeface="Calibri"/>
                <a:cs typeface="Calibri"/>
                <a:sym typeface="Calibri"/>
              </a:rPr>
              <a:t>)</a:t>
            </a:r>
            <a:r>
              <a:rPr lang="en-GB" dirty="0">
                <a:latin typeface="Century Gothic" panose="020B0502020202020204" pitchFamily="34" charset="0"/>
              </a:rPr>
              <a:t> </a:t>
            </a:r>
            <a:endParaRPr lang="en-US" dirty="0"/>
          </a:p>
        </p:txBody>
      </p:sp>
      <p:pic>
        <p:nvPicPr>
          <p:cNvPr id="4" name="Google Shape;425;p53">
            <a:extLst>
              <a:ext uri="{FF2B5EF4-FFF2-40B4-BE49-F238E27FC236}">
                <a16:creationId xmlns:a16="http://schemas.microsoft.com/office/drawing/2014/main" id="{E0FB95E6-85AD-9844-881E-A4EDFDA24F20}"/>
              </a:ext>
            </a:extLst>
          </p:cNvPr>
          <p:cNvPicPr preferRelativeResize="0"/>
          <p:nvPr/>
        </p:nvPicPr>
        <p:blipFill rotWithShape="1">
          <a:blip r:embed="rId4">
            <a:alphaModFix/>
          </a:blip>
          <a:srcRect/>
          <a:stretch/>
        </p:blipFill>
        <p:spPr>
          <a:xfrm>
            <a:off x="8147407" y="464097"/>
            <a:ext cx="2807942" cy="3183230"/>
          </a:xfrm>
          <a:prstGeom prst="rect">
            <a:avLst/>
          </a:prstGeom>
          <a:noFill/>
          <a:ln w="57150" cap="flat" cmpd="sng">
            <a:solidFill>
              <a:schemeClr val="accent2"/>
            </a:solidFill>
            <a:prstDash val="solid"/>
            <a:round/>
            <a:headEnd type="none" w="sm" len="sm"/>
            <a:tailEnd type="none" w="sm" len="sm"/>
          </a:ln>
        </p:spPr>
      </p:pic>
      <p:sp>
        <p:nvSpPr>
          <p:cNvPr id="5" name="Oval 4">
            <a:extLst>
              <a:ext uri="{FF2B5EF4-FFF2-40B4-BE49-F238E27FC236}">
                <a16:creationId xmlns:a16="http://schemas.microsoft.com/office/drawing/2014/main" id="{E23E92AE-1B3A-5E46-8ADC-60878FA56400}"/>
              </a:ext>
            </a:extLst>
          </p:cNvPr>
          <p:cNvSpPr/>
          <p:nvPr/>
        </p:nvSpPr>
        <p:spPr>
          <a:xfrm>
            <a:off x="1324225" y="1350195"/>
            <a:ext cx="647272" cy="25685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D2A73ED-1C09-AE4D-9E8B-95826805AB61}"/>
              </a:ext>
            </a:extLst>
          </p:cNvPr>
          <p:cNvSpPr/>
          <p:nvPr/>
        </p:nvSpPr>
        <p:spPr>
          <a:xfrm>
            <a:off x="2113114" y="3243015"/>
            <a:ext cx="782486" cy="38985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26D4C081-3FCC-6849-B60E-0ECDE07EC584}"/>
              </a:ext>
            </a:extLst>
          </p:cNvPr>
          <p:cNvSpPr/>
          <p:nvPr/>
        </p:nvSpPr>
        <p:spPr>
          <a:xfrm>
            <a:off x="2208944" y="1756881"/>
            <a:ext cx="1469204" cy="35923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27975FA-B303-1547-9F2A-A92B4E112963}"/>
              </a:ext>
            </a:extLst>
          </p:cNvPr>
          <p:cNvSpPr/>
          <p:nvPr/>
        </p:nvSpPr>
        <p:spPr>
          <a:xfrm flipH="1">
            <a:off x="1197220" y="3784599"/>
            <a:ext cx="4428879" cy="43547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501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ACA2C9-A963-EF48-8B82-C289AC45CD5F}"/>
              </a:ext>
            </a:extLst>
          </p:cNvPr>
          <p:cNvPicPr>
            <a:picLocks noChangeAspect="1"/>
          </p:cNvPicPr>
          <p:nvPr/>
        </p:nvPicPr>
        <p:blipFill rotWithShape="1">
          <a:blip r:embed="rId3"/>
          <a:srcRect l="862" t="3236" b="9593"/>
          <a:stretch/>
        </p:blipFill>
        <p:spPr>
          <a:xfrm>
            <a:off x="105103" y="2006000"/>
            <a:ext cx="12086897" cy="3584029"/>
          </a:xfrm>
          <a:prstGeom prst="rect">
            <a:avLst/>
          </a:prstGeom>
        </p:spPr>
      </p:pic>
      <p:sp>
        <p:nvSpPr>
          <p:cNvPr id="3" name="Oval Callout 2">
            <a:extLst>
              <a:ext uri="{FF2B5EF4-FFF2-40B4-BE49-F238E27FC236}">
                <a16:creationId xmlns:a16="http://schemas.microsoft.com/office/drawing/2014/main" id="{8C338C77-843B-F749-B49B-8A132DC264CF}"/>
              </a:ext>
            </a:extLst>
          </p:cNvPr>
          <p:cNvSpPr/>
          <p:nvPr/>
        </p:nvSpPr>
        <p:spPr>
          <a:xfrm>
            <a:off x="4351175" y="4138870"/>
            <a:ext cx="7812795" cy="2719129"/>
          </a:xfrm>
          <a:prstGeom prst="wedgeEllipseCallout">
            <a:avLst>
              <a:gd name="adj1" fmla="val 49546"/>
              <a:gd name="adj2" fmla="val -3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Pupils told:  </a:t>
            </a:r>
          </a:p>
          <a:p>
            <a:pPr algn="ctr"/>
            <a:r>
              <a:rPr lang="en-US" sz="2700" dirty="0"/>
              <a:t>“This means ‘</a:t>
            </a:r>
            <a:r>
              <a:rPr lang="en-US" sz="2700" i="1" dirty="0"/>
              <a:t>My best friend is called X. I have known her for Y years</a:t>
            </a:r>
            <a:r>
              <a:rPr lang="en-US" sz="2700" dirty="0"/>
              <a:t>’. </a:t>
            </a:r>
          </a:p>
          <a:p>
            <a:pPr algn="ctr"/>
            <a:r>
              <a:rPr lang="en-US" sz="2700" dirty="0"/>
              <a:t>Write it down and learn it with the other phrases for the test next week”</a:t>
            </a:r>
          </a:p>
        </p:txBody>
      </p:sp>
      <p:sp>
        <p:nvSpPr>
          <p:cNvPr id="4" name="TextBox 3">
            <a:extLst>
              <a:ext uri="{FF2B5EF4-FFF2-40B4-BE49-F238E27FC236}">
                <a16:creationId xmlns:a16="http://schemas.microsoft.com/office/drawing/2014/main" id="{53A752A6-D6E0-444E-BF32-9535B0D0B90C}"/>
              </a:ext>
            </a:extLst>
          </p:cNvPr>
          <p:cNvSpPr txBox="1"/>
          <p:nvPr/>
        </p:nvSpPr>
        <p:spPr>
          <a:xfrm>
            <a:off x="2001334" y="86190"/>
            <a:ext cx="8189331" cy="738664"/>
          </a:xfrm>
          <a:prstGeom prst="rect">
            <a:avLst/>
          </a:prstGeom>
          <a:noFill/>
        </p:spPr>
        <p:txBody>
          <a:bodyPr wrap="square" rtlCol="0">
            <a:spAutoFit/>
          </a:bodyPr>
          <a:lstStyle/>
          <a:p>
            <a:pPr algn="ctr"/>
            <a:r>
              <a:rPr lang="en-US" sz="2400" dirty="0"/>
              <a:t>After 29 weeks = 43 hours of French instruction</a:t>
            </a:r>
          </a:p>
          <a:p>
            <a:pPr algn="ctr"/>
            <a:r>
              <a:rPr lang="en-US" dirty="0"/>
              <a:t>plus a few hours at primary school for some children</a:t>
            </a:r>
          </a:p>
        </p:txBody>
      </p:sp>
      <p:sp>
        <p:nvSpPr>
          <p:cNvPr id="5" name="TextBox 4">
            <a:extLst>
              <a:ext uri="{FF2B5EF4-FFF2-40B4-BE49-F238E27FC236}">
                <a16:creationId xmlns:a16="http://schemas.microsoft.com/office/drawing/2014/main" id="{09662082-B090-FA4E-AEC8-2BC1BFDA671A}"/>
              </a:ext>
            </a:extLst>
          </p:cNvPr>
          <p:cNvSpPr txBox="1"/>
          <p:nvPr/>
        </p:nvSpPr>
        <p:spPr>
          <a:xfrm>
            <a:off x="52550" y="1051132"/>
            <a:ext cx="12008821" cy="430887"/>
          </a:xfrm>
          <a:prstGeom prst="rect">
            <a:avLst/>
          </a:prstGeom>
          <a:noFill/>
        </p:spPr>
        <p:txBody>
          <a:bodyPr wrap="square" rtlCol="0">
            <a:spAutoFit/>
          </a:bodyPr>
          <a:lstStyle/>
          <a:p>
            <a:r>
              <a:rPr lang="en-US" sz="2200" dirty="0">
                <a:latin typeface="Gautami" panose="020B0502040204020203" pitchFamily="34" charset="0"/>
                <a:cs typeface="Gautami" panose="020B0502040204020203" pitchFamily="34" charset="0"/>
              </a:rPr>
              <a:t>Pupils were shown two written sentences, with open slots for “friend’s name” and “number of years”</a:t>
            </a:r>
          </a:p>
        </p:txBody>
      </p:sp>
      <p:sp>
        <p:nvSpPr>
          <p:cNvPr id="6" name="Oval 5">
            <a:extLst>
              <a:ext uri="{FF2B5EF4-FFF2-40B4-BE49-F238E27FC236}">
                <a16:creationId xmlns:a16="http://schemas.microsoft.com/office/drawing/2014/main" id="{A24B414A-70F2-3A47-9B3E-091AA618AE97}"/>
              </a:ext>
            </a:extLst>
          </p:cNvPr>
          <p:cNvSpPr/>
          <p:nvPr/>
        </p:nvSpPr>
        <p:spPr>
          <a:xfrm>
            <a:off x="1225420" y="2615682"/>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FFF1178-CB9C-2A4B-AC72-BAA54A1F9A08}"/>
              </a:ext>
            </a:extLst>
          </p:cNvPr>
          <p:cNvSpPr/>
          <p:nvPr/>
        </p:nvSpPr>
        <p:spPr>
          <a:xfrm>
            <a:off x="3231502" y="4138871"/>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A55269B-362B-F249-ABF6-FF62E0854926}"/>
              </a:ext>
            </a:extLst>
          </p:cNvPr>
          <p:cNvSpPr/>
          <p:nvPr/>
        </p:nvSpPr>
        <p:spPr>
          <a:xfrm>
            <a:off x="10039739" y="3327161"/>
            <a:ext cx="2152261" cy="102090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FCB4BB-A0A1-1740-B4A0-B5E9A1512DAD}"/>
              </a:ext>
            </a:extLst>
          </p:cNvPr>
          <p:cNvSpPr/>
          <p:nvPr/>
        </p:nvSpPr>
        <p:spPr>
          <a:xfrm>
            <a:off x="8669856" y="3443310"/>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4E08EF-9336-B244-A41C-593075C93451}"/>
              </a:ext>
            </a:extLst>
          </p:cNvPr>
          <p:cNvSpPr/>
          <p:nvPr/>
        </p:nvSpPr>
        <p:spPr>
          <a:xfrm>
            <a:off x="8553061" y="2668556"/>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A204538-6E7F-6D4D-8D51-498937259523}"/>
              </a:ext>
            </a:extLst>
          </p:cNvPr>
          <p:cNvSpPr/>
          <p:nvPr/>
        </p:nvSpPr>
        <p:spPr>
          <a:xfrm>
            <a:off x="4864359" y="2565919"/>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4849CF-8A5E-0F45-BD0A-09DD568D4171}"/>
              </a:ext>
            </a:extLst>
          </p:cNvPr>
          <p:cNvSpPr/>
          <p:nvPr/>
        </p:nvSpPr>
        <p:spPr>
          <a:xfrm>
            <a:off x="7296538" y="2615682"/>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0D1839E-BAAD-B347-9FAD-D3B6A9358194}"/>
              </a:ext>
            </a:extLst>
          </p:cNvPr>
          <p:cNvSpPr/>
          <p:nvPr/>
        </p:nvSpPr>
        <p:spPr>
          <a:xfrm>
            <a:off x="5443183" y="3340360"/>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C5B1AC7-39BE-6C41-B917-202AB8478D70}"/>
              </a:ext>
            </a:extLst>
          </p:cNvPr>
          <p:cNvCxnSpPr/>
          <p:nvPr/>
        </p:nvCxnSpPr>
        <p:spPr>
          <a:xfrm>
            <a:off x="1225420" y="4810675"/>
            <a:ext cx="1040702" cy="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F982E1-C5EE-2448-A5DC-64BCB2CAC757}"/>
              </a:ext>
            </a:extLst>
          </p:cNvPr>
          <p:cNvCxnSpPr>
            <a:cxnSpLocks/>
          </p:cNvCxnSpPr>
          <p:nvPr/>
        </p:nvCxnSpPr>
        <p:spPr>
          <a:xfrm>
            <a:off x="1073426" y="4012164"/>
            <a:ext cx="2496710" cy="0"/>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43637B0-6000-2B4B-B4E5-F9B2D5CAD90B}"/>
              </a:ext>
            </a:extLst>
          </p:cNvPr>
          <p:cNvSpPr/>
          <p:nvPr/>
        </p:nvSpPr>
        <p:spPr>
          <a:xfrm>
            <a:off x="10666608" y="2974249"/>
            <a:ext cx="617212" cy="48290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95F79B18-9B58-5348-BB12-5E5558389853}"/>
              </a:ext>
            </a:extLst>
          </p:cNvPr>
          <p:cNvCxnSpPr>
            <a:cxnSpLocks/>
          </p:cNvCxnSpPr>
          <p:nvPr/>
        </p:nvCxnSpPr>
        <p:spPr>
          <a:xfrm>
            <a:off x="7296538" y="1357878"/>
            <a:ext cx="1615233" cy="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A32F2C-5DA5-1E40-9483-19A70094619B}"/>
              </a:ext>
            </a:extLst>
          </p:cNvPr>
          <p:cNvCxnSpPr>
            <a:cxnSpLocks/>
          </p:cNvCxnSpPr>
          <p:nvPr/>
        </p:nvCxnSpPr>
        <p:spPr>
          <a:xfrm>
            <a:off x="9571814" y="1357878"/>
            <a:ext cx="2090057" cy="0"/>
          </a:xfrm>
          <a:prstGeom prst="line">
            <a:avLst/>
          </a:prstGeom>
          <a:ln w="539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02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animBg="1"/>
      <p:bldP spid="8" grpId="0" animBg="1"/>
      <p:bldP spid="9" grpId="0" animBg="1"/>
      <p:bldP spid="10" grpId="0" animBg="1"/>
      <p:bldP spid="11" grpId="0" animBg="1"/>
      <p:bldP spid="12" grpId="0" animBg="1"/>
      <p:bldP spid="13"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F23047-2B68-1B4A-A32D-84CBF9277D43}"/>
              </a:ext>
            </a:extLst>
          </p:cNvPr>
          <p:cNvPicPr>
            <a:picLocks noChangeAspect="1"/>
          </p:cNvPicPr>
          <p:nvPr/>
        </p:nvPicPr>
        <p:blipFill>
          <a:blip r:embed="rId3"/>
          <a:stretch>
            <a:fillRect/>
          </a:stretch>
        </p:blipFill>
        <p:spPr>
          <a:xfrm>
            <a:off x="429208" y="619758"/>
            <a:ext cx="11569959" cy="5977158"/>
          </a:xfrm>
          <a:prstGeom prst="rect">
            <a:avLst/>
          </a:prstGeom>
        </p:spPr>
      </p:pic>
      <p:sp>
        <p:nvSpPr>
          <p:cNvPr id="3" name="Rectangle 2">
            <a:extLst>
              <a:ext uri="{FF2B5EF4-FFF2-40B4-BE49-F238E27FC236}">
                <a16:creationId xmlns:a16="http://schemas.microsoft.com/office/drawing/2014/main" id="{EEC43D54-71AC-CE41-89A1-0B5029F09307}"/>
              </a:ext>
            </a:extLst>
          </p:cNvPr>
          <p:cNvSpPr/>
          <p:nvPr/>
        </p:nvSpPr>
        <p:spPr>
          <a:xfrm>
            <a:off x="4606984" y="0"/>
            <a:ext cx="4535857" cy="461665"/>
          </a:xfrm>
          <a:prstGeom prst="rect">
            <a:avLst/>
          </a:prstGeom>
        </p:spPr>
        <p:txBody>
          <a:bodyPr wrap="none">
            <a:spAutoFit/>
          </a:bodyPr>
          <a:lstStyle/>
          <a:p>
            <a:r>
              <a:rPr lang="en-US" sz="2400" dirty="0"/>
              <a:t>After about 15 hours of teaching…</a:t>
            </a:r>
          </a:p>
        </p:txBody>
      </p:sp>
    </p:spTree>
    <p:extLst>
      <p:ext uri="{BB962C8B-B14F-4D97-AF65-F5344CB8AC3E}">
        <p14:creationId xmlns:p14="http://schemas.microsoft.com/office/powerpoint/2010/main" val="3647385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6565F-993B-FB44-982F-53F3B44F43CF}"/>
              </a:ext>
            </a:extLst>
          </p:cNvPr>
          <p:cNvSpPr>
            <a:spLocks noGrp="1"/>
          </p:cNvSpPr>
          <p:nvPr>
            <p:ph type="title"/>
          </p:nvPr>
        </p:nvSpPr>
        <p:spPr>
          <a:xfrm>
            <a:off x="838199" y="570285"/>
            <a:ext cx="10022306" cy="5734262"/>
          </a:xfrm>
        </p:spPr>
        <p:txBody>
          <a:bodyPr>
            <a:normAutofit/>
          </a:bodyPr>
          <a:lstStyle/>
          <a:p>
            <a:pPr algn="ctr"/>
            <a:r>
              <a:rPr lang="en-US" dirty="0"/>
              <a:t>Part 1: </a:t>
            </a:r>
            <a:br>
              <a:rPr lang="en-US" dirty="0"/>
            </a:br>
            <a:r>
              <a:rPr lang="en-US" dirty="0"/>
              <a:t>Some of the reasons behind NCELP’s beginnings</a:t>
            </a:r>
          </a:p>
        </p:txBody>
      </p:sp>
    </p:spTree>
    <p:extLst>
      <p:ext uri="{BB962C8B-B14F-4D97-AF65-F5344CB8AC3E}">
        <p14:creationId xmlns:p14="http://schemas.microsoft.com/office/powerpoint/2010/main" val="312733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60252-48F1-0D4D-B5CD-31651239492F}"/>
              </a:ext>
            </a:extLst>
          </p:cNvPr>
          <p:cNvPicPr>
            <a:picLocks noChangeAspect="1"/>
          </p:cNvPicPr>
          <p:nvPr/>
        </p:nvPicPr>
        <p:blipFill>
          <a:blip r:embed="rId3"/>
          <a:stretch>
            <a:fillRect/>
          </a:stretch>
        </p:blipFill>
        <p:spPr>
          <a:xfrm>
            <a:off x="0" y="1260866"/>
            <a:ext cx="12192000" cy="4336268"/>
          </a:xfrm>
          <a:prstGeom prst="rect">
            <a:avLst/>
          </a:prstGeom>
        </p:spPr>
      </p:pic>
      <p:sp>
        <p:nvSpPr>
          <p:cNvPr id="3" name="Oval 2">
            <a:extLst>
              <a:ext uri="{FF2B5EF4-FFF2-40B4-BE49-F238E27FC236}">
                <a16:creationId xmlns:a16="http://schemas.microsoft.com/office/drawing/2014/main" id="{4AC7B286-FEB4-0F4D-B419-EABB7F0DEA2B}"/>
              </a:ext>
            </a:extLst>
          </p:cNvPr>
          <p:cNvSpPr/>
          <p:nvPr/>
        </p:nvSpPr>
        <p:spPr>
          <a:xfrm>
            <a:off x="10350759"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383FB9F-7E4D-D24B-B3F3-568127C22B0A}"/>
              </a:ext>
            </a:extLst>
          </p:cNvPr>
          <p:cNvSpPr/>
          <p:nvPr/>
        </p:nvSpPr>
        <p:spPr>
          <a:xfrm>
            <a:off x="3526970"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1AD1F91-BF8D-CC45-8850-98BF1F1D8A1F}"/>
              </a:ext>
            </a:extLst>
          </p:cNvPr>
          <p:cNvSpPr/>
          <p:nvPr/>
        </p:nvSpPr>
        <p:spPr>
          <a:xfrm>
            <a:off x="3530081" y="400921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3E70B09-EC35-BF4B-8DEB-1C119E1C02F9}"/>
              </a:ext>
            </a:extLst>
          </p:cNvPr>
          <p:cNvSpPr/>
          <p:nvPr/>
        </p:nvSpPr>
        <p:spPr>
          <a:xfrm>
            <a:off x="3526971" y="309309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EB3903-DAB7-C040-9AA9-1752FE9BCD7F}"/>
              </a:ext>
            </a:extLst>
          </p:cNvPr>
          <p:cNvSpPr/>
          <p:nvPr/>
        </p:nvSpPr>
        <p:spPr>
          <a:xfrm>
            <a:off x="11122090" y="410080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7AA4711-3547-AF4C-B9BA-B714ACA9427E}"/>
              </a:ext>
            </a:extLst>
          </p:cNvPr>
          <p:cNvSpPr/>
          <p:nvPr/>
        </p:nvSpPr>
        <p:spPr>
          <a:xfrm>
            <a:off x="11118980" y="3673312"/>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48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A92D98-0E99-1542-B2E9-18AF71A16B5D}"/>
              </a:ext>
            </a:extLst>
          </p:cNvPr>
          <p:cNvPicPr>
            <a:picLocks noChangeAspect="1"/>
          </p:cNvPicPr>
          <p:nvPr/>
        </p:nvPicPr>
        <p:blipFill>
          <a:blip r:embed="rId3"/>
          <a:stretch>
            <a:fillRect/>
          </a:stretch>
        </p:blipFill>
        <p:spPr>
          <a:xfrm>
            <a:off x="-17106" y="1274005"/>
            <a:ext cx="12192000" cy="4552586"/>
          </a:xfrm>
          <a:prstGeom prst="rect">
            <a:avLst/>
          </a:prstGeom>
        </p:spPr>
      </p:pic>
      <p:sp>
        <p:nvSpPr>
          <p:cNvPr id="3" name="Rectangle 2">
            <a:extLst>
              <a:ext uri="{FF2B5EF4-FFF2-40B4-BE49-F238E27FC236}">
                <a16:creationId xmlns:a16="http://schemas.microsoft.com/office/drawing/2014/main" id="{638DEDBA-8EEA-DA41-86E9-F6761413BCFD}"/>
              </a:ext>
            </a:extLst>
          </p:cNvPr>
          <p:cNvSpPr/>
          <p:nvPr/>
        </p:nvSpPr>
        <p:spPr>
          <a:xfrm>
            <a:off x="478309" y="538457"/>
            <a:ext cx="3461204" cy="369332"/>
          </a:xfrm>
          <a:prstGeom prst="rect">
            <a:avLst/>
          </a:prstGeom>
        </p:spPr>
        <p:txBody>
          <a:bodyPr wrap="none">
            <a:spAutoFit/>
          </a:bodyPr>
          <a:lstStyle/>
          <a:p>
            <a:r>
              <a:rPr lang="en-US" b="1" u="sng" dirty="0"/>
              <a:t>Then, the final task, just add ‘s’… </a:t>
            </a:r>
            <a:endParaRPr lang="en-US" dirty="0"/>
          </a:p>
        </p:txBody>
      </p:sp>
      <p:sp>
        <p:nvSpPr>
          <p:cNvPr id="5" name="Oval 4">
            <a:extLst>
              <a:ext uri="{FF2B5EF4-FFF2-40B4-BE49-F238E27FC236}">
                <a16:creationId xmlns:a16="http://schemas.microsoft.com/office/drawing/2014/main" id="{94936767-FA9E-4B48-819A-E5EA3387F5C2}"/>
              </a:ext>
            </a:extLst>
          </p:cNvPr>
          <p:cNvSpPr/>
          <p:nvPr/>
        </p:nvSpPr>
        <p:spPr>
          <a:xfrm>
            <a:off x="5131836" y="1842796"/>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A31A9E8-C7D0-1D4F-9734-54E7829B3928}"/>
              </a:ext>
            </a:extLst>
          </p:cNvPr>
          <p:cNvSpPr/>
          <p:nvPr/>
        </p:nvSpPr>
        <p:spPr>
          <a:xfrm>
            <a:off x="5517501" y="3652182"/>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94AACED-77FC-1143-A7EB-A611F450A1D4}"/>
              </a:ext>
            </a:extLst>
          </p:cNvPr>
          <p:cNvSpPr/>
          <p:nvPr/>
        </p:nvSpPr>
        <p:spPr>
          <a:xfrm>
            <a:off x="4988767" y="2514600"/>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6D9ECF7-D9B5-B342-AD95-7A401943D880}"/>
              </a:ext>
            </a:extLst>
          </p:cNvPr>
          <p:cNvSpPr/>
          <p:nvPr/>
        </p:nvSpPr>
        <p:spPr>
          <a:xfrm>
            <a:off x="5374432" y="3083391"/>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45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0286"/>
            <a:ext cx="10515600" cy="663092"/>
          </a:xfrm>
        </p:spPr>
        <p:txBody>
          <a:bodyPr>
            <a:normAutofit fontScale="90000"/>
          </a:bodyPr>
          <a:lstStyle/>
          <a:p>
            <a:r>
              <a:rPr lang="en-GB" b="1" dirty="0">
                <a:solidFill>
                  <a:srgbClr val="E87D1E"/>
                </a:solidFill>
              </a:rPr>
              <a:t>Grammar in FL</a:t>
            </a:r>
            <a:endParaRPr lang="en-GB" b="1" dirty="0"/>
          </a:p>
        </p:txBody>
      </p:sp>
      <p:sp>
        <p:nvSpPr>
          <p:cNvPr id="3" name="Content Placeholder 2"/>
          <p:cNvSpPr txBox="1">
            <a:spLocks/>
          </p:cNvSpPr>
          <p:nvPr/>
        </p:nvSpPr>
        <p:spPr>
          <a:xfrm>
            <a:off x="385763" y="1482725"/>
            <a:ext cx="11644312" cy="4351338"/>
          </a:xfrm>
          <a:prstGeom prst="rect">
            <a:avLst/>
          </a:prstGeom>
        </p:spPr>
        <p:txBody>
          <a:bodyPr>
            <a:noAutofit/>
          </a:bodyPr>
          <a:lstStyle>
            <a:lvl1pPr marL="228600" indent="-228600" algn="l" defTabSz="914400" rtl="0" eaLnBrk="1" latinLnBrk="0" hangingPunct="1">
              <a:lnSpc>
                <a:spcPct val="90000"/>
              </a:lnSpc>
              <a:spcBef>
                <a:spcPts val="1000"/>
              </a:spcBef>
              <a:buClr>
                <a:srgbClr val="FF8D3F"/>
              </a:buClr>
              <a:buFont typeface="Wingdings" panose="05000000000000000000" pitchFamily="2" charset="2"/>
              <a:buChar char="§"/>
              <a:defRPr sz="36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FF8D3F"/>
              </a:buClr>
              <a:buFont typeface="Wingdings" panose="05000000000000000000" pitchFamily="2" charset="2"/>
              <a:buChar char="§"/>
              <a:defRPr sz="32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FF8D3F"/>
              </a:buClr>
              <a:buFont typeface="Wingdings" panose="05000000000000000000" pitchFamily="2" charset="2"/>
              <a:buChar char="§"/>
              <a:defRPr sz="28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E87D1E"/>
              </a:buClr>
              <a:buSzPts val="2000"/>
              <a:buFont typeface="Wingdings" panose="05000000000000000000" pitchFamily="2" charset="2"/>
              <a:buNone/>
            </a:pPr>
            <a:r>
              <a:rPr lang="en-GB" sz="3200" b="1" i="1" dirty="0">
                <a:solidFill>
                  <a:srgbClr val="104F75"/>
                </a:solidFill>
                <a:ea typeface="Calibri"/>
                <a:cs typeface="Calibri"/>
                <a:sym typeface="Calibri"/>
              </a:rPr>
              <a:t>Key recommendations from Pedagogy Review</a:t>
            </a:r>
            <a:endParaRPr lang="en-GB" sz="3200" dirty="0"/>
          </a:p>
          <a:p>
            <a:pPr>
              <a:buClr>
                <a:srgbClr val="E87D1E"/>
              </a:buClr>
              <a:buSzPts val="2000"/>
              <a:buFont typeface="Noto Sans Symbols"/>
              <a:buChar char="▪"/>
            </a:pPr>
            <a:r>
              <a:rPr lang="en-GB" sz="3200" dirty="0">
                <a:solidFill>
                  <a:srgbClr val="104F75"/>
                </a:solidFill>
                <a:ea typeface="Calibri"/>
                <a:cs typeface="Calibri"/>
                <a:sym typeface="Calibri"/>
              </a:rPr>
              <a:t>Provide an explicit but succinct description of the grammatical feature to be taught</a:t>
            </a:r>
            <a:endParaRPr lang="en-GB" sz="3200" dirty="0"/>
          </a:p>
          <a:p>
            <a:pPr>
              <a:buClr>
                <a:srgbClr val="E87D1E"/>
              </a:buClr>
              <a:buSzPts val="2000"/>
              <a:buFont typeface="Noto Sans Symbols"/>
              <a:buChar char="▪"/>
            </a:pPr>
            <a:r>
              <a:rPr lang="en-GB" sz="3200" b="1" dirty="0">
                <a:solidFill>
                  <a:srgbClr val="104F75"/>
                </a:solidFill>
                <a:ea typeface="Calibri"/>
                <a:cs typeface="Calibri"/>
                <a:sym typeface="Calibri"/>
              </a:rPr>
              <a:t>Provide practice of the grammar point in ‘input language’ (reading / listening)</a:t>
            </a:r>
          </a:p>
          <a:p>
            <a:pPr>
              <a:buClr>
                <a:srgbClr val="E87D1E"/>
              </a:buClr>
              <a:buSzPts val="2000"/>
              <a:buFont typeface="Noto Sans Symbols"/>
              <a:buChar char="▪"/>
            </a:pPr>
            <a:r>
              <a:rPr lang="en-GB" sz="3200" dirty="0">
                <a:solidFill>
                  <a:srgbClr val="104F75"/>
                </a:solidFill>
                <a:ea typeface="Calibri"/>
                <a:cs typeface="Calibri"/>
                <a:sym typeface="Calibri"/>
              </a:rPr>
              <a:t>Provide practice in productive use of the features being taught</a:t>
            </a:r>
            <a:endParaRPr lang="en-GB" sz="3200" dirty="0"/>
          </a:p>
          <a:p>
            <a:pPr>
              <a:buClr>
                <a:srgbClr val="E87D1E"/>
              </a:buClr>
              <a:buSzPts val="2000"/>
              <a:buFont typeface="Noto Sans Symbols"/>
              <a:buChar char="▪"/>
            </a:pPr>
            <a:r>
              <a:rPr lang="en-GB" sz="3200" dirty="0">
                <a:solidFill>
                  <a:srgbClr val="104F75"/>
                </a:solidFill>
                <a:ea typeface="Calibri"/>
                <a:cs typeface="Calibri"/>
                <a:sym typeface="Calibri"/>
              </a:rPr>
              <a:t>Practice productive use in free writing and speech in a range of contexts</a:t>
            </a:r>
            <a:endParaRPr lang="en-GB" sz="3200" dirty="0"/>
          </a:p>
          <a:p>
            <a:pPr>
              <a:buClr>
                <a:srgbClr val="E87D1E"/>
              </a:buClr>
              <a:buSzPts val="2000"/>
              <a:buFont typeface="Noto Sans Symbols"/>
              <a:buChar char="▪"/>
            </a:pPr>
            <a:r>
              <a:rPr lang="en-GB" sz="3200" dirty="0">
                <a:solidFill>
                  <a:srgbClr val="104F75"/>
                </a:solidFill>
                <a:ea typeface="Calibri"/>
                <a:cs typeface="Calibri"/>
                <a:sym typeface="Calibri"/>
              </a:rPr>
              <a:t>Utilise standard grammatical terminology</a:t>
            </a:r>
            <a:endParaRPr lang="en-GB" sz="3200" dirty="0"/>
          </a:p>
          <a:p>
            <a:pPr>
              <a:buClr>
                <a:srgbClr val="E87D1E"/>
              </a:buClr>
              <a:buSzPts val="2000"/>
              <a:buFont typeface="Noto Sans Symbols"/>
              <a:buChar char="▪"/>
            </a:pPr>
            <a:r>
              <a:rPr lang="en-GB" sz="3200" dirty="0">
                <a:solidFill>
                  <a:srgbClr val="104F75"/>
                </a:solidFill>
                <a:ea typeface="Calibri"/>
                <a:cs typeface="Calibri"/>
                <a:sym typeface="Calibri"/>
              </a:rPr>
              <a:t>Build on knowledge developed at key stage 2</a:t>
            </a:r>
            <a:endParaRPr lang="en-GB" sz="3200" dirty="0"/>
          </a:p>
          <a:p>
            <a:endParaRPr lang="en-GB" sz="3200" dirty="0"/>
          </a:p>
        </p:txBody>
      </p:sp>
    </p:spTree>
    <p:extLst>
      <p:ext uri="{BB962C8B-B14F-4D97-AF65-F5344CB8AC3E}">
        <p14:creationId xmlns:p14="http://schemas.microsoft.com/office/powerpoint/2010/main" val="193202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245092" y="134872"/>
            <a:ext cx="6886222"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GRAMMAR</a:t>
            </a:r>
          </a:p>
        </p:txBody>
      </p:sp>
      <p:sp>
        <p:nvSpPr>
          <p:cNvPr id="14" name="Title 3"/>
          <p:cNvSpPr txBox="1">
            <a:spLocks/>
          </p:cNvSpPr>
          <p:nvPr/>
        </p:nvSpPr>
        <p:spPr>
          <a:xfrm>
            <a:off x="95073" y="1033654"/>
            <a:ext cx="8098894"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verb paradigms (staging / minimal pairs)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input processing</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output activities (trapping the forms</a:t>
            </a:r>
            <a:r>
              <a:rPr lang="en-GB" sz="3200" dirty="0">
                <a:solidFill>
                  <a:prstClr val="white"/>
                </a:solidFill>
                <a:latin typeface="Century Gothic" panose="020B0502020202020204" pitchFamily="34" charset="0"/>
              </a:rPr>
              <a:t>)</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9750" y="2847608"/>
            <a:ext cx="11984447" cy="3323987"/>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(2015). Skill acquisition theory. In B. </a:t>
            </a: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&amp; J. Williams (Eds.), Theories in second language acquisition: An introduction (pp. 94–112). London, UK: Routledge.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&amp; Prieto </a:t>
            </a:r>
            <a:r>
              <a:rPr lang="en-GB" sz="1400" i="1" dirty="0" err="1">
                <a:solidFill>
                  <a:srgbClr val="002060"/>
                </a:solidFill>
                <a:latin typeface="Century Gothic" panose="020B0502020202020204" pitchFamily="34" charset="0"/>
              </a:rPr>
              <a:t>Botana</a:t>
            </a:r>
            <a:r>
              <a:rPr lang="en-GB" sz="1400"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Lichtman</a:t>
            </a:r>
            <a:r>
              <a:rPr lang="en-GB" sz="1400"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B. (2002). Processing instruction: An update. Language Learning, 52(4), 755-803.</a:t>
            </a:r>
          </a:p>
        </p:txBody>
      </p:sp>
    </p:spTree>
    <p:extLst>
      <p:ext uri="{BB962C8B-B14F-4D97-AF65-F5344CB8AC3E}">
        <p14:creationId xmlns:p14="http://schemas.microsoft.com/office/powerpoint/2010/main" val="37156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54;p48"/>
          <p:cNvSpPr txBox="1">
            <a:spLocks/>
          </p:cNvSpPr>
          <p:nvPr/>
        </p:nvSpPr>
        <p:spPr>
          <a:xfrm>
            <a:off x="0" y="732213"/>
            <a:ext cx="12192000" cy="646871"/>
          </a:xfrm>
          <a:prstGeom prst="rect">
            <a:avLst/>
          </a:prstGeom>
          <a:solidFill>
            <a:srgbClr val="FDF3ED"/>
          </a:solid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accent5">
                    <a:lumMod val="75000"/>
                  </a:schemeClr>
                </a:solidFill>
                <a:latin typeface="+mn-lt"/>
                <a:ea typeface="+mj-ea"/>
                <a:cs typeface="+mj-cs"/>
              </a:defRPr>
            </a:lvl1pPr>
          </a:lstStyle>
          <a:p>
            <a:pPr algn="ctr">
              <a:spcBef>
                <a:spcPts val="0"/>
              </a:spcBef>
              <a:buClr>
                <a:srgbClr val="104F75"/>
              </a:buClr>
              <a:buSzPts val="3240"/>
              <a:buFont typeface="Calibri"/>
              <a:buNone/>
            </a:pPr>
            <a:r>
              <a:rPr lang="en-GB" sz="3240" b="1" dirty="0">
                <a:solidFill>
                  <a:srgbClr val="104F75"/>
                </a:solidFill>
                <a:latin typeface="Calibri"/>
                <a:ea typeface="Calibri"/>
                <a:cs typeface="Calibri"/>
                <a:sym typeface="Calibri"/>
              </a:rPr>
              <a:t>Practice of the grammar point in ‘input language’</a:t>
            </a:r>
            <a:endParaRPr lang="en-GB" dirty="0"/>
          </a:p>
        </p:txBody>
      </p:sp>
      <p:sp>
        <p:nvSpPr>
          <p:cNvPr id="4" name="Google Shape;555;p48"/>
          <p:cNvSpPr txBox="1">
            <a:spLocks/>
          </p:cNvSpPr>
          <p:nvPr/>
        </p:nvSpPr>
        <p:spPr>
          <a:xfrm>
            <a:off x="138796" y="1789269"/>
            <a:ext cx="11919854" cy="83802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Clr>
                <a:srgbClr val="FF8D3F"/>
              </a:buClr>
              <a:buFont typeface="Wingdings" panose="05000000000000000000" pitchFamily="2" charset="2"/>
              <a:buChar char="§"/>
              <a:defRPr sz="36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FF8D3F"/>
              </a:buClr>
              <a:buFont typeface="Wingdings" panose="05000000000000000000" pitchFamily="2" charset="2"/>
              <a:buChar char="§"/>
              <a:defRPr sz="32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FF8D3F"/>
              </a:buClr>
              <a:buFont typeface="Wingdings" panose="05000000000000000000" pitchFamily="2" charset="2"/>
              <a:buChar char="§"/>
              <a:defRPr sz="28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104F75"/>
              </a:buClr>
              <a:buSzPts val="1800"/>
              <a:buFont typeface="Wingdings" panose="05000000000000000000" pitchFamily="2" charset="2"/>
              <a:buNone/>
            </a:pPr>
            <a:r>
              <a:rPr lang="en-GB" sz="2400" b="1" i="1" dirty="0">
                <a:solidFill>
                  <a:srgbClr val="104F75"/>
                </a:solidFill>
              </a:rPr>
              <a:t>Example: French 1</a:t>
            </a:r>
            <a:r>
              <a:rPr lang="en-GB" sz="2400" b="1" i="1" baseline="30000" dirty="0">
                <a:solidFill>
                  <a:srgbClr val="104F75"/>
                </a:solidFill>
              </a:rPr>
              <a:t>st</a:t>
            </a:r>
            <a:r>
              <a:rPr lang="en-GB" sz="2400" b="1" i="1" dirty="0">
                <a:solidFill>
                  <a:srgbClr val="104F75"/>
                </a:solidFill>
              </a:rPr>
              <a:t> person present versus past tense with </a:t>
            </a:r>
            <a:r>
              <a:rPr lang="en-GB" sz="2400" b="1" i="1" dirty="0" err="1">
                <a:solidFill>
                  <a:srgbClr val="104F75"/>
                </a:solidFill>
              </a:rPr>
              <a:t>avoir</a:t>
            </a:r>
            <a:r>
              <a:rPr lang="en-GB" sz="2400" b="1" i="1" dirty="0">
                <a:solidFill>
                  <a:srgbClr val="104F75"/>
                </a:solidFill>
              </a:rPr>
              <a:t> (je vs. </a:t>
            </a:r>
            <a:r>
              <a:rPr lang="en-GB" sz="2400" b="1" i="1" dirty="0" err="1">
                <a:solidFill>
                  <a:srgbClr val="104F75"/>
                </a:solidFill>
              </a:rPr>
              <a:t>j’ai</a:t>
            </a:r>
            <a:r>
              <a:rPr lang="en-GB" sz="2400" b="1" i="1" dirty="0">
                <a:solidFill>
                  <a:srgbClr val="104F75"/>
                </a:solidFill>
              </a:rPr>
              <a:t>)</a:t>
            </a:r>
            <a:endParaRPr lang="en-GB" sz="2400" b="1" dirty="0">
              <a:solidFill>
                <a:srgbClr val="104F75"/>
              </a:solidFill>
            </a:endParaRPr>
          </a:p>
          <a:p>
            <a:pPr marL="0" indent="0">
              <a:spcBef>
                <a:spcPts val="0"/>
              </a:spcBef>
              <a:buClr>
                <a:srgbClr val="104F75"/>
              </a:buClr>
              <a:buSzPts val="1800"/>
              <a:buFont typeface="Wingdings" panose="05000000000000000000" pitchFamily="2" charset="2"/>
              <a:buNone/>
            </a:pPr>
            <a:r>
              <a:rPr lang="en-GB" sz="2400" dirty="0">
                <a:solidFill>
                  <a:srgbClr val="104F75"/>
                </a:solidFill>
              </a:rPr>
              <a:t>Listen to these people talking about what they normally do at the weekend and what they did last weekend. You will hear each sentence twice.</a:t>
            </a:r>
          </a:p>
          <a:p>
            <a:pPr marL="0" indent="0">
              <a:spcBef>
                <a:spcPts val="0"/>
              </a:spcBef>
              <a:buClr>
                <a:srgbClr val="E87D1E"/>
              </a:buClr>
              <a:buSzPts val="2200"/>
              <a:buFont typeface="Wingdings" panose="05000000000000000000" pitchFamily="2" charset="2"/>
              <a:buNone/>
            </a:pPr>
            <a:endParaRPr lang="en-GB" sz="2000" b="1" dirty="0">
              <a:solidFill>
                <a:srgbClr val="104F75"/>
              </a:solidFill>
            </a:endParaRPr>
          </a:p>
          <a:p>
            <a:pPr marL="0" indent="0">
              <a:spcBef>
                <a:spcPts val="0"/>
              </a:spcBef>
              <a:buClr>
                <a:schemeClr val="dk1"/>
              </a:buClr>
              <a:buSzPts val="1400"/>
              <a:buFont typeface="Wingdings" panose="05000000000000000000" pitchFamily="2" charset="2"/>
              <a:buNone/>
            </a:pPr>
            <a:endParaRPr lang="en-GB" sz="1800" b="1" dirty="0">
              <a:solidFill>
                <a:srgbClr val="104F75"/>
              </a:solidFill>
            </a:endParaRPr>
          </a:p>
          <a:p>
            <a:pPr marL="495300" indent="-190500">
              <a:buClr>
                <a:srgbClr val="E87D1E"/>
              </a:buClr>
              <a:buSzPts val="2400"/>
              <a:buFont typeface="Noto Sans Symbols"/>
              <a:buNone/>
            </a:pPr>
            <a:endParaRPr lang="en-GB" sz="1800" b="1" dirty="0">
              <a:solidFill>
                <a:srgbClr val="104F75"/>
              </a:solidFill>
            </a:endParaRPr>
          </a:p>
        </p:txBody>
      </p:sp>
      <p:sp>
        <p:nvSpPr>
          <p:cNvPr id="5" name="Google Shape;558;p48"/>
          <p:cNvSpPr txBox="1"/>
          <p:nvPr/>
        </p:nvSpPr>
        <p:spPr>
          <a:xfrm>
            <a:off x="153430" y="2912496"/>
            <a:ext cx="7290358" cy="3061900"/>
          </a:xfrm>
          <a:prstGeom prst="rect">
            <a:avLst/>
          </a:prstGeom>
          <a:noFill/>
          <a:ln>
            <a:noFill/>
          </a:ln>
        </p:spPr>
        <p:txBody>
          <a:bodyPr spcFirstLastPara="1" wrap="square" lIns="91425" tIns="45700" rIns="91425" bIns="45700" anchor="t" anchorCtr="0">
            <a:noAutofit/>
          </a:bodyPr>
          <a:lstStyle/>
          <a:p>
            <a:r>
              <a:rPr lang="en-GB" sz="2400" dirty="0">
                <a:solidFill>
                  <a:srgbClr val="104F75"/>
                </a:solidFill>
                <a:latin typeface="Calibri"/>
                <a:ea typeface="Calibri"/>
                <a:cs typeface="Calibri"/>
                <a:sym typeface="Calibri"/>
              </a:rPr>
              <a:t>You will hear the whole sentence but the only clue is whether you hear “</a:t>
            </a:r>
            <a:r>
              <a:rPr lang="en-GB" sz="2400" i="1" dirty="0">
                <a:solidFill>
                  <a:srgbClr val="104F75"/>
                </a:solidFill>
                <a:latin typeface="Calibri"/>
                <a:ea typeface="Calibri"/>
                <a:cs typeface="Calibri"/>
                <a:sym typeface="Calibri"/>
              </a:rPr>
              <a:t>je</a:t>
            </a:r>
            <a:r>
              <a:rPr lang="en-GB" sz="2400" dirty="0">
                <a:solidFill>
                  <a:srgbClr val="104F75"/>
                </a:solidFill>
                <a:latin typeface="Calibri"/>
                <a:ea typeface="Calibri"/>
                <a:cs typeface="Calibri"/>
                <a:sym typeface="Calibri"/>
              </a:rPr>
              <a:t>” (something happens regularly) or “</a:t>
            </a:r>
            <a:r>
              <a:rPr lang="en-GB" sz="2400" i="1" dirty="0" err="1">
                <a:solidFill>
                  <a:srgbClr val="104F75"/>
                </a:solidFill>
                <a:latin typeface="Calibri"/>
                <a:ea typeface="Calibri"/>
                <a:cs typeface="Calibri"/>
                <a:sym typeface="Calibri"/>
              </a:rPr>
              <a:t>j’ai</a:t>
            </a:r>
            <a:r>
              <a:rPr lang="en-GB" sz="2400" dirty="0">
                <a:solidFill>
                  <a:srgbClr val="104F75"/>
                </a:solidFill>
                <a:latin typeface="Calibri"/>
                <a:ea typeface="Calibri"/>
                <a:cs typeface="Calibri"/>
                <a:sym typeface="Calibri"/>
              </a:rPr>
              <a:t>” (past).</a:t>
            </a:r>
            <a:endParaRPr sz="2000" dirty="0">
              <a:solidFill>
                <a:prstClr val="black"/>
              </a:solidFill>
            </a:endParaRPr>
          </a:p>
          <a:p>
            <a:br>
              <a:rPr lang="en-GB" sz="2400" dirty="0">
                <a:solidFill>
                  <a:srgbClr val="104F75"/>
                </a:solidFill>
                <a:latin typeface="Calibri"/>
                <a:ea typeface="Calibri"/>
                <a:cs typeface="Calibri"/>
                <a:sym typeface="Calibri"/>
              </a:rPr>
            </a:br>
            <a:r>
              <a:rPr lang="en-GB" sz="2400" dirty="0">
                <a:solidFill>
                  <a:srgbClr val="104F75"/>
                </a:solidFill>
                <a:latin typeface="Calibri"/>
                <a:ea typeface="Calibri"/>
                <a:cs typeface="Calibri"/>
                <a:sym typeface="Calibri"/>
              </a:rPr>
              <a:t>1. </a:t>
            </a:r>
            <a:r>
              <a:rPr lang="en-GB" sz="2400" dirty="0" err="1">
                <a:solidFill>
                  <a:srgbClr val="104F75"/>
                </a:solidFill>
                <a:latin typeface="Calibri"/>
                <a:ea typeface="Calibri"/>
                <a:cs typeface="Calibri"/>
                <a:sym typeface="Calibri"/>
              </a:rPr>
              <a:t>Normalement</a:t>
            </a:r>
            <a:r>
              <a:rPr lang="en-GB" sz="2400" dirty="0">
                <a:solidFill>
                  <a:srgbClr val="104F75"/>
                </a:solidFill>
                <a:latin typeface="Calibri"/>
                <a:ea typeface="Calibri"/>
                <a:cs typeface="Calibri"/>
                <a:sym typeface="Calibri"/>
              </a:rPr>
              <a:t>		Le weekend </a:t>
            </a:r>
            <a:r>
              <a:rPr lang="en-GB" sz="2400" dirty="0" err="1">
                <a:solidFill>
                  <a:srgbClr val="104F75"/>
                </a:solidFill>
                <a:latin typeface="Calibri"/>
                <a:ea typeface="Calibri"/>
                <a:cs typeface="Calibri"/>
                <a:sym typeface="Calibri"/>
              </a:rPr>
              <a:t>dernier</a:t>
            </a:r>
            <a:br>
              <a:rPr lang="en-GB" sz="2400" dirty="0">
                <a:solidFill>
                  <a:srgbClr val="104F75"/>
                </a:solidFill>
                <a:latin typeface="Calibri"/>
                <a:ea typeface="Calibri"/>
                <a:cs typeface="Calibri"/>
                <a:sym typeface="Calibri"/>
              </a:rPr>
            </a:br>
            <a:r>
              <a:rPr lang="en-GB" sz="2400" dirty="0">
                <a:solidFill>
                  <a:srgbClr val="104F75"/>
                </a:solidFill>
                <a:latin typeface="Calibri"/>
                <a:ea typeface="Calibri"/>
                <a:cs typeface="Calibri"/>
                <a:sym typeface="Calibri"/>
              </a:rPr>
              <a:t>2. </a:t>
            </a:r>
            <a:r>
              <a:rPr lang="en-GB" sz="2400" dirty="0" err="1">
                <a:solidFill>
                  <a:srgbClr val="104F75"/>
                </a:solidFill>
                <a:latin typeface="Calibri"/>
                <a:ea typeface="Calibri"/>
                <a:cs typeface="Calibri"/>
                <a:sym typeface="Calibri"/>
              </a:rPr>
              <a:t>Normalement</a:t>
            </a:r>
            <a:r>
              <a:rPr lang="en-GB" sz="2400" dirty="0">
                <a:solidFill>
                  <a:srgbClr val="104F75"/>
                </a:solidFill>
                <a:latin typeface="Calibri"/>
                <a:ea typeface="Calibri"/>
                <a:cs typeface="Calibri"/>
                <a:sym typeface="Calibri"/>
              </a:rPr>
              <a:t>		Le weekend </a:t>
            </a:r>
            <a:r>
              <a:rPr lang="en-GB" sz="2400" dirty="0" err="1">
                <a:solidFill>
                  <a:srgbClr val="104F75"/>
                </a:solidFill>
                <a:latin typeface="Calibri"/>
                <a:ea typeface="Calibri"/>
                <a:cs typeface="Calibri"/>
                <a:sym typeface="Calibri"/>
              </a:rPr>
              <a:t>dernier</a:t>
            </a:r>
            <a:br>
              <a:rPr lang="en-GB" sz="2400" dirty="0">
                <a:solidFill>
                  <a:srgbClr val="104F75"/>
                </a:solidFill>
                <a:latin typeface="Calibri"/>
                <a:ea typeface="Calibri"/>
                <a:cs typeface="Calibri"/>
                <a:sym typeface="Calibri"/>
              </a:rPr>
            </a:br>
            <a:r>
              <a:rPr lang="en-GB" sz="2400" dirty="0">
                <a:solidFill>
                  <a:srgbClr val="104F75"/>
                </a:solidFill>
                <a:latin typeface="Calibri"/>
                <a:ea typeface="Calibri"/>
                <a:cs typeface="Calibri"/>
                <a:sym typeface="Calibri"/>
              </a:rPr>
              <a:t>3. </a:t>
            </a:r>
            <a:r>
              <a:rPr lang="en-GB" sz="2400" dirty="0" err="1">
                <a:solidFill>
                  <a:srgbClr val="104F75"/>
                </a:solidFill>
                <a:latin typeface="Calibri"/>
                <a:ea typeface="Calibri"/>
                <a:cs typeface="Calibri"/>
                <a:sym typeface="Calibri"/>
              </a:rPr>
              <a:t>Normalement</a:t>
            </a:r>
            <a:r>
              <a:rPr lang="en-GB" sz="2400" dirty="0">
                <a:solidFill>
                  <a:srgbClr val="104F75"/>
                </a:solidFill>
                <a:latin typeface="Calibri"/>
                <a:ea typeface="Calibri"/>
                <a:cs typeface="Calibri"/>
                <a:sym typeface="Calibri"/>
              </a:rPr>
              <a:t>		Le weekend </a:t>
            </a:r>
            <a:r>
              <a:rPr lang="en-GB" sz="2400" dirty="0" err="1">
                <a:solidFill>
                  <a:srgbClr val="104F75"/>
                </a:solidFill>
                <a:latin typeface="Calibri"/>
                <a:ea typeface="Calibri"/>
                <a:cs typeface="Calibri"/>
                <a:sym typeface="Calibri"/>
              </a:rPr>
              <a:t>dernier</a:t>
            </a:r>
            <a:endParaRPr sz="2400" dirty="0">
              <a:solidFill>
                <a:srgbClr val="104F75"/>
              </a:solidFill>
              <a:latin typeface="Calibri"/>
              <a:ea typeface="Calibri"/>
              <a:cs typeface="Calibri"/>
              <a:sym typeface="Calibri"/>
            </a:endParaRPr>
          </a:p>
          <a:p>
            <a:r>
              <a:rPr lang="en-GB" sz="2400" dirty="0">
                <a:solidFill>
                  <a:srgbClr val="104F75"/>
                </a:solidFill>
                <a:latin typeface="Calibri"/>
                <a:ea typeface="Calibri"/>
                <a:cs typeface="Calibri"/>
                <a:sym typeface="Calibri"/>
              </a:rPr>
              <a:t>4. </a:t>
            </a:r>
            <a:r>
              <a:rPr lang="en-GB" sz="2400" dirty="0" err="1">
                <a:solidFill>
                  <a:srgbClr val="104F75"/>
                </a:solidFill>
                <a:latin typeface="Calibri"/>
                <a:ea typeface="Calibri"/>
                <a:cs typeface="Calibri"/>
                <a:sym typeface="Calibri"/>
              </a:rPr>
              <a:t>Normalement</a:t>
            </a:r>
            <a:r>
              <a:rPr lang="en-GB" sz="2400" dirty="0">
                <a:solidFill>
                  <a:srgbClr val="104F75"/>
                </a:solidFill>
                <a:latin typeface="Calibri"/>
                <a:ea typeface="Calibri"/>
                <a:cs typeface="Calibri"/>
                <a:sym typeface="Calibri"/>
              </a:rPr>
              <a:t>		Le weekend </a:t>
            </a:r>
            <a:r>
              <a:rPr lang="en-GB" sz="2400" dirty="0" err="1">
                <a:solidFill>
                  <a:srgbClr val="104F75"/>
                </a:solidFill>
                <a:latin typeface="Calibri"/>
                <a:ea typeface="Calibri"/>
                <a:cs typeface="Calibri"/>
                <a:sym typeface="Calibri"/>
              </a:rPr>
              <a:t>dernier</a:t>
            </a:r>
            <a:br>
              <a:rPr lang="en-GB" sz="2400" dirty="0">
                <a:solidFill>
                  <a:srgbClr val="104F75"/>
                </a:solidFill>
                <a:latin typeface="Calibri"/>
                <a:ea typeface="Calibri"/>
                <a:cs typeface="Calibri"/>
                <a:sym typeface="Calibri"/>
              </a:rPr>
            </a:br>
            <a:r>
              <a:rPr lang="en-GB" sz="2400" dirty="0">
                <a:solidFill>
                  <a:srgbClr val="104F75"/>
                </a:solidFill>
                <a:latin typeface="Calibri"/>
                <a:ea typeface="Calibri"/>
                <a:cs typeface="Calibri"/>
                <a:sym typeface="Calibri"/>
              </a:rPr>
              <a:t>5. </a:t>
            </a:r>
            <a:r>
              <a:rPr lang="en-GB" sz="2400" dirty="0" err="1">
                <a:solidFill>
                  <a:srgbClr val="104F75"/>
                </a:solidFill>
                <a:latin typeface="Calibri"/>
                <a:ea typeface="Calibri"/>
                <a:cs typeface="Calibri"/>
                <a:sym typeface="Calibri"/>
              </a:rPr>
              <a:t>Normalement</a:t>
            </a:r>
            <a:r>
              <a:rPr lang="en-GB" sz="2400" dirty="0">
                <a:solidFill>
                  <a:srgbClr val="104F75"/>
                </a:solidFill>
                <a:latin typeface="Calibri"/>
                <a:ea typeface="Calibri"/>
                <a:cs typeface="Calibri"/>
                <a:sym typeface="Calibri"/>
              </a:rPr>
              <a:t>		Le weekend </a:t>
            </a:r>
            <a:r>
              <a:rPr lang="en-GB" sz="2400" dirty="0" err="1">
                <a:solidFill>
                  <a:srgbClr val="104F75"/>
                </a:solidFill>
                <a:latin typeface="Calibri"/>
                <a:ea typeface="Calibri"/>
                <a:cs typeface="Calibri"/>
                <a:sym typeface="Calibri"/>
              </a:rPr>
              <a:t>dernier</a:t>
            </a:r>
            <a:br>
              <a:rPr lang="en-GB" sz="2400" dirty="0">
                <a:solidFill>
                  <a:srgbClr val="104F75"/>
                </a:solidFill>
                <a:latin typeface="Calibri"/>
                <a:ea typeface="Calibri"/>
                <a:cs typeface="Calibri"/>
                <a:sym typeface="Calibri"/>
              </a:rPr>
            </a:br>
            <a:endParaRPr sz="2400" dirty="0">
              <a:solidFill>
                <a:srgbClr val="104F75"/>
              </a:solidFill>
              <a:latin typeface="Calibri"/>
              <a:ea typeface="Calibri"/>
              <a:cs typeface="Calibri"/>
              <a:sym typeface="Calibri"/>
            </a:endParaRPr>
          </a:p>
        </p:txBody>
      </p:sp>
      <p:sp>
        <p:nvSpPr>
          <p:cNvPr id="6" name="Google Shape;559;p48"/>
          <p:cNvSpPr/>
          <p:nvPr/>
        </p:nvSpPr>
        <p:spPr>
          <a:xfrm>
            <a:off x="8006890" y="2949731"/>
            <a:ext cx="3789680" cy="3210841"/>
          </a:xfrm>
          <a:prstGeom prst="roundRect">
            <a:avLst>
              <a:gd name="adj" fmla="val 16667"/>
            </a:avLst>
          </a:prstGeom>
          <a:solidFill>
            <a:srgbClr val="FDF3ED"/>
          </a:solidFill>
          <a:ln w="28575" cap="flat" cmpd="sng">
            <a:solidFill>
              <a:srgbClr val="E87D1E"/>
            </a:solidFill>
            <a:prstDash val="solid"/>
            <a:miter lim="800000"/>
            <a:headEnd type="none" w="sm" len="sm"/>
            <a:tailEnd type="none" w="sm" len="sm"/>
          </a:ln>
        </p:spPr>
        <p:txBody>
          <a:bodyPr spcFirstLastPara="1" wrap="square" lIns="91425" tIns="45700" rIns="91425" bIns="45700" anchor="ctr" anchorCtr="0">
            <a:noAutofit/>
          </a:bodyPr>
          <a:lstStyle/>
          <a:p>
            <a:r>
              <a:rPr lang="en-GB" sz="2000">
                <a:solidFill>
                  <a:srgbClr val="104F75"/>
                </a:solidFill>
                <a:latin typeface="Calibri"/>
                <a:ea typeface="Calibri"/>
                <a:cs typeface="Calibri"/>
                <a:sym typeface="Calibri"/>
              </a:rPr>
              <a:t>Removed temporal adverb</a:t>
            </a:r>
            <a:endParaRPr sz="1400">
              <a:solidFill>
                <a:srgbClr val="104F75"/>
              </a:solidFill>
              <a:latin typeface="Arial"/>
              <a:ea typeface="Arial"/>
              <a:cs typeface="Arial"/>
              <a:sym typeface="Arial"/>
            </a:endParaRPr>
          </a:p>
          <a:p>
            <a:r>
              <a:rPr lang="en-GB" sz="2000" b="1">
                <a:solidFill>
                  <a:srgbClr val="104F75"/>
                </a:solidFill>
                <a:latin typeface="Calibri"/>
                <a:ea typeface="Calibri"/>
                <a:cs typeface="Calibri"/>
                <a:sym typeface="Calibri"/>
              </a:rPr>
              <a:t>and</a:t>
            </a:r>
            <a:endParaRPr sz="2000" b="1">
              <a:solidFill>
                <a:srgbClr val="104F75"/>
              </a:solidFill>
              <a:latin typeface="Calibri"/>
              <a:ea typeface="Calibri"/>
              <a:cs typeface="Calibri"/>
              <a:sym typeface="Calibri"/>
            </a:endParaRPr>
          </a:p>
          <a:p>
            <a:r>
              <a:rPr lang="en-GB" sz="2000">
                <a:solidFill>
                  <a:srgbClr val="104F75"/>
                </a:solidFill>
                <a:latin typeface="Calibri"/>
                <a:ea typeface="Calibri"/>
                <a:cs typeface="Calibri"/>
                <a:sym typeface="Calibri"/>
              </a:rPr>
              <a:t>kept main verb constant </a:t>
            </a:r>
            <a:endParaRPr sz="2000">
              <a:solidFill>
                <a:srgbClr val="104F75"/>
              </a:solidFill>
              <a:latin typeface="Calibri"/>
              <a:ea typeface="Calibri"/>
              <a:cs typeface="Calibri"/>
              <a:sym typeface="Calibri"/>
            </a:endParaRPr>
          </a:p>
          <a:p>
            <a:r>
              <a:rPr lang="en-GB" sz="2000">
                <a:solidFill>
                  <a:srgbClr val="104F75"/>
                </a:solidFill>
                <a:latin typeface="Calibri"/>
                <a:ea typeface="Calibri"/>
                <a:cs typeface="Calibri"/>
                <a:sym typeface="Calibri"/>
              </a:rPr>
              <a:t>(no phonemic difference between present tense and past participle, e.g. </a:t>
            </a:r>
            <a:r>
              <a:rPr lang="en-GB" sz="2000" i="1">
                <a:solidFill>
                  <a:srgbClr val="104F75"/>
                </a:solidFill>
                <a:latin typeface="Calibri"/>
                <a:ea typeface="Calibri"/>
                <a:cs typeface="Calibri"/>
                <a:sym typeface="Calibri"/>
              </a:rPr>
              <a:t>fais </a:t>
            </a:r>
            <a:r>
              <a:rPr lang="en-GB" sz="2000">
                <a:solidFill>
                  <a:srgbClr val="104F75"/>
                </a:solidFill>
                <a:latin typeface="Calibri"/>
                <a:ea typeface="Calibri"/>
                <a:cs typeface="Calibri"/>
                <a:sym typeface="Calibri"/>
              </a:rPr>
              <a:t>vs. </a:t>
            </a:r>
            <a:r>
              <a:rPr lang="en-GB" sz="2000" i="1">
                <a:solidFill>
                  <a:srgbClr val="104F75"/>
                </a:solidFill>
                <a:latin typeface="Calibri"/>
                <a:ea typeface="Calibri"/>
                <a:cs typeface="Calibri"/>
                <a:sym typeface="Calibri"/>
              </a:rPr>
              <a:t>fait</a:t>
            </a:r>
            <a:r>
              <a:rPr lang="en-GB" sz="2000">
                <a:solidFill>
                  <a:srgbClr val="104F75"/>
                </a:solidFill>
                <a:latin typeface="Calibri"/>
                <a:ea typeface="Calibri"/>
                <a:cs typeface="Calibri"/>
                <a:sym typeface="Calibri"/>
              </a:rPr>
              <a:t>)</a:t>
            </a:r>
            <a:endParaRPr sz="1400">
              <a:solidFill>
                <a:srgbClr val="104F75"/>
              </a:solidFill>
              <a:latin typeface="Arial"/>
              <a:ea typeface="Arial"/>
              <a:cs typeface="Arial"/>
              <a:sym typeface="Arial"/>
            </a:endParaRPr>
          </a:p>
          <a:p>
            <a:endParaRPr sz="2000">
              <a:solidFill>
                <a:srgbClr val="000000"/>
              </a:solidFill>
              <a:latin typeface="Calibri"/>
              <a:ea typeface="Calibri"/>
              <a:cs typeface="Calibri"/>
              <a:sym typeface="Calibri"/>
            </a:endParaRPr>
          </a:p>
          <a:p>
            <a:r>
              <a:rPr lang="en-GB" sz="2000" b="1">
                <a:solidFill>
                  <a:srgbClr val="ED7D31"/>
                </a:solidFill>
                <a:latin typeface="Calibri"/>
                <a:ea typeface="Calibri"/>
                <a:cs typeface="Calibri"/>
                <a:sym typeface="Calibri"/>
              </a:rPr>
              <a:t>→ Use presence/absence of auxiliary</a:t>
            </a:r>
            <a:r>
              <a:rPr lang="en-GB" sz="2000" b="1">
                <a:solidFill>
                  <a:srgbClr val="104F75"/>
                </a:solidFill>
                <a:latin typeface="Calibri"/>
                <a:ea typeface="Calibri"/>
                <a:cs typeface="Calibri"/>
                <a:sym typeface="Calibri"/>
              </a:rPr>
              <a:t> </a:t>
            </a:r>
            <a:r>
              <a:rPr lang="en-GB" sz="2000">
                <a:solidFill>
                  <a:srgbClr val="104F75"/>
                </a:solidFill>
                <a:latin typeface="Calibri"/>
                <a:ea typeface="Calibri"/>
                <a:cs typeface="Calibri"/>
                <a:sym typeface="Calibri"/>
              </a:rPr>
              <a:t>and</a:t>
            </a:r>
            <a:r>
              <a:rPr lang="en-GB" sz="2000" b="1">
                <a:solidFill>
                  <a:srgbClr val="104F75"/>
                </a:solidFill>
                <a:latin typeface="Calibri"/>
                <a:ea typeface="Calibri"/>
                <a:cs typeface="Calibri"/>
                <a:sym typeface="Calibri"/>
              </a:rPr>
              <a:t> </a:t>
            </a:r>
            <a:r>
              <a:rPr lang="en-GB" sz="2000" b="1">
                <a:solidFill>
                  <a:srgbClr val="ED7D31"/>
                </a:solidFill>
                <a:latin typeface="Calibri"/>
                <a:ea typeface="Calibri"/>
                <a:cs typeface="Calibri"/>
                <a:sym typeface="Calibri"/>
              </a:rPr>
              <a:t>connect to meaning </a:t>
            </a:r>
            <a:r>
              <a:rPr lang="en-GB" sz="2000">
                <a:solidFill>
                  <a:srgbClr val="104F75"/>
                </a:solidFill>
                <a:latin typeface="Calibri"/>
                <a:ea typeface="Calibri"/>
                <a:cs typeface="Calibri"/>
                <a:sym typeface="Calibri"/>
              </a:rPr>
              <a:t>to identify the tense</a:t>
            </a:r>
            <a:endParaRPr sz="1400">
              <a:solidFill>
                <a:srgbClr val="104F75"/>
              </a:solidFill>
              <a:latin typeface="Arial"/>
              <a:ea typeface="Arial"/>
              <a:cs typeface="Arial"/>
              <a:sym typeface="Arial"/>
            </a:endParaRPr>
          </a:p>
        </p:txBody>
      </p:sp>
      <p:sp>
        <p:nvSpPr>
          <p:cNvPr id="7" name="Google Shape;560;p48"/>
          <p:cNvSpPr txBox="1"/>
          <p:nvPr/>
        </p:nvSpPr>
        <p:spPr>
          <a:xfrm>
            <a:off x="5077001" y="6313735"/>
            <a:ext cx="3688080" cy="338554"/>
          </a:xfrm>
          <a:prstGeom prst="rect">
            <a:avLst/>
          </a:prstGeom>
          <a:noFill/>
          <a:ln>
            <a:noFill/>
          </a:ln>
        </p:spPr>
        <p:txBody>
          <a:bodyPr spcFirstLastPara="1" wrap="square" lIns="91425" tIns="45700" rIns="91425" bIns="45700" anchor="t" anchorCtr="0">
            <a:noAutofit/>
          </a:bodyPr>
          <a:lstStyle/>
          <a:p>
            <a:pPr>
              <a:buClr>
                <a:srgbClr val="104F75"/>
              </a:buClr>
              <a:buSzPts val="1600"/>
              <a:buFont typeface="Calibri"/>
              <a:buNone/>
            </a:pPr>
            <a:r>
              <a:rPr lang="en-GB" sz="1600" dirty="0">
                <a:solidFill>
                  <a:srgbClr val="104F75"/>
                </a:solidFill>
                <a:latin typeface="Calibri"/>
                <a:ea typeface="Calibri"/>
                <a:cs typeface="Calibri"/>
                <a:sym typeface="Calibri"/>
              </a:rPr>
              <a:t>(Marsden, 2006)</a:t>
            </a:r>
            <a:endParaRPr sz="1600" dirty="0">
              <a:solidFill>
                <a:srgbClr val="104F75"/>
              </a:solidFill>
              <a:latin typeface="Calibri"/>
              <a:ea typeface="Calibri"/>
              <a:cs typeface="Calibri"/>
              <a:sym typeface="Calibri"/>
            </a:endParaRPr>
          </a:p>
        </p:txBody>
      </p:sp>
      <p:pic>
        <p:nvPicPr>
          <p:cNvPr id="8" name="Google Shape;561;p48"/>
          <p:cNvPicPr preferRelativeResize="0"/>
          <p:nvPr/>
        </p:nvPicPr>
        <p:blipFill rotWithShape="1">
          <a:blip r:embed="rId3">
            <a:alphaModFix/>
          </a:blip>
          <a:srcRect/>
          <a:stretch/>
        </p:blipFill>
        <p:spPr>
          <a:xfrm>
            <a:off x="153430" y="769484"/>
            <a:ext cx="609600" cy="609600"/>
          </a:xfrm>
          <a:prstGeom prst="rect">
            <a:avLst/>
          </a:prstGeom>
          <a:noFill/>
          <a:ln>
            <a:noFill/>
          </a:ln>
        </p:spPr>
      </p:pic>
    </p:spTree>
    <p:extLst>
      <p:ext uri="{BB962C8B-B14F-4D97-AF65-F5344CB8AC3E}">
        <p14:creationId xmlns:p14="http://schemas.microsoft.com/office/powerpoint/2010/main" val="244577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DDA128-B942-9342-9B9D-AE84B28EC7EC}"/>
              </a:ext>
            </a:extLst>
          </p:cNvPr>
          <p:cNvSpPr txBox="1"/>
          <p:nvPr/>
        </p:nvSpPr>
        <p:spPr>
          <a:xfrm>
            <a:off x="935665" y="946297"/>
            <a:ext cx="10526233" cy="5016758"/>
          </a:xfrm>
          <a:prstGeom prst="rect">
            <a:avLst/>
          </a:prstGeom>
          <a:noFill/>
        </p:spPr>
        <p:txBody>
          <a:bodyPr wrap="square" rtlCol="0">
            <a:spAutoFit/>
          </a:bodyPr>
          <a:lstStyle/>
          <a:p>
            <a:r>
              <a:rPr lang="en-US" sz="3200" b="1" dirty="0"/>
              <a:t>Meaningful practice</a:t>
            </a:r>
          </a:p>
          <a:p>
            <a:endParaRPr lang="en-US" sz="3200" dirty="0"/>
          </a:p>
          <a:p>
            <a:r>
              <a:rPr lang="en-US" sz="3200" dirty="0"/>
              <a:t>Planned (</a:t>
            </a:r>
            <a:r>
              <a:rPr lang="en-US" sz="3200" dirty="0" err="1"/>
              <a:t>SoW</a:t>
            </a:r>
            <a:r>
              <a:rPr lang="en-US" sz="3200" dirty="0"/>
              <a:t>!)</a:t>
            </a:r>
          </a:p>
          <a:p>
            <a:r>
              <a:rPr lang="en-US" sz="3200" dirty="0"/>
              <a:t>Revisited (</a:t>
            </a:r>
            <a:r>
              <a:rPr lang="en-US" sz="3200" dirty="0" err="1"/>
              <a:t>SoW</a:t>
            </a:r>
            <a:r>
              <a:rPr lang="en-US" sz="3200" dirty="0"/>
              <a:t>!)</a:t>
            </a:r>
          </a:p>
          <a:p>
            <a:r>
              <a:rPr lang="en-US" sz="3200" dirty="0"/>
              <a:t>Making language ‘task essential’  </a:t>
            </a:r>
          </a:p>
          <a:p>
            <a:r>
              <a:rPr lang="en-US" sz="3200" dirty="0"/>
              <a:t>	connect grammar in input &amp; production to function</a:t>
            </a:r>
          </a:p>
          <a:p>
            <a:r>
              <a:rPr lang="en-US" sz="3200" dirty="0"/>
              <a:t>	making listening essential during </a:t>
            </a:r>
            <a:r>
              <a:rPr lang="en-US" sz="3200" dirty="0" err="1"/>
              <a:t>pairwork</a:t>
            </a:r>
            <a:endParaRPr lang="en-US" sz="3200" dirty="0"/>
          </a:p>
          <a:p>
            <a:r>
              <a:rPr lang="en-US" sz="3200" dirty="0"/>
              <a:t>Practice in different modalities and modes</a:t>
            </a:r>
          </a:p>
          <a:p>
            <a:r>
              <a:rPr lang="en-US" sz="3200" dirty="0"/>
              <a:t>Integrating ‘skills’ (dictogloss)</a:t>
            </a:r>
          </a:p>
          <a:p>
            <a:r>
              <a:rPr lang="en-US" sz="3200" dirty="0"/>
              <a:t>Using, adapting and creating </a:t>
            </a:r>
            <a:r>
              <a:rPr lang="en-US" sz="3200" b="1" dirty="0"/>
              <a:t>challenging texts</a:t>
            </a:r>
            <a:r>
              <a:rPr lang="en-US" sz="3200" dirty="0"/>
              <a:t>, e.g. literature</a:t>
            </a:r>
          </a:p>
        </p:txBody>
      </p:sp>
    </p:spTree>
    <p:extLst>
      <p:ext uri="{BB962C8B-B14F-4D97-AF65-F5344CB8AC3E}">
        <p14:creationId xmlns:p14="http://schemas.microsoft.com/office/powerpoint/2010/main" val="357202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34927" y="1300125"/>
            <a:ext cx="9520658" cy="5290153"/>
          </a:xfrm>
          <a:prstGeom prst="rect">
            <a:avLst/>
          </a:prstGeom>
        </p:spPr>
      </p:pic>
      <p:sp>
        <p:nvSpPr>
          <p:cNvPr id="5" name="Rectangle 4"/>
          <p:cNvSpPr/>
          <p:nvPr/>
        </p:nvSpPr>
        <p:spPr>
          <a:xfrm>
            <a:off x="4647969" y="776905"/>
            <a:ext cx="2894575" cy="523220"/>
          </a:xfrm>
          <a:prstGeom prst="rect">
            <a:avLst/>
          </a:prstGeom>
        </p:spPr>
        <p:txBody>
          <a:bodyPr wrap="none">
            <a:spAutoFit/>
          </a:bodyPr>
          <a:lstStyle/>
          <a:p>
            <a:r>
              <a:rPr lang="en-GB" sz="2800" dirty="0">
                <a:solidFill>
                  <a:prstClr val="black"/>
                </a:solidFill>
                <a:hlinkClick r:id="rId4"/>
              </a:rPr>
              <a:t>https://ncelp.org/</a:t>
            </a:r>
            <a:r>
              <a:rPr lang="en-GB" sz="2800" dirty="0">
                <a:solidFill>
                  <a:prstClr val="black"/>
                </a:solidFill>
              </a:rPr>
              <a:t> </a:t>
            </a:r>
          </a:p>
        </p:txBody>
      </p:sp>
    </p:spTree>
    <p:extLst>
      <p:ext uri="{BB962C8B-B14F-4D97-AF65-F5344CB8AC3E}">
        <p14:creationId xmlns:p14="http://schemas.microsoft.com/office/powerpoint/2010/main" val="203154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789" y="769005"/>
            <a:ext cx="10606088" cy="5845250"/>
          </a:xfrm>
          <a:prstGeom prst="rect">
            <a:avLst/>
          </a:prstGeom>
          <a:ln>
            <a:solidFill>
              <a:schemeClr val="accent5">
                <a:lumMod val="50000"/>
              </a:schemeClr>
            </a:solidFill>
          </a:ln>
          <a:effectLst>
            <a:outerShdw blurRad="50800" dist="38100" dir="5400000" algn="t" rotWithShape="0">
              <a:prstClr val="black">
                <a:alpha val="40000"/>
              </a:prstClr>
            </a:outerShdw>
          </a:effectLst>
        </p:spPr>
      </p:pic>
      <p:sp>
        <p:nvSpPr>
          <p:cNvPr id="3" name="Rectangle 2">
            <a:extLst>
              <a:ext uri="{FF2B5EF4-FFF2-40B4-BE49-F238E27FC236}">
                <a16:creationId xmlns:a16="http://schemas.microsoft.com/office/drawing/2014/main" id="{A7B3FBF9-05C8-3344-B612-DF0C5E2EABDD}"/>
              </a:ext>
            </a:extLst>
          </p:cNvPr>
          <p:cNvSpPr/>
          <p:nvPr/>
        </p:nvSpPr>
        <p:spPr>
          <a:xfrm>
            <a:off x="5562369" y="0"/>
            <a:ext cx="4388574" cy="523220"/>
          </a:xfrm>
          <a:prstGeom prst="rect">
            <a:avLst/>
          </a:prstGeom>
        </p:spPr>
        <p:txBody>
          <a:bodyPr wrap="none">
            <a:spAutoFit/>
          </a:bodyPr>
          <a:lstStyle/>
          <a:p>
            <a:r>
              <a:rPr lang="en-GB" sz="2800" dirty="0">
                <a:solidFill>
                  <a:prstClr val="black"/>
                </a:solidFill>
                <a:hlinkClick r:id="rId4"/>
              </a:rPr>
              <a:t>https://resources/ncelp.org/</a:t>
            </a:r>
            <a:r>
              <a:rPr lang="en-GB" sz="2800" dirty="0">
                <a:solidFill>
                  <a:prstClr val="black"/>
                </a:solidFill>
              </a:rPr>
              <a:t> </a:t>
            </a:r>
          </a:p>
        </p:txBody>
      </p:sp>
    </p:spTree>
    <p:extLst>
      <p:ext uri="{BB962C8B-B14F-4D97-AF65-F5344CB8AC3E}">
        <p14:creationId xmlns:p14="http://schemas.microsoft.com/office/powerpoint/2010/main" val="1762543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DC1A3D-9082-CD4D-AEBF-F6EB9A468828}"/>
              </a:ext>
            </a:extLst>
          </p:cNvPr>
          <p:cNvPicPr>
            <a:picLocks noChangeAspect="1"/>
          </p:cNvPicPr>
          <p:nvPr/>
        </p:nvPicPr>
        <p:blipFill>
          <a:blip r:embed="rId3"/>
          <a:stretch>
            <a:fillRect/>
          </a:stretch>
        </p:blipFill>
        <p:spPr>
          <a:xfrm>
            <a:off x="166151" y="232733"/>
            <a:ext cx="4625583" cy="3028259"/>
          </a:xfrm>
          <a:prstGeom prst="rect">
            <a:avLst/>
          </a:prstGeom>
        </p:spPr>
      </p:pic>
      <p:pic>
        <p:nvPicPr>
          <p:cNvPr id="7" name="Picture 6">
            <a:extLst>
              <a:ext uri="{FF2B5EF4-FFF2-40B4-BE49-F238E27FC236}">
                <a16:creationId xmlns:a16="http://schemas.microsoft.com/office/drawing/2014/main" id="{0144D85F-D8E2-1D4B-A11E-BCD27E6BF8A6}"/>
              </a:ext>
            </a:extLst>
          </p:cNvPr>
          <p:cNvPicPr>
            <a:picLocks noChangeAspect="1"/>
          </p:cNvPicPr>
          <p:nvPr/>
        </p:nvPicPr>
        <p:blipFill rotWithShape="1">
          <a:blip r:embed="rId4">
            <a:extLst>
              <a:ext uri="{28A0092B-C50C-407E-A947-70E740481C1C}">
                <a14:useLocalDpi xmlns:a14="http://schemas.microsoft.com/office/drawing/2010/main" val="0"/>
              </a:ext>
            </a:extLst>
          </a:blip>
          <a:srcRect r="2936" b="55817"/>
          <a:stretch/>
        </p:blipFill>
        <p:spPr>
          <a:xfrm>
            <a:off x="6275088" y="123319"/>
            <a:ext cx="5916912" cy="3458690"/>
          </a:xfrm>
          <a:prstGeom prst="rect">
            <a:avLst/>
          </a:prstGeom>
        </p:spPr>
      </p:pic>
      <p:pic>
        <p:nvPicPr>
          <p:cNvPr id="9" name="Picture 8">
            <a:extLst>
              <a:ext uri="{FF2B5EF4-FFF2-40B4-BE49-F238E27FC236}">
                <a16:creationId xmlns:a16="http://schemas.microsoft.com/office/drawing/2014/main" id="{83E2724E-181F-5F45-8AFF-EBFCF45E6A4C}"/>
              </a:ext>
            </a:extLst>
          </p:cNvPr>
          <p:cNvPicPr>
            <a:picLocks noChangeAspect="1"/>
          </p:cNvPicPr>
          <p:nvPr/>
        </p:nvPicPr>
        <p:blipFill rotWithShape="1">
          <a:blip r:embed="rId5"/>
          <a:srcRect t="8631"/>
          <a:stretch/>
        </p:blipFill>
        <p:spPr>
          <a:xfrm>
            <a:off x="289441" y="2901438"/>
            <a:ext cx="5803135" cy="3719984"/>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EC8E0890-CDBD-8C43-8333-1137E4EF972F}"/>
              </a:ext>
            </a:extLst>
          </p:cNvPr>
          <p:cNvPicPr>
            <a:picLocks noChangeAspect="1"/>
          </p:cNvPicPr>
          <p:nvPr/>
        </p:nvPicPr>
        <p:blipFill>
          <a:blip r:embed="rId6"/>
          <a:stretch>
            <a:fillRect/>
          </a:stretch>
        </p:blipFill>
        <p:spPr>
          <a:xfrm>
            <a:off x="3426241" y="123319"/>
            <a:ext cx="4034937" cy="5732807"/>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4317EFA2-CB2B-F743-BAA1-A17968636084}"/>
              </a:ext>
            </a:extLst>
          </p:cNvPr>
          <p:cNvPicPr>
            <a:picLocks noChangeAspect="1"/>
          </p:cNvPicPr>
          <p:nvPr/>
        </p:nvPicPr>
        <p:blipFill rotWithShape="1">
          <a:blip r:embed="rId7">
            <a:extLst>
              <a:ext uri="{28A0092B-C50C-407E-A947-70E740481C1C}">
                <a14:useLocalDpi xmlns:a14="http://schemas.microsoft.com/office/drawing/2010/main" val="0"/>
              </a:ext>
            </a:extLst>
          </a:blip>
          <a:srcRect r="-255" b="56077"/>
          <a:stretch/>
        </p:blipFill>
        <p:spPr>
          <a:xfrm>
            <a:off x="220261" y="908907"/>
            <a:ext cx="6229448" cy="3684404"/>
          </a:xfrm>
          <a:prstGeom prst="rect">
            <a:avLst/>
          </a:prstGeom>
        </p:spPr>
      </p:pic>
      <p:pic>
        <p:nvPicPr>
          <p:cNvPr id="3" name="Picture 2">
            <a:extLst>
              <a:ext uri="{FF2B5EF4-FFF2-40B4-BE49-F238E27FC236}">
                <a16:creationId xmlns:a16="http://schemas.microsoft.com/office/drawing/2014/main" id="{2AE7C809-A96F-6B49-8F52-872809F02D1E}"/>
              </a:ext>
            </a:extLst>
          </p:cNvPr>
          <p:cNvPicPr>
            <a:picLocks noChangeAspect="1"/>
          </p:cNvPicPr>
          <p:nvPr/>
        </p:nvPicPr>
        <p:blipFill rotWithShape="1">
          <a:blip r:embed="rId8">
            <a:extLst>
              <a:ext uri="{28A0092B-C50C-407E-A947-70E740481C1C}">
                <a14:useLocalDpi xmlns:a14="http://schemas.microsoft.com/office/drawing/2010/main" val="0"/>
              </a:ext>
            </a:extLst>
          </a:blip>
          <a:srcRect b="53664"/>
          <a:stretch/>
        </p:blipFill>
        <p:spPr>
          <a:xfrm>
            <a:off x="-3424" y="2989722"/>
            <a:ext cx="12192000" cy="3691473"/>
          </a:xfrm>
          <a:prstGeom prst="rect">
            <a:avLst/>
          </a:prstGeom>
        </p:spPr>
      </p:pic>
    </p:spTree>
    <p:extLst>
      <p:ext uri="{BB962C8B-B14F-4D97-AF65-F5344CB8AC3E}">
        <p14:creationId xmlns:p14="http://schemas.microsoft.com/office/powerpoint/2010/main" val="37132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78">
            <a:extLst>
              <a:ext uri="{FF2B5EF4-FFF2-40B4-BE49-F238E27FC236}">
                <a16:creationId xmlns:a16="http://schemas.microsoft.com/office/drawing/2014/main" id="{55E66475-AA25-604E-926D-5C984793CF7A}"/>
              </a:ext>
            </a:extLst>
          </p:cNvPr>
          <p:cNvPicPr preferRelativeResize="0">
            <a:picLocks/>
          </p:cNvPicPr>
          <p:nvPr/>
        </p:nvPicPr>
        <p:blipFill rotWithShape="1">
          <a:blip r:embed="rId3">
            <a:alphaModFix/>
          </a:blip>
          <a:srcRect/>
          <a:stretch/>
        </p:blipFill>
        <p:spPr>
          <a:xfrm>
            <a:off x="147025" y="5487810"/>
            <a:ext cx="3776231" cy="1103212"/>
          </a:xfrm>
          <a:prstGeom prst="rect">
            <a:avLst/>
          </a:prstGeom>
          <a:noFill/>
          <a:ln>
            <a:noFill/>
          </a:ln>
        </p:spPr>
      </p:pic>
      <p:sp>
        <p:nvSpPr>
          <p:cNvPr id="6" name="Rectangle 5">
            <a:extLst>
              <a:ext uri="{FF2B5EF4-FFF2-40B4-BE49-F238E27FC236}">
                <a16:creationId xmlns:a16="http://schemas.microsoft.com/office/drawing/2014/main" id="{F6B006DF-4D75-2C4E-8B62-5622C3E0161C}"/>
              </a:ext>
            </a:extLst>
          </p:cNvPr>
          <p:cNvSpPr/>
          <p:nvPr/>
        </p:nvSpPr>
        <p:spPr>
          <a:xfrm>
            <a:off x="673109" y="529492"/>
            <a:ext cx="5646438" cy="738664"/>
          </a:xfrm>
          <a:prstGeom prst="rect">
            <a:avLst/>
          </a:prstGeom>
        </p:spPr>
        <p:txBody>
          <a:bodyPr wrap="square">
            <a:spAutoFit/>
          </a:bodyPr>
          <a:lstStyle/>
          <a:p>
            <a:r>
              <a:rPr lang="en-US" sz="2400" b="1" dirty="0">
                <a:solidFill>
                  <a:schemeClr val="accent5">
                    <a:lumMod val="75000"/>
                  </a:schemeClr>
                </a:solidFill>
                <a:latin typeface="Century Gothic" panose="020B0502020202020204" pitchFamily="34" charset="0"/>
              </a:rPr>
              <a:t>OASIS</a:t>
            </a:r>
            <a:r>
              <a:rPr lang="en-US" sz="2400" dirty="0">
                <a:solidFill>
                  <a:schemeClr val="accent5">
                    <a:lumMod val="75000"/>
                  </a:schemeClr>
                </a:solidFill>
                <a:latin typeface="Century Gothic" panose="020B0502020202020204" pitchFamily="34" charset="0"/>
              </a:rPr>
              <a:t>: </a:t>
            </a:r>
            <a:r>
              <a:rPr lang="en-US" sz="2400" dirty="0">
                <a:solidFill>
                  <a:schemeClr val="accent5">
                    <a:lumMod val="75000"/>
                  </a:schemeClr>
                </a:solidFill>
                <a:latin typeface="Century Gothic" panose="020B0502020202020204" pitchFamily="34" charset="0"/>
                <a:hlinkClick r:id="rId4"/>
              </a:rPr>
              <a:t>https://oasis-database.org</a:t>
            </a:r>
            <a:endParaRPr lang="en-US" sz="2400" dirty="0">
              <a:solidFill>
                <a:schemeClr val="accent5">
                  <a:lumMod val="75000"/>
                </a:schemeClr>
              </a:solidFill>
              <a:latin typeface="Century Gothic" panose="020B0502020202020204" pitchFamily="34" charset="0"/>
            </a:endParaRPr>
          </a:p>
          <a:p>
            <a:r>
              <a:rPr lang="en-US" dirty="0">
                <a:solidFill>
                  <a:schemeClr val="accent5">
                    <a:lumMod val="75000"/>
                  </a:schemeClr>
                </a:solidFill>
                <a:latin typeface="Century Gothic" panose="020B0502020202020204" pitchFamily="34" charset="0"/>
              </a:rPr>
              <a:t>Open Accessible Summaries in Language Studies</a:t>
            </a:r>
          </a:p>
        </p:txBody>
      </p:sp>
      <p:pic>
        <p:nvPicPr>
          <p:cNvPr id="7" name="Picture 6">
            <a:extLst>
              <a:ext uri="{FF2B5EF4-FFF2-40B4-BE49-F238E27FC236}">
                <a16:creationId xmlns:a16="http://schemas.microsoft.com/office/drawing/2014/main" id="{3EA1DACC-4CBD-6E4A-8225-C350E096CCC0}"/>
              </a:ext>
            </a:extLst>
          </p:cNvPr>
          <p:cNvPicPr>
            <a:picLocks noChangeAspect="1"/>
          </p:cNvPicPr>
          <p:nvPr/>
        </p:nvPicPr>
        <p:blipFill>
          <a:blip r:embed="rId5"/>
          <a:stretch>
            <a:fillRect/>
          </a:stretch>
        </p:blipFill>
        <p:spPr>
          <a:xfrm>
            <a:off x="4153122" y="5690652"/>
            <a:ext cx="1830686" cy="869576"/>
          </a:xfrm>
          <a:prstGeom prst="rect">
            <a:avLst/>
          </a:prstGeom>
        </p:spPr>
      </p:pic>
      <p:pic>
        <p:nvPicPr>
          <p:cNvPr id="8" name="Picture 7">
            <a:extLst>
              <a:ext uri="{FF2B5EF4-FFF2-40B4-BE49-F238E27FC236}">
                <a16:creationId xmlns:a16="http://schemas.microsoft.com/office/drawing/2014/main" id="{5D3A35DB-322B-6F4B-AB16-14A2730B3B0C}"/>
              </a:ext>
            </a:extLst>
          </p:cNvPr>
          <p:cNvPicPr>
            <a:picLocks noChangeAspect="1"/>
          </p:cNvPicPr>
          <p:nvPr/>
        </p:nvPicPr>
        <p:blipFill>
          <a:blip r:embed="rId6"/>
          <a:stretch>
            <a:fillRect/>
          </a:stretch>
        </p:blipFill>
        <p:spPr>
          <a:xfrm>
            <a:off x="4355733" y="4837547"/>
            <a:ext cx="1035571" cy="890591"/>
          </a:xfrm>
          <a:prstGeom prst="rect">
            <a:avLst/>
          </a:prstGeom>
        </p:spPr>
      </p:pic>
      <p:pic>
        <p:nvPicPr>
          <p:cNvPr id="9" name="Picture 8">
            <a:extLst>
              <a:ext uri="{FF2B5EF4-FFF2-40B4-BE49-F238E27FC236}">
                <a16:creationId xmlns:a16="http://schemas.microsoft.com/office/drawing/2014/main" id="{48E1EFA2-D011-C44E-B42B-8C6FC99C892E}"/>
              </a:ext>
            </a:extLst>
          </p:cNvPr>
          <p:cNvPicPr>
            <a:picLocks noChangeAspect="1"/>
          </p:cNvPicPr>
          <p:nvPr/>
        </p:nvPicPr>
        <p:blipFill rotWithShape="1">
          <a:blip r:embed="rId7"/>
          <a:srcRect l="-1" r="76960"/>
          <a:stretch/>
        </p:blipFill>
        <p:spPr>
          <a:xfrm>
            <a:off x="77552" y="4087274"/>
            <a:ext cx="1191115" cy="1277169"/>
          </a:xfrm>
          <a:prstGeom prst="rect">
            <a:avLst/>
          </a:prstGeom>
        </p:spPr>
      </p:pic>
      <p:pic>
        <p:nvPicPr>
          <p:cNvPr id="10" name="Picture 9" descr="MLJ.jpg">
            <a:extLst>
              <a:ext uri="{FF2B5EF4-FFF2-40B4-BE49-F238E27FC236}">
                <a16:creationId xmlns:a16="http://schemas.microsoft.com/office/drawing/2014/main" id="{2EF8A774-AA72-CC48-928C-497A46F2EB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52971" y="4103817"/>
            <a:ext cx="860289" cy="117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42D6309-39FD-5946-9580-06D8A1BF1A50}"/>
              </a:ext>
            </a:extLst>
          </p:cNvPr>
          <p:cNvPicPr>
            <a:picLocks noChangeAspect="1"/>
          </p:cNvPicPr>
          <p:nvPr/>
        </p:nvPicPr>
        <p:blipFill>
          <a:blip r:embed="rId9"/>
          <a:stretch>
            <a:fillRect/>
          </a:stretch>
        </p:blipFill>
        <p:spPr>
          <a:xfrm>
            <a:off x="2608555" y="4088779"/>
            <a:ext cx="731138" cy="1119089"/>
          </a:xfrm>
          <a:prstGeom prst="rect">
            <a:avLst/>
          </a:prstGeom>
        </p:spPr>
      </p:pic>
      <p:sp>
        <p:nvSpPr>
          <p:cNvPr id="12" name="TextBox 11">
            <a:extLst>
              <a:ext uri="{FF2B5EF4-FFF2-40B4-BE49-F238E27FC236}">
                <a16:creationId xmlns:a16="http://schemas.microsoft.com/office/drawing/2014/main" id="{0B4DDE6F-796D-6145-AFB5-DFEB595E27C1}"/>
              </a:ext>
            </a:extLst>
          </p:cNvPr>
          <p:cNvSpPr txBox="1"/>
          <p:nvPr/>
        </p:nvSpPr>
        <p:spPr>
          <a:xfrm>
            <a:off x="3384111" y="4041663"/>
            <a:ext cx="2855709" cy="369332"/>
          </a:xfrm>
          <a:prstGeom prst="rect">
            <a:avLst/>
          </a:prstGeom>
          <a:noFill/>
        </p:spPr>
        <p:txBody>
          <a:bodyPr wrap="square" rtlCol="0">
            <a:spAutoFit/>
          </a:bodyPr>
          <a:lstStyle/>
          <a:p>
            <a:r>
              <a:rPr lang="en-US" dirty="0">
                <a:solidFill>
                  <a:schemeClr val="accent5">
                    <a:lumMod val="75000"/>
                  </a:schemeClr>
                </a:solidFill>
                <a:latin typeface="Century Gothic" panose="020B0502020202020204" pitchFamily="34" charset="0"/>
              </a:rPr>
              <a:t>among many others</a:t>
            </a:r>
          </a:p>
        </p:txBody>
      </p:sp>
      <p:sp>
        <p:nvSpPr>
          <p:cNvPr id="13" name="Rounded Rectangle 12"/>
          <p:cNvSpPr/>
          <p:nvPr/>
        </p:nvSpPr>
        <p:spPr>
          <a:xfrm>
            <a:off x="578842" y="2064040"/>
            <a:ext cx="5133069" cy="1747009"/>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One page, non-technical, openly accessible summaries of high quality peer-reviewed, international research</a:t>
            </a:r>
          </a:p>
        </p:txBody>
      </p:sp>
      <p:pic>
        <p:nvPicPr>
          <p:cNvPr id="14" name="Picture 13">
            <a:extLst>
              <a:ext uri="{FF2B5EF4-FFF2-40B4-BE49-F238E27FC236}">
                <a16:creationId xmlns:a16="http://schemas.microsoft.com/office/drawing/2014/main" id="{754E2AA8-870D-0643-8835-342927A6381A}"/>
              </a:ext>
            </a:extLst>
          </p:cNvPr>
          <p:cNvPicPr>
            <a:picLocks noChangeAspect="1"/>
          </p:cNvPicPr>
          <p:nvPr/>
        </p:nvPicPr>
        <p:blipFill rotWithShape="1">
          <a:blip r:embed="rId10">
            <a:extLst>
              <a:ext uri="{28A0092B-C50C-407E-A947-70E740481C1C}">
                <a14:useLocalDpi xmlns:a14="http://schemas.microsoft.com/office/drawing/2010/main" val="0"/>
              </a:ext>
            </a:extLst>
          </a:blip>
          <a:srcRect l="2530" r="3455"/>
          <a:stretch/>
        </p:blipFill>
        <p:spPr>
          <a:xfrm>
            <a:off x="6655398" y="447769"/>
            <a:ext cx="5116338" cy="5929221"/>
          </a:xfrm>
          <a:prstGeom prst="rect">
            <a:avLst/>
          </a:prstGeom>
        </p:spPr>
      </p:pic>
      <p:sp>
        <p:nvSpPr>
          <p:cNvPr id="2" name="Rectangle 1">
            <a:extLst>
              <a:ext uri="{FF2B5EF4-FFF2-40B4-BE49-F238E27FC236}">
                <a16:creationId xmlns:a16="http://schemas.microsoft.com/office/drawing/2014/main" id="{D68ED60E-EACF-BC4B-A793-47033B3C3ED9}"/>
              </a:ext>
            </a:extLst>
          </p:cNvPr>
          <p:cNvSpPr/>
          <p:nvPr/>
        </p:nvSpPr>
        <p:spPr>
          <a:xfrm>
            <a:off x="359839" y="1282338"/>
            <a:ext cx="5959708" cy="646331"/>
          </a:xfrm>
          <a:prstGeom prst="rect">
            <a:avLst/>
          </a:prstGeom>
        </p:spPr>
        <p:txBody>
          <a:bodyPr wrap="none">
            <a:spAutoFit/>
          </a:bodyPr>
          <a:lstStyle/>
          <a:p>
            <a:r>
              <a:rPr lang="en-GB" dirty="0">
                <a:solidFill>
                  <a:srgbClr val="FF0000"/>
                </a:solidFill>
                <a:latin typeface="Arial" panose="020B0604020202020204" pitchFamily="34" charset="0"/>
              </a:rPr>
              <a:t>Want to be alerted about NEW summaries every month?</a:t>
            </a:r>
          </a:p>
          <a:p>
            <a:r>
              <a:rPr lang="en-GB" dirty="0">
                <a:solidFill>
                  <a:srgbClr val="FF0000"/>
                </a:solidFill>
                <a:latin typeface="Arial" panose="020B0604020202020204" pitchFamily="34" charset="0"/>
              </a:rPr>
              <a:t>Sign up in 10 seconds at </a:t>
            </a:r>
            <a:r>
              <a:rPr lang="en-GB" dirty="0">
                <a:solidFill>
                  <a:srgbClr val="FF0000"/>
                </a:solidFill>
                <a:latin typeface="Arial" panose="020B0604020202020204" pitchFamily="34" charset="0"/>
                <a:hlinkClick r:id="rId11"/>
              </a:rPr>
              <a:t>https://tinyurl.com/oasisalerts</a:t>
            </a:r>
            <a:endParaRPr lang="en-US" dirty="0">
              <a:solidFill>
                <a:srgbClr val="FF0000"/>
              </a:solidFill>
            </a:endParaRPr>
          </a:p>
        </p:txBody>
      </p:sp>
    </p:spTree>
    <p:extLst>
      <p:ext uri="{BB962C8B-B14F-4D97-AF65-F5344CB8AC3E}">
        <p14:creationId xmlns:p14="http://schemas.microsoft.com/office/powerpoint/2010/main" val="57764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69FC-6624-CF4B-81F5-D200CB4419F6}"/>
              </a:ext>
            </a:extLst>
          </p:cNvPr>
          <p:cNvSpPr>
            <a:spLocks noGrp="1"/>
          </p:cNvSpPr>
          <p:nvPr>
            <p:ph type="title"/>
          </p:nvPr>
        </p:nvSpPr>
        <p:spPr>
          <a:xfrm>
            <a:off x="838199" y="570285"/>
            <a:ext cx="10976811" cy="1441608"/>
          </a:xfrm>
        </p:spPr>
        <p:txBody>
          <a:bodyPr/>
          <a:lstStyle/>
          <a:p>
            <a:pPr algn="ctr"/>
            <a:r>
              <a:rPr lang="en-US" dirty="0"/>
              <a:t>The logic that is driving NCELP’s activities: </a:t>
            </a:r>
            <a:br>
              <a:rPr lang="en-US" dirty="0"/>
            </a:br>
            <a:r>
              <a:rPr lang="en-US" dirty="0"/>
              <a:t>Promoting </a:t>
            </a:r>
            <a:r>
              <a:rPr lang="en-US" b="1" i="1" dirty="0"/>
              <a:t>intrinsic</a:t>
            </a:r>
            <a:r>
              <a:rPr lang="en-US" dirty="0"/>
              <a:t> motivation</a:t>
            </a:r>
          </a:p>
        </p:txBody>
      </p:sp>
      <p:sp>
        <p:nvSpPr>
          <p:cNvPr id="3" name="Content Placeholder 2">
            <a:extLst>
              <a:ext uri="{FF2B5EF4-FFF2-40B4-BE49-F238E27FC236}">
                <a16:creationId xmlns:a16="http://schemas.microsoft.com/office/drawing/2014/main" id="{3CC9B00F-595B-E54D-A553-177889235A2B}"/>
              </a:ext>
            </a:extLst>
          </p:cNvPr>
          <p:cNvSpPr>
            <a:spLocks noGrp="1"/>
          </p:cNvSpPr>
          <p:nvPr>
            <p:ph idx="1"/>
          </p:nvPr>
        </p:nvSpPr>
        <p:spPr>
          <a:xfrm>
            <a:off x="503853" y="2011893"/>
            <a:ext cx="11513976" cy="3763266"/>
          </a:xfrm>
        </p:spPr>
        <p:txBody>
          <a:bodyPr>
            <a:normAutofit fontScale="85000" lnSpcReduction="10000"/>
          </a:bodyPr>
          <a:lstStyle/>
          <a:p>
            <a:pPr marL="0" indent="0">
              <a:buNone/>
            </a:pPr>
            <a:endParaRPr lang="en-US" sz="4400" dirty="0"/>
          </a:p>
          <a:p>
            <a:pPr>
              <a:buFont typeface="Wingdings" pitchFamily="2" charset="2"/>
              <a:buChar char="Ø"/>
            </a:pPr>
            <a:r>
              <a:rPr lang="en-US" sz="4400" dirty="0"/>
              <a:t>Improve pedagogy </a:t>
            </a:r>
            <a:r>
              <a:rPr lang="en-US" sz="3800" dirty="0"/>
              <a:t>(something that </a:t>
            </a:r>
            <a:r>
              <a:rPr lang="en-US" sz="3800" i="1" dirty="0"/>
              <a:t>is</a:t>
            </a:r>
            <a:r>
              <a:rPr lang="en-US" sz="3800" dirty="0"/>
              <a:t> within our powers)</a:t>
            </a:r>
          </a:p>
          <a:p>
            <a:pPr>
              <a:buFont typeface="Wingdings" pitchFamily="2" charset="2"/>
              <a:buChar char="Ø"/>
            </a:pPr>
            <a:r>
              <a:rPr lang="en-US" sz="4400" dirty="0"/>
              <a:t>Helps language development</a:t>
            </a:r>
          </a:p>
          <a:p>
            <a:pPr>
              <a:buFont typeface="Wingdings" pitchFamily="2" charset="2"/>
              <a:buChar char="Ø"/>
            </a:pPr>
            <a:r>
              <a:rPr lang="en-US" sz="4400" dirty="0"/>
              <a:t>Gives learners sense of </a:t>
            </a:r>
            <a:r>
              <a:rPr lang="en-US" sz="4400" i="1" dirty="0"/>
              <a:t>progression,</a:t>
            </a:r>
            <a:r>
              <a:rPr lang="en-US" sz="4400" dirty="0"/>
              <a:t> improves self-efficacy </a:t>
            </a:r>
          </a:p>
          <a:p>
            <a:pPr>
              <a:buFont typeface="Wingdings" pitchFamily="2" charset="2"/>
              <a:buChar char="Ø"/>
            </a:pPr>
            <a:r>
              <a:rPr lang="en-US" sz="4400" dirty="0"/>
              <a:t>Increases </a:t>
            </a:r>
            <a:r>
              <a:rPr lang="en-US" sz="4400" i="1" dirty="0"/>
              <a:t>intrinsic</a:t>
            </a:r>
            <a:r>
              <a:rPr lang="en-US" sz="4400" dirty="0"/>
              <a:t> motivation					</a:t>
            </a:r>
          </a:p>
          <a:p>
            <a:pPr>
              <a:buFont typeface="Wingdings" pitchFamily="2" charset="2"/>
              <a:buChar char="Ø"/>
            </a:pPr>
            <a:r>
              <a:rPr lang="en-US" sz="4400" dirty="0"/>
              <a:t>Increases numbers studying languages at GCSE </a:t>
            </a:r>
          </a:p>
          <a:p>
            <a:pPr marL="0" indent="0" algn="r">
              <a:buNone/>
            </a:pPr>
            <a:endParaRPr lang="en-US" sz="2400" dirty="0"/>
          </a:p>
        </p:txBody>
      </p:sp>
    </p:spTree>
    <p:extLst>
      <p:ext uri="{BB962C8B-B14F-4D97-AF65-F5344CB8AC3E}">
        <p14:creationId xmlns:p14="http://schemas.microsoft.com/office/powerpoint/2010/main" val="280158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AAADBD-8126-F444-859F-B236744F66DC}"/>
              </a:ext>
            </a:extLst>
          </p:cNvPr>
          <p:cNvSpPr txBox="1"/>
          <p:nvPr/>
        </p:nvSpPr>
        <p:spPr>
          <a:xfrm>
            <a:off x="962526" y="487021"/>
            <a:ext cx="10924674" cy="6370975"/>
          </a:xfrm>
          <a:prstGeom prst="rect">
            <a:avLst/>
          </a:prstGeom>
          <a:noFill/>
        </p:spPr>
        <p:txBody>
          <a:bodyPr wrap="square" rtlCol="0">
            <a:spAutoFit/>
          </a:bodyPr>
          <a:lstStyle/>
          <a:p>
            <a:r>
              <a:rPr lang="en-US" sz="2400" b="1" dirty="0"/>
              <a:t>Next steps for NCELP:</a:t>
            </a:r>
            <a:endParaRPr lang="en-US" sz="2400" dirty="0"/>
          </a:p>
          <a:p>
            <a:r>
              <a:rPr lang="en-US" sz="2400" b="1" dirty="0"/>
              <a:t>Summer 2019</a:t>
            </a:r>
          </a:p>
          <a:p>
            <a:r>
              <a:rPr lang="en-US" sz="2400" dirty="0"/>
              <a:t>Schemes of Work</a:t>
            </a:r>
          </a:p>
          <a:p>
            <a:r>
              <a:rPr lang="en-US" sz="2400" dirty="0"/>
              <a:t>Full day hubs, each with 10 extra schools</a:t>
            </a:r>
          </a:p>
          <a:p>
            <a:endParaRPr lang="en-US" sz="2400" dirty="0"/>
          </a:p>
          <a:p>
            <a:r>
              <a:rPr lang="en-US" sz="2400" b="1" dirty="0"/>
              <a:t>Autumn term 2019</a:t>
            </a:r>
          </a:p>
          <a:p>
            <a:r>
              <a:rPr lang="en-US" sz="2400" dirty="0"/>
              <a:t>Autumn Residential (Oxford)</a:t>
            </a:r>
          </a:p>
          <a:p>
            <a:r>
              <a:rPr lang="en-US" sz="2400" dirty="0"/>
              <a:t>Motivations to learn</a:t>
            </a:r>
          </a:p>
          <a:p>
            <a:r>
              <a:rPr lang="en-US" sz="2400" dirty="0"/>
              <a:t>Online grammar digital game, with individualized feedback</a:t>
            </a:r>
          </a:p>
          <a:p>
            <a:r>
              <a:rPr lang="en-US" sz="2400" dirty="0"/>
              <a:t>Using rich and challenging texts – literature</a:t>
            </a:r>
          </a:p>
          <a:p>
            <a:r>
              <a:rPr lang="en-US" sz="2400" dirty="0"/>
              <a:t>Use of the target language</a:t>
            </a:r>
          </a:p>
          <a:p>
            <a:r>
              <a:rPr lang="en-US" sz="2400" dirty="0"/>
              <a:t>Technology for learning vocabulary, especially for differentiation</a:t>
            </a:r>
          </a:p>
          <a:p>
            <a:endParaRPr lang="en-US" sz="2400" dirty="0"/>
          </a:p>
          <a:p>
            <a:r>
              <a:rPr lang="en-US" sz="2400" b="1" dirty="0"/>
              <a:t>Spring term 2020</a:t>
            </a:r>
          </a:p>
          <a:p>
            <a:r>
              <a:rPr lang="en-US" sz="2400" dirty="0"/>
              <a:t>Error correction</a:t>
            </a:r>
          </a:p>
          <a:p>
            <a:r>
              <a:rPr lang="en-US" sz="2400" dirty="0"/>
              <a:t>KS2-3 transition</a:t>
            </a:r>
          </a:p>
          <a:p>
            <a:r>
              <a:rPr lang="en-US" sz="2400" dirty="0"/>
              <a:t>Knowledge of grammar brought from primary school</a:t>
            </a:r>
          </a:p>
        </p:txBody>
      </p:sp>
    </p:spTree>
    <p:extLst>
      <p:ext uri="{BB962C8B-B14F-4D97-AF65-F5344CB8AC3E}">
        <p14:creationId xmlns:p14="http://schemas.microsoft.com/office/powerpoint/2010/main" val="3149424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D679AB-82DB-944B-8400-A0AEF75B1693}"/>
              </a:ext>
            </a:extLst>
          </p:cNvPr>
          <p:cNvSpPr>
            <a:spLocks noGrp="1"/>
          </p:cNvSpPr>
          <p:nvPr>
            <p:ph idx="1"/>
          </p:nvPr>
        </p:nvSpPr>
        <p:spPr>
          <a:xfrm>
            <a:off x="360784" y="578498"/>
            <a:ext cx="11532636" cy="6008668"/>
          </a:xfrm>
        </p:spPr>
        <p:txBody>
          <a:bodyPr>
            <a:normAutofit fontScale="92500" lnSpcReduction="10000"/>
          </a:bodyPr>
          <a:lstStyle/>
          <a:p>
            <a:pPr marL="0" indent="0">
              <a:buNone/>
            </a:pPr>
            <a:r>
              <a:rPr lang="en-US" b="1" dirty="0"/>
              <a:t>Current DfE success criteria: </a:t>
            </a:r>
          </a:p>
          <a:p>
            <a:pPr lvl="1"/>
            <a:r>
              <a:rPr lang="en-US" dirty="0"/>
              <a:t>Effects on uptake (motivation)</a:t>
            </a:r>
          </a:p>
          <a:p>
            <a:pPr lvl="1"/>
            <a:r>
              <a:rPr lang="en-US" dirty="0"/>
              <a:t>Developing teacher confidence following engagement with research</a:t>
            </a:r>
          </a:p>
          <a:p>
            <a:pPr lvl="1"/>
            <a:r>
              <a:rPr lang="en-US" dirty="0"/>
              <a:t>Teacher’s perceptions of usefulness of NCELP resources</a:t>
            </a:r>
          </a:p>
          <a:p>
            <a:endParaRPr lang="en-US" dirty="0"/>
          </a:p>
          <a:p>
            <a:pPr marL="742950" indent="-742950">
              <a:buFont typeface="+mj-lt"/>
              <a:buAutoNum type="arabicPeriod"/>
            </a:pPr>
            <a:r>
              <a:rPr lang="en-US" dirty="0"/>
              <a:t>What words do children really need to know?</a:t>
            </a:r>
          </a:p>
          <a:p>
            <a:pPr lvl="1"/>
            <a:r>
              <a:rPr lang="en-US" dirty="0"/>
              <a:t>Our understanding of which words are useful currently has to be based on word frequencies taken from first language (largely adult) corpora </a:t>
            </a:r>
          </a:p>
          <a:p>
            <a:pPr lvl="2"/>
            <a:r>
              <a:rPr lang="en-US" dirty="0"/>
              <a:t>(formality, register appropriate?)</a:t>
            </a:r>
          </a:p>
          <a:p>
            <a:pPr marL="742950" indent="-742950">
              <a:buFont typeface="+mj-lt"/>
              <a:buAutoNum type="arabicPeriod"/>
            </a:pPr>
            <a:r>
              <a:rPr lang="en-US" dirty="0"/>
              <a:t>Drawing on knowledge of </a:t>
            </a:r>
            <a:r>
              <a:rPr lang="en-US" i="1" dirty="0"/>
              <a:t>English </a:t>
            </a:r>
            <a:r>
              <a:rPr lang="en-US" dirty="0"/>
              <a:t>brought from primary school</a:t>
            </a:r>
          </a:p>
          <a:p>
            <a:pPr marL="742950" indent="-742950">
              <a:buFont typeface="+mj-lt"/>
              <a:buAutoNum type="arabicPeriod"/>
            </a:pPr>
            <a:r>
              <a:rPr lang="en-US" dirty="0"/>
              <a:t>Establishing a ‘test to teach to’ (</a:t>
            </a:r>
            <a:r>
              <a:rPr lang="en-US" dirty="0" err="1"/>
              <a:t>Ofqual</a:t>
            </a:r>
            <a:r>
              <a:rPr lang="en-US" dirty="0"/>
              <a:t>) for oral production</a:t>
            </a:r>
          </a:p>
          <a:p>
            <a:pPr marL="742950" indent="-742950">
              <a:buFont typeface="+mj-lt"/>
              <a:buAutoNum type="arabicPeriod"/>
            </a:pPr>
            <a:r>
              <a:rPr lang="en-US" dirty="0"/>
              <a:t>Data on </a:t>
            </a:r>
            <a:r>
              <a:rPr lang="en-US" i="1" dirty="0"/>
              <a:t>learning</a:t>
            </a:r>
            <a:r>
              <a:rPr lang="en-US" dirty="0"/>
              <a:t> of phonics, vocab. &amp; grammar</a:t>
            </a:r>
          </a:p>
        </p:txBody>
      </p:sp>
      <p:sp>
        <p:nvSpPr>
          <p:cNvPr id="2" name="Title 1">
            <a:extLst>
              <a:ext uri="{FF2B5EF4-FFF2-40B4-BE49-F238E27FC236}">
                <a16:creationId xmlns:a16="http://schemas.microsoft.com/office/drawing/2014/main" id="{E38CBC69-8AA4-B84D-A854-3BAA80A2F3DA}"/>
              </a:ext>
            </a:extLst>
          </p:cNvPr>
          <p:cNvSpPr>
            <a:spLocks noGrp="1"/>
          </p:cNvSpPr>
          <p:nvPr>
            <p:ph type="title"/>
          </p:nvPr>
        </p:nvSpPr>
        <p:spPr>
          <a:xfrm>
            <a:off x="360784" y="2329666"/>
            <a:ext cx="2857904" cy="486686"/>
          </a:xfrm>
        </p:spPr>
        <p:txBody>
          <a:bodyPr>
            <a:noAutofit/>
          </a:bodyPr>
          <a:lstStyle/>
          <a:p>
            <a:r>
              <a:rPr lang="en-US" sz="2800" b="1" dirty="0"/>
              <a:t>Research needed </a:t>
            </a:r>
          </a:p>
        </p:txBody>
      </p:sp>
    </p:spTree>
    <p:extLst>
      <p:ext uri="{BB962C8B-B14F-4D97-AF65-F5344CB8AC3E}">
        <p14:creationId xmlns:p14="http://schemas.microsoft.com/office/powerpoint/2010/main" val="31244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95D6-7F66-854C-A997-6A9FCCC05B45}"/>
              </a:ext>
            </a:extLst>
          </p:cNvPr>
          <p:cNvSpPr>
            <a:spLocks noGrp="1"/>
          </p:cNvSpPr>
          <p:nvPr>
            <p:ph type="title"/>
          </p:nvPr>
        </p:nvSpPr>
        <p:spPr>
          <a:xfrm>
            <a:off x="264695" y="570285"/>
            <a:ext cx="11742821" cy="530727"/>
          </a:xfrm>
        </p:spPr>
        <p:txBody>
          <a:bodyPr>
            <a:normAutofit fontScale="90000"/>
          </a:bodyPr>
          <a:lstStyle/>
          <a:p>
            <a:r>
              <a:rPr lang="en-US" dirty="0"/>
              <a:t>References (for those without links to OASIS summaries)</a:t>
            </a:r>
          </a:p>
        </p:txBody>
      </p:sp>
      <p:sp>
        <p:nvSpPr>
          <p:cNvPr id="3" name="Content Placeholder 2">
            <a:extLst>
              <a:ext uri="{FF2B5EF4-FFF2-40B4-BE49-F238E27FC236}">
                <a16:creationId xmlns:a16="http://schemas.microsoft.com/office/drawing/2014/main" id="{4A53E295-462F-8141-8528-44807019D2BA}"/>
              </a:ext>
            </a:extLst>
          </p:cNvPr>
          <p:cNvSpPr>
            <a:spLocks noGrp="1"/>
          </p:cNvSpPr>
          <p:nvPr>
            <p:ph idx="1"/>
          </p:nvPr>
        </p:nvSpPr>
        <p:spPr>
          <a:xfrm>
            <a:off x="447870" y="1101012"/>
            <a:ext cx="11232788" cy="5542384"/>
          </a:xfrm>
        </p:spPr>
        <p:txBody>
          <a:bodyPr>
            <a:noAutofit/>
          </a:bodyPr>
          <a:lstStyle/>
          <a:p>
            <a:pPr>
              <a:lnSpc>
                <a:spcPct val="80000"/>
              </a:lnSpc>
              <a:buFontTx/>
              <a:buNone/>
            </a:pPr>
            <a:r>
              <a:rPr lang="en-GB" altLang="en-US" sz="1600" dirty="0">
                <a:latin typeface="Century Gothic" panose="020B0502020202020204" pitchFamily="34" charset="0"/>
              </a:rPr>
              <a:t>Bachman, L. (1990) </a:t>
            </a:r>
            <a:r>
              <a:rPr lang="en-GB" altLang="en-US" sz="1600" i="1" dirty="0">
                <a:latin typeface="Century Gothic" panose="020B0502020202020204" pitchFamily="34" charset="0"/>
              </a:rPr>
              <a:t>Communicative language ability </a:t>
            </a:r>
            <a:r>
              <a:rPr lang="en-GB" altLang="en-US" sz="1600" dirty="0">
                <a:latin typeface="Century Gothic" panose="020B0502020202020204" pitchFamily="34" charset="0"/>
              </a:rPr>
              <a:t>in Bachman, L. </a:t>
            </a:r>
            <a:r>
              <a:rPr lang="en-GB" altLang="en-US" sz="1600" i="1" dirty="0">
                <a:latin typeface="Century Gothic" panose="020B0502020202020204" pitchFamily="34" charset="0"/>
              </a:rPr>
              <a:t>Fundamental Considerations in Language Testing</a:t>
            </a:r>
            <a:r>
              <a:rPr lang="en-GB" altLang="en-US" sz="1600" dirty="0">
                <a:latin typeface="Century Gothic" panose="020B0502020202020204" pitchFamily="34" charset="0"/>
              </a:rPr>
              <a:t>, Cambridge University Press, chapter 4</a:t>
            </a:r>
            <a:r>
              <a:rPr lang="en-GB" altLang="en-US" sz="1600" i="1" dirty="0">
                <a:latin typeface="Century Gothic" panose="020B0502020202020204" pitchFamily="34" charset="0"/>
              </a:rPr>
              <a:t>, pp. </a:t>
            </a:r>
            <a:r>
              <a:rPr lang="en-GB" altLang="en-US" sz="1600" dirty="0">
                <a:latin typeface="Century Gothic" panose="020B0502020202020204" pitchFamily="34" charset="0"/>
              </a:rPr>
              <a:t>81-109</a:t>
            </a:r>
          </a:p>
          <a:p>
            <a:pPr>
              <a:lnSpc>
                <a:spcPct val="80000"/>
              </a:lnSpc>
              <a:buFontTx/>
              <a:buNone/>
            </a:pPr>
            <a:r>
              <a:rPr lang="en-GB" altLang="en-US" sz="1600" dirty="0" err="1">
                <a:latin typeface="Century Gothic" panose="020B0502020202020204" pitchFamily="34" charset="0"/>
              </a:rPr>
              <a:t>Canale</a:t>
            </a:r>
            <a:r>
              <a:rPr lang="en-GB" altLang="en-US" sz="1600" dirty="0">
                <a:latin typeface="Century Gothic" panose="020B0502020202020204" pitchFamily="34" charset="0"/>
              </a:rPr>
              <a:t>, M. &amp; Swain, M. (1980). Theoretical bases of communicative approaches to second language teaching and testing. </a:t>
            </a:r>
            <a:r>
              <a:rPr lang="en-GB" altLang="en-US" sz="1600" i="1" dirty="0">
                <a:latin typeface="Century Gothic" panose="020B0502020202020204" pitchFamily="34" charset="0"/>
              </a:rPr>
              <a:t>Applied Linguistics, 1,</a:t>
            </a:r>
            <a:r>
              <a:rPr lang="en-GB" altLang="en-US" sz="1600" dirty="0">
                <a:latin typeface="Century Gothic" panose="020B0502020202020204" pitchFamily="34" charset="0"/>
              </a:rPr>
              <a:t> 1-44.</a:t>
            </a:r>
            <a:endParaRPr lang="en-GB" sz="1600" dirty="0">
              <a:latin typeface="Century Gothic" panose="020B0502020202020204" pitchFamily="34" charset="0"/>
              <a:hlinkClick r:id="rId2">
                <a:extLst>
                  <a:ext uri="{A12FA001-AC4F-418D-AE19-62706E023703}">
                    <ahyp:hlinkClr xmlns:ahyp="http://schemas.microsoft.com/office/drawing/2018/hyperlinkcolor" val="tx"/>
                  </a:ext>
                </a:extLst>
              </a:hlinkClick>
            </a:endParaRPr>
          </a:p>
          <a:p>
            <a:pPr marL="0" indent="0">
              <a:buNone/>
            </a:pPr>
            <a:r>
              <a:rPr lang="en-GB" sz="1600" dirty="0">
                <a:latin typeface="Century Gothic" panose="020B0502020202020204" pitchFamily="34" charset="0"/>
              </a:rPr>
              <a:t>Collins, L., &amp; Muñoz, C. (2016). The foreign language </a:t>
            </a:r>
            <a:r>
              <a:rPr lang="en-GB" sz="1600" dirty="0" err="1">
                <a:latin typeface="Century Gothic" panose="020B0502020202020204" pitchFamily="34" charset="0"/>
              </a:rPr>
              <a:t>classroom:Current</a:t>
            </a:r>
            <a:r>
              <a:rPr lang="en-GB" sz="1600" dirty="0">
                <a:latin typeface="Century Gothic" panose="020B0502020202020204" pitchFamily="34" charset="0"/>
              </a:rPr>
              <a:t> perspectives and future considerations. </a:t>
            </a:r>
            <a:r>
              <a:rPr lang="en-GB" sz="1600" i="1" dirty="0">
                <a:latin typeface="Century Gothic" panose="020B0502020202020204" pitchFamily="34" charset="0"/>
              </a:rPr>
              <a:t>The Modern Language Journal</a:t>
            </a:r>
            <a:r>
              <a:rPr lang="en-GB" sz="1600" dirty="0">
                <a:latin typeface="Century Gothic" panose="020B0502020202020204" pitchFamily="34" charset="0"/>
              </a:rPr>
              <a:t>, </a:t>
            </a:r>
            <a:r>
              <a:rPr lang="en-GB" sz="1600" i="1" dirty="0">
                <a:latin typeface="Century Gothic" panose="020B0502020202020204" pitchFamily="34" charset="0"/>
              </a:rPr>
              <a:t>100(1),</a:t>
            </a:r>
            <a:r>
              <a:rPr lang="en-GB" sz="1600" dirty="0">
                <a:latin typeface="Century Gothic" panose="020B0502020202020204" pitchFamily="34" charset="0"/>
              </a:rPr>
              <a:t> 133-147.</a:t>
            </a:r>
          </a:p>
          <a:p>
            <a:pPr marL="0" indent="0">
              <a:buNone/>
            </a:pPr>
            <a:r>
              <a:rPr lang="en-GB" sz="1600" dirty="0" err="1">
                <a:latin typeface="Century Gothic" panose="020B0502020202020204" pitchFamily="34" charset="0"/>
              </a:rPr>
              <a:t>DeKeyser</a:t>
            </a:r>
            <a:r>
              <a:rPr lang="en-GB" sz="1600" dirty="0">
                <a:latin typeface="Century Gothic" panose="020B0502020202020204" pitchFamily="34" charset="0"/>
              </a:rPr>
              <a:t>, R. (2015). Skill acquisition theory. In B. VanPatten &amp; J. Williams (Eds.), </a:t>
            </a:r>
            <a:r>
              <a:rPr lang="en-GB" sz="1600" i="1" dirty="0">
                <a:latin typeface="Century Gothic" panose="020B0502020202020204" pitchFamily="34" charset="0"/>
              </a:rPr>
              <a:t>Theories in second language acquisition: An introduction</a:t>
            </a:r>
            <a:r>
              <a:rPr lang="en-GB" sz="1600" dirty="0">
                <a:latin typeface="Century Gothic" panose="020B0502020202020204" pitchFamily="34" charset="0"/>
              </a:rPr>
              <a:t> (pp. 94-112). London: Routledge.</a:t>
            </a:r>
          </a:p>
          <a:p>
            <a:pPr marL="0" indent="0">
              <a:buNone/>
            </a:pPr>
            <a:r>
              <a:rPr lang="en-GB" sz="1600" dirty="0" err="1">
                <a:latin typeface="Century Gothic" panose="020B0502020202020204" pitchFamily="34" charset="0"/>
              </a:rPr>
              <a:t>DeKeyser</a:t>
            </a:r>
            <a:r>
              <a:rPr lang="en-GB" sz="1600" dirty="0">
                <a:latin typeface="Century Gothic" panose="020B0502020202020204" pitchFamily="34" charset="0"/>
              </a:rPr>
              <a:t>, R. (2017).  Knowledge and skill in ISLA. In S. Loewen and M. Sato (Eds.), </a:t>
            </a:r>
            <a:r>
              <a:rPr lang="en-GB" sz="1600" i="1" dirty="0">
                <a:latin typeface="Century Gothic" panose="020B0502020202020204" pitchFamily="34" charset="0"/>
              </a:rPr>
              <a:t>Routledge Handbook of Instructed Second Language Acquisition</a:t>
            </a:r>
            <a:r>
              <a:rPr lang="en-GB" sz="1600" dirty="0">
                <a:latin typeface="Century Gothic" panose="020B0502020202020204" pitchFamily="34" charset="0"/>
              </a:rPr>
              <a:t> (pp. 15–32). London: Routledge.</a:t>
            </a:r>
            <a:endParaRPr lang="en-GB" sz="1600" dirty="0">
              <a:latin typeface="Century Gothic" panose="020B0502020202020204" pitchFamily="34" charset="0"/>
              <a:hlinkClick r:id="rId2">
                <a:extLst>
                  <a:ext uri="{A12FA001-AC4F-418D-AE19-62706E023703}">
                    <ahyp:hlinkClr xmlns:ahyp="http://schemas.microsoft.com/office/drawing/2018/hyperlinkcolor" val="tx"/>
                  </a:ext>
                </a:extLst>
              </a:hlinkClick>
            </a:endParaRPr>
          </a:p>
          <a:p>
            <a:pPr marL="0" indent="0">
              <a:buNone/>
            </a:pPr>
            <a:r>
              <a:rPr lang="en-GB" sz="1600" dirty="0">
                <a:latin typeface="Century Gothic" panose="020B0502020202020204" pitchFamily="34" charset="0"/>
                <a:hlinkClick r:id="rId2">
                  <a:extLst>
                    <a:ext uri="{A12FA001-AC4F-418D-AE19-62706E023703}">
                      <ahyp:hlinkClr xmlns:ahyp="http://schemas.microsoft.com/office/drawing/2018/hyperlinkcolor" val="tx"/>
                    </a:ext>
                  </a:extLst>
                </a:hlinkClick>
              </a:rPr>
              <a:t>Graham, S. </a:t>
            </a:r>
            <a:r>
              <a:rPr lang="en-GB" sz="1600" dirty="0">
                <a:latin typeface="Century Gothic" panose="020B0502020202020204" pitchFamily="34" charset="0"/>
              </a:rPr>
              <a:t>J</a:t>
            </a:r>
            <a:r>
              <a:rPr lang="en-GB" sz="1600" dirty="0">
                <a:latin typeface="Century Gothic" panose="020B0502020202020204" pitchFamily="34" charset="0"/>
                <a:hlinkClick r:id="rId2">
                  <a:extLst>
                    <a:ext uri="{A12FA001-AC4F-418D-AE19-62706E023703}">
                      <ahyp:hlinkClr xmlns:ahyp="http://schemas.microsoft.com/office/drawing/2018/hyperlinkcolor" val="tx"/>
                    </a:ext>
                  </a:extLst>
                </a:hlinkClick>
              </a:rPr>
              <a:t>.</a:t>
            </a:r>
            <a:r>
              <a:rPr lang="en-GB" sz="1600" dirty="0">
                <a:latin typeface="Century Gothic" panose="020B0502020202020204" pitchFamily="34" charset="0"/>
              </a:rPr>
              <a:t> (2004) Giving up on modern foreign languages? Students' perceptions of learning French. </a:t>
            </a:r>
            <a:r>
              <a:rPr lang="en-GB" sz="1600" i="1" dirty="0">
                <a:latin typeface="Century Gothic" panose="020B0502020202020204" pitchFamily="34" charset="0"/>
              </a:rPr>
              <a:t>The Modern Language Journal</a:t>
            </a:r>
            <a:r>
              <a:rPr lang="en-GB" sz="1600" dirty="0">
                <a:latin typeface="Century Gothic" panose="020B0502020202020204" pitchFamily="34" charset="0"/>
              </a:rPr>
              <a:t>, 88 (2). pp. 171-191</a:t>
            </a:r>
          </a:p>
          <a:p>
            <a:pPr marL="0" indent="0">
              <a:buNone/>
            </a:pPr>
            <a:r>
              <a:rPr lang="en-GB" sz="1600" dirty="0" err="1">
                <a:latin typeface="Century Gothic" panose="020B0502020202020204" pitchFamily="34" charset="0"/>
              </a:rPr>
              <a:t>Maley</a:t>
            </a:r>
            <a:r>
              <a:rPr lang="en-GB" sz="1600" dirty="0">
                <a:latin typeface="Century Gothic" panose="020B0502020202020204" pitchFamily="34" charset="0"/>
              </a:rPr>
              <a:t>, A. 2016. ‘“More research is needed”—a mantra too far?’. Humanising Language Teaching 18/3. Available at http://www.hltmag.co.uk/jun16/mart01. htm#C12 (accessed on 15 May 2017).</a:t>
            </a:r>
          </a:p>
          <a:p>
            <a:pPr marL="0" indent="0">
              <a:buNone/>
            </a:pPr>
            <a:r>
              <a:rPr lang="en-GB" sz="1600" dirty="0" err="1">
                <a:latin typeface="Century Gothic" panose="020B0502020202020204" pitchFamily="34" charset="0"/>
              </a:rPr>
              <a:t>Medgyes</a:t>
            </a:r>
            <a:r>
              <a:rPr lang="en-GB" sz="1600" dirty="0">
                <a:latin typeface="Century Gothic" panose="020B0502020202020204" pitchFamily="34" charset="0"/>
              </a:rPr>
              <a:t>, P., 2017. The (</a:t>
            </a:r>
            <a:r>
              <a:rPr lang="en-GB" sz="1600" dirty="0" err="1">
                <a:latin typeface="Century Gothic" panose="020B0502020202020204" pitchFamily="34" charset="0"/>
              </a:rPr>
              <a:t>ir</a:t>
            </a:r>
            <a:r>
              <a:rPr lang="en-GB" sz="1600" dirty="0">
                <a:latin typeface="Century Gothic" panose="020B0502020202020204" pitchFamily="34" charset="0"/>
              </a:rPr>
              <a:t>)relevance of academic research for the language teacher. </a:t>
            </a:r>
            <a:r>
              <a:rPr lang="en-GB" sz="1600" i="1" dirty="0">
                <a:latin typeface="Century Gothic" panose="020B0502020202020204" pitchFamily="34" charset="0"/>
              </a:rPr>
              <a:t>ELT Journal</a:t>
            </a:r>
            <a:r>
              <a:rPr lang="en-GB" sz="1600" dirty="0">
                <a:latin typeface="Century Gothic" panose="020B0502020202020204" pitchFamily="34" charset="0"/>
              </a:rPr>
              <a:t>, 71(4), pp.491-498.</a:t>
            </a:r>
          </a:p>
          <a:p>
            <a:pPr marL="0" indent="0">
              <a:buNone/>
            </a:pPr>
            <a:r>
              <a:rPr lang="en-GB" sz="1600" dirty="0" err="1">
                <a:latin typeface="Century Gothic" panose="020B0502020202020204" pitchFamily="34" charset="0"/>
              </a:rPr>
              <a:t>Roffwarg</a:t>
            </a:r>
            <a:r>
              <a:rPr lang="en-GB" sz="1600" dirty="0">
                <a:latin typeface="Century Gothic" panose="020B0502020202020204" pitchFamily="34" charset="0"/>
              </a:rPr>
              <a:t>, H. P., </a:t>
            </a:r>
            <a:r>
              <a:rPr lang="en-GB" sz="1600" dirty="0" err="1">
                <a:latin typeface="Century Gothic" panose="020B0502020202020204" pitchFamily="34" charset="0"/>
              </a:rPr>
              <a:t>Muzio</a:t>
            </a:r>
            <a:r>
              <a:rPr lang="en-GB" sz="1600" dirty="0">
                <a:latin typeface="Century Gothic" panose="020B0502020202020204" pitchFamily="34" charset="0"/>
              </a:rPr>
              <a:t>, J. N., &amp; Dement, W. C. (1966). Ontogenetic development of the human sleep dream cycle. </a:t>
            </a:r>
            <a:r>
              <a:rPr lang="en-GB" sz="1600" i="1" dirty="0">
                <a:latin typeface="Century Gothic" panose="020B0502020202020204" pitchFamily="34" charset="0"/>
              </a:rPr>
              <a:t>Science,</a:t>
            </a:r>
            <a:r>
              <a:rPr lang="en-GB" sz="1600" dirty="0">
                <a:latin typeface="Century Gothic" panose="020B0502020202020204" pitchFamily="34" charset="0"/>
              </a:rPr>
              <a:t> 152, 604–618.</a:t>
            </a:r>
          </a:p>
          <a:p>
            <a:pPr marL="0" indent="0">
              <a:buNone/>
            </a:pPr>
            <a:r>
              <a:rPr lang="en-US" altLang="en-US" sz="1600" dirty="0">
                <a:latin typeface="Century Gothic" panose="020B0502020202020204" pitchFamily="34" charset="0"/>
                <a:cs typeface="Arial" panose="020B0604020202020204" pitchFamily="34" charset="0"/>
              </a:rPr>
              <a:t>Weisleder, A &amp; Fernald, A. (2013) </a:t>
            </a:r>
            <a:r>
              <a:rPr lang="en-US" altLang="en-US" sz="1600" dirty="0">
                <a:latin typeface="Century Gothic" panose="020B0502020202020204" pitchFamily="34" charset="0"/>
              </a:rPr>
              <a:t>Talking to children matters: Early language experience strengthens processing and builds vocabulary. </a:t>
            </a:r>
            <a:r>
              <a:rPr lang="en-US" altLang="en-US" sz="1600" i="1" dirty="0">
                <a:latin typeface="Century Gothic" panose="020B0502020202020204" pitchFamily="34" charset="0"/>
              </a:rPr>
              <a:t>Psychological Science </a:t>
            </a:r>
            <a:r>
              <a:rPr lang="en-US" altLang="en-US" sz="1600" dirty="0">
                <a:latin typeface="Century Gothic" panose="020B0502020202020204" pitchFamily="34" charset="0"/>
                <a:cs typeface="Arial" panose="020B0604020202020204" pitchFamily="34" charset="0"/>
              </a:rPr>
              <a:t>24 i11, 2143-2152</a:t>
            </a:r>
            <a:endParaRPr lang="en-GB" sz="1600" dirty="0">
              <a:latin typeface="Century Gothic" panose="020B0502020202020204" pitchFamily="34" charset="0"/>
            </a:endParaRPr>
          </a:p>
        </p:txBody>
      </p:sp>
    </p:spTree>
    <p:extLst>
      <p:ext uri="{BB962C8B-B14F-4D97-AF65-F5344CB8AC3E}">
        <p14:creationId xmlns:p14="http://schemas.microsoft.com/office/powerpoint/2010/main" val="2599511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197" y="422727"/>
            <a:ext cx="10515600" cy="867794"/>
          </a:xfrm>
        </p:spPr>
        <p:txBody>
          <a:bodyPr>
            <a:normAutofit/>
          </a:bodyPr>
          <a:lstStyle/>
          <a:p>
            <a:r>
              <a:rPr lang="en-GB" dirty="0"/>
              <a:t>Foreign languages at GCSE …  for all ? </a:t>
            </a:r>
          </a:p>
        </p:txBody>
      </p:sp>
      <p:sp>
        <p:nvSpPr>
          <p:cNvPr id="5" name="Content Placeholder 2"/>
          <p:cNvSpPr txBox="1">
            <a:spLocks/>
          </p:cNvSpPr>
          <p:nvPr/>
        </p:nvSpPr>
        <p:spPr>
          <a:xfrm>
            <a:off x="959069" y="176863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Content Placeholder 2"/>
          <p:cNvSpPr txBox="1">
            <a:spLocks/>
          </p:cNvSpPr>
          <p:nvPr/>
        </p:nvSpPr>
        <p:spPr>
          <a:xfrm>
            <a:off x="533399" y="1271968"/>
            <a:ext cx="11309195" cy="5305775"/>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None/>
              <a:tabLst/>
              <a:defRPr/>
            </a:pPr>
            <a:r>
              <a:rPr lang="en-GB" sz="9600" dirty="0">
                <a:solidFill>
                  <a:schemeClr val="tx1"/>
                </a:solidFill>
                <a:latin typeface="Calibri" panose="020F0502020204030204" pitchFamily="34" charset="0"/>
                <a:cs typeface="Calibri" panose="020F0502020204030204" pitchFamily="34" charset="0"/>
              </a:rPr>
              <a:t>R</a:t>
            </a:r>
            <a:r>
              <a:rPr kumimoji="0" lang="en-GB" sz="960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egional</a:t>
            </a:r>
            <a:r>
              <a:rPr kumimoji="0" lang="en-GB" sz="960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and socio-economic inequality of language learning</a:t>
            </a:r>
            <a:endParaRPr lang="en-GB" sz="9600" noProof="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1000"/>
              </a:spcBef>
              <a:spcAft>
                <a:spcPts val="0"/>
              </a:spcAft>
              <a:buClrTx/>
              <a:buSzTx/>
              <a:buNone/>
              <a:tabLst/>
              <a:defRPr/>
            </a:pPr>
            <a:r>
              <a:rPr lang="en-GB" sz="9600" dirty="0">
                <a:solidFill>
                  <a:schemeClr val="tx1"/>
                </a:solidFill>
                <a:latin typeface="Calibri" panose="020F0502020204030204" pitchFamily="34" charset="0"/>
                <a:cs typeface="Calibri" panose="020F0502020204030204" pitchFamily="34" charset="0"/>
              </a:rPr>
              <a:t>Improving social mobility through education: </a:t>
            </a:r>
          </a:p>
          <a:p>
            <a:pPr marL="0" marR="0" lvl="0" indent="0" algn="l" defTabSz="914400" rtl="0" eaLnBrk="1" fontAlgn="auto" latinLnBrk="0" hangingPunct="1">
              <a:lnSpc>
                <a:spcPct val="150000"/>
              </a:lnSpc>
              <a:spcBef>
                <a:spcPts val="1000"/>
              </a:spcBef>
              <a:spcAft>
                <a:spcPts val="0"/>
              </a:spcAft>
              <a:buClrTx/>
              <a:buSzTx/>
              <a:buNone/>
              <a:tabLst/>
              <a:defRPr/>
            </a:pPr>
            <a:r>
              <a:rPr lang="en-GB" sz="9600" dirty="0">
                <a:solidFill>
                  <a:schemeClr val="tx1"/>
                </a:solidFill>
                <a:latin typeface="Calibri" panose="020F0502020204030204" pitchFamily="34" charset="0"/>
                <a:cs typeface="Calibri" panose="020F0502020204030204" pitchFamily="34" charset="0"/>
              </a:rPr>
              <a:t>“Unlocking talent; Fulfilling potential” </a:t>
            </a:r>
            <a:r>
              <a:rPr lang="en-GB" sz="8000" dirty="0">
                <a:solidFill>
                  <a:schemeClr val="tx1"/>
                </a:solidFill>
                <a:latin typeface="Calibri" panose="020F0502020204030204" pitchFamily="34" charset="0"/>
                <a:cs typeface="Calibri" panose="020F0502020204030204" pitchFamily="34" charset="0"/>
              </a:rPr>
              <a:t>(Government policy paper, Dec 2017)</a:t>
            </a:r>
            <a:endParaRPr lang="en-GB" sz="9600" dirty="0">
              <a:solidFill>
                <a:schemeClr val="tx1"/>
              </a:solidFill>
              <a:latin typeface="Calibri" panose="020F0502020204030204" pitchFamily="34" charset="0"/>
              <a:cs typeface="Calibri" panose="020F0502020204030204" pitchFamily="34" charset="0"/>
            </a:endParaRPr>
          </a:p>
          <a:p>
            <a:pPr marL="0" indent="0" algn="ctr">
              <a:lnSpc>
                <a:spcPct val="150000"/>
              </a:lnSpc>
              <a:buNone/>
              <a:defRPr/>
            </a:pPr>
            <a:r>
              <a:rPr lang="en-GB" sz="7200" dirty="0"/>
              <a:t>“Ensure that disadvantaged pupils can access the core academic subjects that unlock opportunity … </a:t>
            </a:r>
            <a:r>
              <a:rPr lang="en-GB" sz="7200" b="1" dirty="0">
                <a:solidFill>
                  <a:srgbClr val="7030A0"/>
                </a:solidFill>
              </a:rPr>
              <a:t>In particular, we will make it our mission to improve access to high quality modern foreign languages subject teaching, particularly for disadvantaged pupils, drawing on the findings of the Teaching Schools Council review by Ian Bauckham – building expert hubs to share best practice, targeted in disadvantaged areas.”</a:t>
            </a:r>
            <a:endParaRPr kumimoji="0" lang="en-GB" sz="7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endParaRPr>
          </a:p>
        </p:txBody>
      </p:sp>
      <p:sp>
        <p:nvSpPr>
          <p:cNvPr id="9" name="Rectangle 8"/>
          <p:cNvSpPr/>
          <p:nvPr/>
        </p:nvSpPr>
        <p:spPr>
          <a:xfrm>
            <a:off x="4619029" y="6208411"/>
            <a:ext cx="7572971" cy="73866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Tinsley, T. &amp;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Doležal</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  (2018). Language Trends Survey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Teaching and Learning Council (2016) Modern Foreign Language Pedagogy Review </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3478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1FD5-C4E1-A445-8524-E6A01D679FC5}"/>
              </a:ext>
            </a:extLst>
          </p:cNvPr>
          <p:cNvSpPr>
            <a:spLocks noGrp="1"/>
          </p:cNvSpPr>
          <p:nvPr>
            <p:ph type="title"/>
          </p:nvPr>
        </p:nvSpPr>
        <p:spPr>
          <a:xfrm>
            <a:off x="483024" y="392635"/>
            <a:ext cx="10848474" cy="771407"/>
          </a:xfrm>
        </p:spPr>
        <p:txBody>
          <a:bodyPr>
            <a:normAutofit/>
          </a:bodyPr>
          <a:lstStyle/>
          <a:p>
            <a:r>
              <a:rPr lang="en-US" sz="4000" dirty="0"/>
              <a:t>Percentage of pupils sitting a FL GCSE, 2002-2017</a:t>
            </a:r>
          </a:p>
        </p:txBody>
      </p:sp>
      <p:pic>
        <p:nvPicPr>
          <p:cNvPr id="4" name="Picture 3">
            <a:extLst>
              <a:ext uri="{FF2B5EF4-FFF2-40B4-BE49-F238E27FC236}">
                <a16:creationId xmlns:a16="http://schemas.microsoft.com/office/drawing/2014/main" id="{F555CF4C-89DF-3C47-9A3A-6BBA0A77E09B}"/>
              </a:ext>
            </a:extLst>
          </p:cNvPr>
          <p:cNvPicPr>
            <a:picLocks noChangeAspect="1"/>
          </p:cNvPicPr>
          <p:nvPr/>
        </p:nvPicPr>
        <p:blipFill rotWithShape="1">
          <a:blip r:embed="rId3"/>
          <a:srcRect t="10540" b="10277"/>
          <a:stretch/>
        </p:blipFill>
        <p:spPr>
          <a:xfrm>
            <a:off x="519608" y="2726433"/>
            <a:ext cx="10811890" cy="3639282"/>
          </a:xfrm>
          <a:prstGeom prst="rect">
            <a:avLst/>
          </a:prstGeom>
          <a:solidFill>
            <a:schemeClr val="bg1"/>
          </a:solidFill>
          <a:effectLst>
            <a:outerShdw blurRad="50800" dist="38100" dir="5400000" algn="t" rotWithShape="0">
              <a:prstClr val="black">
                <a:alpha val="40000"/>
              </a:prstClr>
            </a:outerShdw>
          </a:effectLst>
        </p:spPr>
      </p:pic>
      <p:sp>
        <p:nvSpPr>
          <p:cNvPr id="5" name="Rectangle 4">
            <a:extLst>
              <a:ext uri="{FF2B5EF4-FFF2-40B4-BE49-F238E27FC236}">
                <a16:creationId xmlns:a16="http://schemas.microsoft.com/office/drawing/2014/main" id="{39428CC4-CA4E-F747-A2DD-2B958FD2E4BE}"/>
              </a:ext>
            </a:extLst>
          </p:cNvPr>
          <p:cNvSpPr/>
          <p:nvPr/>
        </p:nvSpPr>
        <p:spPr>
          <a:xfrm>
            <a:off x="1974499" y="6550223"/>
            <a:ext cx="9928744" cy="307777"/>
          </a:xfrm>
          <a:prstGeom prst="rect">
            <a:avLst/>
          </a:prstGeom>
        </p:spPr>
        <p:txBody>
          <a:bodyPr wrap="none">
            <a:spAutoFit/>
          </a:bodyPr>
          <a:lstStyle/>
          <a:p>
            <a:pPr lvl="0" algn="r">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Tinsley</a:t>
            </a:r>
            <a:r>
              <a:rPr lang="en-GB" sz="1400" dirty="0">
                <a:solidFill>
                  <a:srgbClr val="4472C4">
                    <a:lumMod val="50000"/>
                  </a:srgbClr>
                </a:solidFill>
                <a:latin typeface="Century Gothic" panose="020B0502020202020204" pitchFamily="34" charset="0"/>
              </a:rPr>
              <a:t>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&amp;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Doležal</a:t>
            </a:r>
            <a:r>
              <a:rPr lang="en-GB" sz="1400" dirty="0">
                <a:solidFill>
                  <a:srgbClr val="4472C4">
                    <a:lumMod val="50000"/>
                  </a:srgbClr>
                </a:solidFill>
                <a:latin typeface="Century Gothic" panose="020B0502020202020204" pitchFamily="34" charset="0"/>
              </a:rPr>
              <a:t>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(2018). Language Trends Survey using data from </a:t>
            </a:r>
            <a:r>
              <a:rPr lang="en-GB" sz="1400" dirty="0"/>
              <a:t>DfE SFR01.2018 tables S2a and b, S7b, S8b, S9b and LA6</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F8019C4E-6F2C-094A-A048-F9C3B07054F4}"/>
              </a:ext>
            </a:extLst>
          </p:cNvPr>
          <p:cNvSpPr/>
          <p:nvPr/>
        </p:nvSpPr>
        <p:spPr>
          <a:xfrm>
            <a:off x="215589" y="1391383"/>
            <a:ext cx="6096000" cy="880369"/>
          </a:xfrm>
          <a:prstGeom prst="rect">
            <a:avLst/>
          </a:prstGeom>
          <a:solidFill>
            <a:schemeClr val="accent1"/>
          </a:solidFill>
        </p:spPr>
        <p:txBody>
          <a:bodyPr>
            <a:spAutoFit/>
          </a:bodyPr>
          <a:lstStyle/>
          <a:p>
            <a:pPr lvl="0">
              <a:lnSpc>
                <a:spcPct val="150000"/>
              </a:lnSpc>
              <a:spcBef>
                <a:spcPts val="1000"/>
              </a:spcBef>
              <a:defRPr/>
            </a:pPr>
            <a:r>
              <a:rPr lang="en-GB" dirty="0">
                <a:solidFill>
                  <a:schemeClr val="bg1"/>
                </a:solidFill>
                <a:latin typeface="Calibri" panose="020F0502020204030204" pitchFamily="34" charset="0"/>
                <a:cs typeface="Calibri" panose="020F0502020204030204" pitchFamily="34" charset="0"/>
              </a:rPr>
              <a:t>In 1/3 state schools, the majority drop a language aged 13 (starting GCSEs one year earlier)</a:t>
            </a:r>
          </a:p>
        </p:txBody>
      </p:sp>
      <p:sp>
        <p:nvSpPr>
          <p:cNvPr id="11" name="Oval Callout 10">
            <a:extLst>
              <a:ext uri="{FF2B5EF4-FFF2-40B4-BE49-F238E27FC236}">
                <a16:creationId xmlns:a16="http://schemas.microsoft.com/office/drawing/2014/main" id="{2076574C-7863-2043-9848-F439808B1B68}"/>
              </a:ext>
            </a:extLst>
          </p:cNvPr>
          <p:cNvSpPr/>
          <p:nvPr/>
        </p:nvSpPr>
        <p:spPr>
          <a:xfrm>
            <a:off x="6691745" y="1164042"/>
            <a:ext cx="5211498" cy="1828540"/>
          </a:xfrm>
          <a:prstGeom prst="wedgeEllipseCallout">
            <a:avLst>
              <a:gd name="adj1" fmla="val -18839"/>
              <a:gd name="adj2" fmla="val 477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1000"/>
              </a:spcBef>
              <a:defRPr/>
            </a:pPr>
            <a:r>
              <a:rPr lang="en-GB" sz="2400" dirty="0">
                <a:solidFill>
                  <a:schemeClr val="bg1"/>
                </a:solidFill>
                <a:latin typeface="Calibri" panose="020F0502020204030204" pitchFamily="34" charset="0"/>
                <a:cs typeface="Calibri" panose="020F0502020204030204" pitchFamily="34" charset="0"/>
              </a:rPr>
              <a:t>Just one third 16-year olds achieves at least a Grade 4 </a:t>
            </a:r>
            <a:r>
              <a:rPr lang="en-GB" sz="2000" dirty="0">
                <a:solidFill>
                  <a:schemeClr val="bg1"/>
                </a:solidFill>
                <a:latin typeface="Calibri" panose="020F0502020204030204" pitchFamily="34" charset="0"/>
                <a:cs typeface="Calibri" panose="020F0502020204030204" pitchFamily="34" charset="0"/>
              </a:rPr>
              <a:t>(= low pass grade C)</a:t>
            </a:r>
            <a:endParaRPr lang="en-GB"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176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BF1B16-8F2E-DB43-B134-60BFA1E3F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650" y="717621"/>
            <a:ext cx="4049306" cy="4362025"/>
          </a:xfrm>
          <a:prstGeom prst="rect">
            <a:avLst/>
          </a:prstGeom>
        </p:spPr>
      </p:pic>
      <p:sp>
        <p:nvSpPr>
          <p:cNvPr id="2" name="Rectangle 1">
            <a:extLst>
              <a:ext uri="{FF2B5EF4-FFF2-40B4-BE49-F238E27FC236}">
                <a16:creationId xmlns:a16="http://schemas.microsoft.com/office/drawing/2014/main" id="{B56B91D8-6BC3-CF43-B008-42153502D06E}"/>
              </a:ext>
            </a:extLst>
          </p:cNvPr>
          <p:cNvSpPr/>
          <p:nvPr/>
        </p:nvSpPr>
        <p:spPr>
          <a:xfrm>
            <a:off x="304801" y="926592"/>
            <a:ext cx="6444342" cy="5201424"/>
          </a:xfrm>
          <a:prstGeom prst="rect">
            <a:avLst/>
          </a:prstGeom>
        </p:spPr>
        <p:txBody>
          <a:bodyPr wrap="square">
            <a:spAutoFit/>
          </a:bodyPr>
          <a:lstStyle/>
          <a:p>
            <a:r>
              <a:rPr lang="en-US" sz="3200" dirty="0"/>
              <a:t>School inspectors’ report (2015): ‘Key Stage 3: The Wasted Years’</a:t>
            </a:r>
          </a:p>
          <a:p>
            <a:endParaRPr lang="en-US" sz="3200" dirty="0"/>
          </a:p>
          <a:p>
            <a:r>
              <a:rPr lang="en-US" sz="2300" b="1" dirty="0"/>
              <a:t>”Achievement was not good enough in just under half of the MFL classes observed, two-fifths of the history classes and one third of the geography classes.</a:t>
            </a:r>
            <a:r>
              <a:rPr lang="en-US" sz="2300" dirty="0"/>
              <a:t> </a:t>
            </a:r>
            <a:r>
              <a:rPr lang="en-US" dirty="0"/>
              <a:t>It is no surprise, therefore, that there is low take-up in these subjects at GCSE. Some pupils told inspectors that they were </a:t>
            </a:r>
            <a:r>
              <a:rPr lang="en-US" b="1" dirty="0"/>
              <a:t>not taking these EBacc subjects at Key Stage 4 because they did not enjoy them or had found them difficult at Key Stage 3, particularly MFL. </a:t>
            </a:r>
            <a:r>
              <a:rPr lang="en-US" dirty="0"/>
              <a:t>A small number made an explicit link between their choices and the quality of teaching that they had received at Key Stage 3.</a:t>
            </a:r>
            <a:r>
              <a:rPr lang="en-US" b="1" dirty="0"/>
              <a:t> </a:t>
            </a:r>
            <a:r>
              <a:rPr lang="en-US" dirty="0"/>
              <a:t>This is a serious concern given the government’s ambition for </a:t>
            </a:r>
            <a:r>
              <a:rPr lang="en-GB" dirty="0"/>
              <a:t>all pupils starting Year 7 in September 2015 to take the EBacc subjects when they reach their GCSEs in 2020.”</a:t>
            </a:r>
            <a:endParaRPr lang="en-US" dirty="0"/>
          </a:p>
        </p:txBody>
      </p:sp>
      <p:sp>
        <p:nvSpPr>
          <p:cNvPr id="3" name="Rectangle 2">
            <a:extLst>
              <a:ext uri="{FF2B5EF4-FFF2-40B4-BE49-F238E27FC236}">
                <a16:creationId xmlns:a16="http://schemas.microsoft.com/office/drawing/2014/main" id="{279D65AD-2FE8-D047-8AA0-72F22AD244AA}"/>
              </a:ext>
            </a:extLst>
          </p:cNvPr>
          <p:cNvSpPr/>
          <p:nvPr/>
        </p:nvSpPr>
        <p:spPr>
          <a:xfrm>
            <a:off x="6749143" y="5428121"/>
            <a:ext cx="5201557" cy="830997"/>
          </a:xfrm>
          <a:prstGeom prst="rect">
            <a:avLst/>
          </a:prstGeom>
        </p:spPr>
        <p:txBody>
          <a:bodyPr wrap="square">
            <a:spAutoFit/>
          </a:bodyPr>
          <a:lstStyle/>
          <a:p>
            <a:pPr algn="ctr"/>
            <a:r>
              <a:rPr lang="en-US" sz="2400" dirty="0"/>
              <a:t>Premise: poor motivation is due, in part, to poor pedagogy </a:t>
            </a:r>
          </a:p>
        </p:txBody>
      </p:sp>
    </p:spTree>
    <p:extLst>
      <p:ext uri="{BB962C8B-B14F-4D97-AF65-F5344CB8AC3E}">
        <p14:creationId xmlns:p14="http://schemas.microsoft.com/office/powerpoint/2010/main" val="38610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A976-0078-FA42-80B4-0892A88ACBE7}"/>
              </a:ext>
            </a:extLst>
          </p:cNvPr>
          <p:cNvSpPr>
            <a:spLocks noGrp="1"/>
          </p:cNvSpPr>
          <p:nvPr>
            <p:ph type="title"/>
          </p:nvPr>
        </p:nvSpPr>
        <p:spPr/>
        <p:txBody>
          <a:bodyPr>
            <a:normAutofit/>
          </a:bodyPr>
          <a:lstStyle/>
          <a:p>
            <a:pPr algn="ctr"/>
            <a:r>
              <a:rPr lang="en-US" dirty="0"/>
              <a:t>Some evidence about links between </a:t>
            </a:r>
            <a:br>
              <a:rPr lang="en-US" dirty="0"/>
            </a:br>
            <a:r>
              <a:rPr lang="en-US" dirty="0"/>
              <a:t>pedagogy and motivation </a:t>
            </a:r>
          </a:p>
        </p:txBody>
      </p:sp>
      <p:sp>
        <p:nvSpPr>
          <p:cNvPr id="3" name="Content Placeholder 2">
            <a:extLst>
              <a:ext uri="{FF2B5EF4-FFF2-40B4-BE49-F238E27FC236}">
                <a16:creationId xmlns:a16="http://schemas.microsoft.com/office/drawing/2014/main" id="{8630EAAC-D52B-BE46-9EDD-5835E5FE3428}"/>
              </a:ext>
            </a:extLst>
          </p:cNvPr>
          <p:cNvSpPr>
            <a:spLocks noGrp="1"/>
          </p:cNvSpPr>
          <p:nvPr>
            <p:ph idx="1"/>
          </p:nvPr>
        </p:nvSpPr>
        <p:spPr>
          <a:xfrm>
            <a:off x="838200" y="2011892"/>
            <a:ext cx="10820400" cy="4351338"/>
          </a:xfrm>
        </p:spPr>
        <p:txBody>
          <a:bodyPr>
            <a:normAutofit fontScale="92500"/>
          </a:bodyPr>
          <a:lstStyle/>
          <a:p>
            <a:r>
              <a:rPr lang="en-US" dirty="0"/>
              <a:t>Perceptions of ‘ease’ and sense of ‘achievement following effort’ lead to increased motivation</a:t>
            </a:r>
          </a:p>
          <a:p>
            <a:pPr marL="457200" lvl="1" indent="0" algn="r">
              <a:buNone/>
            </a:pPr>
            <a:r>
              <a:rPr lang="en-US" sz="2800" dirty="0"/>
              <a:t>Graham (2004) </a:t>
            </a:r>
          </a:p>
          <a:p>
            <a:r>
              <a:rPr lang="en-US" dirty="0"/>
              <a:t>Just telling learners “FLs are useful” does not influence uptake; </a:t>
            </a:r>
          </a:p>
          <a:p>
            <a:pPr lvl="1"/>
            <a:r>
              <a:rPr lang="en-US" dirty="0"/>
              <a:t>perceptions of lessons, ‘ease of learning’ and personal relevance count the most</a:t>
            </a:r>
          </a:p>
          <a:p>
            <a:pPr marL="457200" lvl="1" indent="0" algn="r">
              <a:buNone/>
            </a:pPr>
            <a:r>
              <a:rPr lang="en-US" sz="2800" dirty="0"/>
              <a:t>Taylor &amp; Marsden (2014) </a:t>
            </a:r>
            <a:r>
              <a:rPr lang="en-US" sz="2800" dirty="0">
                <a:hlinkClick r:id="rId3"/>
              </a:rPr>
              <a:t>OASIS summary</a:t>
            </a:r>
            <a:endParaRPr lang="en-US" sz="2800" dirty="0"/>
          </a:p>
          <a:p>
            <a:r>
              <a:rPr lang="en-US" dirty="0"/>
              <a:t>Not being able to ‘sound out’ words is de-motivating</a:t>
            </a:r>
          </a:p>
          <a:p>
            <a:pPr marL="457200" lvl="1" indent="0" algn="r">
              <a:buNone/>
            </a:pPr>
            <a:r>
              <a:rPr lang="en-US" sz="2800" dirty="0" err="1"/>
              <a:t>Erler</a:t>
            </a:r>
            <a:r>
              <a:rPr lang="en-US" sz="2800" dirty="0"/>
              <a:t> &amp; </a:t>
            </a:r>
            <a:r>
              <a:rPr lang="en-US" sz="2800" dirty="0" err="1"/>
              <a:t>Macaro</a:t>
            </a:r>
            <a:r>
              <a:rPr lang="en-US" sz="2800" dirty="0"/>
              <a:t> (2012) </a:t>
            </a:r>
            <a:r>
              <a:rPr lang="en-US" sz="2800" dirty="0">
                <a:hlinkClick r:id="rId4"/>
              </a:rPr>
              <a:t>OASIS summary</a:t>
            </a:r>
            <a:endParaRPr lang="en-US" sz="2800" dirty="0"/>
          </a:p>
        </p:txBody>
      </p:sp>
    </p:spTree>
    <p:extLst>
      <p:ext uri="{BB962C8B-B14F-4D97-AF65-F5344CB8AC3E}">
        <p14:creationId xmlns:p14="http://schemas.microsoft.com/office/powerpoint/2010/main" val="7562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0285"/>
            <a:ext cx="11000874" cy="959935"/>
          </a:xfrm>
        </p:spPr>
        <p:txBody>
          <a:bodyPr>
            <a:normAutofit/>
          </a:bodyPr>
          <a:lstStyle/>
          <a:p>
            <a:pPr algn="ctr"/>
            <a:r>
              <a:rPr lang="en-US" dirty="0"/>
              <a:t>Articulating a generalizable pedagogy</a:t>
            </a:r>
            <a:endParaRPr lang="en-GB" dirty="0"/>
          </a:p>
        </p:txBody>
      </p:sp>
      <p:sp>
        <p:nvSpPr>
          <p:cNvPr id="3" name="Content Placeholder 2"/>
          <p:cNvSpPr>
            <a:spLocks noGrp="1"/>
          </p:cNvSpPr>
          <p:nvPr>
            <p:ph idx="1"/>
          </p:nvPr>
        </p:nvSpPr>
        <p:spPr>
          <a:xfrm>
            <a:off x="838200" y="1791478"/>
            <a:ext cx="10725150" cy="4805955"/>
          </a:xfrm>
        </p:spPr>
        <p:txBody>
          <a:bodyPr>
            <a:normAutofit fontScale="77500" lnSpcReduction="20000"/>
          </a:bodyPr>
          <a:lstStyle/>
          <a:p>
            <a:pPr marL="0" indent="0">
              <a:buNone/>
            </a:pPr>
            <a:r>
              <a:rPr lang="en-US" dirty="0"/>
              <a:t>“teacher cognition” </a:t>
            </a:r>
            <a:r>
              <a:rPr lang="en-US" i="1" dirty="0"/>
              <a:t>exists</a:t>
            </a:r>
            <a:r>
              <a:rPr lang="en-US" dirty="0"/>
              <a:t> and can </a:t>
            </a:r>
            <a:r>
              <a:rPr lang="en-US" i="1" dirty="0"/>
              <a:t>change</a:t>
            </a:r>
          </a:p>
          <a:p>
            <a:pPr lvl="1"/>
            <a:r>
              <a:rPr lang="en-US" dirty="0"/>
              <a:t>Classroom practice is not</a:t>
            </a:r>
            <a:r>
              <a:rPr lang="en-US" i="1" dirty="0"/>
              <a:t> </a:t>
            </a:r>
            <a:r>
              <a:rPr lang="en-US" dirty="0"/>
              <a:t>all ‘implicit’ or ‘natural’</a:t>
            </a:r>
          </a:p>
          <a:p>
            <a:pPr lvl="1"/>
            <a:r>
              <a:rPr lang="en-US" dirty="0"/>
              <a:t>It has a knowledge base</a:t>
            </a:r>
          </a:p>
          <a:p>
            <a:pPr lvl="1"/>
            <a:r>
              <a:rPr lang="en-US" dirty="0"/>
              <a:t>Research-informed reflection links to professional enrichment</a:t>
            </a:r>
          </a:p>
          <a:p>
            <a:pPr marL="0" indent="0">
              <a:buNone/>
            </a:pPr>
            <a:endParaRPr lang="en-US" dirty="0"/>
          </a:p>
          <a:p>
            <a:pPr marL="0" indent="0">
              <a:buNone/>
            </a:pPr>
            <a:endParaRPr lang="en-US" dirty="0"/>
          </a:p>
          <a:p>
            <a:pPr marL="0" indent="0">
              <a:buNone/>
            </a:pPr>
            <a:r>
              <a:rPr lang="en-US" dirty="0"/>
              <a:t>A role for research in articulating &amp; changing pedagogy</a:t>
            </a:r>
          </a:p>
          <a:p>
            <a:pPr marL="0" indent="0">
              <a:buNone/>
            </a:pPr>
            <a:endParaRPr lang="en-US" dirty="0"/>
          </a:p>
          <a:p>
            <a:pPr marL="0" indent="0">
              <a:buNone/>
            </a:pPr>
            <a:r>
              <a:rPr lang="en-US" dirty="0"/>
              <a:t>But research is difficult to:</a:t>
            </a:r>
          </a:p>
          <a:p>
            <a:pPr marL="742950" indent="-742950">
              <a:buAutoNum type="alphaLcParenBoth"/>
            </a:pPr>
            <a:r>
              <a:rPr lang="en-US" dirty="0"/>
              <a:t>Get hold of (paywalls!)</a:t>
            </a:r>
          </a:p>
          <a:p>
            <a:pPr marL="742950" indent="-742950">
              <a:buAutoNum type="alphaLcParenBoth"/>
            </a:pPr>
            <a:r>
              <a:rPr lang="en-US" dirty="0"/>
              <a:t>Get time to read!</a:t>
            </a:r>
          </a:p>
          <a:p>
            <a:pPr marL="742950" indent="-742950">
              <a:buAutoNum type="alphaLcParenBoth"/>
            </a:pPr>
            <a:r>
              <a:rPr lang="en-US" dirty="0"/>
              <a:t>Get training to understand!</a:t>
            </a:r>
          </a:p>
        </p:txBody>
      </p:sp>
      <p:sp>
        <p:nvSpPr>
          <p:cNvPr id="4" name="TextBox 3">
            <a:extLst>
              <a:ext uri="{FF2B5EF4-FFF2-40B4-BE49-F238E27FC236}">
                <a16:creationId xmlns:a16="http://schemas.microsoft.com/office/drawing/2014/main" id="{26ED1E34-7983-354F-89ED-BE29C2D284B3}"/>
              </a:ext>
            </a:extLst>
          </p:cNvPr>
          <p:cNvSpPr txBox="1"/>
          <p:nvPr/>
        </p:nvSpPr>
        <p:spPr>
          <a:xfrm>
            <a:off x="6834554" y="3871289"/>
            <a:ext cx="5004520" cy="646331"/>
          </a:xfrm>
          <a:prstGeom prst="rect">
            <a:avLst/>
          </a:prstGeom>
          <a:noFill/>
        </p:spPr>
        <p:txBody>
          <a:bodyPr wrap="square" rtlCol="0">
            <a:spAutoFit/>
          </a:bodyPr>
          <a:lstStyle/>
          <a:p>
            <a:r>
              <a:rPr lang="en-US" dirty="0">
                <a:solidFill>
                  <a:schemeClr val="accent5">
                    <a:lumMod val="75000"/>
                  </a:schemeClr>
                </a:solidFill>
              </a:rPr>
              <a:t>Borg, 2010 &amp; 2015; Kasprowicz &amp; Marsden, 2017</a:t>
            </a:r>
          </a:p>
          <a:p>
            <a:r>
              <a:rPr lang="en-US" i="1" dirty="0">
                <a:solidFill>
                  <a:schemeClr val="accent5">
                    <a:lumMod val="75000"/>
                  </a:schemeClr>
                </a:solidFill>
              </a:rPr>
              <a:t>Contra</a:t>
            </a:r>
            <a:r>
              <a:rPr lang="en-US" dirty="0">
                <a:solidFill>
                  <a:schemeClr val="accent5">
                    <a:lumMod val="75000"/>
                  </a:schemeClr>
                </a:solidFill>
              </a:rPr>
              <a:t> </a:t>
            </a:r>
            <a:r>
              <a:rPr lang="en-US" dirty="0" err="1">
                <a:solidFill>
                  <a:schemeClr val="accent5">
                    <a:lumMod val="75000"/>
                  </a:schemeClr>
                </a:solidFill>
              </a:rPr>
              <a:t>Medgyes</a:t>
            </a:r>
            <a:r>
              <a:rPr lang="en-US" dirty="0">
                <a:solidFill>
                  <a:schemeClr val="accent5">
                    <a:lumMod val="75000"/>
                  </a:schemeClr>
                </a:solidFill>
              </a:rPr>
              <a:t>, 2017 </a:t>
            </a:r>
          </a:p>
        </p:txBody>
      </p:sp>
    </p:spTree>
    <p:extLst>
      <p:ext uri="{BB962C8B-B14F-4D97-AF65-F5344CB8AC3E}">
        <p14:creationId xmlns:p14="http://schemas.microsoft.com/office/powerpoint/2010/main" val="23020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fade">
                                      <p:cBhvr>
                                        <p:cTn id="4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lnSpc>
                <a:spcPct val="150000"/>
              </a:lnSpc>
              <a:buNone/>
            </a:pPr>
            <a:r>
              <a:rPr lang="en-US" dirty="0"/>
              <a:t>But teachers and teacher educators </a:t>
            </a:r>
            <a:r>
              <a:rPr lang="en-US" b="1" u="sng" dirty="0"/>
              <a:t>overwhelming</a:t>
            </a:r>
            <a:r>
              <a:rPr lang="en-US" dirty="0"/>
              <a:t> told us they </a:t>
            </a:r>
            <a:r>
              <a:rPr lang="en-US" i="1" dirty="0"/>
              <a:t>wanted</a:t>
            </a:r>
            <a:r>
              <a:rPr lang="en-US" dirty="0"/>
              <a:t> to know about research</a:t>
            </a:r>
          </a:p>
          <a:p>
            <a:pPr marL="0" indent="0" algn="r">
              <a:lnSpc>
                <a:spcPct val="150000"/>
              </a:lnSpc>
              <a:buNone/>
            </a:pPr>
            <a:r>
              <a:rPr lang="en-US" sz="2000" dirty="0"/>
              <a:t>(Marsden&amp; Kasprowicz, 2017)</a:t>
            </a:r>
          </a:p>
          <a:p>
            <a:endParaRPr lang="en-GB" dirty="0"/>
          </a:p>
        </p:txBody>
      </p:sp>
    </p:spTree>
    <p:extLst>
      <p:ext uri="{BB962C8B-B14F-4D97-AF65-F5344CB8AC3E}">
        <p14:creationId xmlns:p14="http://schemas.microsoft.com/office/powerpoint/2010/main" val="1332217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33592E7-AA43-441D-8762-D49244A2F662}" vid="{B280983C-77E9-4A2D-98AE-B54E7293AD33}"/>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3652</TotalTime>
  <Words>3323</Words>
  <Application>Microsoft Macintosh PowerPoint</Application>
  <PresentationFormat>Widescreen</PresentationFormat>
  <Paragraphs>471</Paragraphs>
  <Slides>43</Slides>
  <Notes>40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43</vt:i4>
      </vt:variant>
    </vt:vector>
  </HeadingPairs>
  <TitlesOfParts>
    <vt:vector size="58" baseType="lpstr">
      <vt:lpstr>SimSun</vt:lpstr>
      <vt:lpstr>Arial</vt:lpstr>
      <vt:lpstr>Calibri</vt:lpstr>
      <vt:lpstr>Century Gothic</vt:lpstr>
      <vt:lpstr>Gautami</vt:lpstr>
      <vt:lpstr>Noto Sans Symbols</vt:lpstr>
      <vt:lpstr>Times New Roman</vt:lpstr>
      <vt:lpstr>Tw Cen MT</vt:lpstr>
      <vt:lpstr>Wingdings</vt:lpstr>
      <vt:lpstr>Office Theme</vt:lpstr>
      <vt:lpstr>1_Office Theme</vt:lpstr>
      <vt:lpstr>2_Office Theme</vt:lpstr>
      <vt:lpstr>9_Office Theme</vt:lpstr>
      <vt:lpstr>3_Office Theme</vt:lpstr>
      <vt:lpstr>4_Office Theme</vt:lpstr>
      <vt:lpstr>The National Centre for Excellence for Language Pedagogy (NCELP)  Linking research on language learning and teaching  with classroom practice</vt:lpstr>
      <vt:lpstr>Today’s talk</vt:lpstr>
      <vt:lpstr>Part 1:  Some of the reasons behind NCELP’s beginnings</vt:lpstr>
      <vt:lpstr>The logic that is driving NCELP’s activities:  Promoting intrinsic motivation</vt:lpstr>
      <vt:lpstr>Percentage of pupils sitting a FL GCSE, 2002-2017</vt:lpstr>
      <vt:lpstr>PowerPoint Presentation</vt:lpstr>
      <vt:lpstr>Some evidence about links between  pedagogy and motivation </vt:lpstr>
      <vt:lpstr>Articulating a generalizable pedagogy</vt:lpstr>
      <vt:lpstr>PowerPoint Presentation</vt:lpstr>
      <vt:lpstr>research-led, teacher-informed, co-delivered professional development and resources. </vt:lpstr>
      <vt:lpstr>NCELP’s beginnings</vt:lpstr>
      <vt:lpstr>NCELP team</vt:lpstr>
      <vt:lpstr>The Nine Lead Schools</vt:lpstr>
      <vt:lpstr>Part 3: Approaches to pedagogy</vt:lpstr>
      <vt:lpstr>Putting classroom FL learning in context…</vt:lpstr>
      <vt:lpstr>Changing conceptualisations: “skills” and “knowledge”</vt:lpstr>
      <vt:lpstr>PowerPoint Presentation</vt:lpstr>
      <vt:lpstr>NCELP pedagogy</vt:lpstr>
      <vt:lpstr>PowerPoint Presentation</vt:lpstr>
      <vt:lpstr>Why teach phonics in a FOREIGN language?  (no ready-made sound system to map to symbols!!)</vt:lpstr>
      <vt:lpstr>PowerPoint Presentation</vt:lpstr>
      <vt:lpstr>Vocabulary in FL</vt:lpstr>
      <vt:lpstr>PowerPoint Presentation</vt:lpstr>
      <vt:lpstr>vocabulary learning and expectations in England</vt:lpstr>
      <vt:lpstr>PowerPoint Presentation</vt:lpstr>
      <vt:lpstr>The ‘grammar debate’ (Should we? How?)</vt:lpstr>
      <vt:lpstr>PowerPoint Presentation</vt:lpstr>
      <vt:lpstr>PowerPoint Presentation</vt:lpstr>
      <vt:lpstr>PowerPoint Presentation</vt:lpstr>
      <vt:lpstr>PowerPoint Presentation</vt:lpstr>
      <vt:lpstr>PowerPoint Presentation</vt:lpstr>
      <vt:lpstr>Grammar in FL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needed </vt:lpstr>
      <vt:lpstr>References (for those without links to OASIS summaries)</vt:lpstr>
      <vt:lpstr>Foreign languages at GCSE …  for all ?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Microsoft Office User</cp:lastModifiedBy>
  <cp:revision>131</cp:revision>
  <dcterms:created xsi:type="dcterms:W3CDTF">2019-03-13T04:57:32Z</dcterms:created>
  <dcterms:modified xsi:type="dcterms:W3CDTF">2019-07-03T22:17:24Z</dcterms:modified>
</cp:coreProperties>
</file>