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 id="2147483764" r:id="rId5"/>
  </p:sldMasterIdLst>
  <p:notesMasterIdLst>
    <p:notesMasterId r:id="rId43"/>
  </p:notesMasterIdLst>
  <p:sldIdLst>
    <p:sldId id="258" r:id="rId6"/>
    <p:sldId id="298" r:id="rId7"/>
    <p:sldId id="301" r:id="rId8"/>
    <p:sldId id="342" r:id="rId9"/>
    <p:sldId id="282" r:id="rId10"/>
    <p:sldId id="707" r:id="rId11"/>
    <p:sldId id="708" r:id="rId12"/>
    <p:sldId id="716" r:id="rId13"/>
    <p:sldId id="699" r:id="rId14"/>
    <p:sldId id="324" r:id="rId15"/>
    <p:sldId id="722" r:id="rId16"/>
    <p:sldId id="675" r:id="rId17"/>
    <p:sldId id="331" r:id="rId18"/>
    <p:sldId id="689" r:id="rId19"/>
    <p:sldId id="667" r:id="rId20"/>
    <p:sldId id="673" r:id="rId21"/>
    <p:sldId id="721" r:id="rId22"/>
    <p:sldId id="323" r:id="rId23"/>
    <p:sldId id="697" r:id="rId24"/>
    <p:sldId id="713" r:id="rId25"/>
    <p:sldId id="692" r:id="rId26"/>
    <p:sldId id="702" r:id="rId27"/>
    <p:sldId id="717" r:id="rId28"/>
    <p:sldId id="718" r:id="rId29"/>
    <p:sldId id="719" r:id="rId30"/>
    <p:sldId id="720" r:id="rId31"/>
    <p:sldId id="694" r:id="rId32"/>
    <p:sldId id="705" r:id="rId33"/>
    <p:sldId id="668" r:id="rId34"/>
    <p:sldId id="680" r:id="rId35"/>
    <p:sldId id="524" r:id="rId36"/>
    <p:sldId id="700" r:id="rId37"/>
    <p:sldId id="660" r:id="rId38"/>
    <p:sldId id="703" r:id="rId39"/>
    <p:sldId id="706" r:id="rId40"/>
    <p:sldId id="448" r:id="rId41"/>
    <p:sldId id="49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Morris" initials="CM" lastIdx="1" clrIdx="0">
    <p:extLst>
      <p:ext uri="{19B8F6BF-5375-455C-9EA6-DF929625EA0E}">
        <p15:presenceInfo xmlns:p15="http://schemas.microsoft.com/office/powerpoint/2012/main" userId="Catherine Morris" providerId="None"/>
      </p:ext>
    </p:extLst>
  </p:cmAuthor>
  <p:cmAuthor id="2" name="Natalie Finlayson" initials="NF" lastIdx="16"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2"/>
    <a:srgbClr val="115076"/>
    <a:srgbClr val="EE6000"/>
    <a:srgbClr val="FCEDE9"/>
    <a:srgbClr val="F8D7CE"/>
    <a:srgbClr val="1C476E"/>
    <a:srgbClr val="FFFFFF"/>
    <a:srgbClr val="DEEBF7"/>
    <a:srgbClr val="FDEDE8"/>
    <a:srgbClr val="EF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46" autoAdjust="0"/>
    <p:restoredTop sz="78640" autoAdjust="0"/>
  </p:normalViewPr>
  <p:slideViewPr>
    <p:cSldViewPr snapToGrid="0">
      <p:cViewPr varScale="1">
        <p:scale>
          <a:sx n="64" d="100"/>
          <a:sy n="64" d="100"/>
        </p:scale>
        <p:origin x="1387" y="6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83" d="100"/>
          <a:sy n="83" d="100"/>
        </p:scale>
        <p:origin x="399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Consolidation of SSCs </a:t>
            </a:r>
            <a:r>
              <a:rPr lang="en-GB" sz="1200" b="1" dirty="0">
                <a:solidFill>
                  <a:prstClr val="white"/>
                </a:solidFill>
              </a:rPr>
              <a:t>[</a:t>
            </a:r>
            <a:r>
              <a:rPr lang="en-GB" sz="1200" b="1" dirty="0" err="1">
                <a:solidFill>
                  <a:prstClr val="white"/>
                </a:solidFill>
              </a:rPr>
              <a:t>th</a:t>
            </a:r>
            <a:r>
              <a:rPr lang="en-GB" sz="1200" b="1" dirty="0">
                <a:solidFill>
                  <a:prstClr val="white"/>
                </a:solidFill>
              </a:rPr>
              <a:t>], [</a:t>
            </a:r>
            <a:r>
              <a:rPr lang="en-GB" sz="1200" b="1" dirty="0" err="1">
                <a:solidFill>
                  <a:prstClr val="white"/>
                </a:solidFill>
              </a:rPr>
              <a:t>ch</a:t>
            </a:r>
            <a:r>
              <a:rPr lang="en-GB" sz="1200" b="1" dirty="0">
                <a:solidFill>
                  <a:prstClr val="white"/>
                </a:solidFill>
              </a:rPr>
              <a:t>] and [</a:t>
            </a:r>
            <a:r>
              <a:rPr lang="en-GB" sz="1200" b="1" dirty="0" err="1">
                <a:solidFill>
                  <a:prstClr val="white"/>
                </a:solidFill>
              </a:rPr>
              <a:t>qu</a:t>
            </a:r>
            <a:r>
              <a:rPr lang="en-GB" sz="1200" b="1"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b="1" dirty="0"/>
              <a:t>adverb placement in the present tense</a:t>
            </a:r>
            <a:endParaRPr lang="en-GB" sz="1200" b="1" dirty="0">
              <a:solidFill>
                <a:prstClr val="white"/>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 </a:t>
            </a:r>
            <a:r>
              <a:rPr lang="en-GB" b="1" dirty="0"/>
              <a:t>adverb placement in the perfect tense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8.3.2.5 (revisit) </a:t>
            </a:r>
            <a:r>
              <a:rPr lang="en-GB" sz="1200" b="0" i="0" u="none" strike="noStrike" kern="1200" dirty="0">
                <a:solidFill>
                  <a:schemeClr val="tx1"/>
                </a:solidFill>
                <a:effectLst/>
                <a:latin typeface="+mn-lt"/>
                <a:ea typeface="+mn-ea"/>
                <a:cs typeface="+mn-cs"/>
              </a:rPr>
              <a:t>commencer [139], </a:t>
            </a:r>
            <a:r>
              <a:rPr lang="en-GB" sz="1200" b="0" i="0" u="none" strike="noStrike" kern="1200" dirty="0" err="1">
                <a:solidFill>
                  <a:schemeClr val="tx1"/>
                </a:solidFill>
                <a:effectLst/>
                <a:latin typeface="+mn-lt"/>
                <a:ea typeface="+mn-ea"/>
                <a:cs typeface="+mn-cs"/>
              </a:rPr>
              <a:t>bibliothèque</a:t>
            </a:r>
            <a:r>
              <a:rPr lang="en-GB" sz="1200" b="0" i="0" u="none" strike="noStrike" kern="1200" dirty="0">
                <a:solidFill>
                  <a:schemeClr val="tx1"/>
                </a:solidFill>
                <a:effectLst/>
                <a:latin typeface="+mn-lt"/>
                <a:ea typeface="+mn-ea"/>
                <a:cs typeface="+mn-cs"/>
              </a:rPr>
              <a:t> [2511], </a:t>
            </a:r>
            <a:r>
              <a:rPr lang="en-GB" sz="1200" b="0" i="0" u="none" strike="noStrike" kern="1200" dirty="0" err="1">
                <a:solidFill>
                  <a:schemeClr val="tx1"/>
                </a:solidFill>
                <a:effectLst/>
                <a:latin typeface="+mn-lt"/>
                <a:ea typeface="+mn-ea"/>
                <a:cs typeface="+mn-cs"/>
              </a:rPr>
              <a:t>expliquer</a:t>
            </a:r>
            <a:r>
              <a:rPr lang="en-GB" sz="1200" b="0" i="0" u="none" strike="noStrike" kern="1200" dirty="0">
                <a:solidFill>
                  <a:schemeClr val="tx1"/>
                </a:solidFill>
                <a:effectLst/>
                <a:latin typeface="+mn-lt"/>
                <a:ea typeface="+mn-ea"/>
                <a:cs typeface="+mn-cs"/>
              </a:rPr>
              <a:t> [252], </a:t>
            </a:r>
            <a:r>
              <a:rPr lang="en-GB" sz="1200" b="0" i="0" u="none" strike="noStrike" kern="1200" dirty="0" err="1">
                <a:solidFill>
                  <a:schemeClr val="tx1"/>
                </a:solidFill>
                <a:effectLst/>
                <a:latin typeface="+mn-lt"/>
                <a:ea typeface="+mn-ea"/>
                <a:cs typeface="+mn-cs"/>
              </a:rPr>
              <a:t>emprunter</a:t>
            </a:r>
            <a:r>
              <a:rPr lang="en-GB" sz="1200" b="0" i="0" u="none" strike="noStrike" kern="1200" dirty="0">
                <a:solidFill>
                  <a:schemeClr val="tx1"/>
                </a:solidFill>
                <a:effectLst/>
                <a:latin typeface="+mn-lt"/>
                <a:ea typeface="+mn-ea"/>
                <a:cs typeface="+mn-cs"/>
              </a:rPr>
              <a:t> [1268], quitter [507], </a:t>
            </a:r>
            <a:r>
              <a:rPr lang="en-GB" sz="1200" b="0" i="0" u="none" strike="noStrike" kern="1200" dirty="0" err="1">
                <a:solidFill>
                  <a:schemeClr val="tx1"/>
                </a:solidFill>
                <a:effectLst/>
                <a:latin typeface="+mn-lt"/>
                <a:ea typeface="+mn-ea"/>
                <a:cs typeface="+mn-cs"/>
              </a:rPr>
              <a:t>cours</a:t>
            </a:r>
            <a:r>
              <a:rPr lang="en-GB" sz="1200" b="0" i="0" u="none" strike="noStrike" kern="1200" dirty="0">
                <a:solidFill>
                  <a:schemeClr val="tx1"/>
                </a:solidFill>
                <a:effectLst/>
                <a:latin typeface="+mn-lt"/>
                <a:ea typeface="+mn-ea"/>
                <a:cs typeface="+mn-cs"/>
              </a:rPr>
              <a:t> [169], </a:t>
            </a:r>
            <a:r>
              <a:rPr lang="en-GB" sz="1200" b="0" i="0" u="none" strike="noStrike" kern="1200" dirty="0" err="1">
                <a:solidFill>
                  <a:schemeClr val="tx1"/>
                </a:solidFill>
                <a:effectLst/>
                <a:latin typeface="+mn-lt"/>
                <a:ea typeface="+mn-ea"/>
                <a:cs typeface="+mn-cs"/>
              </a:rPr>
              <a:t>fois</a:t>
            </a:r>
            <a:r>
              <a:rPr lang="en-GB" sz="1200" b="0" i="0" u="none" strike="noStrike" kern="1200" dirty="0">
                <a:solidFill>
                  <a:schemeClr val="tx1"/>
                </a:solidFill>
                <a:effectLst/>
                <a:latin typeface="+mn-lt"/>
                <a:ea typeface="+mn-ea"/>
                <a:cs typeface="+mn-cs"/>
              </a:rPr>
              <a:t> [49], </a:t>
            </a:r>
            <a:r>
              <a:rPr lang="en-GB" sz="1200" b="0" i="0" u="none" strike="noStrike" kern="1200" dirty="0" err="1">
                <a:solidFill>
                  <a:schemeClr val="tx1"/>
                </a:solidFill>
                <a:effectLst/>
                <a:latin typeface="+mn-lt"/>
                <a:ea typeface="+mn-ea"/>
                <a:cs typeface="+mn-cs"/>
              </a:rPr>
              <a:t>tâche</a:t>
            </a:r>
            <a:r>
              <a:rPr lang="en-GB" sz="1200" b="0" i="0" u="none" strike="noStrike" kern="1200" dirty="0">
                <a:solidFill>
                  <a:schemeClr val="tx1"/>
                </a:solidFill>
                <a:effectLst/>
                <a:latin typeface="+mn-lt"/>
                <a:ea typeface="+mn-ea"/>
                <a:cs typeface="+mn-cs"/>
              </a:rPr>
              <a:t> [887], déjà</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[58], </a:t>
            </a:r>
            <a:r>
              <a:rPr lang="en-GB" sz="1200" b="0" i="0" u="none" strike="noStrike" kern="1200" dirty="0" err="1">
                <a:solidFill>
                  <a:schemeClr val="tx1"/>
                </a:solidFill>
                <a:effectLst/>
                <a:latin typeface="+mn-lt"/>
                <a:ea typeface="+mn-ea"/>
                <a:cs typeface="+mn-cs"/>
              </a:rPr>
              <a:t>enfin</a:t>
            </a:r>
            <a:r>
              <a:rPr lang="en-GB" sz="1200" b="0" i="0" u="none" strike="noStrike" kern="1200" dirty="0">
                <a:solidFill>
                  <a:schemeClr val="tx1"/>
                </a:solidFill>
                <a:effectLst/>
                <a:latin typeface="+mn-lt"/>
                <a:ea typeface="+mn-ea"/>
                <a:cs typeface="+mn-cs"/>
              </a:rPr>
              <a:t> [349], </a:t>
            </a:r>
            <a:r>
              <a:rPr lang="en-GB" sz="1200" b="0" i="0" u="none" strike="noStrike" kern="1200" dirty="0" err="1">
                <a:solidFill>
                  <a:schemeClr val="tx1"/>
                </a:solidFill>
                <a:effectLst/>
                <a:latin typeface="+mn-lt"/>
                <a:ea typeface="+mn-ea"/>
                <a:cs typeface="+mn-cs"/>
              </a:rPr>
              <a:t>toujours</a:t>
            </a:r>
            <a:r>
              <a:rPr lang="en-GB" sz="1200" b="0" i="0" u="none" strike="noStrike" kern="1200" dirty="0">
                <a:solidFill>
                  <a:schemeClr val="tx1"/>
                </a:solidFill>
                <a:effectLst/>
                <a:latin typeface="+mn-lt"/>
                <a:ea typeface="+mn-ea"/>
                <a:cs typeface="+mn-cs"/>
              </a:rPr>
              <a:t> [103]</a:t>
            </a:r>
            <a:r>
              <a:rPr lang="en-GB" b="0" dirty="0"/>
              <a:t> </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8.3.1.5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décrire</a:t>
            </a:r>
            <a:r>
              <a:rPr lang="en-GB" sz="1200" b="0" i="0" u="none" strike="noStrike" kern="1200" dirty="0">
                <a:solidFill>
                  <a:schemeClr val="tx1"/>
                </a:solidFill>
                <a:effectLst/>
                <a:latin typeface="+mn-lt"/>
                <a:ea typeface="+mn-ea"/>
                <a:cs typeface="+mn-cs"/>
              </a:rPr>
              <a:t> [1176], </a:t>
            </a:r>
            <a:r>
              <a:rPr lang="en-GB" sz="1200" b="0" i="0" u="none" strike="noStrike" kern="1200" dirty="0" err="1">
                <a:solidFill>
                  <a:schemeClr val="tx1"/>
                </a:solidFill>
                <a:effectLst/>
                <a:latin typeface="+mn-lt"/>
                <a:ea typeface="+mn-ea"/>
                <a:cs typeface="+mn-cs"/>
              </a:rPr>
              <a:t>traduire</a:t>
            </a:r>
            <a:r>
              <a:rPr lang="en-GB" sz="1200" b="0" i="0" u="none" strike="noStrike" kern="1200" dirty="0">
                <a:solidFill>
                  <a:schemeClr val="tx1"/>
                </a:solidFill>
                <a:effectLst/>
                <a:latin typeface="+mn-lt"/>
                <a:ea typeface="+mn-ea"/>
                <a:cs typeface="+mn-cs"/>
              </a:rPr>
              <a:t> [1125], </a:t>
            </a:r>
            <a:r>
              <a:rPr lang="en-GB" sz="1200" b="0" i="0" u="none" strike="noStrike" kern="1200" dirty="0" err="1">
                <a:solidFill>
                  <a:schemeClr val="tx1"/>
                </a:solidFill>
                <a:effectLst/>
                <a:latin typeface="+mn-lt"/>
                <a:ea typeface="+mn-ea"/>
                <a:cs typeface="+mn-cs"/>
              </a:rPr>
              <a:t>communauté</a:t>
            </a:r>
            <a:r>
              <a:rPr lang="en-GB" sz="1200" b="0" i="0" u="none" strike="noStrike" kern="1200" dirty="0">
                <a:solidFill>
                  <a:schemeClr val="tx1"/>
                </a:solidFill>
                <a:effectLst/>
                <a:latin typeface="+mn-lt"/>
                <a:ea typeface="+mn-ea"/>
                <a:cs typeface="+mn-cs"/>
              </a:rPr>
              <a:t> [558], culture [913], </a:t>
            </a:r>
            <a:r>
              <a:rPr lang="en-GB" sz="1200" b="0" i="0" u="none" strike="noStrike" kern="1200" dirty="0" err="1">
                <a:solidFill>
                  <a:schemeClr val="tx1"/>
                </a:solidFill>
                <a:effectLst/>
                <a:latin typeface="+mn-lt"/>
                <a:ea typeface="+mn-ea"/>
                <a:cs typeface="+mn-cs"/>
              </a:rPr>
              <a:t>expérience</a:t>
            </a:r>
            <a:r>
              <a:rPr lang="en-GB" sz="1200" b="0" i="0" u="none" strike="noStrike" kern="1200" dirty="0">
                <a:solidFill>
                  <a:schemeClr val="tx1"/>
                </a:solidFill>
                <a:effectLst/>
                <a:latin typeface="+mn-lt"/>
                <a:ea typeface="+mn-ea"/>
                <a:cs typeface="+mn-cs"/>
              </a:rPr>
              <a:t> [679], information [317], </a:t>
            </a:r>
            <a:r>
              <a:rPr lang="en-GB" sz="1200" b="0" i="0" u="none" strike="noStrike" kern="1200" dirty="0" err="1">
                <a:solidFill>
                  <a:schemeClr val="tx1"/>
                </a:solidFill>
                <a:effectLst/>
                <a:latin typeface="+mn-lt"/>
                <a:ea typeface="+mn-ea"/>
                <a:cs typeface="+mn-cs"/>
              </a:rPr>
              <a:t>produit</a:t>
            </a:r>
            <a:r>
              <a:rPr lang="en-GB" sz="1200" b="0" i="0" u="none" strike="noStrike" kern="1200" dirty="0">
                <a:solidFill>
                  <a:schemeClr val="tx1"/>
                </a:solidFill>
                <a:effectLst/>
                <a:latin typeface="+mn-lt"/>
                <a:ea typeface="+mn-ea"/>
                <a:cs typeface="+mn-cs"/>
              </a:rPr>
              <a:t> [373], programme [340], tout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tous</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(revisit) </a:t>
            </a:r>
            <a:r>
              <a:rPr lang="en-GB" sz="1200" b="0" i="0" u="none" strike="noStrike" kern="1200" dirty="0" err="1">
                <a:solidFill>
                  <a:schemeClr val="tx1"/>
                </a:solidFill>
                <a:effectLst/>
                <a:latin typeface="+mn-lt"/>
                <a:ea typeface="+mn-ea"/>
                <a:cs typeface="+mn-cs"/>
              </a:rPr>
              <a:t>finir</a:t>
            </a:r>
            <a:r>
              <a:rPr lang="en-GB" sz="1200" b="0" i="0" u="none" strike="noStrike" kern="1200" dirty="0">
                <a:solidFill>
                  <a:schemeClr val="tx1"/>
                </a:solidFill>
                <a:effectLst/>
                <a:latin typeface="+mn-lt"/>
                <a:ea typeface="+mn-ea"/>
                <a:cs typeface="+mn-cs"/>
              </a:rPr>
              <a:t> [583], </a:t>
            </a:r>
            <a:r>
              <a:rPr lang="en-GB" sz="1200" b="0" i="0" u="none" strike="noStrike" kern="1200" dirty="0" err="1">
                <a:solidFill>
                  <a:schemeClr val="tx1"/>
                </a:solidFill>
                <a:effectLst/>
                <a:latin typeface="+mn-lt"/>
                <a:ea typeface="+mn-ea"/>
                <a:cs typeface="+mn-cs"/>
              </a:rPr>
              <a:t>nourrir</a:t>
            </a:r>
            <a:r>
              <a:rPr lang="en-GB" sz="1200" b="0" i="0" u="none" strike="noStrike" kern="1200" dirty="0">
                <a:solidFill>
                  <a:schemeClr val="tx1"/>
                </a:solidFill>
                <a:effectLst/>
                <a:latin typeface="+mn-lt"/>
                <a:ea typeface="+mn-ea"/>
                <a:cs typeface="+mn-cs"/>
              </a:rPr>
              <a:t> [1261], chat [3138], </a:t>
            </a:r>
            <a:r>
              <a:rPr lang="en-GB" sz="1200" b="0" i="0" u="none" strike="noStrike" kern="1200" dirty="0" err="1">
                <a:solidFill>
                  <a:schemeClr val="tx1"/>
                </a:solidFill>
                <a:effectLst/>
                <a:latin typeface="+mn-lt"/>
                <a:ea typeface="+mn-ea"/>
                <a:cs typeface="+mn-cs"/>
              </a:rPr>
              <a:t>dimanche</a:t>
            </a:r>
            <a:r>
              <a:rPr lang="en-GB" sz="1200" b="0" i="0" u="none" strike="noStrike" kern="1200" dirty="0">
                <a:solidFill>
                  <a:schemeClr val="tx1"/>
                </a:solidFill>
                <a:effectLst/>
                <a:latin typeface="+mn-lt"/>
                <a:ea typeface="+mn-ea"/>
                <a:cs typeface="+mn-cs"/>
              </a:rPr>
              <a:t> [1235], </a:t>
            </a:r>
            <a:r>
              <a:rPr lang="en-GB" sz="1200" b="0" i="0" u="none" strike="noStrike" kern="1200" dirty="0" err="1">
                <a:solidFill>
                  <a:schemeClr val="tx1"/>
                </a:solidFill>
                <a:effectLst/>
                <a:latin typeface="+mn-lt"/>
                <a:ea typeface="+mn-ea"/>
                <a:cs typeface="+mn-cs"/>
              </a:rPr>
              <a:t>heure</a:t>
            </a:r>
            <a:r>
              <a:rPr lang="en-GB" sz="1200" b="0" i="0" u="none" strike="noStrike" kern="1200" dirty="0">
                <a:solidFill>
                  <a:schemeClr val="tx1"/>
                </a:solidFill>
                <a:effectLst/>
                <a:latin typeface="+mn-lt"/>
                <a:ea typeface="+mn-ea"/>
                <a:cs typeface="+mn-cs"/>
              </a:rPr>
              <a:t> [99], </a:t>
            </a:r>
            <a:r>
              <a:rPr lang="en-GB" sz="1200" b="0" i="0" u="none" strike="noStrike" kern="1200" dirty="0" err="1">
                <a:solidFill>
                  <a:schemeClr val="tx1"/>
                </a:solidFill>
                <a:effectLst/>
                <a:latin typeface="+mn-lt"/>
                <a:ea typeface="+mn-ea"/>
                <a:cs typeface="+mn-cs"/>
              </a:rPr>
              <a:t>jeudi</a:t>
            </a:r>
            <a:r>
              <a:rPr lang="en-GB" sz="1200" b="0" i="0" u="none" strike="noStrike" kern="1200" dirty="0">
                <a:solidFill>
                  <a:schemeClr val="tx1"/>
                </a:solidFill>
                <a:effectLst/>
                <a:latin typeface="+mn-lt"/>
                <a:ea typeface="+mn-ea"/>
                <a:cs typeface="+mn-cs"/>
              </a:rPr>
              <a:t> [1112], </a:t>
            </a:r>
            <a:r>
              <a:rPr lang="en-GB" sz="1200" b="0" i="0" u="none" strike="noStrike" kern="1200" dirty="0" err="1">
                <a:solidFill>
                  <a:schemeClr val="tx1"/>
                </a:solidFill>
                <a:effectLst/>
                <a:latin typeface="+mn-lt"/>
                <a:ea typeface="+mn-ea"/>
                <a:cs typeface="+mn-cs"/>
              </a:rPr>
              <a:t>lundi</a:t>
            </a:r>
            <a:r>
              <a:rPr lang="en-GB" sz="1200" b="0" i="0" u="none" strike="noStrike" kern="1200" dirty="0">
                <a:solidFill>
                  <a:schemeClr val="tx1"/>
                </a:solidFill>
                <a:effectLst/>
                <a:latin typeface="+mn-lt"/>
                <a:ea typeface="+mn-ea"/>
                <a:cs typeface="+mn-cs"/>
              </a:rPr>
              <a:t> [1091], </a:t>
            </a:r>
            <a:r>
              <a:rPr lang="en-GB" sz="1200" b="0" i="0" u="none" strike="noStrike" kern="1200" dirty="0" err="1">
                <a:solidFill>
                  <a:schemeClr val="tx1"/>
                </a:solidFill>
                <a:effectLst/>
                <a:latin typeface="+mn-lt"/>
                <a:ea typeface="+mn-ea"/>
                <a:cs typeface="+mn-cs"/>
              </a:rPr>
              <a:t>mardi</a:t>
            </a:r>
            <a:r>
              <a:rPr lang="en-GB" sz="1200" b="0" i="0" u="none" strike="noStrike" kern="1200" dirty="0">
                <a:solidFill>
                  <a:schemeClr val="tx1"/>
                </a:solidFill>
                <a:effectLst/>
                <a:latin typeface="+mn-lt"/>
                <a:ea typeface="+mn-ea"/>
                <a:cs typeface="+mn-cs"/>
              </a:rPr>
              <a:t> [1044], </a:t>
            </a:r>
            <a:r>
              <a:rPr lang="en-GB" sz="1200" b="0" i="0" u="none" strike="noStrike" kern="1200" dirty="0" err="1">
                <a:solidFill>
                  <a:schemeClr val="tx1"/>
                </a:solidFill>
                <a:effectLst/>
                <a:latin typeface="+mn-lt"/>
                <a:ea typeface="+mn-ea"/>
                <a:cs typeface="+mn-cs"/>
              </a:rPr>
              <a:t>mercredi</a:t>
            </a:r>
            <a:r>
              <a:rPr lang="en-GB" sz="1200" b="0" i="0" u="none" strike="noStrike" kern="1200" dirty="0">
                <a:solidFill>
                  <a:schemeClr val="tx1"/>
                </a:solidFill>
                <a:effectLst/>
                <a:latin typeface="+mn-lt"/>
                <a:ea typeface="+mn-ea"/>
                <a:cs typeface="+mn-cs"/>
              </a:rPr>
              <a:t> [1168], minute [375], </a:t>
            </a:r>
            <a:r>
              <a:rPr lang="en-GB" sz="1200" b="0" i="0" u="none" strike="noStrike" kern="1200" dirty="0" err="1">
                <a:solidFill>
                  <a:schemeClr val="tx1"/>
                </a:solidFill>
                <a:effectLst/>
                <a:latin typeface="+mn-lt"/>
                <a:ea typeface="+mn-ea"/>
                <a:cs typeface="+mn-cs"/>
              </a:rPr>
              <a:t>vendredi</a:t>
            </a:r>
            <a:r>
              <a:rPr lang="en-GB" sz="1200" b="0" i="0" u="none" strike="noStrike" kern="1200" dirty="0">
                <a:solidFill>
                  <a:schemeClr val="tx1"/>
                </a:solidFill>
                <a:effectLst/>
                <a:latin typeface="+mn-lt"/>
                <a:ea typeface="+mn-ea"/>
                <a:cs typeface="+mn-cs"/>
              </a:rPr>
              <a:t> [1086]</a:t>
            </a:r>
            <a:r>
              <a:rPr lang="en-GB" dirty="0"/>
              <a:t>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adverb placement rules in the perfect tense.</a:t>
            </a:r>
          </a:p>
          <a:p>
            <a:endParaRPr lang="en-US" b="1" dirty="0"/>
          </a:p>
          <a:p>
            <a:r>
              <a:rPr lang="en-US" b="1" dirty="0"/>
              <a:t>Procedure:</a:t>
            </a:r>
          </a:p>
          <a:p>
            <a:pPr marL="0" indent="0">
              <a:buFont typeface="+mj-lt"/>
              <a:buNone/>
            </a:pPr>
            <a:r>
              <a:rPr lang="en-US" b="0" dirty="0"/>
              <a:t>1. Click to animate the explanation. </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9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recognition of adverb placement and connecting this with tense </a:t>
            </a:r>
            <a:r>
              <a:rPr lang="en-US" b="0" i="0" dirty="0"/>
              <a:t>(present or perfect tense).</a:t>
            </a:r>
            <a:endParaRPr lang="en-US" b="0" dirty="0"/>
          </a:p>
          <a:p>
            <a:endParaRPr lang="en-US" b="1" dirty="0"/>
          </a:p>
          <a:p>
            <a:r>
              <a:rPr lang="en-US" b="1" dirty="0"/>
              <a:t>Procedure:</a:t>
            </a:r>
          </a:p>
          <a:p>
            <a:pPr marL="0" indent="0">
              <a:buFont typeface="+mj-lt"/>
              <a:buNone/>
            </a:pPr>
            <a:r>
              <a:rPr lang="en-US" b="0" dirty="0"/>
              <a:t>1. Check that students understand the context. Ask them to infer the meaning of </a:t>
            </a:r>
            <a:r>
              <a:rPr lang="en-US" b="0" i="1" dirty="0"/>
              <a:t>la </a:t>
            </a:r>
            <a:r>
              <a:rPr lang="fr-FR" sz="1200" b="0" i="1" dirty="0">
                <a:solidFill>
                  <a:schemeClr val="bg1"/>
                </a:solidFill>
              </a:rPr>
              <a:t>réunion parents-professeurs.</a:t>
            </a:r>
          </a:p>
          <a:p>
            <a:pPr marL="0" indent="0">
              <a:buFont typeface="+mj-lt"/>
              <a:buNone/>
            </a:pPr>
            <a:r>
              <a:rPr lang="en-US" b="0" i="0" dirty="0"/>
              <a:t>2. Tell students that they need to look at the position of the adverb in orange (either before or after the verb in short form) to decide whether each sentence is in the present or perfect tense. Remind them that the 3</a:t>
            </a:r>
            <a:r>
              <a:rPr lang="en-US" b="0" i="0" baseline="30000" dirty="0"/>
              <a:t>rd</a:t>
            </a:r>
            <a:r>
              <a:rPr lang="en-US" b="0" i="0" dirty="0"/>
              <a:t> person singular forms </a:t>
            </a:r>
            <a:r>
              <a:rPr lang="en-US" b="0" i="1" dirty="0"/>
              <a:t>fait </a:t>
            </a:r>
            <a:r>
              <a:rPr lang="en-US" b="0" i="0" dirty="0"/>
              <a:t>and </a:t>
            </a:r>
            <a:r>
              <a:rPr lang="en-US" b="0" i="1" dirty="0" err="1"/>
              <a:t>dit</a:t>
            </a:r>
            <a:r>
              <a:rPr lang="en-US" b="0" i="1" dirty="0"/>
              <a:t> </a:t>
            </a:r>
            <a:r>
              <a:rPr lang="en-US" b="0" i="0" dirty="0"/>
              <a:t>are identical to the past participles, so these do not provide clues.</a:t>
            </a:r>
          </a:p>
          <a:p>
            <a:pPr marL="0" indent="0">
              <a:buFont typeface="+mj-lt"/>
              <a:buNone/>
            </a:pPr>
            <a:r>
              <a:rPr lang="en-US" b="0" i="0" dirty="0"/>
              <a:t>3. Students write 1-6, read the sentences, and decide whether each sentences covers the auxiliary </a:t>
            </a:r>
            <a:r>
              <a:rPr lang="en-US" b="0" i="1" dirty="0"/>
              <a:t>a </a:t>
            </a:r>
            <a:r>
              <a:rPr lang="en-US" b="0" i="0" dirty="0"/>
              <a:t>or not.</a:t>
            </a:r>
          </a:p>
          <a:p>
            <a:pPr marL="0" indent="0">
              <a:buFont typeface="+mj-lt"/>
              <a:buNone/>
            </a:pPr>
            <a:r>
              <a:rPr lang="en-US" b="0" i="0" dirty="0"/>
              <a:t>4. Click to reveal answers.</a:t>
            </a:r>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b="0" dirty="0">
                <a:solidFill>
                  <a:schemeClr val="bg1"/>
                </a:solidFill>
              </a:rPr>
              <a:t>réunion [971], </a:t>
            </a:r>
            <a:r>
              <a:rPr kumimoji="0" lang="fr-FR" sz="1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présent [216],</a:t>
            </a:r>
            <a:r>
              <a:rPr lang="fr-FR" sz="1200" b="0" dirty="0">
                <a:solidFill>
                  <a:schemeClr val="bg1"/>
                </a:solidFill>
              </a:rPr>
              <a:t> </a:t>
            </a:r>
            <a:r>
              <a:rPr lang="fr-FR" sz="1200" dirty="0">
                <a:solidFill>
                  <a:schemeClr val="accent1">
                    <a:lumMod val="50000"/>
                  </a:schemeClr>
                </a:solidFill>
              </a:rPr>
              <a:t>progrès</a:t>
            </a:r>
            <a:r>
              <a:rPr lang="en-GB" sz="1200" kern="0" dirty="0">
                <a:solidFill>
                  <a:prstClr val="white"/>
                </a:solidFill>
              </a:rPr>
              <a:t> [919], </a:t>
            </a:r>
            <a:r>
              <a:rPr lang="en-GB" sz="1200" kern="0" dirty="0" err="1">
                <a:solidFill>
                  <a:prstClr val="white"/>
                </a:solidFill>
              </a:rPr>
              <a:t>adverbe</a:t>
            </a:r>
            <a:r>
              <a:rPr lang="en-GB" sz="1200" kern="0" dirty="0">
                <a:solidFill>
                  <a:prstClr val="white"/>
                </a:solidFill>
              </a:rPr>
              <a:t> [&gt;5000], completer [2034], </a:t>
            </a:r>
            <a:endParaRPr lang="fr-FR"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715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sz="1200" kern="1200" dirty="0">
                <a:solidFill>
                  <a:schemeClr val="tx1"/>
                </a:solidFill>
                <a:effectLst/>
                <a:latin typeface="+mn-lt"/>
                <a:ea typeface="+mn-ea"/>
                <a:cs typeface="+mn-cs"/>
              </a:rPr>
              <a:t>Written recognition of adverb type based on its position in a sentence in the present or perfect tense.</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Font typeface="+mj-lt"/>
              <a:buNone/>
            </a:pPr>
            <a:r>
              <a:rPr lang="en-US" b="0" dirty="0"/>
              <a:t>1. Students choose which adverb fits the gap, using their knowledge of adverb positioning (at the end or in the middle of sentences) to inform their choices.</a:t>
            </a:r>
          </a:p>
          <a:p>
            <a:pPr marL="0" indent="0">
              <a:buFont typeface="+mj-lt"/>
              <a:buNone/>
            </a:pPr>
            <a:r>
              <a:rPr lang="en-US" b="0" dirty="0"/>
              <a:t>2. Click to reveal answers. </a:t>
            </a:r>
          </a:p>
          <a:p>
            <a:pPr marL="0" indent="0">
              <a:buFont typeface="+mj-lt"/>
              <a:buNone/>
            </a:pPr>
            <a:r>
              <a:rPr lang="en-US" b="0" dirty="0"/>
              <a:t>3. Move to slide 12 for the comprehension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adverbe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15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Aim: </a:t>
            </a:r>
            <a:r>
              <a:rPr lang="en-US" sz="1200" kern="1200" dirty="0">
                <a:solidFill>
                  <a:schemeClr val="tx1"/>
                </a:solidFill>
                <a:effectLst/>
                <a:latin typeface="+mn-lt"/>
                <a:ea typeface="+mn-ea"/>
                <a:cs typeface="+mn-cs"/>
              </a:rPr>
              <a:t>Written </a:t>
            </a:r>
            <a:r>
              <a:rPr lang="en-GB" sz="1200" kern="1200" dirty="0">
                <a:solidFill>
                  <a:schemeClr val="tx1"/>
                </a:solidFill>
                <a:effectLst/>
                <a:latin typeface="+mn-lt"/>
                <a:ea typeface="+mn-ea"/>
                <a:cs typeface="+mn-cs"/>
              </a:rPr>
              <a:t>comprehension of the sentences on the previous slide. </a:t>
            </a:r>
          </a:p>
          <a:p>
            <a:endParaRPr lang="en-US" b="1" dirty="0"/>
          </a:p>
          <a:p>
            <a:r>
              <a:rPr lang="en-US" b="1" dirty="0"/>
              <a:t>Procedure:</a:t>
            </a:r>
          </a:p>
          <a:p>
            <a:pPr marL="0" indent="0">
              <a:buFont typeface="+mj-lt"/>
              <a:buNone/>
            </a:pPr>
            <a:r>
              <a:rPr lang="en-US" b="0" dirty="0"/>
              <a:t>1. Students read the English sentences in English and decide, based on the information on the previous slide, whether these events happened in the present or the past. </a:t>
            </a:r>
            <a:r>
              <a:rPr lang="en-US" b="1" dirty="0"/>
              <a:t>NB: </a:t>
            </a:r>
            <a:r>
              <a:rPr lang="en-US" b="0" dirty="0"/>
              <a:t>the sentences are in a different order so that students must understand all vocabulary to complete the task.</a:t>
            </a:r>
            <a:br>
              <a:rPr lang="en-US" b="0" dirty="0"/>
            </a:br>
            <a:r>
              <a:rPr lang="en-US" b="0" dirty="0"/>
              <a:t>2. Click to reveal the answers.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présent</a:t>
            </a:r>
            <a:r>
              <a:rPr lang="en-GB" baseline="0" dirty="0"/>
              <a:t> [216], decider [165]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Text segmentation exercise </a:t>
            </a:r>
            <a:r>
              <a:rPr lang="en-GB" b="0" i="0" dirty="0"/>
              <a:t>to focus on placement of adverbs in the perfect tense only. </a:t>
            </a:r>
            <a:r>
              <a:rPr lang="en-GB" dirty="0"/>
              <a:t>The text has been divided into nine segments, with the audio clipped immediately before each adverb. Students read and listen to the conversation simultaneously, anticipating which of the adverbs provided at the bottom could fill the gap based on position in the sentence, and context.</a:t>
            </a:r>
          </a:p>
          <a:p>
            <a:endParaRPr lang="en-GB" b="0" i="0" noProof="0" dirty="0"/>
          </a:p>
          <a:p>
            <a:r>
              <a:rPr lang="en-GB" b="1" i="0" noProof="0" dirty="0"/>
              <a:t>Procedure:</a:t>
            </a:r>
          </a:p>
          <a:p>
            <a:pPr marL="0" indent="0">
              <a:buNone/>
            </a:pPr>
            <a:r>
              <a:rPr lang="en-GB" dirty="0"/>
              <a:t>1. Click on ‘1’ to hear the first part of the text read aloud. The audio stops before the first gap.</a:t>
            </a:r>
          </a:p>
          <a:p>
            <a:pPr marL="0" indent="0">
              <a:buNone/>
            </a:pPr>
            <a:r>
              <a:rPr lang="en-GB" dirty="0"/>
              <a:t>2. After each segment (bar the last) ask students, ‘</a:t>
            </a:r>
            <a:r>
              <a:rPr lang="en-GB" dirty="0" err="1"/>
              <a:t>Quel</a:t>
            </a:r>
            <a:r>
              <a:rPr lang="en-GB" dirty="0"/>
              <a:t> </a:t>
            </a:r>
            <a:r>
              <a:rPr lang="en-GB" dirty="0" err="1"/>
              <a:t>adverbe</a:t>
            </a:r>
            <a:r>
              <a:rPr lang="en-GB" dirty="0"/>
              <a:t> </a:t>
            </a:r>
            <a:r>
              <a:rPr lang="en-GB" dirty="0" err="1"/>
              <a:t>peut</a:t>
            </a:r>
            <a:r>
              <a:rPr lang="en-GB" dirty="0"/>
              <a:t> </a:t>
            </a:r>
            <a:r>
              <a:rPr lang="en-GB" dirty="0" err="1"/>
              <a:t>remplir</a:t>
            </a:r>
            <a:r>
              <a:rPr lang="en-GB" dirty="0"/>
              <a:t> le blanc ?’. </a:t>
            </a:r>
          </a:p>
          <a:p>
            <a:pPr marL="0" indent="0">
              <a:buNone/>
            </a:pPr>
            <a:r>
              <a:rPr lang="en-GB" dirty="0"/>
              <a:t>3. Take suggestions from the class. Highlight to students that there isn’t a single correct answer; several adverbs may be syntactically and semantically correct. Click to reveal suggested answer. </a:t>
            </a:r>
          </a:p>
          <a:p>
            <a:pPr marL="0" indent="0">
              <a:buNone/>
            </a:pPr>
            <a:r>
              <a:rPr lang="en-GB" dirty="0"/>
              <a:t>4, Repeat steps 1-3 for each segment. </a:t>
            </a:r>
          </a:p>
          <a:p>
            <a:r>
              <a:rPr lang="en-US" b="0" dirty="0"/>
              <a:t>5. Oral translation of full dialogue.</a:t>
            </a:r>
          </a:p>
          <a:p>
            <a:endParaRPr lang="en-US" b="0" dirty="0"/>
          </a:p>
          <a:p>
            <a:r>
              <a:rPr lang="en-US" b="1" dirty="0"/>
              <a:t>Transcript:</a:t>
            </a:r>
            <a:endParaRPr lang="en-GB" sz="1200" kern="1200" dirty="0">
              <a:solidFill>
                <a:schemeClr val="tx1"/>
              </a:solidFill>
              <a:effectLst/>
              <a:latin typeface="+mn-lt"/>
              <a:ea typeface="+mn-ea"/>
              <a:cs typeface="+mn-cs"/>
            </a:endParaRP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Salut Romain ! Vous prenez des vacances ? Vous avez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[déjà] quitté Paris ? </a:t>
            </a:r>
            <a:r>
              <a:rPr lang="fr-FR" sz="1800" b="1" i="0" u="none" strike="noStrike" dirty="0">
                <a:solidFill>
                  <a:srgbClr val="1F4E79"/>
                </a:solidFill>
                <a:effectLst/>
                <a:latin typeface="Century Gothic" panose="020B0502020202020204" pitchFamily="34" charset="0"/>
              </a:rPr>
              <a:t>En fait, nous avons quitté Paris …</a:t>
            </a:r>
          </a:p>
          <a:p>
            <a:pPr rtl="0" fontAlgn="base">
              <a:spcBef>
                <a:spcPts val="0"/>
              </a:spcBef>
              <a:spcAft>
                <a:spcPts val="0"/>
              </a:spcAft>
              <a:buFont typeface="+mj-lt"/>
              <a:buAutoNum type="arabicPeriod"/>
            </a:pPr>
            <a:r>
              <a:rPr lang="fr-FR" sz="1800" b="1" i="0" u="none" strike="noStrike" dirty="0">
                <a:solidFill>
                  <a:srgbClr val="1F4E79"/>
                </a:solidFill>
                <a:effectLst/>
                <a:latin typeface="Century Gothic" panose="020B0502020202020204" pitchFamily="34" charset="0"/>
              </a:rPr>
              <a:t>[la semaine dernière]. Nous sommes à Bordeaux</a:t>
            </a:r>
            <a:r>
              <a:rPr lang="fr-FR" sz="1800" b="0" i="0" u="none" strike="noStrike" dirty="0">
                <a:solidFill>
                  <a:srgbClr val="1F4E79"/>
                </a:solidFill>
                <a:effectLst/>
                <a:latin typeface="Century Gothic" panose="020B0502020202020204" pitchFamily="34" charset="0"/>
              </a:rPr>
              <a:t>. Vous avez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[toujours] passé les vacances en France ? </a:t>
            </a:r>
            <a:r>
              <a:rPr lang="fr-FR" sz="1800" b="1" i="0" u="none" strike="noStrike" dirty="0">
                <a:solidFill>
                  <a:srgbClr val="1F4E79"/>
                </a:solidFill>
                <a:effectLst/>
                <a:latin typeface="Century Gothic" panose="020B0502020202020204" pitchFamily="34" charset="0"/>
              </a:rPr>
              <a:t>Non … nous avons voyagé en Belgique </a:t>
            </a:r>
            <a:r>
              <a:rPr lang="fr-FR" sz="1800" b="0" i="0" u="none" strike="noStrike" dirty="0">
                <a:solidFill>
                  <a:srgbClr val="1F4E79"/>
                </a:solidFill>
                <a:effectLst/>
                <a:latin typeface="Century Gothic" panose="020B0502020202020204" pitchFamily="34" charset="0"/>
              </a:rPr>
              <a: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a:t>
            </a:r>
            <a:r>
              <a:rPr lang="fr-FR" sz="1800" b="1" i="0" u="none" strike="noStrike" dirty="0">
                <a:solidFill>
                  <a:srgbClr val="1F4E79"/>
                </a:solidFill>
                <a:effectLst/>
                <a:latin typeface="Century Gothic" panose="020B0502020202020204" pitchFamily="34" charset="0"/>
              </a:rPr>
              <a:t>l’année dernière</a:t>
            </a:r>
            <a:r>
              <a:rPr lang="fr-FR" sz="1800" b="0" i="0" u="none" strike="noStrike" dirty="0">
                <a:solidFill>
                  <a:srgbClr val="1F4E79"/>
                </a:solidFill>
                <a:effectLst/>
                <a:latin typeface="Century Gothic" panose="020B0502020202020204" pitchFamily="34" charset="0"/>
              </a:rPr>
              <a:t>]. Léa et Antoine ont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[enfin] visité le musée de Bordeaux ? </a:t>
            </a:r>
            <a:r>
              <a:rPr lang="fr-FR" sz="1800" b="1" i="0" u="none" strike="noStrike" dirty="0">
                <a:solidFill>
                  <a:srgbClr val="1F4E79"/>
                </a:solidFill>
                <a:effectLst/>
                <a:latin typeface="Century Gothic" panose="020B0502020202020204" pitchFamily="34" charset="0"/>
              </a:rPr>
              <a:t>Oui ! Et ils ont </a:t>
            </a:r>
            <a:r>
              <a:rPr lang="fr-FR" sz="1800" b="0" i="0" u="none" strike="noStrike" dirty="0">
                <a:solidFill>
                  <a:srgbClr val="1F4E79"/>
                </a:solidFill>
                <a:effectLst/>
                <a:latin typeface="Century Gothic" panose="020B0502020202020204" pitchFamily="34" charset="0"/>
              </a:rPr>
              <a: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a:t>
            </a:r>
            <a:r>
              <a:rPr lang="fr-FR" sz="1800" b="1" i="0" u="none" strike="noStrike" dirty="0">
                <a:solidFill>
                  <a:srgbClr val="1F4E79"/>
                </a:solidFill>
                <a:effectLst/>
                <a:latin typeface="Century Gothic" panose="020B0502020202020204" pitchFamily="34" charset="0"/>
              </a:rPr>
              <a:t>vite] expliqué l’histoire de la ville à Aurélie ! </a:t>
            </a:r>
            <a:r>
              <a:rPr lang="fr-FR" sz="1800" b="0" i="0" u="none" strike="noStrike" dirty="0">
                <a:solidFill>
                  <a:srgbClr val="1F4E79"/>
                </a:solidFill>
                <a:effectLst/>
                <a:latin typeface="Century Gothic" panose="020B0502020202020204" pitchFamily="34" charset="0"/>
              </a:rPr>
              <a:t>En fait, Léa a emprunté un livre sur l’histoire de la ville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[le mois dernier]. </a:t>
            </a:r>
            <a:r>
              <a:rPr lang="fr-FR" sz="1800" b="1" i="0" u="none" strike="noStrike" dirty="0">
                <a:solidFill>
                  <a:srgbClr val="1F4E79"/>
                </a:solidFill>
                <a:effectLst/>
                <a:latin typeface="Century Gothic" panose="020B0502020202020204" pitchFamily="34" charset="0"/>
              </a:rPr>
              <a:t>Je sais ! Elle a parlé de ce livre </a:t>
            </a:r>
            <a:r>
              <a:rPr lang="fr-FR" sz="1800" b="0" i="0" u="none" strike="noStrike" dirty="0">
                <a:solidFill>
                  <a:srgbClr val="1F4E79"/>
                </a:solidFill>
                <a:effectLst/>
                <a:latin typeface="Century Gothic" panose="020B0502020202020204" pitchFamily="34" charset="0"/>
              </a:rPr>
              <a: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a:t>
            </a:r>
            <a:r>
              <a:rPr lang="fr-FR" sz="1800" b="1" i="0" u="none" strike="noStrike" dirty="0">
                <a:solidFill>
                  <a:srgbClr val="1F4E79"/>
                </a:solidFill>
                <a:effectLst/>
                <a:latin typeface="Century Gothic" panose="020B0502020202020204" pitchFamily="34" charset="0"/>
              </a:rPr>
              <a:t>hier] ! À bientôt – nous sortons ! </a:t>
            </a:r>
          </a:p>
          <a:p>
            <a:pPr marL="228600" lvl="0" indent="-228600">
              <a:buFont typeface="+mj-lt"/>
              <a:buAutoNum type="arabicPeriod"/>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adverbe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7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Written production of sentences in the present and perfect tenses using adverbs of specified and unspecified time.</a:t>
            </a:r>
          </a:p>
          <a:p>
            <a:endParaRPr lang="en-US" b="0" dirty="0"/>
          </a:p>
          <a:p>
            <a:r>
              <a:rPr lang="en-US" b="1" dirty="0"/>
              <a:t>Procedure:</a:t>
            </a:r>
            <a:endParaRPr lang="en-US" b="0" dirty="0"/>
          </a:p>
          <a:p>
            <a:pPr marL="0" indent="0">
              <a:buNone/>
            </a:pPr>
            <a:r>
              <a:rPr lang="en-US" b="0" dirty="0"/>
              <a:t>1. Check students understand task instructions. They have not yet encountered the verb </a:t>
            </a:r>
            <a:r>
              <a:rPr lang="en-US" b="0" i="1" dirty="0"/>
              <a:t>r</a:t>
            </a:r>
            <a:r>
              <a:rPr lang="fr-FR" sz="1200" i="1" dirty="0" err="1">
                <a:solidFill>
                  <a:srgbClr val="115076"/>
                </a:solidFill>
                <a:latin typeface="Century Gothic" panose="020B0502020202020204" pitchFamily="34" charset="0"/>
              </a:rPr>
              <a:t>éécrire</a:t>
            </a:r>
            <a:r>
              <a:rPr lang="fr-FR" sz="1200" i="0" dirty="0">
                <a:solidFill>
                  <a:srgbClr val="115076"/>
                </a:solidFill>
                <a:latin typeface="Century Gothic" panose="020B0502020202020204" pitchFamily="34" charset="0"/>
              </a:rPr>
              <a:t> but </a:t>
            </a:r>
            <a:r>
              <a:rPr lang="fr-FR" sz="1200" i="0" dirty="0" err="1">
                <a:solidFill>
                  <a:srgbClr val="115076"/>
                </a:solidFill>
                <a:latin typeface="Century Gothic" panose="020B0502020202020204" pitchFamily="34" charset="0"/>
              </a:rPr>
              <a:t>should</a:t>
            </a:r>
            <a:r>
              <a:rPr lang="fr-FR" sz="1200" i="0" dirty="0">
                <a:solidFill>
                  <a:srgbClr val="115076"/>
                </a:solidFill>
                <a:latin typeface="Century Gothic" panose="020B0502020202020204" pitchFamily="34" charset="0"/>
              </a:rPr>
              <a:t> use </a:t>
            </a:r>
            <a:r>
              <a:rPr lang="fr-FR" sz="1200" i="0" dirty="0" err="1">
                <a:solidFill>
                  <a:srgbClr val="115076"/>
                </a:solidFill>
                <a:latin typeface="Century Gothic" panose="020B0502020202020204" pitchFamily="34" charset="0"/>
              </a:rPr>
              <a:t>their</a:t>
            </a:r>
            <a:r>
              <a:rPr lang="fr-FR" sz="1200" i="0" dirty="0">
                <a:solidFill>
                  <a:srgbClr val="115076"/>
                </a:solidFill>
                <a:latin typeface="Century Gothic" panose="020B0502020202020204" pitchFamily="34" charset="0"/>
              </a:rPr>
              <a:t> </a:t>
            </a:r>
            <a:r>
              <a:rPr lang="fr-FR" sz="1200" i="0" dirty="0" err="1">
                <a:solidFill>
                  <a:srgbClr val="115076"/>
                </a:solidFill>
                <a:latin typeface="Century Gothic" panose="020B0502020202020204" pitchFamily="34" charset="0"/>
              </a:rPr>
              <a:t>knowledge</a:t>
            </a:r>
            <a:r>
              <a:rPr lang="fr-FR" sz="1200" i="0" dirty="0">
                <a:solidFill>
                  <a:srgbClr val="115076"/>
                </a:solidFill>
                <a:latin typeface="Century Gothic" panose="020B0502020202020204" pitchFamily="34" charset="0"/>
              </a:rPr>
              <a:t> of </a:t>
            </a:r>
            <a:r>
              <a:rPr lang="fr-FR" sz="1200" i="1" dirty="0">
                <a:solidFill>
                  <a:srgbClr val="115076"/>
                </a:solidFill>
                <a:latin typeface="Century Gothic" panose="020B0502020202020204" pitchFamily="34" charset="0"/>
              </a:rPr>
              <a:t>écrire </a:t>
            </a:r>
            <a:r>
              <a:rPr lang="fr-FR" sz="1200" i="0" dirty="0">
                <a:solidFill>
                  <a:srgbClr val="115076"/>
                </a:solidFill>
                <a:latin typeface="Century Gothic" panose="020B0502020202020204" pitchFamily="34" charset="0"/>
              </a:rPr>
              <a:t>and the re- </a:t>
            </a:r>
            <a:r>
              <a:rPr lang="fr-FR" sz="1200" i="0" dirty="0" err="1">
                <a:solidFill>
                  <a:srgbClr val="115076"/>
                </a:solidFill>
                <a:latin typeface="Century Gothic" panose="020B0502020202020204" pitchFamily="34" charset="0"/>
              </a:rPr>
              <a:t>prefix</a:t>
            </a:r>
            <a:r>
              <a:rPr lang="fr-FR" sz="1200" i="0" dirty="0">
                <a:solidFill>
                  <a:srgbClr val="115076"/>
                </a:solidFill>
                <a:latin typeface="Century Gothic" panose="020B0502020202020204" pitchFamily="34" charset="0"/>
              </a:rPr>
              <a:t> in English to </a:t>
            </a:r>
            <a:r>
              <a:rPr lang="fr-FR" sz="1200" i="0" dirty="0" err="1">
                <a:solidFill>
                  <a:srgbClr val="115076"/>
                </a:solidFill>
                <a:latin typeface="Century Gothic" panose="020B0502020202020204" pitchFamily="34" charset="0"/>
              </a:rPr>
              <a:t>infer</a:t>
            </a:r>
            <a:r>
              <a:rPr lang="fr-FR" sz="1200" i="0" dirty="0">
                <a:solidFill>
                  <a:srgbClr val="115076"/>
                </a:solidFill>
                <a:latin typeface="Century Gothic" panose="020B0502020202020204" pitchFamily="34" charset="0"/>
              </a:rPr>
              <a:t> the </a:t>
            </a:r>
            <a:r>
              <a:rPr lang="fr-FR" sz="1200" i="0" dirty="0" err="1">
                <a:solidFill>
                  <a:srgbClr val="115076"/>
                </a:solidFill>
                <a:latin typeface="Century Gothic" panose="020B0502020202020204" pitchFamily="34" charset="0"/>
              </a:rPr>
              <a:t>meaning</a:t>
            </a:r>
            <a:r>
              <a:rPr lang="fr-FR" sz="1200" i="0" dirty="0">
                <a:solidFill>
                  <a:srgbClr val="115076"/>
                </a:solidFill>
                <a:latin typeface="Century Gothic" panose="020B0502020202020204" pitchFamily="34" charset="0"/>
              </a:rPr>
              <a:t>.</a:t>
            </a:r>
            <a:endParaRPr lang="en-US" b="0" i="1" dirty="0"/>
          </a:p>
          <a:p>
            <a:pPr marL="0" indent="0">
              <a:buNone/>
            </a:pPr>
            <a:r>
              <a:rPr lang="en-US" b="0" dirty="0"/>
              <a:t>2. Students write numbers 1-8 in their books. </a:t>
            </a:r>
          </a:p>
          <a:p>
            <a:pPr marL="0" indent="0">
              <a:buNone/>
            </a:pPr>
            <a:r>
              <a:rPr lang="en-US" b="0" dirty="0"/>
              <a:t>3. Students rewrite the sentences, putting the time phrases in the brackets in the correct position.</a:t>
            </a:r>
          </a:p>
          <a:p>
            <a:pPr marL="0" indent="0">
              <a:buNone/>
            </a:pPr>
            <a:r>
              <a:rPr lang="en-US" b="0" dirty="0"/>
              <a:t>4. Answers are on the next slide. </a:t>
            </a:r>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réécrire</a:t>
            </a:r>
            <a:r>
              <a:rPr lang="en-GB" baseline="0" dirty="0"/>
              <a:t> [&gt;5000]</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dirty="0">
                <a:solidFill>
                  <a:schemeClr val="tx1"/>
                </a:solidFill>
                <a:effectLst/>
                <a:latin typeface="+mn-lt"/>
                <a:ea typeface="+mn-ea"/>
                <a:cs typeface="+mn-cs"/>
              </a:rPr>
              <a:t>orange [3912]; </a:t>
            </a:r>
            <a:r>
              <a:rPr lang="en-GB" sz="1200" b="0" i="0" u="none" strike="noStrike" kern="1200" dirty="0" err="1">
                <a:solidFill>
                  <a:schemeClr val="tx1"/>
                </a:solidFill>
                <a:effectLst/>
                <a:latin typeface="+mn-lt"/>
                <a:ea typeface="+mn-ea"/>
                <a:cs typeface="+mn-cs"/>
              </a:rPr>
              <a:t>adverbe</a:t>
            </a:r>
            <a:r>
              <a:rPr lang="en-GB" sz="1200" b="0" i="0" u="none" strike="noStrike" kern="1200" dirty="0">
                <a:solidFill>
                  <a:schemeClr val="tx1"/>
                </a:solidFill>
                <a:effectLst/>
                <a:latin typeface="+mn-lt"/>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2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18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6 minutes. This is slide 1/2.</a:t>
            </a:r>
          </a:p>
          <a:p>
            <a:endParaRPr lang="en-GB" b="1" noProof="0" dirty="0"/>
          </a:p>
          <a:p>
            <a:r>
              <a:rPr lang="en-GB" b="1" noProof="0" dirty="0"/>
              <a:t>Aim: </a:t>
            </a:r>
            <a:r>
              <a:rPr lang="en-GB" b="0" noProof="0" dirty="0"/>
              <a:t>Oral production to practise adverb placement in the present and perfect tenses. </a:t>
            </a:r>
          </a:p>
          <a:p>
            <a:endParaRPr lang="en-GB" b="1" noProof="0" dirty="0"/>
          </a:p>
          <a:p>
            <a:r>
              <a:rPr lang="en-GB" b="1" noProof="0" dirty="0"/>
              <a:t>Procedure:</a:t>
            </a:r>
          </a:p>
          <a:p>
            <a:pPr marL="228600" indent="-228600">
              <a:buAutoNum type="arabicPeriod"/>
            </a:pPr>
            <a:r>
              <a:rPr lang="en-GB" b="0" noProof="0" dirty="0"/>
              <a:t>Students read the sentences aloud and insert the adverb (in orange) in the right place. </a:t>
            </a:r>
          </a:p>
          <a:p>
            <a:pPr marL="228600" indent="-228600">
              <a:buAutoNum type="arabicPeriod"/>
            </a:pPr>
            <a:r>
              <a:rPr lang="en-GB" b="0" noProof="0" dirty="0"/>
              <a:t>Sentences are presented one-by-one. </a:t>
            </a:r>
          </a:p>
          <a:p>
            <a:pPr marL="228600" indent="-228600">
              <a:buAutoNum type="arabicPeriod"/>
            </a:pPr>
            <a:r>
              <a:rPr lang="en-GB" b="0" noProof="0" dirty="0"/>
              <a:t>Click to reveal the answers. </a:t>
            </a:r>
            <a:r>
              <a:rPr lang="en-GB" b="1" noProof="0" dirty="0"/>
              <a:t>Note: </a:t>
            </a:r>
            <a:r>
              <a:rPr lang="en-GB" b="0" noProof="0" dirty="0"/>
              <a:t>for sentences </a:t>
            </a:r>
            <a:r>
              <a:rPr lang="en-GB" b="1" noProof="0" dirty="0"/>
              <a:t>1 </a:t>
            </a:r>
            <a:r>
              <a:rPr lang="en-GB" b="0" noProof="0" dirty="0"/>
              <a:t>and </a:t>
            </a:r>
            <a:r>
              <a:rPr lang="en-GB" b="1" noProof="0" dirty="0"/>
              <a:t>2</a:t>
            </a:r>
            <a:r>
              <a:rPr lang="en-GB" b="0" noProof="0" dirty="0"/>
              <a:t>, the adverb can also go at the beginning of the sentence.</a:t>
            </a:r>
          </a:p>
          <a:p>
            <a:pPr marL="228600" indent="-228600">
              <a:buAutoNum type="arabicPeriod"/>
            </a:pPr>
            <a:r>
              <a:rPr lang="en-GB" b="0" noProof="0" dirty="0"/>
              <a:t>Click again to reveal the next sentence. </a:t>
            </a:r>
          </a:p>
          <a:p>
            <a:pPr marL="228600" indent="-228600">
              <a:buAutoNum type="arabicPeriod"/>
            </a:pPr>
            <a:r>
              <a:rPr lang="en-GB" b="0" noProof="0" dirty="0"/>
              <a:t>See next slide for four more sentences. </a:t>
            </a:r>
          </a:p>
          <a:p>
            <a:endParaRPr lang="en-GB" b="0" noProof="0" dirty="0"/>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Word frequency of cognates used (1 is the most frequent word in French): </a:t>
            </a:r>
            <a:br>
              <a:rPr lang="en-GB" baseline="0" noProof="0" dirty="0"/>
            </a:br>
            <a:r>
              <a:rPr lang="en-GB" baseline="0" noProof="0" dirty="0" err="1"/>
              <a:t>adverbe</a:t>
            </a:r>
            <a:r>
              <a:rPr lang="en-GB" baseline="0" noProof="0" dirty="0"/>
              <a:t> [&gt;5000], orange [3912]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entury Gothic" panose="020B0502020202020204" pitchFamily="34" charset="0"/>
                <a:ea typeface="+mn-ea"/>
                <a:cs typeface="+mn-cs"/>
              </a:rPr>
              <a:t>Source: </a:t>
            </a:r>
            <a:r>
              <a:rPr lang="en-GB" sz="1200" kern="1200" noProof="0" dirty="0" err="1">
                <a:solidFill>
                  <a:schemeClr val="tx1"/>
                </a:solidFill>
                <a:effectLst/>
                <a:latin typeface="Century Gothic" panose="020B0502020202020204" pitchFamily="34" charset="0"/>
                <a:ea typeface="+mn-ea"/>
                <a:cs typeface="+mn-cs"/>
              </a:rPr>
              <a:t>Londsale</a:t>
            </a:r>
            <a:r>
              <a:rPr lang="en-GB" sz="1200" kern="1200" noProof="0" dirty="0">
                <a:solidFill>
                  <a:schemeClr val="tx1"/>
                </a:solidFill>
                <a:effectLst/>
                <a:latin typeface="Century Gothic" panose="020B0502020202020204" pitchFamily="34" charset="0"/>
                <a:ea typeface="+mn-ea"/>
                <a:cs typeface="+mn-cs"/>
              </a:rPr>
              <a:t>, D., &amp; Le Bras, Y.  (2009). </a:t>
            </a:r>
            <a:r>
              <a:rPr lang="en-GB" sz="1200" i="1" kern="1200" noProof="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noProof="0" dirty="0">
                <a:solidFill>
                  <a:schemeClr val="tx1"/>
                </a:solidFill>
                <a:effectLst/>
                <a:latin typeface="Century Gothic" panose="020B0502020202020204" pitchFamily="34" charset="0"/>
                <a:ea typeface="+mn-ea"/>
                <a:cs typeface="+mn-cs"/>
              </a:rPr>
              <a:t>London: Routledge.</a:t>
            </a:r>
          </a:p>
          <a:p>
            <a:endParaRPr lang="en-GB"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349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2/2.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 </a:t>
            </a:r>
            <a:r>
              <a:rPr lang="en-GB" b="0" noProof="0" dirty="0"/>
              <a:t>for sentence </a:t>
            </a:r>
            <a:r>
              <a:rPr lang="en-GB" b="1" noProof="0" dirty="0"/>
              <a:t>7</a:t>
            </a:r>
            <a:r>
              <a:rPr lang="en-GB" b="0" noProof="0" dirty="0"/>
              <a:t>, the adverb can also go at the beginning of the sentence.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sz="1200" b="1" dirty="0">
                <a:solidFill>
                  <a:prstClr val="white"/>
                </a:solidFill>
              </a:rPr>
              <a:t>[</a:t>
            </a:r>
            <a:r>
              <a:rPr lang="en-GB" sz="1200" b="1" dirty="0" err="1">
                <a:solidFill>
                  <a:prstClr val="white"/>
                </a:solidFill>
              </a:rPr>
              <a:t>th</a:t>
            </a:r>
            <a:r>
              <a:rPr lang="en-GB" sz="1200" b="1" dirty="0">
                <a:solidFill>
                  <a:prstClr val="white"/>
                </a:solidFill>
              </a:rPr>
              <a:t>], [</a:t>
            </a:r>
            <a:r>
              <a:rPr lang="en-GB" sz="1200" b="1" dirty="0" err="1">
                <a:solidFill>
                  <a:prstClr val="white"/>
                </a:solidFill>
              </a:rPr>
              <a:t>ch</a:t>
            </a:r>
            <a:r>
              <a:rPr lang="en-GB" sz="1200" b="1" dirty="0">
                <a:solidFill>
                  <a:prstClr val="white"/>
                </a:solidFill>
              </a:rPr>
              <a:t>] </a:t>
            </a:r>
            <a:r>
              <a:rPr lang="en-GB" sz="1200" dirty="0">
                <a:solidFill>
                  <a:prstClr val="white"/>
                </a:solidFill>
              </a:rPr>
              <a:t>and </a:t>
            </a:r>
            <a:r>
              <a:rPr lang="en-GB" sz="1200" b="1" dirty="0">
                <a:solidFill>
                  <a:prstClr val="white"/>
                </a:solidFill>
              </a:rPr>
              <a:t>[</a:t>
            </a:r>
            <a:r>
              <a:rPr lang="en-GB" sz="1200" b="1" dirty="0" err="1">
                <a:solidFill>
                  <a:prstClr val="white"/>
                </a:solidFill>
              </a:rPr>
              <a:t>qu</a:t>
            </a:r>
            <a:r>
              <a:rPr lang="en-GB" sz="1200" b="1" dirty="0">
                <a:solidFill>
                  <a:prstClr val="white"/>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sz="1200" b="1" dirty="0">
                <a:solidFill>
                  <a:prstClr val="white"/>
                </a:solidFill>
              </a:rPr>
              <a:t>specified time expressions with past simple equivalent in English</a:t>
            </a:r>
          </a:p>
          <a:p>
            <a:pPr algn="l"/>
            <a:r>
              <a:rPr lang="en-GB" b="0" dirty="0"/>
              <a:t>Introduction</a:t>
            </a:r>
            <a:r>
              <a:rPr lang="en-GB" b="0" baseline="0" dirty="0"/>
              <a:t> of</a:t>
            </a:r>
            <a:r>
              <a:rPr lang="en-GB" dirty="0"/>
              <a:t> </a:t>
            </a:r>
            <a:r>
              <a:rPr lang="en-GB" sz="1200" b="1" dirty="0">
                <a:solidFill>
                  <a:prstClr val="white"/>
                </a:solidFill>
              </a:rPr>
              <a:t>unspecified time expressions with present perfect and past simple equivalent in English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(introduce) </a:t>
            </a:r>
            <a:r>
              <a:rPr lang="en-GB" sz="1200" b="0" i="0" u="none" strike="noStrike" kern="1200" dirty="0">
                <a:solidFill>
                  <a:schemeClr val="tx1"/>
                </a:solidFill>
                <a:effectLst/>
                <a:latin typeface="+mn-lt"/>
                <a:ea typeface="+mn-ea"/>
                <a:cs typeface="+mn-cs"/>
              </a:rPr>
              <a:t>commencer [139], </a:t>
            </a:r>
            <a:r>
              <a:rPr lang="en-GB" sz="1200" b="0" i="0" u="none" strike="noStrike" kern="1200" dirty="0" err="1">
                <a:solidFill>
                  <a:schemeClr val="tx1"/>
                </a:solidFill>
                <a:effectLst/>
                <a:latin typeface="+mn-lt"/>
                <a:ea typeface="+mn-ea"/>
                <a:cs typeface="+mn-cs"/>
              </a:rPr>
              <a:t>bibliothèque</a:t>
            </a:r>
            <a:r>
              <a:rPr lang="en-GB" sz="1200" b="0" i="0" u="none" strike="noStrike" kern="1200" dirty="0">
                <a:solidFill>
                  <a:schemeClr val="tx1"/>
                </a:solidFill>
                <a:effectLst/>
                <a:latin typeface="+mn-lt"/>
                <a:ea typeface="+mn-ea"/>
                <a:cs typeface="+mn-cs"/>
              </a:rPr>
              <a:t> [2511], </a:t>
            </a:r>
            <a:r>
              <a:rPr lang="en-GB" sz="1200" b="0" i="0" u="none" strike="noStrike" kern="1200" dirty="0" err="1">
                <a:solidFill>
                  <a:schemeClr val="tx1"/>
                </a:solidFill>
                <a:effectLst/>
                <a:latin typeface="+mn-lt"/>
                <a:ea typeface="+mn-ea"/>
                <a:cs typeface="+mn-cs"/>
              </a:rPr>
              <a:t>expliquer</a:t>
            </a:r>
            <a:r>
              <a:rPr lang="en-GB" sz="1200" b="0" i="0" u="none" strike="noStrike" kern="1200" dirty="0">
                <a:solidFill>
                  <a:schemeClr val="tx1"/>
                </a:solidFill>
                <a:effectLst/>
                <a:latin typeface="+mn-lt"/>
                <a:ea typeface="+mn-ea"/>
                <a:cs typeface="+mn-cs"/>
              </a:rPr>
              <a:t> [252], </a:t>
            </a:r>
            <a:r>
              <a:rPr lang="en-GB" sz="1200" b="0" i="0" u="none" strike="noStrike" kern="1200" dirty="0" err="1">
                <a:solidFill>
                  <a:schemeClr val="tx1"/>
                </a:solidFill>
                <a:effectLst/>
                <a:latin typeface="+mn-lt"/>
                <a:ea typeface="+mn-ea"/>
                <a:cs typeface="+mn-cs"/>
              </a:rPr>
              <a:t>emprunter</a:t>
            </a:r>
            <a:r>
              <a:rPr lang="en-GB" sz="1200" b="0" i="0" u="none" strike="noStrike" kern="1200" dirty="0">
                <a:solidFill>
                  <a:schemeClr val="tx1"/>
                </a:solidFill>
                <a:effectLst/>
                <a:latin typeface="+mn-lt"/>
                <a:ea typeface="+mn-ea"/>
                <a:cs typeface="+mn-cs"/>
              </a:rPr>
              <a:t> [1268], quitter [507], </a:t>
            </a:r>
            <a:r>
              <a:rPr lang="en-GB" sz="1200" b="0" i="0" u="none" strike="noStrike" kern="1200" dirty="0" err="1">
                <a:solidFill>
                  <a:schemeClr val="tx1"/>
                </a:solidFill>
                <a:effectLst/>
                <a:latin typeface="+mn-lt"/>
                <a:ea typeface="+mn-ea"/>
                <a:cs typeface="+mn-cs"/>
              </a:rPr>
              <a:t>cours</a:t>
            </a:r>
            <a:r>
              <a:rPr lang="en-GB" sz="1200" b="0" i="0" u="none" strike="noStrike" kern="1200" dirty="0">
                <a:solidFill>
                  <a:schemeClr val="tx1"/>
                </a:solidFill>
                <a:effectLst/>
                <a:latin typeface="+mn-lt"/>
                <a:ea typeface="+mn-ea"/>
                <a:cs typeface="+mn-cs"/>
              </a:rPr>
              <a:t> [169], </a:t>
            </a:r>
            <a:r>
              <a:rPr lang="en-GB" sz="1200" b="0" i="0" u="none" strike="noStrike" kern="1200" dirty="0" err="1">
                <a:solidFill>
                  <a:schemeClr val="tx1"/>
                </a:solidFill>
                <a:effectLst/>
                <a:latin typeface="+mn-lt"/>
                <a:ea typeface="+mn-ea"/>
                <a:cs typeface="+mn-cs"/>
              </a:rPr>
              <a:t>fois</a:t>
            </a:r>
            <a:r>
              <a:rPr lang="en-GB" sz="1200" b="0" i="0" u="none" strike="noStrike" kern="1200" dirty="0">
                <a:solidFill>
                  <a:schemeClr val="tx1"/>
                </a:solidFill>
                <a:effectLst/>
                <a:latin typeface="+mn-lt"/>
                <a:ea typeface="+mn-ea"/>
                <a:cs typeface="+mn-cs"/>
              </a:rPr>
              <a:t> [49], </a:t>
            </a:r>
            <a:r>
              <a:rPr lang="en-GB" sz="1200" b="0" i="0" u="none" strike="noStrike" kern="1200" dirty="0" err="1">
                <a:solidFill>
                  <a:schemeClr val="tx1"/>
                </a:solidFill>
                <a:effectLst/>
                <a:latin typeface="+mn-lt"/>
                <a:ea typeface="+mn-ea"/>
                <a:cs typeface="+mn-cs"/>
              </a:rPr>
              <a:t>tâche</a:t>
            </a:r>
            <a:r>
              <a:rPr lang="en-GB" sz="1200" b="0" i="0" u="none" strike="noStrike" kern="1200" dirty="0">
                <a:solidFill>
                  <a:schemeClr val="tx1"/>
                </a:solidFill>
                <a:effectLst/>
                <a:latin typeface="+mn-lt"/>
                <a:ea typeface="+mn-ea"/>
                <a:cs typeface="+mn-cs"/>
              </a:rPr>
              <a:t> [887], déjà</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[58], </a:t>
            </a:r>
            <a:r>
              <a:rPr lang="en-GB" sz="1200" b="0" i="0" u="none" strike="noStrike" kern="1200" dirty="0" err="1">
                <a:solidFill>
                  <a:schemeClr val="tx1"/>
                </a:solidFill>
                <a:effectLst/>
                <a:latin typeface="+mn-lt"/>
                <a:ea typeface="+mn-ea"/>
                <a:cs typeface="+mn-cs"/>
              </a:rPr>
              <a:t>enfin</a:t>
            </a:r>
            <a:r>
              <a:rPr lang="en-GB" sz="1200" b="0" i="0" u="none" strike="noStrike" kern="1200" dirty="0">
                <a:solidFill>
                  <a:schemeClr val="tx1"/>
                </a:solidFill>
                <a:effectLst/>
                <a:latin typeface="+mn-lt"/>
                <a:ea typeface="+mn-ea"/>
                <a:cs typeface="+mn-cs"/>
              </a:rPr>
              <a:t> [349], </a:t>
            </a:r>
            <a:r>
              <a:rPr lang="en-GB" sz="1200" b="0" i="0" u="none" strike="noStrike" kern="1200" dirty="0" err="1">
                <a:solidFill>
                  <a:schemeClr val="tx1"/>
                </a:solidFill>
                <a:effectLst/>
                <a:latin typeface="+mn-lt"/>
                <a:ea typeface="+mn-ea"/>
                <a:cs typeface="+mn-cs"/>
              </a:rPr>
              <a:t>toujours</a:t>
            </a:r>
            <a:r>
              <a:rPr lang="en-GB" sz="1200" b="0" i="0" u="none" strike="noStrike" kern="1200" dirty="0">
                <a:solidFill>
                  <a:schemeClr val="tx1"/>
                </a:solidFill>
                <a:effectLst/>
                <a:latin typeface="+mn-lt"/>
                <a:ea typeface="+mn-ea"/>
                <a:cs typeface="+mn-cs"/>
              </a:rPr>
              <a:t> [103]</a:t>
            </a:r>
            <a:r>
              <a:rPr lang="en-GB" b="0" dirty="0"/>
              <a:t> </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8.3.1.5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décrire</a:t>
            </a:r>
            <a:r>
              <a:rPr lang="en-GB" sz="1200" b="0" i="0" u="none" strike="noStrike" kern="1200" dirty="0">
                <a:solidFill>
                  <a:schemeClr val="tx1"/>
                </a:solidFill>
                <a:effectLst/>
                <a:latin typeface="+mn-lt"/>
                <a:ea typeface="+mn-ea"/>
                <a:cs typeface="+mn-cs"/>
              </a:rPr>
              <a:t> [1176], </a:t>
            </a:r>
            <a:r>
              <a:rPr lang="en-GB" sz="1200" b="0" i="0" u="none" strike="noStrike" kern="1200" dirty="0" err="1">
                <a:solidFill>
                  <a:schemeClr val="tx1"/>
                </a:solidFill>
                <a:effectLst/>
                <a:latin typeface="+mn-lt"/>
                <a:ea typeface="+mn-ea"/>
                <a:cs typeface="+mn-cs"/>
              </a:rPr>
              <a:t>traduire</a:t>
            </a:r>
            <a:r>
              <a:rPr lang="en-GB" sz="1200" b="0" i="0" u="none" strike="noStrike" kern="1200" dirty="0">
                <a:solidFill>
                  <a:schemeClr val="tx1"/>
                </a:solidFill>
                <a:effectLst/>
                <a:latin typeface="+mn-lt"/>
                <a:ea typeface="+mn-ea"/>
                <a:cs typeface="+mn-cs"/>
              </a:rPr>
              <a:t> [1125], </a:t>
            </a:r>
            <a:r>
              <a:rPr lang="en-GB" sz="1200" b="0" i="0" u="none" strike="noStrike" kern="1200" dirty="0" err="1">
                <a:solidFill>
                  <a:schemeClr val="tx1"/>
                </a:solidFill>
                <a:effectLst/>
                <a:latin typeface="+mn-lt"/>
                <a:ea typeface="+mn-ea"/>
                <a:cs typeface="+mn-cs"/>
              </a:rPr>
              <a:t>communauté</a:t>
            </a:r>
            <a:r>
              <a:rPr lang="en-GB" sz="1200" b="0" i="0" u="none" strike="noStrike" kern="1200" dirty="0">
                <a:solidFill>
                  <a:schemeClr val="tx1"/>
                </a:solidFill>
                <a:effectLst/>
                <a:latin typeface="+mn-lt"/>
                <a:ea typeface="+mn-ea"/>
                <a:cs typeface="+mn-cs"/>
              </a:rPr>
              <a:t> [558], culture [913], </a:t>
            </a:r>
            <a:r>
              <a:rPr lang="en-GB" sz="1200" b="0" i="0" u="none" strike="noStrike" kern="1200" dirty="0" err="1">
                <a:solidFill>
                  <a:schemeClr val="tx1"/>
                </a:solidFill>
                <a:effectLst/>
                <a:latin typeface="+mn-lt"/>
                <a:ea typeface="+mn-ea"/>
                <a:cs typeface="+mn-cs"/>
              </a:rPr>
              <a:t>expérience</a:t>
            </a:r>
            <a:r>
              <a:rPr lang="en-GB" sz="1200" b="0" i="0" u="none" strike="noStrike" kern="1200" dirty="0">
                <a:solidFill>
                  <a:schemeClr val="tx1"/>
                </a:solidFill>
                <a:effectLst/>
                <a:latin typeface="+mn-lt"/>
                <a:ea typeface="+mn-ea"/>
                <a:cs typeface="+mn-cs"/>
              </a:rPr>
              <a:t> [679], information [317], </a:t>
            </a:r>
            <a:r>
              <a:rPr lang="en-GB" sz="1200" b="0" i="0" u="none" strike="noStrike" kern="1200" dirty="0" err="1">
                <a:solidFill>
                  <a:schemeClr val="tx1"/>
                </a:solidFill>
                <a:effectLst/>
                <a:latin typeface="+mn-lt"/>
                <a:ea typeface="+mn-ea"/>
                <a:cs typeface="+mn-cs"/>
              </a:rPr>
              <a:t>produit</a:t>
            </a:r>
            <a:r>
              <a:rPr lang="en-GB" sz="1200" b="0" i="0" u="none" strike="noStrike" kern="1200" dirty="0">
                <a:solidFill>
                  <a:schemeClr val="tx1"/>
                </a:solidFill>
                <a:effectLst/>
                <a:latin typeface="+mn-lt"/>
                <a:ea typeface="+mn-ea"/>
                <a:cs typeface="+mn-cs"/>
              </a:rPr>
              <a:t> [373], programme [340], tout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tous</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(revisit) </a:t>
            </a:r>
            <a:r>
              <a:rPr lang="en-GB" sz="1200" b="0" i="0" u="none" strike="noStrike" kern="1200" dirty="0" err="1">
                <a:solidFill>
                  <a:schemeClr val="tx1"/>
                </a:solidFill>
                <a:effectLst/>
                <a:latin typeface="+mn-lt"/>
                <a:ea typeface="+mn-ea"/>
                <a:cs typeface="+mn-cs"/>
              </a:rPr>
              <a:t>finir</a:t>
            </a:r>
            <a:r>
              <a:rPr lang="en-GB" sz="1200" b="0" i="0" u="none" strike="noStrike" kern="1200" dirty="0">
                <a:solidFill>
                  <a:schemeClr val="tx1"/>
                </a:solidFill>
                <a:effectLst/>
                <a:latin typeface="+mn-lt"/>
                <a:ea typeface="+mn-ea"/>
                <a:cs typeface="+mn-cs"/>
              </a:rPr>
              <a:t> [583], </a:t>
            </a:r>
            <a:r>
              <a:rPr lang="en-GB" sz="1200" b="0" i="0" u="none" strike="noStrike" kern="1200" dirty="0" err="1">
                <a:solidFill>
                  <a:schemeClr val="tx1"/>
                </a:solidFill>
                <a:effectLst/>
                <a:latin typeface="+mn-lt"/>
                <a:ea typeface="+mn-ea"/>
                <a:cs typeface="+mn-cs"/>
              </a:rPr>
              <a:t>nourrir</a:t>
            </a:r>
            <a:r>
              <a:rPr lang="en-GB" sz="1200" b="0" i="0" u="none" strike="noStrike" kern="1200" dirty="0">
                <a:solidFill>
                  <a:schemeClr val="tx1"/>
                </a:solidFill>
                <a:effectLst/>
                <a:latin typeface="+mn-lt"/>
                <a:ea typeface="+mn-ea"/>
                <a:cs typeface="+mn-cs"/>
              </a:rPr>
              <a:t> [1261], chat [3138], </a:t>
            </a:r>
            <a:r>
              <a:rPr lang="en-GB" sz="1200" b="0" i="0" u="none" strike="noStrike" kern="1200" dirty="0" err="1">
                <a:solidFill>
                  <a:schemeClr val="tx1"/>
                </a:solidFill>
                <a:effectLst/>
                <a:latin typeface="+mn-lt"/>
                <a:ea typeface="+mn-ea"/>
                <a:cs typeface="+mn-cs"/>
              </a:rPr>
              <a:t>dimanche</a:t>
            </a:r>
            <a:r>
              <a:rPr lang="en-GB" sz="1200" b="0" i="0" u="none" strike="noStrike" kern="1200" dirty="0">
                <a:solidFill>
                  <a:schemeClr val="tx1"/>
                </a:solidFill>
                <a:effectLst/>
                <a:latin typeface="+mn-lt"/>
                <a:ea typeface="+mn-ea"/>
                <a:cs typeface="+mn-cs"/>
              </a:rPr>
              <a:t> [1235], </a:t>
            </a:r>
            <a:r>
              <a:rPr lang="en-GB" sz="1200" b="0" i="0" u="none" strike="noStrike" kern="1200" dirty="0" err="1">
                <a:solidFill>
                  <a:schemeClr val="tx1"/>
                </a:solidFill>
                <a:effectLst/>
                <a:latin typeface="+mn-lt"/>
                <a:ea typeface="+mn-ea"/>
                <a:cs typeface="+mn-cs"/>
              </a:rPr>
              <a:t>heure</a:t>
            </a:r>
            <a:r>
              <a:rPr lang="en-GB" sz="1200" b="0" i="0" u="none" strike="noStrike" kern="1200" dirty="0">
                <a:solidFill>
                  <a:schemeClr val="tx1"/>
                </a:solidFill>
                <a:effectLst/>
                <a:latin typeface="+mn-lt"/>
                <a:ea typeface="+mn-ea"/>
                <a:cs typeface="+mn-cs"/>
              </a:rPr>
              <a:t> [99], </a:t>
            </a:r>
            <a:r>
              <a:rPr lang="en-GB" sz="1200" b="0" i="0" u="none" strike="noStrike" kern="1200" dirty="0" err="1">
                <a:solidFill>
                  <a:schemeClr val="tx1"/>
                </a:solidFill>
                <a:effectLst/>
                <a:latin typeface="+mn-lt"/>
                <a:ea typeface="+mn-ea"/>
                <a:cs typeface="+mn-cs"/>
              </a:rPr>
              <a:t>jeudi</a:t>
            </a:r>
            <a:r>
              <a:rPr lang="en-GB" sz="1200" b="0" i="0" u="none" strike="noStrike" kern="1200" dirty="0">
                <a:solidFill>
                  <a:schemeClr val="tx1"/>
                </a:solidFill>
                <a:effectLst/>
                <a:latin typeface="+mn-lt"/>
                <a:ea typeface="+mn-ea"/>
                <a:cs typeface="+mn-cs"/>
              </a:rPr>
              <a:t> [1112], </a:t>
            </a:r>
            <a:r>
              <a:rPr lang="en-GB" sz="1200" b="0" i="0" u="none" strike="noStrike" kern="1200" dirty="0" err="1">
                <a:solidFill>
                  <a:schemeClr val="tx1"/>
                </a:solidFill>
                <a:effectLst/>
                <a:latin typeface="+mn-lt"/>
                <a:ea typeface="+mn-ea"/>
                <a:cs typeface="+mn-cs"/>
              </a:rPr>
              <a:t>lundi</a:t>
            </a:r>
            <a:r>
              <a:rPr lang="en-GB" sz="1200" b="0" i="0" u="none" strike="noStrike" kern="1200" dirty="0">
                <a:solidFill>
                  <a:schemeClr val="tx1"/>
                </a:solidFill>
                <a:effectLst/>
                <a:latin typeface="+mn-lt"/>
                <a:ea typeface="+mn-ea"/>
                <a:cs typeface="+mn-cs"/>
              </a:rPr>
              <a:t> [1091], </a:t>
            </a:r>
            <a:r>
              <a:rPr lang="en-GB" sz="1200" b="0" i="0" u="none" strike="noStrike" kern="1200" dirty="0" err="1">
                <a:solidFill>
                  <a:schemeClr val="tx1"/>
                </a:solidFill>
                <a:effectLst/>
                <a:latin typeface="+mn-lt"/>
                <a:ea typeface="+mn-ea"/>
                <a:cs typeface="+mn-cs"/>
              </a:rPr>
              <a:t>mardi</a:t>
            </a:r>
            <a:r>
              <a:rPr lang="en-GB" sz="1200" b="0" i="0" u="none" strike="noStrike" kern="1200" dirty="0">
                <a:solidFill>
                  <a:schemeClr val="tx1"/>
                </a:solidFill>
                <a:effectLst/>
                <a:latin typeface="+mn-lt"/>
                <a:ea typeface="+mn-ea"/>
                <a:cs typeface="+mn-cs"/>
              </a:rPr>
              <a:t> [1044], </a:t>
            </a:r>
            <a:r>
              <a:rPr lang="en-GB" sz="1200" b="0" i="0" u="none" strike="noStrike" kern="1200" dirty="0" err="1">
                <a:solidFill>
                  <a:schemeClr val="tx1"/>
                </a:solidFill>
                <a:effectLst/>
                <a:latin typeface="+mn-lt"/>
                <a:ea typeface="+mn-ea"/>
                <a:cs typeface="+mn-cs"/>
              </a:rPr>
              <a:t>mercredi</a:t>
            </a:r>
            <a:r>
              <a:rPr lang="en-GB" sz="1200" b="0" i="0" u="none" strike="noStrike" kern="1200" dirty="0">
                <a:solidFill>
                  <a:schemeClr val="tx1"/>
                </a:solidFill>
                <a:effectLst/>
                <a:latin typeface="+mn-lt"/>
                <a:ea typeface="+mn-ea"/>
                <a:cs typeface="+mn-cs"/>
              </a:rPr>
              <a:t> [1168], minute [375], </a:t>
            </a:r>
            <a:r>
              <a:rPr lang="en-GB" sz="1200" b="0" i="0" u="none" strike="noStrike" kern="1200" dirty="0" err="1">
                <a:solidFill>
                  <a:schemeClr val="tx1"/>
                </a:solidFill>
                <a:effectLst/>
                <a:latin typeface="+mn-lt"/>
                <a:ea typeface="+mn-ea"/>
                <a:cs typeface="+mn-cs"/>
              </a:rPr>
              <a:t>vendredi</a:t>
            </a:r>
            <a:r>
              <a:rPr lang="en-GB" sz="1200" b="0" i="0" u="none" strike="noStrike" kern="1200" dirty="0">
                <a:solidFill>
                  <a:schemeClr val="tx1"/>
                </a:solidFill>
                <a:effectLst/>
                <a:latin typeface="+mn-lt"/>
                <a:ea typeface="+mn-ea"/>
                <a:cs typeface="+mn-cs"/>
              </a:rPr>
              <a:t> [1086]</a:t>
            </a:r>
            <a:r>
              <a:rPr lang="en-GB" dirty="0"/>
              <a:t>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48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thé</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mime drinking tea</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thé</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thé</a:t>
            </a:r>
            <a:r>
              <a:rPr lang="en-GB" b="1" dirty="0"/>
              <a:t> </a:t>
            </a:r>
            <a:r>
              <a:rPr lang="en-GB" b="0" dirty="0"/>
              <a:t>[3517]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919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1/7.</a:t>
            </a:r>
          </a:p>
          <a:p>
            <a:endParaRPr lang="en-US" b="1" dirty="0"/>
          </a:p>
          <a:p>
            <a:r>
              <a:rPr lang="en-US" b="1" dirty="0"/>
              <a:t>Aim: </a:t>
            </a:r>
            <a:r>
              <a:rPr lang="en-US" b="0" dirty="0"/>
              <a:t>Oral production and aural recognition of SSCs [</a:t>
            </a:r>
            <a:r>
              <a:rPr lang="en-US" b="0" dirty="0" err="1"/>
              <a:t>th</a:t>
            </a:r>
            <a:r>
              <a:rPr lang="en-US" b="0" dirty="0"/>
              <a:t>], [</a:t>
            </a:r>
            <a:r>
              <a:rPr lang="en-US" b="0" dirty="0" err="1"/>
              <a:t>ch</a:t>
            </a:r>
            <a:r>
              <a:rPr lang="en-US" b="0" dirty="0"/>
              <a:t>], [</a:t>
            </a:r>
            <a:r>
              <a:rPr lang="en-US" b="0" dirty="0" err="1"/>
              <a:t>qu</a:t>
            </a:r>
            <a:r>
              <a:rPr lang="en-US" b="0" dirty="0"/>
              <a:t>].</a:t>
            </a:r>
            <a:endParaRPr lang="en-US" b="1" dirty="0"/>
          </a:p>
          <a:p>
            <a:endParaRPr lang="en-US" b="1" dirty="0"/>
          </a:p>
          <a:p>
            <a:r>
              <a:rPr lang="en-US" b="1" dirty="0"/>
              <a:t>Procedure:</a:t>
            </a:r>
          </a:p>
          <a:p>
            <a:pPr marL="0" indent="0">
              <a:buNone/>
            </a:pPr>
            <a:r>
              <a:rPr lang="en-US" b="0" dirty="0"/>
              <a:t>1. Students prepare for the activity by sketching the grid pictured on this slide. Use the sentence on this slide as an example to model steps 2-6 below.</a:t>
            </a:r>
          </a:p>
          <a:p>
            <a:pPr marL="0" indent="0">
              <a:buNone/>
            </a:pPr>
            <a:r>
              <a:rPr lang="en-US" b="0" dirty="0"/>
              <a:t>2. Students work in pairs. Student A faces the board. Student B turns away.</a:t>
            </a:r>
          </a:p>
          <a:p>
            <a:pPr marL="0" indent="0">
              <a:buNone/>
            </a:pPr>
            <a:r>
              <a:rPr lang="en-US" b="0" dirty="0"/>
              <a:t>3. Student A reads the sentence from the board. Student B has their back to the board and ticks the SSCs they hear.</a:t>
            </a:r>
          </a:p>
          <a:p>
            <a:pPr marL="0" indent="0">
              <a:buNone/>
            </a:pPr>
            <a:r>
              <a:rPr lang="en-US" b="0" dirty="0"/>
              <a:t>4. Student B turns back to the board to check the answer, revealed on clicks. </a:t>
            </a:r>
          </a:p>
          <a:p>
            <a:pPr marL="0" indent="0">
              <a:buNone/>
            </a:pPr>
            <a:r>
              <a:rPr lang="en-US" b="0" dirty="0"/>
              <a:t>5. Students use their knowledge of cognates to guess the English meaning of the sentence, revealed on a further click. At more advanced levels, the listening student could try to do this as part of step 3.</a:t>
            </a:r>
          </a:p>
          <a:p>
            <a:pPr marL="0" indent="0">
              <a:buNone/>
            </a:pPr>
            <a:r>
              <a:rPr lang="en-US" b="0" dirty="0"/>
              <a:t>6. Both students practice saying the sentences at increasing speeds to increase fluency of production. Click on the numbers 1-3 to hear the sentences read aloud at different speeds. Students listen and repeat. </a:t>
            </a:r>
            <a:endParaRPr lang="en-US" b="1" dirty="0"/>
          </a:p>
          <a:p>
            <a:pPr marL="0" indent="0">
              <a:buNone/>
            </a:pPr>
            <a:r>
              <a:rPr lang="en-US" b="0" dirty="0"/>
              <a:t>7. Repeat steps 2-7 for the remaining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64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mammouth</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047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catholique</a:t>
            </a:r>
            <a:r>
              <a:rPr lang="en-GB" baseline="0" dirty="0"/>
              <a:t> [1578]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609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chaise [3419]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606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thé</a:t>
            </a:r>
            <a:r>
              <a:rPr lang="en-GB" b="0" baseline="0" dirty="0" err="1">
                <a:latin typeface="Century Gothic" panose="020B0502020202020204" pitchFamily="34" charset="0"/>
              </a:rPr>
              <a:t>âtre</a:t>
            </a:r>
            <a:r>
              <a:rPr lang="en-GB" b="0" baseline="0" dirty="0">
                <a:latin typeface="Century Gothic" panose="020B0502020202020204" pitchFamily="34" charset="0"/>
              </a:rPr>
              <a:t> [1701]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champ [847]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59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chef [386], recherche [357], menthe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23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méthode</a:t>
            </a:r>
            <a:r>
              <a:rPr lang="en-GB" baseline="0" dirty="0"/>
              <a:t> [1149], chinois [1914]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14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b="0" dirty="0"/>
            </a:br>
            <a:br>
              <a:rPr lang="en-GB" b="1" dirty="0"/>
            </a:br>
            <a:r>
              <a:rPr lang="en-GB" b="1" dirty="0"/>
              <a:t>Aim: </a:t>
            </a:r>
            <a:r>
              <a:rPr lang="en-GB" b="0" dirty="0"/>
              <a:t>Written production of this week’s new vocabulary in context.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read the paragraph and translate the English words using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Answers revealed on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Oral translation of paragraph.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258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 that two English past tenses (simple past and present perfect) have one equivalent in French (perfect tense).</a:t>
            </a:r>
            <a:r>
              <a:rPr lang="en-US" b="1" dirty="0"/>
              <a:t> </a:t>
            </a:r>
            <a:r>
              <a:rPr lang="en-US" b="0" dirty="0"/>
              <a:t>To present the forms and uses of the simple past and the present perfect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to animate the explanation.</a:t>
            </a:r>
          </a:p>
          <a:p>
            <a:r>
              <a:rPr lang="en-US" b="0" dirty="0"/>
              <a:t>2. Highlight that the perfect tense has two possible equivalents in English and that the English tense depends on </a:t>
            </a:r>
            <a:r>
              <a:rPr lang="en-US" sz="1800" b="0" dirty="0">
                <a:effectLst/>
                <a:latin typeface="Calibri" panose="020F0502020204030204" pitchFamily="34" charset="0"/>
                <a:ea typeface="Calibri" panose="020F0502020204030204" pitchFamily="34" charset="0"/>
                <a:cs typeface="Arial" panose="020B0604020202020204" pitchFamily="34" charset="0"/>
              </a:rPr>
              <a:t>whether we know if something happened at a specific point in time or not.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641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adverbs. To </a:t>
            </a:r>
            <a:r>
              <a:rPr lang="en-US" b="0" dirty="0" err="1"/>
              <a:t>practise</a:t>
            </a:r>
            <a:r>
              <a:rPr lang="en-US" b="0" dirty="0"/>
              <a:t> distinguishing between adverbs of specified and unspecified, and connecting their uses with English and French past tenses.</a:t>
            </a:r>
          </a:p>
          <a:p>
            <a:endParaRPr lang="en-US" b="1" dirty="0"/>
          </a:p>
          <a:p>
            <a:r>
              <a:rPr lang="en-US" b="1" dirty="0"/>
              <a:t>Procedure:</a:t>
            </a:r>
          </a:p>
          <a:p>
            <a:pPr marL="0" indent="0">
              <a:buFont typeface="+mj-lt"/>
              <a:buNone/>
            </a:pPr>
            <a:r>
              <a:rPr lang="en-US" b="0" dirty="0"/>
              <a:t>1. Students sketch the grid. </a:t>
            </a:r>
          </a:p>
          <a:p>
            <a:pPr marL="0" indent="0">
              <a:buFont typeface="+mj-lt"/>
              <a:buNone/>
            </a:pPr>
            <a:r>
              <a:rPr lang="en-US" b="0" dirty="0"/>
              <a:t>2. Students translate the adverbs on the right into French.</a:t>
            </a:r>
          </a:p>
          <a:p>
            <a:pPr marL="0" indent="0">
              <a:buFont typeface="+mj-lt"/>
              <a:buNone/>
            </a:pPr>
            <a:r>
              <a:rPr lang="en-US" b="0" dirty="0"/>
              <a:t>3. Students then sort the adverbs into the two columns. </a:t>
            </a:r>
          </a:p>
          <a:p>
            <a:pPr marL="0" indent="0">
              <a:buFont typeface="+mj-lt"/>
              <a:buNone/>
            </a:pPr>
            <a:r>
              <a:rPr lang="en-US" b="0" dirty="0"/>
              <a:t>4. Whole class correction. Click to highlight the English adverb. Teacher elicits the French translation and asks students in which column it belongs.</a:t>
            </a:r>
          </a:p>
          <a:p>
            <a:pPr marL="0" indent="0">
              <a:buFont typeface="+mj-lt"/>
              <a:buNone/>
            </a:pPr>
            <a:r>
              <a:rPr lang="en-US" b="0" dirty="0"/>
              <a:t>5. Click to reveal answer.</a:t>
            </a:r>
          </a:p>
          <a:p>
            <a:pPr marL="0" indent="0">
              <a:buFont typeface="+mj-lt"/>
              <a:buNone/>
            </a:pPr>
            <a:r>
              <a:rPr lang="en-US" b="0" dirty="0"/>
              <a:t>6. Repeat steps 4-5 for the other adverbs. </a:t>
            </a:r>
          </a:p>
          <a:p>
            <a:pPr marL="0" indent="0">
              <a:buFont typeface="+mj-lt"/>
              <a:buNone/>
            </a:pPr>
            <a:r>
              <a:rPr lang="en-US" b="0" dirty="0"/>
              <a:t>7. Click to reveal bubbles connecting the adverbs in each column with English and French past tenses, drawing particular attention to the fact that this distinction does not exist in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53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thé</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426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recognition of sentences in the French perfect tense. French to English translation with a focus on choosing the most suitable English past tense as an equivalent to the French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read each sentence and decide whether the verb in bold must be translated using the simple past in English, or whether it could be translated using either the present perfect or simple past. D</a:t>
            </a:r>
            <a:r>
              <a:rPr lang="en-GB" baseline="0" dirty="0"/>
              <a:t>raw attention to fact that the French tense is the same throughout, and that students will have to use contextual clues to decide if something happened at a specific time or not. </a:t>
            </a:r>
            <a:r>
              <a:rPr lang="en-GB" b="0" baseline="0" dirty="0"/>
              <a:t>Remind students that they must use the simple past if they know exactly when the event took place.</a:t>
            </a:r>
          </a:p>
          <a:p>
            <a:pPr marL="0" indent="0">
              <a:buNone/>
            </a:pPr>
            <a:r>
              <a:rPr lang="en-GB" b="0" baseline="0" dirty="0"/>
              <a:t>2. Click to reveal the answer.</a:t>
            </a:r>
          </a:p>
          <a:p>
            <a:pPr marL="0" indent="0">
              <a:buNone/>
            </a:pPr>
            <a:r>
              <a:rPr lang="en-GB" b="0" baseline="0" dirty="0"/>
              <a:t>3. Ask students to translate the full sentence into English.  </a:t>
            </a:r>
          </a:p>
          <a:p>
            <a:pPr marL="0" indent="0">
              <a:buNone/>
            </a:pPr>
            <a:r>
              <a:rPr lang="en-GB" b="0" baseline="0" dirty="0"/>
              <a:t>4. Click to reveal the suggested translation.</a:t>
            </a:r>
          </a:p>
          <a:p>
            <a:pPr marL="0" indent="0">
              <a:buNone/>
            </a:pPr>
            <a:r>
              <a:rPr lang="en-GB" b="0" baseline="0" dirty="0"/>
              <a:t>5. Repeat steps 1-5 for the other sentences. </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forme</a:t>
            </a:r>
            <a:r>
              <a:rPr lang="en-GB" baseline="0" dirty="0"/>
              <a:t> [369], invitation [2237]</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86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Aural recognition of sentences in the French perfect tense. French to English translation with a focus on choosing the most suitable English past tense as an equivalent to the French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a:t>1. Click the number trigger to play the audio for each sentence. Partial English translations (with the time phrases obscured) are given.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a:t>2. Students listen to the French and decide based on the time phrases they hear whether the English translation must be in the simple past, or could be in either the simple past or present perfect. D</a:t>
            </a:r>
            <a:r>
              <a:rPr lang="en-GB" baseline="0" dirty="0"/>
              <a:t>raw attention to fact that the French tense is the same throughout, so it will not help them to listen to the verb form. </a:t>
            </a:r>
            <a:r>
              <a:rPr lang="en-GB" b="0" baseline="0" dirty="0"/>
              <a:t>Remind students that they must use the simple past if hear </a:t>
            </a:r>
            <a:r>
              <a:rPr lang="en-GB" b="0" i="1" baseline="0" dirty="0"/>
              <a:t>exactly when </a:t>
            </a:r>
            <a:r>
              <a:rPr lang="en-GB" b="0" baseline="0" dirty="0"/>
              <a:t>the event took place.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a:t>3. Click to reveal answers.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a:t>4. As a secondary task, students listen to the audio for a second time and complete the English sentences by adding the time phrases.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a:t>5. See next slide for suggested complete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Transcript:</a:t>
            </a:r>
          </a:p>
          <a:p>
            <a:pPr marL="228600" lvl="0" indent="-228600">
              <a:buFont typeface="+mj-lt"/>
              <a:buAutoNum type="arabicPeriod"/>
            </a:pPr>
            <a:r>
              <a:rPr lang="fr-FR" sz="1200" kern="1200" dirty="0">
                <a:solidFill>
                  <a:schemeClr val="tx1"/>
                </a:solidFill>
                <a:effectLst/>
                <a:latin typeface="+mn-lt"/>
                <a:ea typeface="+mn-ea"/>
                <a:cs typeface="+mn-cs"/>
              </a:rPr>
              <a:t>J’ai célébré mon anniversaire à Bruxelles l’année dernière.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J’ai visité le musée plusieurs fois. </a:t>
            </a:r>
          </a:p>
          <a:p>
            <a:pPr marL="228600" lvl="0" indent="-228600">
              <a:buFont typeface="+mj-lt"/>
              <a:buAutoNum type="arabicPeriod"/>
            </a:pPr>
            <a:r>
              <a:rPr lang="fr-FR" sz="1200" kern="1200" dirty="0">
                <a:solidFill>
                  <a:schemeClr val="tx1"/>
                </a:solidFill>
                <a:effectLst/>
                <a:latin typeface="+mn-lt"/>
                <a:ea typeface="+mn-ea"/>
                <a:cs typeface="+mn-cs"/>
              </a:rPr>
              <a:t>Léa a déjà quitté la maison. </a:t>
            </a:r>
          </a:p>
          <a:p>
            <a:pPr marL="228600" lvl="0" indent="-228600">
              <a:buFont typeface="+mj-lt"/>
              <a:buAutoNum type="arabicPeriod"/>
            </a:pPr>
            <a:r>
              <a:rPr lang="fr-FR" sz="1200" kern="1200" dirty="0">
                <a:solidFill>
                  <a:schemeClr val="tx1"/>
                </a:solidFill>
                <a:effectLst/>
                <a:latin typeface="+mn-lt"/>
                <a:ea typeface="+mn-ea"/>
                <a:cs typeface="+mn-cs"/>
              </a:rPr>
              <a:t>J’ai parlé des devoirs avec mes amis hier. </a:t>
            </a:r>
          </a:p>
          <a:p>
            <a:pPr marL="228600" lvl="0" indent="-228600">
              <a:buFont typeface="+mj-lt"/>
              <a:buAutoNum type="arabicPeriod"/>
            </a:pPr>
            <a:r>
              <a:rPr lang="fr-FR" sz="1200" kern="1200" dirty="0">
                <a:solidFill>
                  <a:schemeClr val="tx1"/>
                </a:solidFill>
                <a:effectLst/>
                <a:latin typeface="+mn-lt"/>
                <a:ea typeface="+mn-ea"/>
                <a:cs typeface="+mn-cs"/>
              </a:rPr>
              <a:t>J’ai enfin commencé mes devoirs. </a:t>
            </a:r>
          </a:p>
          <a:p>
            <a:pPr marL="228600" lvl="0" indent="-228600">
              <a:buFont typeface="+mj-lt"/>
              <a:buAutoNum type="arabicPeriod"/>
            </a:pPr>
            <a:r>
              <a:rPr lang="fr-FR" sz="1200" kern="1200" dirty="0">
                <a:solidFill>
                  <a:schemeClr val="tx1"/>
                </a:solidFill>
                <a:effectLst/>
                <a:latin typeface="+mn-lt"/>
                <a:ea typeface="+mn-ea"/>
                <a:cs typeface="+mn-cs"/>
              </a:rPr>
              <a:t>J’ai emprunté des livres de ma sœur plusieurs fois. </a:t>
            </a:r>
          </a:p>
          <a:p>
            <a:pPr marL="228600" lvl="0" indent="-228600">
              <a:buFont typeface="+mj-lt"/>
              <a:buAutoNum type="arabicPeriod"/>
            </a:pPr>
            <a:r>
              <a:rPr lang="fr-FR" sz="1200" kern="1200" dirty="0">
                <a:solidFill>
                  <a:schemeClr val="tx1"/>
                </a:solidFill>
                <a:effectLst/>
                <a:latin typeface="+mn-lt"/>
                <a:ea typeface="+mn-ea"/>
                <a:cs typeface="+mn-cs"/>
              </a:rPr>
              <a:t>J’ai acheté un nouveau livre le mois dernier. </a:t>
            </a:r>
          </a:p>
          <a:p>
            <a:pPr marL="228600" lvl="0" indent="-228600">
              <a:buFont typeface="+mj-lt"/>
              <a:buAutoNum type="arabicPeriod"/>
            </a:pPr>
            <a:r>
              <a:rPr lang="fr-FR" sz="1200" kern="1200" dirty="0">
                <a:solidFill>
                  <a:schemeClr val="tx1"/>
                </a:solidFill>
                <a:effectLst/>
                <a:latin typeface="+mn-lt"/>
                <a:ea typeface="+mn-ea"/>
                <a:cs typeface="+mn-cs"/>
              </a:rPr>
              <a:t>Nous avons regardé le film de ce livre la semaine dernière.</a:t>
            </a:r>
          </a:p>
          <a:p>
            <a:pPr marL="228600" lvl="0" indent="-228600">
              <a:buFont typeface="+mj-lt"/>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dirty="0" err="1">
                <a:solidFill>
                  <a:schemeClr val="tx1"/>
                </a:solidFill>
                <a:effectLst/>
                <a:latin typeface="+mn-lt"/>
                <a:ea typeface="+mn-ea"/>
                <a:cs typeface="+mn-cs"/>
              </a:rPr>
              <a:t>verbe</a:t>
            </a:r>
            <a:r>
              <a:rPr lang="en-GB" sz="1200" b="0" i="0" u="none" strike="noStrike" kern="1200" dirty="0">
                <a:solidFill>
                  <a:schemeClr val="tx1"/>
                </a:solidFill>
                <a:effectLst/>
                <a:latin typeface="+mn-lt"/>
                <a:ea typeface="+mn-ea"/>
                <a:cs typeface="+mn-cs"/>
              </a:rPr>
              <a:t> [&gt;5000], podcast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233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Suggested French – English translations to the previous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Century Gothic" panose="020B0502020202020204" pitchFamily="34" charset="0"/>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J’ai célébré mon anniversaire à Bruxelles l’année dernière.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J’ai voyagé en France plusieurs fois. </a:t>
            </a:r>
          </a:p>
          <a:p>
            <a:pPr marL="228600" lvl="0" indent="-228600">
              <a:buFont typeface="+mj-lt"/>
              <a:buAutoNum type="arabicPeriod"/>
            </a:pPr>
            <a:r>
              <a:rPr lang="fr-FR" sz="1200" kern="1200" dirty="0">
                <a:solidFill>
                  <a:schemeClr val="tx1"/>
                </a:solidFill>
                <a:effectLst/>
                <a:latin typeface="+mn-lt"/>
                <a:ea typeface="+mn-ea"/>
                <a:cs typeface="+mn-cs"/>
              </a:rPr>
              <a:t>Léa a déjà quitté la maison. </a:t>
            </a:r>
          </a:p>
          <a:p>
            <a:pPr marL="228600" lvl="0" indent="-228600">
              <a:buFont typeface="+mj-lt"/>
              <a:buAutoNum type="arabicPeriod"/>
            </a:pPr>
            <a:r>
              <a:rPr lang="fr-FR" sz="1200" kern="1200" dirty="0">
                <a:solidFill>
                  <a:schemeClr val="tx1"/>
                </a:solidFill>
                <a:effectLst/>
                <a:latin typeface="+mn-lt"/>
                <a:ea typeface="+mn-ea"/>
                <a:cs typeface="+mn-cs"/>
              </a:rPr>
              <a:t>J’ai parlé des devoirs avec mes amis hier. </a:t>
            </a:r>
          </a:p>
          <a:p>
            <a:pPr marL="228600" lvl="0" indent="-228600">
              <a:buFont typeface="+mj-lt"/>
              <a:buAutoNum type="arabicPeriod"/>
            </a:pPr>
            <a:r>
              <a:rPr lang="fr-FR" sz="1200" kern="1200" dirty="0">
                <a:solidFill>
                  <a:schemeClr val="tx1"/>
                </a:solidFill>
                <a:effectLst/>
                <a:latin typeface="+mn-lt"/>
                <a:ea typeface="+mn-ea"/>
                <a:cs typeface="+mn-cs"/>
              </a:rPr>
              <a:t>J’ai enfin commencé mes devoirs. </a:t>
            </a:r>
          </a:p>
          <a:p>
            <a:pPr marL="228600" lvl="0" indent="-228600">
              <a:buFont typeface="+mj-lt"/>
              <a:buAutoNum type="arabicPeriod"/>
            </a:pPr>
            <a:r>
              <a:rPr lang="fr-FR" sz="1200" kern="1200" dirty="0">
                <a:solidFill>
                  <a:schemeClr val="tx1"/>
                </a:solidFill>
                <a:effectLst/>
                <a:latin typeface="+mn-lt"/>
                <a:ea typeface="+mn-ea"/>
                <a:cs typeface="+mn-cs"/>
              </a:rPr>
              <a:t>J’ai emprunté des livres de ma sœur plusieurs fois. </a:t>
            </a:r>
          </a:p>
          <a:p>
            <a:pPr marL="228600" lvl="0" indent="-228600">
              <a:buFont typeface="+mj-lt"/>
              <a:buAutoNum type="arabicPeriod"/>
            </a:pPr>
            <a:r>
              <a:rPr lang="fr-FR" sz="1200" kern="1200" dirty="0">
                <a:solidFill>
                  <a:schemeClr val="tx1"/>
                </a:solidFill>
                <a:effectLst/>
                <a:latin typeface="+mn-lt"/>
                <a:ea typeface="+mn-ea"/>
                <a:cs typeface="+mn-cs"/>
              </a:rPr>
              <a:t>J’ai acheté un nouveau livre le mois dernier. </a:t>
            </a:r>
          </a:p>
          <a:p>
            <a:pPr marL="228600" lvl="0" indent="-228600">
              <a:buFont typeface="+mj-lt"/>
              <a:buAutoNum type="arabicPeriod"/>
            </a:pPr>
            <a:r>
              <a:rPr lang="fr-FR" sz="1200" kern="1200" dirty="0">
                <a:solidFill>
                  <a:schemeClr val="tx1"/>
                </a:solidFill>
                <a:effectLst/>
                <a:latin typeface="+mn-lt"/>
                <a:ea typeface="+mn-ea"/>
                <a:cs typeface="+mn-cs"/>
              </a:rPr>
              <a:t>Nous avons regardé le film de ce livre la semaine dernière.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828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of sentences in the French perfect tense. Recognising that French uses one tense to express two meanings, whereas English has a tense for each meaning. Positioning of 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 </a:t>
            </a:r>
          </a:p>
          <a:p>
            <a:pPr marL="0" indent="0">
              <a:buNone/>
            </a:pPr>
            <a:r>
              <a:rPr lang="en-GB" b="0" dirty="0"/>
              <a:t>1. Students translate the full sentences.</a:t>
            </a:r>
          </a:p>
          <a:p>
            <a:pPr marL="0" indent="0">
              <a:buNone/>
            </a:pPr>
            <a:r>
              <a:rPr lang="en-GB" b="0" dirty="0"/>
              <a:t>2. Click to reveal answers</a:t>
            </a:r>
          </a:p>
          <a:p>
            <a:pPr marL="0" indent="0">
              <a:buNone/>
            </a:pPr>
            <a:r>
              <a:rPr lang="en-GB" sz="1200" b="0" i="0" kern="1200" dirty="0">
                <a:solidFill>
                  <a:schemeClr val="tx1"/>
                </a:solidFill>
                <a:effectLst/>
                <a:latin typeface="+mn-lt"/>
                <a:ea typeface="+mn-ea"/>
                <a:cs typeface="+mn-cs"/>
              </a:rPr>
              <a:t>3. There are four more sentences on the following slide.</a:t>
            </a:r>
          </a:p>
          <a:p>
            <a:pPr marL="0" indent="0">
              <a:buFont typeface="+mj-lt"/>
              <a:buNone/>
            </a:pP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904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Continuation of the previous activity. </a:t>
            </a: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468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sentences in </a:t>
            </a:r>
            <a:r>
              <a:rPr lang="en-US" b="0" i="0" dirty="0"/>
              <a:t>the French perfect tense with a focus on adverb placement. Oral translation French – English.</a:t>
            </a:r>
            <a:endParaRPr lang="en-US" b="1" dirty="0"/>
          </a:p>
          <a:p>
            <a:endParaRPr lang="en-US" b="1" dirty="0"/>
          </a:p>
          <a:p>
            <a:r>
              <a:rPr lang="en-US" b="1" dirty="0"/>
              <a:t>Procedure:</a:t>
            </a:r>
          </a:p>
          <a:p>
            <a:pPr marL="0" indent="0">
              <a:buNone/>
            </a:pPr>
            <a:r>
              <a:rPr lang="en-US" b="0" dirty="0"/>
              <a:t>1. Click to ‘roll’ the dice.</a:t>
            </a:r>
          </a:p>
          <a:p>
            <a:pPr marL="0" indent="0">
              <a:buNone/>
            </a:pPr>
            <a:r>
              <a:rPr lang="en-US" b="0" dirty="0"/>
              <a:t>2. Students use the numbers shown on the two dice to randomly select the tense (first) and the type of adverb (second), according to the key. </a:t>
            </a:r>
            <a:r>
              <a:rPr lang="en-GB" sz="1200" dirty="0">
                <a:solidFill>
                  <a:schemeClr val="accent5">
                    <a:lumMod val="50000"/>
                  </a:schemeClr>
                </a:solidFill>
              </a:rPr>
              <a:t>The first dice roll tells them whether they need to make a sentence in the past or present. The second dice roll tells them whether they need to make a sentence with an adverb indicating a specified or non-specified point in time. </a:t>
            </a:r>
          </a:p>
          <a:p>
            <a:pPr marL="0" indent="0">
              <a:buNone/>
            </a:pPr>
            <a:r>
              <a:rPr lang="en-GB" sz="1200" dirty="0">
                <a:solidFill>
                  <a:schemeClr val="accent5">
                    <a:lumMod val="50000"/>
                  </a:schemeClr>
                </a:solidFill>
              </a:rPr>
              <a:t>3. Students use one verb (and a complement of their choice) from the first column and one adverb from the relevant adverb column.</a:t>
            </a:r>
          </a:p>
          <a:p>
            <a:pPr marL="0" indent="0">
              <a:buNone/>
            </a:pPr>
            <a:r>
              <a:rPr lang="en-GB" sz="1200" b="0" dirty="0">
                <a:solidFill>
                  <a:schemeClr val="accent5">
                    <a:lumMod val="50000"/>
                  </a:schemeClr>
                </a:solidFill>
              </a:rPr>
              <a:t>4. Listening student translates what their partner says into English, paying attention to the tense used. </a:t>
            </a:r>
          </a:p>
          <a:p>
            <a:pPr marL="0" indent="0">
              <a:buNone/>
            </a:pPr>
            <a:r>
              <a:rPr lang="en-GB" sz="1200" b="0" dirty="0">
                <a:solidFill>
                  <a:schemeClr val="accent5">
                    <a:lumMod val="50000"/>
                  </a:schemeClr>
                </a:solidFill>
              </a:rPr>
              <a:t>5. The student should back-translate what they heard to check whether their partner made a sentence with the correct English tense. </a:t>
            </a:r>
          </a:p>
          <a:p>
            <a:pPr marL="0" indent="0">
              <a:buNone/>
            </a:pPr>
            <a:r>
              <a:rPr lang="en-GB" sz="1200" b="0" dirty="0">
                <a:solidFill>
                  <a:schemeClr val="accent5">
                    <a:lumMod val="50000"/>
                  </a:schemeClr>
                </a:solidFill>
              </a:rPr>
              <a:t>6. Click again to move on to the next pair of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dirty="0">
                <a:solidFill>
                  <a:schemeClr val="tx1"/>
                </a:solidFill>
                <a:effectLst/>
                <a:latin typeface="+mn-lt"/>
                <a:ea typeface="+mn-ea"/>
                <a:cs typeface="+mn-cs"/>
              </a:rPr>
              <a:t>précis [643], </a:t>
            </a:r>
            <a:r>
              <a:rPr lang="en-GB" sz="1200" b="0" i="0" u="none" strike="noStrike" kern="1200" dirty="0" err="1">
                <a:solidFill>
                  <a:schemeClr val="tx1"/>
                </a:solidFill>
                <a:effectLst/>
                <a:latin typeface="+mn-lt"/>
                <a:ea typeface="+mn-ea"/>
                <a:cs typeface="+mn-cs"/>
              </a:rPr>
              <a:t>imprécis</a:t>
            </a:r>
            <a:r>
              <a:rPr lang="en-GB" sz="1200" b="0" i="0" u="none" strike="noStrike" kern="1200" dirty="0">
                <a:solidFill>
                  <a:schemeClr val="tx1"/>
                </a:solidFill>
                <a:effectLst/>
                <a:latin typeface="+mn-lt"/>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597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dirty="0">
                <a:effectLst/>
                <a:latin typeface="Calibri" panose="020F0502020204030204" pitchFamily="34" charset="0"/>
                <a:ea typeface="Calibri" panose="020F0502020204030204" pitchFamily="34" charset="0"/>
                <a:cs typeface="Calibri" panose="020F0502020204030204" pitchFamily="34" charset="0"/>
              </a:rPr>
              <a:t>Use this slide to set the homework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chercher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55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75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172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58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Aural recognition of SSCs [</a:t>
            </a:r>
            <a:r>
              <a:rPr lang="en-US" b="0" dirty="0" err="1"/>
              <a:t>th</a:t>
            </a:r>
            <a:r>
              <a:rPr lang="en-US" b="0" dirty="0"/>
              <a:t>], [</a:t>
            </a:r>
            <a:r>
              <a:rPr lang="en-US" b="0" dirty="0" err="1"/>
              <a:t>ch</a:t>
            </a:r>
            <a:r>
              <a:rPr lang="en-US" b="0" dirty="0"/>
              <a:t>], [</a:t>
            </a:r>
            <a:r>
              <a:rPr lang="en-US" b="0" dirty="0" err="1"/>
              <a:t>qu</a:t>
            </a:r>
            <a:r>
              <a:rPr lang="en-US" b="0" dirty="0"/>
              <a:t>] in longer contexts. Raising awareness of cross-linguistic differences in the pronunciation of these consonant clusters through use of cognate words.</a:t>
            </a:r>
            <a:endParaRPr lang="en-US" b="1" dirty="0"/>
          </a:p>
          <a:p>
            <a:endParaRPr lang="en-US" b="1" dirty="0"/>
          </a:p>
          <a:p>
            <a:r>
              <a:rPr lang="en-US" b="1" dirty="0"/>
              <a:t>Procedure:</a:t>
            </a:r>
          </a:p>
          <a:p>
            <a:pPr marL="0" indent="0">
              <a:buNone/>
            </a:pPr>
            <a:r>
              <a:rPr lang="en-US" b="0" dirty="0"/>
              <a:t>1. Click on the buttons to play the audio.</a:t>
            </a:r>
          </a:p>
          <a:p>
            <a:pPr marL="0" indent="0">
              <a:buNone/>
            </a:pPr>
            <a:r>
              <a:rPr lang="en-US" b="0" dirty="0"/>
              <a:t>2. Students listen and tick or transcribe the target SSCs.</a:t>
            </a:r>
          </a:p>
          <a:p>
            <a:pPr marL="0" indent="0">
              <a:buNone/>
            </a:pPr>
            <a:r>
              <a:rPr lang="en-US" b="0" dirty="0"/>
              <a:t>3. Click to reveal answers (with more advanced classes, skip this step and move to step 4 to challenge students to translate the sentences through listening alone).</a:t>
            </a:r>
          </a:p>
          <a:p>
            <a:pPr marL="0" indent="0">
              <a:buNone/>
            </a:pPr>
            <a:r>
              <a:rPr lang="en-US" b="0" dirty="0"/>
              <a:t>4. Students use the answers to try to translate the sentences into English, noticing the cognate words that they have transcribed.</a:t>
            </a:r>
          </a:p>
          <a:p>
            <a:pPr marL="0" indent="0">
              <a:buNone/>
            </a:pPr>
            <a:r>
              <a:rPr lang="en-US" b="0" dirty="0"/>
              <a:t>5. Click to reveal answers.</a:t>
            </a:r>
          </a:p>
          <a:p>
            <a:pPr marL="0" indent="0">
              <a:buNone/>
            </a:pPr>
            <a:r>
              <a:rPr lang="en-US" b="0" dirty="0"/>
              <a:t>6. Ask students to identify other SSCs in the sentence that sound identical to [</a:t>
            </a:r>
            <a:r>
              <a:rPr lang="en-US" b="0" dirty="0" err="1"/>
              <a:t>th</a:t>
            </a:r>
            <a:r>
              <a:rPr lang="en-US" b="0" dirty="0"/>
              <a:t>] and [</a:t>
            </a:r>
            <a:r>
              <a:rPr lang="en-US" b="0" dirty="0" err="1"/>
              <a:t>qu</a:t>
            </a:r>
            <a:r>
              <a:rPr lang="en-US" b="0" dirty="0"/>
              <a:t>] ([t] and hard [c] in </a:t>
            </a:r>
            <a:r>
              <a:rPr lang="en-US" b="0" i="1" dirty="0" err="1"/>
              <a:t>enthousiaste</a:t>
            </a:r>
            <a:r>
              <a:rPr lang="en-US" b="0" i="1" dirty="0"/>
              <a:t> </a:t>
            </a:r>
            <a:r>
              <a:rPr lang="en-US" b="0" i="0" dirty="0"/>
              <a:t>and </a:t>
            </a:r>
            <a:r>
              <a:rPr lang="en-US" b="0" i="1" dirty="0"/>
              <a:t>Québec</a:t>
            </a:r>
            <a:r>
              <a:rPr lang="en-US" b="0" i="0" dirty="0"/>
              <a:t>).</a:t>
            </a:r>
          </a:p>
          <a:p>
            <a:endParaRPr lang="en-US" b="1" dirty="0"/>
          </a:p>
          <a:p>
            <a:r>
              <a:rPr lang="en-US" b="1" dirty="0"/>
              <a:t>Transcript:</a:t>
            </a:r>
          </a:p>
          <a:p>
            <a:pPr marL="0" indent="0" algn="l">
              <a:buFont typeface="+mj-lt"/>
              <a:buNone/>
            </a:pPr>
            <a:r>
              <a:rPr lang="fr-FR" sz="1200" dirty="0">
                <a:solidFill>
                  <a:schemeClr val="accent5">
                    <a:lumMod val="50000"/>
                  </a:schemeClr>
                </a:solidFill>
              </a:rPr>
              <a:t>1. Mathieu est athl</a:t>
            </a:r>
            <a:r>
              <a:rPr lang="fr-FR" sz="1200" dirty="0">
                <a:solidFill>
                  <a:schemeClr val="accent5">
                    <a:lumMod val="50000"/>
                  </a:schemeClr>
                </a:solidFill>
                <a:latin typeface="Century Gothic" panose="020B0502020202020204" pitchFamily="34" charset="0"/>
              </a:rPr>
              <a:t>ète.</a:t>
            </a:r>
          </a:p>
          <a:p>
            <a:pPr marL="0" indent="0" algn="l">
              <a:buFont typeface="+mj-lt"/>
              <a:buNone/>
            </a:pPr>
            <a:r>
              <a:rPr lang="fr-FR" sz="1200" dirty="0">
                <a:solidFill>
                  <a:schemeClr val="accent5">
                    <a:lumMod val="50000"/>
                  </a:schemeClr>
                </a:solidFill>
                <a:latin typeface="Century Gothic" panose="020B0502020202020204" pitchFamily="34" charset="0"/>
              </a:rPr>
              <a:t>2. Il cherche des marathons au Québec…</a:t>
            </a:r>
          </a:p>
          <a:p>
            <a:pPr marL="0" indent="0" algn="l">
              <a:buFont typeface="+mj-lt"/>
              <a:buNone/>
            </a:pPr>
            <a:r>
              <a:rPr lang="fr-FR" sz="1200" dirty="0">
                <a:solidFill>
                  <a:schemeClr val="accent5">
                    <a:lumMod val="50000"/>
                  </a:schemeClr>
                </a:solidFill>
                <a:latin typeface="Century Gothic" panose="020B0502020202020204" pitchFamily="34" charset="0"/>
              </a:rPr>
              <a:t>3. …parce qu’il est enthousiaste.</a:t>
            </a:r>
          </a:p>
          <a:p>
            <a:pPr marL="0" indent="0" algn="l">
              <a:buFont typeface="+mj-lt"/>
              <a:buNone/>
            </a:pPr>
            <a:r>
              <a:rPr lang="fr-FR" sz="1200" dirty="0">
                <a:solidFill>
                  <a:schemeClr val="accent5">
                    <a:lumMod val="50000"/>
                  </a:schemeClr>
                </a:solidFill>
                <a:latin typeface="Century Gothic" panose="020B0502020202020204" pitchFamily="34" charset="0"/>
              </a:rPr>
              <a:t>4. Son chat, Thibault, mâche du thon québécois.</a:t>
            </a:r>
          </a:p>
          <a:p>
            <a:pPr marL="0" indent="0" algn="l">
              <a:buFont typeface="+mj-lt"/>
              <a:buNone/>
            </a:pPr>
            <a:r>
              <a:rPr lang="fr-FR" sz="1200" dirty="0">
                <a:solidFill>
                  <a:schemeClr val="accent5">
                    <a:lumMod val="50000"/>
                  </a:schemeClr>
                </a:solidFill>
                <a:latin typeface="Century Gothic" panose="020B0502020202020204" pitchFamily="34" charset="0"/>
              </a:rPr>
              <a:t>5. Son chien, Véronique, est chez Monique.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athlète</a:t>
            </a:r>
            <a:r>
              <a:rPr lang="en-GB" baseline="0" dirty="0"/>
              <a:t> [4722]</a:t>
            </a:r>
            <a:r>
              <a:rPr lang="en-GB" baseline="0" dirty="0">
                <a:latin typeface="Century Gothic" panose="020B0502020202020204" pitchFamily="34" charset="0"/>
              </a:rPr>
              <a:t>, marathon [&gt;5000], </a:t>
            </a:r>
            <a:r>
              <a:rPr lang="en-GB" baseline="0" dirty="0" err="1">
                <a:latin typeface="Century Gothic" panose="020B0502020202020204" pitchFamily="34" charset="0"/>
              </a:rPr>
              <a:t>enthousiaste</a:t>
            </a:r>
            <a:r>
              <a:rPr lang="en-GB" baseline="0" dirty="0">
                <a:latin typeface="Century Gothic" panose="020B0502020202020204" pitchFamily="34" charset="0"/>
              </a:rPr>
              <a:t> [4287], </a:t>
            </a:r>
            <a:r>
              <a:rPr lang="en-GB" baseline="0" dirty="0" err="1">
                <a:latin typeface="Century Gothic" panose="020B0502020202020204" pitchFamily="34" charset="0"/>
              </a:rPr>
              <a:t>groupe</a:t>
            </a:r>
            <a:r>
              <a:rPr lang="en-GB" baseline="0" dirty="0">
                <a:latin typeface="Century Gothic" panose="020B0502020202020204" pitchFamily="34" charset="0"/>
              </a:rPr>
              <a:t> [187], </a:t>
            </a:r>
            <a:r>
              <a:rPr lang="en-GB" sz="1200" b="0" dirty="0" err="1">
                <a:solidFill>
                  <a:schemeClr val="bg1"/>
                </a:solidFill>
              </a:rPr>
              <a:t>consonantique</a:t>
            </a:r>
            <a:r>
              <a:rPr lang="en-GB" sz="1200" b="0" dirty="0">
                <a:solidFill>
                  <a:schemeClr val="bg1"/>
                </a:solidFill>
              </a:rPr>
              <a:t> [&lt;5000]</a:t>
            </a: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mâcher</a:t>
            </a:r>
            <a:r>
              <a:rPr lang="en-GB" b="0" baseline="0" dirty="0">
                <a:latin typeface="Century Gothic" panose="020B0502020202020204" pitchFamily="34" charset="0"/>
              </a:rPr>
              <a:t> [&gt;5000], thon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0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a:t>
            </a:r>
            <a:br>
              <a:rPr lang="en-GB" b="0" dirty="0"/>
            </a:br>
            <a:br>
              <a:rPr lang="en-GB" b="1" dirty="0"/>
            </a:br>
            <a:r>
              <a:rPr lang="en-GB" b="1" dirty="0"/>
              <a:t>Aim: </a:t>
            </a:r>
            <a:r>
              <a:rPr lang="en-GB" b="0" dirty="0"/>
              <a:t>Aural comprehension of this week’s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Give students a few seconds to read the words and try to recall the French before beginning each item.</a:t>
            </a:r>
            <a:br>
              <a:rPr lang="en-GB" b="0" dirty="0"/>
            </a:br>
            <a:r>
              <a:rPr lang="en-GB" b="0" dirty="0"/>
              <a:t>2. Click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Students write 1-4 in their books and then write a, b and c in the order of the French words they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to reveal the answers.</a:t>
            </a:r>
            <a:br>
              <a:rPr lang="en-GB" b="0" dirty="0"/>
            </a:br>
            <a:endParaRPr lang="es-ES"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 [RECORDING IN PROCESS]:</a:t>
            </a:r>
          </a:p>
          <a:p>
            <a:pPr marL="228600" lvl="0" indent="-228600">
              <a:buFont typeface="+mj-lt"/>
              <a:buAutoNum type="arabicPeriod"/>
            </a:pPr>
            <a:r>
              <a:rPr lang="fr-FR" sz="1200" kern="1200" dirty="0">
                <a:solidFill>
                  <a:schemeClr val="tx1"/>
                </a:solidFill>
                <a:effectLst/>
                <a:latin typeface="+mn-lt"/>
                <a:ea typeface="+mn-ea"/>
                <a:cs typeface="+mn-cs"/>
              </a:rPr>
              <a:t>commencer … la bibliothèque … nourrir</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toujours… déjà … enfin</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la fois … le cours … la tâche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emprunter … quitter … expliquer </a:t>
            </a:r>
            <a:endParaRPr lang="en-GB" sz="1200" b="0" i="0" kern="1200" dirty="0">
              <a:solidFill>
                <a:schemeClr val="tx1"/>
              </a:solidFill>
              <a:effectLst/>
              <a:latin typeface="+mn-lt"/>
              <a:ea typeface="+mn-ea"/>
              <a:cs typeface="+mn-cs"/>
            </a:endParaRPr>
          </a:p>
          <a:p>
            <a:pPr lvl="0"/>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ordre</a:t>
            </a:r>
            <a:r>
              <a:rPr lang="en-GB" baseline="0" dirty="0"/>
              <a:t> [197], </a:t>
            </a:r>
            <a:r>
              <a:rPr lang="en-US" sz="1800" dirty="0" err="1">
                <a:effectLst/>
                <a:latin typeface="Calibri" panose="020F0502020204030204" pitchFamily="34" charset="0"/>
                <a:ea typeface="Calibri" panose="020F0502020204030204" pitchFamily="34" charset="0"/>
                <a:cs typeface="Arial" panose="020B0604020202020204" pitchFamily="34" charset="0"/>
              </a:rPr>
              <a:t>dictée</a:t>
            </a:r>
            <a:r>
              <a:rPr lang="en-US" sz="1800" dirty="0">
                <a:effectLst/>
                <a:latin typeface="Calibri" panose="020F0502020204030204" pitchFamily="34" charset="0"/>
                <a:ea typeface="Calibri" panose="020F0502020204030204" pitchFamily="34" charset="0"/>
                <a:cs typeface="Arial" panose="020B060402020202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25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32491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5523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0321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6068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4065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5583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244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0890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7640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8618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446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15649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4825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711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0259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35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26507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4838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71320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9964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1214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298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089006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3163064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20.pn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image" Target="../media/image30.png"/><Relationship Id="rId10" Type="http://schemas.openxmlformats.org/officeDocument/2006/relationships/audio" Target="../media/audio37.wav"/><Relationship Id="rId4" Type="http://schemas.openxmlformats.org/officeDocument/2006/relationships/image" Target="../media/image29.png"/><Relationship Id="rId9" Type="http://schemas.openxmlformats.org/officeDocument/2006/relationships/audio" Target="../media/audio36.wav"/><Relationship Id="rId14" Type="http://schemas.openxmlformats.org/officeDocument/2006/relationships/audio" Target="../media/audio41.wav"/></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media/audio44.wav"/><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20.png"/><Relationship Id="rId7" Type="http://schemas.openxmlformats.org/officeDocument/2006/relationships/audio" Target="../media/audio46.wav"/><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audio" Target="../media/audio45.wav"/><Relationship Id="rId5" Type="http://schemas.openxmlformats.org/officeDocument/2006/relationships/image" Target="../media/image21.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20.png"/><Relationship Id="rId7" Type="http://schemas.openxmlformats.org/officeDocument/2006/relationships/audio" Target="../media/audio49.wav"/><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audio" Target="../media/audio48.wav"/><Relationship Id="rId5" Type="http://schemas.openxmlformats.org/officeDocument/2006/relationships/image" Target="../media/image21.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39.png"/><Relationship Id="rId11" Type="http://schemas.openxmlformats.org/officeDocument/2006/relationships/audio" Target="../media/audio53.wav"/><Relationship Id="rId5" Type="http://schemas.openxmlformats.org/officeDocument/2006/relationships/image" Target="../media/image38.png"/><Relationship Id="rId10" Type="http://schemas.openxmlformats.org/officeDocument/2006/relationships/audio" Target="../media/audio52.wav"/><Relationship Id="rId4" Type="http://schemas.openxmlformats.org/officeDocument/2006/relationships/image" Target="../media/image37.png"/><Relationship Id="rId9" Type="http://schemas.openxmlformats.org/officeDocument/2006/relationships/audio" Target="../media/audio51.wav"/></Relationships>
</file>

<file path=ppt/slides/_rels/slide24.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audio" Target="../media/audio56.wav"/><Relationship Id="rId4" Type="http://schemas.openxmlformats.org/officeDocument/2006/relationships/image" Target="../media/image41.jpeg"/><Relationship Id="rId9" Type="http://schemas.openxmlformats.org/officeDocument/2006/relationships/audio" Target="../media/audio55.wav"/></Relationships>
</file>

<file path=ppt/slides/_rels/slide25.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20.png"/><Relationship Id="rId7" Type="http://schemas.openxmlformats.org/officeDocument/2006/relationships/audio" Target="../media/audio58.wav"/><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audio" Target="../media/audio57.wav"/><Relationship Id="rId5" Type="http://schemas.openxmlformats.org/officeDocument/2006/relationships/image" Target="../media/image21.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image" Target="../media/image20.png"/><Relationship Id="rId7" Type="http://schemas.openxmlformats.org/officeDocument/2006/relationships/audio" Target="../media/audio61.wav"/><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audio" Target="../media/audio60.wav"/><Relationship Id="rId5" Type="http://schemas.openxmlformats.org/officeDocument/2006/relationships/image" Target="../media/image21.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68.wav"/><Relationship Id="rId3" Type="http://schemas.openxmlformats.org/officeDocument/2006/relationships/image" Target="../media/image20.png"/><Relationship Id="rId7" Type="http://schemas.microsoft.com/office/2007/relationships/hdphoto" Target="../media/hdphoto2.wdp"/><Relationship Id="rId12" Type="http://schemas.openxmlformats.org/officeDocument/2006/relationships/audio" Target="../media/audio67.wav"/><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58.png"/><Relationship Id="rId11" Type="http://schemas.openxmlformats.org/officeDocument/2006/relationships/audio" Target="../media/audio66.wav"/><Relationship Id="rId5" Type="http://schemas.openxmlformats.org/officeDocument/2006/relationships/image" Target="../media/image57.png"/><Relationship Id="rId15" Type="http://schemas.openxmlformats.org/officeDocument/2006/relationships/audio" Target="../media/audio70.wav"/><Relationship Id="rId10" Type="http://schemas.openxmlformats.org/officeDocument/2006/relationships/audio" Target="../media/audio65.wav"/><Relationship Id="rId4" Type="http://schemas.openxmlformats.org/officeDocument/2006/relationships/image" Target="../media/image56.png"/><Relationship Id="rId9" Type="http://schemas.openxmlformats.org/officeDocument/2006/relationships/audio" Target="../media/audio64.wav"/><Relationship Id="rId14" Type="http://schemas.openxmlformats.org/officeDocument/2006/relationships/audio" Target="../media/audio69.wav"/></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0.png"/><Relationship Id="rId7"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4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6.xml"/><Relationship Id="rId1" Type="http://schemas.openxmlformats.org/officeDocument/2006/relationships/slideLayout" Target="../slideLayouts/slideLayout50.xml"/><Relationship Id="rId5" Type="http://schemas.openxmlformats.org/officeDocument/2006/relationships/image" Target="../media/image65.JP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hyperlink" Target="https://quizlet.com/gb/548841059/year-8-french-term-31-week-6-flash-cards/" TargetMode="External"/><Relationship Id="rId3" Type="http://schemas.openxmlformats.org/officeDocument/2006/relationships/image" Target="../media/image20.png"/><Relationship Id="rId7" Type="http://schemas.openxmlformats.org/officeDocument/2006/relationships/hyperlink" Target="https://quizlet.com/gb/548848636/year-8-french-term-32-week-6-flash-card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awaiting" TargetMode="External"/><Relationship Id="rId11"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hyperlink" Target="https://quizlet.com/gb/495458427/year-7-french-term-31-week-4-flash-cards/" TargetMode="External"/><Relationship Id="rId4" Type="http://schemas.openxmlformats.org/officeDocument/2006/relationships/image" Target="../media/image66.png"/><Relationship Id="rId9" Type="http://schemas.openxmlformats.org/officeDocument/2006/relationships/hyperlink" Target="https://quizlet.com/gb/532191530/year-8-french-term-22-week-3-flash-cards/"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5" Type="http://schemas.openxmlformats.org/officeDocument/2006/relationships/image" Target="../media/image16.png"/><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audio" Target="../media/audio17.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19.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19.wav"/><Relationship Id="rId11" Type="http://schemas.openxmlformats.org/officeDocument/2006/relationships/image" Target="../media/image17.png"/><Relationship Id="rId5" Type="http://schemas.openxmlformats.org/officeDocument/2006/relationships/audio" Target="../media/audio17.wav"/><Relationship Id="rId10" Type="http://schemas.openxmlformats.org/officeDocument/2006/relationships/audio" Target="../media/audio23.wav"/><Relationship Id="rId4" Type="http://schemas.openxmlformats.org/officeDocument/2006/relationships/audio" Target="../media/audio18.wav"/><Relationship Id="rId9" Type="http://schemas.openxmlformats.org/officeDocument/2006/relationships/audio" Target="../media/audio22.wav"/></Relationships>
</file>

<file path=ppt/slides/_rels/slide8.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20.png"/><Relationship Id="rId7" Type="http://schemas.openxmlformats.org/officeDocument/2006/relationships/audio" Target="../media/audio26.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5.wav"/><Relationship Id="rId11" Type="http://schemas.microsoft.com/office/2007/relationships/hdphoto" Target="../media/hdphoto1.wdp"/><Relationship Id="rId5" Type="http://schemas.openxmlformats.org/officeDocument/2006/relationships/audio" Target="../media/audio24.wav"/><Relationship Id="rId10"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28.wav"/></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9.wav"/><Relationship Id="rId7"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427039" cy="1062010"/>
          </a:xfrm>
        </p:spPr>
        <p:txBody>
          <a:bodyPr>
            <a:normAutofit fontScale="90000"/>
          </a:bodyPr>
          <a:lstStyle/>
          <a:p>
            <a:pPr algn="l"/>
            <a:r>
              <a:rPr lang="en-GB" sz="3700" b="1" dirty="0">
                <a:solidFill>
                  <a:prstClr val="white"/>
                </a:solidFill>
              </a:rPr>
              <a:t>Talking about what you did and have done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286965" cy="886062"/>
          </a:xfrm>
        </p:spPr>
        <p:txBody>
          <a:bodyPr>
            <a:noAutofit/>
          </a:bodyPr>
          <a:lstStyle/>
          <a:p>
            <a:pPr algn="l"/>
            <a:r>
              <a:rPr lang="en-GB" sz="2700" dirty="0">
                <a:solidFill>
                  <a:prstClr val="white"/>
                </a:solidFill>
              </a:rPr>
              <a:t>adverb placement in the perfect tense</a:t>
            </a:r>
            <a:endParaRPr lang="fr-FR" sz="2700" dirty="0">
              <a:solidFill>
                <a:prstClr val="white"/>
              </a:solidFill>
            </a:endParaRPr>
          </a:p>
          <a:p>
            <a:pPr algn="l"/>
            <a:r>
              <a:rPr lang="en-GB" sz="2700" dirty="0">
                <a:solidFill>
                  <a:prstClr val="white"/>
                </a:solidFill>
              </a:rPr>
              <a:t>SSCs [</a:t>
            </a:r>
            <a:r>
              <a:rPr lang="en-GB" sz="2700" dirty="0" err="1">
                <a:solidFill>
                  <a:prstClr val="white"/>
                </a:solidFill>
              </a:rPr>
              <a:t>th</a:t>
            </a:r>
            <a:r>
              <a:rPr lang="en-GB" sz="2700" dirty="0">
                <a:solidFill>
                  <a:prstClr val="white"/>
                </a:solidFill>
              </a:rPr>
              <a:t>], [</a:t>
            </a:r>
            <a:r>
              <a:rPr lang="en-GB" sz="2700" dirty="0" err="1">
                <a:solidFill>
                  <a:prstClr val="white"/>
                </a:solidFill>
              </a:rPr>
              <a:t>ch</a:t>
            </a:r>
            <a:r>
              <a:rPr lang="en-GB" sz="2700" dirty="0">
                <a:solidFill>
                  <a:prstClr val="white"/>
                </a:solidFill>
              </a:rPr>
              <a:t>] and [</a:t>
            </a:r>
            <a:r>
              <a:rPr lang="en-GB" sz="2700" dirty="0" err="1">
                <a:solidFill>
                  <a:prstClr val="white"/>
                </a:solidFill>
              </a:rPr>
              <a:t>qu</a:t>
            </a:r>
            <a:r>
              <a:rPr lang="en-GB" sz="27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a:t>
            </a:r>
            <a:r>
              <a:rPr lang="en-GB" sz="2000" dirty="0">
                <a:solidFill>
                  <a:prstClr val="white"/>
                </a:solidFill>
                <a:latin typeface="Century Gothic" panose="020B0502020202020204" pitchFamily="34" charset="0"/>
              </a:rPr>
              <a:t>.2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000" dirty="0">
                <a:solidFill>
                  <a:prstClr val="white"/>
                </a:solidFill>
                <a:latin typeface="Century Gothic" panose="020B0502020202020204" pitchFamily="34" charset="0"/>
              </a:rPr>
              <a:t>5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a:t>
            </a:r>
            <a:r>
              <a:rPr lang="en-GB" sz="2000" dirty="0">
                <a:solidFill>
                  <a:prstClr val="white"/>
                </a:solidFill>
                <a:latin typeface="Century Gothic" panose="020B0502020202020204" pitchFamily="34" charset="0"/>
              </a:rPr>
              <a:t>67</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a:t>
            </a:r>
            <a:r>
              <a:rPr lang="en-GB" sz="1400" dirty="0">
                <a:solidFill>
                  <a:prstClr val="white"/>
                </a:solidFill>
                <a:latin typeface="Century Gothic" panose="020B0502020202020204" pitchFamily="34" charset="0"/>
              </a:rPr>
              <a:t>Catherine Morris / Catherine </a:t>
            </a:r>
            <a:r>
              <a:rPr lang="en-GB" sz="1400" dirty="0" err="1">
                <a:solidFill>
                  <a:prstClr val="white"/>
                </a:solidFill>
                <a:latin typeface="Century Gothic" panose="020B0502020202020204" pitchFamily="34" charset="0"/>
              </a:rPr>
              <a:t>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099539"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Adverb placement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59C83161-A3A0-F741-978A-3A85A9A2DE8A}"/>
              </a:ext>
            </a:extLst>
          </p:cNvPr>
          <p:cNvSpPr txBox="1"/>
          <p:nvPr/>
        </p:nvSpPr>
        <p:spPr>
          <a:xfrm>
            <a:off x="166200" y="1255887"/>
            <a:ext cx="11926740" cy="5016758"/>
          </a:xfrm>
          <a:prstGeom prst="rect">
            <a:avLst/>
          </a:prstGeom>
          <a:noFill/>
        </p:spPr>
        <p:txBody>
          <a:bodyPr wrap="square" rtlCol="0">
            <a:spAutoFit/>
          </a:bodyPr>
          <a:lstStyle/>
          <a:p>
            <a:pPr algn="l">
              <a:spcBef>
                <a:spcPts val="1200"/>
              </a:spcBef>
              <a:spcAft>
                <a:spcPts val="1200"/>
              </a:spcAft>
            </a:pPr>
            <a:r>
              <a:rPr lang="en-US" sz="2200" dirty="0">
                <a:solidFill>
                  <a:schemeClr val="accent5">
                    <a:lumMod val="50000"/>
                  </a:schemeClr>
                </a:solidFill>
              </a:rPr>
              <a:t>As you know, </a:t>
            </a:r>
            <a:r>
              <a:rPr lang="en-US" sz="2200" b="1" dirty="0">
                <a:solidFill>
                  <a:schemeClr val="accent5">
                    <a:lumMod val="50000"/>
                  </a:schemeClr>
                </a:solidFill>
              </a:rPr>
              <a:t>adverbs </a:t>
            </a:r>
            <a:r>
              <a:rPr lang="en-US" sz="2200" dirty="0">
                <a:solidFill>
                  <a:schemeClr val="accent5">
                    <a:lumMod val="50000"/>
                  </a:schemeClr>
                </a:solidFill>
              </a:rPr>
              <a:t>that tell us </a:t>
            </a:r>
            <a:r>
              <a:rPr lang="en-US" sz="2200" b="1" dirty="0">
                <a:solidFill>
                  <a:schemeClr val="accent5">
                    <a:lumMod val="50000"/>
                  </a:schemeClr>
                </a:solidFill>
              </a:rPr>
              <a:t>exactly when </a:t>
            </a:r>
            <a:r>
              <a:rPr lang="en-US" sz="2200" dirty="0">
                <a:solidFill>
                  <a:schemeClr val="accent5">
                    <a:lumMod val="50000"/>
                  </a:schemeClr>
                </a:solidFill>
              </a:rPr>
              <a:t>or</a:t>
            </a:r>
            <a:r>
              <a:rPr lang="en-US" sz="2200" b="1" dirty="0">
                <a:solidFill>
                  <a:schemeClr val="accent5">
                    <a:lumMod val="50000"/>
                  </a:schemeClr>
                </a:solidFill>
              </a:rPr>
              <a:t> where </a:t>
            </a:r>
            <a:r>
              <a:rPr lang="en-US" sz="2200" dirty="0">
                <a:solidFill>
                  <a:schemeClr val="accent5">
                    <a:lumMod val="50000"/>
                  </a:schemeClr>
                </a:solidFill>
              </a:rPr>
              <a:t>something happens</a:t>
            </a:r>
            <a:r>
              <a:rPr lang="en-US" sz="2200" b="1" dirty="0">
                <a:solidFill>
                  <a:schemeClr val="accent5">
                    <a:lumMod val="50000"/>
                  </a:schemeClr>
                </a:solidFill>
              </a:rPr>
              <a:t> </a:t>
            </a:r>
            <a:r>
              <a:rPr lang="en-US" sz="2200" dirty="0">
                <a:solidFill>
                  <a:schemeClr val="accent5">
                    <a:lumMod val="50000"/>
                  </a:schemeClr>
                </a:solidFill>
              </a:rPr>
              <a:t>normally come at the </a:t>
            </a:r>
            <a:r>
              <a:rPr lang="en-US" sz="2200" b="1" dirty="0">
                <a:solidFill>
                  <a:schemeClr val="accent5">
                    <a:lumMod val="50000"/>
                  </a:schemeClr>
                </a:solidFill>
              </a:rPr>
              <a:t>beginning </a:t>
            </a:r>
            <a:r>
              <a:rPr lang="en-US" sz="2200" dirty="0">
                <a:solidFill>
                  <a:schemeClr val="accent5">
                    <a:lumMod val="50000"/>
                  </a:schemeClr>
                </a:solidFill>
              </a:rPr>
              <a:t>or </a:t>
            </a:r>
            <a:r>
              <a:rPr lang="en-US" sz="2200" b="1" dirty="0">
                <a:solidFill>
                  <a:schemeClr val="accent5">
                    <a:lumMod val="50000"/>
                  </a:schemeClr>
                </a:solidFill>
              </a:rPr>
              <a:t>end</a:t>
            </a:r>
            <a:r>
              <a:rPr lang="en-US" sz="2200" dirty="0">
                <a:solidFill>
                  <a:schemeClr val="accent5">
                    <a:lumMod val="50000"/>
                  </a:schemeClr>
                </a:solidFill>
              </a:rPr>
              <a:t> of sentences: </a:t>
            </a:r>
          </a:p>
          <a:p>
            <a:pPr>
              <a:spcBef>
                <a:spcPts val="1200"/>
              </a:spcBef>
              <a:spcAft>
                <a:spcPts val="1200"/>
              </a:spcAft>
            </a:pPr>
            <a:r>
              <a:rPr lang="en-US" sz="2200" dirty="0">
                <a:solidFill>
                  <a:schemeClr val="accent5">
                    <a:lumMod val="50000"/>
                  </a:schemeClr>
                </a:solidFill>
              </a:rPr>
              <a:t>	</a:t>
            </a:r>
            <a:r>
              <a:rPr lang="fr-FR" sz="2200" b="1" dirty="0">
                <a:solidFill>
                  <a:srgbClr val="EE6000"/>
                </a:solidFill>
              </a:rPr>
              <a:t>Hier</a:t>
            </a:r>
            <a:r>
              <a:rPr lang="fr-FR" sz="2200" dirty="0">
                <a:solidFill>
                  <a:schemeClr val="accent5">
                    <a:lumMod val="50000"/>
                  </a:schemeClr>
                </a:solidFill>
              </a:rPr>
              <a:t>, j’</a:t>
            </a:r>
            <a:r>
              <a:rPr lang="fr-FR" sz="2200" b="1" dirty="0">
                <a:solidFill>
                  <a:schemeClr val="accent5">
                    <a:lumMod val="50000"/>
                  </a:schemeClr>
                </a:solidFill>
              </a:rPr>
              <a:t>ai</a:t>
            </a:r>
            <a:r>
              <a:rPr lang="fr-FR" sz="2200" dirty="0">
                <a:solidFill>
                  <a:schemeClr val="accent5">
                    <a:lumMod val="50000"/>
                  </a:schemeClr>
                </a:solidFill>
              </a:rPr>
              <a:t> </a:t>
            </a:r>
            <a:r>
              <a:rPr lang="fr-FR" sz="2200" b="1" dirty="0">
                <a:solidFill>
                  <a:schemeClr val="accent5">
                    <a:lumMod val="50000"/>
                  </a:schemeClr>
                </a:solidFill>
              </a:rPr>
              <a:t>commencé</a:t>
            </a:r>
            <a:r>
              <a:rPr lang="fr-FR" sz="2200" dirty="0">
                <a:solidFill>
                  <a:schemeClr val="accent5">
                    <a:lumMod val="50000"/>
                  </a:schemeClr>
                </a:solidFill>
              </a:rPr>
              <a:t> la tâche.  </a:t>
            </a:r>
            <a:r>
              <a:rPr lang="en-US" sz="2200" dirty="0">
                <a:solidFill>
                  <a:schemeClr val="accent5">
                    <a:lumMod val="50000"/>
                  </a:schemeClr>
                </a:solidFill>
              </a:rPr>
              <a:t>		I </a:t>
            </a:r>
            <a:r>
              <a:rPr lang="en-US" sz="2200" b="1" dirty="0">
                <a:solidFill>
                  <a:schemeClr val="accent5">
                    <a:lumMod val="50000"/>
                  </a:schemeClr>
                </a:solidFill>
              </a:rPr>
              <a:t>started</a:t>
            </a:r>
            <a:r>
              <a:rPr lang="en-US" sz="2200" dirty="0">
                <a:solidFill>
                  <a:schemeClr val="accent5">
                    <a:lumMod val="50000"/>
                  </a:schemeClr>
                </a:solidFill>
              </a:rPr>
              <a:t> the task </a:t>
            </a:r>
            <a:r>
              <a:rPr lang="en-US" sz="2200" b="1" dirty="0">
                <a:solidFill>
                  <a:srgbClr val="EE6000"/>
                </a:solidFill>
              </a:rPr>
              <a:t>yesterday</a:t>
            </a:r>
            <a:r>
              <a:rPr lang="en-US" sz="2200" dirty="0">
                <a:solidFill>
                  <a:schemeClr val="accent5">
                    <a:lumMod val="50000"/>
                  </a:schemeClr>
                </a:solidFill>
              </a:rPr>
              <a:t>.</a:t>
            </a:r>
            <a:br>
              <a:rPr lang="en-US" sz="2200" dirty="0">
                <a:solidFill>
                  <a:schemeClr val="accent5">
                    <a:lumMod val="50000"/>
                  </a:schemeClr>
                </a:solidFill>
              </a:rPr>
            </a:br>
            <a:r>
              <a:rPr lang="en-US" sz="2200" dirty="0">
                <a:solidFill>
                  <a:schemeClr val="accent5">
                    <a:lumMod val="50000"/>
                  </a:schemeClr>
                </a:solidFill>
              </a:rPr>
              <a:t>	Il </a:t>
            </a:r>
            <a:r>
              <a:rPr lang="en-US" sz="2200" b="1" dirty="0" err="1">
                <a:solidFill>
                  <a:schemeClr val="accent5">
                    <a:lumMod val="50000"/>
                  </a:schemeClr>
                </a:solidFill>
              </a:rPr>
              <a:t>quitte</a:t>
            </a:r>
            <a:r>
              <a:rPr lang="en-US" sz="2200" b="1" dirty="0">
                <a:solidFill>
                  <a:schemeClr val="accent5">
                    <a:lumMod val="50000"/>
                  </a:schemeClr>
                </a:solidFill>
              </a:rPr>
              <a:t> </a:t>
            </a:r>
            <a:r>
              <a:rPr lang="en-US" sz="2200" dirty="0">
                <a:solidFill>
                  <a:schemeClr val="accent5">
                    <a:lumMod val="50000"/>
                  </a:schemeClr>
                </a:solidFill>
              </a:rPr>
              <a:t>la salle </a:t>
            </a:r>
            <a:r>
              <a:rPr lang="en-US" sz="2200" b="1" dirty="0" err="1">
                <a:solidFill>
                  <a:srgbClr val="E65D02"/>
                </a:solidFill>
              </a:rPr>
              <a:t>en</a:t>
            </a:r>
            <a:r>
              <a:rPr lang="en-US" sz="2200" b="1" dirty="0">
                <a:solidFill>
                  <a:srgbClr val="E65D02"/>
                </a:solidFill>
              </a:rPr>
              <a:t> </a:t>
            </a:r>
            <a:r>
              <a:rPr lang="en-US" sz="2200" b="1" dirty="0" err="1">
                <a:solidFill>
                  <a:srgbClr val="E65D02"/>
                </a:solidFill>
              </a:rPr>
              <a:t>ce</a:t>
            </a:r>
            <a:r>
              <a:rPr lang="en-US" sz="2200" b="1" dirty="0">
                <a:solidFill>
                  <a:srgbClr val="E65D02"/>
                </a:solidFill>
              </a:rPr>
              <a:t> moment</a:t>
            </a:r>
            <a:r>
              <a:rPr lang="en-US" sz="2200" b="1" dirty="0">
                <a:solidFill>
                  <a:schemeClr val="accent5">
                    <a:lumMod val="50000"/>
                  </a:schemeClr>
                </a:solidFill>
              </a:rPr>
              <a:t>.		</a:t>
            </a:r>
            <a:r>
              <a:rPr lang="en-US" sz="2200" dirty="0">
                <a:solidFill>
                  <a:schemeClr val="accent5">
                    <a:lumMod val="50000"/>
                  </a:schemeClr>
                </a:solidFill>
              </a:rPr>
              <a:t>He’s leaving the room </a:t>
            </a:r>
            <a:r>
              <a:rPr lang="en-US" sz="2200" b="1" dirty="0">
                <a:solidFill>
                  <a:srgbClr val="E65D02"/>
                </a:solidFill>
              </a:rPr>
              <a:t>at the moment</a:t>
            </a:r>
            <a:r>
              <a:rPr lang="en-US" sz="2200" dirty="0">
                <a:solidFill>
                  <a:schemeClr val="accent5">
                    <a:lumMod val="50000"/>
                  </a:schemeClr>
                </a:solidFill>
              </a:rPr>
              <a:t>.</a:t>
            </a:r>
          </a:p>
          <a:p>
            <a:pPr algn="l">
              <a:spcBef>
                <a:spcPts val="1200"/>
              </a:spcBef>
              <a:spcAft>
                <a:spcPts val="1200"/>
              </a:spcAft>
            </a:pPr>
            <a:r>
              <a:rPr lang="en-US" sz="2200" b="1" dirty="0">
                <a:solidFill>
                  <a:schemeClr val="accent5">
                    <a:lumMod val="50000"/>
                  </a:schemeClr>
                </a:solidFill>
              </a:rPr>
              <a:t>Adverbs </a:t>
            </a:r>
            <a:r>
              <a:rPr lang="en-US" sz="2200" dirty="0">
                <a:solidFill>
                  <a:schemeClr val="accent5">
                    <a:lumMod val="50000"/>
                  </a:schemeClr>
                </a:solidFill>
              </a:rPr>
              <a:t>that tell us </a:t>
            </a:r>
            <a:r>
              <a:rPr lang="en-US" sz="2200" b="1" dirty="0">
                <a:solidFill>
                  <a:schemeClr val="accent5">
                    <a:lumMod val="50000"/>
                  </a:schemeClr>
                </a:solidFill>
              </a:rPr>
              <a:t>how </a:t>
            </a:r>
            <a:r>
              <a:rPr lang="en-US" sz="2200" dirty="0">
                <a:solidFill>
                  <a:schemeClr val="accent5">
                    <a:lumMod val="50000"/>
                  </a:schemeClr>
                </a:solidFill>
              </a:rPr>
              <a:t>or </a:t>
            </a:r>
            <a:r>
              <a:rPr lang="en-US" sz="2200" b="1" dirty="0">
                <a:solidFill>
                  <a:schemeClr val="accent5">
                    <a:lumMod val="50000"/>
                  </a:schemeClr>
                </a:solidFill>
              </a:rPr>
              <a:t>how frequently </a:t>
            </a:r>
            <a:r>
              <a:rPr lang="en-US" sz="2200" dirty="0">
                <a:solidFill>
                  <a:schemeClr val="accent5">
                    <a:lumMod val="50000"/>
                  </a:schemeClr>
                </a:solidFill>
              </a:rPr>
              <a:t>something happens normally come </a:t>
            </a:r>
            <a:r>
              <a:rPr lang="en-US" sz="2200" b="1" dirty="0">
                <a:solidFill>
                  <a:schemeClr val="accent5">
                    <a:lumMod val="50000"/>
                  </a:schemeClr>
                </a:solidFill>
              </a:rPr>
              <a:t>in the middle </a:t>
            </a:r>
            <a:r>
              <a:rPr lang="en-US" sz="2200" dirty="0">
                <a:solidFill>
                  <a:schemeClr val="accent5">
                    <a:lumMod val="50000"/>
                  </a:schemeClr>
                </a:solidFill>
              </a:rPr>
              <a:t>of a sentence, </a:t>
            </a:r>
            <a:r>
              <a:rPr lang="en-US" sz="2200" b="1" dirty="0">
                <a:solidFill>
                  <a:schemeClr val="accent5">
                    <a:lumMod val="50000"/>
                  </a:schemeClr>
                </a:solidFill>
              </a:rPr>
              <a:t>after </a:t>
            </a:r>
            <a:r>
              <a:rPr lang="en-US" sz="2200" dirty="0">
                <a:solidFill>
                  <a:schemeClr val="accent5">
                    <a:lumMod val="50000"/>
                  </a:schemeClr>
                </a:solidFill>
              </a:rPr>
              <a:t>the </a:t>
            </a:r>
            <a:r>
              <a:rPr lang="en-US" sz="2200" b="1" dirty="0">
                <a:solidFill>
                  <a:schemeClr val="accent5">
                    <a:lumMod val="50000"/>
                  </a:schemeClr>
                </a:solidFill>
              </a:rPr>
              <a:t>verb in short form</a:t>
            </a:r>
            <a:r>
              <a:rPr lang="en-US" sz="2200" dirty="0">
                <a:solidFill>
                  <a:schemeClr val="accent5">
                    <a:lumMod val="50000"/>
                  </a:schemeClr>
                </a:solidFill>
              </a:rPr>
              <a:t>:</a:t>
            </a:r>
            <a:endParaRPr lang="en-US" sz="2200" b="1" dirty="0">
              <a:solidFill>
                <a:schemeClr val="accent5">
                  <a:lumMod val="50000"/>
                </a:schemeClr>
              </a:solidFill>
            </a:endParaRPr>
          </a:p>
          <a:p>
            <a:pPr>
              <a:spcBef>
                <a:spcPts val="1200"/>
              </a:spcBef>
              <a:spcAft>
                <a:spcPts val="1200"/>
              </a:spcAft>
            </a:pPr>
            <a:r>
              <a:rPr lang="en-US" sz="2200" b="1" dirty="0">
                <a:solidFill>
                  <a:schemeClr val="accent5">
                    <a:lumMod val="50000"/>
                  </a:schemeClr>
                </a:solidFill>
              </a:rPr>
              <a:t>	</a:t>
            </a:r>
            <a:r>
              <a:rPr lang="en-US" sz="2200" dirty="0">
                <a:solidFill>
                  <a:schemeClr val="accent5">
                    <a:lumMod val="50000"/>
                  </a:schemeClr>
                </a:solidFill>
              </a:rPr>
              <a:t>Il </a:t>
            </a:r>
            <a:r>
              <a:rPr lang="en-US" sz="2200" b="1" dirty="0">
                <a:solidFill>
                  <a:schemeClr val="accent5">
                    <a:lumMod val="50000"/>
                  </a:schemeClr>
                </a:solidFill>
              </a:rPr>
              <a:t>parle</a:t>
            </a:r>
            <a:r>
              <a:rPr lang="en-US" sz="2200" dirty="0">
                <a:solidFill>
                  <a:schemeClr val="accent5">
                    <a:lumMod val="50000"/>
                  </a:schemeClr>
                </a:solidFill>
              </a:rPr>
              <a:t> </a:t>
            </a:r>
            <a:r>
              <a:rPr lang="en-US" sz="2200" b="1" dirty="0" err="1">
                <a:solidFill>
                  <a:srgbClr val="EE6000"/>
                </a:solidFill>
              </a:rPr>
              <a:t>souvent</a:t>
            </a:r>
            <a:r>
              <a:rPr lang="en-US" sz="2200" b="1" dirty="0">
                <a:solidFill>
                  <a:srgbClr val="EE6000"/>
                </a:solidFill>
              </a:rPr>
              <a:t> </a:t>
            </a:r>
            <a:r>
              <a:rPr lang="en-US" sz="2200" dirty="0">
                <a:solidFill>
                  <a:schemeClr val="accent5">
                    <a:lumMod val="50000"/>
                  </a:schemeClr>
                </a:solidFill>
              </a:rPr>
              <a:t>de son </a:t>
            </a:r>
            <a:r>
              <a:rPr lang="en-US" sz="2200" dirty="0" err="1">
                <a:solidFill>
                  <a:schemeClr val="accent5">
                    <a:lumMod val="50000"/>
                  </a:schemeClr>
                </a:solidFill>
              </a:rPr>
              <a:t>chien</a:t>
            </a:r>
            <a:r>
              <a:rPr lang="en-US" sz="2200" dirty="0">
                <a:solidFill>
                  <a:schemeClr val="accent5">
                    <a:lumMod val="50000"/>
                  </a:schemeClr>
                </a:solidFill>
              </a:rPr>
              <a:t>.		He </a:t>
            </a:r>
            <a:r>
              <a:rPr lang="en-US" sz="2200" b="1" dirty="0">
                <a:solidFill>
                  <a:srgbClr val="E65D02"/>
                </a:solidFill>
              </a:rPr>
              <a:t>often</a:t>
            </a:r>
            <a:r>
              <a:rPr lang="en-US" sz="2200" dirty="0">
                <a:solidFill>
                  <a:schemeClr val="accent5">
                    <a:lumMod val="50000"/>
                  </a:schemeClr>
                </a:solidFill>
              </a:rPr>
              <a:t> </a:t>
            </a:r>
            <a:r>
              <a:rPr lang="en-US" sz="2200" b="1" dirty="0">
                <a:solidFill>
                  <a:schemeClr val="accent5">
                    <a:lumMod val="50000"/>
                  </a:schemeClr>
                </a:solidFill>
              </a:rPr>
              <a:t>talks </a:t>
            </a:r>
            <a:r>
              <a:rPr lang="en-US" sz="2200" dirty="0">
                <a:solidFill>
                  <a:schemeClr val="accent5">
                    <a:lumMod val="50000"/>
                  </a:schemeClr>
                </a:solidFill>
              </a:rPr>
              <a:t>about his dog.</a:t>
            </a:r>
          </a:p>
          <a:p>
            <a:pPr>
              <a:spcBef>
                <a:spcPts val="1200"/>
              </a:spcBef>
              <a:spcAft>
                <a:spcPts val="1200"/>
              </a:spcAft>
            </a:pPr>
            <a:r>
              <a:rPr lang="en-GB" sz="2200" dirty="0">
                <a:solidFill>
                  <a:schemeClr val="accent5">
                    <a:lumMod val="50000"/>
                  </a:schemeClr>
                </a:solidFill>
              </a:rPr>
              <a:t>In the perfect tense, </a:t>
            </a:r>
            <a:r>
              <a:rPr lang="en-GB" sz="2200" b="1" i="1" dirty="0" err="1">
                <a:solidFill>
                  <a:schemeClr val="accent5">
                    <a:lumMod val="50000"/>
                  </a:schemeClr>
                </a:solidFill>
              </a:rPr>
              <a:t>avoir</a:t>
            </a:r>
            <a:r>
              <a:rPr lang="en-GB" sz="2200" b="1" i="1" dirty="0">
                <a:solidFill>
                  <a:schemeClr val="accent5">
                    <a:lumMod val="50000"/>
                  </a:schemeClr>
                </a:solidFill>
              </a:rPr>
              <a:t> </a:t>
            </a:r>
            <a:r>
              <a:rPr lang="en-GB" sz="2200" dirty="0">
                <a:solidFill>
                  <a:schemeClr val="accent5">
                    <a:lumMod val="50000"/>
                  </a:schemeClr>
                </a:solidFill>
              </a:rPr>
              <a:t>is in short form</a:t>
            </a:r>
            <a:r>
              <a:rPr lang="en-GB" sz="2200" i="1" dirty="0">
                <a:solidFill>
                  <a:schemeClr val="accent5">
                    <a:lumMod val="50000"/>
                  </a:schemeClr>
                </a:solidFill>
              </a:rPr>
              <a:t>. </a:t>
            </a:r>
            <a:r>
              <a:rPr lang="en-GB" sz="2200" dirty="0">
                <a:solidFill>
                  <a:schemeClr val="accent5">
                    <a:lumMod val="50000"/>
                  </a:schemeClr>
                </a:solidFill>
              </a:rPr>
              <a:t>So, adverbs</a:t>
            </a:r>
            <a:r>
              <a:rPr lang="en-US" sz="2200" dirty="0">
                <a:solidFill>
                  <a:schemeClr val="accent5">
                    <a:lumMod val="50000"/>
                  </a:schemeClr>
                </a:solidFill>
              </a:rPr>
              <a:t> that tell us </a:t>
            </a:r>
            <a:r>
              <a:rPr lang="en-US" sz="2200" b="1" dirty="0">
                <a:solidFill>
                  <a:schemeClr val="accent5">
                    <a:lumMod val="50000"/>
                  </a:schemeClr>
                </a:solidFill>
              </a:rPr>
              <a:t>how </a:t>
            </a:r>
            <a:r>
              <a:rPr lang="en-US" sz="2200" dirty="0">
                <a:solidFill>
                  <a:schemeClr val="accent5">
                    <a:lumMod val="50000"/>
                  </a:schemeClr>
                </a:solidFill>
              </a:rPr>
              <a:t>or </a:t>
            </a:r>
            <a:r>
              <a:rPr lang="en-US" sz="2200" b="1" dirty="0">
                <a:solidFill>
                  <a:schemeClr val="accent5">
                    <a:lumMod val="50000"/>
                  </a:schemeClr>
                </a:solidFill>
              </a:rPr>
              <a:t>how frequently </a:t>
            </a:r>
            <a:r>
              <a:rPr lang="en-US" sz="2200" dirty="0">
                <a:solidFill>
                  <a:schemeClr val="accent5">
                    <a:lumMod val="50000"/>
                  </a:schemeClr>
                </a:solidFill>
              </a:rPr>
              <a:t>something happens normally come </a:t>
            </a:r>
            <a:r>
              <a:rPr lang="en-US" sz="2200" b="1" dirty="0">
                <a:solidFill>
                  <a:schemeClr val="accent5">
                    <a:lumMod val="50000"/>
                  </a:schemeClr>
                </a:solidFill>
              </a:rPr>
              <a:t>between </a:t>
            </a:r>
            <a:r>
              <a:rPr lang="en-US" sz="2200" dirty="0">
                <a:solidFill>
                  <a:schemeClr val="accent5">
                    <a:lumMod val="50000"/>
                  </a:schemeClr>
                </a:solidFill>
              </a:rPr>
              <a:t>the form of </a:t>
            </a:r>
            <a:r>
              <a:rPr lang="en-US" sz="2200" i="1" dirty="0" err="1">
                <a:solidFill>
                  <a:schemeClr val="accent5">
                    <a:lumMod val="50000"/>
                  </a:schemeClr>
                </a:solidFill>
              </a:rPr>
              <a:t>avoir</a:t>
            </a:r>
            <a:r>
              <a:rPr lang="en-US" sz="2200" i="1" dirty="0">
                <a:solidFill>
                  <a:schemeClr val="accent5">
                    <a:lumMod val="50000"/>
                  </a:schemeClr>
                </a:solidFill>
              </a:rPr>
              <a:t> </a:t>
            </a:r>
            <a:r>
              <a:rPr lang="en-US" sz="2200" dirty="0">
                <a:solidFill>
                  <a:schemeClr val="accent5">
                    <a:lumMod val="50000"/>
                  </a:schemeClr>
                </a:solidFill>
              </a:rPr>
              <a:t>and the past participle:</a:t>
            </a:r>
            <a:endParaRPr lang="en-GB" sz="2200" dirty="0">
              <a:solidFill>
                <a:schemeClr val="accent5">
                  <a:lumMod val="50000"/>
                </a:schemeClr>
              </a:solidFill>
            </a:endParaRPr>
          </a:p>
          <a:p>
            <a:pPr>
              <a:spcBef>
                <a:spcPts val="1200"/>
              </a:spcBef>
              <a:spcAft>
                <a:spcPts val="1200"/>
              </a:spcAft>
            </a:pPr>
            <a:r>
              <a:rPr lang="en-GB" sz="2200" b="1" dirty="0">
                <a:solidFill>
                  <a:schemeClr val="accent5">
                    <a:lumMod val="50000"/>
                  </a:schemeClr>
                </a:solidFill>
              </a:rPr>
              <a:t>	</a:t>
            </a:r>
            <a:r>
              <a:rPr lang="en-US" sz="2200" dirty="0">
                <a:solidFill>
                  <a:schemeClr val="accent5">
                    <a:lumMod val="50000"/>
                  </a:schemeClr>
                </a:solidFill>
              </a:rPr>
              <a:t>Il </a:t>
            </a:r>
            <a:r>
              <a:rPr lang="en-US" sz="2200" b="1" dirty="0">
                <a:solidFill>
                  <a:schemeClr val="accent5">
                    <a:lumMod val="50000"/>
                  </a:schemeClr>
                </a:solidFill>
              </a:rPr>
              <a:t>a </a:t>
            </a:r>
            <a:r>
              <a:rPr lang="en-US" sz="2200" b="1" dirty="0">
                <a:solidFill>
                  <a:srgbClr val="EE6000"/>
                </a:solidFill>
              </a:rPr>
              <a:t>déjà</a:t>
            </a:r>
            <a:r>
              <a:rPr lang="en-US" sz="2200" b="1" dirty="0">
                <a:solidFill>
                  <a:schemeClr val="accent5">
                    <a:lumMod val="50000"/>
                  </a:schemeClr>
                </a:solidFill>
              </a:rPr>
              <a:t> </a:t>
            </a:r>
            <a:r>
              <a:rPr lang="en-US" sz="2200" b="1" dirty="0" err="1">
                <a:solidFill>
                  <a:schemeClr val="accent5">
                    <a:lumMod val="50000"/>
                  </a:schemeClr>
                </a:solidFill>
              </a:rPr>
              <a:t>quitté</a:t>
            </a:r>
            <a:r>
              <a:rPr lang="en-US" sz="2200" b="1" dirty="0">
                <a:solidFill>
                  <a:schemeClr val="accent5">
                    <a:lumMod val="50000"/>
                  </a:schemeClr>
                </a:solidFill>
              </a:rPr>
              <a:t> </a:t>
            </a:r>
            <a:r>
              <a:rPr lang="en-US" sz="2200" dirty="0">
                <a:solidFill>
                  <a:schemeClr val="accent5">
                    <a:lumMod val="50000"/>
                  </a:schemeClr>
                </a:solidFill>
              </a:rPr>
              <a:t>la salle.			He </a:t>
            </a:r>
            <a:r>
              <a:rPr lang="en-US" sz="2200" b="1" dirty="0">
                <a:solidFill>
                  <a:srgbClr val="EE6000"/>
                </a:solidFill>
              </a:rPr>
              <a:t>already</a:t>
            </a:r>
            <a:r>
              <a:rPr lang="en-US" sz="2200" b="1" dirty="0">
                <a:solidFill>
                  <a:schemeClr val="accent5">
                    <a:lumMod val="50000"/>
                  </a:schemeClr>
                </a:solidFill>
              </a:rPr>
              <a:t> left </a:t>
            </a:r>
            <a:r>
              <a:rPr lang="en-US" sz="2200" dirty="0">
                <a:solidFill>
                  <a:schemeClr val="accent5">
                    <a:lumMod val="50000"/>
                  </a:schemeClr>
                </a:solidFill>
              </a:rPr>
              <a:t>the room.</a:t>
            </a:r>
            <a:endParaRPr lang="en-GB" sz="2200" b="1" dirty="0">
              <a:solidFill>
                <a:schemeClr val="accent5">
                  <a:lumMod val="50000"/>
                </a:schemeClr>
              </a:solidFill>
            </a:endParaRPr>
          </a:p>
        </p:txBody>
      </p:sp>
      <p:sp>
        <p:nvSpPr>
          <p:cNvPr id="11" name="Rounded Rectangular Callout 9">
            <a:extLst>
              <a:ext uri="{FF2B5EF4-FFF2-40B4-BE49-F238E27FC236}">
                <a16:creationId xmlns:a16="http://schemas.microsoft.com/office/drawing/2014/main" id="{068AC66C-BD51-44F3-A8A6-F50EEB3E81A1}"/>
              </a:ext>
            </a:extLst>
          </p:cNvPr>
          <p:cNvSpPr/>
          <p:nvPr/>
        </p:nvSpPr>
        <p:spPr>
          <a:xfrm>
            <a:off x="1009068" y="3869423"/>
            <a:ext cx="3654372" cy="1732690"/>
          </a:xfrm>
          <a:prstGeom prst="wedgeRoundRectCallout">
            <a:avLst>
              <a:gd name="adj1" fmla="val -20385"/>
              <a:gd name="adj2" fmla="val 60089"/>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lvl="0" algn="ctr">
              <a:defRPr/>
            </a:pP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short</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form</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of </a:t>
            </a:r>
            <a:r>
              <a:rPr kumimoji="0" lang="en-GB" sz="2000" b="1" i="0" u="none" strike="noStrike" kern="0" cap="none" spc="0" normalizeH="0" noProof="0" dirty="0" err="1">
                <a:ln>
                  <a:noFill/>
                </a:ln>
                <a:solidFill>
                  <a:prstClr val="white"/>
                </a:solidFill>
                <a:effectLst/>
                <a:uLnTx/>
                <a:uFillTx/>
                <a:latin typeface="Century Gothic" panose="020F0302020204030204"/>
                <a:ea typeface="+mn-ea"/>
                <a:cs typeface="+mn-cs"/>
              </a:rPr>
              <a:t>avoir</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i="0" u="none" strike="noStrike" kern="0" cap="none" spc="0" normalizeH="0" noProof="0" dirty="0">
                <a:ln>
                  <a:noFill/>
                </a:ln>
                <a:solidFill>
                  <a:prstClr val="white"/>
                </a:solidFill>
                <a:effectLst/>
                <a:uLnTx/>
                <a:uFillTx/>
                <a:latin typeface="Century Gothic" panose="020F0302020204030204"/>
                <a:ea typeface="+mn-ea"/>
                <a:cs typeface="+mn-cs"/>
              </a:rPr>
              <a:t>and the </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past participle </a:t>
            </a:r>
            <a:r>
              <a:rPr kumimoji="0" lang="en-GB" sz="2000" i="0" u="none" strike="noStrike" kern="0" cap="none" spc="0" normalizeH="0" noProof="0" dirty="0">
                <a:ln>
                  <a:noFill/>
                </a:ln>
                <a:solidFill>
                  <a:prstClr val="white"/>
                </a:solidFill>
                <a:effectLst/>
                <a:uLnTx/>
                <a:uFillTx/>
                <a:latin typeface="Century Gothic" panose="020F0302020204030204"/>
                <a:ea typeface="+mn-ea"/>
                <a:cs typeface="+mn-cs"/>
              </a:rPr>
              <a:t>make a </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sandwich </a:t>
            </a:r>
            <a:r>
              <a:rPr kumimoji="0" lang="en-GB" sz="2000" i="0" u="none" strike="noStrike" kern="0" cap="none" spc="0" normalizeH="0" noProof="0" dirty="0">
                <a:ln>
                  <a:noFill/>
                </a:ln>
                <a:solidFill>
                  <a:prstClr val="white"/>
                </a:solidFill>
                <a:effectLst/>
                <a:uLnTx/>
                <a:uFillTx/>
                <a:latin typeface="Century Gothic" panose="020F0302020204030204"/>
                <a:ea typeface="+mn-ea"/>
                <a:cs typeface="+mn-cs"/>
              </a:rPr>
              <a:t>around </a:t>
            </a:r>
            <a:r>
              <a:rPr lang="en-GB" sz="2000" kern="0" dirty="0">
                <a:solidFill>
                  <a:prstClr val="white"/>
                </a:solidFill>
              </a:rPr>
              <a:t>adverbs like </a:t>
            </a:r>
            <a:r>
              <a:rPr lang="en-GB" sz="2000" i="1" kern="0" dirty="0" err="1">
                <a:solidFill>
                  <a:prstClr val="white"/>
                </a:solidFill>
              </a:rPr>
              <a:t>souvent</a:t>
            </a:r>
            <a:r>
              <a:rPr lang="en-GB" sz="2000" i="1" kern="0" dirty="0">
                <a:solidFill>
                  <a:prstClr val="white"/>
                </a:solidFill>
              </a:rPr>
              <a:t> </a:t>
            </a:r>
            <a:r>
              <a:rPr lang="en-GB" sz="2000" kern="0" dirty="0">
                <a:solidFill>
                  <a:prstClr val="white"/>
                </a:solidFill>
              </a:rPr>
              <a:t>and </a:t>
            </a:r>
            <a:r>
              <a:rPr lang="en-GB" sz="2000" i="1" kern="0" dirty="0">
                <a:solidFill>
                  <a:prstClr val="white"/>
                </a:solidFill>
              </a:rPr>
              <a:t>déjà.</a:t>
            </a:r>
            <a:endParaRPr kumimoji="0" lang="en-GB" sz="2000" b="1" i="1" u="none" strike="noStrike" kern="0" cap="none" spc="0" normalizeH="0" baseline="0" noProof="0" dirty="0">
              <a:ln>
                <a:noFill/>
              </a:ln>
              <a:solidFill>
                <a:prstClr val="white"/>
              </a:solidFill>
              <a:effectLst/>
              <a:uLnTx/>
              <a:uFillTx/>
              <a:latin typeface="Century Gothic" panose="020F0302020204030204"/>
            </a:endParaRPr>
          </a:p>
        </p:txBody>
      </p:sp>
      <p:sp>
        <p:nvSpPr>
          <p:cNvPr id="10" name="Rounded Rectangular Callout 9">
            <a:extLst>
              <a:ext uri="{FF2B5EF4-FFF2-40B4-BE49-F238E27FC236}">
                <a16:creationId xmlns:a16="http://schemas.microsoft.com/office/drawing/2014/main" id="{E047A3A3-2B58-41D4-9898-FAA6F48F51F0}"/>
              </a:ext>
            </a:extLst>
          </p:cNvPr>
          <p:cNvSpPr/>
          <p:nvPr/>
        </p:nvSpPr>
        <p:spPr>
          <a:xfrm>
            <a:off x="6379315" y="2263036"/>
            <a:ext cx="3654372" cy="1732690"/>
          </a:xfrm>
          <a:prstGeom prst="wedgeRoundRectCallout">
            <a:avLst>
              <a:gd name="adj1" fmla="val -20385"/>
              <a:gd name="adj2" fmla="val 60089"/>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lvl="0" algn="ctr">
              <a:defRPr/>
            </a:pP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In English, this kind of adverb comes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before</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 the verb in short form.</a:t>
            </a:r>
            <a:endParaRPr kumimoji="0" lang="en-GB" sz="2000" b="1" i="1" u="none" strike="noStrike" kern="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34929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F16823-31FE-4B1E-91E4-73330CC2AB79}"/>
              </a:ext>
            </a:extLst>
          </p:cNvPr>
          <p:cNvSpPr txBox="1"/>
          <p:nvPr/>
        </p:nvSpPr>
        <p:spPr>
          <a:xfrm>
            <a:off x="180000" y="1233654"/>
            <a:ext cx="11776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C</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es phrases sont-elles au présent ou au passé</a:t>
            </a:r>
            <a:r>
              <a:rPr kumimoji="0" lang="fr-FR"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latin typeface="Century Gothic" panose="020F0302020204030204"/>
              </a:rPr>
              <a:t>Où est l’adverbe </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Complète. </a:t>
            </a:r>
          </a:p>
        </p:txBody>
      </p:sp>
      <p:pic>
        <p:nvPicPr>
          <p:cNvPr id="5" name="Picture 4" descr="A picture containing doll, toy&#10;&#10;Description automatically generated">
            <a:extLst>
              <a:ext uri="{FF2B5EF4-FFF2-40B4-BE49-F238E27FC236}">
                <a16:creationId xmlns:a16="http://schemas.microsoft.com/office/drawing/2014/main" id="{A99B636F-735C-4B5D-8512-FC3C5EAB9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940" y="4222809"/>
            <a:ext cx="2156460" cy="2156460"/>
          </a:xfrm>
          <a:prstGeom prst="rect">
            <a:avLst/>
          </a:prstGeom>
        </p:spPr>
      </p:pic>
      <p:pic>
        <p:nvPicPr>
          <p:cNvPr id="10" name="Picture 9">
            <a:extLst>
              <a:ext uri="{FF2B5EF4-FFF2-40B4-BE49-F238E27FC236}">
                <a16:creationId xmlns:a16="http://schemas.microsoft.com/office/drawing/2014/main" id="{FC60D612-3D88-4E69-9520-75B933392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30" y="4583489"/>
            <a:ext cx="1824990" cy="1824990"/>
          </a:xfrm>
          <a:prstGeom prst="rect">
            <a:avLst/>
          </a:prstGeom>
        </p:spPr>
      </p:pic>
      <p:pic>
        <p:nvPicPr>
          <p:cNvPr id="13" name="Picture 12" descr="background rectangle">
            <a:extLst>
              <a:ext uri="{FF2B5EF4-FFF2-40B4-BE49-F238E27FC236}">
                <a16:creationId xmlns:a16="http://schemas.microsoft.com/office/drawing/2014/main" id="{B62754B7-F13E-4521-BE56-5D94179E782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C79FDC9E-87F9-4706-A717-9F9D1CD0D158}"/>
              </a:ext>
            </a:extLst>
          </p:cNvPr>
          <p:cNvSpPr>
            <a:spLocks noGrp="1"/>
          </p:cNvSpPr>
          <p:nvPr>
            <p:ph type="title"/>
          </p:nvPr>
        </p:nvSpPr>
        <p:spPr>
          <a:xfrm>
            <a:off x="0" y="296864"/>
            <a:ext cx="5925676" cy="707849"/>
          </a:xfrm>
        </p:spPr>
        <p:txBody>
          <a:bodyPr>
            <a:normAutofit/>
          </a:bodyPr>
          <a:lstStyle/>
          <a:p>
            <a:r>
              <a:rPr lang="fr-FR" sz="2700" b="1" dirty="0">
                <a:solidFill>
                  <a:schemeClr val="bg1"/>
                </a:solidFill>
              </a:rPr>
              <a:t>À la réunion parents-professeurs</a:t>
            </a:r>
            <a:endParaRPr lang="en-GB" sz="2700" b="1" dirty="0">
              <a:solidFill>
                <a:schemeClr val="bg1"/>
              </a:solidFill>
            </a:endParaRPr>
          </a:p>
        </p:txBody>
      </p:sp>
      <p:sp>
        <p:nvSpPr>
          <p:cNvPr id="17" name="Speech Bubble: Rectangle with Corners Rounded 16">
            <a:extLst>
              <a:ext uri="{FF2B5EF4-FFF2-40B4-BE49-F238E27FC236}">
                <a16:creationId xmlns:a16="http://schemas.microsoft.com/office/drawing/2014/main" id="{B4980CEA-1325-4DE9-9AB1-8F77FCE61D1A}"/>
              </a:ext>
            </a:extLst>
          </p:cNvPr>
          <p:cNvSpPr/>
          <p:nvPr/>
        </p:nvSpPr>
        <p:spPr>
          <a:xfrm>
            <a:off x="342899" y="1820550"/>
            <a:ext cx="8688085" cy="550055"/>
          </a:xfrm>
          <a:prstGeom prst="wedgeRoundRectCallout">
            <a:avLst>
              <a:gd name="adj1" fmla="val -28014"/>
              <a:gd name="adj2" fmla="val 90277"/>
              <a:gd name="adj3" fmla="val 16667"/>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b="1" dirty="0">
                <a:solidFill>
                  <a:schemeClr val="accent1">
                    <a:lumMod val="50000"/>
                  </a:schemeClr>
                </a:solidFill>
              </a:rPr>
              <a:t>1. </a:t>
            </a:r>
            <a:r>
              <a:rPr lang="en-GB" sz="2000" dirty="0">
                <a:solidFill>
                  <a:schemeClr val="accent1">
                    <a:lumMod val="50000"/>
                  </a:schemeClr>
                </a:solidFill>
              </a:rPr>
              <a:t>L</a:t>
            </a:r>
            <a:r>
              <a:rPr kumimoji="0" lang="fr-FR" sz="2000" b="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éa</a:t>
            </a: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est heureuse. Elle    </a:t>
            </a:r>
            <a:r>
              <a:rPr kumimoji="0" lang="en-US"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dit</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souvent</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que</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le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cours</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d’anglais</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est</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bien.</a:t>
            </a:r>
            <a:r>
              <a:rPr kumimoji="0" lang="fr-FR" sz="2000" b="0" i="0" u="none" strike="noStrike" kern="1200" cap="none" spc="0" normalizeH="0" baseline="0" dirty="0">
                <a:ln>
                  <a:noFill/>
                </a:ln>
                <a:solidFill>
                  <a:schemeClr val="accent1">
                    <a:lumMod val="50000"/>
                  </a:schemeClr>
                </a:solidFill>
                <a:effectLst/>
                <a:uLnTx/>
                <a:uFillTx/>
                <a:latin typeface="Century Gothic" panose="020F0302020204030204"/>
                <a:ea typeface="+mn-ea"/>
                <a:cs typeface="+mn-cs"/>
              </a:rPr>
              <a:t> </a:t>
            </a:r>
            <a:endParaRPr lang="fr-FR" sz="2000" dirty="0">
              <a:solidFill>
                <a:schemeClr val="accent1">
                  <a:lumMod val="50000"/>
                </a:schemeClr>
              </a:solidFill>
            </a:endParaRPr>
          </a:p>
        </p:txBody>
      </p:sp>
      <p:sp>
        <p:nvSpPr>
          <p:cNvPr id="18" name="Speech Bubble: Rectangle with Corners Rounded 17">
            <a:extLst>
              <a:ext uri="{FF2B5EF4-FFF2-40B4-BE49-F238E27FC236}">
                <a16:creationId xmlns:a16="http://schemas.microsoft.com/office/drawing/2014/main" id="{28340CC0-438B-4EF9-8FAE-2915FF995A78}"/>
              </a:ext>
            </a:extLst>
          </p:cNvPr>
          <p:cNvSpPr/>
          <p:nvPr/>
        </p:nvSpPr>
        <p:spPr>
          <a:xfrm>
            <a:off x="4045578" y="2548560"/>
            <a:ext cx="7564221" cy="550055"/>
          </a:xfrm>
          <a:prstGeom prst="wedgeRoundRectCallout">
            <a:avLst>
              <a:gd name="adj1" fmla="val 35021"/>
              <a:gd name="adj2" fmla="val 76993"/>
              <a:gd name="adj3" fmla="val 16667"/>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b="1" dirty="0">
                <a:solidFill>
                  <a:schemeClr val="accent1">
                    <a:lumMod val="50000"/>
                  </a:schemeClr>
                </a:solidFill>
              </a:rPr>
              <a:t>2. </a:t>
            </a:r>
            <a:r>
              <a:rPr lang="en-GB" sz="2000" dirty="0">
                <a:solidFill>
                  <a:schemeClr val="accent1">
                    <a:lumMod val="50000"/>
                  </a:schemeClr>
                </a:solidFill>
              </a:rPr>
              <a:t>Merci, </a:t>
            </a:r>
            <a:r>
              <a:rPr lang="en-GB" sz="2000" dirty="0" err="1">
                <a:solidFill>
                  <a:schemeClr val="accent1">
                    <a:lumMod val="50000"/>
                  </a:schemeClr>
                </a:solidFill>
              </a:rPr>
              <a:t>c’est</a:t>
            </a:r>
            <a:r>
              <a:rPr lang="en-GB" sz="2000" dirty="0">
                <a:solidFill>
                  <a:schemeClr val="accent1">
                    <a:lumMod val="50000"/>
                  </a:schemeClr>
                </a:solidFill>
              </a:rPr>
              <a:t> gentil</a:t>
            </a:r>
            <a:r>
              <a:rPr kumimoji="0" lang="fr-FR" sz="2000" b="0" i="0" u="none" strike="noStrike" kern="1200" cap="none" spc="0" normalizeH="0" baseline="0" dirty="0">
                <a:ln>
                  <a:noFill/>
                </a:ln>
                <a:solidFill>
                  <a:schemeClr val="accent1">
                    <a:lumMod val="50000"/>
                  </a:schemeClr>
                </a:solidFill>
                <a:effectLst/>
                <a:uLnTx/>
                <a:uFillTx/>
                <a:latin typeface="Century Gothic" panose="020F0302020204030204"/>
                <a:ea typeface="+mn-ea"/>
                <a:cs typeface="+mn-cs"/>
              </a:rPr>
              <a:t>. </a:t>
            </a:r>
            <a:r>
              <a:rPr lang="fr-FR" sz="2000" dirty="0">
                <a:solidFill>
                  <a:schemeClr val="accent1">
                    <a:lumMod val="50000"/>
                  </a:schemeClr>
                </a:solidFill>
                <a:latin typeface="Century Gothic" panose="020F0302020204030204"/>
              </a:rPr>
              <a:t>E</a:t>
            </a:r>
            <a:r>
              <a:rPr kumimoji="0" lang="fr-FR" sz="2000" b="0" i="0" u="none" strike="noStrike" kern="1200" cap="none" spc="0" normalizeH="0" baseline="0" dirty="0">
                <a:ln>
                  <a:noFill/>
                </a:ln>
                <a:solidFill>
                  <a:schemeClr val="accent1">
                    <a:lumMod val="50000"/>
                  </a:schemeClr>
                </a:solidFill>
                <a:effectLst/>
                <a:uLnTx/>
                <a:uFillTx/>
                <a:latin typeface="Century Gothic" panose="020F0302020204030204"/>
                <a:ea typeface="+mn-ea"/>
                <a:cs typeface="+mn-cs"/>
              </a:rPr>
              <a:t>lle </a:t>
            </a:r>
            <a:r>
              <a:rPr kumimoji="0" lang="fr-FR" sz="2000" b="1" i="0" u="none" strike="noStrike" kern="1200" cap="none" spc="0" normalizeH="0" baseline="0" dirty="0">
                <a:ln>
                  <a:noFill/>
                </a:ln>
                <a:solidFill>
                  <a:schemeClr val="accent1">
                    <a:lumMod val="50000"/>
                  </a:schemeClr>
                </a:solidFill>
                <a:effectLst/>
                <a:uLnTx/>
                <a:uFillTx/>
                <a:latin typeface="Century Gothic" panose="020F0302020204030204"/>
                <a:ea typeface="+mn-ea"/>
                <a:cs typeface="+mn-cs"/>
              </a:rPr>
              <a:t>a</a:t>
            </a: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E6000"/>
                </a:solidFill>
                <a:effectLst/>
                <a:uLnTx/>
                <a:uFillTx/>
                <a:latin typeface="Century Gothic" panose="020F0302020204030204"/>
                <a:ea typeface="+mn-ea"/>
                <a:cs typeface="+mn-cs"/>
              </a:rPr>
              <a:t>bien</a:t>
            </a:r>
            <a:r>
              <a:rPr lang="fr-FR" sz="2000" b="1" noProof="0" dirty="0">
                <a:solidFill>
                  <a:srgbClr val="4472C4">
                    <a:lumMod val="50000"/>
                  </a:srgbClr>
                </a:solidFill>
                <a:latin typeface="Century Gothic" panose="020F0302020204030204"/>
              </a:rPr>
              <a:t> </a:t>
            </a:r>
            <a:r>
              <a:rPr lang="en-GB" sz="2000" b="1" noProof="0" dirty="0">
                <a:solidFill>
                  <a:schemeClr val="accent1">
                    <a:lumMod val="50000"/>
                  </a:schemeClr>
                </a:solidFill>
                <a:latin typeface="Century Gothic" panose="020F0302020204030204"/>
              </a:rPr>
              <a:t>fait </a:t>
            </a: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son travail </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cette</a:t>
            </a: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ann</a:t>
            </a:r>
            <a:r>
              <a:rPr kumimoji="0" lang="fr-FR" sz="2000" b="0" i="0"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ée</a:t>
            </a:r>
            <a:r>
              <a:rPr lang="en-GB" sz="2000" dirty="0">
                <a:solidFill>
                  <a:schemeClr val="accent1">
                    <a:lumMod val="50000"/>
                  </a:schemeClr>
                </a:solidFill>
                <a:latin typeface="Century Gothic" panose="020F0302020204030204"/>
              </a:rPr>
              <a:t>.</a:t>
            </a:r>
            <a:endParaRPr lang="fr-FR" sz="2000" dirty="0">
              <a:solidFill>
                <a:schemeClr val="accent1">
                  <a:lumMod val="50000"/>
                </a:schemeClr>
              </a:solidFill>
            </a:endParaRPr>
          </a:p>
        </p:txBody>
      </p:sp>
      <p:sp>
        <p:nvSpPr>
          <p:cNvPr id="19" name="Speech Bubble: Rectangle with Corners Rounded 18">
            <a:extLst>
              <a:ext uri="{FF2B5EF4-FFF2-40B4-BE49-F238E27FC236}">
                <a16:creationId xmlns:a16="http://schemas.microsoft.com/office/drawing/2014/main" id="{2B5392E6-C7D1-411F-BFE1-71D093D9A982}"/>
              </a:ext>
            </a:extLst>
          </p:cNvPr>
          <p:cNvSpPr/>
          <p:nvPr/>
        </p:nvSpPr>
        <p:spPr>
          <a:xfrm>
            <a:off x="342899" y="3272334"/>
            <a:ext cx="5582778" cy="550055"/>
          </a:xfrm>
          <a:prstGeom prst="wedgeRoundRectCallout">
            <a:avLst>
              <a:gd name="adj1" fmla="val -28014"/>
              <a:gd name="adj2" fmla="val 90277"/>
              <a:gd name="adj3" fmla="val 16667"/>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b="1" dirty="0">
                <a:solidFill>
                  <a:schemeClr val="accent1">
                    <a:lumMod val="50000"/>
                  </a:schemeClr>
                </a:solidFill>
              </a:rPr>
              <a:t>3. </a:t>
            </a:r>
            <a:r>
              <a:rPr lang="en-GB" sz="2000" dirty="0">
                <a:solidFill>
                  <a:schemeClr val="accent1">
                    <a:lumMod val="50000"/>
                  </a:schemeClr>
                </a:solidFill>
              </a:rPr>
              <a:t>Est-</a:t>
            </a:r>
            <a:r>
              <a:rPr lang="en-GB" sz="2000" dirty="0" err="1">
                <a:solidFill>
                  <a:schemeClr val="accent1">
                    <a:lumMod val="50000"/>
                  </a:schemeClr>
                </a:solidFill>
              </a:rPr>
              <a:t>ce</a:t>
            </a:r>
            <a:r>
              <a:rPr lang="en-GB" sz="2000" dirty="0">
                <a:solidFill>
                  <a:schemeClr val="accent1">
                    <a:lumMod val="50000"/>
                  </a:schemeClr>
                </a:solidFill>
              </a:rPr>
              <a:t> </a:t>
            </a:r>
            <a:r>
              <a:rPr lang="en-GB" sz="2000" dirty="0" err="1">
                <a:solidFill>
                  <a:schemeClr val="accent1">
                    <a:lumMod val="50000"/>
                  </a:schemeClr>
                </a:solidFill>
              </a:rPr>
              <a:t>qu’elle</a:t>
            </a:r>
            <a:r>
              <a:rPr lang="en-GB" sz="2000" dirty="0">
                <a:solidFill>
                  <a:schemeClr val="accent1">
                    <a:lumMod val="50000"/>
                  </a:schemeClr>
                </a:solidFill>
              </a:rPr>
              <a:t> </a:t>
            </a:r>
            <a:r>
              <a:rPr lang="en-GB" sz="2000" b="1" dirty="0">
                <a:solidFill>
                  <a:schemeClr val="accent1">
                    <a:lumMod val="50000"/>
                  </a:schemeClr>
                </a:solidFill>
              </a:rPr>
              <a:t>a</a:t>
            </a:r>
            <a:r>
              <a:rPr lang="en-GB" sz="2000" dirty="0">
                <a:solidFill>
                  <a:schemeClr val="accent1">
                    <a:lumMod val="50000"/>
                  </a:schemeClr>
                </a:solidFill>
              </a:rPr>
              <a:t>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toujours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fait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ses</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devoirs ?</a:t>
            </a:r>
            <a:r>
              <a:rPr kumimoji="0" lang="fr-FR" sz="2000" b="0" i="0" u="none" strike="noStrike" kern="1200" cap="none" spc="0" normalizeH="0" baseline="0" dirty="0">
                <a:ln>
                  <a:noFill/>
                </a:ln>
                <a:solidFill>
                  <a:schemeClr val="accent1">
                    <a:lumMod val="50000"/>
                  </a:schemeClr>
                </a:solidFill>
                <a:effectLst/>
                <a:uLnTx/>
                <a:uFillTx/>
                <a:latin typeface="Century Gothic" panose="020F0302020204030204"/>
                <a:ea typeface="+mn-ea"/>
                <a:cs typeface="+mn-cs"/>
              </a:rPr>
              <a:t> </a:t>
            </a:r>
            <a:endParaRPr lang="fr-FR" sz="2000" dirty="0">
              <a:solidFill>
                <a:schemeClr val="accent1">
                  <a:lumMod val="50000"/>
                </a:schemeClr>
              </a:solidFill>
            </a:endParaRPr>
          </a:p>
        </p:txBody>
      </p:sp>
      <p:sp>
        <p:nvSpPr>
          <p:cNvPr id="21" name="Speech Bubble: Rectangle with Corners Rounded 20">
            <a:extLst>
              <a:ext uri="{FF2B5EF4-FFF2-40B4-BE49-F238E27FC236}">
                <a16:creationId xmlns:a16="http://schemas.microsoft.com/office/drawing/2014/main" id="{CF4C161C-881C-4671-B34A-766D910347CE}"/>
              </a:ext>
            </a:extLst>
          </p:cNvPr>
          <p:cNvSpPr/>
          <p:nvPr/>
        </p:nvSpPr>
        <p:spPr>
          <a:xfrm>
            <a:off x="4045578" y="4027304"/>
            <a:ext cx="5437470" cy="550055"/>
          </a:xfrm>
          <a:prstGeom prst="wedgeRoundRectCallout">
            <a:avLst>
              <a:gd name="adj1" fmla="val 35021"/>
              <a:gd name="adj2" fmla="val 76993"/>
              <a:gd name="adj3" fmla="val 16667"/>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b="1" dirty="0">
                <a:solidFill>
                  <a:schemeClr val="accent1">
                    <a:lumMod val="50000"/>
                  </a:schemeClr>
                </a:solidFill>
              </a:rPr>
              <a:t>4. </a:t>
            </a:r>
            <a:r>
              <a:rPr lang="en-GB" sz="2000" dirty="0" err="1">
                <a:solidFill>
                  <a:schemeClr val="accent1">
                    <a:lumMod val="50000"/>
                  </a:schemeClr>
                </a:solidFill>
              </a:rPr>
              <a:t>Oui</a:t>
            </a:r>
            <a:r>
              <a:rPr lang="en-GB" sz="2000" dirty="0">
                <a:solidFill>
                  <a:schemeClr val="accent1">
                    <a:lumMod val="50000"/>
                  </a:schemeClr>
                </a:solidFill>
              </a:rPr>
              <a:t>, </a:t>
            </a:r>
            <a:r>
              <a:rPr lang="en-GB" sz="2000" dirty="0" err="1">
                <a:solidFill>
                  <a:schemeClr val="accent1">
                    <a:lumMod val="50000"/>
                  </a:schemeClr>
                </a:solidFill>
              </a:rPr>
              <a:t>elle</a:t>
            </a:r>
            <a:r>
              <a:rPr lang="en-GB" sz="2000" dirty="0">
                <a:solidFill>
                  <a:schemeClr val="accent1">
                    <a:lumMod val="50000"/>
                  </a:schemeClr>
                </a:solidFill>
              </a:rPr>
              <a:t>    </a:t>
            </a:r>
            <a:r>
              <a:rPr lang="en-GB" sz="2000" b="1" noProof="0" dirty="0">
                <a:solidFill>
                  <a:schemeClr val="accent1">
                    <a:lumMod val="50000"/>
                  </a:schemeClr>
                </a:solidFill>
                <a:latin typeface="Century Gothic" panose="020F0302020204030204"/>
              </a:rPr>
              <a:t>fait </a:t>
            </a:r>
            <a:r>
              <a:rPr kumimoji="0" lang="en-US"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toujours</a:t>
            </a:r>
            <a:r>
              <a:rPr kumimoji="0" lang="en-US"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un grand effort.</a:t>
            </a:r>
            <a:endParaRPr lang="fr-FR" sz="2000" dirty="0">
              <a:solidFill>
                <a:schemeClr val="accent1">
                  <a:lumMod val="50000"/>
                </a:schemeClr>
              </a:solidFill>
            </a:endParaRPr>
          </a:p>
        </p:txBody>
      </p:sp>
      <p:sp>
        <p:nvSpPr>
          <p:cNvPr id="22" name="Speech Bubble: Rectangle with Corners Rounded 21">
            <a:extLst>
              <a:ext uri="{FF2B5EF4-FFF2-40B4-BE49-F238E27FC236}">
                <a16:creationId xmlns:a16="http://schemas.microsoft.com/office/drawing/2014/main" id="{50B9310F-36DE-4A3C-9836-724A038D3DDA}"/>
              </a:ext>
            </a:extLst>
          </p:cNvPr>
          <p:cNvSpPr/>
          <p:nvPr/>
        </p:nvSpPr>
        <p:spPr>
          <a:xfrm>
            <a:off x="1405660" y="4782274"/>
            <a:ext cx="3895805" cy="972112"/>
          </a:xfrm>
          <a:prstGeom prst="wedgeRoundRectCallout">
            <a:avLst>
              <a:gd name="adj1" fmla="val -25985"/>
              <a:gd name="adj2" fmla="val 71253"/>
              <a:gd name="adj3" fmla="val 16667"/>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b="1" dirty="0">
                <a:solidFill>
                  <a:schemeClr val="accent1">
                    <a:lumMod val="50000"/>
                  </a:schemeClr>
                </a:solidFill>
              </a:rPr>
              <a:t>5. </a:t>
            </a:r>
            <a:r>
              <a:rPr lang="en-GB" sz="2000" dirty="0" err="1">
                <a:solidFill>
                  <a:schemeClr val="accent1">
                    <a:lumMod val="50000"/>
                  </a:schemeClr>
                </a:solidFill>
              </a:rPr>
              <a:t>Très</a:t>
            </a:r>
            <a:r>
              <a:rPr lang="en-GB" sz="2000" dirty="0">
                <a:solidFill>
                  <a:schemeClr val="accent1">
                    <a:lumMod val="50000"/>
                  </a:schemeClr>
                </a:solidFill>
              </a:rPr>
              <a:t> bien ! Elle </a:t>
            </a:r>
            <a:r>
              <a:rPr lang="en-GB" sz="2000" b="1" dirty="0">
                <a:solidFill>
                  <a:schemeClr val="accent1">
                    <a:lumMod val="50000"/>
                  </a:schemeClr>
                </a:solidFill>
              </a:rPr>
              <a:t>a </a:t>
            </a:r>
            <a:r>
              <a:rPr lang="fr-FR" sz="2000" b="1" dirty="0">
                <a:solidFill>
                  <a:srgbClr val="E65D02"/>
                </a:solidFill>
              </a:rPr>
              <a:t>vite</a:t>
            </a:r>
            <a:r>
              <a:rPr lang="fr-FR" sz="2000" dirty="0">
                <a:solidFill>
                  <a:schemeClr val="accent1">
                    <a:lumMod val="50000"/>
                  </a:schemeClr>
                </a:solidFill>
              </a:rPr>
              <a:t> </a:t>
            </a:r>
            <a:r>
              <a:rPr lang="fr-FR" sz="2000" b="1" dirty="0">
                <a:solidFill>
                  <a:schemeClr val="accent1">
                    <a:lumMod val="50000"/>
                  </a:schemeClr>
                </a:solidFill>
              </a:rPr>
              <a:t>fait </a:t>
            </a:r>
            <a:r>
              <a:rPr lang="fr-FR" sz="2000" dirty="0">
                <a:solidFill>
                  <a:schemeClr val="accent1">
                    <a:lumMod val="50000"/>
                  </a:schemeClr>
                </a:solidFill>
              </a:rPr>
              <a:t>de grands progrès*, je pense. </a:t>
            </a:r>
            <a:endParaRPr lang="fr-FR" sz="2000" dirty="0">
              <a:solidFill>
                <a:srgbClr val="115076"/>
              </a:solidFill>
            </a:endParaRPr>
          </a:p>
        </p:txBody>
      </p:sp>
      <p:sp>
        <p:nvSpPr>
          <p:cNvPr id="23" name="Speech Bubble: Rectangle with Corners Rounded 22">
            <a:extLst>
              <a:ext uri="{FF2B5EF4-FFF2-40B4-BE49-F238E27FC236}">
                <a16:creationId xmlns:a16="http://schemas.microsoft.com/office/drawing/2014/main" id="{FA000B42-D3E2-42FE-9C4D-762A8902EA8D}"/>
              </a:ext>
            </a:extLst>
          </p:cNvPr>
          <p:cNvSpPr/>
          <p:nvPr/>
        </p:nvSpPr>
        <p:spPr>
          <a:xfrm>
            <a:off x="5516052" y="4952144"/>
            <a:ext cx="4306042" cy="1245653"/>
          </a:xfrm>
          <a:prstGeom prst="wedgeRoundRectCallout">
            <a:avLst>
              <a:gd name="adj1" fmla="val 57728"/>
              <a:gd name="adj2" fmla="val 10286"/>
              <a:gd name="adj3" fmla="val 16667"/>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b="1" dirty="0">
                <a:solidFill>
                  <a:schemeClr val="accent1">
                    <a:lumMod val="50000"/>
                  </a:schemeClr>
                </a:solidFill>
              </a:rPr>
              <a:t>6. </a:t>
            </a:r>
            <a:r>
              <a:rPr lang="en-GB" sz="2000" dirty="0" err="1">
                <a:solidFill>
                  <a:schemeClr val="accent1">
                    <a:lumMod val="50000"/>
                  </a:schemeClr>
                </a:solidFill>
              </a:rPr>
              <a:t>Oui</a:t>
            </a:r>
            <a:r>
              <a:rPr lang="en-GB" sz="2000" dirty="0">
                <a:solidFill>
                  <a:schemeClr val="accent1">
                    <a:lumMod val="50000"/>
                  </a:schemeClr>
                </a:solidFill>
              </a:rPr>
              <a:t>, </a:t>
            </a:r>
            <a:r>
              <a:rPr lang="en-GB" sz="2000" dirty="0" err="1">
                <a:solidFill>
                  <a:schemeClr val="accent1">
                    <a:lumMod val="50000"/>
                  </a:schemeClr>
                </a:solidFill>
              </a:rPr>
              <a:t>c’est</a:t>
            </a:r>
            <a:r>
              <a:rPr lang="en-GB" sz="2000" dirty="0">
                <a:solidFill>
                  <a:schemeClr val="accent1">
                    <a:lumMod val="50000"/>
                  </a:schemeClr>
                </a:solidFill>
              </a:rPr>
              <a:t> </a:t>
            </a:r>
            <a:r>
              <a:rPr lang="en-GB" sz="2000" dirty="0" err="1">
                <a:solidFill>
                  <a:schemeClr val="accent1">
                    <a:lumMod val="50000"/>
                  </a:schemeClr>
                </a:solidFill>
              </a:rPr>
              <a:t>vrai</a:t>
            </a:r>
            <a:r>
              <a:rPr lang="en-GB" sz="2000" dirty="0">
                <a:solidFill>
                  <a:schemeClr val="accent1">
                    <a:lumMod val="50000"/>
                  </a:schemeClr>
                </a:solidFill>
              </a:rPr>
              <a:t> ! Elle </a:t>
            </a:r>
            <a:r>
              <a:rPr lang="en-GB" sz="2000" b="1" dirty="0">
                <a:solidFill>
                  <a:schemeClr val="accent1">
                    <a:lumMod val="50000"/>
                  </a:schemeClr>
                </a:solidFill>
              </a:rPr>
              <a:t>a </a:t>
            </a:r>
            <a:r>
              <a:rPr lang="fr-FR" sz="2000" b="1" dirty="0">
                <a:solidFill>
                  <a:srgbClr val="E65D02"/>
                </a:solidFill>
              </a:rPr>
              <a:t>déjà</a:t>
            </a:r>
            <a:r>
              <a:rPr lang="fr-FR" sz="2000" dirty="0">
                <a:solidFill>
                  <a:schemeClr val="accent1">
                    <a:lumMod val="50000"/>
                  </a:schemeClr>
                </a:solidFill>
              </a:rPr>
              <a:t> </a:t>
            </a:r>
            <a:r>
              <a:rPr lang="fr-FR" sz="2000" b="1" dirty="0">
                <a:solidFill>
                  <a:schemeClr val="accent1">
                    <a:lumMod val="50000"/>
                  </a:schemeClr>
                </a:solidFill>
              </a:rPr>
              <a:t>dit </a:t>
            </a:r>
            <a:r>
              <a:rPr lang="fr-FR" sz="2000" dirty="0">
                <a:solidFill>
                  <a:schemeClr val="accent1">
                    <a:lumMod val="50000"/>
                  </a:schemeClr>
                </a:solidFill>
              </a:rPr>
              <a:t>qu’elle veut peut-être </a:t>
            </a:r>
            <a:r>
              <a:rPr kumimoji="0" lang="fr-FR" sz="2000" b="0" i="0" u="none" strike="noStrike" kern="1200" cap="none" spc="0" normalizeH="0" baseline="0" dirty="0">
                <a:ln>
                  <a:noFill/>
                </a:ln>
                <a:solidFill>
                  <a:schemeClr val="accent1">
                    <a:lumMod val="50000"/>
                  </a:schemeClr>
                </a:solidFill>
                <a:effectLst/>
                <a:uLnTx/>
                <a:uFillTx/>
                <a:latin typeface="Century Gothic" panose="020F0302020204030204"/>
              </a:rPr>
              <a:t>devenir traductrice* un jour.</a:t>
            </a:r>
            <a:endParaRPr lang="fr-FR" sz="2000" dirty="0">
              <a:solidFill>
                <a:schemeClr val="accent1">
                  <a:lumMod val="50000"/>
                </a:schemeClr>
              </a:solidFill>
            </a:endParaRPr>
          </a:p>
        </p:txBody>
      </p:sp>
      <p:sp>
        <p:nvSpPr>
          <p:cNvPr id="24" name="TextBox 23">
            <a:extLst>
              <a:ext uri="{FF2B5EF4-FFF2-40B4-BE49-F238E27FC236}">
                <a16:creationId xmlns:a16="http://schemas.microsoft.com/office/drawing/2014/main" id="{A8F41B4A-5A20-4093-A231-B5D729AAE09B}"/>
              </a:ext>
            </a:extLst>
          </p:cNvPr>
          <p:cNvSpPr txBox="1"/>
          <p:nvPr/>
        </p:nvSpPr>
        <p:spPr>
          <a:xfrm>
            <a:off x="7226300" y="2621414"/>
            <a:ext cx="193675" cy="400110"/>
          </a:xfrm>
          <a:prstGeom prst="rect">
            <a:avLst/>
          </a:prstGeom>
          <a:solidFill>
            <a:schemeClr val="accent1">
              <a:lumMod val="40000"/>
              <a:lumOff val="60000"/>
            </a:schemeClr>
          </a:solidFill>
          <a:ln w="12700">
            <a:solidFill>
              <a:schemeClr val="accent1">
                <a:lumMod val="50000"/>
              </a:schemeClr>
            </a:solidFill>
          </a:ln>
        </p:spPr>
        <p:txBody>
          <a:bodyPr wrap="square" rtlCol="0">
            <a:spAutoFit/>
          </a:bodyPr>
          <a:lstStyle/>
          <a:p>
            <a:pPr algn="ctr"/>
            <a:r>
              <a:rPr lang="en-GB" sz="2000" b="1" dirty="0">
                <a:solidFill>
                  <a:schemeClr val="accent1">
                    <a:lumMod val="50000"/>
                  </a:schemeClr>
                </a:solidFill>
              </a:rPr>
              <a:t>?</a:t>
            </a:r>
            <a:endParaRPr lang="fr-FR" sz="2000" b="1" dirty="0">
              <a:solidFill>
                <a:schemeClr val="accent1">
                  <a:lumMod val="50000"/>
                </a:schemeClr>
              </a:solidFill>
            </a:endParaRPr>
          </a:p>
        </p:txBody>
      </p:sp>
      <p:sp>
        <p:nvSpPr>
          <p:cNvPr id="26" name="TextBox 25">
            <a:extLst>
              <a:ext uri="{FF2B5EF4-FFF2-40B4-BE49-F238E27FC236}">
                <a16:creationId xmlns:a16="http://schemas.microsoft.com/office/drawing/2014/main" id="{DFF29FC1-E1E3-4709-9B57-6F9CF9213403}"/>
              </a:ext>
            </a:extLst>
          </p:cNvPr>
          <p:cNvSpPr txBox="1"/>
          <p:nvPr/>
        </p:nvSpPr>
        <p:spPr>
          <a:xfrm>
            <a:off x="3408362" y="1897635"/>
            <a:ext cx="193675" cy="400110"/>
          </a:xfrm>
          <a:prstGeom prst="rect">
            <a:avLst/>
          </a:prstGeom>
          <a:solidFill>
            <a:schemeClr val="accent1">
              <a:lumMod val="40000"/>
              <a:lumOff val="60000"/>
            </a:schemeClr>
          </a:solidFill>
          <a:ln w="12700">
            <a:solidFill>
              <a:schemeClr val="accent1">
                <a:lumMod val="50000"/>
              </a:schemeClr>
            </a:solidFill>
          </a:ln>
        </p:spPr>
        <p:txBody>
          <a:bodyPr wrap="square" rtlCol="0">
            <a:spAutoFit/>
          </a:bodyPr>
          <a:lstStyle/>
          <a:p>
            <a:pPr algn="ctr"/>
            <a:r>
              <a:rPr lang="en-GB" sz="2000" b="1" dirty="0">
                <a:solidFill>
                  <a:schemeClr val="accent1">
                    <a:lumMod val="50000"/>
                  </a:schemeClr>
                </a:solidFill>
              </a:rPr>
              <a:t>?</a:t>
            </a:r>
            <a:endParaRPr lang="fr-FR" sz="2000" b="1" dirty="0">
              <a:solidFill>
                <a:schemeClr val="accent1">
                  <a:lumMod val="50000"/>
                </a:schemeClr>
              </a:solidFill>
            </a:endParaRPr>
          </a:p>
        </p:txBody>
      </p:sp>
      <p:sp>
        <p:nvSpPr>
          <p:cNvPr id="27" name="TextBox 26">
            <a:extLst>
              <a:ext uri="{FF2B5EF4-FFF2-40B4-BE49-F238E27FC236}">
                <a16:creationId xmlns:a16="http://schemas.microsoft.com/office/drawing/2014/main" id="{A4EB9EFB-0783-40E4-A55C-2BFF6240F82B}"/>
              </a:ext>
            </a:extLst>
          </p:cNvPr>
          <p:cNvSpPr txBox="1"/>
          <p:nvPr/>
        </p:nvSpPr>
        <p:spPr>
          <a:xfrm>
            <a:off x="2439987" y="3347306"/>
            <a:ext cx="193675" cy="400110"/>
          </a:xfrm>
          <a:prstGeom prst="rect">
            <a:avLst/>
          </a:prstGeom>
          <a:solidFill>
            <a:schemeClr val="accent1">
              <a:lumMod val="40000"/>
              <a:lumOff val="60000"/>
            </a:schemeClr>
          </a:solidFill>
          <a:ln w="12700">
            <a:solidFill>
              <a:schemeClr val="accent1">
                <a:lumMod val="50000"/>
              </a:schemeClr>
            </a:solidFill>
          </a:ln>
        </p:spPr>
        <p:txBody>
          <a:bodyPr wrap="square" rtlCol="0">
            <a:spAutoFit/>
          </a:bodyPr>
          <a:lstStyle/>
          <a:p>
            <a:pPr algn="ctr"/>
            <a:r>
              <a:rPr lang="en-GB" sz="2000" b="1" dirty="0">
                <a:solidFill>
                  <a:schemeClr val="accent1">
                    <a:lumMod val="50000"/>
                  </a:schemeClr>
                </a:solidFill>
              </a:rPr>
              <a:t>?</a:t>
            </a:r>
            <a:endParaRPr lang="fr-FR" sz="2000" b="1" dirty="0">
              <a:solidFill>
                <a:schemeClr val="accent1">
                  <a:lumMod val="50000"/>
                </a:schemeClr>
              </a:solidFill>
            </a:endParaRPr>
          </a:p>
        </p:txBody>
      </p:sp>
      <p:sp>
        <p:nvSpPr>
          <p:cNvPr id="28" name="TextBox 27">
            <a:extLst>
              <a:ext uri="{FF2B5EF4-FFF2-40B4-BE49-F238E27FC236}">
                <a16:creationId xmlns:a16="http://schemas.microsoft.com/office/drawing/2014/main" id="{4DDABA3C-5ADD-47B8-87B8-550CBB2366F2}"/>
              </a:ext>
            </a:extLst>
          </p:cNvPr>
          <p:cNvSpPr txBox="1"/>
          <p:nvPr/>
        </p:nvSpPr>
        <p:spPr>
          <a:xfrm>
            <a:off x="5486400" y="4108378"/>
            <a:ext cx="193675" cy="400110"/>
          </a:xfrm>
          <a:prstGeom prst="rect">
            <a:avLst/>
          </a:prstGeom>
          <a:solidFill>
            <a:schemeClr val="accent1">
              <a:lumMod val="40000"/>
              <a:lumOff val="60000"/>
            </a:schemeClr>
          </a:solidFill>
          <a:ln w="12700">
            <a:solidFill>
              <a:schemeClr val="accent1">
                <a:lumMod val="50000"/>
              </a:schemeClr>
            </a:solidFill>
          </a:ln>
        </p:spPr>
        <p:txBody>
          <a:bodyPr wrap="square" rtlCol="0">
            <a:spAutoFit/>
          </a:bodyPr>
          <a:lstStyle/>
          <a:p>
            <a:pPr algn="ctr"/>
            <a:r>
              <a:rPr lang="en-GB" sz="2000" b="1" dirty="0">
                <a:solidFill>
                  <a:schemeClr val="accent1">
                    <a:lumMod val="50000"/>
                  </a:schemeClr>
                </a:solidFill>
              </a:rPr>
              <a:t>?</a:t>
            </a:r>
            <a:endParaRPr lang="fr-FR" sz="2000" b="1" dirty="0">
              <a:solidFill>
                <a:schemeClr val="accent1">
                  <a:lumMod val="50000"/>
                </a:schemeClr>
              </a:solidFill>
            </a:endParaRPr>
          </a:p>
        </p:txBody>
      </p:sp>
      <p:sp>
        <p:nvSpPr>
          <p:cNvPr id="29" name="TextBox 28">
            <a:extLst>
              <a:ext uri="{FF2B5EF4-FFF2-40B4-BE49-F238E27FC236}">
                <a16:creationId xmlns:a16="http://schemas.microsoft.com/office/drawing/2014/main" id="{10107B69-A889-4BCE-81A3-EA39CF80563C}"/>
              </a:ext>
            </a:extLst>
          </p:cNvPr>
          <p:cNvSpPr txBox="1"/>
          <p:nvPr/>
        </p:nvSpPr>
        <p:spPr>
          <a:xfrm>
            <a:off x="3556000" y="4868220"/>
            <a:ext cx="193675" cy="400110"/>
          </a:xfrm>
          <a:prstGeom prst="rect">
            <a:avLst/>
          </a:prstGeom>
          <a:solidFill>
            <a:schemeClr val="accent1">
              <a:lumMod val="40000"/>
              <a:lumOff val="60000"/>
            </a:schemeClr>
          </a:solidFill>
          <a:ln w="12700">
            <a:solidFill>
              <a:schemeClr val="accent1">
                <a:lumMod val="50000"/>
              </a:schemeClr>
            </a:solidFill>
          </a:ln>
        </p:spPr>
        <p:txBody>
          <a:bodyPr wrap="square" rtlCol="0">
            <a:spAutoFit/>
          </a:bodyPr>
          <a:lstStyle/>
          <a:p>
            <a:pPr algn="ctr"/>
            <a:r>
              <a:rPr lang="en-GB" sz="2000" b="1" dirty="0">
                <a:solidFill>
                  <a:schemeClr val="accent1">
                    <a:lumMod val="50000"/>
                  </a:schemeClr>
                </a:solidFill>
              </a:rPr>
              <a:t>?</a:t>
            </a:r>
            <a:endParaRPr lang="fr-FR" sz="2000" b="1" dirty="0">
              <a:solidFill>
                <a:schemeClr val="accent1">
                  <a:lumMod val="50000"/>
                </a:schemeClr>
              </a:solidFill>
            </a:endParaRPr>
          </a:p>
        </p:txBody>
      </p:sp>
      <p:sp>
        <p:nvSpPr>
          <p:cNvPr id="30" name="TextBox 29">
            <a:extLst>
              <a:ext uri="{FF2B5EF4-FFF2-40B4-BE49-F238E27FC236}">
                <a16:creationId xmlns:a16="http://schemas.microsoft.com/office/drawing/2014/main" id="{5A690E62-08A3-4B77-821A-A6BEE6C572BF}"/>
              </a:ext>
            </a:extLst>
          </p:cNvPr>
          <p:cNvSpPr txBox="1"/>
          <p:nvPr/>
        </p:nvSpPr>
        <p:spPr>
          <a:xfrm>
            <a:off x="8315475" y="5068275"/>
            <a:ext cx="193675" cy="400110"/>
          </a:xfrm>
          <a:prstGeom prst="rect">
            <a:avLst/>
          </a:prstGeom>
          <a:solidFill>
            <a:schemeClr val="accent1">
              <a:lumMod val="40000"/>
              <a:lumOff val="60000"/>
            </a:schemeClr>
          </a:solidFill>
          <a:ln w="12700">
            <a:solidFill>
              <a:schemeClr val="accent1">
                <a:lumMod val="50000"/>
              </a:schemeClr>
            </a:solidFill>
          </a:ln>
        </p:spPr>
        <p:txBody>
          <a:bodyPr wrap="square" rtlCol="0">
            <a:spAutoFit/>
          </a:bodyPr>
          <a:lstStyle/>
          <a:p>
            <a:pPr algn="ctr"/>
            <a:r>
              <a:rPr lang="en-GB" sz="2000" b="1" dirty="0">
                <a:solidFill>
                  <a:schemeClr val="accent1">
                    <a:lumMod val="50000"/>
                  </a:schemeClr>
                </a:solidFill>
              </a:rPr>
              <a:t>?</a:t>
            </a:r>
            <a:endParaRPr lang="fr-FR" sz="2000" b="1" dirty="0">
              <a:solidFill>
                <a:schemeClr val="accent1">
                  <a:lumMod val="50000"/>
                </a:schemeClr>
              </a:solidFill>
            </a:endParaRPr>
          </a:p>
        </p:txBody>
      </p:sp>
      <p:sp>
        <p:nvSpPr>
          <p:cNvPr id="31" name="Rounded Rectangular Callout 9">
            <a:extLst>
              <a:ext uri="{FF2B5EF4-FFF2-40B4-BE49-F238E27FC236}">
                <a16:creationId xmlns:a16="http://schemas.microsoft.com/office/drawing/2014/main" id="{85C63B63-82CF-41A8-96D9-8EBE7598604A}"/>
              </a:ext>
            </a:extLst>
          </p:cNvPr>
          <p:cNvSpPr/>
          <p:nvPr/>
        </p:nvSpPr>
        <p:spPr>
          <a:xfrm>
            <a:off x="6502016" y="277960"/>
            <a:ext cx="4014267" cy="731875"/>
          </a:xfrm>
          <a:prstGeom prst="wedgeRoundRectCallout">
            <a:avLst>
              <a:gd name="adj1" fmla="val -20385"/>
              <a:gd name="adj2" fmla="val 48816"/>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lvl="0" algn="ctr">
              <a:defRPr/>
            </a:pPr>
            <a:r>
              <a:rPr lang="en-GB" sz="2000" i="1" kern="0" dirty="0">
                <a:solidFill>
                  <a:prstClr val="white"/>
                </a:solidFill>
              </a:rPr>
              <a:t>*</a:t>
            </a:r>
            <a:r>
              <a:rPr lang="en-GB" sz="2000" kern="0" dirty="0">
                <a:solidFill>
                  <a:prstClr val="white"/>
                </a:solidFill>
              </a:rPr>
              <a:t>le </a:t>
            </a:r>
            <a:r>
              <a:rPr lang="en-GB" sz="2000" kern="0" dirty="0" err="1">
                <a:solidFill>
                  <a:prstClr val="white"/>
                </a:solidFill>
              </a:rPr>
              <a:t>progrès</a:t>
            </a:r>
            <a:r>
              <a:rPr lang="en-GB" sz="2000" kern="0" dirty="0">
                <a:solidFill>
                  <a:prstClr val="white"/>
                </a:solidFill>
              </a:rPr>
              <a:t> = progress</a:t>
            </a:r>
          </a:p>
          <a:p>
            <a:pPr lvl="0" algn="ctr">
              <a:defRPr/>
            </a:pPr>
            <a:r>
              <a:rPr lang="en-GB" sz="2000" kern="0" dirty="0">
                <a:solidFill>
                  <a:prstClr val="white"/>
                </a:solidFill>
              </a:rPr>
              <a:t>*la </a:t>
            </a:r>
            <a:r>
              <a:rPr lang="en-GB" sz="2000" kern="0" dirty="0" err="1">
                <a:solidFill>
                  <a:prstClr val="white"/>
                </a:solidFill>
              </a:rPr>
              <a:t>traductrice</a:t>
            </a:r>
            <a:r>
              <a:rPr lang="en-GB" sz="2000" kern="0" dirty="0">
                <a:solidFill>
                  <a:prstClr val="white"/>
                </a:solidFill>
              </a:rPr>
              <a:t> = translator (f.) </a:t>
            </a:r>
            <a:endParaRPr kumimoji="0" lang="en-GB" sz="200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ounded Rectangle 46">
            <a:extLst>
              <a:ext uri="{FF2B5EF4-FFF2-40B4-BE49-F238E27FC236}">
                <a16:creationId xmlns:a16="http://schemas.microsoft.com/office/drawing/2014/main" id="{CEBABA78-F96A-4ABD-AC6E-8A331C45D9C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64178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3E329D-7ACD-6243-B05F-DD92F24C804D}"/>
              </a:ext>
            </a:extLst>
          </p:cNvPr>
          <p:cNvSpPr/>
          <p:nvPr/>
        </p:nvSpPr>
        <p:spPr>
          <a:xfrm>
            <a:off x="405466" y="1575556"/>
            <a:ext cx="9336603" cy="4615302"/>
          </a:xfrm>
          <a:prstGeom prst="rect">
            <a:avLst/>
          </a:prstGeom>
        </p:spPr>
        <p:txBody>
          <a:bodyPr wrap="square">
            <a:spAutoFit/>
          </a:bodyPr>
          <a:lstStyle/>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Les vacances scolaires ont commencé	 	.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Nous avons voyagé à l’étranger 	           .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Mais nous restons en France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Amir et Océane passent souvent      des jours ensemble.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Ils regardent un film en espagnol                    .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Ils parlent                     l’espagnol.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Noura a                     quitté sa chambre.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70000"/>
              </a:lnSpc>
              <a:buFont typeface="+mj-lt"/>
              <a:buAutoNum type="arabicPeriod"/>
            </a:pPr>
            <a:r>
              <a:rPr lang="fr-FR"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Elle a                     travaillé sur son ordinateur.   </a:t>
            </a:r>
            <a:endPar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Rounded Rectangle 28">
            <a:extLst>
              <a:ext uri="{FF2B5EF4-FFF2-40B4-BE49-F238E27FC236}">
                <a16:creationId xmlns:a16="http://schemas.microsoft.com/office/drawing/2014/main" id="{95593E0D-A3B0-CF47-B0DF-316779D19FCF}"/>
              </a:ext>
            </a:extLst>
          </p:cNvPr>
          <p:cNvSpPr/>
          <p:nvPr/>
        </p:nvSpPr>
        <p:spPr>
          <a:xfrm>
            <a:off x="4187095" y="3356943"/>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souvent</a:t>
            </a:r>
            <a:endParaRPr lang="en-US" b="1" dirty="0"/>
          </a:p>
        </p:txBody>
      </p:sp>
      <p:sp>
        <p:nvSpPr>
          <p:cNvPr id="37" name="Rounded Rectangle 36">
            <a:extLst>
              <a:ext uri="{FF2B5EF4-FFF2-40B4-BE49-F238E27FC236}">
                <a16:creationId xmlns:a16="http://schemas.microsoft.com/office/drawing/2014/main" id="{AFA02071-61A0-C245-9BB0-3C64FB34ADEE}"/>
              </a:ext>
            </a:extLst>
          </p:cNvPr>
          <p:cNvSpPr/>
          <p:nvPr/>
        </p:nvSpPr>
        <p:spPr>
          <a:xfrm>
            <a:off x="4187095" y="3356943"/>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25676" cy="707849"/>
          </a:xfrm>
        </p:spPr>
        <p:txBody>
          <a:bodyPr>
            <a:normAutofit/>
          </a:bodyPr>
          <a:lstStyle/>
          <a:p>
            <a:r>
              <a:rPr lang="fr-FR" sz="3100" b="1" dirty="0">
                <a:solidFill>
                  <a:schemeClr val="bg1"/>
                </a:solidFill>
              </a:rPr>
              <a:t>Bilal parle de ses enfants</a:t>
            </a:r>
            <a:endParaRPr lang="en-GB" sz="3100" b="1" dirty="0">
              <a:solidFill>
                <a:schemeClr val="bg1"/>
              </a:solidFill>
            </a:endParaRPr>
          </a:p>
        </p:txBody>
      </p:sp>
      <p:sp>
        <p:nvSpPr>
          <p:cNvPr id="9" name="TextBox 8">
            <a:extLst>
              <a:ext uri="{FF2B5EF4-FFF2-40B4-BE49-F238E27FC236}">
                <a16:creationId xmlns:a16="http://schemas.microsoft.com/office/drawing/2014/main" id="{6E96BA99-7B26-B540-AB73-9EACD4BF15DF}"/>
              </a:ext>
            </a:extLst>
          </p:cNvPr>
          <p:cNvSpPr txBox="1"/>
          <p:nvPr/>
        </p:nvSpPr>
        <p:spPr>
          <a:xfrm>
            <a:off x="192570" y="1154848"/>
            <a:ext cx="10167957" cy="461665"/>
          </a:xfrm>
          <a:prstGeom prst="rect">
            <a:avLst/>
          </a:prstGeom>
          <a:noFill/>
        </p:spPr>
        <p:txBody>
          <a:bodyPr wrap="square" rtlCol="0">
            <a:spAutoFit/>
          </a:bodyPr>
          <a:lstStyle/>
          <a:p>
            <a:r>
              <a:rPr lang="fr-FR" sz="2400" dirty="0">
                <a:solidFill>
                  <a:schemeClr val="accent5">
                    <a:lumMod val="50000"/>
                  </a:schemeClr>
                </a:solidFill>
              </a:rPr>
              <a:t>Que dit-il ? Choisis le bon adverbe.  </a:t>
            </a:r>
          </a:p>
        </p:txBody>
      </p:sp>
      <p:sp>
        <p:nvSpPr>
          <p:cNvPr id="10" name="Rounded Rectangle 9">
            <a:extLst>
              <a:ext uri="{FF2B5EF4-FFF2-40B4-BE49-F238E27FC236}">
                <a16:creationId xmlns:a16="http://schemas.microsoft.com/office/drawing/2014/main" id="{6BCBCBD3-AAA6-ED47-A3C4-39831470D7E5}"/>
              </a:ext>
            </a:extLst>
          </p:cNvPr>
          <p:cNvSpPr/>
          <p:nvPr/>
        </p:nvSpPr>
        <p:spPr>
          <a:xfrm>
            <a:off x="10487429" y="266624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toujours</a:t>
            </a:r>
            <a:endParaRPr lang="en-US" b="1" dirty="0"/>
          </a:p>
        </p:txBody>
      </p:sp>
      <p:sp>
        <p:nvSpPr>
          <p:cNvPr id="11" name="Rounded Rectangle 10">
            <a:extLst>
              <a:ext uri="{FF2B5EF4-FFF2-40B4-BE49-F238E27FC236}">
                <a16:creationId xmlns:a16="http://schemas.microsoft.com/office/drawing/2014/main" id="{ECA3BB3E-FDF6-EE45-A806-4F1F89F12895}"/>
              </a:ext>
            </a:extLst>
          </p:cNvPr>
          <p:cNvSpPr/>
          <p:nvPr/>
        </p:nvSpPr>
        <p:spPr>
          <a:xfrm>
            <a:off x="10487429" y="206900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l’année</a:t>
            </a:r>
            <a:r>
              <a:rPr lang="en-US" b="1" dirty="0"/>
              <a:t> </a:t>
            </a:r>
            <a:r>
              <a:rPr lang="en-US" b="1" dirty="0" err="1"/>
              <a:t>dernière</a:t>
            </a:r>
            <a:endParaRPr lang="en-US" b="1" dirty="0"/>
          </a:p>
        </p:txBody>
      </p:sp>
      <p:sp>
        <p:nvSpPr>
          <p:cNvPr id="12" name="Rounded Rectangle 11">
            <a:extLst>
              <a:ext uri="{FF2B5EF4-FFF2-40B4-BE49-F238E27FC236}">
                <a16:creationId xmlns:a16="http://schemas.microsoft.com/office/drawing/2014/main" id="{8D3A6121-A35A-2648-986F-A2CEDE5DB45B}"/>
              </a:ext>
            </a:extLst>
          </p:cNvPr>
          <p:cNvSpPr/>
          <p:nvPr/>
        </p:nvSpPr>
        <p:spPr>
          <a:xfrm>
            <a:off x="8848528" y="3270479"/>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maintenant</a:t>
            </a:r>
            <a:endParaRPr lang="en-US" b="1" dirty="0"/>
          </a:p>
        </p:txBody>
      </p:sp>
      <p:sp>
        <p:nvSpPr>
          <p:cNvPr id="13" name="Rounded Rectangle 12">
            <a:extLst>
              <a:ext uri="{FF2B5EF4-FFF2-40B4-BE49-F238E27FC236}">
                <a16:creationId xmlns:a16="http://schemas.microsoft.com/office/drawing/2014/main" id="{960DEC60-F340-3B4E-BD99-0F5DE5253B70}"/>
              </a:ext>
            </a:extLst>
          </p:cNvPr>
          <p:cNvSpPr/>
          <p:nvPr/>
        </p:nvSpPr>
        <p:spPr>
          <a:xfrm>
            <a:off x="10487429" y="147176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bien</a:t>
            </a:r>
          </a:p>
        </p:txBody>
      </p:sp>
      <p:sp>
        <p:nvSpPr>
          <p:cNvPr id="14" name="Rounded Rectangle 13">
            <a:extLst>
              <a:ext uri="{FF2B5EF4-FFF2-40B4-BE49-F238E27FC236}">
                <a16:creationId xmlns:a16="http://schemas.microsoft.com/office/drawing/2014/main" id="{EC691500-B6CB-B54E-A721-A585F6064359}"/>
              </a:ext>
            </a:extLst>
          </p:cNvPr>
          <p:cNvSpPr/>
          <p:nvPr/>
        </p:nvSpPr>
        <p:spPr>
          <a:xfrm>
            <a:off x="8848528" y="2071337"/>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beaucoup</a:t>
            </a:r>
          </a:p>
        </p:txBody>
      </p:sp>
      <p:sp>
        <p:nvSpPr>
          <p:cNvPr id="15" name="Rounded Rectangle 14">
            <a:extLst>
              <a:ext uri="{FF2B5EF4-FFF2-40B4-BE49-F238E27FC236}">
                <a16:creationId xmlns:a16="http://schemas.microsoft.com/office/drawing/2014/main" id="{C0EF42C6-65F7-D14B-B5D5-DDB9F9A959A5}"/>
              </a:ext>
            </a:extLst>
          </p:cNvPr>
          <p:cNvSpPr/>
          <p:nvPr/>
        </p:nvSpPr>
        <p:spPr>
          <a:xfrm>
            <a:off x="8848528" y="2670908"/>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cette</a:t>
            </a:r>
            <a:r>
              <a:rPr lang="en-US" b="1" dirty="0"/>
              <a:t> </a:t>
            </a:r>
            <a:r>
              <a:rPr lang="en-US" b="1" dirty="0" err="1"/>
              <a:t>année</a:t>
            </a:r>
            <a:endParaRPr lang="en-US" b="1" dirty="0"/>
          </a:p>
        </p:txBody>
      </p:sp>
      <p:sp>
        <p:nvSpPr>
          <p:cNvPr id="16" name="Rounded Rectangle 15">
            <a:extLst>
              <a:ext uri="{FF2B5EF4-FFF2-40B4-BE49-F238E27FC236}">
                <a16:creationId xmlns:a16="http://schemas.microsoft.com/office/drawing/2014/main" id="{C9D3CE81-E3A8-DF44-9EB5-64DB23E42AB0}"/>
              </a:ext>
            </a:extLst>
          </p:cNvPr>
          <p:cNvSpPr/>
          <p:nvPr/>
        </p:nvSpPr>
        <p:spPr>
          <a:xfrm>
            <a:off x="8848528" y="147176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 </a:t>
            </a:r>
            <a:r>
              <a:rPr lang="en-US" b="1" dirty="0" err="1"/>
              <a:t>semaine</a:t>
            </a:r>
            <a:r>
              <a:rPr lang="en-US" b="1" dirty="0"/>
              <a:t> </a:t>
            </a:r>
            <a:r>
              <a:rPr lang="en-US" b="1" dirty="0" err="1"/>
              <a:t>dernière</a:t>
            </a:r>
            <a:endParaRPr lang="en-US" b="1" dirty="0"/>
          </a:p>
        </p:txBody>
      </p:sp>
      <p:sp>
        <p:nvSpPr>
          <p:cNvPr id="17" name="Rounded Rectangle 16">
            <a:extLst>
              <a:ext uri="{FF2B5EF4-FFF2-40B4-BE49-F238E27FC236}">
                <a16:creationId xmlns:a16="http://schemas.microsoft.com/office/drawing/2014/main" id="{E49F05C0-3894-6843-9968-DDAE25A085A8}"/>
              </a:ext>
            </a:extLst>
          </p:cNvPr>
          <p:cNvSpPr/>
          <p:nvPr/>
        </p:nvSpPr>
        <p:spPr>
          <a:xfrm>
            <a:off x="10487429" y="445796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aujourd’hui</a:t>
            </a:r>
            <a:endParaRPr lang="en-US" b="1" dirty="0"/>
          </a:p>
        </p:txBody>
      </p:sp>
      <p:sp>
        <p:nvSpPr>
          <p:cNvPr id="18" name="Rounded Rectangle 17">
            <a:extLst>
              <a:ext uri="{FF2B5EF4-FFF2-40B4-BE49-F238E27FC236}">
                <a16:creationId xmlns:a16="http://schemas.microsoft.com/office/drawing/2014/main" id="{88845596-A908-3842-9307-91DDF21AEB7E}"/>
              </a:ext>
            </a:extLst>
          </p:cNvPr>
          <p:cNvSpPr/>
          <p:nvPr/>
        </p:nvSpPr>
        <p:spPr>
          <a:xfrm>
            <a:off x="10502071" y="326348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souvent</a:t>
            </a:r>
            <a:endParaRPr lang="en-US" b="1" dirty="0"/>
          </a:p>
        </p:txBody>
      </p:sp>
      <p:sp>
        <p:nvSpPr>
          <p:cNvPr id="19" name="Rounded Rectangle 18">
            <a:extLst>
              <a:ext uri="{FF2B5EF4-FFF2-40B4-BE49-F238E27FC236}">
                <a16:creationId xmlns:a16="http://schemas.microsoft.com/office/drawing/2014/main" id="{6CCF4174-FF35-CA42-8CD8-E3107D140CD7}"/>
              </a:ext>
            </a:extLst>
          </p:cNvPr>
          <p:cNvSpPr/>
          <p:nvPr/>
        </p:nvSpPr>
        <p:spPr>
          <a:xfrm>
            <a:off x="10487429" y="386072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en</a:t>
            </a:r>
            <a:r>
              <a:rPr lang="en-US" b="1" dirty="0"/>
              <a:t> </a:t>
            </a:r>
            <a:r>
              <a:rPr lang="en-US" b="1" dirty="0" err="1"/>
              <a:t>ce</a:t>
            </a:r>
            <a:r>
              <a:rPr lang="en-US" b="1" dirty="0"/>
              <a:t> moment</a:t>
            </a:r>
          </a:p>
        </p:txBody>
      </p:sp>
      <p:sp>
        <p:nvSpPr>
          <p:cNvPr id="20" name="Rounded Rectangle 19">
            <a:extLst>
              <a:ext uri="{FF2B5EF4-FFF2-40B4-BE49-F238E27FC236}">
                <a16:creationId xmlns:a16="http://schemas.microsoft.com/office/drawing/2014/main" id="{3C024686-9186-4545-8415-42ADD6A7273F}"/>
              </a:ext>
            </a:extLst>
          </p:cNvPr>
          <p:cNvSpPr/>
          <p:nvPr/>
        </p:nvSpPr>
        <p:spPr>
          <a:xfrm>
            <a:off x="8848528" y="3870050"/>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enfin</a:t>
            </a:r>
            <a:endParaRPr lang="en-US" b="1" dirty="0"/>
          </a:p>
        </p:txBody>
      </p:sp>
      <p:sp>
        <p:nvSpPr>
          <p:cNvPr id="21" name="Rounded Rectangle 20">
            <a:extLst>
              <a:ext uri="{FF2B5EF4-FFF2-40B4-BE49-F238E27FC236}">
                <a16:creationId xmlns:a16="http://schemas.microsoft.com/office/drawing/2014/main" id="{0CD0DCC9-7B0B-6148-BF14-FE82E0C755F7}"/>
              </a:ext>
            </a:extLst>
          </p:cNvPr>
          <p:cNvSpPr/>
          <p:nvPr/>
        </p:nvSpPr>
        <p:spPr>
          <a:xfrm>
            <a:off x="8848528" y="4469621"/>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bien</a:t>
            </a:r>
          </a:p>
        </p:txBody>
      </p:sp>
      <p:sp>
        <p:nvSpPr>
          <p:cNvPr id="22" name="Rounded Rectangle 21">
            <a:extLst>
              <a:ext uri="{FF2B5EF4-FFF2-40B4-BE49-F238E27FC236}">
                <a16:creationId xmlns:a16="http://schemas.microsoft.com/office/drawing/2014/main" id="{4CB95F9A-60DE-3049-BF3B-2D55AE96B6CE}"/>
              </a:ext>
            </a:extLst>
          </p:cNvPr>
          <p:cNvSpPr/>
          <p:nvPr/>
        </p:nvSpPr>
        <p:spPr>
          <a:xfrm>
            <a:off x="10502071" y="505520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enfin</a:t>
            </a:r>
            <a:endParaRPr lang="en-US" b="1" dirty="0"/>
          </a:p>
        </p:txBody>
      </p:sp>
      <p:sp>
        <p:nvSpPr>
          <p:cNvPr id="23" name="Rounded Rectangle 22">
            <a:extLst>
              <a:ext uri="{FF2B5EF4-FFF2-40B4-BE49-F238E27FC236}">
                <a16:creationId xmlns:a16="http://schemas.microsoft.com/office/drawing/2014/main" id="{33E9EBBC-821A-214C-A0BF-9C00EDAF3BF8}"/>
              </a:ext>
            </a:extLst>
          </p:cNvPr>
          <p:cNvSpPr/>
          <p:nvPr/>
        </p:nvSpPr>
        <p:spPr>
          <a:xfrm>
            <a:off x="8848528" y="5069192"/>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hier</a:t>
            </a:r>
            <a:endParaRPr lang="en-US" b="1" dirty="0"/>
          </a:p>
        </p:txBody>
      </p:sp>
      <p:sp>
        <p:nvSpPr>
          <p:cNvPr id="24" name="Rounded Rectangle 23">
            <a:extLst>
              <a:ext uri="{FF2B5EF4-FFF2-40B4-BE49-F238E27FC236}">
                <a16:creationId xmlns:a16="http://schemas.microsoft.com/office/drawing/2014/main" id="{74788245-2DEA-6D42-97ED-0A1934988BF2}"/>
              </a:ext>
            </a:extLst>
          </p:cNvPr>
          <p:cNvSpPr/>
          <p:nvPr/>
        </p:nvSpPr>
        <p:spPr>
          <a:xfrm>
            <a:off x="8852580" y="5668763"/>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beaucoup</a:t>
            </a:r>
          </a:p>
        </p:txBody>
      </p:sp>
      <p:sp>
        <p:nvSpPr>
          <p:cNvPr id="25" name="Rounded Rectangle 24">
            <a:extLst>
              <a:ext uri="{FF2B5EF4-FFF2-40B4-BE49-F238E27FC236}">
                <a16:creationId xmlns:a16="http://schemas.microsoft.com/office/drawing/2014/main" id="{63930FD3-FC2C-5B4F-854F-2742BF2C92BE}"/>
              </a:ext>
            </a:extLst>
          </p:cNvPr>
          <p:cNvSpPr/>
          <p:nvPr/>
        </p:nvSpPr>
        <p:spPr>
          <a:xfrm>
            <a:off x="10502071" y="5652446"/>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lundi</a:t>
            </a:r>
            <a:r>
              <a:rPr lang="en-US" b="1" dirty="0"/>
              <a:t> dernier</a:t>
            </a:r>
          </a:p>
        </p:txBody>
      </p:sp>
      <p:sp>
        <p:nvSpPr>
          <p:cNvPr id="26" name="Rounded Rectangle 25">
            <a:extLst>
              <a:ext uri="{FF2B5EF4-FFF2-40B4-BE49-F238E27FC236}">
                <a16:creationId xmlns:a16="http://schemas.microsoft.com/office/drawing/2014/main" id="{12036562-7905-F346-91C8-71341CE6A8F5}"/>
              </a:ext>
            </a:extLst>
          </p:cNvPr>
          <p:cNvSpPr/>
          <p:nvPr/>
        </p:nvSpPr>
        <p:spPr>
          <a:xfrm>
            <a:off x="6210261" y="1616513"/>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 </a:t>
            </a:r>
            <a:r>
              <a:rPr lang="en-US" b="1" dirty="0" err="1"/>
              <a:t>semaine</a:t>
            </a:r>
            <a:r>
              <a:rPr lang="en-US" b="1" dirty="0"/>
              <a:t> </a:t>
            </a:r>
            <a:r>
              <a:rPr lang="en-US" b="1" dirty="0" err="1"/>
              <a:t>dernière</a:t>
            </a:r>
            <a:endParaRPr lang="en-US" b="1" dirty="0"/>
          </a:p>
        </p:txBody>
      </p:sp>
      <p:sp>
        <p:nvSpPr>
          <p:cNvPr id="27" name="Rounded Rectangle 26">
            <a:extLst>
              <a:ext uri="{FF2B5EF4-FFF2-40B4-BE49-F238E27FC236}">
                <a16:creationId xmlns:a16="http://schemas.microsoft.com/office/drawing/2014/main" id="{07173867-EC45-CC4C-ABC0-DA22B3F7B530}"/>
              </a:ext>
            </a:extLst>
          </p:cNvPr>
          <p:cNvSpPr/>
          <p:nvPr/>
        </p:nvSpPr>
        <p:spPr>
          <a:xfrm>
            <a:off x="5289691" y="2204830"/>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l’année</a:t>
            </a:r>
            <a:r>
              <a:rPr lang="en-US" b="1" dirty="0"/>
              <a:t> </a:t>
            </a:r>
            <a:r>
              <a:rPr lang="en-US" b="1" dirty="0" err="1"/>
              <a:t>dernière</a:t>
            </a:r>
            <a:endParaRPr lang="en-US" b="1" dirty="0"/>
          </a:p>
        </p:txBody>
      </p:sp>
      <p:sp>
        <p:nvSpPr>
          <p:cNvPr id="28" name="Rounded Rectangle 27">
            <a:extLst>
              <a:ext uri="{FF2B5EF4-FFF2-40B4-BE49-F238E27FC236}">
                <a16:creationId xmlns:a16="http://schemas.microsoft.com/office/drawing/2014/main" id="{B0EA43E2-4926-3640-93AF-2FAA6C3769DA}"/>
              </a:ext>
            </a:extLst>
          </p:cNvPr>
          <p:cNvSpPr/>
          <p:nvPr/>
        </p:nvSpPr>
        <p:spPr>
          <a:xfrm>
            <a:off x="4698261" y="2784515"/>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cette</a:t>
            </a:r>
            <a:r>
              <a:rPr lang="en-US" b="1" dirty="0"/>
              <a:t> </a:t>
            </a:r>
            <a:r>
              <a:rPr lang="en-US" b="1" dirty="0" err="1"/>
              <a:t>année</a:t>
            </a:r>
            <a:endParaRPr lang="en-US" b="1" dirty="0"/>
          </a:p>
        </p:txBody>
      </p:sp>
      <p:sp>
        <p:nvSpPr>
          <p:cNvPr id="30" name="Rounded Rectangle 29">
            <a:extLst>
              <a:ext uri="{FF2B5EF4-FFF2-40B4-BE49-F238E27FC236}">
                <a16:creationId xmlns:a16="http://schemas.microsoft.com/office/drawing/2014/main" id="{77A4CEA3-B608-A04A-8F8B-A1D3A574C805}"/>
              </a:ext>
            </a:extLst>
          </p:cNvPr>
          <p:cNvSpPr/>
          <p:nvPr/>
        </p:nvSpPr>
        <p:spPr>
          <a:xfrm>
            <a:off x="5269662" y="3936315"/>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en</a:t>
            </a:r>
            <a:r>
              <a:rPr lang="en-US" b="1" dirty="0"/>
              <a:t> </a:t>
            </a:r>
            <a:r>
              <a:rPr lang="en-US" b="1" dirty="0" err="1"/>
              <a:t>ce</a:t>
            </a:r>
            <a:r>
              <a:rPr lang="en-US" b="1" dirty="0"/>
              <a:t> moment</a:t>
            </a:r>
          </a:p>
        </p:txBody>
      </p:sp>
      <p:sp>
        <p:nvSpPr>
          <p:cNvPr id="32" name="Rounded Rectangle 31">
            <a:extLst>
              <a:ext uri="{FF2B5EF4-FFF2-40B4-BE49-F238E27FC236}">
                <a16:creationId xmlns:a16="http://schemas.microsoft.com/office/drawing/2014/main" id="{A2CA4870-E211-9F42-B3A9-E226C6F70AEF}"/>
              </a:ext>
            </a:extLst>
          </p:cNvPr>
          <p:cNvSpPr/>
          <p:nvPr/>
        </p:nvSpPr>
        <p:spPr>
          <a:xfrm>
            <a:off x="2179948" y="4498722"/>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bien</a:t>
            </a:r>
          </a:p>
        </p:txBody>
      </p:sp>
      <p:sp>
        <p:nvSpPr>
          <p:cNvPr id="33" name="Rounded Rectangle 32">
            <a:extLst>
              <a:ext uri="{FF2B5EF4-FFF2-40B4-BE49-F238E27FC236}">
                <a16:creationId xmlns:a16="http://schemas.microsoft.com/office/drawing/2014/main" id="{543A857B-4CA4-4249-A516-D0B09A0AD225}"/>
              </a:ext>
            </a:extLst>
          </p:cNvPr>
          <p:cNvSpPr/>
          <p:nvPr/>
        </p:nvSpPr>
        <p:spPr>
          <a:xfrm>
            <a:off x="2013787" y="5091042"/>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enfin</a:t>
            </a:r>
            <a:endParaRPr lang="en-US" b="1" dirty="0"/>
          </a:p>
        </p:txBody>
      </p:sp>
      <p:sp>
        <p:nvSpPr>
          <p:cNvPr id="34" name="Rounded Rectangle 33">
            <a:extLst>
              <a:ext uri="{FF2B5EF4-FFF2-40B4-BE49-F238E27FC236}">
                <a16:creationId xmlns:a16="http://schemas.microsoft.com/office/drawing/2014/main" id="{1A3AA7D9-453A-B744-A234-1D88ECAF61F5}"/>
              </a:ext>
            </a:extLst>
          </p:cNvPr>
          <p:cNvSpPr/>
          <p:nvPr/>
        </p:nvSpPr>
        <p:spPr>
          <a:xfrm>
            <a:off x="6210261" y="1604180"/>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 name="Rounded Rectangle 34">
            <a:extLst>
              <a:ext uri="{FF2B5EF4-FFF2-40B4-BE49-F238E27FC236}">
                <a16:creationId xmlns:a16="http://schemas.microsoft.com/office/drawing/2014/main" id="{9599D581-C23C-2540-87DC-E32D82CBA8C7}"/>
              </a:ext>
            </a:extLst>
          </p:cNvPr>
          <p:cNvSpPr/>
          <p:nvPr/>
        </p:nvSpPr>
        <p:spPr>
          <a:xfrm>
            <a:off x="5289691" y="2204830"/>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Rounded Rectangle 35">
            <a:extLst>
              <a:ext uri="{FF2B5EF4-FFF2-40B4-BE49-F238E27FC236}">
                <a16:creationId xmlns:a16="http://schemas.microsoft.com/office/drawing/2014/main" id="{4809ACB1-5345-1446-BA75-04CCBE0DEB03}"/>
              </a:ext>
            </a:extLst>
          </p:cNvPr>
          <p:cNvSpPr/>
          <p:nvPr/>
        </p:nvSpPr>
        <p:spPr>
          <a:xfrm>
            <a:off x="4698261" y="2784515"/>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Rounded Rectangle 37">
            <a:extLst>
              <a:ext uri="{FF2B5EF4-FFF2-40B4-BE49-F238E27FC236}">
                <a16:creationId xmlns:a16="http://schemas.microsoft.com/office/drawing/2014/main" id="{88AD042A-D985-7B4F-86DF-A0B186EBE15E}"/>
              </a:ext>
            </a:extLst>
          </p:cNvPr>
          <p:cNvSpPr/>
          <p:nvPr/>
        </p:nvSpPr>
        <p:spPr>
          <a:xfrm>
            <a:off x="5269662" y="3936315"/>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Rounded Rectangle 38">
            <a:extLst>
              <a:ext uri="{FF2B5EF4-FFF2-40B4-BE49-F238E27FC236}">
                <a16:creationId xmlns:a16="http://schemas.microsoft.com/office/drawing/2014/main" id="{F13CB6C6-2D5A-4B4D-BCFC-C9A7269FCDEF}"/>
              </a:ext>
            </a:extLst>
          </p:cNvPr>
          <p:cNvSpPr/>
          <p:nvPr/>
        </p:nvSpPr>
        <p:spPr>
          <a:xfrm>
            <a:off x="2179948" y="4498722"/>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Rounded Rectangle 39">
            <a:extLst>
              <a:ext uri="{FF2B5EF4-FFF2-40B4-BE49-F238E27FC236}">
                <a16:creationId xmlns:a16="http://schemas.microsoft.com/office/drawing/2014/main" id="{ECC58B8D-9918-8549-99EE-5DA2CB0829C4}"/>
              </a:ext>
            </a:extLst>
          </p:cNvPr>
          <p:cNvSpPr/>
          <p:nvPr/>
        </p:nvSpPr>
        <p:spPr>
          <a:xfrm>
            <a:off x="2013787" y="5091042"/>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50" name="Picture 49" descr="A picture containing doll&#10;&#10;Description automatically generated">
            <a:extLst>
              <a:ext uri="{FF2B5EF4-FFF2-40B4-BE49-F238E27FC236}">
                <a16:creationId xmlns:a16="http://schemas.microsoft.com/office/drawing/2014/main" id="{4466E039-7758-9440-8902-58F3F3ECB1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4355" y="-112251"/>
            <a:ext cx="1260000" cy="1260000"/>
          </a:xfrm>
          <a:prstGeom prst="rect">
            <a:avLst/>
          </a:prstGeom>
        </p:spPr>
      </p:pic>
      <p:pic>
        <p:nvPicPr>
          <p:cNvPr id="52" name="Picture 51" descr="A picture containing toy, doll&#10;&#10;Description automatically generated">
            <a:extLst>
              <a:ext uri="{FF2B5EF4-FFF2-40B4-BE49-F238E27FC236}">
                <a16:creationId xmlns:a16="http://schemas.microsoft.com/office/drawing/2014/main" id="{0E9A827A-1382-1041-9839-BC301A16B0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7355" y="-112251"/>
            <a:ext cx="1260000" cy="1260000"/>
          </a:xfrm>
          <a:prstGeom prst="rect">
            <a:avLst/>
          </a:prstGeom>
        </p:spPr>
      </p:pic>
      <p:pic>
        <p:nvPicPr>
          <p:cNvPr id="54" name="Picture 53" descr="A picture containing person, person, toy, doll&#10;&#10;Description automatically generated">
            <a:extLst>
              <a:ext uri="{FF2B5EF4-FFF2-40B4-BE49-F238E27FC236}">
                <a16:creationId xmlns:a16="http://schemas.microsoft.com/office/drawing/2014/main" id="{644F805E-8115-7E49-BE77-E8879C2EFC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1355" y="-105403"/>
            <a:ext cx="1260000" cy="1260000"/>
          </a:xfrm>
          <a:prstGeom prst="rect">
            <a:avLst/>
          </a:prstGeom>
        </p:spPr>
      </p:pic>
      <p:sp>
        <p:nvSpPr>
          <p:cNvPr id="43" name="Rounded Rectangle 46">
            <a:extLst>
              <a:ext uri="{FF2B5EF4-FFF2-40B4-BE49-F238E27FC236}">
                <a16:creationId xmlns:a16="http://schemas.microsoft.com/office/drawing/2014/main" id="{81032119-3793-4CB6-96C3-3DA1AD8208D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4" name="Rounded Rectangle 43">
            <a:extLst>
              <a:ext uri="{FF2B5EF4-FFF2-40B4-BE49-F238E27FC236}">
                <a16:creationId xmlns:a16="http://schemas.microsoft.com/office/drawing/2014/main" id="{A0D633CB-2B80-DC40-9A9D-090AC0F26A28}"/>
              </a:ext>
            </a:extLst>
          </p:cNvPr>
          <p:cNvSpPr/>
          <p:nvPr/>
        </p:nvSpPr>
        <p:spPr>
          <a:xfrm>
            <a:off x="1615372" y="5683362"/>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beaucoup</a:t>
            </a:r>
          </a:p>
        </p:txBody>
      </p:sp>
      <p:sp>
        <p:nvSpPr>
          <p:cNvPr id="41" name="Rounded Rectangle 40">
            <a:extLst>
              <a:ext uri="{FF2B5EF4-FFF2-40B4-BE49-F238E27FC236}">
                <a16:creationId xmlns:a16="http://schemas.microsoft.com/office/drawing/2014/main" id="{6AC544C3-BD2D-DA4B-B0A8-44AF5BA02150}"/>
              </a:ext>
            </a:extLst>
          </p:cNvPr>
          <p:cNvSpPr/>
          <p:nvPr/>
        </p:nvSpPr>
        <p:spPr>
          <a:xfrm>
            <a:off x="1615372" y="5683362"/>
            <a:ext cx="1512000" cy="540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TextBox 2">
            <a:extLst>
              <a:ext uri="{FF2B5EF4-FFF2-40B4-BE49-F238E27FC236}">
                <a16:creationId xmlns:a16="http://schemas.microsoft.com/office/drawing/2014/main" id="{3B252B42-F0CE-FA40-ADA5-3091629A4232}"/>
              </a:ext>
            </a:extLst>
          </p:cNvPr>
          <p:cNvSpPr txBox="1"/>
          <p:nvPr/>
        </p:nvSpPr>
        <p:spPr>
          <a:xfrm>
            <a:off x="-3603812" y="6118412"/>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Tree>
    <p:extLst>
      <p:ext uri="{BB962C8B-B14F-4D97-AF65-F5344CB8AC3E}">
        <p14:creationId xmlns:p14="http://schemas.microsoft.com/office/powerpoint/2010/main" val="37445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3"/>
                                        </p:tgtEl>
                                        <p:attrNameLst>
                                          <p:attrName>style.opacity</p:attrName>
                                        </p:attrNameLst>
                                      </p:cBhvr>
                                      <p:to>
                                        <p:strVal val="0.5"/>
                                      </p:to>
                                    </p:set>
                                    <p:animEffect filter="image" prLst="opacity: 0.5">
                                      <p:cBhvr rctx="IE">
                                        <p:cTn id="9" dur="indefinite"/>
                                        <p:tgtEl>
                                          <p:spTgt spid="13"/>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hidden"/>
                                      </p:to>
                                    </p:set>
                                  </p:childTnLst>
                                </p:cTn>
                              </p:par>
                              <p:par>
                                <p:cTn id="16" presetID="9" presetClass="emph" presetSubtype="0" grpId="0" nodeType="withEffect">
                                  <p:stCondLst>
                                    <p:cond delay="0"/>
                                  </p:stCondLst>
                                  <p:childTnLst>
                                    <p:set>
                                      <p:cBhvr>
                                        <p:cTn id="17" dur="indefinite"/>
                                        <p:tgtEl>
                                          <p:spTgt spid="14"/>
                                        </p:tgtEl>
                                        <p:attrNameLst>
                                          <p:attrName>style.opacity</p:attrName>
                                        </p:attrNameLst>
                                      </p:cBhvr>
                                      <p:to>
                                        <p:strVal val="0.5"/>
                                      </p:to>
                                    </p:set>
                                    <p:animEffect filter="image" prLst="opacity: 0.5">
                                      <p:cBhvr rctx="IE">
                                        <p:cTn id="18" dur="indefinite"/>
                                        <p:tgtEl>
                                          <p:spTgt spid="14"/>
                                        </p:tgtEl>
                                      </p:cBhvr>
                                    </p:animEffec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9" presetClass="emph" presetSubtype="0" grpId="0" nodeType="withEffect">
                                  <p:stCondLst>
                                    <p:cond delay="0"/>
                                  </p:stCondLst>
                                  <p:childTnLst>
                                    <p:set>
                                      <p:cBhvr>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hidden"/>
                                      </p:to>
                                    </p:set>
                                  </p:childTnLst>
                                </p:cTn>
                              </p:par>
                              <p:par>
                                <p:cTn id="34" presetID="9" presetClass="emph" presetSubtype="0" grpId="0" nodeType="withEffect">
                                  <p:stCondLst>
                                    <p:cond delay="0"/>
                                  </p:stCondLst>
                                  <p:childTnLst>
                                    <p:set>
                                      <p:cBhvr>
                                        <p:cTn id="35" dur="indefinite"/>
                                        <p:tgtEl>
                                          <p:spTgt spid="12"/>
                                        </p:tgtEl>
                                        <p:attrNameLst>
                                          <p:attrName>style.opacity</p:attrName>
                                        </p:attrNameLst>
                                      </p:cBhvr>
                                      <p:to>
                                        <p:strVal val="0.5"/>
                                      </p:to>
                                    </p:set>
                                    <p:animEffect filter="image" prLst="opacity: 0.5">
                                      <p:cBhvr rctx="IE">
                                        <p:cTn id="36" dur="indefinite"/>
                                        <p:tgtEl>
                                          <p:spTgt spid="12"/>
                                        </p:tgtEl>
                                      </p:cBhvr>
                                    </p:animEffect>
                                  </p:childTnLst>
                                </p:cTn>
                              </p:par>
                              <p:par>
                                <p:cTn id="37" presetID="1" presetClass="exit"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9" presetClass="emph" presetSubtype="0" grpId="0" nodeType="withEffect">
                                  <p:stCondLst>
                                    <p:cond delay="0"/>
                                  </p:stCondLst>
                                  <p:childTnLst>
                                    <p:set>
                                      <p:cBhvr>
                                        <p:cTn id="44" dur="indefinite"/>
                                        <p:tgtEl>
                                          <p:spTgt spid="20"/>
                                        </p:tgtEl>
                                        <p:attrNameLst>
                                          <p:attrName>style.opacity</p:attrName>
                                        </p:attrNameLst>
                                      </p:cBhvr>
                                      <p:to>
                                        <p:strVal val="0.5"/>
                                      </p:to>
                                    </p:set>
                                    <p:animEffect filter="image" prLst="opacity: 0.5">
                                      <p:cBhvr rctx="IE">
                                        <p:cTn id="45" dur="indefinite"/>
                                        <p:tgtEl>
                                          <p:spTgt spid="20"/>
                                        </p:tgtEl>
                                      </p:cBhvr>
                                    </p:animEffect>
                                  </p:childTnLst>
                                </p:cTn>
                              </p:par>
                              <p:par>
                                <p:cTn id="46" presetID="1" presetClass="exit"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par>
                                <p:cTn id="52" presetID="9" presetClass="emph" presetSubtype="0" grpId="0" nodeType="withEffect">
                                  <p:stCondLst>
                                    <p:cond delay="0"/>
                                  </p:stCondLst>
                                  <p:childTnLst>
                                    <p:set>
                                      <p:cBhvr>
                                        <p:cTn id="53" dur="indefinite"/>
                                        <p:tgtEl>
                                          <p:spTgt spid="17"/>
                                        </p:tgtEl>
                                        <p:attrNameLst>
                                          <p:attrName>style.opacity</p:attrName>
                                        </p:attrNameLst>
                                      </p:cBhvr>
                                      <p:to>
                                        <p:strVal val="0.5"/>
                                      </p:to>
                                    </p:set>
                                    <p:animEffect filter="image" prLst="opacity: 0.5">
                                      <p:cBhvr rctx="IE">
                                        <p:cTn id="54" dur="indefinite"/>
                                        <p:tgtEl>
                                          <p:spTgt spid="17"/>
                                        </p:tgtEl>
                                      </p:cBhvr>
                                    </p:animEffect>
                                  </p:childTnLst>
                                </p:cTn>
                              </p:par>
                              <p:par>
                                <p:cTn id="55" presetID="1" presetClass="exit"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9" presetClass="emph" presetSubtype="0" grpId="0" nodeType="withEffect">
                                  <p:stCondLst>
                                    <p:cond delay="0"/>
                                  </p:stCondLst>
                                  <p:childTnLst>
                                    <p:set>
                                      <p:cBhvr>
                                        <p:cTn id="62" dur="indefinite"/>
                                        <p:tgtEl>
                                          <p:spTgt spid="23"/>
                                        </p:tgtEl>
                                        <p:attrNameLst>
                                          <p:attrName>style.opacity</p:attrName>
                                        </p:attrNameLst>
                                      </p:cBhvr>
                                      <p:to>
                                        <p:strVal val="0.5"/>
                                      </p:to>
                                    </p:set>
                                    <p:animEffect filter="image" prLst="opacity: 0.5">
                                      <p:cBhvr rctx="IE">
                                        <p:cTn id="63" dur="indefinite"/>
                                        <p:tgtEl>
                                          <p:spTgt spid="23"/>
                                        </p:tgtEl>
                                      </p:cBhvr>
                                    </p:animEffect>
                                  </p:childTnLst>
                                </p:cTn>
                              </p:par>
                              <p:par>
                                <p:cTn id="64" presetID="1" presetClass="exit"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9" presetClass="emph" presetSubtype="0" grpId="0" nodeType="withEffect">
                                  <p:stCondLst>
                                    <p:cond delay="0"/>
                                  </p:stCondLst>
                                  <p:childTnLst>
                                    <p:set>
                                      <p:cBhvr>
                                        <p:cTn id="71" dur="indefinite"/>
                                        <p:tgtEl>
                                          <p:spTgt spid="25"/>
                                        </p:tgtEl>
                                        <p:attrNameLst>
                                          <p:attrName>style.opacity</p:attrName>
                                        </p:attrNameLst>
                                      </p:cBhvr>
                                      <p:to>
                                        <p:strVal val="0.5"/>
                                      </p:to>
                                    </p:set>
                                    <p:animEffect filter="image" prLst="opacity: 0.5">
                                      <p:cBhvr rctx="IE">
                                        <p:cTn id="72" dur="indefinite"/>
                                        <p:tgtEl>
                                          <p:spTgt spid="25"/>
                                        </p:tgtEl>
                                      </p:cBhvr>
                                    </p:animEffect>
                                  </p:childTnLst>
                                </p:cTn>
                              </p:par>
                              <p:par>
                                <p:cTn id="73" presetID="1" presetClass="exit"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4" grpId="0" animBg="1"/>
      <p:bldP spid="35" grpId="0" animBg="1"/>
      <p:bldP spid="36" grpId="0" animBg="1"/>
      <p:bldP spid="38" grpId="0" animBg="1"/>
      <p:bldP spid="39"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Bilal parle de ses enfants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33654"/>
            <a:ext cx="117767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Lis ces phrases anglaises et décide si c’est une activité que les enfants font à présent ou qu’ils ont déjà fait. </a:t>
            </a:r>
          </a:p>
        </p:txBody>
      </p:sp>
      <p:graphicFrame>
        <p:nvGraphicFramePr>
          <p:cNvPr id="2" name="Table 2">
            <a:extLst>
              <a:ext uri="{FF2B5EF4-FFF2-40B4-BE49-F238E27FC236}">
                <a16:creationId xmlns:a16="http://schemas.microsoft.com/office/drawing/2014/main" id="{816FDFBD-971D-D44D-ADE3-08C34CD7373C}"/>
              </a:ext>
            </a:extLst>
          </p:cNvPr>
          <p:cNvGraphicFramePr>
            <a:graphicFrameLocks noGrp="1"/>
          </p:cNvGraphicFramePr>
          <p:nvPr>
            <p:extLst>
              <p:ext uri="{D42A27DB-BD31-4B8C-83A1-F6EECF244321}">
                <p14:modId xmlns:p14="http://schemas.microsoft.com/office/powerpoint/2010/main" val="60780711"/>
              </p:ext>
            </p:extLst>
          </p:nvPr>
        </p:nvGraphicFramePr>
        <p:xfrm>
          <a:off x="252489" y="2126997"/>
          <a:ext cx="11776710" cy="4175760"/>
        </p:xfrm>
        <a:graphic>
          <a:graphicData uri="http://schemas.openxmlformats.org/drawingml/2006/table">
            <a:tbl>
              <a:tblPr firstRow="1" bandRow="1">
                <a:tableStyleId>{9DCAF9ED-07DC-4A11-8D7F-57B35C25682E}</a:tableStyleId>
              </a:tblPr>
              <a:tblGrid>
                <a:gridCol w="8007668">
                  <a:extLst>
                    <a:ext uri="{9D8B030D-6E8A-4147-A177-3AD203B41FA5}">
                      <a16:colId xmlns:a16="http://schemas.microsoft.com/office/drawing/2014/main" val="427313756"/>
                    </a:ext>
                  </a:extLst>
                </a:gridCol>
                <a:gridCol w="1884521">
                  <a:extLst>
                    <a:ext uri="{9D8B030D-6E8A-4147-A177-3AD203B41FA5}">
                      <a16:colId xmlns:a16="http://schemas.microsoft.com/office/drawing/2014/main" val="1635777894"/>
                    </a:ext>
                  </a:extLst>
                </a:gridCol>
                <a:gridCol w="1884521">
                  <a:extLst>
                    <a:ext uri="{9D8B030D-6E8A-4147-A177-3AD203B41FA5}">
                      <a16:colId xmlns:a16="http://schemas.microsoft.com/office/drawing/2014/main" val="1676279678"/>
                    </a:ext>
                  </a:extLst>
                </a:gridCol>
              </a:tblGrid>
              <a:tr h="370840">
                <a:tc>
                  <a:txBody>
                    <a:bodyPr/>
                    <a:lstStyle/>
                    <a:p>
                      <a:endParaRPr lang="en-US" sz="2200" dirty="0">
                        <a:solidFill>
                          <a:schemeClr val="accent5">
                            <a:lumMod val="50000"/>
                          </a:schemeClr>
                        </a:solidFill>
                      </a:endParaRPr>
                    </a:p>
                  </a:txBody>
                  <a:tcPr/>
                </a:tc>
                <a:tc>
                  <a:txBody>
                    <a:bodyPr/>
                    <a:lstStyle/>
                    <a:p>
                      <a:pPr algn="ctr"/>
                      <a:r>
                        <a:rPr lang="en-US" sz="2200" dirty="0">
                          <a:solidFill>
                            <a:schemeClr val="bg1"/>
                          </a:solidFill>
                        </a:rPr>
                        <a:t>à </a:t>
                      </a:r>
                      <a:r>
                        <a:rPr lang="en-US" sz="2200" dirty="0" err="1">
                          <a:solidFill>
                            <a:schemeClr val="bg1"/>
                          </a:solidFill>
                        </a:rPr>
                        <a:t>présent</a:t>
                      </a:r>
                      <a:endParaRPr lang="en-US" sz="2200" dirty="0">
                        <a:solidFill>
                          <a:schemeClr val="bg1"/>
                        </a:solidFill>
                      </a:endParaRPr>
                    </a:p>
                  </a:txBody>
                  <a:tcPr/>
                </a:tc>
                <a:tc>
                  <a:txBody>
                    <a:bodyPr/>
                    <a:lstStyle/>
                    <a:p>
                      <a:pPr algn="ctr"/>
                      <a:r>
                        <a:rPr lang="en-US" sz="2200" dirty="0">
                          <a:solidFill>
                            <a:schemeClr val="bg1"/>
                          </a:solidFill>
                        </a:rPr>
                        <a:t>dans le passé</a:t>
                      </a:r>
                    </a:p>
                  </a:txBody>
                  <a:tcPr/>
                </a:tc>
                <a:extLst>
                  <a:ext uri="{0D108BD9-81ED-4DB2-BD59-A6C34878D82A}">
                    <a16:rowId xmlns:a16="http://schemas.microsoft.com/office/drawing/2014/main" val="3659084444"/>
                  </a:ext>
                </a:extLst>
              </a:tr>
              <a:tr h="370840">
                <a:tc>
                  <a:txBody>
                    <a:bodyPr/>
                    <a:lstStyle/>
                    <a:p>
                      <a:r>
                        <a:rPr lang="en-US" sz="2200" dirty="0">
                          <a:solidFill>
                            <a:schemeClr val="accent5">
                              <a:lumMod val="50000"/>
                            </a:schemeClr>
                          </a:solidFill>
                        </a:rPr>
                        <a:t>1. starting their school holidays</a:t>
                      </a:r>
                    </a:p>
                  </a:txBody>
                  <a:tcPr/>
                </a:tc>
                <a:tc>
                  <a:txBody>
                    <a:bodyPr/>
                    <a:lstStyle/>
                    <a:p>
                      <a:endParaRPr lang="en-US" sz="2200">
                        <a:solidFill>
                          <a:schemeClr val="accent5">
                            <a:lumMod val="50000"/>
                          </a:schemeClr>
                        </a:solidFill>
                      </a:endParaRPr>
                    </a:p>
                  </a:txBody>
                  <a:tcPr/>
                </a:tc>
                <a:tc>
                  <a:txBody>
                    <a:bodyPr/>
                    <a:lstStyle/>
                    <a:p>
                      <a:endParaRPr lang="en-US" sz="2200">
                        <a:solidFill>
                          <a:schemeClr val="accent5">
                            <a:lumMod val="50000"/>
                          </a:schemeClr>
                        </a:solidFill>
                      </a:endParaRPr>
                    </a:p>
                  </a:txBody>
                  <a:tcPr/>
                </a:tc>
                <a:extLst>
                  <a:ext uri="{0D108BD9-81ED-4DB2-BD59-A6C34878D82A}">
                    <a16:rowId xmlns:a16="http://schemas.microsoft.com/office/drawing/2014/main" val="626879979"/>
                  </a:ext>
                </a:extLst>
              </a:tr>
              <a:tr h="370840">
                <a:tc>
                  <a:txBody>
                    <a:bodyPr/>
                    <a:lstStyle/>
                    <a:p>
                      <a:r>
                        <a:rPr lang="en-US" sz="2200" dirty="0">
                          <a:solidFill>
                            <a:schemeClr val="accent5">
                              <a:lumMod val="50000"/>
                            </a:schemeClr>
                          </a:solidFill>
                        </a:rPr>
                        <a:t>2. staying in France</a:t>
                      </a:r>
                    </a:p>
                  </a:txBody>
                  <a:tcPr/>
                </a:tc>
                <a:tc>
                  <a:txBody>
                    <a:bodyPr/>
                    <a:lstStyle/>
                    <a:p>
                      <a:endParaRPr lang="en-US" sz="2200">
                        <a:solidFill>
                          <a:schemeClr val="accent5">
                            <a:lumMod val="50000"/>
                          </a:schemeClr>
                        </a:solidFill>
                      </a:endParaRPr>
                    </a:p>
                  </a:txBody>
                  <a:tcPr/>
                </a:tc>
                <a:tc>
                  <a:txBody>
                    <a:bodyPr/>
                    <a:lstStyle/>
                    <a:p>
                      <a:endParaRPr lang="en-US" sz="2200">
                        <a:solidFill>
                          <a:schemeClr val="accent5">
                            <a:lumMod val="50000"/>
                          </a:schemeClr>
                        </a:solidFill>
                      </a:endParaRPr>
                    </a:p>
                  </a:txBody>
                  <a:tcPr/>
                </a:tc>
                <a:extLst>
                  <a:ext uri="{0D108BD9-81ED-4DB2-BD59-A6C34878D82A}">
                    <a16:rowId xmlns:a16="http://schemas.microsoft.com/office/drawing/2014/main" val="1731037234"/>
                  </a:ext>
                </a:extLst>
              </a:tr>
              <a:tr h="370840">
                <a:tc>
                  <a:txBody>
                    <a:bodyPr/>
                    <a:lstStyle/>
                    <a:p>
                      <a:r>
                        <a:rPr lang="en-US" sz="2200" dirty="0">
                          <a:solidFill>
                            <a:schemeClr val="accent5">
                              <a:lumMod val="50000"/>
                            </a:schemeClr>
                          </a:solidFill>
                        </a:rPr>
                        <a:t>3. travelling abroad</a:t>
                      </a:r>
                    </a:p>
                  </a:txBody>
                  <a:tcPr/>
                </a:tc>
                <a:tc>
                  <a:txBody>
                    <a:bodyPr/>
                    <a:lstStyle/>
                    <a:p>
                      <a:endParaRPr lang="en-US" sz="2200" dirty="0">
                        <a:solidFill>
                          <a:schemeClr val="accent5">
                            <a:lumMod val="50000"/>
                          </a:schemeClr>
                        </a:solidFill>
                      </a:endParaRPr>
                    </a:p>
                  </a:txBody>
                  <a:tcPr/>
                </a:tc>
                <a:tc>
                  <a:txBody>
                    <a:bodyPr/>
                    <a:lstStyle/>
                    <a:p>
                      <a:endParaRPr lang="en-US" sz="2200">
                        <a:solidFill>
                          <a:schemeClr val="accent5">
                            <a:lumMod val="50000"/>
                          </a:schemeClr>
                        </a:solidFill>
                      </a:endParaRPr>
                    </a:p>
                  </a:txBody>
                  <a:tcPr/>
                </a:tc>
                <a:extLst>
                  <a:ext uri="{0D108BD9-81ED-4DB2-BD59-A6C34878D82A}">
                    <a16:rowId xmlns:a16="http://schemas.microsoft.com/office/drawing/2014/main" val="1898838702"/>
                  </a:ext>
                </a:extLst>
              </a:tr>
              <a:tr h="370840">
                <a:tc>
                  <a:txBody>
                    <a:bodyPr/>
                    <a:lstStyle/>
                    <a:p>
                      <a:r>
                        <a:rPr lang="en-US" sz="2200" dirty="0">
                          <a:solidFill>
                            <a:schemeClr val="accent5">
                              <a:lumMod val="50000"/>
                            </a:schemeClr>
                          </a:solidFill>
                        </a:rPr>
                        <a:t>4. speaking Spanish well</a:t>
                      </a:r>
                    </a:p>
                  </a:txBody>
                  <a:tcPr/>
                </a:tc>
                <a:tc>
                  <a:txBody>
                    <a:bodyPr/>
                    <a:lstStyle/>
                    <a:p>
                      <a:endParaRPr lang="en-US" sz="2200">
                        <a:solidFill>
                          <a:schemeClr val="accent5">
                            <a:lumMod val="50000"/>
                          </a:schemeClr>
                        </a:solidFill>
                      </a:endParaRPr>
                    </a:p>
                  </a:txBody>
                  <a:tcPr/>
                </a:tc>
                <a:tc>
                  <a:txBody>
                    <a:bodyPr/>
                    <a:lstStyle/>
                    <a:p>
                      <a:endParaRPr lang="en-US" sz="2200">
                        <a:solidFill>
                          <a:schemeClr val="accent5">
                            <a:lumMod val="50000"/>
                          </a:schemeClr>
                        </a:solidFill>
                      </a:endParaRPr>
                    </a:p>
                  </a:txBody>
                  <a:tcPr/>
                </a:tc>
                <a:extLst>
                  <a:ext uri="{0D108BD9-81ED-4DB2-BD59-A6C34878D82A}">
                    <a16:rowId xmlns:a16="http://schemas.microsoft.com/office/drawing/2014/main" val="2429903383"/>
                  </a:ext>
                </a:extLst>
              </a:tr>
              <a:tr h="370840">
                <a:tc>
                  <a:txBody>
                    <a:bodyPr/>
                    <a:lstStyle/>
                    <a:p>
                      <a:r>
                        <a:rPr lang="en-US" sz="2200" dirty="0">
                          <a:solidFill>
                            <a:schemeClr val="accent5">
                              <a:lumMod val="50000"/>
                            </a:schemeClr>
                          </a:solidFill>
                        </a:rPr>
                        <a:t>5. watching a film in Spanish</a:t>
                      </a:r>
                    </a:p>
                  </a:txBody>
                  <a:tcPr/>
                </a:tc>
                <a:tc>
                  <a:txBody>
                    <a:bodyPr/>
                    <a:lstStyle/>
                    <a:p>
                      <a:endParaRPr lang="en-US" sz="2200" dirty="0">
                        <a:solidFill>
                          <a:schemeClr val="accent5">
                            <a:lumMod val="50000"/>
                          </a:schemeClr>
                        </a:solidFill>
                      </a:endParaRPr>
                    </a:p>
                  </a:txBody>
                  <a:tcPr/>
                </a:tc>
                <a:tc>
                  <a:txBody>
                    <a:bodyPr/>
                    <a:lstStyle/>
                    <a:p>
                      <a:endParaRPr lang="en-US" sz="2200">
                        <a:solidFill>
                          <a:schemeClr val="accent5">
                            <a:lumMod val="50000"/>
                          </a:schemeClr>
                        </a:solidFill>
                      </a:endParaRPr>
                    </a:p>
                  </a:txBody>
                  <a:tcPr/>
                </a:tc>
                <a:extLst>
                  <a:ext uri="{0D108BD9-81ED-4DB2-BD59-A6C34878D82A}">
                    <a16:rowId xmlns:a16="http://schemas.microsoft.com/office/drawing/2014/main" val="3754455260"/>
                  </a:ext>
                </a:extLst>
              </a:tr>
              <a:tr h="370840">
                <a:tc>
                  <a:txBody>
                    <a:bodyPr/>
                    <a:lstStyle/>
                    <a:p>
                      <a:r>
                        <a:rPr lang="en-US" sz="2200" dirty="0">
                          <a:solidFill>
                            <a:schemeClr val="accent5">
                              <a:lumMod val="50000"/>
                            </a:schemeClr>
                          </a:solidFill>
                        </a:rPr>
                        <a:t>6. working on the computer</a:t>
                      </a:r>
                    </a:p>
                  </a:txBody>
                  <a:tcPr/>
                </a:tc>
                <a:tc>
                  <a:txBody>
                    <a:bodyPr/>
                    <a:lstStyle/>
                    <a:p>
                      <a:endParaRPr lang="en-US" sz="2200" dirty="0">
                        <a:solidFill>
                          <a:schemeClr val="accent5">
                            <a:lumMod val="50000"/>
                          </a:schemeClr>
                        </a:solidFill>
                      </a:endParaRPr>
                    </a:p>
                  </a:txBody>
                  <a:tcPr/>
                </a:tc>
                <a:tc>
                  <a:txBody>
                    <a:bodyPr/>
                    <a:lstStyle/>
                    <a:p>
                      <a:endParaRPr lang="en-US" sz="2200">
                        <a:solidFill>
                          <a:schemeClr val="accent5">
                            <a:lumMod val="50000"/>
                          </a:schemeClr>
                        </a:solidFill>
                      </a:endParaRPr>
                    </a:p>
                  </a:txBody>
                  <a:tcPr/>
                </a:tc>
                <a:extLst>
                  <a:ext uri="{0D108BD9-81ED-4DB2-BD59-A6C34878D82A}">
                    <a16:rowId xmlns:a16="http://schemas.microsoft.com/office/drawing/2014/main" val="663315743"/>
                  </a:ext>
                </a:extLst>
              </a:tr>
              <a:tr h="370840">
                <a:tc>
                  <a:txBody>
                    <a:bodyPr/>
                    <a:lstStyle/>
                    <a:p>
                      <a:r>
                        <a:rPr lang="en-US" sz="2200" dirty="0">
                          <a:solidFill>
                            <a:schemeClr val="accent5">
                              <a:lumMod val="50000"/>
                            </a:schemeClr>
                          </a:solidFill>
                        </a:rPr>
                        <a:t>7. leaving the room</a:t>
                      </a:r>
                    </a:p>
                  </a:txBody>
                  <a:tcPr/>
                </a:tc>
                <a:tc>
                  <a:txBody>
                    <a:bodyPr/>
                    <a:lstStyle/>
                    <a:p>
                      <a:endParaRPr lang="en-US" sz="2200" dirty="0">
                        <a:solidFill>
                          <a:schemeClr val="accent5">
                            <a:lumMod val="50000"/>
                          </a:schemeClr>
                        </a:solidFill>
                      </a:endParaRPr>
                    </a:p>
                  </a:txBody>
                  <a:tcPr/>
                </a:tc>
                <a:tc>
                  <a:txBody>
                    <a:bodyPr/>
                    <a:lstStyle/>
                    <a:p>
                      <a:endParaRPr lang="en-US" sz="2200" dirty="0">
                        <a:solidFill>
                          <a:schemeClr val="accent5">
                            <a:lumMod val="50000"/>
                          </a:schemeClr>
                        </a:solidFill>
                      </a:endParaRPr>
                    </a:p>
                  </a:txBody>
                  <a:tcPr/>
                </a:tc>
                <a:extLst>
                  <a:ext uri="{0D108BD9-81ED-4DB2-BD59-A6C34878D82A}">
                    <a16:rowId xmlns:a16="http://schemas.microsoft.com/office/drawing/2014/main" val="1374594630"/>
                  </a:ext>
                </a:extLst>
              </a:tr>
              <a:tr h="370840">
                <a:tc>
                  <a:txBody>
                    <a:bodyPr/>
                    <a:lstStyle/>
                    <a:p>
                      <a:r>
                        <a:rPr lang="en-US" sz="2200" dirty="0">
                          <a:solidFill>
                            <a:schemeClr val="accent5">
                              <a:lumMod val="50000"/>
                            </a:schemeClr>
                          </a:solidFill>
                        </a:rPr>
                        <a:t>8. spending days with </a:t>
                      </a:r>
                      <a:r>
                        <a:rPr lang="en-US" sz="2200" dirty="0" err="1">
                          <a:solidFill>
                            <a:schemeClr val="accent5">
                              <a:lumMod val="50000"/>
                            </a:schemeClr>
                          </a:solidFill>
                        </a:rPr>
                        <a:t>Océane</a:t>
                      </a:r>
                      <a:endParaRPr lang="en-US" sz="2200" dirty="0">
                        <a:solidFill>
                          <a:schemeClr val="accent5">
                            <a:lumMod val="50000"/>
                          </a:schemeClr>
                        </a:solidFill>
                      </a:endParaRPr>
                    </a:p>
                  </a:txBody>
                  <a:tcPr/>
                </a:tc>
                <a:tc>
                  <a:txBody>
                    <a:bodyPr/>
                    <a:lstStyle/>
                    <a:p>
                      <a:endParaRPr lang="en-US" sz="2200" dirty="0">
                        <a:solidFill>
                          <a:schemeClr val="accent5">
                            <a:lumMod val="50000"/>
                          </a:schemeClr>
                        </a:solidFill>
                      </a:endParaRPr>
                    </a:p>
                  </a:txBody>
                  <a:tcPr/>
                </a:tc>
                <a:tc>
                  <a:txBody>
                    <a:bodyPr/>
                    <a:lstStyle/>
                    <a:p>
                      <a:endParaRPr lang="en-US" sz="2200" dirty="0">
                        <a:solidFill>
                          <a:schemeClr val="accent5">
                            <a:lumMod val="50000"/>
                          </a:schemeClr>
                        </a:solidFill>
                      </a:endParaRPr>
                    </a:p>
                  </a:txBody>
                  <a:tcPr/>
                </a:tc>
                <a:extLst>
                  <a:ext uri="{0D108BD9-81ED-4DB2-BD59-A6C34878D82A}">
                    <a16:rowId xmlns:a16="http://schemas.microsoft.com/office/drawing/2014/main" val="1197239487"/>
                  </a:ext>
                </a:extLst>
              </a:tr>
            </a:tbl>
          </a:graphicData>
        </a:graphic>
      </p:graphicFrame>
      <p:pic>
        <p:nvPicPr>
          <p:cNvPr id="9" name="Picture 8" descr="green checkmark">
            <a:extLst>
              <a:ext uri="{FF2B5EF4-FFF2-40B4-BE49-F238E27FC236}">
                <a16:creationId xmlns:a16="http://schemas.microsoft.com/office/drawing/2014/main" id="{08159CB0-EB3F-254E-848A-050B2AFDC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389" y="2970357"/>
            <a:ext cx="267152" cy="278283"/>
          </a:xfrm>
          <a:prstGeom prst="rect">
            <a:avLst/>
          </a:prstGeom>
        </p:spPr>
      </p:pic>
      <p:pic>
        <p:nvPicPr>
          <p:cNvPr id="10" name="Picture 9" descr="green checkmark">
            <a:extLst>
              <a:ext uri="{FF2B5EF4-FFF2-40B4-BE49-F238E27FC236}">
                <a16:creationId xmlns:a16="http://schemas.microsoft.com/office/drawing/2014/main" id="{F15B602A-EDF9-1342-83AC-EADB844E2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403" y="3356975"/>
            <a:ext cx="267152" cy="278283"/>
          </a:xfrm>
          <a:prstGeom prst="rect">
            <a:avLst/>
          </a:prstGeom>
        </p:spPr>
      </p:pic>
      <p:pic>
        <p:nvPicPr>
          <p:cNvPr id="11" name="Picture 10" descr="green checkmark">
            <a:extLst>
              <a:ext uri="{FF2B5EF4-FFF2-40B4-BE49-F238E27FC236}">
                <a16:creationId xmlns:a16="http://schemas.microsoft.com/office/drawing/2014/main" id="{79DE704D-0E94-1E42-AA8E-D44A24E48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389" y="3813717"/>
            <a:ext cx="267152" cy="278283"/>
          </a:xfrm>
          <a:prstGeom prst="rect">
            <a:avLst/>
          </a:prstGeom>
        </p:spPr>
      </p:pic>
      <p:pic>
        <p:nvPicPr>
          <p:cNvPr id="12" name="Picture 11" descr="green checkmark">
            <a:extLst>
              <a:ext uri="{FF2B5EF4-FFF2-40B4-BE49-F238E27FC236}">
                <a16:creationId xmlns:a16="http://schemas.microsoft.com/office/drawing/2014/main" id="{A68CF170-43EA-EB42-A180-4592292AD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7772" y="4238325"/>
            <a:ext cx="267152" cy="278283"/>
          </a:xfrm>
          <a:prstGeom prst="rect">
            <a:avLst/>
          </a:prstGeom>
        </p:spPr>
      </p:pic>
      <p:pic>
        <p:nvPicPr>
          <p:cNvPr id="13" name="Picture 12" descr="green checkmark">
            <a:extLst>
              <a:ext uri="{FF2B5EF4-FFF2-40B4-BE49-F238E27FC236}">
                <a16:creationId xmlns:a16="http://schemas.microsoft.com/office/drawing/2014/main" id="{FD789A02-CC27-614B-82AE-2DCA455F7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403" y="4672581"/>
            <a:ext cx="267152" cy="278283"/>
          </a:xfrm>
          <a:prstGeom prst="rect">
            <a:avLst/>
          </a:prstGeom>
        </p:spPr>
      </p:pic>
      <p:pic>
        <p:nvPicPr>
          <p:cNvPr id="14" name="Picture 13" descr="green checkmark">
            <a:extLst>
              <a:ext uri="{FF2B5EF4-FFF2-40B4-BE49-F238E27FC236}">
                <a16:creationId xmlns:a16="http://schemas.microsoft.com/office/drawing/2014/main" id="{566C0375-C853-5943-AF69-27FAC91382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389" y="5072362"/>
            <a:ext cx="267152" cy="278283"/>
          </a:xfrm>
          <a:prstGeom prst="rect">
            <a:avLst/>
          </a:prstGeom>
        </p:spPr>
      </p:pic>
      <p:pic>
        <p:nvPicPr>
          <p:cNvPr id="15" name="Picture 14" descr="green checkmark">
            <a:extLst>
              <a:ext uri="{FF2B5EF4-FFF2-40B4-BE49-F238E27FC236}">
                <a16:creationId xmlns:a16="http://schemas.microsoft.com/office/drawing/2014/main" id="{33ECCC78-1949-D248-BB4E-59AF9ACB1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389" y="5520959"/>
            <a:ext cx="267152" cy="278283"/>
          </a:xfrm>
          <a:prstGeom prst="rect">
            <a:avLst/>
          </a:prstGeom>
        </p:spPr>
      </p:pic>
      <p:pic>
        <p:nvPicPr>
          <p:cNvPr id="16" name="Picture 15" descr="green checkmark">
            <a:extLst>
              <a:ext uri="{FF2B5EF4-FFF2-40B4-BE49-F238E27FC236}">
                <a16:creationId xmlns:a16="http://schemas.microsoft.com/office/drawing/2014/main" id="{3B3A5C2C-C0F4-D445-AEB9-720366A667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403" y="5963319"/>
            <a:ext cx="267152" cy="278283"/>
          </a:xfrm>
          <a:prstGeom prst="rect">
            <a:avLst/>
          </a:prstGeom>
        </p:spPr>
      </p:pic>
      <p:pic>
        <p:nvPicPr>
          <p:cNvPr id="17" name="Picture 16" descr="A picture containing doll&#10;&#10;Description automatically generated">
            <a:extLst>
              <a:ext uri="{FF2B5EF4-FFF2-40B4-BE49-F238E27FC236}">
                <a16:creationId xmlns:a16="http://schemas.microsoft.com/office/drawing/2014/main" id="{8FF62DDE-A7D9-E847-BFDE-85B1BA53B5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4355" y="-112251"/>
            <a:ext cx="1260000" cy="1260000"/>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0E36A9-9FFF-DA41-B17F-153B1416B6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7355" y="-112251"/>
            <a:ext cx="1260000" cy="1260000"/>
          </a:xfrm>
          <a:prstGeom prst="rect">
            <a:avLst/>
          </a:prstGeom>
        </p:spPr>
      </p:pic>
      <p:pic>
        <p:nvPicPr>
          <p:cNvPr id="19" name="Picture 18" descr="A picture containing person, person, toy, doll&#10;&#10;Description automatically generated">
            <a:extLst>
              <a:ext uri="{FF2B5EF4-FFF2-40B4-BE49-F238E27FC236}">
                <a16:creationId xmlns:a16="http://schemas.microsoft.com/office/drawing/2014/main" id="{4A46D696-9CC7-AB49-9989-EA2EB5441F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355" y="-105403"/>
            <a:ext cx="1260000" cy="1260000"/>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peech Bubble: Rectangle with Corners Rounded 3">
            <a:extLst>
              <a:ext uri="{FF2B5EF4-FFF2-40B4-BE49-F238E27FC236}">
                <a16:creationId xmlns:a16="http://schemas.microsoft.com/office/drawing/2014/main" id="{03F54F83-ABA5-A046-862A-B7D65487AD6F}"/>
              </a:ext>
            </a:extLst>
          </p:cNvPr>
          <p:cNvSpPr/>
          <p:nvPr/>
        </p:nvSpPr>
        <p:spPr>
          <a:xfrm>
            <a:off x="1311237" y="2240962"/>
            <a:ext cx="4665600" cy="887005"/>
          </a:xfrm>
          <a:prstGeom prst="wedgeRoundRectCallout">
            <a:avLst>
              <a:gd name="adj1" fmla="val -55076"/>
              <a:gd name="adj2" fmla="val -25887"/>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2. </a:t>
            </a:r>
            <a:r>
              <a:rPr lang="fr-FR" sz="2000" dirty="0">
                <a:solidFill>
                  <a:schemeClr val="bg1"/>
                </a:solidFill>
                <a:latin typeface="Century Gothic" panose="020B0502020202020204" pitchFamily="34" charset="0"/>
              </a:rPr>
              <a:t>En fait, nous avons quitté Paris </a:t>
            </a:r>
          </a:p>
          <a:p>
            <a:pPr lvl="0">
              <a:defRPr/>
            </a:pPr>
            <a:r>
              <a:rPr lang="fr-FR" sz="2000" b="1" dirty="0">
                <a:solidFill>
                  <a:schemeClr val="bg1"/>
                </a:solidFill>
                <a:latin typeface="Century Gothic" panose="020B0502020202020204" pitchFamily="34" charset="0"/>
              </a:rPr>
              <a:t>la</a:t>
            </a:r>
            <a:r>
              <a:rPr lang="fr-FR" sz="2000" dirty="0">
                <a:solidFill>
                  <a:schemeClr val="bg1"/>
                </a:solidFill>
                <a:latin typeface="Century Gothic" panose="020B0502020202020204" pitchFamily="34" charset="0"/>
              </a:rPr>
              <a:t> </a:t>
            </a:r>
            <a:r>
              <a:rPr lang="fr-FR" sz="2000" b="1" dirty="0">
                <a:solidFill>
                  <a:schemeClr val="bg1"/>
                </a:solidFill>
                <a:latin typeface="Century Gothic" panose="020B0502020202020204" pitchFamily="34" charset="0"/>
              </a:rPr>
              <a:t>semaine dernière. </a:t>
            </a:r>
            <a:r>
              <a:rPr lang="fr-FR" sz="2000" dirty="0">
                <a:solidFill>
                  <a:schemeClr val="bg1"/>
                </a:solidFill>
                <a:latin typeface="Century Gothic" panose="020B0502020202020204" pitchFamily="34" charset="0"/>
              </a:rPr>
              <a:t>Nous sommes à Bordeaux.</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389397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En</a:t>
            </a:r>
            <a:r>
              <a:rPr lang="en-GB" sz="3600" b="1" dirty="0">
                <a:solidFill>
                  <a:schemeClr val="bg1"/>
                </a:solidFill>
              </a:rPr>
              <a:t> vacances ! </a:t>
            </a:r>
          </a:p>
        </p:txBody>
      </p:sp>
      <p:sp>
        <p:nvSpPr>
          <p:cNvPr id="2" name="Rounded Rectangle 46">
            <a:extLst>
              <a:ext uri="{FF2B5EF4-FFF2-40B4-BE49-F238E27FC236}">
                <a16:creationId xmlns:a16="http://schemas.microsoft.com/office/drawing/2014/main" id="{5910D9DB-F18F-4FAC-8E81-D64C9F1F09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1186A008-98C8-804E-B119-4138B8DE65E6}"/>
              </a:ext>
            </a:extLst>
          </p:cNvPr>
          <p:cNvSpPr txBox="1"/>
          <p:nvPr/>
        </p:nvSpPr>
        <p:spPr>
          <a:xfrm>
            <a:off x="4004626" y="177546"/>
            <a:ext cx="6196900" cy="830997"/>
          </a:xfrm>
          <a:prstGeom prst="rect">
            <a:avLst/>
          </a:prstGeom>
          <a:noFill/>
        </p:spPr>
        <p:txBody>
          <a:bodyPr wrap="square" rtlCol="0">
            <a:spAutoFit/>
          </a:bodyPr>
          <a:lstStyle/>
          <a:p>
            <a:r>
              <a:rPr lang="fr-FR" sz="2400" dirty="0">
                <a:solidFill>
                  <a:schemeClr val="accent5">
                    <a:lumMod val="50000"/>
                  </a:schemeClr>
                </a:solidFill>
              </a:rPr>
              <a:t>Romain d</a:t>
            </a:r>
            <a:r>
              <a:rPr lang="en-US" sz="2400" dirty="0" err="1">
                <a:solidFill>
                  <a:srgbClr val="115076"/>
                </a:solidFill>
                <a:latin typeface="Century Gothic" panose="020B0502020202020204" pitchFamily="34" charset="0"/>
              </a:rPr>
              <a:t>écrit</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ses</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vacances</a:t>
            </a:r>
            <a:r>
              <a:rPr lang="en-US" sz="2400" dirty="0">
                <a:solidFill>
                  <a:srgbClr val="115076"/>
                </a:solidFill>
                <a:latin typeface="Century Gothic" panose="020B0502020202020204" pitchFamily="34" charset="0"/>
              </a:rPr>
              <a:t>.</a:t>
            </a:r>
            <a:r>
              <a:rPr lang="fr-FR" sz="2400" dirty="0">
                <a:solidFill>
                  <a:schemeClr val="accent5">
                    <a:lumMod val="50000"/>
                  </a:schemeClr>
                </a:solidFill>
              </a:rPr>
              <a:t> </a:t>
            </a:r>
            <a:br>
              <a:rPr lang="fr-FR" sz="2400" dirty="0">
                <a:solidFill>
                  <a:schemeClr val="accent5">
                    <a:lumMod val="50000"/>
                  </a:schemeClr>
                </a:solidFill>
              </a:rPr>
            </a:br>
            <a:r>
              <a:rPr lang="fr-FR" sz="2400" dirty="0">
                <a:solidFill>
                  <a:schemeClr val="accent5">
                    <a:lumMod val="50000"/>
                  </a:schemeClr>
                </a:solidFill>
              </a:rPr>
              <a:t>Quels adverbes remplissent les blancs ? </a:t>
            </a:r>
          </a:p>
        </p:txBody>
      </p:sp>
      <p:pic>
        <p:nvPicPr>
          <p:cNvPr id="6" name="Picture 5">
            <a:extLst>
              <a:ext uri="{FF2B5EF4-FFF2-40B4-BE49-F238E27FC236}">
                <a16:creationId xmlns:a16="http://schemas.microsoft.com/office/drawing/2014/main" id="{599000AB-EEDC-AE48-9DDD-5F8024894B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8" y="873767"/>
            <a:ext cx="1267920" cy="1267920"/>
          </a:xfrm>
          <a:prstGeom prst="rect">
            <a:avLst/>
          </a:prstGeom>
        </p:spPr>
      </p:pic>
      <p:pic>
        <p:nvPicPr>
          <p:cNvPr id="34" name="Picture 33">
            <a:extLst>
              <a:ext uri="{FF2B5EF4-FFF2-40B4-BE49-F238E27FC236}">
                <a16:creationId xmlns:a16="http://schemas.microsoft.com/office/drawing/2014/main" id="{58220E50-B3B1-5844-AEF3-CC5FFD749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20" y="2063279"/>
            <a:ext cx="995057" cy="995057"/>
          </a:xfrm>
          <a:prstGeom prst="rect">
            <a:avLst/>
          </a:prstGeom>
        </p:spPr>
      </p:pic>
      <p:sp>
        <p:nvSpPr>
          <p:cNvPr id="46" name="Speech Bubble: Rectangle with Corners Rounded 3">
            <a:extLst>
              <a:ext uri="{FF2B5EF4-FFF2-40B4-BE49-F238E27FC236}">
                <a16:creationId xmlns:a16="http://schemas.microsoft.com/office/drawing/2014/main" id="{2BBE8905-A6B0-F043-BB7E-B8046D3A951C}"/>
              </a:ext>
            </a:extLst>
          </p:cNvPr>
          <p:cNvSpPr/>
          <p:nvPr/>
        </p:nvSpPr>
        <p:spPr>
          <a:xfrm>
            <a:off x="1319170" y="1273161"/>
            <a:ext cx="4665600" cy="887005"/>
          </a:xfrm>
          <a:prstGeom prst="wedgeRoundRectCallout">
            <a:avLst>
              <a:gd name="adj1" fmla="val -54804"/>
              <a:gd name="adj2" fmla="val -24455"/>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1. </a:t>
            </a:r>
            <a:r>
              <a:rPr lang="fr-FR" sz="2000" dirty="0">
                <a:solidFill>
                  <a:schemeClr val="bg1"/>
                </a:solidFill>
                <a:latin typeface="Century Gothic" panose="020B0502020202020204" pitchFamily="34" charset="0"/>
              </a:rPr>
              <a:t>Salut Romain ! Vous prenez des vacances ? Vous avez </a:t>
            </a:r>
            <a:r>
              <a:rPr lang="fr-FR" sz="2000" b="1" dirty="0">
                <a:solidFill>
                  <a:schemeClr val="bg1"/>
                </a:solidFill>
                <a:latin typeface="Century Gothic" panose="020B0502020202020204" pitchFamily="34" charset="0"/>
              </a:rPr>
              <a:t>déjà </a:t>
            </a:r>
            <a:r>
              <a:rPr lang="fr-FR" sz="2000" dirty="0">
                <a:solidFill>
                  <a:schemeClr val="bg1"/>
                </a:solidFill>
                <a:latin typeface="Century Gothic" panose="020B0502020202020204" pitchFamily="34" charset="0"/>
              </a:rPr>
              <a:t>quitté Paris ? </a:t>
            </a:r>
          </a:p>
        </p:txBody>
      </p:sp>
      <p:sp>
        <p:nvSpPr>
          <p:cNvPr id="48" name="Speech Bubble: Rectangle with Corners Rounded 3">
            <a:extLst>
              <a:ext uri="{FF2B5EF4-FFF2-40B4-BE49-F238E27FC236}">
                <a16:creationId xmlns:a16="http://schemas.microsoft.com/office/drawing/2014/main" id="{ABF38B47-CA15-3F4F-A2CC-74AAB7AF264B}"/>
              </a:ext>
            </a:extLst>
          </p:cNvPr>
          <p:cNvSpPr/>
          <p:nvPr/>
        </p:nvSpPr>
        <p:spPr>
          <a:xfrm>
            <a:off x="6085197" y="1273161"/>
            <a:ext cx="4665600" cy="887005"/>
          </a:xfrm>
          <a:prstGeom prst="wedgeRoundRectCallout">
            <a:avLst>
              <a:gd name="adj1" fmla="val 55439"/>
              <a:gd name="adj2" fmla="val -2159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5. </a:t>
            </a:r>
            <a:r>
              <a:rPr lang="fr-FR" sz="2000" dirty="0">
                <a:solidFill>
                  <a:schemeClr val="bg1"/>
                </a:solidFill>
                <a:latin typeface="Century Gothic" panose="020B0502020202020204" pitchFamily="34" charset="0"/>
              </a:rPr>
              <a:t>Léa et Antoine ont </a:t>
            </a:r>
            <a:r>
              <a:rPr lang="fr-FR" sz="2000" b="1" dirty="0">
                <a:solidFill>
                  <a:schemeClr val="bg1"/>
                </a:solidFill>
                <a:latin typeface="Century Gothic" panose="020B0502020202020204" pitchFamily="34" charset="0"/>
              </a:rPr>
              <a:t>enfin </a:t>
            </a:r>
            <a:r>
              <a:rPr lang="fr-FR" sz="2000" dirty="0">
                <a:solidFill>
                  <a:schemeClr val="bg1"/>
                </a:solidFill>
                <a:latin typeface="Century Gothic" panose="020B0502020202020204" pitchFamily="34" charset="0"/>
              </a:rPr>
              <a:t>visité le musée de Bordeaux ? </a:t>
            </a:r>
          </a:p>
        </p:txBody>
      </p:sp>
      <p:sp>
        <p:nvSpPr>
          <p:cNvPr id="54" name="Speech Bubble: Rectangle with Corners Rounded 3">
            <a:extLst>
              <a:ext uri="{FF2B5EF4-FFF2-40B4-BE49-F238E27FC236}">
                <a16:creationId xmlns:a16="http://schemas.microsoft.com/office/drawing/2014/main" id="{CF24CB68-821C-9341-8616-B100B2D20579}"/>
              </a:ext>
            </a:extLst>
          </p:cNvPr>
          <p:cNvSpPr/>
          <p:nvPr/>
        </p:nvSpPr>
        <p:spPr>
          <a:xfrm>
            <a:off x="1319170" y="4176564"/>
            <a:ext cx="4665600" cy="983980"/>
          </a:xfrm>
          <a:prstGeom prst="wedgeRoundRectCallout">
            <a:avLst>
              <a:gd name="adj1" fmla="val -55076"/>
              <a:gd name="adj2" fmla="val -24318"/>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4. </a:t>
            </a:r>
            <a:r>
              <a:rPr lang="fr-FR" sz="2000" dirty="0">
                <a:solidFill>
                  <a:schemeClr val="bg1"/>
                </a:solidFill>
                <a:latin typeface="Century Gothic" panose="020B0502020202020204" pitchFamily="34" charset="0"/>
              </a:rPr>
              <a:t>Non … nous avons voyagé </a:t>
            </a:r>
            <a:r>
              <a:rPr lang="fr-FR" sz="2000" dirty="0">
                <a:solidFill>
                  <a:srgbClr val="FFFFFF"/>
                </a:solidFill>
                <a:latin typeface="Century Gothic" panose="020B0502020202020204" pitchFamily="34" charset="0"/>
              </a:rPr>
              <a:t>en Belgique </a:t>
            </a:r>
            <a:r>
              <a:rPr lang="fr-FR" sz="2000" b="1" dirty="0">
                <a:solidFill>
                  <a:schemeClr val="bg1"/>
                </a:solidFill>
                <a:latin typeface="Century Gothic" panose="020B0502020202020204" pitchFamily="34" charset="0"/>
              </a:rPr>
              <a:t>l’année dernière.</a:t>
            </a:r>
          </a:p>
        </p:txBody>
      </p:sp>
      <p:sp>
        <p:nvSpPr>
          <p:cNvPr id="57" name="Speech Bubble: Rectangle with Corners Rounded 3">
            <a:extLst>
              <a:ext uri="{FF2B5EF4-FFF2-40B4-BE49-F238E27FC236}">
                <a16:creationId xmlns:a16="http://schemas.microsoft.com/office/drawing/2014/main" id="{DFC2F9FC-D37F-6A41-8B04-E56934212034}"/>
              </a:ext>
            </a:extLst>
          </p:cNvPr>
          <p:cNvSpPr/>
          <p:nvPr/>
        </p:nvSpPr>
        <p:spPr>
          <a:xfrm>
            <a:off x="1319170" y="3208763"/>
            <a:ext cx="4665600" cy="887005"/>
          </a:xfrm>
          <a:prstGeom prst="wedgeRoundRectCallout">
            <a:avLst>
              <a:gd name="adj1" fmla="val -54531"/>
              <a:gd name="adj2" fmla="val -24455"/>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3. </a:t>
            </a:r>
            <a:r>
              <a:rPr lang="fr-FR" sz="2000" dirty="0">
                <a:solidFill>
                  <a:schemeClr val="bg1"/>
                </a:solidFill>
                <a:latin typeface="Century Gothic" panose="020B0502020202020204" pitchFamily="34" charset="0"/>
              </a:rPr>
              <a:t>Vous avez </a:t>
            </a:r>
            <a:r>
              <a:rPr lang="fr-FR" sz="2000" b="1" dirty="0">
                <a:solidFill>
                  <a:schemeClr val="bg1"/>
                </a:solidFill>
                <a:latin typeface="Century Gothic" panose="020B0502020202020204" pitchFamily="34" charset="0"/>
              </a:rPr>
              <a:t>toujours </a:t>
            </a:r>
            <a:r>
              <a:rPr lang="fr-FR" sz="2000" dirty="0">
                <a:solidFill>
                  <a:schemeClr val="bg1"/>
                </a:solidFill>
                <a:latin typeface="Century Gothic" panose="020B0502020202020204" pitchFamily="34" charset="0"/>
              </a:rPr>
              <a:t>passé les vacances en France ?</a:t>
            </a:r>
          </a:p>
        </p:txBody>
      </p:sp>
      <p:sp>
        <p:nvSpPr>
          <p:cNvPr id="58" name="Speech Bubble: Rectangle with Corners Rounded 3">
            <a:extLst>
              <a:ext uri="{FF2B5EF4-FFF2-40B4-BE49-F238E27FC236}">
                <a16:creationId xmlns:a16="http://schemas.microsoft.com/office/drawing/2014/main" id="{10435301-F46E-954C-91F9-D082C023953E}"/>
              </a:ext>
            </a:extLst>
          </p:cNvPr>
          <p:cNvSpPr/>
          <p:nvPr/>
        </p:nvSpPr>
        <p:spPr>
          <a:xfrm>
            <a:off x="6085197" y="2240961"/>
            <a:ext cx="4665600" cy="887005"/>
          </a:xfrm>
          <a:prstGeom prst="wedgeRoundRectCallout">
            <a:avLst>
              <a:gd name="adj1" fmla="val 54623"/>
              <a:gd name="adj2" fmla="val -2159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6. </a:t>
            </a:r>
            <a:r>
              <a:rPr lang="fr-FR" sz="2000" dirty="0">
                <a:solidFill>
                  <a:schemeClr val="bg1"/>
                </a:solidFill>
                <a:latin typeface="Century Gothic" panose="020B0502020202020204" pitchFamily="34" charset="0"/>
              </a:rPr>
              <a:t>Oui ! Et ils ont </a:t>
            </a:r>
            <a:r>
              <a:rPr lang="fr-FR" sz="2000" b="1" dirty="0">
                <a:solidFill>
                  <a:schemeClr val="bg1"/>
                </a:solidFill>
                <a:latin typeface="Century Gothic" panose="020B0502020202020204" pitchFamily="34" charset="0"/>
              </a:rPr>
              <a:t>vite </a:t>
            </a:r>
            <a:r>
              <a:rPr lang="fr-FR" sz="2000" dirty="0">
                <a:solidFill>
                  <a:schemeClr val="bg1"/>
                </a:solidFill>
                <a:latin typeface="Century Gothic" panose="020B0502020202020204" pitchFamily="34" charset="0"/>
              </a:rPr>
              <a:t>expliqué l’histoire de la ville à Aurélie ! </a:t>
            </a:r>
          </a:p>
        </p:txBody>
      </p:sp>
      <p:sp>
        <p:nvSpPr>
          <p:cNvPr id="59" name="Speech Bubble: Rectangle with Corners Rounded 3">
            <a:extLst>
              <a:ext uri="{FF2B5EF4-FFF2-40B4-BE49-F238E27FC236}">
                <a16:creationId xmlns:a16="http://schemas.microsoft.com/office/drawing/2014/main" id="{5F273D6B-CD09-F742-B1FE-287518C7497F}"/>
              </a:ext>
            </a:extLst>
          </p:cNvPr>
          <p:cNvSpPr/>
          <p:nvPr/>
        </p:nvSpPr>
        <p:spPr>
          <a:xfrm>
            <a:off x="6085197" y="3213675"/>
            <a:ext cx="4665600" cy="887005"/>
          </a:xfrm>
          <a:prstGeom prst="wedgeRoundRectCallout">
            <a:avLst>
              <a:gd name="adj1" fmla="val 54351"/>
              <a:gd name="adj2" fmla="val -2159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7. </a:t>
            </a:r>
            <a:r>
              <a:rPr lang="fr-FR" sz="2000" dirty="0">
                <a:solidFill>
                  <a:schemeClr val="bg1"/>
                </a:solidFill>
                <a:latin typeface="Century Gothic" panose="020B0502020202020204" pitchFamily="34" charset="0"/>
              </a:rPr>
              <a:t>En fait, Léa a emprunté un livre sur l’histoire de la ville </a:t>
            </a:r>
          </a:p>
          <a:p>
            <a:pPr lvl="0">
              <a:defRPr/>
            </a:pPr>
            <a:r>
              <a:rPr lang="fr-FR" sz="2000" b="1" dirty="0">
                <a:solidFill>
                  <a:schemeClr val="bg1"/>
                </a:solidFill>
                <a:latin typeface="Century Gothic" panose="020B0502020202020204" pitchFamily="34" charset="0"/>
              </a:rPr>
              <a:t>le mois dernier.</a:t>
            </a:r>
          </a:p>
        </p:txBody>
      </p:sp>
      <p:sp>
        <p:nvSpPr>
          <p:cNvPr id="60" name="Speech Bubble: Rectangle with Corners Rounded 3">
            <a:extLst>
              <a:ext uri="{FF2B5EF4-FFF2-40B4-BE49-F238E27FC236}">
                <a16:creationId xmlns:a16="http://schemas.microsoft.com/office/drawing/2014/main" id="{6EC90E15-EBB2-784F-8751-819F73ADC391}"/>
              </a:ext>
            </a:extLst>
          </p:cNvPr>
          <p:cNvSpPr/>
          <p:nvPr/>
        </p:nvSpPr>
        <p:spPr>
          <a:xfrm>
            <a:off x="6085197" y="4176564"/>
            <a:ext cx="4665600" cy="983980"/>
          </a:xfrm>
          <a:prstGeom prst="wedgeRoundRectCallout">
            <a:avLst>
              <a:gd name="adj1" fmla="val 54895"/>
              <a:gd name="adj2" fmla="val -2431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b="1" dirty="0">
                <a:solidFill>
                  <a:schemeClr val="bg1"/>
                </a:solidFill>
                <a:latin typeface="Century Gothic" panose="020B0502020202020204" pitchFamily="34" charset="0"/>
              </a:rPr>
              <a:t>8. </a:t>
            </a:r>
            <a:r>
              <a:rPr lang="fr-FR" sz="2000" dirty="0">
                <a:solidFill>
                  <a:schemeClr val="bg1"/>
                </a:solidFill>
                <a:latin typeface="Century Gothic" panose="020B0502020202020204" pitchFamily="34" charset="0"/>
              </a:rPr>
              <a:t>Je sais ! Elle a parlé de ce livre </a:t>
            </a:r>
            <a:r>
              <a:rPr lang="fr-FR" sz="2000" b="1" dirty="0">
                <a:solidFill>
                  <a:schemeClr val="bg1"/>
                </a:solidFill>
                <a:latin typeface="Century Gothic" panose="020B0502020202020204" pitchFamily="34" charset="0"/>
              </a:rPr>
              <a:t>hier </a:t>
            </a:r>
            <a:r>
              <a:rPr lang="fr-FR" sz="2000" dirty="0">
                <a:solidFill>
                  <a:schemeClr val="bg1"/>
                </a:solidFill>
                <a:latin typeface="Century Gothic" panose="020B0502020202020204" pitchFamily="34" charset="0"/>
              </a:rPr>
              <a:t>! À bientôt – nous sortons ! </a:t>
            </a:r>
          </a:p>
        </p:txBody>
      </p:sp>
      <p:sp>
        <p:nvSpPr>
          <p:cNvPr id="72" name="Rounded Rectangle 71">
            <a:extLst>
              <a:ext uri="{FF2B5EF4-FFF2-40B4-BE49-F238E27FC236}">
                <a16:creationId xmlns:a16="http://schemas.microsoft.com/office/drawing/2014/main" id="{FF194851-7CA7-2D43-990A-5CD85D4F3997}"/>
              </a:ext>
            </a:extLst>
          </p:cNvPr>
          <p:cNvSpPr/>
          <p:nvPr/>
        </p:nvSpPr>
        <p:spPr>
          <a:xfrm>
            <a:off x="207820" y="5259466"/>
            <a:ext cx="11699961" cy="594337"/>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semaine dernière | souvent | enfin | aujourd’hui | hier | déjà | facilement | l’année dernière | lundi dernier | mal | samedi dernier | toujours | le mois dernier | vite </a:t>
            </a:r>
          </a:p>
        </p:txBody>
      </p:sp>
      <p:pic>
        <p:nvPicPr>
          <p:cNvPr id="83" name="Picture 82">
            <a:extLst>
              <a:ext uri="{FF2B5EF4-FFF2-40B4-BE49-F238E27FC236}">
                <a16:creationId xmlns:a16="http://schemas.microsoft.com/office/drawing/2014/main" id="{DD3A125E-05CC-AE49-8C61-5DB9C7A4C6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8" y="2832760"/>
            <a:ext cx="1267920" cy="1267920"/>
          </a:xfrm>
          <a:prstGeom prst="rect">
            <a:avLst/>
          </a:prstGeom>
        </p:spPr>
      </p:pic>
      <p:pic>
        <p:nvPicPr>
          <p:cNvPr id="84" name="Picture 83">
            <a:extLst>
              <a:ext uri="{FF2B5EF4-FFF2-40B4-BE49-F238E27FC236}">
                <a16:creationId xmlns:a16="http://schemas.microsoft.com/office/drawing/2014/main" id="{9E7CC3E8-0098-D044-8478-0A2ADFD14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20" y="4022272"/>
            <a:ext cx="995057" cy="995057"/>
          </a:xfrm>
          <a:prstGeom prst="rect">
            <a:avLst/>
          </a:prstGeom>
        </p:spPr>
      </p:pic>
      <p:pic>
        <p:nvPicPr>
          <p:cNvPr id="85" name="Picture 84">
            <a:extLst>
              <a:ext uri="{FF2B5EF4-FFF2-40B4-BE49-F238E27FC236}">
                <a16:creationId xmlns:a16="http://schemas.microsoft.com/office/drawing/2014/main" id="{28C3D174-0652-DD4F-9B4C-78444A178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292" y="892246"/>
            <a:ext cx="1267920" cy="1267920"/>
          </a:xfrm>
          <a:prstGeom prst="rect">
            <a:avLst/>
          </a:prstGeom>
        </p:spPr>
      </p:pic>
      <p:pic>
        <p:nvPicPr>
          <p:cNvPr id="86" name="Picture 85">
            <a:extLst>
              <a:ext uri="{FF2B5EF4-FFF2-40B4-BE49-F238E27FC236}">
                <a16:creationId xmlns:a16="http://schemas.microsoft.com/office/drawing/2014/main" id="{A9B7F33D-B371-AF43-886F-9637BB825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2724" y="2081758"/>
            <a:ext cx="995057" cy="995057"/>
          </a:xfrm>
          <a:prstGeom prst="rect">
            <a:avLst/>
          </a:prstGeom>
        </p:spPr>
      </p:pic>
      <p:pic>
        <p:nvPicPr>
          <p:cNvPr id="87" name="Picture 86">
            <a:extLst>
              <a:ext uri="{FF2B5EF4-FFF2-40B4-BE49-F238E27FC236}">
                <a16:creationId xmlns:a16="http://schemas.microsoft.com/office/drawing/2014/main" id="{6C8D0B58-8D8F-BF49-864F-47B02257E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292" y="2851239"/>
            <a:ext cx="1267920" cy="1267920"/>
          </a:xfrm>
          <a:prstGeom prst="rect">
            <a:avLst/>
          </a:prstGeom>
        </p:spPr>
      </p:pic>
      <p:pic>
        <p:nvPicPr>
          <p:cNvPr id="88" name="Picture 87">
            <a:extLst>
              <a:ext uri="{FF2B5EF4-FFF2-40B4-BE49-F238E27FC236}">
                <a16:creationId xmlns:a16="http://schemas.microsoft.com/office/drawing/2014/main" id="{9EC46175-77D7-6247-98F5-04F8B2BF65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2724" y="4040751"/>
            <a:ext cx="995057" cy="995057"/>
          </a:xfrm>
          <a:prstGeom prst="rect">
            <a:avLst/>
          </a:prstGeom>
        </p:spPr>
      </p:pic>
      <p:sp>
        <p:nvSpPr>
          <p:cNvPr id="89" name="Action Button: Custom 16">
            <a:hlinkClick r:id="" action="ppaction://noaction" highlightClick="1">
              <a:snd r:embed="rId6" name="en vacances 1.wav"/>
            </a:hlinkClick>
            <a:extLst>
              <a:ext uri="{FF2B5EF4-FFF2-40B4-BE49-F238E27FC236}">
                <a16:creationId xmlns:a16="http://schemas.microsoft.com/office/drawing/2014/main" id="{2234BBE5-208B-BB4F-8CED-396CED3F48A4}"/>
              </a:ext>
            </a:extLst>
          </p:cNvPr>
          <p:cNvSpPr/>
          <p:nvPr/>
        </p:nvSpPr>
        <p:spPr>
          <a:xfrm>
            <a:off x="400462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0" name="Action Button: Custom 16">
            <a:hlinkClick r:id="" action="ppaction://noaction" highlightClick="1">
              <a:snd r:embed="rId7" name="en vacances 2.wav"/>
            </a:hlinkClick>
            <a:extLst>
              <a:ext uri="{FF2B5EF4-FFF2-40B4-BE49-F238E27FC236}">
                <a16:creationId xmlns:a16="http://schemas.microsoft.com/office/drawing/2014/main" id="{54F0ED83-7443-544F-A112-EC8B3CC3E462}"/>
              </a:ext>
            </a:extLst>
          </p:cNvPr>
          <p:cNvSpPr/>
          <p:nvPr/>
        </p:nvSpPr>
        <p:spPr>
          <a:xfrm>
            <a:off x="449337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1" name="Action Button: Custom 16">
            <a:hlinkClick r:id="" action="ppaction://noaction" highlightClick="1">
              <a:snd r:embed="rId8" name="en vacances 3.wav"/>
            </a:hlinkClick>
            <a:extLst>
              <a:ext uri="{FF2B5EF4-FFF2-40B4-BE49-F238E27FC236}">
                <a16:creationId xmlns:a16="http://schemas.microsoft.com/office/drawing/2014/main" id="{6970587B-A1DD-1B40-B182-4A4B99EC1733}"/>
              </a:ext>
            </a:extLst>
          </p:cNvPr>
          <p:cNvSpPr/>
          <p:nvPr/>
        </p:nvSpPr>
        <p:spPr>
          <a:xfrm>
            <a:off x="498212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Action Button: Custom 16">
            <a:hlinkClick r:id="" action="ppaction://noaction" highlightClick="1">
              <a:snd r:embed="rId9" name="en vacances 4.wav"/>
            </a:hlinkClick>
            <a:extLst>
              <a:ext uri="{FF2B5EF4-FFF2-40B4-BE49-F238E27FC236}">
                <a16:creationId xmlns:a16="http://schemas.microsoft.com/office/drawing/2014/main" id="{2D83F346-4CA9-E047-80D5-8920AF699E8B}"/>
              </a:ext>
            </a:extLst>
          </p:cNvPr>
          <p:cNvSpPr/>
          <p:nvPr/>
        </p:nvSpPr>
        <p:spPr>
          <a:xfrm>
            <a:off x="547087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Action Button: Custom 16">
            <a:hlinkClick r:id="" action="ppaction://noaction" highlightClick="1">
              <a:snd r:embed="rId10" name="en vacances 5.wav"/>
            </a:hlinkClick>
            <a:extLst>
              <a:ext uri="{FF2B5EF4-FFF2-40B4-BE49-F238E27FC236}">
                <a16:creationId xmlns:a16="http://schemas.microsoft.com/office/drawing/2014/main" id="{E56DD4D7-C3B5-3E46-883C-A313294F6274}"/>
              </a:ext>
            </a:extLst>
          </p:cNvPr>
          <p:cNvSpPr/>
          <p:nvPr/>
        </p:nvSpPr>
        <p:spPr>
          <a:xfrm>
            <a:off x="595962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Action Button: Custom 16">
            <a:hlinkClick r:id="" action="ppaction://noaction" highlightClick="1">
              <a:snd r:embed="rId11" name="en vacances 6.wav"/>
            </a:hlinkClick>
            <a:extLst>
              <a:ext uri="{FF2B5EF4-FFF2-40B4-BE49-F238E27FC236}">
                <a16:creationId xmlns:a16="http://schemas.microsoft.com/office/drawing/2014/main" id="{4878AC46-DAD0-AF41-9BA8-60F880BF8304}"/>
              </a:ext>
            </a:extLst>
          </p:cNvPr>
          <p:cNvSpPr/>
          <p:nvPr/>
        </p:nvSpPr>
        <p:spPr>
          <a:xfrm>
            <a:off x="644837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5" name="Action Button: Custom 16">
            <a:hlinkClick r:id="" action="ppaction://noaction" highlightClick="1">
              <a:snd r:embed="rId12" name="en vacances 7.wav"/>
            </a:hlinkClick>
            <a:extLst>
              <a:ext uri="{FF2B5EF4-FFF2-40B4-BE49-F238E27FC236}">
                <a16:creationId xmlns:a16="http://schemas.microsoft.com/office/drawing/2014/main" id="{2AE37BC0-A7D4-BF49-89D8-DB4068C105F5}"/>
              </a:ext>
            </a:extLst>
          </p:cNvPr>
          <p:cNvSpPr/>
          <p:nvPr/>
        </p:nvSpPr>
        <p:spPr>
          <a:xfrm>
            <a:off x="693712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Action Button: Custom 16">
            <a:hlinkClick r:id="" action="ppaction://noaction" highlightClick="1">
              <a:snd r:embed="rId13" name="en vacances 8.wav"/>
            </a:hlinkClick>
            <a:extLst>
              <a:ext uri="{FF2B5EF4-FFF2-40B4-BE49-F238E27FC236}">
                <a16:creationId xmlns:a16="http://schemas.microsoft.com/office/drawing/2014/main" id="{F2BA409D-4901-9D4E-B788-4526FE59CE1D}"/>
              </a:ext>
            </a:extLst>
          </p:cNvPr>
          <p:cNvSpPr/>
          <p:nvPr/>
        </p:nvSpPr>
        <p:spPr>
          <a:xfrm>
            <a:off x="7425876" y="590495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7" name="Action Button: Custom 16">
            <a:hlinkClick r:id="" action="ppaction://noaction" highlightClick="1">
              <a:snd r:embed="rId14" name="en vacances 9.wav"/>
            </a:hlinkClick>
            <a:extLst>
              <a:ext uri="{FF2B5EF4-FFF2-40B4-BE49-F238E27FC236}">
                <a16:creationId xmlns:a16="http://schemas.microsoft.com/office/drawing/2014/main" id="{D6ADFF64-F68C-BE48-BAE4-24E1081AE8C0}"/>
              </a:ext>
            </a:extLst>
          </p:cNvPr>
          <p:cNvSpPr/>
          <p:nvPr/>
        </p:nvSpPr>
        <p:spPr>
          <a:xfrm>
            <a:off x="7900099" y="589839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ounded Rectangle 2">
            <a:extLst>
              <a:ext uri="{FF2B5EF4-FFF2-40B4-BE49-F238E27FC236}">
                <a16:creationId xmlns:a16="http://schemas.microsoft.com/office/drawing/2014/main" id="{C9EB7CF9-0B59-FF40-AF4A-BB88035044B4}"/>
              </a:ext>
            </a:extLst>
          </p:cNvPr>
          <p:cNvSpPr/>
          <p:nvPr/>
        </p:nvSpPr>
        <p:spPr>
          <a:xfrm>
            <a:off x="4282061" y="1592425"/>
            <a:ext cx="632062" cy="31102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a:t>
            </a:r>
          </a:p>
        </p:txBody>
      </p:sp>
      <p:sp>
        <p:nvSpPr>
          <p:cNvPr id="98" name="Rounded Rectangle 97">
            <a:extLst>
              <a:ext uri="{FF2B5EF4-FFF2-40B4-BE49-F238E27FC236}">
                <a16:creationId xmlns:a16="http://schemas.microsoft.com/office/drawing/2014/main" id="{E8301D5C-D9A1-3D43-934B-A1653068BCB0}"/>
              </a:ext>
            </a:extLst>
          </p:cNvPr>
          <p:cNvSpPr/>
          <p:nvPr/>
        </p:nvSpPr>
        <p:spPr>
          <a:xfrm>
            <a:off x="1441202" y="2514768"/>
            <a:ext cx="2452773" cy="31102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___________________</a:t>
            </a:r>
          </a:p>
        </p:txBody>
      </p:sp>
      <p:sp>
        <p:nvSpPr>
          <p:cNvPr id="99" name="Rounded Rectangle 98">
            <a:extLst>
              <a:ext uri="{FF2B5EF4-FFF2-40B4-BE49-F238E27FC236}">
                <a16:creationId xmlns:a16="http://schemas.microsoft.com/office/drawing/2014/main" id="{B2D49CA4-9295-C24E-B453-0D12CC81E392}"/>
              </a:ext>
            </a:extLst>
          </p:cNvPr>
          <p:cNvSpPr/>
          <p:nvPr/>
        </p:nvSpPr>
        <p:spPr>
          <a:xfrm>
            <a:off x="3055675" y="3384269"/>
            <a:ext cx="993812" cy="31102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______</a:t>
            </a:r>
          </a:p>
        </p:txBody>
      </p:sp>
      <p:sp>
        <p:nvSpPr>
          <p:cNvPr id="100" name="Rounded Rectangle 99">
            <a:extLst>
              <a:ext uri="{FF2B5EF4-FFF2-40B4-BE49-F238E27FC236}">
                <a16:creationId xmlns:a16="http://schemas.microsoft.com/office/drawing/2014/main" id="{DDC898E3-B401-854D-9AB2-63B77F5C6C22}"/>
              </a:ext>
            </a:extLst>
          </p:cNvPr>
          <p:cNvSpPr/>
          <p:nvPr/>
        </p:nvSpPr>
        <p:spPr>
          <a:xfrm>
            <a:off x="2559522" y="4668554"/>
            <a:ext cx="2096870" cy="30502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________________</a:t>
            </a:r>
          </a:p>
        </p:txBody>
      </p:sp>
      <p:sp>
        <p:nvSpPr>
          <p:cNvPr id="101" name="Rounded Rectangle 100">
            <a:extLst>
              <a:ext uri="{FF2B5EF4-FFF2-40B4-BE49-F238E27FC236}">
                <a16:creationId xmlns:a16="http://schemas.microsoft.com/office/drawing/2014/main" id="{CB2BE6D2-B9DC-6043-8206-C407E4926E14}"/>
              </a:ext>
            </a:extLst>
          </p:cNvPr>
          <p:cNvSpPr/>
          <p:nvPr/>
        </p:nvSpPr>
        <p:spPr>
          <a:xfrm>
            <a:off x="8850951" y="1421813"/>
            <a:ext cx="632062" cy="31102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a:t>
            </a:r>
          </a:p>
        </p:txBody>
      </p:sp>
      <p:sp>
        <p:nvSpPr>
          <p:cNvPr id="102" name="Rounded Rectangle 101">
            <a:extLst>
              <a:ext uri="{FF2B5EF4-FFF2-40B4-BE49-F238E27FC236}">
                <a16:creationId xmlns:a16="http://schemas.microsoft.com/office/drawing/2014/main" id="{B1C0AE6C-A718-7B4A-B75F-D89DED6B2387}"/>
              </a:ext>
            </a:extLst>
          </p:cNvPr>
          <p:cNvSpPr/>
          <p:nvPr/>
        </p:nvSpPr>
        <p:spPr>
          <a:xfrm>
            <a:off x="8144233" y="2383825"/>
            <a:ext cx="508355" cy="31102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a:t>
            </a:r>
          </a:p>
        </p:txBody>
      </p:sp>
      <p:sp>
        <p:nvSpPr>
          <p:cNvPr id="103" name="Rounded Rectangle 102">
            <a:extLst>
              <a:ext uri="{FF2B5EF4-FFF2-40B4-BE49-F238E27FC236}">
                <a16:creationId xmlns:a16="http://schemas.microsoft.com/office/drawing/2014/main" id="{264320A5-A3DE-1342-BD0B-3040D8E13F73}"/>
              </a:ext>
            </a:extLst>
          </p:cNvPr>
          <p:cNvSpPr/>
          <p:nvPr/>
        </p:nvSpPr>
        <p:spPr>
          <a:xfrm>
            <a:off x="6194197" y="3781425"/>
            <a:ext cx="1854427" cy="29621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______________</a:t>
            </a:r>
          </a:p>
        </p:txBody>
      </p:sp>
      <p:sp>
        <p:nvSpPr>
          <p:cNvPr id="104" name="Rounded Rectangle 103">
            <a:extLst>
              <a:ext uri="{FF2B5EF4-FFF2-40B4-BE49-F238E27FC236}">
                <a16:creationId xmlns:a16="http://schemas.microsoft.com/office/drawing/2014/main" id="{947F3E82-F157-5B4A-AF43-3BF84DAFEECC}"/>
              </a:ext>
            </a:extLst>
          </p:cNvPr>
          <p:cNvSpPr/>
          <p:nvPr/>
        </p:nvSpPr>
        <p:spPr>
          <a:xfrm>
            <a:off x="6208409" y="4681108"/>
            <a:ext cx="484750" cy="31102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a:t>
            </a:r>
          </a:p>
        </p:txBody>
      </p:sp>
    </p:spTree>
    <p:extLst>
      <p:ext uri="{BB962C8B-B14F-4D97-AF65-F5344CB8AC3E}">
        <p14:creationId xmlns:p14="http://schemas.microsoft.com/office/powerpoint/2010/main" val="428986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8" grpId="0" animBg="1"/>
      <p:bldP spid="99" grpId="0" animBg="1"/>
      <p:bldP spid="100" grpId="0" animBg="1"/>
      <p:bldP spid="101" grpId="0" animBg="1"/>
      <p:bldP spid="102" grpId="0" animBg="1"/>
      <p:bldP spid="103" grpId="0" animBg="1"/>
      <p:bldP spid="1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33357" cy="707849"/>
          </a:xfrm>
        </p:spPr>
        <p:txBody>
          <a:bodyPr>
            <a:normAutofit fontScale="90000"/>
          </a:bodyPr>
          <a:lstStyle/>
          <a:p>
            <a:r>
              <a:rPr lang="en-GB" sz="3600" b="1" dirty="0">
                <a:solidFill>
                  <a:schemeClr val="bg1"/>
                </a:solidFill>
              </a:rPr>
              <a:t>Amandine parle </a:t>
            </a:r>
            <a:r>
              <a:rPr lang="en-GB" sz="3600" b="1" dirty="0" err="1">
                <a:solidFill>
                  <a:schemeClr val="bg1"/>
                </a:solidFill>
              </a:rPr>
              <a:t>à</a:t>
            </a:r>
            <a:r>
              <a:rPr lang="en-GB" sz="3600" b="1" dirty="0">
                <a:solidFill>
                  <a:schemeClr val="bg1"/>
                </a:solidFill>
              </a:rPr>
              <a:t> </a:t>
            </a:r>
            <a:r>
              <a:rPr lang="en-GB" sz="3600" b="1" dirty="0" err="1">
                <a:solidFill>
                  <a:schemeClr val="bg1"/>
                </a:solidFill>
              </a:rPr>
              <a:t>Aurélie</a:t>
            </a:r>
            <a:r>
              <a:rPr lang="en-GB" sz="3600" b="1" dirty="0">
                <a:solidFill>
                  <a:schemeClr val="bg1"/>
                </a:solidFill>
              </a:rPr>
              <a: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Speech Bubble: Rectangle with Corners Rounded 3">
            <a:extLst>
              <a:ext uri="{FF2B5EF4-FFF2-40B4-BE49-F238E27FC236}">
                <a16:creationId xmlns:a16="http://schemas.microsoft.com/office/drawing/2014/main" id="{0A86955E-1003-3248-A8F6-43D896ACBEDE}"/>
              </a:ext>
            </a:extLst>
          </p:cNvPr>
          <p:cNvSpPr/>
          <p:nvPr/>
        </p:nvSpPr>
        <p:spPr>
          <a:xfrm>
            <a:off x="1344710" y="1314716"/>
            <a:ext cx="466560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1. Amir parle à Léa. </a:t>
            </a:r>
            <a:r>
              <a:rPr lang="fr-FR" sz="2000" b="1" dirty="0">
                <a:solidFill>
                  <a:srgbClr val="EE6000"/>
                </a:solidFill>
                <a:latin typeface="Century Gothic" panose="020B0502020202020204" pitchFamily="34" charset="0"/>
              </a:rPr>
              <a:t>[toujours]</a:t>
            </a:r>
          </a:p>
        </p:txBody>
      </p:sp>
      <p:sp>
        <p:nvSpPr>
          <p:cNvPr id="12" name="Speech Bubble: Rectangle with Corners Rounded 3">
            <a:extLst>
              <a:ext uri="{FF2B5EF4-FFF2-40B4-BE49-F238E27FC236}">
                <a16:creationId xmlns:a16="http://schemas.microsoft.com/office/drawing/2014/main" id="{9C0AA9E4-10BB-2A49-9019-C0B828C64E87}"/>
              </a:ext>
            </a:extLst>
          </p:cNvPr>
          <p:cNvSpPr/>
          <p:nvPr/>
        </p:nvSpPr>
        <p:spPr>
          <a:xfrm>
            <a:off x="7202417" y="1314716"/>
            <a:ext cx="466560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5. Alors, Léa a expliqué les devoirs à Amir. </a:t>
            </a:r>
            <a:r>
              <a:rPr lang="fr-FR" sz="2000" b="1" dirty="0">
                <a:solidFill>
                  <a:srgbClr val="EE6000"/>
                </a:solidFill>
                <a:latin typeface="Century Gothic" panose="020B0502020202020204" pitchFamily="34" charset="0"/>
              </a:rPr>
              <a:t>[bien]</a:t>
            </a:r>
          </a:p>
        </p:txBody>
      </p:sp>
      <p:sp>
        <p:nvSpPr>
          <p:cNvPr id="14" name="Speech Bubble: Rectangle with Corners Rounded 3">
            <a:extLst>
              <a:ext uri="{FF2B5EF4-FFF2-40B4-BE49-F238E27FC236}">
                <a16:creationId xmlns:a16="http://schemas.microsoft.com/office/drawing/2014/main" id="{3F4FBAD9-3AC6-7346-B823-7CC6F7E0744D}"/>
              </a:ext>
            </a:extLst>
          </p:cNvPr>
          <p:cNvSpPr/>
          <p:nvPr/>
        </p:nvSpPr>
        <p:spPr>
          <a:xfrm>
            <a:off x="1332801" y="4962343"/>
            <a:ext cx="4665600" cy="983980"/>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4. Amir a parlé à Léa d’un problème avec ses devoirs. </a:t>
            </a:r>
            <a:r>
              <a:rPr lang="fr-FR" sz="2000" b="1" dirty="0">
                <a:solidFill>
                  <a:srgbClr val="EE6000"/>
                </a:solidFill>
                <a:latin typeface="Century Gothic" panose="020B0502020202020204" pitchFamily="34" charset="0"/>
              </a:rPr>
              <a:t>[la semaine dernière] </a:t>
            </a:r>
          </a:p>
        </p:txBody>
      </p:sp>
      <p:pic>
        <p:nvPicPr>
          <p:cNvPr id="15" name="Picture 14">
            <a:extLst>
              <a:ext uri="{FF2B5EF4-FFF2-40B4-BE49-F238E27FC236}">
                <a16:creationId xmlns:a16="http://schemas.microsoft.com/office/drawing/2014/main" id="{DDD91B0C-6D5C-D141-A705-3D3E72BDD7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709" y="4552753"/>
            <a:ext cx="1260000" cy="1260000"/>
          </a:xfrm>
          <a:prstGeom prst="rect">
            <a:avLst/>
          </a:prstGeom>
        </p:spPr>
      </p:pic>
      <p:sp>
        <p:nvSpPr>
          <p:cNvPr id="16" name="Speech Bubble: Rectangle with Corners Rounded 3">
            <a:extLst>
              <a:ext uri="{FF2B5EF4-FFF2-40B4-BE49-F238E27FC236}">
                <a16:creationId xmlns:a16="http://schemas.microsoft.com/office/drawing/2014/main" id="{C9FFB8E0-DFF8-2E4A-9DBF-434DA04EE7DF}"/>
              </a:ext>
            </a:extLst>
          </p:cNvPr>
          <p:cNvSpPr/>
          <p:nvPr/>
        </p:nvSpPr>
        <p:spPr>
          <a:xfrm>
            <a:off x="1341111" y="2588011"/>
            <a:ext cx="466560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2. Léa a commencé ses devoirs. </a:t>
            </a:r>
            <a:r>
              <a:rPr lang="fr-FR" sz="2000" b="1" dirty="0">
                <a:solidFill>
                  <a:srgbClr val="EE6000"/>
                </a:solidFill>
                <a:latin typeface="Century Gothic" panose="020B0502020202020204" pitchFamily="34" charset="0"/>
              </a:rPr>
              <a:t>[hier]</a:t>
            </a:r>
          </a:p>
        </p:txBody>
      </p:sp>
      <p:sp>
        <p:nvSpPr>
          <p:cNvPr id="17" name="Speech Bubble: Rectangle with Corners Rounded 3">
            <a:extLst>
              <a:ext uri="{FF2B5EF4-FFF2-40B4-BE49-F238E27FC236}">
                <a16:creationId xmlns:a16="http://schemas.microsoft.com/office/drawing/2014/main" id="{BB5512BA-7B3D-C045-9EED-28B43C4B015A}"/>
              </a:ext>
            </a:extLst>
          </p:cNvPr>
          <p:cNvSpPr/>
          <p:nvPr/>
        </p:nvSpPr>
        <p:spPr>
          <a:xfrm>
            <a:off x="1295607" y="3821919"/>
            <a:ext cx="466560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3. Amir fait ses devoirs. </a:t>
            </a:r>
            <a:r>
              <a:rPr lang="fr-FR" sz="2000" b="1" dirty="0">
                <a:solidFill>
                  <a:srgbClr val="EE6000"/>
                </a:solidFill>
                <a:latin typeface="Century Gothic" panose="020B0502020202020204" pitchFamily="34" charset="0"/>
              </a:rPr>
              <a:t>[en ce moment]</a:t>
            </a:r>
          </a:p>
        </p:txBody>
      </p:sp>
      <p:sp>
        <p:nvSpPr>
          <p:cNvPr id="20" name="Speech Bubble: Rectangle with Corners Rounded 3">
            <a:extLst>
              <a:ext uri="{FF2B5EF4-FFF2-40B4-BE49-F238E27FC236}">
                <a16:creationId xmlns:a16="http://schemas.microsoft.com/office/drawing/2014/main" id="{94DB6CCF-2481-3F4B-ACC5-9273CB023628}"/>
              </a:ext>
            </a:extLst>
          </p:cNvPr>
          <p:cNvSpPr/>
          <p:nvPr/>
        </p:nvSpPr>
        <p:spPr>
          <a:xfrm>
            <a:off x="7202417" y="2584411"/>
            <a:ext cx="466560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6. Les amis de Noura ont emprunté tous les cahiers d’Amir. </a:t>
            </a:r>
            <a:r>
              <a:rPr lang="fr-FR" sz="2000" b="1" dirty="0">
                <a:solidFill>
                  <a:srgbClr val="EE6000"/>
                </a:solidFill>
                <a:latin typeface="Century Gothic" panose="020B0502020202020204" pitchFamily="34" charset="0"/>
              </a:rPr>
              <a:t>[déjà]</a:t>
            </a:r>
          </a:p>
        </p:txBody>
      </p:sp>
      <p:sp>
        <p:nvSpPr>
          <p:cNvPr id="22" name="Speech Bubble: Rectangle with Corners Rounded 3">
            <a:extLst>
              <a:ext uri="{FF2B5EF4-FFF2-40B4-BE49-F238E27FC236}">
                <a16:creationId xmlns:a16="http://schemas.microsoft.com/office/drawing/2014/main" id="{E572109D-1C28-3448-BD0E-859CD74F47CE}"/>
              </a:ext>
            </a:extLst>
          </p:cNvPr>
          <p:cNvSpPr/>
          <p:nvPr/>
        </p:nvSpPr>
        <p:spPr>
          <a:xfrm>
            <a:off x="7212315" y="3821918"/>
            <a:ext cx="466560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7. Je dois partir ! Nous quittons la maison. </a:t>
            </a:r>
            <a:r>
              <a:rPr lang="fr-FR" sz="2000" b="1" dirty="0">
                <a:solidFill>
                  <a:srgbClr val="EE6000"/>
                </a:solidFill>
                <a:latin typeface="Century Gothic" panose="020B0502020202020204" pitchFamily="34" charset="0"/>
              </a:rPr>
              <a:t>[enfin] </a:t>
            </a:r>
          </a:p>
        </p:txBody>
      </p:sp>
      <p:sp>
        <p:nvSpPr>
          <p:cNvPr id="24" name="Speech Bubble: Rectangle with Corners Rounded 3">
            <a:extLst>
              <a:ext uri="{FF2B5EF4-FFF2-40B4-BE49-F238E27FC236}">
                <a16:creationId xmlns:a16="http://schemas.microsoft.com/office/drawing/2014/main" id="{C5D4BE91-5250-5B45-AC1C-4D3B0AE14C14}"/>
              </a:ext>
            </a:extLst>
          </p:cNvPr>
          <p:cNvSpPr/>
          <p:nvPr/>
        </p:nvSpPr>
        <p:spPr>
          <a:xfrm>
            <a:off x="7244320" y="4962343"/>
            <a:ext cx="4665600" cy="983980"/>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8. Vous sortez ? </a:t>
            </a:r>
            <a:r>
              <a:rPr lang="fr-FR" sz="2000" b="1" dirty="0">
                <a:solidFill>
                  <a:srgbClr val="EE6000"/>
                </a:solidFill>
                <a:latin typeface="Century Gothic" panose="020B0502020202020204" pitchFamily="34" charset="0"/>
              </a:rPr>
              <a:t>[aujourd’hui] </a:t>
            </a:r>
          </a:p>
        </p:txBody>
      </p:sp>
      <p:pic>
        <p:nvPicPr>
          <p:cNvPr id="27" name="Picture 26">
            <a:extLst>
              <a:ext uri="{FF2B5EF4-FFF2-40B4-BE49-F238E27FC236}">
                <a16:creationId xmlns:a16="http://schemas.microsoft.com/office/drawing/2014/main" id="{EBC37095-F7F2-C14F-A1BA-1E872996AD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410" y="2165133"/>
            <a:ext cx="1260000" cy="1260000"/>
          </a:xfrm>
          <a:prstGeom prst="rect">
            <a:avLst/>
          </a:prstGeom>
        </p:spPr>
      </p:pic>
      <p:pic>
        <p:nvPicPr>
          <p:cNvPr id="29" name="Picture 28">
            <a:extLst>
              <a:ext uri="{FF2B5EF4-FFF2-40B4-BE49-F238E27FC236}">
                <a16:creationId xmlns:a16="http://schemas.microsoft.com/office/drawing/2014/main" id="{8A170C7D-1BB0-164D-9DA1-1236DA74C8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71105" y="3475016"/>
            <a:ext cx="1260000" cy="1260000"/>
          </a:xfrm>
          <a:prstGeom prst="rect">
            <a:avLst/>
          </a:prstGeom>
        </p:spPr>
      </p:pic>
      <p:pic>
        <p:nvPicPr>
          <p:cNvPr id="5" name="Picture 4">
            <a:extLst>
              <a:ext uri="{FF2B5EF4-FFF2-40B4-BE49-F238E27FC236}">
                <a16:creationId xmlns:a16="http://schemas.microsoft.com/office/drawing/2014/main" id="{4F378F46-8F7D-0045-BC64-8C393062A9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09" y="1008428"/>
            <a:ext cx="1263600" cy="1263600"/>
          </a:xfrm>
          <a:prstGeom prst="rect">
            <a:avLst/>
          </a:prstGeom>
        </p:spPr>
      </p:pic>
      <p:pic>
        <p:nvPicPr>
          <p:cNvPr id="39" name="Picture 38">
            <a:extLst>
              <a:ext uri="{FF2B5EF4-FFF2-40B4-BE49-F238E27FC236}">
                <a16:creationId xmlns:a16="http://schemas.microsoft.com/office/drawing/2014/main" id="{C011D366-14CA-2448-8C1A-D71FED1D19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397" y="3420205"/>
            <a:ext cx="1263600" cy="1263600"/>
          </a:xfrm>
          <a:prstGeom prst="rect">
            <a:avLst/>
          </a:prstGeom>
        </p:spPr>
      </p:pic>
      <p:pic>
        <p:nvPicPr>
          <p:cNvPr id="41" name="Picture 40">
            <a:extLst>
              <a:ext uri="{FF2B5EF4-FFF2-40B4-BE49-F238E27FC236}">
                <a16:creationId xmlns:a16="http://schemas.microsoft.com/office/drawing/2014/main" id="{A7AD2C5D-CA9B-2645-94D9-6DA9E3494D1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38817" y="4620776"/>
            <a:ext cx="1263600" cy="1263600"/>
          </a:xfrm>
          <a:prstGeom prst="rect">
            <a:avLst/>
          </a:prstGeom>
        </p:spPr>
      </p:pic>
      <p:sp>
        <p:nvSpPr>
          <p:cNvPr id="2" name="TextBox 1">
            <a:extLst>
              <a:ext uri="{FF2B5EF4-FFF2-40B4-BE49-F238E27FC236}">
                <a16:creationId xmlns:a16="http://schemas.microsoft.com/office/drawing/2014/main" id="{2DDF5DAC-B253-0A49-BEB9-0DA7AE017597}"/>
              </a:ext>
            </a:extLst>
          </p:cNvPr>
          <p:cNvSpPr txBox="1"/>
          <p:nvPr/>
        </p:nvSpPr>
        <p:spPr>
          <a:xfrm>
            <a:off x="6457245" y="265565"/>
            <a:ext cx="4118497" cy="830997"/>
          </a:xfrm>
          <a:prstGeom prst="rect">
            <a:avLst/>
          </a:prstGeom>
          <a:noFill/>
        </p:spPr>
        <p:txBody>
          <a:bodyPr wrap="square" rtlCol="0">
            <a:spAutoFit/>
          </a:bodyPr>
          <a:lstStyle/>
          <a:p>
            <a:r>
              <a:rPr lang="fr-FR" sz="2400" dirty="0">
                <a:solidFill>
                  <a:srgbClr val="115076"/>
                </a:solidFill>
                <a:latin typeface="Century Gothic" panose="020B0502020202020204" pitchFamily="34" charset="0"/>
              </a:rPr>
              <a:t>Réécris les phrases avec l’adverbe en orange. </a:t>
            </a:r>
          </a:p>
        </p:txBody>
      </p:sp>
      <p:pic>
        <p:nvPicPr>
          <p:cNvPr id="23" name="Picture 22">
            <a:extLst>
              <a:ext uri="{FF2B5EF4-FFF2-40B4-BE49-F238E27FC236}">
                <a16:creationId xmlns:a16="http://schemas.microsoft.com/office/drawing/2014/main" id="{A962E14C-BA03-264E-B07F-060A565E2F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06711" y="1004713"/>
            <a:ext cx="1260000" cy="1260000"/>
          </a:xfrm>
          <a:prstGeom prst="rect">
            <a:avLst/>
          </a:prstGeom>
        </p:spPr>
      </p:pic>
      <p:pic>
        <p:nvPicPr>
          <p:cNvPr id="25" name="Picture 24">
            <a:extLst>
              <a:ext uri="{FF2B5EF4-FFF2-40B4-BE49-F238E27FC236}">
                <a16:creationId xmlns:a16="http://schemas.microsoft.com/office/drawing/2014/main" id="{E3F9135F-279B-C84A-92AC-92DBD979CF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29825" y="2163333"/>
            <a:ext cx="1263600" cy="1263600"/>
          </a:xfrm>
          <a:prstGeom prst="rect">
            <a:avLst/>
          </a:prstGeom>
        </p:spPr>
      </p:pic>
    </p:spTree>
    <p:extLst>
      <p:ext uri="{BB962C8B-B14F-4D97-AF65-F5344CB8AC3E}">
        <p14:creationId xmlns:p14="http://schemas.microsoft.com/office/powerpoint/2010/main" val="956921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49686" cy="707849"/>
          </a:xfrm>
        </p:spPr>
        <p:txBody>
          <a:bodyPr>
            <a:normAutofit fontScale="90000"/>
          </a:bodyPr>
          <a:lstStyle/>
          <a:p>
            <a:r>
              <a:rPr lang="en-GB" sz="3600" b="1" dirty="0">
                <a:solidFill>
                  <a:schemeClr val="bg1"/>
                </a:solidFill>
              </a:rPr>
              <a:t>Amandine parle </a:t>
            </a:r>
            <a:r>
              <a:rPr lang="en-GB" sz="3600" b="1" dirty="0" err="1">
                <a:solidFill>
                  <a:schemeClr val="bg1"/>
                </a:solidFill>
              </a:rPr>
              <a:t>à</a:t>
            </a:r>
            <a:r>
              <a:rPr lang="en-GB" sz="3600" b="1" dirty="0">
                <a:solidFill>
                  <a:schemeClr val="bg1"/>
                </a:solidFill>
              </a:rPr>
              <a:t> </a:t>
            </a:r>
            <a:r>
              <a:rPr lang="en-GB" sz="3600" b="1" dirty="0" err="1">
                <a:solidFill>
                  <a:schemeClr val="bg1"/>
                </a:solidFill>
              </a:rPr>
              <a:t>Aurélie</a:t>
            </a:r>
            <a:r>
              <a:rPr lang="en-GB" sz="3600" b="1" dirty="0">
                <a:solidFill>
                  <a:schemeClr val="bg1"/>
                </a:solidFill>
              </a:rPr>
              <a:t> ! </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 name="Speech Bubble: Rectangle with Corners Rounded 3">
            <a:extLst>
              <a:ext uri="{FF2B5EF4-FFF2-40B4-BE49-F238E27FC236}">
                <a16:creationId xmlns:a16="http://schemas.microsoft.com/office/drawing/2014/main" id="{0A86955E-1003-3248-A8F6-43D896ACBEDE}"/>
              </a:ext>
            </a:extLst>
          </p:cNvPr>
          <p:cNvSpPr/>
          <p:nvPr/>
        </p:nvSpPr>
        <p:spPr>
          <a:xfrm>
            <a:off x="1346544" y="1270163"/>
            <a:ext cx="511052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1. Amir parle </a:t>
            </a:r>
            <a:r>
              <a:rPr lang="fr-FR" sz="2000" b="1" dirty="0">
                <a:solidFill>
                  <a:srgbClr val="115076"/>
                </a:solidFill>
                <a:latin typeface="Century Gothic" panose="020B0502020202020204" pitchFamily="34" charset="0"/>
              </a:rPr>
              <a:t>toujours</a:t>
            </a:r>
            <a:r>
              <a:rPr lang="fr-FR" sz="2000" dirty="0">
                <a:solidFill>
                  <a:srgbClr val="115076"/>
                </a:solidFill>
                <a:latin typeface="Century Gothic" panose="020B0502020202020204" pitchFamily="34" charset="0"/>
              </a:rPr>
              <a:t> à Léa.</a:t>
            </a:r>
          </a:p>
        </p:txBody>
      </p:sp>
      <p:sp>
        <p:nvSpPr>
          <p:cNvPr id="12" name="Speech Bubble: Rectangle with Corners Rounded 3">
            <a:extLst>
              <a:ext uri="{FF2B5EF4-FFF2-40B4-BE49-F238E27FC236}">
                <a16:creationId xmlns:a16="http://schemas.microsoft.com/office/drawing/2014/main" id="{9C0AA9E4-10BB-2A49-9019-C0B828C64E87}"/>
              </a:ext>
            </a:extLst>
          </p:cNvPr>
          <p:cNvSpPr/>
          <p:nvPr/>
        </p:nvSpPr>
        <p:spPr>
          <a:xfrm>
            <a:off x="7776496" y="1248826"/>
            <a:ext cx="4298805"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5. Alors, Léa a </a:t>
            </a:r>
            <a:r>
              <a:rPr lang="fr-FR" sz="2000" b="1" dirty="0">
                <a:solidFill>
                  <a:srgbClr val="115076"/>
                </a:solidFill>
                <a:latin typeface="Century Gothic" panose="020B0502020202020204" pitchFamily="34" charset="0"/>
              </a:rPr>
              <a:t>bien</a:t>
            </a:r>
            <a:r>
              <a:rPr lang="fr-FR" sz="2000" dirty="0">
                <a:solidFill>
                  <a:srgbClr val="115076"/>
                </a:solidFill>
                <a:latin typeface="Century Gothic" panose="020B0502020202020204" pitchFamily="34" charset="0"/>
              </a:rPr>
              <a:t> expliqué les devoirs à Amir. </a:t>
            </a:r>
          </a:p>
        </p:txBody>
      </p:sp>
      <p:sp>
        <p:nvSpPr>
          <p:cNvPr id="14" name="Speech Bubble: Rectangle with Corners Rounded 3">
            <a:extLst>
              <a:ext uri="{FF2B5EF4-FFF2-40B4-BE49-F238E27FC236}">
                <a16:creationId xmlns:a16="http://schemas.microsoft.com/office/drawing/2014/main" id="{3F4FBAD9-3AC6-7346-B823-7CC6F7E0744D}"/>
              </a:ext>
            </a:extLst>
          </p:cNvPr>
          <p:cNvSpPr/>
          <p:nvPr/>
        </p:nvSpPr>
        <p:spPr>
          <a:xfrm>
            <a:off x="1318037" y="4878381"/>
            <a:ext cx="5139208" cy="1384763"/>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4. Amir a parlé à Léa d’un problème avec ses devoirs </a:t>
            </a:r>
            <a:r>
              <a:rPr lang="fr-FR" sz="2000" b="1" dirty="0">
                <a:solidFill>
                  <a:srgbClr val="115076"/>
                </a:solidFill>
                <a:latin typeface="Century Gothic" panose="020B0502020202020204" pitchFamily="34" charset="0"/>
              </a:rPr>
              <a:t>la semaine dernière.</a:t>
            </a:r>
          </a:p>
          <a:p>
            <a:pPr lvl="0">
              <a:defRPr/>
            </a:pPr>
            <a:r>
              <a:rPr lang="fr-FR" sz="2000" b="1" dirty="0">
                <a:solidFill>
                  <a:srgbClr val="115076"/>
                </a:solidFill>
                <a:latin typeface="Century Gothic" panose="020B0502020202020204" pitchFamily="34" charset="0"/>
              </a:rPr>
              <a:t>La semaine dernière </a:t>
            </a:r>
            <a:r>
              <a:rPr lang="fr-FR" sz="2000" dirty="0">
                <a:solidFill>
                  <a:srgbClr val="115076"/>
                </a:solidFill>
                <a:latin typeface="Century Gothic" panose="020B0502020202020204" pitchFamily="34" charset="0"/>
              </a:rPr>
              <a:t>Amir a parlé à Léa d’un problème avec ses devoirs.</a:t>
            </a:r>
          </a:p>
        </p:txBody>
      </p:sp>
      <p:sp>
        <p:nvSpPr>
          <p:cNvPr id="16" name="Speech Bubble: Rectangle with Corners Rounded 3">
            <a:extLst>
              <a:ext uri="{FF2B5EF4-FFF2-40B4-BE49-F238E27FC236}">
                <a16:creationId xmlns:a16="http://schemas.microsoft.com/office/drawing/2014/main" id="{C9FFB8E0-DFF8-2E4A-9DBF-434DA04EE7DF}"/>
              </a:ext>
            </a:extLst>
          </p:cNvPr>
          <p:cNvSpPr/>
          <p:nvPr/>
        </p:nvSpPr>
        <p:spPr>
          <a:xfrm>
            <a:off x="1346545" y="2462427"/>
            <a:ext cx="5110520"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defRPr/>
            </a:pPr>
            <a:r>
              <a:rPr lang="fr-FR" sz="2000" dirty="0">
                <a:solidFill>
                  <a:srgbClr val="115076"/>
                </a:solidFill>
                <a:latin typeface="Century Gothic" panose="020B0502020202020204" pitchFamily="34" charset="0"/>
              </a:rPr>
              <a:t>2. Léa a commencé ses devoirs </a:t>
            </a:r>
            <a:r>
              <a:rPr lang="fr-FR" sz="2000" b="1" dirty="0">
                <a:solidFill>
                  <a:srgbClr val="115076"/>
                </a:solidFill>
                <a:latin typeface="Century Gothic" panose="020B0502020202020204" pitchFamily="34" charset="0"/>
              </a:rPr>
              <a:t>hier</a:t>
            </a:r>
            <a:r>
              <a:rPr lang="fr-FR" sz="2000" dirty="0">
                <a:solidFill>
                  <a:srgbClr val="115076"/>
                </a:solidFill>
                <a:latin typeface="Century Gothic" panose="020B0502020202020204" pitchFamily="34" charset="0"/>
              </a:rPr>
              <a:t>.</a:t>
            </a:r>
          </a:p>
          <a:p>
            <a:pPr lvl="0">
              <a:defRPr/>
            </a:pPr>
            <a:r>
              <a:rPr lang="fr-FR" sz="2000" dirty="0">
                <a:solidFill>
                  <a:srgbClr val="115076"/>
                </a:solidFill>
                <a:latin typeface="Century Gothic" panose="020B0502020202020204" pitchFamily="34" charset="0"/>
              </a:rPr>
              <a:t>    </a:t>
            </a:r>
            <a:r>
              <a:rPr lang="fr-FR" sz="2000" b="1" dirty="0">
                <a:solidFill>
                  <a:srgbClr val="115076"/>
                </a:solidFill>
                <a:latin typeface="Century Gothic" panose="020B0502020202020204" pitchFamily="34" charset="0"/>
              </a:rPr>
              <a:t>Hier</a:t>
            </a:r>
            <a:r>
              <a:rPr lang="fr-FR" sz="2000" dirty="0">
                <a:solidFill>
                  <a:srgbClr val="115076"/>
                </a:solidFill>
                <a:latin typeface="Century Gothic" panose="020B0502020202020204" pitchFamily="34" charset="0"/>
              </a:rPr>
              <a:t>,</a:t>
            </a:r>
            <a:r>
              <a:rPr lang="fr-FR" sz="2000" b="1" dirty="0">
                <a:solidFill>
                  <a:srgbClr val="115076"/>
                </a:solidFill>
                <a:latin typeface="Century Gothic" panose="020B0502020202020204" pitchFamily="34" charset="0"/>
              </a:rPr>
              <a:t> </a:t>
            </a:r>
            <a:r>
              <a:rPr lang="fr-FR" sz="2000" dirty="0">
                <a:solidFill>
                  <a:srgbClr val="115076"/>
                </a:solidFill>
                <a:latin typeface="Century Gothic" panose="020B0502020202020204" pitchFamily="34" charset="0"/>
              </a:rPr>
              <a:t>Léa a commencé ses devoirs.</a:t>
            </a:r>
          </a:p>
        </p:txBody>
      </p:sp>
      <p:sp>
        <p:nvSpPr>
          <p:cNvPr id="17" name="Speech Bubble: Rectangle with Corners Rounded 3">
            <a:extLst>
              <a:ext uri="{FF2B5EF4-FFF2-40B4-BE49-F238E27FC236}">
                <a16:creationId xmlns:a16="http://schemas.microsoft.com/office/drawing/2014/main" id="{BB5512BA-7B3D-C045-9EED-28B43C4B015A}"/>
              </a:ext>
            </a:extLst>
          </p:cNvPr>
          <p:cNvSpPr/>
          <p:nvPr/>
        </p:nvSpPr>
        <p:spPr>
          <a:xfrm>
            <a:off x="1317857" y="3684407"/>
            <a:ext cx="5139208"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defRPr/>
            </a:pPr>
            <a:r>
              <a:rPr lang="fr-FR" sz="2000" dirty="0">
                <a:solidFill>
                  <a:srgbClr val="115076"/>
                </a:solidFill>
                <a:latin typeface="Century Gothic" panose="020B0502020202020204" pitchFamily="34" charset="0"/>
              </a:rPr>
              <a:t>3. Amir fait ses devoirs </a:t>
            </a:r>
            <a:r>
              <a:rPr lang="fr-FR" sz="2000" b="1" dirty="0">
                <a:solidFill>
                  <a:srgbClr val="115076"/>
                </a:solidFill>
                <a:latin typeface="Century Gothic" panose="020B0502020202020204" pitchFamily="34" charset="0"/>
              </a:rPr>
              <a:t>en ce moment.</a:t>
            </a:r>
          </a:p>
          <a:p>
            <a:pPr lvl="0">
              <a:defRPr/>
            </a:pPr>
            <a:r>
              <a:rPr lang="fr-FR" sz="2000" b="1" dirty="0">
                <a:solidFill>
                  <a:srgbClr val="115076"/>
                </a:solidFill>
                <a:latin typeface="Century Gothic" panose="020B0502020202020204" pitchFamily="34" charset="0"/>
              </a:rPr>
              <a:t>   En ce moment, </a:t>
            </a:r>
            <a:r>
              <a:rPr lang="fr-FR" sz="2000" dirty="0">
                <a:solidFill>
                  <a:srgbClr val="115076"/>
                </a:solidFill>
                <a:latin typeface="Century Gothic" panose="020B0502020202020204" pitchFamily="34" charset="0"/>
              </a:rPr>
              <a:t>Amir fait ses devoirs.</a:t>
            </a:r>
            <a:endParaRPr lang="fr-FR" sz="2000" b="1" dirty="0">
              <a:solidFill>
                <a:srgbClr val="115076"/>
              </a:solidFill>
              <a:latin typeface="Century Gothic" panose="020B0502020202020204" pitchFamily="34" charset="0"/>
            </a:endParaRPr>
          </a:p>
        </p:txBody>
      </p:sp>
      <p:sp>
        <p:nvSpPr>
          <p:cNvPr id="20" name="Speech Bubble: Rectangle with Corners Rounded 3">
            <a:extLst>
              <a:ext uri="{FF2B5EF4-FFF2-40B4-BE49-F238E27FC236}">
                <a16:creationId xmlns:a16="http://schemas.microsoft.com/office/drawing/2014/main" id="{94DB6CCF-2481-3F4B-ACC5-9273CB023628}"/>
              </a:ext>
            </a:extLst>
          </p:cNvPr>
          <p:cNvSpPr/>
          <p:nvPr/>
        </p:nvSpPr>
        <p:spPr>
          <a:xfrm>
            <a:off x="7776496" y="2462428"/>
            <a:ext cx="4298806"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defRPr/>
            </a:pPr>
            <a:r>
              <a:rPr lang="fr-FR" sz="2000" dirty="0">
                <a:solidFill>
                  <a:srgbClr val="115076"/>
                </a:solidFill>
                <a:latin typeface="Century Gothic" panose="020B0502020202020204" pitchFamily="34" charset="0"/>
              </a:rPr>
              <a:t>6. Les amis de Noura ont </a:t>
            </a:r>
            <a:r>
              <a:rPr lang="fr-FR" sz="2000" b="1" dirty="0">
                <a:solidFill>
                  <a:srgbClr val="115076"/>
                </a:solidFill>
                <a:latin typeface="Century Gothic" panose="020B0502020202020204" pitchFamily="34" charset="0"/>
              </a:rPr>
              <a:t>déjà</a:t>
            </a:r>
            <a:r>
              <a:rPr lang="fr-FR" sz="2000" dirty="0">
                <a:solidFill>
                  <a:srgbClr val="115076"/>
                </a:solidFill>
                <a:latin typeface="Century Gothic" panose="020B0502020202020204" pitchFamily="34" charset="0"/>
              </a:rPr>
              <a:t> emprunté tous les cahiers d’Amir.</a:t>
            </a:r>
          </a:p>
        </p:txBody>
      </p:sp>
      <p:sp>
        <p:nvSpPr>
          <p:cNvPr id="22" name="Speech Bubble: Rectangle with Corners Rounded 3">
            <a:extLst>
              <a:ext uri="{FF2B5EF4-FFF2-40B4-BE49-F238E27FC236}">
                <a16:creationId xmlns:a16="http://schemas.microsoft.com/office/drawing/2014/main" id="{E572109D-1C28-3448-BD0E-859CD74F47CE}"/>
              </a:ext>
            </a:extLst>
          </p:cNvPr>
          <p:cNvSpPr/>
          <p:nvPr/>
        </p:nvSpPr>
        <p:spPr>
          <a:xfrm>
            <a:off x="7776495" y="3684406"/>
            <a:ext cx="4298806" cy="887005"/>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7. Je dois partir ! Nous quittons </a:t>
            </a:r>
            <a:r>
              <a:rPr lang="fr-FR" sz="2000" b="1" dirty="0">
                <a:solidFill>
                  <a:srgbClr val="115076"/>
                </a:solidFill>
                <a:latin typeface="Century Gothic" panose="020B0502020202020204" pitchFamily="34" charset="0"/>
              </a:rPr>
              <a:t>enfin</a:t>
            </a:r>
            <a:r>
              <a:rPr lang="fr-FR" sz="2000" dirty="0">
                <a:solidFill>
                  <a:srgbClr val="115076"/>
                </a:solidFill>
                <a:latin typeface="Century Gothic" panose="020B0502020202020204" pitchFamily="34" charset="0"/>
              </a:rPr>
              <a:t> la maison. </a:t>
            </a:r>
          </a:p>
        </p:txBody>
      </p:sp>
      <p:sp>
        <p:nvSpPr>
          <p:cNvPr id="24" name="Speech Bubble: Rectangle with Corners Rounded 3">
            <a:extLst>
              <a:ext uri="{FF2B5EF4-FFF2-40B4-BE49-F238E27FC236}">
                <a16:creationId xmlns:a16="http://schemas.microsoft.com/office/drawing/2014/main" id="{C5D4BE91-5250-5B45-AC1C-4D3B0AE14C14}"/>
              </a:ext>
            </a:extLst>
          </p:cNvPr>
          <p:cNvSpPr/>
          <p:nvPr/>
        </p:nvSpPr>
        <p:spPr>
          <a:xfrm>
            <a:off x="7776496" y="4881195"/>
            <a:ext cx="4298806" cy="1003181"/>
          </a:xfrm>
          <a:prstGeom prst="wedgeRoundRectCallout">
            <a:avLst>
              <a:gd name="adj1" fmla="val -44732"/>
              <a:gd name="adj2" fmla="val 686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rgbClr val="115076"/>
                </a:solidFill>
                <a:latin typeface="Century Gothic" panose="020B0502020202020204" pitchFamily="34" charset="0"/>
              </a:rPr>
              <a:t>8. Vous sortez </a:t>
            </a:r>
            <a:r>
              <a:rPr lang="fr-FR" sz="2000" b="1" dirty="0">
                <a:solidFill>
                  <a:srgbClr val="115076"/>
                </a:solidFill>
                <a:latin typeface="Century Gothic" panose="020B0502020202020204" pitchFamily="34" charset="0"/>
              </a:rPr>
              <a:t>aujourd’hui</a:t>
            </a:r>
            <a:r>
              <a:rPr lang="fr-FR" sz="2000" dirty="0">
                <a:solidFill>
                  <a:srgbClr val="115076"/>
                </a:solidFill>
                <a:latin typeface="Century Gothic" panose="020B0502020202020204" pitchFamily="34" charset="0"/>
              </a:rPr>
              <a:t> ? </a:t>
            </a:r>
          </a:p>
        </p:txBody>
      </p:sp>
      <p:pic>
        <p:nvPicPr>
          <p:cNvPr id="21" name="Picture 20">
            <a:extLst>
              <a:ext uri="{FF2B5EF4-FFF2-40B4-BE49-F238E27FC236}">
                <a16:creationId xmlns:a16="http://schemas.microsoft.com/office/drawing/2014/main" id="{53B17894-3473-D44D-B44F-B711E7E958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666" y="4604854"/>
            <a:ext cx="1260000" cy="1260000"/>
          </a:xfrm>
          <a:prstGeom prst="rect">
            <a:avLst/>
          </a:prstGeom>
        </p:spPr>
      </p:pic>
      <p:pic>
        <p:nvPicPr>
          <p:cNvPr id="27" name="Picture 26">
            <a:extLst>
              <a:ext uri="{FF2B5EF4-FFF2-40B4-BE49-F238E27FC236}">
                <a16:creationId xmlns:a16="http://schemas.microsoft.com/office/drawing/2014/main" id="{70433C60-87BA-334A-9D55-AE6E714040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367" y="2217234"/>
            <a:ext cx="1260000" cy="1260000"/>
          </a:xfrm>
          <a:prstGeom prst="rect">
            <a:avLst/>
          </a:prstGeom>
        </p:spPr>
      </p:pic>
      <p:pic>
        <p:nvPicPr>
          <p:cNvPr id="29" name="Picture 28">
            <a:extLst>
              <a:ext uri="{FF2B5EF4-FFF2-40B4-BE49-F238E27FC236}">
                <a16:creationId xmlns:a16="http://schemas.microsoft.com/office/drawing/2014/main" id="{78D98E06-BB6F-C344-BD04-4087575F92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84987" y="3475016"/>
            <a:ext cx="1260000" cy="1260000"/>
          </a:xfrm>
          <a:prstGeom prst="rect">
            <a:avLst/>
          </a:prstGeom>
        </p:spPr>
      </p:pic>
      <p:pic>
        <p:nvPicPr>
          <p:cNvPr id="31" name="Picture 30">
            <a:extLst>
              <a:ext uri="{FF2B5EF4-FFF2-40B4-BE49-F238E27FC236}">
                <a16:creationId xmlns:a16="http://schemas.microsoft.com/office/drawing/2014/main" id="{9FADFD86-447D-2146-85A5-9CD7F4E5A5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66" y="1060529"/>
            <a:ext cx="1263600" cy="1263600"/>
          </a:xfrm>
          <a:prstGeom prst="rect">
            <a:avLst/>
          </a:prstGeom>
        </p:spPr>
      </p:pic>
      <p:pic>
        <p:nvPicPr>
          <p:cNvPr id="32" name="Picture 31">
            <a:extLst>
              <a:ext uri="{FF2B5EF4-FFF2-40B4-BE49-F238E27FC236}">
                <a16:creationId xmlns:a16="http://schemas.microsoft.com/office/drawing/2014/main" id="{5D469B07-3AC3-0447-B47B-EBCDC53A25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354" y="3472306"/>
            <a:ext cx="1263600" cy="1263600"/>
          </a:xfrm>
          <a:prstGeom prst="rect">
            <a:avLst/>
          </a:prstGeom>
        </p:spPr>
      </p:pic>
      <p:pic>
        <p:nvPicPr>
          <p:cNvPr id="36" name="Picture 35">
            <a:extLst>
              <a:ext uri="{FF2B5EF4-FFF2-40B4-BE49-F238E27FC236}">
                <a16:creationId xmlns:a16="http://schemas.microsoft.com/office/drawing/2014/main" id="{5C83FBCD-157C-CB4C-92C8-869E5F3308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52699" y="4620776"/>
            <a:ext cx="1263600" cy="1263600"/>
          </a:xfrm>
          <a:prstGeom prst="rect">
            <a:avLst/>
          </a:prstGeom>
        </p:spPr>
      </p:pic>
      <p:pic>
        <p:nvPicPr>
          <p:cNvPr id="37" name="Picture 36">
            <a:extLst>
              <a:ext uri="{FF2B5EF4-FFF2-40B4-BE49-F238E27FC236}">
                <a16:creationId xmlns:a16="http://schemas.microsoft.com/office/drawing/2014/main" id="{CF9AC84A-264A-A541-ADC2-5D452B1FF3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20593" y="1004713"/>
            <a:ext cx="1260000" cy="1260000"/>
          </a:xfrm>
          <a:prstGeom prst="rect">
            <a:avLst/>
          </a:prstGeom>
        </p:spPr>
      </p:pic>
      <p:pic>
        <p:nvPicPr>
          <p:cNvPr id="38" name="Picture 37">
            <a:extLst>
              <a:ext uri="{FF2B5EF4-FFF2-40B4-BE49-F238E27FC236}">
                <a16:creationId xmlns:a16="http://schemas.microsoft.com/office/drawing/2014/main" id="{13306D33-3E11-6942-A50C-C3B2888FE2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43707" y="2163333"/>
            <a:ext cx="1263600" cy="1263600"/>
          </a:xfrm>
          <a:prstGeom prst="rect">
            <a:avLst/>
          </a:prstGeom>
        </p:spPr>
      </p:pic>
    </p:spTree>
    <p:extLst>
      <p:ext uri="{BB962C8B-B14F-4D97-AF65-F5344CB8AC3E}">
        <p14:creationId xmlns:p14="http://schemas.microsoft.com/office/powerpoint/2010/main" val="342351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Noura</a:t>
            </a:r>
            <a:r>
              <a:rPr lang="en-GB" sz="3600" b="1" dirty="0">
                <a:solidFill>
                  <a:schemeClr val="bg1"/>
                </a:solidFill>
              </a:rPr>
              <a:t> et </a:t>
            </a:r>
            <a:r>
              <a:rPr lang="en-GB" sz="3600" b="1" dirty="0" err="1">
                <a:solidFill>
                  <a:schemeClr val="bg1"/>
                </a:solidFill>
              </a:rPr>
              <a:t>ses</a:t>
            </a:r>
            <a:r>
              <a:rPr lang="en-GB" sz="3600" b="1" dirty="0">
                <a:solidFill>
                  <a:schemeClr val="bg1"/>
                </a:solidFill>
              </a:rPr>
              <a:t> livres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729920"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400" b="1" dirty="0">
                <a:solidFill>
                  <a:srgbClr val="4472C4">
                    <a:lumMod val="50000"/>
                  </a:srgbClr>
                </a:solidFill>
                <a:latin typeface="Century Gothic" panose="020F0302020204030204"/>
              </a:rPr>
              <a:t>Dis ces phrases. Utilise l’adverbe en </a:t>
            </a:r>
            <a:r>
              <a:rPr lang="fr-FR" sz="2400" b="1" dirty="0">
                <a:solidFill>
                  <a:srgbClr val="E65D02"/>
                </a:solidFill>
                <a:latin typeface="Century Gothic" panose="020F0302020204030204"/>
              </a:rPr>
              <a:t>orange</a:t>
            </a:r>
            <a:r>
              <a:rPr lang="fr-FR" sz="2400" b="1" dirty="0">
                <a:solidFill>
                  <a:srgbClr val="4472C4">
                    <a:lumMod val="50000"/>
                  </a:srgbClr>
                </a:solidFill>
                <a:latin typeface="Century Gothic" panose="020F0302020204030204"/>
              </a:rPr>
              <a:t>. </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nSpc>
                <a:spcPct val="150000"/>
              </a:lnSpc>
              <a:defRPr/>
            </a:pPr>
            <a:r>
              <a:rPr lang="fr-FR" sz="2400" b="1" dirty="0">
                <a:solidFill>
                  <a:srgbClr val="4472C4">
                    <a:lumMod val="50000"/>
                  </a:srgbClr>
                </a:solidFill>
              </a:rPr>
              <a:t>1.	Noura passe beaucoup de temps dans sa chambre.	</a:t>
            </a:r>
            <a:r>
              <a:rPr lang="fr-FR" sz="2400" b="1" dirty="0">
                <a:solidFill>
                  <a:srgbClr val="EE6000"/>
                </a:solidFill>
              </a:rPr>
              <a:t>en ce moment</a:t>
            </a:r>
          </a:p>
          <a:p>
            <a:pPr lvl="0">
              <a:lnSpc>
                <a:spcPct val="150000"/>
              </a:lnSpc>
              <a:defRPr/>
            </a:pPr>
            <a:r>
              <a:rPr lang="fr-FR" sz="2400" dirty="0">
                <a:solidFill>
                  <a:srgbClr val="4472C4">
                    <a:lumMod val="50000"/>
                  </a:srgbClr>
                </a:solidFill>
              </a:rPr>
              <a:t>	Noura passe beaucoup de temps dans sa chambre </a:t>
            </a:r>
            <a:r>
              <a:rPr lang="fr-FR" sz="2400" b="1" dirty="0">
                <a:solidFill>
                  <a:srgbClr val="EE6000"/>
                </a:solidFill>
              </a:rPr>
              <a:t>en ce moment</a:t>
            </a:r>
            <a:r>
              <a:rPr lang="fr-FR" sz="2400" dirty="0">
                <a:solidFill>
                  <a:srgbClr val="4472C4">
                    <a:lumMod val="50000"/>
                  </a:srgbClr>
                </a:solidFill>
              </a:rPr>
              <a:t>. </a:t>
            </a:r>
          </a:p>
          <a:p>
            <a:pPr lvl="0">
              <a:lnSpc>
                <a:spcPct val="150000"/>
              </a:lnSpc>
              <a:defRPr/>
            </a:pPr>
            <a:r>
              <a:rPr lang="fr-FR" sz="2400" b="1" dirty="0">
                <a:solidFill>
                  <a:srgbClr val="4472C4">
                    <a:lumMod val="50000"/>
                  </a:srgbClr>
                </a:solidFill>
              </a:rPr>
              <a:t>2.	Elle a quitté sa chambre une fois. 				</a:t>
            </a:r>
            <a:r>
              <a:rPr lang="fr-FR" sz="2400" b="1" dirty="0">
                <a:solidFill>
                  <a:srgbClr val="EE6000"/>
                </a:solidFill>
              </a:rPr>
              <a:t>hier</a:t>
            </a:r>
          </a:p>
          <a:p>
            <a:pPr lvl="0">
              <a:lnSpc>
                <a:spcPct val="150000"/>
              </a:lnSpc>
              <a:defRPr/>
            </a:pPr>
            <a:r>
              <a:rPr lang="fr-FR" sz="2400" dirty="0">
                <a:solidFill>
                  <a:srgbClr val="4472C4">
                    <a:lumMod val="50000"/>
                  </a:srgbClr>
                </a:solidFill>
              </a:rPr>
              <a:t>	Elle a quitté sa chambre une fois </a:t>
            </a:r>
            <a:r>
              <a:rPr lang="fr-FR" sz="2400" b="1" dirty="0">
                <a:solidFill>
                  <a:srgbClr val="EE6000"/>
                </a:solidFill>
              </a:rPr>
              <a:t>hier</a:t>
            </a:r>
            <a:r>
              <a:rPr lang="fr-FR" sz="2400" dirty="0">
                <a:solidFill>
                  <a:srgbClr val="4472C4">
                    <a:lumMod val="50000"/>
                  </a:srgbClr>
                </a:solidFill>
              </a:rPr>
              <a:t>.</a:t>
            </a:r>
          </a:p>
          <a:p>
            <a:pPr lvl="0">
              <a:lnSpc>
                <a:spcPct val="150000"/>
              </a:lnSpc>
              <a:defRPr/>
            </a:pPr>
            <a:r>
              <a:rPr lang="fr-FR" sz="2400" b="1" dirty="0">
                <a:solidFill>
                  <a:srgbClr val="4472C4">
                    <a:lumMod val="50000"/>
                  </a:srgbClr>
                </a:solidFill>
              </a:rPr>
              <a:t>3.	Mais elle visite la bibliothèque. 				</a:t>
            </a:r>
            <a:r>
              <a:rPr lang="fr-FR" sz="2400" b="1" dirty="0">
                <a:solidFill>
                  <a:srgbClr val="EE6000"/>
                </a:solidFill>
              </a:rPr>
              <a:t>souvent</a:t>
            </a:r>
          </a:p>
          <a:p>
            <a:pPr lvl="0">
              <a:lnSpc>
                <a:spcPct val="150000"/>
              </a:lnSpc>
              <a:defRPr/>
            </a:pPr>
            <a:r>
              <a:rPr lang="fr-FR" sz="2400" dirty="0">
                <a:solidFill>
                  <a:srgbClr val="4472C4">
                    <a:lumMod val="50000"/>
                  </a:srgbClr>
                </a:solidFill>
              </a:rPr>
              <a:t>	Mais elle visite </a:t>
            </a:r>
            <a:r>
              <a:rPr lang="fr-FR" sz="2400" b="1" dirty="0">
                <a:solidFill>
                  <a:srgbClr val="EE6000"/>
                </a:solidFill>
              </a:rPr>
              <a:t>souvent</a:t>
            </a:r>
            <a:r>
              <a:rPr lang="fr-FR" sz="2400" dirty="0">
                <a:solidFill>
                  <a:srgbClr val="4472C4">
                    <a:lumMod val="50000"/>
                  </a:srgbClr>
                </a:solidFill>
              </a:rPr>
              <a:t> la bibliothèque.</a:t>
            </a:r>
          </a:p>
          <a:p>
            <a:pPr lvl="0">
              <a:lnSpc>
                <a:spcPct val="150000"/>
              </a:lnSpc>
              <a:defRPr/>
            </a:pPr>
            <a:r>
              <a:rPr lang="fr-FR" sz="2400" b="1" dirty="0">
                <a:solidFill>
                  <a:srgbClr val="4472C4">
                    <a:lumMod val="50000"/>
                  </a:srgbClr>
                </a:solidFill>
              </a:rPr>
              <a:t>4.	Elle a aimé la bibliothèque. 					</a:t>
            </a:r>
            <a:r>
              <a:rPr lang="fr-FR" sz="2400" b="1" dirty="0">
                <a:solidFill>
                  <a:srgbClr val="EE6000"/>
                </a:solidFill>
              </a:rPr>
              <a:t>toujours</a:t>
            </a:r>
          </a:p>
          <a:p>
            <a:pPr lvl="0">
              <a:lnSpc>
                <a:spcPct val="150000"/>
              </a:lnSpc>
              <a:defRPr/>
            </a:pPr>
            <a:r>
              <a:rPr lang="fr-FR" sz="2400" dirty="0">
                <a:solidFill>
                  <a:srgbClr val="4472C4">
                    <a:lumMod val="50000"/>
                  </a:srgbClr>
                </a:solidFill>
              </a:rPr>
              <a:t>	Elle a </a:t>
            </a:r>
            <a:r>
              <a:rPr lang="fr-FR" sz="2400" b="1" dirty="0">
                <a:solidFill>
                  <a:srgbClr val="EE6000"/>
                </a:solidFill>
              </a:rPr>
              <a:t>toujours</a:t>
            </a:r>
            <a:r>
              <a:rPr lang="fr-FR" sz="2400" dirty="0">
                <a:solidFill>
                  <a:srgbClr val="4472C4">
                    <a:lumMod val="50000"/>
                  </a:srgbClr>
                </a:solidFill>
              </a:rPr>
              <a:t> aimé la bibliothèque. </a:t>
            </a:r>
          </a:p>
        </p:txBody>
      </p:sp>
      <p:pic>
        <p:nvPicPr>
          <p:cNvPr id="5" name="Picture 4" descr="A picture containing toy, doll&#10;&#10;Description automatically generated">
            <a:extLst>
              <a:ext uri="{FF2B5EF4-FFF2-40B4-BE49-F238E27FC236}">
                <a16:creationId xmlns:a16="http://schemas.microsoft.com/office/drawing/2014/main" id="{95481320-B64E-AA49-BAC4-793659E499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209" y="-125948"/>
            <a:ext cx="1829540" cy="1829540"/>
          </a:xfrm>
          <a:prstGeom prst="rect">
            <a:avLst/>
          </a:prstGeom>
        </p:spPr>
      </p:pic>
      <p:pic>
        <p:nvPicPr>
          <p:cNvPr id="10" name="Picture 9" descr="A stack of books&#10;&#10;Description automatically generated with medium confidence">
            <a:extLst>
              <a:ext uri="{FF2B5EF4-FFF2-40B4-BE49-F238E27FC236}">
                <a16:creationId xmlns:a16="http://schemas.microsoft.com/office/drawing/2014/main" id="{0CAAC95D-8BB9-C642-B0FA-ED6D2B343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8680" y="439964"/>
            <a:ext cx="1270753" cy="1242956"/>
          </a:xfrm>
          <a:prstGeom prst="rect">
            <a:avLst/>
          </a:prstGeom>
        </p:spPr>
      </p:pic>
    </p:spTree>
    <p:extLst>
      <p:ext uri="{BB962C8B-B14F-4D97-AF65-F5344CB8AC3E}">
        <p14:creationId xmlns:p14="http://schemas.microsoft.com/office/powerpoint/2010/main" val="38094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Noura</a:t>
            </a:r>
            <a:r>
              <a:rPr lang="en-GB" sz="3600" b="1" dirty="0">
                <a:solidFill>
                  <a:schemeClr val="bg1"/>
                </a:solidFill>
              </a:rPr>
              <a:t> et </a:t>
            </a:r>
            <a:r>
              <a:rPr lang="en-GB" sz="3600" b="1" dirty="0" err="1">
                <a:solidFill>
                  <a:schemeClr val="bg1"/>
                </a:solidFill>
              </a:rPr>
              <a:t>ses</a:t>
            </a:r>
            <a:r>
              <a:rPr lang="en-GB" sz="3600" b="1" dirty="0">
                <a:solidFill>
                  <a:schemeClr val="bg1"/>
                </a:solidFill>
              </a:rPr>
              <a:t> livres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603603"/>
            <a:ext cx="11729920" cy="4453848"/>
          </a:xfrm>
          <a:prstGeom prst="rect">
            <a:avLst/>
          </a:prstGeom>
          <a:noFill/>
        </p:spPr>
        <p:txBody>
          <a:bodyPr wrap="square" rtlCol="0">
            <a:spAutoFit/>
          </a:bodyPr>
          <a:lstStyle/>
          <a:p>
            <a:pPr lvl="0">
              <a:lnSpc>
                <a:spcPct val="150000"/>
              </a:lnSpc>
              <a:defRPr/>
            </a:pPr>
            <a:r>
              <a:rPr lang="fr-FR" sz="2400" b="1" dirty="0">
                <a:solidFill>
                  <a:srgbClr val="4472C4">
                    <a:lumMod val="50000"/>
                  </a:srgbClr>
                </a:solidFill>
              </a:rPr>
              <a:t>5.	Elle a emprunté plusieurs livres. 				</a:t>
            </a:r>
            <a:r>
              <a:rPr lang="fr-FR" sz="2400" b="1" dirty="0">
                <a:solidFill>
                  <a:srgbClr val="EE6000"/>
                </a:solidFill>
              </a:rPr>
              <a:t>déjà</a:t>
            </a:r>
          </a:p>
          <a:p>
            <a:pPr lvl="0">
              <a:lnSpc>
                <a:spcPct val="150000"/>
              </a:lnSpc>
              <a:defRPr/>
            </a:pPr>
            <a:r>
              <a:rPr lang="fr-FR" sz="2400" dirty="0">
                <a:solidFill>
                  <a:srgbClr val="4472C4">
                    <a:lumMod val="50000"/>
                  </a:srgbClr>
                </a:solidFill>
              </a:rPr>
              <a:t>	Elle a </a:t>
            </a:r>
            <a:r>
              <a:rPr lang="fr-FR" sz="2400" b="1" dirty="0">
                <a:solidFill>
                  <a:srgbClr val="EE6000"/>
                </a:solidFill>
              </a:rPr>
              <a:t>déjà</a:t>
            </a:r>
            <a:r>
              <a:rPr lang="fr-FR" sz="2400" dirty="0">
                <a:solidFill>
                  <a:srgbClr val="4472C4">
                    <a:lumMod val="50000"/>
                  </a:srgbClr>
                </a:solidFill>
              </a:rPr>
              <a:t> emprunté plusieurs livres.</a:t>
            </a:r>
          </a:p>
          <a:p>
            <a:pPr lvl="0">
              <a:lnSpc>
                <a:spcPct val="150000"/>
              </a:lnSpc>
              <a:defRPr/>
            </a:pPr>
            <a:r>
              <a:rPr lang="fr-FR" sz="2400" b="1" dirty="0">
                <a:solidFill>
                  <a:srgbClr val="4472C4">
                    <a:lumMod val="50000"/>
                  </a:srgbClr>
                </a:solidFill>
              </a:rPr>
              <a:t>6.	Elle lit des livres en anglais. 					</a:t>
            </a:r>
            <a:r>
              <a:rPr lang="fr-FR" sz="2400" b="1" dirty="0">
                <a:solidFill>
                  <a:srgbClr val="EE6000"/>
                </a:solidFill>
              </a:rPr>
              <a:t>toujours</a:t>
            </a:r>
          </a:p>
          <a:p>
            <a:pPr lvl="0">
              <a:lnSpc>
                <a:spcPct val="150000"/>
              </a:lnSpc>
              <a:defRPr/>
            </a:pPr>
            <a:r>
              <a:rPr lang="fr-FR" sz="2400" dirty="0">
                <a:solidFill>
                  <a:srgbClr val="4472C4">
                    <a:lumMod val="50000"/>
                  </a:srgbClr>
                </a:solidFill>
              </a:rPr>
              <a:t>	Elle lit </a:t>
            </a:r>
            <a:r>
              <a:rPr lang="fr-FR" sz="2400" b="1" dirty="0">
                <a:solidFill>
                  <a:srgbClr val="EE6000"/>
                </a:solidFill>
              </a:rPr>
              <a:t>toujours</a:t>
            </a:r>
            <a:r>
              <a:rPr lang="fr-FR" sz="2400" dirty="0">
                <a:solidFill>
                  <a:srgbClr val="4472C4">
                    <a:lumMod val="50000"/>
                  </a:srgbClr>
                </a:solidFill>
              </a:rPr>
              <a:t> des livres en anglais.</a:t>
            </a:r>
          </a:p>
          <a:p>
            <a:pPr lvl="0">
              <a:lnSpc>
                <a:spcPct val="150000"/>
              </a:lnSpc>
              <a:defRPr/>
            </a:pPr>
            <a:r>
              <a:rPr lang="fr-FR" sz="2400" b="1" dirty="0">
                <a:solidFill>
                  <a:srgbClr val="4472C4">
                    <a:lumMod val="50000"/>
                  </a:srgbClr>
                </a:solidFill>
              </a:rPr>
              <a:t>7.	Elle a commencé un livre en allemand. 			</a:t>
            </a:r>
            <a:r>
              <a:rPr lang="fr-FR" sz="2400" b="1" dirty="0">
                <a:solidFill>
                  <a:srgbClr val="EE6000"/>
                </a:solidFill>
              </a:rPr>
              <a:t>samedi dernier</a:t>
            </a:r>
          </a:p>
          <a:p>
            <a:pPr lvl="0">
              <a:lnSpc>
                <a:spcPct val="150000"/>
              </a:lnSpc>
              <a:defRPr/>
            </a:pPr>
            <a:r>
              <a:rPr lang="fr-FR" sz="2400" dirty="0">
                <a:solidFill>
                  <a:srgbClr val="4472C4">
                    <a:lumMod val="50000"/>
                  </a:srgbClr>
                </a:solidFill>
              </a:rPr>
              <a:t>	Elle a commencé un livre en allemand </a:t>
            </a:r>
            <a:r>
              <a:rPr lang="fr-FR" sz="2400" b="1" dirty="0">
                <a:solidFill>
                  <a:srgbClr val="EE6000"/>
                </a:solidFill>
              </a:rPr>
              <a:t>samedi dernier</a:t>
            </a:r>
            <a:r>
              <a:rPr lang="fr-FR" sz="2400" dirty="0">
                <a:solidFill>
                  <a:srgbClr val="4472C4">
                    <a:lumMod val="50000"/>
                  </a:srgbClr>
                </a:solidFill>
              </a:rPr>
              <a:t>.</a:t>
            </a:r>
          </a:p>
          <a:p>
            <a:pPr lvl="0">
              <a:lnSpc>
                <a:spcPct val="150000"/>
              </a:lnSpc>
              <a:defRPr/>
            </a:pPr>
            <a:r>
              <a:rPr lang="fr-FR" sz="2400" b="1" dirty="0">
                <a:solidFill>
                  <a:srgbClr val="4472C4">
                    <a:lumMod val="50000"/>
                  </a:srgbClr>
                </a:solidFill>
              </a:rPr>
              <a:t>8.	Maintenant, elle comprend l’allemand. 			</a:t>
            </a:r>
            <a:r>
              <a:rPr lang="fr-FR" sz="2400" b="1" dirty="0">
                <a:solidFill>
                  <a:srgbClr val="EE6000"/>
                </a:solidFill>
              </a:rPr>
              <a:t>un peu</a:t>
            </a:r>
          </a:p>
          <a:p>
            <a:pPr lvl="0">
              <a:lnSpc>
                <a:spcPct val="150000"/>
              </a:lnSpc>
              <a:defRPr/>
            </a:pPr>
            <a:r>
              <a:rPr lang="fr-FR" sz="2400" dirty="0">
                <a:solidFill>
                  <a:srgbClr val="4472C4">
                    <a:lumMod val="50000"/>
                  </a:srgbClr>
                </a:solidFill>
              </a:rPr>
              <a:t>	Maintenant, elle comprend </a:t>
            </a:r>
            <a:r>
              <a:rPr lang="fr-FR" sz="2400" b="1" dirty="0">
                <a:solidFill>
                  <a:srgbClr val="EE6000"/>
                </a:solidFill>
              </a:rPr>
              <a:t>un peu</a:t>
            </a:r>
            <a:r>
              <a:rPr lang="fr-FR" sz="2400" dirty="0">
                <a:solidFill>
                  <a:srgbClr val="4472C4">
                    <a:lumMod val="50000"/>
                  </a:srgbClr>
                </a:solidFill>
              </a:rPr>
              <a:t> l’allemand.</a:t>
            </a:r>
          </a:p>
        </p:txBody>
      </p:sp>
      <p:pic>
        <p:nvPicPr>
          <p:cNvPr id="10" name="Picture 9" descr="A picture containing toy, doll&#10;&#10;Description automatically generated">
            <a:extLst>
              <a:ext uri="{FF2B5EF4-FFF2-40B4-BE49-F238E27FC236}">
                <a16:creationId xmlns:a16="http://schemas.microsoft.com/office/drawing/2014/main" id="{7D074947-7019-7A42-9A69-91BDBCEDF9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209" y="-137989"/>
            <a:ext cx="1829540" cy="1829540"/>
          </a:xfrm>
          <a:prstGeom prst="rect">
            <a:avLst/>
          </a:prstGeom>
        </p:spPr>
      </p:pic>
      <p:pic>
        <p:nvPicPr>
          <p:cNvPr id="11" name="Picture 10" descr="A stack of books&#10;&#10;Description automatically generated with medium confidence">
            <a:extLst>
              <a:ext uri="{FF2B5EF4-FFF2-40B4-BE49-F238E27FC236}">
                <a16:creationId xmlns:a16="http://schemas.microsoft.com/office/drawing/2014/main" id="{1015A693-1306-BA45-89AA-5D1BA4BBA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749" y="448595"/>
            <a:ext cx="1270753" cy="1242956"/>
          </a:xfrm>
          <a:prstGeom prst="rect">
            <a:avLst/>
          </a:prstGeom>
        </p:spPr>
      </p:pic>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2" y="1931133"/>
            <a:ext cx="10152718" cy="1062010"/>
          </a:xfrm>
        </p:spPr>
        <p:txBody>
          <a:bodyPr>
            <a:normAutofit fontScale="90000"/>
          </a:bodyPr>
          <a:lstStyle/>
          <a:p>
            <a:pPr algn="l"/>
            <a:r>
              <a:rPr lang="en-GB" sz="3700" b="1" dirty="0">
                <a:solidFill>
                  <a:prstClr val="white"/>
                </a:solidFill>
              </a:rPr>
              <a:t>Talking about what you did and have done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90109"/>
            <a:ext cx="8519158" cy="886062"/>
          </a:xfrm>
        </p:spPr>
        <p:txBody>
          <a:bodyPr>
            <a:noAutofit/>
          </a:bodyPr>
          <a:lstStyle/>
          <a:p>
            <a:pPr algn="l"/>
            <a:r>
              <a:rPr lang="en-GB" sz="2800" dirty="0">
                <a:solidFill>
                  <a:prstClr val="white"/>
                </a:solidFill>
              </a:rPr>
              <a:t>perfect tense events with past simple and present perfect equivalent in English</a:t>
            </a:r>
          </a:p>
          <a:p>
            <a:pPr algn="l"/>
            <a:r>
              <a:rPr lang="en-GB" sz="2700" dirty="0">
                <a:solidFill>
                  <a:prstClr val="white"/>
                </a:solidFill>
              </a:rPr>
              <a:t>SSCs [</a:t>
            </a:r>
            <a:r>
              <a:rPr lang="en-GB" sz="2700" dirty="0" err="1">
                <a:solidFill>
                  <a:prstClr val="white"/>
                </a:solidFill>
              </a:rPr>
              <a:t>th</a:t>
            </a:r>
            <a:r>
              <a:rPr lang="en-GB" sz="2700" dirty="0">
                <a:solidFill>
                  <a:prstClr val="white"/>
                </a:solidFill>
              </a:rPr>
              <a:t>], [</a:t>
            </a:r>
            <a:r>
              <a:rPr lang="en-GB" sz="2700" dirty="0" err="1">
                <a:solidFill>
                  <a:prstClr val="white"/>
                </a:solidFill>
              </a:rPr>
              <a:t>ch</a:t>
            </a:r>
            <a:r>
              <a:rPr lang="en-GB" sz="2700" dirty="0">
                <a:solidFill>
                  <a:prstClr val="white"/>
                </a:solidFill>
              </a:rPr>
              <a:t>] and [</a:t>
            </a:r>
            <a:r>
              <a:rPr lang="en-GB" sz="2700" dirty="0" err="1">
                <a:solidFill>
                  <a:prstClr val="white"/>
                </a:solidFill>
              </a:rPr>
              <a:t>qu</a:t>
            </a:r>
            <a:r>
              <a:rPr lang="en-GB" sz="2700" dirty="0">
                <a:solidFill>
                  <a:prstClr val="white"/>
                </a:solidFill>
              </a:rPr>
              <a:t>]</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5 - Lesson 68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Catherine Morris / 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06/11/21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69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6643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82079" y="2319234"/>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Charles va chez Thérèse chaque dimanche.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951" y="2243756"/>
            <a:ext cx="340560" cy="354750"/>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691" y="2260711"/>
            <a:ext cx="340561" cy="354751"/>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006" y="2260711"/>
            <a:ext cx="354329" cy="369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2177" y="2246369"/>
            <a:ext cx="354329" cy="369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088" y="2981085"/>
            <a:ext cx="354329" cy="369093"/>
          </a:xfrm>
          <a:prstGeom prst="rect">
            <a:avLst/>
          </a:prstGeom>
        </p:spPr>
      </p:pic>
      <p:sp>
        <p:nvSpPr>
          <p:cNvPr id="3" name="TextBox 2">
            <a:extLst>
              <a:ext uri="{FF2B5EF4-FFF2-40B4-BE49-F238E27FC236}">
                <a16:creationId xmlns:a16="http://schemas.microsoft.com/office/drawing/2014/main" id="{33D4F777-C740-454C-8ACC-5D55D0791121}"/>
              </a:ext>
            </a:extLst>
          </p:cNvPr>
          <p:cNvSpPr txBox="1"/>
          <p:nvPr/>
        </p:nvSpPr>
        <p:spPr>
          <a:xfrm>
            <a:off x="102948" y="1300844"/>
            <a:ext cx="118069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lit la phrase. </a:t>
            </a:r>
            <a:b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B coche chaque fois qu’il/elle entend [th,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ou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16" name="Table 5">
            <a:extLst>
              <a:ext uri="{FF2B5EF4-FFF2-40B4-BE49-F238E27FC236}">
                <a16:creationId xmlns:a16="http://schemas.microsoft.com/office/drawing/2014/main" id="{7BDFC10E-63F9-4EF5-9E39-64360E9E833F}"/>
              </a:ext>
            </a:extLst>
          </p:cNvPr>
          <p:cNvGraphicFramePr>
            <a:graphicFrameLocks noGrp="1"/>
          </p:cNvGraphicFramePr>
          <p:nvPr/>
        </p:nvGraphicFramePr>
        <p:xfrm>
          <a:off x="282079" y="3861937"/>
          <a:ext cx="11452721" cy="2286000"/>
        </p:xfrm>
        <a:graphic>
          <a:graphicData uri="http://schemas.openxmlformats.org/drawingml/2006/table">
            <a:tbl>
              <a:tblPr firstRow="1" bandRow="1"/>
              <a:tblGrid>
                <a:gridCol w="644841">
                  <a:extLst>
                    <a:ext uri="{9D8B030D-6E8A-4147-A177-3AD203B41FA5}">
                      <a16:colId xmlns:a16="http://schemas.microsoft.com/office/drawing/2014/main" val="2926419184"/>
                    </a:ext>
                  </a:extLst>
                </a:gridCol>
                <a:gridCol w="1408066">
                  <a:extLst>
                    <a:ext uri="{9D8B030D-6E8A-4147-A177-3AD203B41FA5}">
                      <a16:colId xmlns:a16="http://schemas.microsoft.com/office/drawing/2014/main" val="3390431193"/>
                    </a:ext>
                  </a:extLst>
                </a:gridCol>
                <a:gridCol w="1730828">
                  <a:extLst>
                    <a:ext uri="{9D8B030D-6E8A-4147-A177-3AD203B41FA5}">
                      <a16:colId xmlns:a16="http://schemas.microsoft.com/office/drawing/2014/main" val="1181257971"/>
                    </a:ext>
                  </a:extLst>
                </a:gridCol>
                <a:gridCol w="1551215">
                  <a:extLst>
                    <a:ext uri="{9D8B030D-6E8A-4147-A177-3AD203B41FA5}">
                      <a16:colId xmlns:a16="http://schemas.microsoft.com/office/drawing/2014/main" val="1147092173"/>
                    </a:ext>
                  </a:extLst>
                </a:gridCol>
                <a:gridCol w="6117771">
                  <a:extLst>
                    <a:ext uri="{9D8B030D-6E8A-4147-A177-3AD203B41FA5}">
                      <a16:colId xmlns:a16="http://schemas.microsoft.com/office/drawing/2014/main" val="826819373"/>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th</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ch</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qu</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en anglais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2979753356"/>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fr-FR" sz="2000" dirty="0">
                          <a:solidFill>
                            <a:srgbClr val="002060"/>
                          </a:solidFill>
                        </a:rPr>
                        <a:t>Charles </a:t>
                      </a:r>
                      <a:r>
                        <a:rPr lang="fr-FR" sz="2000" dirty="0" err="1">
                          <a:solidFill>
                            <a:srgbClr val="002060"/>
                          </a:solidFill>
                        </a:rPr>
                        <a:t>goes</a:t>
                      </a:r>
                      <a:r>
                        <a:rPr lang="fr-FR" sz="2000" dirty="0">
                          <a:solidFill>
                            <a:srgbClr val="002060"/>
                          </a:solidFill>
                        </a:rPr>
                        <a:t> to </a:t>
                      </a:r>
                      <a:r>
                        <a:rPr lang="fr-FR" sz="2000" dirty="0" err="1">
                          <a:solidFill>
                            <a:srgbClr val="002060"/>
                          </a:solidFill>
                        </a:rPr>
                        <a:t>Thérèse’s</a:t>
                      </a:r>
                      <a:r>
                        <a:rPr lang="fr-FR" sz="2000" dirty="0">
                          <a:solidFill>
                            <a:srgbClr val="002060"/>
                          </a:solidFill>
                        </a:rPr>
                        <a:t> place </a:t>
                      </a:r>
                      <a:r>
                        <a:rPr lang="fr-FR" sz="2000" dirty="0" err="1">
                          <a:solidFill>
                            <a:srgbClr val="002060"/>
                          </a:solidFill>
                        </a:rPr>
                        <a:t>every</a:t>
                      </a:r>
                      <a:r>
                        <a:rPr lang="fr-FR" sz="2000" dirty="0">
                          <a:solidFill>
                            <a:srgbClr val="002060"/>
                          </a:solidFill>
                        </a:rPr>
                        <a:t> Sunday.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66875640"/>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65951201"/>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76543155"/>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043277456"/>
                  </a:ext>
                </a:extLst>
              </a:tr>
            </a:tbl>
          </a:graphicData>
        </a:graphic>
      </p:graphicFrame>
      <p:sp>
        <p:nvSpPr>
          <p:cNvPr id="17" name="Rounded Rectangle 46">
            <a:extLst>
              <a:ext uri="{FF2B5EF4-FFF2-40B4-BE49-F238E27FC236}">
                <a16:creationId xmlns:a16="http://schemas.microsoft.com/office/drawing/2014/main" id="{B65F0BAA-412E-4E81-AD36-D1ADF9F5A23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een checkmark">
            <a:extLst>
              <a:ext uri="{FF2B5EF4-FFF2-40B4-BE49-F238E27FC236}">
                <a16:creationId xmlns:a16="http://schemas.microsoft.com/office/drawing/2014/main" id="{DE0E6C97-AD51-4076-9D45-D731027BF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2124" y="4305726"/>
            <a:ext cx="431378" cy="449352"/>
          </a:xfrm>
          <a:prstGeom prst="rect">
            <a:avLst/>
          </a:prstGeom>
        </p:spPr>
      </p:pic>
      <p:pic>
        <p:nvPicPr>
          <p:cNvPr id="20" name="Picture 19" descr="green checkmark">
            <a:extLst>
              <a:ext uri="{FF2B5EF4-FFF2-40B4-BE49-F238E27FC236}">
                <a16:creationId xmlns:a16="http://schemas.microsoft.com/office/drawing/2014/main" id="{AB87E3BB-B342-4B68-8BAD-4BAEB5F331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550" y="4305726"/>
            <a:ext cx="431378" cy="449352"/>
          </a:xfrm>
          <a:prstGeom prst="rect">
            <a:avLst/>
          </a:prstGeom>
        </p:spPr>
      </p:pic>
      <p:pic>
        <p:nvPicPr>
          <p:cNvPr id="21" name="Picture 20" descr="green checkmark">
            <a:extLst>
              <a:ext uri="{FF2B5EF4-FFF2-40B4-BE49-F238E27FC236}">
                <a16:creationId xmlns:a16="http://schemas.microsoft.com/office/drawing/2014/main" id="{71D9E278-ADA3-4403-A199-461FD2D4B5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102" y="4296762"/>
            <a:ext cx="431378" cy="449352"/>
          </a:xfrm>
          <a:prstGeom prst="rect">
            <a:avLst/>
          </a:prstGeom>
        </p:spPr>
      </p:pic>
      <p:pic>
        <p:nvPicPr>
          <p:cNvPr id="22" name="Picture 21" descr="green checkmark">
            <a:extLst>
              <a:ext uri="{FF2B5EF4-FFF2-40B4-BE49-F238E27FC236}">
                <a16:creationId xmlns:a16="http://schemas.microsoft.com/office/drawing/2014/main" id="{597787F4-C51A-466D-8E51-5758714AD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192" y="4300962"/>
            <a:ext cx="431378" cy="449352"/>
          </a:xfrm>
          <a:prstGeom prst="rect">
            <a:avLst/>
          </a:prstGeom>
        </p:spPr>
      </p:pic>
      <p:pic>
        <p:nvPicPr>
          <p:cNvPr id="23" name="Picture 22" descr="green checkmark">
            <a:extLst>
              <a:ext uri="{FF2B5EF4-FFF2-40B4-BE49-F238E27FC236}">
                <a16:creationId xmlns:a16="http://schemas.microsoft.com/office/drawing/2014/main" id="{A662E0F9-7493-43ED-A0DA-DDBAF00B07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4904" y="4296762"/>
            <a:ext cx="431378" cy="449352"/>
          </a:xfrm>
          <a:prstGeom prst="rect">
            <a:avLst/>
          </a:prstGeom>
        </p:spPr>
      </p:pic>
      <p:pic>
        <p:nvPicPr>
          <p:cNvPr id="24" name="Picture 23" descr="green checkmark">
            <a:extLst>
              <a:ext uri="{FF2B5EF4-FFF2-40B4-BE49-F238E27FC236}">
                <a16:creationId xmlns:a16="http://schemas.microsoft.com/office/drawing/2014/main" id="{393A3669-6F9C-4E12-B062-C3A5D73AA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834" y="4305726"/>
            <a:ext cx="431378" cy="449352"/>
          </a:xfrm>
          <a:prstGeom prst="rect">
            <a:avLst/>
          </a:prstGeom>
        </p:spPr>
      </p:pic>
      <p:pic>
        <p:nvPicPr>
          <p:cNvPr id="25" name="Picture 24" descr="green checkmark">
            <a:extLst>
              <a:ext uri="{FF2B5EF4-FFF2-40B4-BE49-F238E27FC236}">
                <a16:creationId xmlns:a16="http://schemas.microsoft.com/office/drawing/2014/main" id="{2FE51FAE-1F14-41E9-A44A-3B683C8DB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211" y="2243756"/>
            <a:ext cx="340560" cy="354750"/>
          </a:xfrm>
          <a:prstGeom prst="rect">
            <a:avLst/>
          </a:prstGeom>
        </p:spPr>
      </p:pic>
      <p:sp>
        <p:nvSpPr>
          <p:cNvPr id="26" name="Rectangle 25">
            <a:hlinkClick r:id="" action="ppaction://noaction">
              <a:snd r:embed="rId5" name="20 charles slow.wav"/>
            </a:hlinkClick>
            <a:extLst>
              <a:ext uri="{FF2B5EF4-FFF2-40B4-BE49-F238E27FC236}">
                <a16:creationId xmlns:a16="http://schemas.microsoft.com/office/drawing/2014/main" id="{C12204E8-85EE-48FE-86EA-84278F7472C3}"/>
              </a:ext>
            </a:extLst>
          </p:cNvPr>
          <p:cNvSpPr/>
          <p:nvPr/>
        </p:nvSpPr>
        <p:spPr>
          <a:xfrm>
            <a:off x="8940234" y="308729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Rectangle 26">
            <a:hlinkClick r:id="" action="ppaction://noaction">
              <a:snd r:embed="rId6" name="20 charles medium.wav"/>
            </a:hlinkClick>
            <a:extLst>
              <a:ext uri="{FF2B5EF4-FFF2-40B4-BE49-F238E27FC236}">
                <a16:creationId xmlns:a16="http://schemas.microsoft.com/office/drawing/2014/main" id="{D5AE821C-8226-4705-88C9-C5E52681761B}"/>
              </a:ext>
            </a:extLst>
          </p:cNvPr>
          <p:cNvSpPr/>
          <p:nvPr/>
        </p:nvSpPr>
        <p:spPr>
          <a:xfrm>
            <a:off x="9894798"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27">
            <a:hlinkClick r:id="" action="ppaction://noaction">
              <a:snd r:embed="rId7" name="20 charles fast.wav"/>
            </a:hlinkClick>
            <a:extLst>
              <a:ext uri="{FF2B5EF4-FFF2-40B4-BE49-F238E27FC236}">
                <a16:creationId xmlns:a16="http://schemas.microsoft.com/office/drawing/2014/main" id="{ECE3F241-1ECC-4CC9-BABB-7EB279BAED33}"/>
              </a:ext>
            </a:extLst>
          </p:cNvPr>
          <p:cNvSpPr/>
          <p:nvPr/>
        </p:nvSpPr>
        <p:spPr>
          <a:xfrm>
            <a:off x="10870247"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Rectangle 28">
            <a:extLst>
              <a:ext uri="{FF2B5EF4-FFF2-40B4-BE49-F238E27FC236}">
                <a16:creationId xmlns:a16="http://schemas.microsoft.com/office/drawing/2014/main" id="{4F7056C9-5087-48A3-AE8A-4C2F163D7222}"/>
              </a:ext>
            </a:extLst>
          </p:cNvPr>
          <p:cNvSpPr/>
          <p:nvPr/>
        </p:nvSpPr>
        <p:spPr>
          <a:xfrm>
            <a:off x="5643702" y="4360868"/>
            <a:ext cx="5856545" cy="34930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365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Michel le mammouth explique qu’il vient de Belgique.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35A7BB0F-B771-4B6B-9E76-40B11BDB9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976" y="2887511"/>
            <a:ext cx="3666048" cy="3553393"/>
          </a:xfrm>
          <a:prstGeom prst="rect">
            <a:avLst/>
          </a:prstGeom>
        </p:spPr>
      </p:pic>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47" y="1098822"/>
            <a:ext cx="602009" cy="627093"/>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573" y="1054689"/>
            <a:ext cx="602009" cy="627093"/>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6186" y="1098821"/>
            <a:ext cx="602009" cy="627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653" y="1098820"/>
            <a:ext cx="602009" cy="627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024" y="1861832"/>
            <a:ext cx="602009" cy="627093"/>
          </a:xfrm>
          <a:prstGeom prst="rect">
            <a:avLst/>
          </a:prstGeom>
        </p:spPr>
      </p:pic>
      <p:sp>
        <p:nvSpPr>
          <p:cNvPr id="15" name="Rounded Rectangle 46">
            <a:extLst>
              <a:ext uri="{FF2B5EF4-FFF2-40B4-BE49-F238E27FC236}">
                <a16:creationId xmlns:a16="http://schemas.microsoft.com/office/drawing/2014/main" id="{0CA883BE-997E-47F9-921C-0B0602B4941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480DED8-7F55-47F3-B6D3-03904B5E9B0C}"/>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Michel the mammoth explains that he comes from Belgium.</a:t>
            </a:r>
          </a:p>
        </p:txBody>
      </p:sp>
      <p:sp>
        <p:nvSpPr>
          <p:cNvPr id="16" name="Rectangle 15">
            <a:hlinkClick r:id="" action="ppaction://noaction">
              <a:snd r:embed="rId6" name="21 michel slow.wav"/>
            </a:hlinkClick>
            <a:extLst>
              <a:ext uri="{FF2B5EF4-FFF2-40B4-BE49-F238E27FC236}">
                <a16:creationId xmlns:a16="http://schemas.microsoft.com/office/drawing/2014/main" id="{30165F40-0397-4748-B65E-327728AF3CC7}"/>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1 michel medium.wav"/>
            </a:hlinkClick>
            <a:extLst>
              <a:ext uri="{FF2B5EF4-FFF2-40B4-BE49-F238E27FC236}">
                <a16:creationId xmlns:a16="http://schemas.microsoft.com/office/drawing/2014/main" id="{3C010852-DA0E-442B-95FC-D13086742F0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1 michel fast.wav"/>
            </a:hlinkClick>
            <a:extLst>
              <a:ext uri="{FF2B5EF4-FFF2-40B4-BE49-F238E27FC236}">
                <a16:creationId xmlns:a16="http://schemas.microsoft.com/office/drawing/2014/main" id="{643C2A72-8EBA-4D7B-9815-285BBF090E5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567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Frédérique choisit la musique catholique.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ECA8F1CA-E6D0-48AE-A33E-88F502642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634" y="3391920"/>
            <a:ext cx="2549177" cy="2832418"/>
          </a:xfrm>
          <a:prstGeom prst="rect">
            <a:avLst/>
          </a:prstGeom>
        </p:spPr>
      </p:pic>
      <p:pic>
        <p:nvPicPr>
          <p:cNvPr id="9" name="Picture 8" descr="green checkmark">
            <a:extLst>
              <a:ext uri="{FF2B5EF4-FFF2-40B4-BE49-F238E27FC236}">
                <a16:creationId xmlns:a16="http://schemas.microsoft.com/office/drawing/2014/main" id="{252814F1-FD2E-43C0-B8DC-A80D05444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3248" y="1055253"/>
            <a:ext cx="602009" cy="627093"/>
          </a:xfrm>
          <a:prstGeom prst="rect">
            <a:avLst/>
          </a:prstGeom>
        </p:spPr>
      </p:pic>
      <p:pic>
        <p:nvPicPr>
          <p:cNvPr id="10" name="Picture 9" descr="green checkmark">
            <a:extLst>
              <a:ext uri="{FF2B5EF4-FFF2-40B4-BE49-F238E27FC236}">
                <a16:creationId xmlns:a16="http://schemas.microsoft.com/office/drawing/2014/main" id="{7A0EA64D-353D-4FE7-A33F-C957E268C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232" y="1033203"/>
            <a:ext cx="602009" cy="627093"/>
          </a:xfrm>
          <a:prstGeom prst="rect">
            <a:avLst/>
          </a:prstGeom>
        </p:spPr>
      </p:pic>
      <p:pic>
        <p:nvPicPr>
          <p:cNvPr id="11" name="Picture 10" descr="green checkmark">
            <a:extLst>
              <a:ext uri="{FF2B5EF4-FFF2-40B4-BE49-F238E27FC236}">
                <a16:creationId xmlns:a16="http://schemas.microsoft.com/office/drawing/2014/main" id="{BABE6A46-0220-4427-B4AD-7A65E54AB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4173" y="1073246"/>
            <a:ext cx="602009" cy="627093"/>
          </a:xfrm>
          <a:prstGeom prst="rect">
            <a:avLst/>
          </a:prstGeom>
        </p:spPr>
      </p:pic>
      <p:pic>
        <p:nvPicPr>
          <p:cNvPr id="12" name="Picture 11" descr="green checkmark">
            <a:extLst>
              <a:ext uri="{FF2B5EF4-FFF2-40B4-BE49-F238E27FC236}">
                <a16:creationId xmlns:a16="http://schemas.microsoft.com/office/drawing/2014/main" id="{6F4F36CC-4FDD-4EF9-B4C4-884A75DE1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622" y="1729662"/>
            <a:ext cx="602009" cy="627093"/>
          </a:xfrm>
          <a:prstGeom prst="rect">
            <a:avLst/>
          </a:prstGeom>
        </p:spPr>
      </p:pic>
      <p:pic>
        <p:nvPicPr>
          <p:cNvPr id="13" name="Picture 12" descr="green checkmark">
            <a:extLst>
              <a:ext uri="{FF2B5EF4-FFF2-40B4-BE49-F238E27FC236}">
                <a16:creationId xmlns:a16="http://schemas.microsoft.com/office/drawing/2014/main" id="{40C57108-0665-4D22-A75E-E3DA7C0D67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827" y="1729661"/>
            <a:ext cx="602009" cy="627093"/>
          </a:xfrm>
          <a:prstGeom prst="rect">
            <a:avLst/>
          </a:prstGeom>
        </p:spPr>
      </p:pic>
      <p:sp>
        <p:nvSpPr>
          <p:cNvPr id="14" name="Rounded Rectangle 46">
            <a:extLst>
              <a:ext uri="{FF2B5EF4-FFF2-40B4-BE49-F238E27FC236}">
                <a16:creationId xmlns:a16="http://schemas.microsoft.com/office/drawing/2014/main" id="{3340F6B6-64E1-41EB-BC40-D2E8E2E2CBE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1C1D78C6-97A6-49B6-ACD8-82956845409F}"/>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Frédérique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chooses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Catholic</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music.</a:t>
            </a:r>
          </a:p>
        </p:txBody>
      </p:sp>
      <p:sp>
        <p:nvSpPr>
          <p:cNvPr id="16" name="Rectangle 15">
            <a:hlinkClick r:id="" action="ppaction://noaction">
              <a:snd r:embed="rId6" name="22 fred slow.wav"/>
            </a:hlinkClick>
            <a:extLst>
              <a:ext uri="{FF2B5EF4-FFF2-40B4-BE49-F238E27FC236}">
                <a16:creationId xmlns:a16="http://schemas.microsoft.com/office/drawing/2014/main" id="{47EA9ADE-7ED0-472E-8CC0-D33876A49F8F}"/>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2 fred medium.wav"/>
            </a:hlinkClick>
            <a:extLst>
              <a:ext uri="{FF2B5EF4-FFF2-40B4-BE49-F238E27FC236}">
                <a16:creationId xmlns:a16="http://schemas.microsoft.com/office/drawing/2014/main" id="{4542C40F-F0B5-4CDA-940E-43C9B53DABA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2 fred fast.wav"/>
            </a:hlinkClick>
            <a:extLst>
              <a:ext uri="{FF2B5EF4-FFF2-40B4-BE49-F238E27FC236}">
                <a16:creationId xmlns:a16="http://schemas.microsoft.com/office/drawing/2014/main" id="{0C90EE28-BF72-4AA7-A533-69CC1B36E5AB}"/>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2560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quatre chats sympathiques cherchent quatre chaises chaudes.</a:t>
            </a:r>
          </a:p>
        </p:txBody>
      </p:sp>
      <p:pic>
        <p:nvPicPr>
          <p:cNvPr id="5" name="Picture 4">
            <a:extLst>
              <a:ext uri="{FF2B5EF4-FFF2-40B4-BE49-F238E27FC236}">
                <a16:creationId xmlns:a16="http://schemas.microsoft.com/office/drawing/2014/main" id="{136DA436-14B5-44F3-9D1C-E9641DD79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499" y="3016301"/>
            <a:ext cx="2653402" cy="3016301"/>
          </a:xfrm>
          <a:prstGeom prst="rect">
            <a:avLst/>
          </a:prstGeom>
        </p:spPr>
      </p:pic>
      <p:pic>
        <p:nvPicPr>
          <p:cNvPr id="9" name="Picture 8">
            <a:extLst>
              <a:ext uri="{FF2B5EF4-FFF2-40B4-BE49-F238E27FC236}">
                <a16:creationId xmlns:a16="http://schemas.microsoft.com/office/drawing/2014/main" id="{D4E3EB8A-BE12-4567-8176-2F7E38C1B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964" y="2974554"/>
            <a:ext cx="1894614" cy="3016302"/>
          </a:xfrm>
          <a:prstGeom prst="rect">
            <a:avLst/>
          </a:prstGeom>
        </p:spPr>
      </p:pic>
      <p:pic>
        <p:nvPicPr>
          <p:cNvPr id="11" name="Picture 10">
            <a:extLst>
              <a:ext uri="{FF2B5EF4-FFF2-40B4-BE49-F238E27FC236}">
                <a16:creationId xmlns:a16="http://schemas.microsoft.com/office/drawing/2014/main" id="{65242E21-4A32-43BE-8F27-108C6B6A5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021" y="2932808"/>
            <a:ext cx="2490806" cy="3016302"/>
          </a:xfrm>
          <a:prstGeom prst="rect">
            <a:avLst/>
          </a:prstGeom>
        </p:spPr>
      </p:pic>
      <p:pic>
        <p:nvPicPr>
          <p:cNvPr id="13" name="Picture 12">
            <a:extLst>
              <a:ext uri="{FF2B5EF4-FFF2-40B4-BE49-F238E27FC236}">
                <a16:creationId xmlns:a16="http://schemas.microsoft.com/office/drawing/2014/main" id="{B67611A3-CB49-4515-B0F4-1200746E8D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5827" y="2885136"/>
            <a:ext cx="1508151" cy="3016302"/>
          </a:xfrm>
          <a:prstGeom prst="rect">
            <a:avLst/>
          </a:prstGeom>
        </p:spPr>
      </p:pic>
      <p:pic>
        <p:nvPicPr>
          <p:cNvPr id="14" name="Picture 13" descr="green checkmark">
            <a:extLst>
              <a:ext uri="{FF2B5EF4-FFF2-40B4-BE49-F238E27FC236}">
                <a16:creationId xmlns:a16="http://schemas.microsoft.com/office/drawing/2014/main" id="{68CEF6B9-83DD-42CB-AEBC-B114174D92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617" y="1071227"/>
            <a:ext cx="602009" cy="627093"/>
          </a:xfrm>
          <a:prstGeom prst="rect">
            <a:avLst/>
          </a:prstGeom>
        </p:spPr>
      </p:pic>
      <p:pic>
        <p:nvPicPr>
          <p:cNvPr id="15" name="Picture 14" descr="green checkmark">
            <a:extLst>
              <a:ext uri="{FF2B5EF4-FFF2-40B4-BE49-F238E27FC236}">
                <a16:creationId xmlns:a16="http://schemas.microsoft.com/office/drawing/2014/main" id="{F20096EB-CBAA-4ED6-B868-E446C311B3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021" y="1071227"/>
            <a:ext cx="602009" cy="627093"/>
          </a:xfrm>
          <a:prstGeom prst="rect">
            <a:avLst/>
          </a:prstGeom>
        </p:spPr>
      </p:pic>
      <p:pic>
        <p:nvPicPr>
          <p:cNvPr id="16" name="Picture 15" descr="green checkmark">
            <a:extLst>
              <a:ext uri="{FF2B5EF4-FFF2-40B4-BE49-F238E27FC236}">
                <a16:creationId xmlns:a16="http://schemas.microsoft.com/office/drawing/2014/main" id="{297B3C96-8B48-4BDB-A5C3-851873302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0731" y="1096230"/>
            <a:ext cx="602009" cy="627093"/>
          </a:xfrm>
          <a:prstGeom prst="rect">
            <a:avLst/>
          </a:prstGeom>
        </p:spPr>
      </p:pic>
      <p:pic>
        <p:nvPicPr>
          <p:cNvPr id="17" name="Picture 16" descr="green checkmark">
            <a:extLst>
              <a:ext uri="{FF2B5EF4-FFF2-40B4-BE49-F238E27FC236}">
                <a16:creationId xmlns:a16="http://schemas.microsoft.com/office/drawing/2014/main" id="{5ACF0250-1389-405F-8C22-CD30802409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416" y="1071227"/>
            <a:ext cx="602009" cy="627093"/>
          </a:xfrm>
          <a:prstGeom prst="rect">
            <a:avLst/>
          </a:prstGeom>
        </p:spPr>
      </p:pic>
      <p:pic>
        <p:nvPicPr>
          <p:cNvPr id="18" name="Picture 17" descr="green checkmark">
            <a:extLst>
              <a:ext uri="{FF2B5EF4-FFF2-40B4-BE49-F238E27FC236}">
                <a16:creationId xmlns:a16="http://schemas.microsoft.com/office/drawing/2014/main" id="{A57B5B01-3E34-4A8A-8F8C-6432119DE0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088" y="1854879"/>
            <a:ext cx="602009" cy="627093"/>
          </a:xfrm>
          <a:prstGeom prst="rect">
            <a:avLst/>
          </a:prstGeom>
        </p:spPr>
      </p:pic>
      <p:pic>
        <p:nvPicPr>
          <p:cNvPr id="19" name="Picture 18" descr="green checkmark">
            <a:extLst>
              <a:ext uri="{FF2B5EF4-FFF2-40B4-BE49-F238E27FC236}">
                <a16:creationId xmlns:a16="http://schemas.microsoft.com/office/drawing/2014/main" id="{B82C87C0-B6FA-4B11-970C-5FB670FE25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181" y="1896626"/>
            <a:ext cx="602009" cy="627093"/>
          </a:xfrm>
          <a:prstGeom prst="rect">
            <a:avLst/>
          </a:prstGeom>
        </p:spPr>
      </p:pic>
      <p:pic>
        <p:nvPicPr>
          <p:cNvPr id="20" name="Picture 19" descr="green checkmark">
            <a:extLst>
              <a:ext uri="{FF2B5EF4-FFF2-40B4-BE49-F238E27FC236}">
                <a16:creationId xmlns:a16="http://schemas.microsoft.com/office/drawing/2014/main" id="{9A05EBC5-7F76-4D6A-9FA0-2E915122AB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7245" y="1846252"/>
            <a:ext cx="602009" cy="627093"/>
          </a:xfrm>
          <a:prstGeom prst="rect">
            <a:avLst/>
          </a:prstGeom>
        </p:spPr>
      </p:pic>
      <p:pic>
        <p:nvPicPr>
          <p:cNvPr id="21" name="Picture 20" descr="green checkmark">
            <a:extLst>
              <a:ext uri="{FF2B5EF4-FFF2-40B4-BE49-F238E27FC236}">
                <a16:creationId xmlns:a16="http://schemas.microsoft.com/office/drawing/2014/main" id="{746A656E-016E-4391-81C5-CFF6B80A1E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6881" y="1852342"/>
            <a:ext cx="602009" cy="627093"/>
          </a:xfrm>
          <a:prstGeom prst="rect">
            <a:avLst/>
          </a:prstGeom>
        </p:spPr>
      </p:pic>
      <p:sp>
        <p:nvSpPr>
          <p:cNvPr id="22" name="Rounded Rectangle 46">
            <a:extLst>
              <a:ext uri="{FF2B5EF4-FFF2-40B4-BE49-F238E27FC236}">
                <a16:creationId xmlns:a16="http://schemas.microsoft.com/office/drawing/2014/main" id="{A6467064-E4C0-4C55-AF09-9F4ACA5D953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1146E1F5-15DF-4D9C-ABA7-07E74CDC2798}"/>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four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cats are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looking</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four warm chairs.</a:t>
            </a:r>
          </a:p>
        </p:txBody>
      </p:sp>
      <p:pic>
        <p:nvPicPr>
          <p:cNvPr id="24" name="Picture 23" descr="green checkmark">
            <a:extLst>
              <a:ext uri="{FF2B5EF4-FFF2-40B4-BE49-F238E27FC236}">
                <a16:creationId xmlns:a16="http://schemas.microsoft.com/office/drawing/2014/main" id="{A2AC9605-B785-4A45-AA74-B10D11772A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1081" y="1854879"/>
            <a:ext cx="602009" cy="627093"/>
          </a:xfrm>
          <a:prstGeom prst="rect">
            <a:avLst/>
          </a:prstGeom>
        </p:spPr>
      </p:pic>
      <p:sp>
        <p:nvSpPr>
          <p:cNvPr id="25" name="Rectangle 24">
            <a:hlinkClick r:id="" action="ppaction://noaction">
              <a:snd r:embed="rId9" name="23 chats slow.wav"/>
            </a:hlinkClick>
            <a:extLst>
              <a:ext uri="{FF2B5EF4-FFF2-40B4-BE49-F238E27FC236}">
                <a16:creationId xmlns:a16="http://schemas.microsoft.com/office/drawing/2014/main" id="{36AA0200-6BC6-41D9-9A9F-0A666A312D04}"/>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Rectangle 25">
            <a:hlinkClick r:id="" action="ppaction://noaction">
              <a:snd r:embed="rId10" name="23 chats medium.wav"/>
            </a:hlinkClick>
            <a:extLst>
              <a:ext uri="{FF2B5EF4-FFF2-40B4-BE49-F238E27FC236}">
                <a16:creationId xmlns:a16="http://schemas.microsoft.com/office/drawing/2014/main" id="{4BAB700A-F8F8-484B-9E88-29779920B57C}"/>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Rectangle 26">
            <a:hlinkClick r:id="" action="ppaction://noaction">
              <a:snd r:embed="rId11" name="23 chats fast.wav"/>
            </a:hlinkClick>
            <a:extLst>
              <a:ext uri="{FF2B5EF4-FFF2-40B4-BE49-F238E27FC236}">
                <a16:creationId xmlns:a16="http://schemas.microsoft.com/office/drawing/2014/main" id="{0A898B38-100B-478E-A6AB-1B341C125928}"/>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7655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dimanches, Agathe va au thé</a:t>
            </a: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âtre, aux champs, et à la bibliothèque.</a:t>
            </a:r>
          </a:p>
        </p:txBody>
      </p:sp>
      <p:pic>
        <p:nvPicPr>
          <p:cNvPr id="5" name="Picture 4">
            <a:extLst>
              <a:ext uri="{FF2B5EF4-FFF2-40B4-BE49-F238E27FC236}">
                <a16:creationId xmlns:a16="http://schemas.microsoft.com/office/drawing/2014/main" id="{B76D2F3D-D536-42F8-811E-0DB6A14CA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35" y="4037614"/>
            <a:ext cx="3356744" cy="2011424"/>
          </a:xfrm>
          <a:prstGeom prst="rect">
            <a:avLst/>
          </a:prstGeom>
        </p:spPr>
      </p:pic>
      <p:pic>
        <p:nvPicPr>
          <p:cNvPr id="9" name="Picture 8">
            <a:extLst>
              <a:ext uri="{FF2B5EF4-FFF2-40B4-BE49-F238E27FC236}">
                <a16:creationId xmlns:a16="http://schemas.microsoft.com/office/drawing/2014/main" id="{B3BC978F-1773-4B59-81A3-29D135B5A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57" y="4037614"/>
            <a:ext cx="3508940" cy="2034089"/>
          </a:xfrm>
          <a:prstGeom prst="rect">
            <a:avLst/>
          </a:prstGeom>
        </p:spPr>
      </p:pic>
      <p:pic>
        <p:nvPicPr>
          <p:cNvPr id="11" name="Picture 10">
            <a:extLst>
              <a:ext uri="{FF2B5EF4-FFF2-40B4-BE49-F238E27FC236}">
                <a16:creationId xmlns:a16="http://schemas.microsoft.com/office/drawing/2014/main" id="{FE6512DB-D5AD-4EF7-AA4A-33D604253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6595" y="4523027"/>
            <a:ext cx="3553326" cy="1776663"/>
          </a:xfrm>
          <a:prstGeom prst="rect">
            <a:avLst/>
          </a:prstGeom>
        </p:spPr>
      </p:pic>
      <p:pic>
        <p:nvPicPr>
          <p:cNvPr id="12" name="Picture 11" descr="green checkmark">
            <a:extLst>
              <a:ext uri="{FF2B5EF4-FFF2-40B4-BE49-F238E27FC236}">
                <a16:creationId xmlns:a16="http://schemas.microsoft.com/office/drawing/2014/main" id="{4E1D05D6-A04B-4A76-9935-2965BE10BB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4379" y="1133094"/>
            <a:ext cx="602009" cy="627093"/>
          </a:xfrm>
          <a:prstGeom prst="rect">
            <a:avLst/>
          </a:prstGeom>
        </p:spPr>
      </p:pic>
      <p:pic>
        <p:nvPicPr>
          <p:cNvPr id="13" name="Picture 12" descr="green checkmark">
            <a:extLst>
              <a:ext uri="{FF2B5EF4-FFF2-40B4-BE49-F238E27FC236}">
                <a16:creationId xmlns:a16="http://schemas.microsoft.com/office/drawing/2014/main" id="{44E4DEE9-EEED-4389-9E55-8FFFE5181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6488" y="1127199"/>
            <a:ext cx="602009" cy="627093"/>
          </a:xfrm>
          <a:prstGeom prst="rect">
            <a:avLst/>
          </a:prstGeom>
        </p:spPr>
      </p:pic>
      <p:pic>
        <p:nvPicPr>
          <p:cNvPr id="14" name="Picture 13" descr="green checkmark">
            <a:extLst>
              <a:ext uri="{FF2B5EF4-FFF2-40B4-BE49-F238E27FC236}">
                <a16:creationId xmlns:a16="http://schemas.microsoft.com/office/drawing/2014/main" id="{BD3D4D02-A73D-446A-A843-D3FD03B3FA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402" y="1857599"/>
            <a:ext cx="602009" cy="627093"/>
          </a:xfrm>
          <a:prstGeom prst="rect">
            <a:avLst/>
          </a:prstGeom>
        </p:spPr>
      </p:pic>
      <p:pic>
        <p:nvPicPr>
          <p:cNvPr id="15" name="Picture 14" descr="green checkmark">
            <a:extLst>
              <a:ext uri="{FF2B5EF4-FFF2-40B4-BE49-F238E27FC236}">
                <a16:creationId xmlns:a16="http://schemas.microsoft.com/office/drawing/2014/main" id="{DA2833A9-5FD5-4973-BD24-2A3B8CF48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1622" y="1862310"/>
            <a:ext cx="602009" cy="627093"/>
          </a:xfrm>
          <a:prstGeom prst="rect">
            <a:avLst/>
          </a:prstGeom>
        </p:spPr>
      </p:pic>
      <p:pic>
        <p:nvPicPr>
          <p:cNvPr id="16" name="Picture 15" descr="green checkmark">
            <a:extLst>
              <a:ext uri="{FF2B5EF4-FFF2-40B4-BE49-F238E27FC236}">
                <a16:creationId xmlns:a16="http://schemas.microsoft.com/office/drawing/2014/main" id="{4C4E8975-984C-41C4-B29A-9F0EC392AF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1333" y="2555917"/>
            <a:ext cx="602009" cy="627093"/>
          </a:xfrm>
          <a:prstGeom prst="rect">
            <a:avLst/>
          </a:prstGeom>
        </p:spPr>
      </p:pic>
      <p:pic>
        <p:nvPicPr>
          <p:cNvPr id="17" name="Picture 16" descr="green checkmark">
            <a:extLst>
              <a:ext uri="{FF2B5EF4-FFF2-40B4-BE49-F238E27FC236}">
                <a16:creationId xmlns:a16="http://schemas.microsoft.com/office/drawing/2014/main" id="{9B9BDC12-8C5C-4585-8524-DCEFD4467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5811" y="2555917"/>
            <a:ext cx="602009" cy="627093"/>
          </a:xfrm>
          <a:prstGeom prst="rect">
            <a:avLst/>
          </a:prstGeom>
        </p:spPr>
      </p:pic>
      <p:sp>
        <p:nvSpPr>
          <p:cNvPr id="18" name="Rounded Rectangle 46">
            <a:extLst>
              <a:ext uri="{FF2B5EF4-FFF2-40B4-BE49-F238E27FC236}">
                <a16:creationId xmlns:a16="http://schemas.microsoft.com/office/drawing/2014/main" id="{07F21574-7C09-4C22-83E4-5BDBF1B844E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460BCC1E-7F1C-4817-B7DB-E7C3D880D8D3}"/>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Sundays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Agathe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goes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theatre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fields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library</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3" name="Rectangle 22">
            <a:hlinkClick r:id="" action="ppaction://noaction">
              <a:snd r:embed="rId8" name="25 les dimanches slow.wav"/>
            </a:hlinkClick>
            <a:extLst>
              <a:ext uri="{FF2B5EF4-FFF2-40B4-BE49-F238E27FC236}">
                <a16:creationId xmlns:a16="http://schemas.microsoft.com/office/drawing/2014/main" id="{7667E756-6DD6-4E5C-A918-824A4DFBB1C1}"/>
              </a:ext>
            </a:extLst>
          </p:cNvPr>
          <p:cNvSpPr/>
          <p:nvPr/>
        </p:nvSpPr>
        <p:spPr>
          <a:xfrm>
            <a:off x="8929086" y="396170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Rectangle 23">
            <a:hlinkClick r:id="" action="ppaction://noaction">
              <a:snd r:embed="rId9" name="25 les dimanches medium.wav"/>
            </a:hlinkClick>
            <a:extLst>
              <a:ext uri="{FF2B5EF4-FFF2-40B4-BE49-F238E27FC236}">
                <a16:creationId xmlns:a16="http://schemas.microsoft.com/office/drawing/2014/main" id="{78C3EEC5-2113-40A6-B8F3-A0A54F8A3DDC}"/>
              </a:ext>
            </a:extLst>
          </p:cNvPr>
          <p:cNvSpPr/>
          <p:nvPr/>
        </p:nvSpPr>
        <p:spPr>
          <a:xfrm>
            <a:off x="9883650"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Rectangle 24">
            <a:hlinkClick r:id="" action="ppaction://noaction">
              <a:snd r:embed="rId10" name="25 les dimanches fast.wav"/>
            </a:hlinkClick>
            <a:extLst>
              <a:ext uri="{FF2B5EF4-FFF2-40B4-BE49-F238E27FC236}">
                <a16:creationId xmlns:a16="http://schemas.microsoft.com/office/drawing/2014/main" id="{E9D80BED-E2B6-4387-A6A2-BCB400D44372}"/>
              </a:ext>
            </a:extLst>
          </p:cNvPr>
          <p:cNvSpPr/>
          <p:nvPr/>
        </p:nvSpPr>
        <p:spPr>
          <a:xfrm>
            <a:off x="10859099"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6479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12365"/>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chef fait des recherches sur le thé à la menthe.</a:t>
            </a:r>
          </a:p>
        </p:txBody>
      </p:sp>
      <p:pic>
        <p:nvPicPr>
          <p:cNvPr id="5" name="Picture 4">
            <a:extLst>
              <a:ext uri="{FF2B5EF4-FFF2-40B4-BE49-F238E27FC236}">
                <a16:creationId xmlns:a16="http://schemas.microsoft.com/office/drawing/2014/main" id="{BE2C45CB-1EC4-4C7B-B3C6-A01855CD6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550" y="2843140"/>
            <a:ext cx="4647495" cy="3717996"/>
          </a:xfrm>
          <a:prstGeom prst="rect">
            <a:avLst/>
          </a:prstGeom>
        </p:spPr>
      </p:pic>
      <p:pic>
        <p:nvPicPr>
          <p:cNvPr id="9" name="Picture 8" descr="green checkmark">
            <a:extLst>
              <a:ext uri="{FF2B5EF4-FFF2-40B4-BE49-F238E27FC236}">
                <a16:creationId xmlns:a16="http://schemas.microsoft.com/office/drawing/2014/main" id="{AAC745FE-1C8C-4D30-ABCA-486531077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47" y="1098822"/>
            <a:ext cx="602009" cy="627093"/>
          </a:xfrm>
          <a:prstGeom prst="rect">
            <a:avLst/>
          </a:prstGeom>
        </p:spPr>
      </p:pic>
      <p:pic>
        <p:nvPicPr>
          <p:cNvPr id="10" name="Picture 9" descr="green checkmark">
            <a:extLst>
              <a:ext uri="{FF2B5EF4-FFF2-40B4-BE49-F238E27FC236}">
                <a16:creationId xmlns:a16="http://schemas.microsoft.com/office/drawing/2014/main" id="{78217B60-0585-4A22-A0BA-BF011C8ED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5564" y="1098821"/>
            <a:ext cx="602009" cy="627093"/>
          </a:xfrm>
          <a:prstGeom prst="rect">
            <a:avLst/>
          </a:prstGeom>
        </p:spPr>
      </p:pic>
      <p:pic>
        <p:nvPicPr>
          <p:cNvPr id="11" name="Picture 10" descr="green checkmark">
            <a:extLst>
              <a:ext uri="{FF2B5EF4-FFF2-40B4-BE49-F238E27FC236}">
                <a16:creationId xmlns:a16="http://schemas.microsoft.com/office/drawing/2014/main" id="{3AA64C87-B654-48B9-8B17-CFE1CCADD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5582" y="1098820"/>
            <a:ext cx="602009" cy="627093"/>
          </a:xfrm>
          <a:prstGeom prst="rect">
            <a:avLst/>
          </a:prstGeom>
        </p:spPr>
      </p:pic>
      <p:pic>
        <p:nvPicPr>
          <p:cNvPr id="12" name="Picture 11" descr="green checkmark">
            <a:extLst>
              <a:ext uri="{FF2B5EF4-FFF2-40B4-BE49-F238E27FC236}">
                <a16:creationId xmlns:a16="http://schemas.microsoft.com/office/drawing/2014/main" id="{C12C7FF1-2BF4-4ABC-BDC7-3CE94A796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0376" y="1098819"/>
            <a:ext cx="602009" cy="627093"/>
          </a:xfrm>
          <a:prstGeom prst="rect">
            <a:avLst/>
          </a:prstGeom>
        </p:spPr>
      </p:pic>
      <p:pic>
        <p:nvPicPr>
          <p:cNvPr id="13" name="Picture 12" descr="green checkmark">
            <a:extLst>
              <a:ext uri="{FF2B5EF4-FFF2-40B4-BE49-F238E27FC236}">
                <a16:creationId xmlns:a16="http://schemas.microsoft.com/office/drawing/2014/main" id="{D8A95EA1-CA2B-4B4E-8141-549037FD5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3573" y="1814206"/>
            <a:ext cx="602009" cy="627093"/>
          </a:xfrm>
          <a:prstGeom prst="rect">
            <a:avLst/>
          </a:prstGeom>
        </p:spPr>
      </p:pic>
      <p:sp>
        <p:nvSpPr>
          <p:cNvPr id="14" name="Rounded Rectangle 46">
            <a:extLst>
              <a:ext uri="{FF2B5EF4-FFF2-40B4-BE49-F238E27FC236}">
                <a16:creationId xmlns:a16="http://schemas.microsoft.com/office/drawing/2014/main" id="{A89CC3D0-3266-4BEC-9B79-686E648C439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4A706835-095E-41F0-BBCB-68F45994CF9E}"/>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boss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doing</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research</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on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mint</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tea</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6" name="Rectangle 15">
            <a:hlinkClick r:id="" action="ppaction://noaction">
              <a:snd r:embed="rId6" name="26 le chef slow.wav"/>
            </a:hlinkClick>
            <a:extLst>
              <a:ext uri="{FF2B5EF4-FFF2-40B4-BE49-F238E27FC236}">
                <a16:creationId xmlns:a16="http://schemas.microsoft.com/office/drawing/2014/main" id="{FB17E305-5632-42E5-AB03-28B84DF0FDDF}"/>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6 le chef medium.wav"/>
            </a:hlinkClick>
            <a:extLst>
              <a:ext uri="{FF2B5EF4-FFF2-40B4-BE49-F238E27FC236}">
                <a16:creationId xmlns:a16="http://schemas.microsoft.com/office/drawing/2014/main" id="{1E03ABC9-A270-41E9-8A29-F997FAE37337}"/>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6 le chef fast.wav"/>
            </a:hlinkClick>
            <a:extLst>
              <a:ext uri="{FF2B5EF4-FFF2-40B4-BE49-F238E27FC236}">
                <a16:creationId xmlns:a16="http://schemas.microsoft.com/office/drawing/2014/main" id="{D35A9CB0-FB3D-4183-8226-9D83720078C0}"/>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602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Dominique a des questions sur les méthodes chinoises de maths.</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5418AC06-05CB-4946-AAD1-A6D2653C8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927" y="3754965"/>
            <a:ext cx="3216145" cy="2442260"/>
          </a:xfrm>
          <a:prstGeom prst="rect">
            <a:avLst/>
          </a:prstGeom>
        </p:spPr>
      </p:pic>
      <p:pic>
        <p:nvPicPr>
          <p:cNvPr id="9" name="Picture 8" descr="green checkmark">
            <a:extLst>
              <a:ext uri="{FF2B5EF4-FFF2-40B4-BE49-F238E27FC236}">
                <a16:creationId xmlns:a16="http://schemas.microsoft.com/office/drawing/2014/main" id="{618E7122-71A5-40A0-A0EE-0B48DB730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6852" y="1205037"/>
            <a:ext cx="602009" cy="627093"/>
          </a:xfrm>
          <a:prstGeom prst="rect">
            <a:avLst/>
          </a:prstGeom>
        </p:spPr>
      </p:pic>
      <p:pic>
        <p:nvPicPr>
          <p:cNvPr id="10" name="Picture 9" descr="green checkmark">
            <a:extLst>
              <a:ext uri="{FF2B5EF4-FFF2-40B4-BE49-F238E27FC236}">
                <a16:creationId xmlns:a16="http://schemas.microsoft.com/office/drawing/2014/main" id="{EF7C4642-4889-476C-80B0-7A4B1F812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504" y="1205037"/>
            <a:ext cx="602009" cy="627093"/>
          </a:xfrm>
          <a:prstGeom prst="rect">
            <a:avLst/>
          </a:prstGeom>
        </p:spPr>
      </p:pic>
      <p:pic>
        <p:nvPicPr>
          <p:cNvPr id="11" name="Picture 10" descr="green checkmark">
            <a:extLst>
              <a:ext uri="{FF2B5EF4-FFF2-40B4-BE49-F238E27FC236}">
                <a16:creationId xmlns:a16="http://schemas.microsoft.com/office/drawing/2014/main" id="{7EC9BAC7-FD7A-4C13-8A48-BC91780C24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9520" y="1832130"/>
            <a:ext cx="602009" cy="627093"/>
          </a:xfrm>
          <a:prstGeom prst="rect">
            <a:avLst/>
          </a:prstGeom>
        </p:spPr>
      </p:pic>
      <p:pic>
        <p:nvPicPr>
          <p:cNvPr id="12" name="Picture 11" descr="green checkmark">
            <a:extLst>
              <a:ext uri="{FF2B5EF4-FFF2-40B4-BE49-F238E27FC236}">
                <a16:creationId xmlns:a16="http://schemas.microsoft.com/office/drawing/2014/main" id="{9682151F-9C73-4698-95BA-CD82FAF67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663" y="1832129"/>
            <a:ext cx="602009" cy="627093"/>
          </a:xfrm>
          <a:prstGeom prst="rect">
            <a:avLst/>
          </a:prstGeom>
        </p:spPr>
      </p:pic>
      <p:pic>
        <p:nvPicPr>
          <p:cNvPr id="13" name="Picture 12" descr="green checkmark">
            <a:extLst>
              <a:ext uri="{FF2B5EF4-FFF2-40B4-BE49-F238E27FC236}">
                <a16:creationId xmlns:a16="http://schemas.microsoft.com/office/drawing/2014/main" id="{94D94D7E-C984-4373-930A-84E8872D7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645" y="1832129"/>
            <a:ext cx="602009" cy="627093"/>
          </a:xfrm>
          <a:prstGeom prst="rect">
            <a:avLst/>
          </a:prstGeom>
        </p:spPr>
      </p:pic>
      <p:sp>
        <p:nvSpPr>
          <p:cNvPr id="14" name="Rounded Rectangle 46">
            <a:extLst>
              <a:ext uri="{FF2B5EF4-FFF2-40B4-BE49-F238E27FC236}">
                <a16:creationId xmlns:a16="http://schemas.microsoft.com/office/drawing/2014/main" id="{E1E8CBFC-8169-4AA1-885D-86504F93A702}"/>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4366F959-DDF7-4FCF-9EC7-0F574E1AD821}"/>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Dominique has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questions about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Chinese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maths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methods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Rectangle 2">
            <a:hlinkClick r:id="" action="ppaction://noaction">
              <a:snd r:embed="rId6" name="28 dominique slow.wav"/>
            </a:hlinkClick>
            <a:extLst>
              <a:ext uri="{FF2B5EF4-FFF2-40B4-BE49-F238E27FC236}">
                <a16:creationId xmlns:a16="http://schemas.microsoft.com/office/drawing/2014/main" id="{B20F7C8E-C6DB-4DA6-9EC8-548BAD69DD1D}"/>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Rectangle 15">
            <a:hlinkClick r:id="" action="ppaction://noaction">
              <a:snd r:embed="rId7" name="28 dominique medium.wav"/>
            </a:hlinkClick>
            <a:extLst>
              <a:ext uri="{FF2B5EF4-FFF2-40B4-BE49-F238E27FC236}">
                <a16:creationId xmlns:a16="http://schemas.microsoft.com/office/drawing/2014/main" id="{D4B130D2-07E3-497A-89A1-D19E4F366AB1}"/>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8" name="28 dominique fast.wav"/>
            </a:hlinkClick>
            <a:extLst>
              <a:ext uri="{FF2B5EF4-FFF2-40B4-BE49-F238E27FC236}">
                <a16:creationId xmlns:a16="http://schemas.microsoft.com/office/drawing/2014/main" id="{1DA26765-CA62-4C6F-945C-E9EC13B078A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2321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308778"/>
            <a:ext cx="5686425" cy="707849"/>
          </a:xfrm>
        </p:spPr>
        <p:txBody>
          <a:bodyPr>
            <a:noAutofit/>
          </a:bodyPr>
          <a:lstStyle/>
          <a:p>
            <a:r>
              <a:rPr lang="fr-FR" sz="3000" b="1" dirty="0">
                <a:solidFill>
                  <a:schemeClr val="bg1"/>
                </a:solidFill>
              </a:rPr>
              <a:t>Salut Amir ! </a:t>
            </a:r>
          </a:p>
        </p:txBody>
      </p:sp>
      <p:sp>
        <p:nvSpPr>
          <p:cNvPr id="12" name="TextBox 11">
            <a:extLst>
              <a:ext uri="{FF2B5EF4-FFF2-40B4-BE49-F238E27FC236}">
                <a16:creationId xmlns:a16="http://schemas.microsoft.com/office/drawing/2014/main" id="{FABC2DD8-07D5-2D41-8F41-AE70BC62ABF1}"/>
              </a:ext>
            </a:extLst>
          </p:cNvPr>
          <p:cNvSpPr txBox="1"/>
          <p:nvPr/>
        </p:nvSpPr>
        <p:spPr>
          <a:xfrm>
            <a:off x="174171" y="1762718"/>
            <a:ext cx="11735749" cy="4684937"/>
          </a:xfrm>
          <a:prstGeom prst="rect">
            <a:avLst/>
          </a:prstGeom>
          <a:noFill/>
        </p:spPr>
        <p:txBody>
          <a:bodyPr wrap="square" rtlCol="0">
            <a:spAutoFit/>
          </a:bodyPr>
          <a:lstStyle/>
          <a:p>
            <a:pPr algn="l">
              <a:lnSpc>
                <a:spcPct val="140000"/>
              </a:lnSpc>
            </a:pPr>
            <a:r>
              <a:rPr lang="fr-FR" sz="2400" dirty="0">
                <a:solidFill>
                  <a:schemeClr val="accent5">
                    <a:lumMod val="50000"/>
                  </a:schemeClr>
                </a:solidFill>
                <a:latin typeface="Century Gothic" panose="020F0302020204030204"/>
              </a:rPr>
              <a:t>Salut Amir ! </a:t>
            </a:r>
          </a:p>
          <a:p>
            <a:pPr algn="l">
              <a:lnSpc>
                <a:spcPct val="140000"/>
              </a:lnSpc>
            </a:pPr>
            <a:r>
              <a:rPr lang="fr-FR" sz="2400" dirty="0">
                <a:solidFill>
                  <a:schemeClr val="accent5">
                    <a:lumMod val="50000"/>
                  </a:schemeClr>
                </a:solidFill>
                <a:latin typeface="Century Gothic" panose="020F0302020204030204"/>
              </a:rPr>
              <a:t>Nous faisons </a:t>
            </a:r>
            <a:r>
              <a:rPr lang="fr-FR" sz="2400" b="1" dirty="0">
                <a:solidFill>
                  <a:schemeClr val="accent5">
                    <a:lumMod val="50000"/>
                  </a:schemeClr>
                </a:solidFill>
                <a:latin typeface="Century Gothic" panose="020F0302020204030204"/>
              </a:rPr>
              <a:t>toujours</a:t>
            </a:r>
            <a:r>
              <a:rPr lang="fr-FR" sz="2400" dirty="0">
                <a:solidFill>
                  <a:schemeClr val="accent5">
                    <a:lumMod val="50000"/>
                  </a:schemeClr>
                </a:solidFill>
                <a:latin typeface="Century Gothic" panose="020F0302020204030204"/>
              </a:rPr>
              <a:t> les mêmes </a:t>
            </a:r>
            <a:r>
              <a:rPr lang="fr-FR" sz="2400" b="1" dirty="0">
                <a:solidFill>
                  <a:schemeClr val="accent5">
                    <a:lumMod val="50000"/>
                  </a:schemeClr>
                </a:solidFill>
                <a:latin typeface="Century Gothic" panose="020F0302020204030204"/>
              </a:rPr>
              <a:t>tâches</a:t>
            </a:r>
            <a:r>
              <a:rPr lang="fr-FR" sz="2400" dirty="0">
                <a:solidFill>
                  <a:schemeClr val="accent5">
                    <a:lumMod val="50000"/>
                  </a:schemeClr>
                </a:solidFill>
                <a:latin typeface="Century Gothic" panose="020F0302020204030204"/>
              </a:rPr>
              <a:t> au collège. Mais aujourd’hui le professeur veut </a:t>
            </a:r>
            <a:r>
              <a:rPr lang="fr-FR" sz="2400" b="1" dirty="0">
                <a:solidFill>
                  <a:schemeClr val="accent5">
                    <a:lumMod val="50000"/>
                  </a:schemeClr>
                </a:solidFill>
                <a:latin typeface="Century Gothic" panose="020F0302020204030204"/>
              </a:rPr>
              <a:t>commencer</a:t>
            </a:r>
            <a:r>
              <a:rPr lang="fr-FR" sz="2400" dirty="0">
                <a:solidFill>
                  <a:schemeClr val="accent5">
                    <a:lumMod val="50000"/>
                  </a:schemeClr>
                </a:solidFill>
                <a:latin typeface="Century Gothic" panose="020F0302020204030204"/>
              </a:rPr>
              <a:t> un nouveau </a:t>
            </a:r>
            <a:r>
              <a:rPr lang="fr-FR" sz="2400" b="1" dirty="0">
                <a:solidFill>
                  <a:schemeClr val="accent5">
                    <a:lumMod val="50000"/>
                  </a:schemeClr>
                </a:solidFill>
                <a:latin typeface="Century Gothic" panose="020F0302020204030204"/>
              </a:rPr>
              <a:t>cours</a:t>
            </a:r>
            <a:r>
              <a:rPr lang="fr-FR" sz="2400" dirty="0">
                <a:solidFill>
                  <a:schemeClr val="accent5">
                    <a:lumMod val="50000"/>
                  </a:schemeClr>
                </a:solidFill>
                <a:latin typeface="Century Gothic" panose="020F0302020204030204"/>
              </a:rPr>
              <a:t>. On va parler d’un livre. Je dois </a:t>
            </a:r>
            <a:r>
              <a:rPr lang="fr-FR" sz="2400" b="1" dirty="0">
                <a:solidFill>
                  <a:schemeClr val="accent5">
                    <a:lumMod val="50000"/>
                  </a:schemeClr>
                </a:solidFill>
                <a:latin typeface="Century Gothic" panose="020F0302020204030204"/>
              </a:rPr>
              <a:t>expliquer</a:t>
            </a:r>
            <a:r>
              <a:rPr lang="fr-FR" sz="2400" dirty="0">
                <a:solidFill>
                  <a:schemeClr val="accent5">
                    <a:lumMod val="50000"/>
                  </a:schemeClr>
                </a:solidFill>
                <a:latin typeface="Century Gothic" panose="020F0302020204030204"/>
              </a:rPr>
              <a:t> l’histoire à toute la classe parce que j’ai    </a:t>
            </a:r>
            <a:r>
              <a:rPr lang="fr-FR" sz="2400" b="1" dirty="0">
                <a:solidFill>
                  <a:schemeClr val="accent5">
                    <a:lumMod val="50000"/>
                  </a:schemeClr>
                </a:solidFill>
                <a:latin typeface="Century Gothic" panose="020F0302020204030204"/>
              </a:rPr>
              <a:t>déjà   </a:t>
            </a:r>
            <a:r>
              <a:rPr lang="fr-FR" sz="2400" dirty="0">
                <a:solidFill>
                  <a:schemeClr val="accent5">
                    <a:lumMod val="50000"/>
                  </a:schemeClr>
                </a:solidFill>
                <a:latin typeface="Century Gothic" panose="020F0302020204030204"/>
              </a:rPr>
              <a:t> regardé le film de ce livre plusieurs  </a:t>
            </a:r>
            <a:r>
              <a:rPr lang="fr-FR" sz="2400" b="1" dirty="0">
                <a:solidFill>
                  <a:schemeClr val="accent5">
                    <a:lumMod val="50000"/>
                  </a:schemeClr>
                </a:solidFill>
                <a:latin typeface="Century Gothic" panose="020F0302020204030204"/>
              </a:rPr>
              <a:t>fois</a:t>
            </a:r>
            <a:r>
              <a:rPr lang="fr-FR" sz="2400" dirty="0">
                <a:solidFill>
                  <a:schemeClr val="accent5">
                    <a:lumMod val="50000"/>
                  </a:schemeClr>
                </a:solidFill>
                <a:latin typeface="Century Gothic" panose="020F0302020204030204"/>
              </a:rPr>
              <a:t>.   Je pense que Sophie va </a:t>
            </a:r>
            <a:r>
              <a:rPr lang="fr-FR" sz="2400" b="1" dirty="0">
                <a:solidFill>
                  <a:schemeClr val="accent5">
                    <a:lumMod val="50000"/>
                  </a:schemeClr>
                </a:solidFill>
                <a:latin typeface="Century Gothic" panose="020F0302020204030204"/>
              </a:rPr>
              <a:t>emprunter</a:t>
            </a:r>
            <a:r>
              <a:rPr lang="fr-FR" sz="2400" dirty="0">
                <a:solidFill>
                  <a:schemeClr val="accent5">
                    <a:lumMod val="50000"/>
                  </a:schemeClr>
                </a:solidFill>
                <a:latin typeface="Century Gothic" panose="020F0302020204030204"/>
              </a:rPr>
              <a:t> un livre de </a:t>
            </a:r>
          </a:p>
          <a:p>
            <a:pPr algn="l">
              <a:lnSpc>
                <a:spcPct val="140000"/>
              </a:lnSpc>
            </a:pPr>
            <a:r>
              <a:rPr lang="fr-FR" sz="2400" dirty="0">
                <a:solidFill>
                  <a:schemeClr val="accent5">
                    <a:lumMod val="50000"/>
                  </a:schemeClr>
                </a:solidFill>
                <a:latin typeface="Century Gothic" panose="020F0302020204030204"/>
              </a:rPr>
              <a:t>la</a:t>
            </a:r>
            <a:r>
              <a:rPr lang="fr-FR" sz="2400" b="1" dirty="0">
                <a:solidFill>
                  <a:schemeClr val="accent5">
                    <a:lumMod val="50000"/>
                  </a:schemeClr>
                </a:solidFill>
                <a:latin typeface="Century Gothic" panose="020F0302020204030204"/>
              </a:rPr>
              <a:t> bibliothèque</a:t>
            </a:r>
            <a:r>
              <a:rPr lang="fr-FR" sz="2400" dirty="0">
                <a:solidFill>
                  <a:schemeClr val="accent5">
                    <a:lumMod val="50000"/>
                  </a:schemeClr>
                </a:solidFill>
                <a:latin typeface="Century Gothic" panose="020F0302020204030204"/>
              </a:rPr>
              <a:t>. Elle lit beaucoup. Je dois sortir ! Mes parents vont  </a:t>
            </a:r>
            <a:r>
              <a:rPr lang="fr-FR" sz="2400" b="1" dirty="0">
                <a:solidFill>
                  <a:schemeClr val="accent5">
                    <a:lumMod val="50000"/>
                  </a:schemeClr>
                </a:solidFill>
                <a:latin typeface="Century Gothic" panose="020F0302020204030204"/>
              </a:rPr>
              <a:t>enfin </a:t>
            </a:r>
            <a:r>
              <a:rPr lang="fr-FR" sz="2400" dirty="0">
                <a:solidFill>
                  <a:schemeClr val="accent5">
                    <a:lumMod val="50000"/>
                  </a:schemeClr>
                </a:solidFill>
                <a:latin typeface="Century Gothic" panose="020F0302020204030204"/>
              </a:rPr>
              <a:t>   </a:t>
            </a:r>
            <a:r>
              <a:rPr lang="fr-FR" sz="2400" b="1" dirty="0">
                <a:solidFill>
                  <a:schemeClr val="accent5">
                    <a:lumMod val="50000"/>
                  </a:schemeClr>
                </a:solidFill>
                <a:latin typeface="Century Gothic" panose="020F0302020204030204"/>
              </a:rPr>
              <a:t>quitter</a:t>
            </a:r>
            <a:r>
              <a:rPr lang="fr-FR" sz="2400" dirty="0">
                <a:solidFill>
                  <a:schemeClr val="accent5">
                    <a:lumMod val="50000"/>
                  </a:schemeClr>
                </a:solidFill>
                <a:latin typeface="Century Gothic" panose="020F0302020204030204"/>
              </a:rPr>
              <a:t>  la maison dans deux minutes!</a:t>
            </a:r>
          </a:p>
          <a:p>
            <a:pPr algn="l">
              <a:lnSpc>
                <a:spcPct val="140000"/>
              </a:lnSpc>
            </a:pPr>
            <a:r>
              <a:rPr lang="fr-FR" sz="2400" dirty="0">
                <a:solidFill>
                  <a:schemeClr val="accent5">
                    <a:lumMod val="50000"/>
                  </a:schemeClr>
                </a:solidFill>
                <a:latin typeface="Century Gothic" panose="020F0302020204030204"/>
              </a:rPr>
              <a:t>À bientôt, </a:t>
            </a:r>
          </a:p>
          <a:p>
            <a:pPr algn="l">
              <a:lnSpc>
                <a:spcPct val="140000"/>
              </a:lnSpc>
            </a:pPr>
            <a:r>
              <a:rPr lang="fr-FR" sz="2400" dirty="0">
                <a:solidFill>
                  <a:schemeClr val="accent5">
                    <a:lumMod val="50000"/>
                  </a:schemeClr>
                </a:solidFill>
                <a:latin typeface="Century Gothic" panose="020F0302020204030204"/>
              </a:rPr>
              <a:t>Léa</a:t>
            </a:r>
          </a:p>
        </p:txBody>
      </p:sp>
      <p:sp>
        <p:nvSpPr>
          <p:cNvPr id="72" name="Rounded Rectangle 71">
            <a:extLst>
              <a:ext uri="{FF2B5EF4-FFF2-40B4-BE49-F238E27FC236}">
                <a16:creationId xmlns:a16="http://schemas.microsoft.com/office/drawing/2014/main" id="{FE76FCA3-5889-B94D-AC14-2851D8830ABB}"/>
              </a:ext>
            </a:extLst>
          </p:cNvPr>
          <p:cNvSpPr/>
          <p:nvPr/>
        </p:nvSpPr>
        <p:spPr>
          <a:xfrm>
            <a:off x="2087058" y="2404533"/>
            <a:ext cx="1236586"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always</a:t>
            </a:r>
          </a:p>
        </p:txBody>
      </p:sp>
      <p:sp>
        <p:nvSpPr>
          <p:cNvPr id="73" name="Rounded Rectangle 72">
            <a:extLst>
              <a:ext uri="{FF2B5EF4-FFF2-40B4-BE49-F238E27FC236}">
                <a16:creationId xmlns:a16="http://schemas.microsoft.com/office/drawing/2014/main" id="{CC3AA5AD-5982-6348-8ED6-6B2019B3187D}"/>
              </a:ext>
            </a:extLst>
          </p:cNvPr>
          <p:cNvSpPr/>
          <p:nvPr/>
        </p:nvSpPr>
        <p:spPr>
          <a:xfrm>
            <a:off x="4989755" y="2395436"/>
            <a:ext cx="1080000"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tasks</a:t>
            </a:r>
          </a:p>
        </p:txBody>
      </p:sp>
      <p:sp>
        <p:nvSpPr>
          <p:cNvPr id="74" name="Rounded Rectangle 73">
            <a:extLst>
              <a:ext uri="{FF2B5EF4-FFF2-40B4-BE49-F238E27FC236}">
                <a16:creationId xmlns:a16="http://schemas.microsoft.com/office/drawing/2014/main" id="{508A455B-067E-C04A-BC43-F430ABFE1D39}"/>
              </a:ext>
            </a:extLst>
          </p:cNvPr>
          <p:cNvSpPr/>
          <p:nvPr/>
        </p:nvSpPr>
        <p:spPr>
          <a:xfrm>
            <a:off x="2547748" y="2900979"/>
            <a:ext cx="1911181"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start</a:t>
            </a:r>
          </a:p>
        </p:txBody>
      </p:sp>
      <p:sp>
        <p:nvSpPr>
          <p:cNvPr id="75" name="Rounded Rectangle 74">
            <a:extLst>
              <a:ext uri="{FF2B5EF4-FFF2-40B4-BE49-F238E27FC236}">
                <a16:creationId xmlns:a16="http://schemas.microsoft.com/office/drawing/2014/main" id="{2FD540D4-875E-3A4F-8333-668D710B4A59}"/>
              </a:ext>
            </a:extLst>
          </p:cNvPr>
          <p:cNvSpPr/>
          <p:nvPr/>
        </p:nvSpPr>
        <p:spPr>
          <a:xfrm>
            <a:off x="6346506" y="2900979"/>
            <a:ext cx="972000"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lesson</a:t>
            </a:r>
          </a:p>
        </p:txBody>
      </p:sp>
      <p:sp>
        <p:nvSpPr>
          <p:cNvPr id="77" name="Rounded Rectangle 76">
            <a:extLst>
              <a:ext uri="{FF2B5EF4-FFF2-40B4-BE49-F238E27FC236}">
                <a16:creationId xmlns:a16="http://schemas.microsoft.com/office/drawing/2014/main" id="{F7D56D84-A37A-D845-B492-52082C32EC62}"/>
              </a:ext>
            </a:extLst>
          </p:cNvPr>
          <p:cNvSpPr/>
          <p:nvPr/>
        </p:nvSpPr>
        <p:spPr>
          <a:xfrm>
            <a:off x="874607" y="3393066"/>
            <a:ext cx="1486075"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explain</a:t>
            </a:r>
          </a:p>
        </p:txBody>
      </p:sp>
      <p:sp>
        <p:nvSpPr>
          <p:cNvPr id="78" name="Rounded Rectangle 77">
            <a:extLst>
              <a:ext uri="{FF2B5EF4-FFF2-40B4-BE49-F238E27FC236}">
                <a16:creationId xmlns:a16="http://schemas.microsoft.com/office/drawing/2014/main" id="{64972635-D6C8-9248-B823-79FA90F343B1}"/>
              </a:ext>
            </a:extLst>
          </p:cNvPr>
          <p:cNvSpPr/>
          <p:nvPr/>
        </p:nvSpPr>
        <p:spPr>
          <a:xfrm>
            <a:off x="8377033" y="3393066"/>
            <a:ext cx="1188000"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already</a:t>
            </a:r>
          </a:p>
        </p:txBody>
      </p:sp>
      <p:sp>
        <p:nvSpPr>
          <p:cNvPr id="79" name="Rounded Rectangle 78">
            <a:extLst>
              <a:ext uri="{FF2B5EF4-FFF2-40B4-BE49-F238E27FC236}">
                <a16:creationId xmlns:a16="http://schemas.microsoft.com/office/drawing/2014/main" id="{F5675C46-6157-DD43-B799-5A9B96D44494}"/>
              </a:ext>
            </a:extLst>
          </p:cNvPr>
          <p:cNvSpPr/>
          <p:nvPr/>
        </p:nvSpPr>
        <p:spPr>
          <a:xfrm>
            <a:off x="3175614" y="3910011"/>
            <a:ext cx="900000"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times</a:t>
            </a:r>
          </a:p>
        </p:txBody>
      </p:sp>
      <p:sp>
        <p:nvSpPr>
          <p:cNvPr id="80" name="Rounded Rectangle 79">
            <a:extLst>
              <a:ext uri="{FF2B5EF4-FFF2-40B4-BE49-F238E27FC236}">
                <a16:creationId xmlns:a16="http://schemas.microsoft.com/office/drawing/2014/main" id="{06A61FE9-21E2-5547-ABF1-E2254C938465}"/>
              </a:ext>
            </a:extLst>
          </p:cNvPr>
          <p:cNvSpPr/>
          <p:nvPr/>
        </p:nvSpPr>
        <p:spPr>
          <a:xfrm>
            <a:off x="7710594" y="3918260"/>
            <a:ext cx="1635006"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borrow</a:t>
            </a:r>
          </a:p>
        </p:txBody>
      </p:sp>
      <p:sp>
        <p:nvSpPr>
          <p:cNvPr id="81" name="Rounded Rectangle 80">
            <a:extLst>
              <a:ext uri="{FF2B5EF4-FFF2-40B4-BE49-F238E27FC236}">
                <a16:creationId xmlns:a16="http://schemas.microsoft.com/office/drawing/2014/main" id="{9EDFAEFA-FF58-1542-BB7F-44AA4077091D}"/>
              </a:ext>
            </a:extLst>
          </p:cNvPr>
          <p:cNvSpPr/>
          <p:nvPr/>
        </p:nvSpPr>
        <p:spPr>
          <a:xfrm>
            <a:off x="174738" y="4941960"/>
            <a:ext cx="1152000"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leaving</a:t>
            </a:r>
          </a:p>
        </p:txBody>
      </p:sp>
      <p:sp>
        <p:nvSpPr>
          <p:cNvPr id="82" name="Rounded Rectangle 81">
            <a:extLst>
              <a:ext uri="{FF2B5EF4-FFF2-40B4-BE49-F238E27FC236}">
                <a16:creationId xmlns:a16="http://schemas.microsoft.com/office/drawing/2014/main" id="{7C5E1773-1A93-FA43-83F5-5559D8FC0BA9}"/>
              </a:ext>
            </a:extLst>
          </p:cNvPr>
          <p:cNvSpPr/>
          <p:nvPr/>
        </p:nvSpPr>
        <p:spPr>
          <a:xfrm>
            <a:off x="9966456" y="4427140"/>
            <a:ext cx="972000"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last</a:t>
            </a:r>
          </a:p>
        </p:txBody>
      </p:sp>
      <p:sp>
        <p:nvSpPr>
          <p:cNvPr id="2" name="Rounded Rectangle 46">
            <a:extLst>
              <a:ext uri="{FF2B5EF4-FFF2-40B4-BE49-F238E27FC236}">
                <a16:creationId xmlns:a16="http://schemas.microsoft.com/office/drawing/2014/main" id="{084CE2C3-A139-4682-B9B3-3F4BA26E7B6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D4BF53C7-C5F0-B04B-B76B-54F26CAC9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7033" y="388266"/>
            <a:ext cx="1794195" cy="1794195"/>
          </a:xfrm>
          <a:prstGeom prst="rect">
            <a:avLst/>
          </a:prstGeom>
        </p:spPr>
      </p:pic>
      <p:pic>
        <p:nvPicPr>
          <p:cNvPr id="9" name="Picture 8" descr="A picture containing doll&#10;&#10;Description automatically generated">
            <a:extLst>
              <a:ext uri="{FF2B5EF4-FFF2-40B4-BE49-F238E27FC236}">
                <a16:creationId xmlns:a16="http://schemas.microsoft.com/office/drawing/2014/main" id="{B6675D83-86DE-3A40-98E9-84F4AFB1EE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08" y="381485"/>
            <a:ext cx="1794195" cy="1794195"/>
          </a:xfrm>
          <a:prstGeom prst="rect">
            <a:avLst/>
          </a:prstGeom>
        </p:spPr>
      </p:pic>
      <p:pic>
        <p:nvPicPr>
          <p:cNvPr id="19" name="Picture 18">
            <a:extLst>
              <a:ext uri="{FF2B5EF4-FFF2-40B4-BE49-F238E27FC236}">
                <a16:creationId xmlns:a16="http://schemas.microsoft.com/office/drawing/2014/main" id="{417D65F6-0832-A044-8BD7-794CD58E9E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0967" y="5009045"/>
            <a:ext cx="1911180" cy="1407903"/>
          </a:xfrm>
          <a:prstGeom prst="rect">
            <a:avLst/>
          </a:prstGeom>
        </p:spPr>
      </p:pic>
      <p:pic>
        <p:nvPicPr>
          <p:cNvPr id="21" name="Picture 20">
            <a:extLst>
              <a:ext uri="{FF2B5EF4-FFF2-40B4-BE49-F238E27FC236}">
                <a16:creationId xmlns:a16="http://schemas.microsoft.com/office/drawing/2014/main" id="{607E6156-9424-4344-8908-E197BFDA49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0520" y="5276979"/>
            <a:ext cx="1117235" cy="975719"/>
          </a:xfrm>
          <a:prstGeom prst="rect">
            <a:avLst/>
          </a:prstGeom>
        </p:spPr>
      </p:pic>
      <p:pic>
        <p:nvPicPr>
          <p:cNvPr id="22" name="Picture 10" descr="Child, Series, Kindergarten, Figure, Human, Human Chain">
            <a:extLst>
              <a:ext uri="{FF2B5EF4-FFF2-40B4-BE49-F238E27FC236}">
                <a16:creationId xmlns:a16="http://schemas.microsoft.com/office/drawing/2014/main" id="{F93B9979-F2B0-CF4C-A9AF-6D4CDDD25C0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9867"/>
          <a:stretch/>
        </p:blipFill>
        <p:spPr bwMode="auto">
          <a:xfrm>
            <a:off x="1863412" y="4502881"/>
            <a:ext cx="2684762" cy="26776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wo silhouettes with a speech bubble saying 'hi'">
            <a:extLst>
              <a:ext uri="{FF2B5EF4-FFF2-40B4-BE49-F238E27FC236}">
                <a16:creationId xmlns:a16="http://schemas.microsoft.com/office/drawing/2014/main" id="{25906F77-A8A8-434D-B4FC-4D38BF765AF4}"/>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68218" y="5024945"/>
            <a:ext cx="1486075" cy="1227753"/>
          </a:xfrm>
          <a:prstGeom prst="rect">
            <a:avLst/>
          </a:prstGeom>
        </p:spPr>
      </p:pic>
      <p:pic>
        <p:nvPicPr>
          <p:cNvPr id="6" name="Picture 5" descr="Icon&#10;&#10;Description automatically generated">
            <a:extLst>
              <a:ext uri="{FF2B5EF4-FFF2-40B4-BE49-F238E27FC236}">
                <a16:creationId xmlns:a16="http://schemas.microsoft.com/office/drawing/2014/main" id="{5CB22A9F-93A1-CF45-AE79-58F31DA287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1733" y="760467"/>
            <a:ext cx="1140827" cy="1396040"/>
          </a:xfrm>
          <a:prstGeom prst="rect">
            <a:avLst/>
          </a:prstGeom>
        </p:spPr>
      </p:pic>
      <p:sp>
        <p:nvSpPr>
          <p:cNvPr id="3" name="TextBox 2">
            <a:extLst>
              <a:ext uri="{FF2B5EF4-FFF2-40B4-BE49-F238E27FC236}">
                <a16:creationId xmlns:a16="http://schemas.microsoft.com/office/drawing/2014/main" id="{C3D0D3F5-B5CF-AC4B-8F88-6D7C520E09C6}"/>
              </a:ext>
            </a:extLst>
          </p:cNvPr>
          <p:cNvSpPr txBox="1"/>
          <p:nvPr/>
        </p:nvSpPr>
        <p:spPr>
          <a:xfrm>
            <a:off x="133526" y="1259485"/>
            <a:ext cx="7184980" cy="461665"/>
          </a:xfrm>
          <a:prstGeom prst="rect">
            <a:avLst/>
          </a:prstGeom>
          <a:noFill/>
        </p:spPr>
        <p:txBody>
          <a:bodyPr wrap="none" rtlCol="0">
            <a:spAutoFit/>
          </a:bodyPr>
          <a:lstStyle/>
          <a:p>
            <a:r>
              <a:rPr lang="fr-FR" sz="2400" dirty="0">
                <a:solidFill>
                  <a:schemeClr val="accent5">
                    <a:lumMod val="50000"/>
                  </a:schemeClr>
                </a:solidFill>
                <a:latin typeface="Century Gothic" panose="020B0502020202020204" pitchFamily="34" charset="0"/>
              </a:rPr>
              <a:t>Lis la lettre de Léa à Amir et remplis les blancs. </a:t>
            </a:r>
          </a:p>
        </p:txBody>
      </p:sp>
      <p:sp>
        <p:nvSpPr>
          <p:cNvPr id="26" name="Rounded Rectangle 25">
            <a:extLst>
              <a:ext uri="{FF2B5EF4-FFF2-40B4-BE49-F238E27FC236}">
                <a16:creationId xmlns:a16="http://schemas.microsoft.com/office/drawing/2014/main" id="{BED7E189-7223-BA47-B0F1-206240A941FD}"/>
              </a:ext>
            </a:extLst>
          </p:cNvPr>
          <p:cNvSpPr/>
          <p:nvPr/>
        </p:nvSpPr>
        <p:spPr>
          <a:xfrm>
            <a:off x="564138" y="4419940"/>
            <a:ext cx="1927062" cy="46800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library</a:t>
            </a:r>
          </a:p>
        </p:txBody>
      </p:sp>
    </p:spTree>
    <p:extLst>
      <p:ext uri="{BB962C8B-B14F-4D97-AF65-F5344CB8AC3E}">
        <p14:creationId xmlns:p14="http://schemas.microsoft.com/office/powerpoint/2010/main" val="236852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7" grpId="0" animBg="1"/>
      <p:bldP spid="78" grpId="0" animBg="1"/>
      <p:bldP spid="79" grpId="0" animBg="1"/>
      <p:bldP spid="80" grpId="0" animBg="1"/>
      <p:bldP spid="81" grpId="0" animBg="1"/>
      <p:bldP spid="82"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CD665B4-B7F6-8046-A438-F2FAA21B4A23}"/>
              </a:ext>
            </a:extLst>
          </p:cNvPr>
          <p:cNvSpPr txBox="1"/>
          <p:nvPr/>
        </p:nvSpPr>
        <p:spPr>
          <a:xfrm>
            <a:off x="180114" y="1251990"/>
            <a:ext cx="12011886" cy="5309146"/>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The </a:t>
            </a:r>
            <a:r>
              <a:rPr lang="en-GB" sz="2400" b="1" dirty="0">
                <a:solidFill>
                  <a:srgbClr val="105076"/>
                </a:solidFill>
                <a:latin typeface="Century Gothic" panose="020B0502020202020204" pitchFamily="34" charset="0"/>
              </a:rPr>
              <a:t>French perfect tense </a:t>
            </a:r>
            <a:r>
              <a:rPr lang="en-GB" sz="2400" dirty="0">
                <a:solidFill>
                  <a:srgbClr val="105076"/>
                </a:solidFill>
                <a:latin typeface="Century Gothic" panose="020B0502020202020204" pitchFamily="34" charset="0"/>
              </a:rPr>
              <a:t>has two equivalent tenses in English: </a:t>
            </a:r>
          </a:p>
          <a:p>
            <a:endParaRPr lang="en-GB" sz="1500" dirty="0">
              <a:solidFill>
                <a:srgbClr val="105076"/>
              </a:solidFill>
              <a:latin typeface="Century Gothic" panose="020B0502020202020204" pitchFamily="34" charset="0"/>
            </a:endParaRPr>
          </a:p>
          <a:p>
            <a:r>
              <a:rPr lang="en-GB" sz="2400" dirty="0" err="1">
                <a:solidFill>
                  <a:srgbClr val="105076"/>
                </a:solidFill>
                <a:latin typeface="Century Gothic" panose="020B0502020202020204" pitchFamily="34" charset="0"/>
              </a:rPr>
              <a:t>J’</a:t>
            </a:r>
            <a:r>
              <a:rPr lang="en-GB" sz="2400" b="1" dirty="0" err="1">
                <a:solidFill>
                  <a:srgbClr val="105076"/>
                </a:solidFill>
                <a:latin typeface="Century Gothic" panose="020B0502020202020204" pitchFamily="34" charset="0"/>
              </a:rPr>
              <a:t>ai</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expliqué</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la </a:t>
            </a:r>
            <a:r>
              <a:rPr lang="en-GB" sz="2400" dirty="0" err="1">
                <a:solidFill>
                  <a:srgbClr val="105076"/>
                </a:solidFill>
                <a:latin typeface="Century Gothic" panose="020B0502020202020204" pitchFamily="34" charset="0"/>
              </a:rPr>
              <a:t>tâche</a:t>
            </a:r>
            <a:r>
              <a:rPr lang="en-GB" sz="2400" dirty="0">
                <a:solidFill>
                  <a:srgbClr val="105076"/>
                </a:solidFill>
                <a:latin typeface="Century Gothic" panose="020B0502020202020204" pitchFamily="34" charset="0"/>
              </a:rPr>
              <a:t>.			I </a:t>
            </a:r>
            <a:r>
              <a:rPr lang="en-GB" sz="2400" b="1" dirty="0">
                <a:solidFill>
                  <a:srgbClr val="EE6000"/>
                </a:solidFill>
                <a:latin typeface="Century Gothic" panose="020B0502020202020204" pitchFamily="34" charset="0"/>
              </a:rPr>
              <a:t>explained</a:t>
            </a:r>
            <a:r>
              <a:rPr lang="en-GB" sz="2400" dirty="0">
                <a:solidFill>
                  <a:srgbClr val="105076"/>
                </a:solidFill>
                <a:latin typeface="Century Gothic" panose="020B0502020202020204" pitchFamily="34" charset="0"/>
              </a:rPr>
              <a:t> the task </a:t>
            </a:r>
            <a:r>
              <a:rPr lang="en-GB" sz="2400" dirty="0">
                <a:solidFill>
                  <a:srgbClr val="EE6000"/>
                </a:solidFill>
                <a:latin typeface="Century Gothic" panose="020B0502020202020204" pitchFamily="34" charset="0"/>
              </a:rPr>
              <a:t>(simple past)</a:t>
            </a:r>
            <a:br>
              <a:rPr lang="en-GB" sz="2400" dirty="0">
                <a:solidFill>
                  <a:srgbClr val="105076"/>
                </a:solidFill>
                <a:latin typeface="Century Gothic" panose="020B0502020202020204" pitchFamily="34" charset="0"/>
              </a:rPr>
            </a:br>
            <a:r>
              <a:rPr lang="en-GB" sz="2400" dirty="0">
                <a:solidFill>
                  <a:srgbClr val="105076"/>
                </a:solidFill>
                <a:latin typeface="Century Gothic" panose="020B0502020202020204" pitchFamily="34" charset="0"/>
              </a:rPr>
              <a:t>						I </a:t>
            </a:r>
            <a:r>
              <a:rPr lang="en-GB" sz="2400" b="1" dirty="0">
                <a:solidFill>
                  <a:srgbClr val="EE6000"/>
                </a:solidFill>
                <a:latin typeface="Century Gothic" panose="020B0502020202020204" pitchFamily="34" charset="0"/>
              </a:rPr>
              <a:t>have explained </a:t>
            </a:r>
            <a:r>
              <a:rPr lang="en-GB" sz="2400" dirty="0">
                <a:solidFill>
                  <a:srgbClr val="105076"/>
                </a:solidFill>
                <a:latin typeface="Century Gothic" panose="020B0502020202020204" pitchFamily="34" charset="0"/>
              </a:rPr>
              <a:t>the task </a:t>
            </a:r>
            <a:r>
              <a:rPr lang="en-GB" sz="2400" dirty="0">
                <a:solidFill>
                  <a:srgbClr val="EE6000"/>
                </a:solidFill>
                <a:latin typeface="Century Gothic" panose="020B0502020202020204" pitchFamily="34" charset="0"/>
              </a:rPr>
              <a:t>(present perfect)</a:t>
            </a:r>
          </a:p>
          <a:p>
            <a:endParaRPr lang="en-GB" sz="1500" b="1"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When we know the </a:t>
            </a:r>
            <a:r>
              <a:rPr lang="en-GB" sz="2400" b="1" dirty="0">
                <a:solidFill>
                  <a:srgbClr val="105076"/>
                </a:solidFill>
                <a:latin typeface="Century Gothic" panose="020B0502020202020204" pitchFamily="34" charset="0"/>
              </a:rPr>
              <a:t>specific year, month, day </a:t>
            </a:r>
            <a:r>
              <a:rPr lang="en-GB" sz="2400" dirty="0">
                <a:solidFill>
                  <a:srgbClr val="105076"/>
                </a:solidFill>
                <a:latin typeface="Century Gothic" panose="020B0502020202020204" pitchFamily="34" charset="0"/>
              </a:rPr>
              <a:t>or</a:t>
            </a:r>
            <a:r>
              <a:rPr lang="en-GB" sz="2400" b="1" dirty="0">
                <a:solidFill>
                  <a:srgbClr val="105076"/>
                </a:solidFill>
                <a:latin typeface="Century Gothic" panose="020B0502020202020204" pitchFamily="34" charset="0"/>
              </a:rPr>
              <a:t> time</a:t>
            </a:r>
            <a:r>
              <a:rPr lang="en-GB" sz="2400" dirty="0">
                <a:solidFill>
                  <a:srgbClr val="105076"/>
                </a:solidFill>
                <a:latin typeface="Century Gothic" panose="020B0502020202020204" pitchFamily="34" charset="0"/>
              </a:rPr>
              <a:t>, we use the </a:t>
            </a:r>
            <a:r>
              <a:rPr lang="en-GB" sz="2400" b="1" dirty="0">
                <a:solidFill>
                  <a:srgbClr val="EE6000"/>
                </a:solidFill>
                <a:latin typeface="Century Gothic" panose="020B0502020202020204" pitchFamily="34" charset="0"/>
              </a:rPr>
              <a:t>simple past</a:t>
            </a:r>
            <a:r>
              <a:rPr lang="en-GB" sz="2400" dirty="0">
                <a:solidFill>
                  <a:srgbClr val="105076"/>
                </a:solidFill>
                <a:latin typeface="Century Gothic" panose="020B0502020202020204" pitchFamily="34" charset="0"/>
              </a:rPr>
              <a:t>.  </a:t>
            </a:r>
          </a:p>
          <a:p>
            <a:endParaRPr lang="en-GB" sz="1500" dirty="0">
              <a:solidFill>
                <a:srgbClr val="105076"/>
              </a:solidFill>
              <a:latin typeface="Century Gothic" panose="020B0502020202020204" pitchFamily="34" charset="0"/>
            </a:endParaRPr>
          </a:p>
          <a:p>
            <a:r>
              <a:rPr lang="en-GB" sz="2400" dirty="0" err="1">
                <a:solidFill>
                  <a:srgbClr val="105076"/>
                </a:solidFill>
                <a:latin typeface="Century Gothic" panose="020B0502020202020204" pitchFamily="34" charset="0"/>
              </a:rPr>
              <a:t>J’</a:t>
            </a:r>
            <a:r>
              <a:rPr lang="en-GB" sz="2400" b="1" dirty="0" err="1">
                <a:solidFill>
                  <a:srgbClr val="105076"/>
                </a:solidFill>
                <a:latin typeface="Century Gothic" panose="020B0502020202020204" pitchFamily="34" charset="0"/>
              </a:rPr>
              <a:t>ai</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expliqué</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la </a:t>
            </a:r>
            <a:r>
              <a:rPr lang="en-GB" sz="2400" dirty="0" err="1">
                <a:solidFill>
                  <a:srgbClr val="105076"/>
                </a:solidFill>
                <a:latin typeface="Century Gothic" panose="020B0502020202020204" pitchFamily="34" charset="0"/>
              </a:rPr>
              <a:t>tâche</a:t>
            </a:r>
            <a:r>
              <a:rPr lang="en-GB" sz="2400"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hier</a:t>
            </a:r>
            <a:r>
              <a:rPr lang="en-GB" sz="2400" dirty="0">
                <a:solidFill>
                  <a:srgbClr val="105076"/>
                </a:solidFill>
                <a:latin typeface="Century Gothic" panose="020B0502020202020204" pitchFamily="34" charset="0"/>
              </a:rPr>
              <a:t>.		I </a:t>
            </a:r>
            <a:r>
              <a:rPr lang="en-GB" sz="2400" b="1" dirty="0">
                <a:solidFill>
                  <a:srgbClr val="EE6000"/>
                </a:solidFill>
                <a:latin typeface="Century Gothic" panose="020B0502020202020204" pitchFamily="34" charset="0"/>
              </a:rPr>
              <a:t>explained</a:t>
            </a:r>
            <a:r>
              <a:rPr lang="en-GB" sz="2400" dirty="0">
                <a:solidFill>
                  <a:srgbClr val="105076"/>
                </a:solidFill>
                <a:latin typeface="Century Gothic" panose="020B0502020202020204" pitchFamily="34" charset="0"/>
              </a:rPr>
              <a:t> the task </a:t>
            </a:r>
            <a:r>
              <a:rPr lang="en-GB" sz="2400" b="1" dirty="0">
                <a:solidFill>
                  <a:srgbClr val="105076"/>
                </a:solidFill>
                <a:latin typeface="Century Gothic" panose="020B0502020202020204" pitchFamily="34" charset="0"/>
              </a:rPr>
              <a:t>yesterday</a:t>
            </a:r>
            <a:r>
              <a:rPr lang="en-GB" sz="2400" dirty="0">
                <a:solidFill>
                  <a:srgbClr val="105076"/>
                </a:solidFill>
                <a:latin typeface="Century Gothic" panose="020B0502020202020204" pitchFamily="34" charset="0"/>
              </a:rPr>
              <a:t>. </a:t>
            </a:r>
          </a:p>
          <a:p>
            <a:endParaRPr lang="en-GB" sz="15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When we don’t, we can use either the </a:t>
            </a:r>
            <a:r>
              <a:rPr lang="en-GB" sz="2400" b="1" dirty="0">
                <a:solidFill>
                  <a:srgbClr val="EE6000"/>
                </a:solidFill>
                <a:latin typeface="Century Gothic" panose="020B0502020202020204" pitchFamily="34" charset="0"/>
              </a:rPr>
              <a:t>present perfect </a:t>
            </a:r>
            <a:r>
              <a:rPr lang="en-GB" sz="2400" dirty="0">
                <a:solidFill>
                  <a:srgbClr val="115076"/>
                </a:solidFill>
                <a:latin typeface="Century Gothic" panose="020B0502020202020204" pitchFamily="34" charset="0"/>
              </a:rPr>
              <a:t>or the</a:t>
            </a:r>
            <a:r>
              <a:rPr lang="en-GB" sz="2400" b="1" dirty="0">
                <a:solidFill>
                  <a:srgbClr val="EE6000"/>
                </a:solidFill>
                <a:latin typeface="Century Gothic" panose="020B0502020202020204" pitchFamily="34" charset="0"/>
              </a:rPr>
              <a:t> simple past</a:t>
            </a:r>
            <a:r>
              <a:rPr lang="en-GB" sz="2400" dirty="0">
                <a:solidFill>
                  <a:srgbClr val="105076"/>
                </a:solidFill>
                <a:latin typeface="Century Gothic" panose="020B0502020202020204" pitchFamily="34" charset="0"/>
              </a:rPr>
              <a:t>.  </a:t>
            </a:r>
          </a:p>
          <a:p>
            <a:endParaRPr lang="en-GB" sz="1500" dirty="0">
              <a:solidFill>
                <a:srgbClr val="105076"/>
              </a:solidFill>
              <a:latin typeface="Century Gothic" panose="020B0502020202020204" pitchFamily="34" charset="0"/>
            </a:endParaRPr>
          </a:p>
          <a:p>
            <a:r>
              <a:rPr lang="en-GB" sz="2400" dirty="0" err="1">
                <a:solidFill>
                  <a:srgbClr val="105076"/>
                </a:solidFill>
                <a:latin typeface="Century Gothic" panose="020B0502020202020204" pitchFamily="34" charset="0"/>
              </a:rPr>
              <a:t>J’</a:t>
            </a:r>
            <a:r>
              <a:rPr lang="en-GB" sz="2400" b="1" dirty="0" err="1">
                <a:solidFill>
                  <a:srgbClr val="105076"/>
                </a:solidFill>
                <a:latin typeface="Century Gothic" panose="020B0502020202020204" pitchFamily="34" charset="0"/>
              </a:rPr>
              <a:t>ai</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expliqué</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la </a:t>
            </a:r>
            <a:r>
              <a:rPr lang="en-GB" sz="2400" dirty="0" err="1">
                <a:solidFill>
                  <a:srgbClr val="105076"/>
                </a:solidFill>
                <a:latin typeface="Century Gothic" panose="020B0502020202020204" pitchFamily="34" charset="0"/>
              </a:rPr>
              <a:t>tâche</a:t>
            </a:r>
            <a:r>
              <a:rPr lang="en-GB" sz="2400" dirty="0">
                <a:solidFill>
                  <a:srgbClr val="105076"/>
                </a:solidFill>
                <a:latin typeface="Century Gothic" panose="020B0502020202020204" pitchFamily="34" charset="0"/>
              </a:rPr>
              <a:t>.			I </a:t>
            </a:r>
            <a:r>
              <a:rPr lang="en-GB" sz="2400" b="1" dirty="0">
                <a:solidFill>
                  <a:srgbClr val="EE6000"/>
                </a:solidFill>
                <a:latin typeface="Century Gothic" panose="020B0502020202020204" pitchFamily="34" charset="0"/>
              </a:rPr>
              <a:t>have explained </a:t>
            </a:r>
            <a:r>
              <a:rPr lang="en-GB" sz="2400" dirty="0">
                <a:solidFill>
                  <a:srgbClr val="105076"/>
                </a:solidFill>
                <a:latin typeface="Century Gothic" panose="020B0502020202020204" pitchFamily="34" charset="0"/>
              </a:rPr>
              <a:t>the task.								I </a:t>
            </a:r>
            <a:r>
              <a:rPr lang="en-GB" sz="2400" b="1" dirty="0">
                <a:solidFill>
                  <a:srgbClr val="EE6000"/>
                </a:solidFill>
                <a:latin typeface="Century Gothic" panose="020B0502020202020204" pitchFamily="34" charset="0"/>
              </a:rPr>
              <a:t>explained</a:t>
            </a:r>
            <a:r>
              <a:rPr lang="en-GB" sz="2400" dirty="0">
                <a:solidFill>
                  <a:srgbClr val="105076"/>
                </a:solidFill>
                <a:latin typeface="Century Gothic" panose="020B0502020202020204" pitchFamily="34" charset="0"/>
              </a:rPr>
              <a:t> the task. </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In French, we use the </a:t>
            </a:r>
            <a:r>
              <a:rPr lang="en-GB" sz="2400" b="1" dirty="0">
                <a:solidFill>
                  <a:srgbClr val="105076"/>
                </a:solidFill>
                <a:latin typeface="Century Gothic" panose="020B0502020202020204" pitchFamily="34" charset="0"/>
              </a:rPr>
              <a:t>same tense </a:t>
            </a:r>
            <a:r>
              <a:rPr lang="en-GB" sz="2400" dirty="0">
                <a:solidFill>
                  <a:srgbClr val="105076"/>
                </a:solidFill>
                <a:latin typeface="Century Gothic" panose="020B0502020202020204" pitchFamily="34" charset="0"/>
              </a:rPr>
              <a:t>for </a:t>
            </a:r>
            <a:r>
              <a:rPr lang="en-GB" sz="2400" b="1" dirty="0">
                <a:solidFill>
                  <a:srgbClr val="105076"/>
                </a:solidFill>
                <a:latin typeface="Century Gothic" panose="020B0502020202020204" pitchFamily="34" charset="0"/>
              </a:rPr>
              <a:t>both situations.</a:t>
            </a:r>
            <a:endParaRPr lang="en-GB" sz="2400" dirty="0">
              <a:solidFill>
                <a:srgbClr val="105076"/>
              </a:solidFill>
              <a:latin typeface="Century Gothic" panose="020B0502020202020204" pitchFamily="34" charset="0"/>
            </a:endParaRPr>
          </a:p>
          <a:p>
            <a:endParaRPr lang="en-GB" sz="2400" dirty="0">
              <a:solidFill>
                <a:srgbClr val="105076"/>
              </a:solidFill>
              <a:latin typeface="Century Gothic" panose="020B050202020202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841672" cy="707849"/>
          </a:xfrm>
        </p:spPr>
        <p:txBody>
          <a:bodyPr>
            <a:normAutofit/>
          </a:bodyPr>
          <a:lstStyle/>
          <a:p>
            <a:r>
              <a:rPr lang="en-GB" sz="2800" b="1" dirty="0">
                <a:solidFill>
                  <a:schemeClr val="bg1"/>
                </a:solidFill>
              </a:rPr>
              <a:t>Present perfect vs. simple past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ular Callout 9">
            <a:extLst>
              <a:ext uri="{FF2B5EF4-FFF2-40B4-BE49-F238E27FC236}">
                <a16:creationId xmlns:a16="http://schemas.microsoft.com/office/drawing/2014/main" id="{42926066-396D-4ACF-B469-EF1DC14BB08E}"/>
              </a:ext>
            </a:extLst>
          </p:cNvPr>
          <p:cNvSpPr/>
          <p:nvPr/>
        </p:nvSpPr>
        <p:spPr>
          <a:xfrm>
            <a:off x="5604842" y="1918010"/>
            <a:ext cx="2473658" cy="1260951"/>
          </a:xfrm>
          <a:prstGeom prst="wedgeRoundRectCallout">
            <a:avLst>
              <a:gd name="adj1" fmla="val -20385"/>
              <a:gd name="adj2" fmla="val 69922"/>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Two </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past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tenses</a:t>
            </a:r>
            <a:r>
              <a:rPr kumimoji="0" lang="en-GB" sz="2000" i="0" u="none" strike="noStrike" kern="0" cap="none" spc="0" normalizeH="0" noProof="0" dirty="0">
                <a:ln>
                  <a:noFill/>
                </a:ln>
                <a:solidFill>
                  <a:prstClr val="white"/>
                </a:solidFill>
                <a:effectLst/>
                <a:uLnTx/>
                <a:uFillTx/>
                <a:latin typeface="Century Gothic" panose="020F0302020204030204"/>
                <a:ea typeface="+mn-ea"/>
                <a:cs typeface="+mn-cs"/>
              </a:rPr>
              <a:t> in English</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ounded Rectangular Callout 9">
            <a:extLst>
              <a:ext uri="{FF2B5EF4-FFF2-40B4-BE49-F238E27FC236}">
                <a16:creationId xmlns:a16="http://schemas.microsoft.com/office/drawing/2014/main" id="{A83D77BA-5D49-46DE-B286-D12E8B0B3D82}"/>
              </a:ext>
            </a:extLst>
          </p:cNvPr>
          <p:cNvSpPr/>
          <p:nvPr/>
        </p:nvSpPr>
        <p:spPr>
          <a:xfrm>
            <a:off x="177573" y="1918010"/>
            <a:ext cx="2473658" cy="1260951"/>
          </a:xfrm>
          <a:prstGeom prst="wedgeRoundRectCallout">
            <a:avLst>
              <a:gd name="adj1" fmla="val -20385"/>
              <a:gd name="adj2" fmla="val 69922"/>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One </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past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tense</a:t>
            </a:r>
            <a:r>
              <a:rPr kumimoji="0" lang="en-GB" sz="2000" i="0" u="none" strike="noStrike" kern="0" cap="none" spc="0" normalizeH="0" noProof="0" dirty="0">
                <a:ln>
                  <a:noFill/>
                </a:ln>
                <a:solidFill>
                  <a:prstClr val="white"/>
                </a:solidFill>
                <a:effectLst/>
                <a:uLnTx/>
                <a:uFillTx/>
                <a:latin typeface="Century Gothic" panose="020F0302020204030204"/>
                <a:ea typeface="+mn-ea"/>
                <a:cs typeface="+mn-cs"/>
              </a:rPr>
              <a:t> in French</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834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841672" cy="707849"/>
          </a:xfrm>
        </p:spPr>
        <p:txBody>
          <a:bodyPr>
            <a:normAutofit/>
          </a:bodyPr>
          <a:lstStyle/>
          <a:p>
            <a:r>
              <a:rPr lang="en-GB" sz="3600" b="1" dirty="0">
                <a:solidFill>
                  <a:schemeClr val="bg1"/>
                </a:solidFill>
              </a:rPr>
              <a:t>Adverbs of time</a:t>
            </a:r>
          </a:p>
        </p:txBody>
      </p:sp>
      <p:graphicFrame>
        <p:nvGraphicFramePr>
          <p:cNvPr id="5" name="Table 17">
            <a:extLst>
              <a:ext uri="{FF2B5EF4-FFF2-40B4-BE49-F238E27FC236}">
                <a16:creationId xmlns:a16="http://schemas.microsoft.com/office/drawing/2014/main" id="{485F4270-57FF-A84F-8910-930D51874FF7}"/>
              </a:ext>
            </a:extLst>
          </p:cNvPr>
          <p:cNvGraphicFramePr>
            <a:graphicFrameLocks noGrp="1"/>
          </p:cNvGraphicFramePr>
          <p:nvPr/>
        </p:nvGraphicFramePr>
        <p:xfrm>
          <a:off x="477830" y="3074714"/>
          <a:ext cx="7128000" cy="2743200"/>
        </p:xfrm>
        <a:graphic>
          <a:graphicData uri="http://schemas.openxmlformats.org/drawingml/2006/table">
            <a:tbl>
              <a:tblPr firstRow="1" bandRow="1">
                <a:tableStyleId>{21E4AEA4-8DFA-4A89-87EB-49C32662AFE0}</a:tableStyleId>
              </a:tblPr>
              <a:tblGrid>
                <a:gridCol w="3564000">
                  <a:extLst>
                    <a:ext uri="{9D8B030D-6E8A-4147-A177-3AD203B41FA5}">
                      <a16:colId xmlns:a16="http://schemas.microsoft.com/office/drawing/2014/main" val="451169407"/>
                    </a:ext>
                  </a:extLst>
                </a:gridCol>
                <a:gridCol w="3564000">
                  <a:extLst>
                    <a:ext uri="{9D8B030D-6E8A-4147-A177-3AD203B41FA5}">
                      <a16:colId xmlns:a16="http://schemas.microsoft.com/office/drawing/2014/main" val="4162311399"/>
                    </a:ext>
                  </a:extLst>
                </a:gridCol>
              </a:tblGrid>
              <a:tr h="370840">
                <a:tc>
                  <a:txBody>
                    <a:bodyPr/>
                    <a:lstStyle/>
                    <a:p>
                      <a:pPr algn="ctr"/>
                      <a:r>
                        <a:rPr lang="fr-FR" sz="2400" noProof="0" dirty="0">
                          <a:latin typeface="Century Gothic" panose="020B0502020202020204" pitchFamily="34" charset="0"/>
                        </a:rPr>
                        <a:t>at a </a:t>
                      </a:r>
                      <a:r>
                        <a:rPr lang="fr-FR" sz="2400" noProof="0" dirty="0" err="1">
                          <a:latin typeface="Century Gothic" panose="020B0502020202020204" pitchFamily="34" charset="0"/>
                        </a:rPr>
                        <a:t>specified</a:t>
                      </a:r>
                      <a:r>
                        <a:rPr lang="fr-FR" sz="2400" noProof="0" dirty="0">
                          <a:latin typeface="Century Gothic" panose="020B0502020202020204" pitchFamily="34" charset="0"/>
                        </a:rPr>
                        <a:t> time</a:t>
                      </a:r>
                    </a:p>
                  </a:txBody>
                  <a:tcPr/>
                </a:tc>
                <a:tc>
                  <a:txBody>
                    <a:bodyPr/>
                    <a:lstStyle/>
                    <a:p>
                      <a:pPr algn="ctr"/>
                      <a:r>
                        <a:rPr lang="fr-FR" sz="2400" noProof="0" dirty="0">
                          <a:latin typeface="Century Gothic" panose="020B0502020202020204" pitchFamily="34" charset="0"/>
                        </a:rPr>
                        <a:t>at an </a:t>
                      </a:r>
                      <a:r>
                        <a:rPr lang="fr-FR" sz="2400" noProof="0" dirty="0" err="1">
                          <a:latin typeface="Century Gothic" panose="020B0502020202020204" pitchFamily="34" charset="0"/>
                        </a:rPr>
                        <a:t>unspecified</a:t>
                      </a:r>
                      <a:r>
                        <a:rPr lang="fr-FR" sz="2400" noProof="0" dirty="0">
                          <a:latin typeface="Century Gothic" panose="020B0502020202020204" pitchFamily="34" charset="0"/>
                        </a:rPr>
                        <a:t> time</a:t>
                      </a:r>
                    </a:p>
                  </a:txBody>
                  <a:tcPr/>
                </a:tc>
                <a:extLst>
                  <a:ext uri="{0D108BD9-81ED-4DB2-BD59-A6C34878D82A}">
                    <a16:rowId xmlns:a16="http://schemas.microsoft.com/office/drawing/2014/main" val="2693524060"/>
                  </a:ext>
                </a:extLst>
              </a:tr>
              <a:tr h="370840">
                <a:tc>
                  <a:txBody>
                    <a:bodyPr/>
                    <a:lstStyle/>
                    <a:p>
                      <a:r>
                        <a:rPr lang="fr-FR" sz="2400" noProof="0" dirty="0">
                          <a:solidFill>
                            <a:srgbClr val="115076"/>
                          </a:solidFill>
                          <a:latin typeface="Century Gothic" panose="020B0502020202020204" pitchFamily="34" charset="0"/>
                        </a:rPr>
                        <a:t>le mois dernier</a:t>
                      </a:r>
                    </a:p>
                  </a:txBody>
                  <a:tcPr/>
                </a:tc>
                <a:tc>
                  <a:txBody>
                    <a:bodyPr/>
                    <a:lstStyle/>
                    <a:p>
                      <a:r>
                        <a:rPr lang="fr-FR" sz="2400" noProof="0" dirty="0">
                          <a:solidFill>
                            <a:srgbClr val="115076"/>
                          </a:solidFill>
                          <a:latin typeface="Century Gothic" panose="020B0502020202020204" pitchFamily="34" charset="0"/>
                        </a:rPr>
                        <a:t>déjà</a:t>
                      </a:r>
                    </a:p>
                  </a:txBody>
                  <a:tcPr/>
                </a:tc>
                <a:extLst>
                  <a:ext uri="{0D108BD9-81ED-4DB2-BD59-A6C34878D82A}">
                    <a16:rowId xmlns:a16="http://schemas.microsoft.com/office/drawing/2014/main" val="699841546"/>
                  </a:ext>
                </a:extLst>
              </a:tr>
              <a:tr h="370840">
                <a:tc>
                  <a:txBody>
                    <a:bodyPr/>
                    <a:lstStyle/>
                    <a:p>
                      <a:r>
                        <a:rPr lang="fr-FR" sz="2400" noProof="0" dirty="0">
                          <a:solidFill>
                            <a:srgbClr val="115076"/>
                          </a:solidFill>
                          <a:latin typeface="Century Gothic" panose="020B0502020202020204" pitchFamily="34" charset="0"/>
                        </a:rPr>
                        <a:t>lundi dernier</a:t>
                      </a:r>
                    </a:p>
                  </a:txBody>
                  <a:tcPr/>
                </a:tc>
                <a:tc>
                  <a:txBody>
                    <a:bodyPr/>
                    <a:lstStyle/>
                    <a:p>
                      <a:r>
                        <a:rPr lang="fr-FR" sz="2400" noProof="0" dirty="0">
                          <a:solidFill>
                            <a:srgbClr val="115076"/>
                          </a:solidFill>
                          <a:latin typeface="Century Gothic" panose="020B0502020202020204" pitchFamily="34" charset="0"/>
                        </a:rPr>
                        <a:t>toujours</a:t>
                      </a:r>
                    </a:p>
                  </a:txBody>
                  <a:tcPr/>
                </a:tc>
                <a:extLst>
                  <a:ext uri="{0D108BD9-81ED-4DB2-BD59-A6C34878D82A}">
                    <a16:rowId xmlns:a16="http://schemas.microsoft.com/office/drawing/2014/main" val="3986079869"/>
                  </a:ext>
                </a:extLst>
              </a:tr>
              <a:tr h="370840">
                <a:tc>
                  <a:txBody>
                    <a:bodyPr/>
                    <a:lstStyle/>
                    <a:p>
                      <a:r>
                        <a:rPr lang="fr-FR" sz="2400" noProof="0" dirty="0">
                          <a:solidFill>
                            <a:srgbClr val="115076"/>
                          </a:solidFill>
                          <a:latin typeface="Century Gothic" panose="020B0502020202020204" pitchFamily="34" charset="0"/>
                        </a:rPr>
                        <a:t>hier</a:t>
                      </a:r>
                    </a:p>
                  </a:txBody>
                  <a:tcPr/>
                </a:tc>
                <a:tc>
                  <a:txBody>
                    <a:bodyPr/>
                    <a:lstStyle/>
                    <a:p>
                      <a:r>
                        <a:rPr lang="fr-FR" sz="2400" noProof="0" dirty="0">
                          <a:solidFill>
                            <a:srgbClr val="115076"/>
                          </a:solidFill>
                          <a:latin typeface="Century Gothic" panose="020B0502020202020204" pitchFamily="34" charset="0"/>
                        </a:rPr>
                        <a:t>enfin</a:t>
                      </a:r>
                    </a:p>
                  </a:txBody>
                  <a:tcPr/>
                </a:tc>
                <a:extLst>
                  <a:ext uri="{0D108BD9-81ED-4DB2-BD59-A6C34878D82A}">
                    <a16:rowId xmlns:a16="http://schemas.microsoft.com/office/drawing/2014/main" val="1661838269"/>
                  </a:ext>
                </a:extLst>
              </a:tr>
              <a:tr h="370840">
                <a:tc>
                  <a:txBody>
                    <a:bodyPr/>
                    <a:lstStyle/>
                    <a:p>
                      <a:r>
                        <a:rPr lang="fr-FR" sz="2400" noProof="0" dirty="0">
                          <a:solidFill>
                            <a:srgbClr val="115076"/>
                          </a:solidFill>
                          <a:latin typeface="Century Gothic" panose="020B0502020202020204" pitchFamily="34" charset="0"/>
                        </a:rPr>
                        <a:t>le 30 octobre</a:t>
                      </a:r>
                    </a:p>
                  </a:txBody>
                  <a:tcPr/>
                </a:tc>
                <a:tc>
                  <a:txBody>
                    <a:bodyPr/>
                    <a:lstStyle/>
                    <a:p>
                      <a:r>
                        <a:rPr lang="fr-FR" sz="2400" noProof="0" dirty="0">
                          <a:solidFill>
                            <a:srgbClr val="115076"/>
                          </a:solidFill>
                          <a:latin typeface="Century Gothic" panose="020B0502020202020204" pitchFamily="34" charset="0"/>
                        </a:rPr>
                        <a:t>souvent</a:t>
                      </a:r>
                    </a:p>
                  </a:txBody>
                  <a:tcPr/>
                </a:tc>
                <a:extLst>
                  <a:ext uri="{0D108BD9-81ED-4DB2-BD59-A6C34878D82A}">
                    <a16:rowId xmlns:a16="http://schemas.microsoft.com/office/drawing/2014/main" val="2510619516"/>
                  </a:ext>
                </a:extLst>
              </a:tr>
              <a:tr h="370840">
                <a:tc>
                  <a:txBody>
                    <a:bodyPr/>
                    <a:lstStyle/>
                    <a:p>
                      <a:r>
                        <a:rPr lang="fr-FR" sz="2400" noProof="0" dirty="0">
                          <a:solidFill>
                            <a:srgbClr val="115076"/>
                          </a:solidFill>
                          <a:latin typeface="Century Gothic" panose="020B0502020202020204" pitchFamily="34" charset="0"/>
                        </a:rPr>
                        <a:t>la semaine dernière</a:t>
                      </a:r>
                    </a:p>
                  </a:txBody>
                  <a:tcPr/>
                </a:tc>
                <a:tc>
                  <a:txBody>
                    <a:bodyPr/>
                    <a:lstStyle/>
                    <a:p>
                      <a:r>
                        <a:rPr lang="fr-FR" sz="2400" noProof="0" dirty="0">
                          <a:solidFill>
                            <a:srgbClr val="115076"/>
                          </a:solidFill>
                          <a:latin typeface="Century Gothic" panose="020B0502020202020204" pitchFamily="34" charset="0"/>
                        </a:rPr>
                        <a:t>plusieurs fois </a:t>
                      </a:r>
                    </a:p>
                  </a:txBody>
                  <a:tcPr/>
                </a:tc>
                <a:extLst>
                  <a:ext uri="{0D108BD9-81ED-4DB2-BD59-A6C34878D82A}">
                    <a16:rowId xmlns:a16="http://schemas.microsoft.com/office/drawing/2014/main" val="4029685410"/>
                  </a:ext>
                </a:extLst>
              </a:tr>
            </a:tbl>
          </a:graphicData>
        </a:graphic>
      </p:graphicFrame>
      <p:sp>
        <p:nvSpPr>
          <p:cNvPr id="30" name="Rectangle 29">
            <a:extLst>
              <a:ext uri="{FF2B5EF4-FFF2-40B4-BE49-F238E27FC236}">
                <a16:creationId xmlns:a16="http://schemas.microsoft.com/office/drawing/2014/main" id="{3B81204E-3B13-724A-8AFD-88BEDE073447}"/>
              </a:ext>
            </a:extLst>
          </p:cNvPr>
          <p:cNvSpPr/>
          <p:nvPr/>
        </p:nvSpPr>
        <p:spPr>
          <a:xfrm>
            <a:off x="4080747" y="3572225"/>
            <a:ext cx="3311090" cy="370289"/>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1" name="Rectangle 30">
            <a:extLst>
              <a:ext uri="{FF2B5EF4-FFF2-40B4-BE49-F238E27FC236}">
                <a16:creationId xmlns:a16="http://schemas.microsoft.com/office/drawing/2014/main" id="{9558899E-2F39-7B45-AEA2-C59C28375D51}"/>
              </a:ext>
            </a:extLst>
          </p:cNvPr>
          <p:cNvSpPr/>
          <p:nvPr/>
        </p:nvSpPr>
        <p:spPr>
          <a:xfrm>
            <a:off x="552407" y="3579897"/>
            <a:ext cx="3311090" cy="370289"/>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2" name="Rectangle 31">
            <a:extLst>
              <a:ext uri="{FF2B5EF4-FFF2-40B4-BE49-F238E27FC236}">
                <a16:creationId xmlns:a16="http://schemas.microsoft.com/office/drawing/2014/main" id="{695A6206-0C04-BA47-A045-871DD52318D9}"/>
              </a:ext>
            </a:extLst>
          </p:cNvPr>
          <p:cNvSpPr/>
          <p:nvPr/>
        </p:nvSpPr>
        <p:spPr>
          <a:xfrm>
            <a:off x="4080747" y="4035327"/>
            <a:ext cx="3311090" cy="370289"/>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3" name="Rectangle 32">
            <a:extLst>
              <a:ext uri="{FF2B5EF4-FFF2-40B4-BE49-F238E27FC236}">
                <a16:creationId xmlns:a16="http://schemas.microsoft.com/office/drawing/2014/main" id="{F1F76AD6-914F-2A4B-A620-23AC8964608C}"/>
              </a:ext>
            </a:extLst>
          </p:cNvPr>
          <p:cNvSpPr/>
          <p:nvPr/>
        </p:nvSpPr>
        <p:spPr>
          <a:xfrm>
            <a:off x="552407" y="4067299"/>
            <a:ext cx="3311090" cy="370289"/>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4" name="Rectangle 33">
            <a:extLst>
              <a:ext uri="{FF2B5EF4-FFF2-40B4-BE49-F238E27FC236}">
                <a16:creationId xmlns:a16="http://schemas.microsoft.com/office/drawing/2014/main" id="{8FD056FC-2BD6-E141-A703-B03843BDD3E2}"/>
              </a:ext>
            </a:extLst>
          </p:cNvPr>
          <p:cNvSpPr/>
          <p:nvPr/>
        </p:nvSpPr>
        <p:spPr>
          <a:xfrm>
            <a:off x="4080747" y="4478414"/>
            <a:ext cx="3311090" cy="370289"/>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5" name="Rectangle 34">
            <a:extLst>
              <a:ext uri="{FF2B5EF4-FFF2-40B4-BE49-F238E27FC236}">
                <a16:creationId xmlns:a16="http://schemas.microsoft.com/office/drawing/2014/main" id="{0C0B6B66-1DFC-544C-915B-B7DABB62B7D0}"/>
              </a:ext>
            </a:extLst>
          </p:cNvPr>
          <p:cNvSpPr/>
          <p:nvPr/>
        </p:nvSpPr>
        <p:spPr>
          <a:xfrm>
            <a:off x="537315" y="4486086"/>
            <a:ext cx="3311090" cy="370289"/>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6" name="Rectangle 35">
            <a:extLst>
              <a:ext uri="{FF2B5EF4-FFF2-40B4-BE49-F238E27FC236}">
                <a16:creationId xmlns:a16="http://schemas.microsoft.com/office/drawing/2014/main" id="{A3BC1E1A-FCC8-1C4F-8A85-3A5EBFA14460}"/>
              </a:ext>
            </a:extLst>
          </p:cNvPr>
          <p:cNvSpPr/>
          <p:nvPr/>
        </p:nvSpPr>
        <p:spPr>
          <a:xfrm>
            <a:off x="4080747" y="4941516"/>
            <a:ext cx="3311090" cy="370289"/>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7" name="Rectangle 36">
            <a:extLst>
              <a:ext uri="{FF2B5EF4-FFF2-40B4-BE49-F238E27FC236}">
                <a16:creationId xmlns:a16="http://schemas.microsoft.com/office/drawing/2014/main" id="{4CB41363-16E4-A746-B3B4-FDFE1E6E1E19}"/>
              </a:ext>
            </a:extLst>
          </p:cNvPr>
          <p:cNvSpPr/>
          <p:nvPr/>
        </p:nvSpPr>
        <p:spPr>
          <a:xfrm>
            <a:off x="537315" y="4998540"/>
            <a:ext cx="3311090" cy="370289"/>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8" name="Rectangle 37">
            <a:extLst>
              <a:ext uri="{FF2B5EF4-FFF2-40B4-BE49-F238E27FC236}">
                <a16:creationId xmlns:a16="http://schemas.microsoft.com/office/drawing/2014/main" id="{D1284876-1804-C644-89B2-C9FABC2B53FB}"/>
              </a:ext>
            </a:extLst>
          </p:cNvPr>
          <p:cNvSpPr/>
          <p:nvPr/>
        </p:nvSpPr>
        <p:spPr>
          <a:xfrm>
            <a:off x="552407" y="5430813"/>
            <a:ext cx="3311090" cy="370289"/>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0" name="Rectangle 39">
            <a:extLst>
              <a:ext uri="{FF2B5EF4-FFF2-40B4-BE49-F238E27FC236}">
                <a16:creationId xmlns:a16="http://schemas.microsoft.com/office/drawing/2014/main" id="{F0031EE3-77CA-1B4F-BDD8-692DE7CD3DE2}"/>
              </a:ext>
            </a:extLst>
          </p:cNvPr>
          <p:cNvSpPr/>
          <p:nvPr/>
        </p:nvSpPr>
        <p:spPr>
          <a:xfrm>
            <a:off x="4077489" y="5419333"/>
            <a:ext cx="3311090" cy="370289"/>
          </a:xfrm>
          <a:prstGeom prst="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2" name="TextBox 41">
            <a:extLst>
              <a:ext uri="{FF2B5EF4-FFF2-40B4-BE49-F238E27FC236}">
                <a16:creationId xmlns:a16="http://schemas.microsoft.com/office/drawing/2014/main" id="{D678E8C9-34FC-454C-B140-15741457B65D}"/>
              </a:ext>
            </a:extLst>
          </p:cNvPr>
          <p:cNvSpPr txBox="1"/>
          <p:nvPr/>
        </p:nvSpPr>
        <p:spPr>
          <a:xfrm>
            <a:off x="371857" y="1428012"/>
            <a:ext cx="7446465" cy="1200329"/>
          </a:xfrm>
          <a:prstGeom prst="rect">
            <a:avLst/>
          </a:prstGeom>
          <a:noFill/>
        </p:spPr>
        <p:txBody>
          <a:bodyPr wrap="square" rtlCol="0">
            <a:spAutoFit/>
          </a:bodyPr>
          <a:lstStyle/>
          <a:p>
            <a:pPr marL="457200" indent="-457200" algn="l">
              <a:buFont typeface="+mj-lt"/>
              <a:buAutoNum type="arabicPeriod"/>
            </a:pPr>
            <a:r>
              <a:rPr lang="en-US" sz="2400" dirty="0">
                <a:solidFill>
                  <a:schemeClr val="accent5">
                    <a:lumMod val="50000"/>
                  </a:schemeClr>
                </a:solidFill>
                <a:latin typeface="Century Gothic" panose="020B0502020202020204" pitchFamily="34" charset="0"/>
              </a:rPr>
              <a:t>Translate the adverbs on the right into French.</a:t>
            </a:r>
          </a:p>
          <a:p>
            <a:pPr marL="457200" indent="-457200" algn="l">
              <a:buFont typeface="+mj-lt"/>
              <a:buAutoNum type="arabicPeriod"/>
            </a:pPr>
            <a:r>
              <a:rPr lang="en-US" sz="2400" dirty="0">
                <a:solidFill>
                  <a:schemeClr val="accent5">
                    <a:lumMod val="50000"/>
                  </a:schemeClr>
                </a:solidFill>
                <a:latin typeface="Century Gothic" panose="020B0502020202020204" pitchFamily="34" charset="0"/>
              </a:rPr>
              <a:t>Decide whether the adverbs give information about a </a:t>
            </a:r>
            <a:r>
              <a:rPr lang="en-US" sz="2400" b="1" dirty="0">
                <a:solidFill>
                  <a:schemeClr val="accent5">
                    <a:lumMod val="50000"/>
                  </a:schemeClr>
                </a:solidFill>
                <a:latin typeface="Century Gothic" panose="020B0502020202020204" pitchFamily="34" charset="0"/>
              </a:rPr>
              <a:t>specified </a:t>
            </a:r>
            <a:r>
              <a:rPr lang="en-US" sz="2400" dirty="0">
                <a:solidFill>
                  <a:schemeClr val="accent5">
                    <a:lumMod val="50000"/>
                  </a:schemeClr>
                </a:solidFill>
                <a:latin typeface="Century Gothic" panose="020B0502020202020204" pitchFamily="34" charset="0"/>
              </a:rPr>
              <a:t>or an </a:t>
            </a:r>
            <a:r>
              <a:rPr lang="en-US" sz="2400" b="1" dirty="0">
                <a:solidFill>
                  <a:schemeClr val="accent5">
                    <a:lumMod val="50000"/>
                  </a:schemeClr>
                </a:solidFill>
                <a:latin typeface="Century Gothic" panose="020B0502020202020204" pitchFamily="34" charset="0"/>
              </a:rPr>
              <a:t>unspecified</a:t>
            </a:r>
            <a:r>
              <a:rPr lang="en-US" sz="2400" dirty="0">
                <a:solidFill>
                  <a:schemeClr val="accent5">
                    <a:lumMod val="50000"/>
                  </a:schemeClr>
                </a:solidFill>
                <a:latin typeface="Century Gothic" panose="020B0502020202020204" pitchFamily="34" charset="0"/>
              </a:rPr>
              <a:t> time.</a:t>
            </a:r>
          </a:p>
        </p:txBody>
      </p:sp>
      <p:sp>
        <p:nvSpPr>
          <p:cNvPr id="41" name="Rounded Rectangle 40">
            <a:extLst>
              <a:ext uri="{FF2B5EF4-FFF2-40B4-BE49-F238E27FC236}">
                <a16:creationId xmlns:a16="http://schemas.microsoft.com/office/drawing/2014/main" id="{24149EEC-CA83-C449-9CC6-10CC1089692D}"/>
              </a:ext>
            </a:extLst>
          </p:cNvPr>
          <p:cNvSpPr/>
          <p:nvPr/>
        </p:nvSpPr>
        <p:spPr>
          <a:xfrm>
            <a:off x="7965242" y="3531914"/>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always</a:t>
            </a:r>
          </a:p>
        </p:txBody>
      </p:sp>
      <p:sp>
        <p:nvSpPr>
          <p:cNvPr id="43" name="Rounded Rectangle 42">
            <a:extLst>
              <a:ext uri="{FF2B5EF4-FFF2-40B4-BE49-F238E27FC236}">
                <a16:creationId xmlns:a16="http://schemas.microsoft.com/office/drawing/2014/main" id="{5348A113-B0F6-F24C-8EDB-E8CC427B6277}"/>
              </a:ext>
            </a:extLst>
          </p:cNvPr>
          <p:cNvSpPr/>
          <p:nvPr/>
        </p:nvSpPr>
        <p:spPr>
          <a:xfrm>
            <a:off x="9912162" y="2756057"/>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often</a:t>
            </a:r>
          </a:p>
        </p:txBody>
      </p:sp>
      <p:sp>
        <p:nvSpPr>
          <p:cNvPr id="44" name="Rounded Rectangle 43">
            <a:extLst>
              <a:ext uri="{FF2B5EF4-FFF2-40B4-BE49-F238E27FC236}">
                <a16:creationId xmlns:a16="http://schemas.microsoft.com/office/drawing/2014/main" id="{955E0B94-F0E7-1F4A-AB2A-FD19B63FC17A}"/>
              </a:ext>
            </a:extLst>
          </p:cNvPr>
          <p:cNvSpPr/>
          <p:nvPr/>
        </p:nvSpPr>
        <p:spPr>
          <a:xfrm>
            <a:off x="7965242" y="5147354"/>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at last, finally</a:t>
            </a:r>
          </a:p>
        </p:txBody>
      </p:sp>
      <p:sp>
        <p:nvSpPr>
          <p:cNvPr id="45" name="Rounded Rectangle 44">
            <a:extLst>
              <a:ext uri="{FF2B5EF4-FFF2-40B4-BE49-F238E27FC236}">
                <a16:creationId xmlns:a16="http://schemas.microsoft.com/office/drawing/2014/main" id="{22205B6E-C7B7-8746-AC7A-D39DC8A8B185}"/>
              </a:ext>
            </a:extLst>
          </p:cNvPr>
          <p:cNvSpPr/>
          <p:nvPr/>
        </p:nvSpPr>
        <p:spPr>
          <a:xfrm>
            <a:off x="9912162" y="1971584"/>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yesterday</a:t>
            </a:r>
          </a:p>
        </p:txBody>
      </p:sp>
      <p:sp>
        <p:nvSpPr>
          <p:cNvPr id="46" name="Rounded Rectangle 45">
            <a:extLst>
              <a:ext uri="{FF2B5EF4-FFF2-40B4-BE49-F238E27FC236}">
                <a16:creationId xmlns:a16="http://schemas.microsoft.com/office/drawing/2014/main" id="{A70FAC9E-7995-3A4E-AF59-77CE91557FE0}"/>
              </a:ext>
            </a:extLst>
          </p:cNvPr>
          <p:cNvSpPr/>
          <p:nvPr/>
        </p:nvSpPr>
        <p:spPr>
          <a:xfrm>
            <a:off x="7965242" y="2751749"/>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last month</a:t>
            </a:r>
          </a:p>
        </p:txBody>
      </p:sp>
      <p:sp>
        <p:nvSpPr>
          <p:cNvPr id="47" name="Rounded Rectangle 46">
            <a:extLst>
              <a:ext uri="{FF2B5EF4-FFF2-40B4-BE49-F238E27FC236}">
                <a16:creationId xmlns:a16="http://schemas.microsoft.com/office/drawing/2014/main" id="{508EEEC2-6F42-1542-B593-952D6629E575}"/>
              </a:ext>
            </a:extLst>
          </p:cNvPr>
          <p:cNvSpPr/>
          <p:nvPr/>
        </p:nvSpPr>
        <p:spPr>
          <a:xfrm>
            <a:off x="7965242" y="1971584"/>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already</a:t>
            </a:r>
          </a:p>
        </p:txBody>
      </p:sp>
      <p:sp>
        <p:nvSpPr>
          <p:cNvPr id="48" name="Rounded Rectangle 47">
            <a:extLst>
              <a:ext uri="{FF2B5EF4-FFF2-40B4-BE49-F238E27FC236}">
                <a16:creationId xmlns:a16="http://schemas.microsoft.com/office/drawing/2014/main" id="{CFCD3AC6-8AC4-5442-9262-3C7000E32464}"/>
              </a:ext>
            </a:extLst>
          </p:cNvPr>
          <p:cNvSpPr/>
          <p:nvPr/>
        </p:nvSpPr>
        <p:spPr>
          <a:xfrm>
            <a:off x="9912162" y="4330164"/>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several times</a:t>
            </a:r>
          </a:p>
        </p:txBody>
      </p:sp>
      <p:sp>
        <p:nvSpPr>
          <p:cNvPr id="49" name="Rounded Rectangle 48">
            <a:extLst>
              <a:ext uri="{FF2B5EF4-FFF2-40B4-BE49-F238E27FC236}">
                <a16:creationId xmlns:a16="http://schemas.microsoft.com/office/drawing/2014/main" id="{C1484C53-61D3-9845-82B9-708C0DE08AE0}"/>
              </a:ext>
            </a:extLst>
          </p:cNvPr>
          <p:cNvSpPr/>
          <p:nvPr/>
        </p:nvSpPr>
        <p:spPr>
          <a:xfrm>
            <a:off x="9912162" y="5124107"/>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last week</a:t>
            </a:r>
          </a:p>
        </p:txBody>
      </p:sp>
      <p:sp>
        <p:nvSpPr>
          <p:cNvPr id="51" name="Rounded Rectangle 50">
            <a:extLst>
              <a:ext uri="{FF2B5EF4-FFF2-40B4-BE49-F238E27FC236}">
                <a16:creationId xmlns:a16="http://schemas.microsoft.com/office/drawing/2014/main" id="{B4D9B06C-6CC1-FD4C-BF7A-B6EA42985015}"/>
              </a:ext>
            </a:extLst>
          </p:cNvPr>
          <p:cNvSpPr/>
          <p:nvPr/>
        </p:nvSpPr>
        <p:spPr>
          <a:xfrm>
            <a:off x="7965242" y="4339634"/>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last Monday</a:t>
            </a:r>
          </a:p>
        </p:txBody>
      </p:sp>
      <p:sp>
        <p:nvSpPr>
          <p:cNvPr id="52" name="Rounded Rectangle 51">
            <a:extLst>
              <a:ext uri="{FF2B5EF4-FFF2-40B4-BE49-F238E27FC236}">
                <a16:creationId xmlns:a16="http://schemas.microsoft.com/office/drawing/2014/main" id="{87A50774-2B3B-F545-BF15-11C204DB3C52}"/>
              </a:ext>
            </a:extLst>
          </p:cNvPr>
          <p:cNvSpPr/>
          <p:nvPr/>
        </p:nvSpPr>
        <p:spPr>
          <a:xfrm>
            <a:off x="9912162" y="3536222"/>
            <a:ext cx="1800000" cy="67056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on 30th October</a:t>
            </a:r>
          </a:p>
        </p:txBody>
      </p:sp>
      <p:sp>
        <p:nvSpPr>
          <p:cNvPr id="27" name="Rounded Rectangle 46">
            <a:extLst>
              <a:ext uri="{FF2B5EF4-FFF2-40B4-BE49-F238E27FC236}">
                <a16:creationId xmlns:a16="http://schemas.microsoft.com/office/drawing/2014/main" id="{1F6163CC-FAB6-45A9-AAF7-656CE6CE3E3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lire</a:t>
            </a:r>
          </a:p>
        </p:txBody>
      </p:sp>
      <p:sp>
        <p:nvSpPr>
          <p:cNvPr id="39" name="Rounded Rectangular Callout 9">
            <a:extLst>
              <a:ext uri="{FF2B5EF4-FFF2-40B4-BE49-F238E27FC236}">
                <a16:creationId xmlns:a16="http://schemas.microsoft.com/office/drawing/2014/main" id="{0189AB85-F25D-45FB-A4F7-0C74245DCD83}"/>
              </a:ext>
            </a:extLst>
          </p:cNvPr>
          <p:cNvSpPr/>
          <p:nvPr/>
        </p:nvSpPr>
        <p:spPr>
          <a:xfrm>
            <a:off x="477830" y="1246774"/>
            <a:ext cx="2852800" cy="1627437"/>
          </a:xfrm>
          <a:prstGeom prst="wedgeRoundRectCallout">
            <a:avLst>
              <a:gd name="adj1" fmla="val -20385"/>
              <a:gd name="adj2" fmla="val 69922"/>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These adverbs are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always</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 used with the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past simple</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 in English.</a:t>
            </a:r>
            <a:endParaRPr kumimoji="0" lang="en-GB" sz="200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ounded Rectangular Callout 9">
            <a:extLst>
              <a:ext uri="{FF2B5EF4-FFF2-40B4-BE49-F238E27FC236}">
                <a16:creationId xmlns:a16="http://schemas.microsoft.com/office/drawing/2014/main" id="{47415E7D-DF5A-4778-9781-F68D0AF9FB6F}"/>
              </a:ext>
            </a:extLst>
          </p:cNvPr>
          <p:cNvSpPr/>
          <p:nvPr/>
        </p:nvSpPr>
        <p:spPr>
          <a:xfrm>
            <a:off x="3922194" y="1246773"/>
            <a:ext cx="2852800" cy="1627437"/>
          </a:xfrm>
          <a:prstGeom prst="wedgeRoundRectCallout">
            <a:avLst>
              <a:gd name="adj1" fmla="val -20385"/>
              <a:gd name="adj2" fmla="val 69922"/>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These adverbs can be used with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past simple </a:t>
            </a:r>
            <a:r>
              <a:rPr lang="en-GB" sz="2000" b="1" kern="0" dirty="0">
                <a:solidFill>
                  <a:prstClr val="white"/>
                </a:solidFill>
                <a:latin typeface="Century Gothic" panose="020F0302020204030204"/>
              </a:rPr>
              <a:t>or present perfect </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in English.</a:t>
            </a:r>
            <a:endParaRPr kumimoji="0" lang="en-GB" sz="200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ounded Rectangular Callout 9">
            <a:extLst>
              <a:ext uri="{FF2B5EF4-FFF2-40B4-BE49-F238E27FC236}">
                <a16:creationId xmlns:a16="http://schemas.microsoft.com/office/drawing/2014/main" id="{E4D2F806-3B06-4208-9258-93ACDB4FEC5D}"/>
              </a:ext>
            </a:extLst>
          </p:cNvPr>
          <p:cNvSpPr/>
          <p:nvPr/>
        </p:nvSpPr>
        <p:spPr>
          <a:xfrm>
            <a:off x="8394539" y="3623869"/>
            <a:ext cx="2852800" cy="1627437"/>
          </a:xfrm>
          <a:prstGeom prst="wedgeRoundRectCallout">
            <a:avLst>
              <a:gd name="adj1" fmla="val -20385"/>
              <a:gd name="adj2" fmla="val 69922"/>
              <a:gd name="adj3" fmla="val 16667"/>
            </a:avLst>
          </a:prstGeom>
          <a:solidFill>
            <a:srgbClr val="115076"/>
          </a:solidFill>
          <a:ln w="12700" cap="flat" cmpd="sng" algn="ctr">
            <a:solidFill>
              <a:srgbClr val="E65D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Both types of </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adverb</a:t>
            </a:r>
            <a:r>
              <a:rPr kumimoji="0" lang="en-GB" sz="2000" i="0" u="none" strike="noStrike" kern="0" cap="none" spc="0" normalizeH="0" noProof="0" dirty="0">
                <a:ln>
                  <a:noFill/>
                </a:ln>
                <a:solidFill>
                  <a:prstClr val="white"/>
                </a:solidFill>
                <a:effectLst/>
                <a:uLnTx/>
                <a:uFillTx/>
                <a:latin typeface="Century Gothic" panose="020F0302020204030204"/>
                <a:ea typeface="+mn-ea"/>
                <a:cs typeface="+mn-cs"/>
              </a:rPr>
              <a:t> are used with the </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perfect tense </a:t>
            </a:r>
            <a:r>
              <a:rPr kumimoji="0" lang="en-GB" sz="2000" i="0" u="none" strike="noStrike" kern="0" cap="none" spc="0" normalizeH="0" noProof="0" dirty="0">
                <a:ln>
                  <a:noFill/>
                </a:ln>
                <a:solidFill>
                  <a:prstClr val="white"/>
                </a:solidFill>
                <a:effectLst/>
                <a:uLnTx/>
                <a:uFillTx/>
                <a:latin typeface="Century Gothic" panose="020F0302020204030204"/>
                <a:ea typeface="+mn-ea"/>
                <a:cs typeface="+mn-cs"/>
              </a:rPr>
              <a:t>in French.</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3502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46"/>
                                        </p:tgtEl>
                                        <p:attrNameLst>
                                          <p:attrName>style.opacity</p:attrName>
                                        </p:attrNameLst>
                                      </p:cBhvr>
                                      <p:to>
                                        <p:strVal val="0.5"/>
                                      </p:to>
                                    </p:set>
                                    <p:animEffect filter="image" prLst="opacity: 0.5">
                                      <p:cBhvr rctx="IE">
                                        <p:cTn id="20" dur="indefinite"/>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mph" presetSubtype="0" grpId="0" nodeType="clickEffect">
                                  <p:stCondLst>
                                    <p:cond delay="0"/>
                                  </p:stCondLst>
                                  <p:childTnLst>
                                    <p:set>
                                      <p:cBhvr>
                                        <p:cTn id="32" dur="indefinite"/>
                                        <p:tgtEl>
                                          <p:spTgt spid="41"/>
                                        </p:tgtEl>
                                        <p:attrNameLst>
                                          <p:attrName>style.opacity</p:attrName>
                                        </p:attrNameLst>
                                      </p:cBhvr>
                                      <p:to>
                                        <p:strVal val="0.5"/>
                                      </p:to>
                                    </p:set>
                                    <p:animEffect filter="image" prLst="opacity: 0.5">
                                      <p:cBhvr rctx="IE">
                                        <p:cTn id="33" dur="indefinite"/>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4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0" nodeType="clickEffect">
                                  <p:stCondLst>
                                    <p:cond delay="0"/>
                                  </p:stCondLst>
                                  <p:childTnLst>
                                    <p:set>
                                      <p:cBhvr>
                                        <p:cTn id="45" dur="indefinite"/>
                                        <p:tgtEl>
                                          <p:spTgt spid="51"/>
                                        </p:tgtEl>
                                        <p:attrNameLst>
                                          <p:attrName>style.opacity</p:attrName>
                                        </p:attrNameLst>
                                      </p:cBhvr>
                                      <p:to>
                                        <p:strVal val="0.5"/>
                                      </p:to>
                                    </p:set>
                                    <p:animEffect filter="image" prLst="opacity: 0.5">
                                      <p:cBhvr rctx="IE">
                                        <p:cTn id="46" dur="indefinite"/>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mph" presetSubtype="0" grpId="0" nodeType="clickEffect">
                                  <p:stCondLst>
                                    <p:cond delay="0"/>
                                  </p:stCondLst>
                                  <p:childTnLst>
                                    <p:set>
                                      <p:cBhvr>
                                        <p:cTn id="58" dur="indefinite"/>
                                        <p:tgtEl>
                                          <p:spTgt spid="44"/>
                                        </p:tgtEl>
                                        <p:attrNameLst>
                                          <p:attrName>style.opacity</p:attrName>
                                        </p:attrNameLst>
                                      </p:cBhvr>
                                      <p:to>
                                        <p:strVal val="0.5"/>
                                      </p:to>
                                    </p:set>
                                    <p:animEffect filter="image" prLst="opacity: 0.5">
                                      <p:cBhvr rctx="IE">
                                        <p:cTn id="59" dur="indefinite"/>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4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indefinite"/>
                                        <p:tgtEl>
                                          <p:spTgt spid="45"/>
                                        </p:tgtEl>
                                        <p:attrNameLst>
                                          <p:attrName>style.opacity</p:attrName>
                                        </p:attrNameLst>
                                      </p:cBhvr>
                                      <p:to>
                                        <p:strVal val="0.5"/>
                                      </p:to>
                                    </p:set>
                                    <p:animEffect filter="image" prLst="opacity: 0.5">
                                      <p:cBhvr rctx="IE">
                                        <p:cTn id="72" dur="indefinite"/>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4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9" presetClass="emph" presetSubtype="0" grpId="0" nodeType="clickEffect">
                                  <p:stCondLst>
                                    <p:cond delay="0"/>
                                  </p:stCondLst>
                                  <p:childTnLst>
                                    <p:set>
                                      <p:cBhvr>
                                        <p:cTn id="84" dur="indefinite"/>
                                        <p:tgtEl>
                                          <p:spTgt spid="43"/>
                                        </p:tgtEl>
                                        <p:attrNameLst>
                                          <p:attrName>style.opacity</p:attrName>
                                        </p:attrNameLst>
                                      </p:cBhvr>
                                      <p:to>
                                        <p:strVal val="0.5"/>
                                      </p:to>
                                    </p:set>
                                    <p:animEffect filter="image" prLst="opacity: 0.5">
                                      <p:cBhvr rctx="IE">
                                        <p:cTn id="85" dur="indefinite"/>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4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9" presetClass="emph" presetSubtype="0" grpId="0" nodeType="clickEffect">
                                  <p:stCondLst>
                                    <p:cond delay="0"/>
                                  </p:stCondLst>
                                  <p:childTnLst>
                                    <p:set>
                                      <p:cBhvr>
                                        <p:cTn id="97" dur="indefinite"/>
                                        <p:tgtEl>
                                          <p:spTgt spid="52"/>
                                        </p:tgtEl>
                                        <p:attrNameLst>
                                          <p:attrName>style.opacity</p:attrName>
                                        </p:attrNameLst>
                                      </p:cBhvr>
                                      <p:to>
                                        <p:strVal val="0.5"/>
                                      </p:to>
                                    </p:set>
                                    <p:animEffect filter="image" prLst="opacity: 0.5">
                                      <p:cBhvr rctx="IE">
                                        <p:cTn id="98" dur="indefinite"/>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5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9" presetClass="emph" presetSubtype="0" grpId="0" nodeType="clickEffect">
                                  <p:stCondLst>
                                    <p:cond delay="0"/>
                                  </p:stCondLst>
                                  <p:childTnLst>
                                    <p:set>
                                      <p:cBhvr>
                                        <p:cTn id="110" dur="indefinite"/>
                                        <p:tgtEl>
                                          <p:spTgt spid="48"/>
                                        </p:tgtEl>
                                        <p:attrNameLst>
                                          <p:attrName>style.opacity</p:attrName>
                                        </p:attrNameLst>
                                      </p:cBhvr>
                                      <p:to>
                                        <p:strVal val="0.5"/>
                                      </p:to>
                                    </p:set>
                                    <p:animEffect filter="image" prLst="opacity: 0.5">
                                      <p:cBhvr rctx="IE">
                                        <p:cTn id="111" dur="indefinite"/>
                                        <p:tgtEl>
                                          <p:spTgt spid="48"/>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40"/>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4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9" presetClass="emph" presetSubtype="0" grpId="0" nodeType="clickEffect">
                                  <p:stCondLst>
                                    <p:cond delay="0"/>
                                  </p:stCondLst>
                                  <p:childTnLst>
                                    <p:set>
                                      <p:cBhvr>
                                        <p:cTn id="123" dur="indefinite"/>
                                        <p:tgtEl>
                                          <p:spTgt spid="49"/>
                                        </p:tgtEl>
                                        <p:attrNameLst>
                                          <p:attrName>style.opacity</p:attrName>
                                        </p:attrNameLst>
                                      </p:cBhvr>
                                      <p:to>
                                        <p:strVal val="0.5"/>
                                      </p:to>
                                    </p:set>
                                    <p:animEffect filter="image" prLst="opacity: 0.5">
                                      <p:cBhvr rctx="IE">
                                        <p:cTn id="124" dur="indefinite"/>
                                        <p:tgtEl>
                                          <p:spTgt spid="49"/>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0" nodeType="clickEffect">
                                  <p:stCondLst>
                                    <p:cond delay="0"/>
                                  </p:stCondLst>
                                  <p:childTnLst>
                                    <p:set>
                                      <p:cBhvr>
                                        <p:cTn id="128" dur="1" fill="hold">
                                          <p:stCondLst>
                                            <p:cond delay="0"/>
                                          </p:stCondLst>
                                        </p:cTn>
                                        <p:tgtEl>
                                          <p:spTgt spid="3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4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3"/>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41"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1" grpId="0" animBg="1"/>
      <p:bldP spid="51" grpId="1" animBg="1"/>
      <p:bldP spid="52" grpId="0" animBg="1"/>
      <p:bldP spid="52" grpId="1" animBg="1"/>
      <p:bldP spid="39" grpId="0" animBg="1"/>
      <p:bldP spid="53"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301"/>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607"/>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eater masks">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477" y="1839057"/>
            <a:ext cx="1729534" cy="1562439"/>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351656" y="4498273"/>
            <a:ext cx="148149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D60EDF84-67F6-4780-B0AD-F811625FA316}"/>
              </a:ext>
            </a:extLst>
          </p:cNvPr>
          <p:cNvSpPr/>
          <p:nvPr/>
        </p:nvSpPr>
        <p:spPr>
          <a:xfrm>
            <a:off x="4660575" y="5655319"/>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[method]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library with building and books">
            <a:extLst>
              <a:ext uri="{FF2B5EF4-FFF2-40B4-BE49-F238E27FC236}">
                <a16:creationId xmlns:a16="http://schemas.microsoft.com/office/drawing/2014/main" id="{4F26B3D8-64CC-41BA-8093-BD1C764B770D}"/>
              </a:ext>
            </a:extLst>
          </p:cNvPr>
          <p:cNvGrpSpPr/>
          <p:nvPr/>
        </p:nvGrpSpPr>
        <p:grpSpPr>
          <a:xfrm>
            <a:off x="8453140" y="1788758"/>
            <a:ext cx="2549453" cy="1559776"/>
            <a:chOff x="8438093" y="1328787"/>
            <a:chExt cx="2549453" cy="1559776"/>
          </a:xfrm>
        </p:grpSpPr>
        <p:pic>
          <p:nvPicPr>
            <p:cNvPr id="1026" name="Picture 2">
              <a:extLst>
                <a:ext uri="{FF2B5EF4-FFF2-40B4-BE49-F238E27FC236}">
                  <a16:creationId xmlns:a16="http://schemas.microsoft.com/office/drawing/2014/main" id="{E2556FE8-675C-476B-B0C7-DA62BE17E2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ck Of Books Clip Art">
              <a:extLst>
                <a:ext uri="{FF2B5EF4-FFF2-40B4-BE49-F238E27FC236}">
                  <a16:creationId xmlns:a16="http://schemas.microsoft.com/office/drawing/2014/main" id="{DA209533-FEE2-47A4-8037-74AC227A35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late with addition sum and apple">
            <a:extLst>
              <a:ext uri="{FF2B5EF4-FFF2-40B4-BE49-F238E27FC236}">
                <a16:creationId xmlns:a16="http://schemas.microsoft.com/office/drawing/2014/main" id="{6A84AD24-DF22-4BB7-A7FF-D2B32EDBF2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9078" y="4412966"/>
            <a:ext cx="1442517" cy="177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th thé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th bibliothe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6" name="th bibliothe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th sympathiqu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th sympathiqu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th méthod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th méthod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th math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500"/>
                                        <p:tgtEl>
                                          <p:spTgt spid="1032"/>
                                        </p:tgtEl>
                                      </p:cBhvr>
                                    </p:animEffect>
                                  </p:childTnLst>
                                  <p:subTnLst>
                                    <p:audio>
                                      <p:cMediaNode>
                                        <p:cTn display="0" masterRel="sameClick">
                                          <p:stCondLst>
                                            <p:cond evt="begin" delay="0">
                                              <p:tn val="66"/>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38686B-A19F-B64F-B859-4D1E9A8D154A}"/>
              </a:ext>
            </a:extLst>
          </p:cNvPr>
          <p:cNvGraphicFramePr>
            <a:graphicFrameLocks noGrp="1"/>
          </p:cNvGraphicFramePr>
          <p:nvPr>
            <p:extLst>
              <p:ext uri="{D42A27DB-BD31-4B8C-83A1-F6EECF244321}">
                <p14:modId xmlns:p14="http://schemas.microsoft.com/office/powerpoint/2010/main" val="2928998859"/>
              </p:ext>
            </p:extLst>
          </p:nvPr>
        </p:nvGraphicFramePr>
        <p:xfrm>
          <a:off x="170274" y="2071894"/>
          <a:ext cx="11702956" cy="4157040"/>
        </p:xfrm>
        <a:graphic>
          <a:graphicData uri="http://schemas.openxmlformats.org/drawingml/2006/table">
            <a:tbl>
              <a:tblPr firstRow="1" bandRow="1">
                <a:tableStyleId>{21E4AEA4-8DFA-4A89-87EB-49C32662AFE0}</a:tableStyleId>
              </a:tblPr>
              <a:tblGrid>
                <a:gridCol w="293094">
                  <a:extLst>
                    <a:ext uri="{9D8B030D-6E8A-4147-A177-3AD203B41FA5}">
                      <a16:colId xmlns:a16="http://schemas.microsoft.com/office/drawing/2014/main" val="400679473"/>
                    </a:ext>
                  </a:extLst>
                </a:gridCol>
                <a:gridCol w="9163232">
                  <a:extLst>
                    <a:ext uri="{9D8B030D-6E8A-4147-A177-3AD203B41FA5}">
                      <a16:colId xmlns:a16="http://schemas.microsoft.com/office/drawing/2014/main" val="3073036373"/>
                    </a:ext>
                  </a:extLst>
                </a:gridCol>
                <a:gridCol w="1141730">
                  <a:extLst>
                    <a:ext uri="{9D8B030D-6E8A-4147-A177-3AD203B41FA5}">
                      <a16:colId xmlns:a16="http://schemas.microsoft.com/office/drawing/2014/main" val="1402839645"/>
                    </a:ext>
                  </a:extLst>
                </a:gridCol>
                <a:gridCol w="1104900">
                  <a:extLst>
                    <a:ext uri="{9D8B030D-6E8A-4147-A177-3AD203B41FA5}">
                      <a16:colId xmlns:a16="http://schemas.microsoft.com/office/drawing/2014/main" val="4038194131"/>
                    </a:ext>
                  </a:extLst>
                </a:gridCol>
              </a:tblGrid>
              <a:tr h="396000">
                <a:tc>
                  <a:txBody>
                    <a:bodyPr/>
                    <a:lstStyle/>
                    <a:p>
                      <a:pPr>
                        <a:lnSpc>
                          <a:spcPct val="100000"/>
                        </a:lnSpc>
                      </a:pPr>
                      <a:endParaRPr lang="en-US" sz="2000" dirty="0">
                        <a:latin typeface="Century Gothic" panose="020B0502020202020204" pitchFamily="34" charset="0"/>
                      </a:endParaRPr>
                    </a:p>
                  </a:txBody>
                  <a:tcPr/>
                </a:tc>
                <a:tc>
                  <a:txBody>
                    <a:bodyPr/>
                    <a:lstStyle/>
                    <a:p>
                      <a:pPr>
                        <a:lnSpc>
                          <a:spcPct val="100000"/>
                        </a:lnSpc>
                      </a:pPr>
                      <a:endParaRPr lang="en-US" sz="2000" dirty="0">
                        <a:latin typeface="Century Gothic" panose="020B0502020202020204" pitchFamily="34" charset="0"/>
                      </a:endParaRPr>
                    </a:p>
                  </a:txBody>
                  <a:tcPr/>
                </a:tc>
                <a:tc>
                  <a:txBody>
                    <a:bodyPr/>
                    <a:lstStyle/>
                    <a:p>
                      <a:pPr algn="ctr">
                        <a:lnSpc>
                          <a:spcPct val="100000"/>
                        </a:lnSpc>
                      </a:pPr>
                      <a:r>
                        <a:rPr lang="en-US" sz="2000" dirty="0">
                          <a:latin typeface="Century Gothic" panose="020B0502020202020204" pitchFamily="34" charset="0"/>
                        </a:rPr>
                        <a:t>present</a:t>
                      </a:r>
                    </a:p>
                    <a:p>
                      <a:pPr algn="ctr">
                        <a:lnSpc>
                          <a:spcPct val="100000"/>
                        </a:lnSpc>
                      </a:pPr>
                      <a:r>
                        <a:rPr lang="en-US" sz="2000" dirty="0">
                          <a:latin typeface="Century Gothic" panose="020B0502020202020204" pitchFamily="34" charset="0"/>
                        </a:rPr>
                        <a:t>perfect</a:t>
                      </a:r>
                    </a:p>
                  </a:txBody>
                  <a:tcPr/>
                </a:tc>
                <a:tc>
                  <a:txBody>
                    <a:bodyPr/>
                    <a:lstStyle/>
                    <a:p>
                      <a:pPr algn="ctr">
                        <a:lnSpc>
                          <a:spcPct val="100000"/>
                        </a:lnSpc>
                      </a:pPr>
                      <a:r>
                        <a:rPr lang="en-US" sz="2000" dirty="0">
                          <a:latin typeface="Century Gothic" panose="020B0502020202020204" pitchFamily="34" charset="0"/>
                        </a:rPr>
                        <a:t>simple</a:t>
                      </a:r>
                    </a:p>
                    <a:p>
                      <a:pPr algn="ctr">
                        <a:lnSpc>
                          <a:spcPct val="100000"/>
                        </a:lnSpc>
                      </a:pPr>
                      <a:r>
                        <a:rPr lang="en-US" sz="2000" dirty="0">
                          <a:latin typeface="Century Gothic" panose="020B0502020202020204" pitchFamily="34" charset="0"/>
                        </a:rPr>
                        <a:t>past</a:t>
                      </a:r>
                    </a:p>
                  </a:txBody>
                  <a:tcPr/>
                </a:tc>
                <a:extLst>
                  <a:ext uri="{0D108BD9-81ED-4DB2-BD59-A6C34878D82A}">
                    <a16:rowId xmlns:a16="http://schemas.microsoft.com/office/drawing/2014/main" val="2590244889"/>
                  </a:ext>
                </a:extLst>
              </a:tr>
              <a:tr h="432000">
                <a:tc>
                  <a:txBody>
                    <a:bodyPr/>
                    <a:lstStyle/>
                    <a:p>
                      <a:pPr algn="ctr">
                        <a:lnSpc>
                          <a:spcPct val="100000"/>
                        </a:lnSpc>
                      </a:pPr>
                      <a:r>
                        <a:rPr lang="en-US" sz="2000" dirty="0">
                          <a:solidFill>
                            <a:srgbClr val="115076"/>
                          </a:solidFill>
                          <a:latin typeface="Century Gothic" panose="020B0502020202020204" pitchFamily="34" charset="0"/>
                        </a:rPr>
                        <a:t>1</a:t>
                      </a:r>
                    </a:p>
                  </a:txBody>
                  <a:tcPr/>
                </a:tc>
                <a:tc>
                  <a:txBody>
                    <a:bodyPr/>
                    <a:lstStyle/>
                    <a:p>
                      <a:pPr algn="l" fontAlgn="b"/>
                      <a:r>
                        <a:rPr lang="en-GB" sz="2000" b="0" i="0" u="none" strike="noStrike" dirty="0" err="1">
                          <a:solidFill>
                            <a:srgbClr val="115076"/>
                          </a:solidFill>
                          <a:effectLst/>
                          <a:latin typeface="Century Gothic" panose="020B0502020202020204" pitchFamily="34" charset="0"/>
                        </a:rPr>
                        <a:t>Léa</a:t>
                      </a:r>
                      <a:r>
                        <a:rPr lang="en-GB" sz="2000" b="0" i="0" u="none" strike="noStrike" dirty="0">
                          <a:solidFill>
                            <a:srgbClr val="115076"/>
                          </a:solidFill>
                          <a:effectLst/>
                          <a:latin typeface="Century Gothic" panose="020B0502020202020204" pitchFamily="34" charset="0"/>
                        </a:rPr>
                        <a:t> </a:t>
                      </a:r>
                      <a:r>
                        <a:rPr lang="en-GB" sz="2000" b="1" i="0" u="none" strike="noStrike" dirty="0">
                          <a:solidFill>
                            <a:srgbClr val="115076"/>
                          </a:solidFill>
                          <a:effectLst/>
                          <a:latin typeface="Century Gothic" panose="020B0502020202020204" pitchFamily="34" charset="0"/>
                        </a:rPr>
                        <a:t>a</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toujours</a:t>
                      </a:r>
                      <a:r>
                        <a:rPr lang="en-GB" sz="2000" b="0" i="0" u="none" strike="noStrike" dirty="0">
                          <a:solidFill>
                            <a:srgbClr val="115076"/>
                          </a:solidFill>
                          <a:effectLst/>
                          <a:latin typeface="Century Gothic" panose="020B0502020202020204" pitchFamily="34" charset="0"/>
                        </a:rPr>
                        <a:t> </a:t>
                      </a:r>
                      <a:r>
                        <a:rPr lang="en-GB" sz="2000" b="1" i="0" u="none" strike="noStrike" dirty="0" err="1">
                          <a:solidFill>
                            <a:srgbClr val="115076"/>
                          </a:solidFill>
                          <a:effectLst/>
                          <a:latin typeface="Century Gothic" panose="020B0502020202020204" pitchFamily="34" charset="0"/>
                        </a:rPr>
                        <a:t>célébré</a:t>
                      </a:r>
                      <a:r>
                        <a:rPr lang="en-GB" sz="2000" b="0" i="0" u="none" strike="noStrike" dirty="0">
                          <a:solidFill>
                            <a:srgbClr val="115076"/>
                          </a:solidFill>
                          <a:effectLst/>
                          <a:latin typeface="Century Gothic" panose="020B0502020202020204" pitchFamily="34" charset="0"/>
                        </a:rPr>
                        <a:t> son </a:t>
                      </a:r>
                      <a:r>
                        <a:rPr lang="en-GB" sz="2000" b="0" i="0" u="none" strike="noStrike" dirty="0" err="1">
                          <a:solidFill>
                            <a:srgbClr val="115076"/>
                          </a:solidFill>
                          <a:effectLst/>
                          <a:latin typeface="Century Gothic" panose="020B0502020202020204" pitchFamily="34" charset="0"/>
                        </a:rPr>
                        <a:t>anniversaire</a:t>
                      </a:r>
                      <a:r>
                        <a:rPr lang="en-GB" sz="2000" b="0" i="0" u="none" strike="noStrike" dirty="0">
                          <a:solidFill>
                            <a:srgbClr val="115076"/>
                          </a:solidFill>
                          <a:effectLst/>
                          <a:latin typeface="Century Gothic" panose="020B0502020202020204" pitchFamily="34" charset="0"/>
                        </a:rPr>
                        <a:t>. </a:t>
                      </a:r>
                    </a:p>
                  </a:txBody>
                  <a:tcPr marL="72000" marR="72000" anchor="ctr"/>
                </a:tc>
                <a:tc>
                  <a:txBody>
                    <a:bodyPr/>
                    <a:lstStyle/>
                    <a:p>
                      <a:pPr algn="ctr">
                        <a:lnSpc>
                          <a:spcPct val="100000"/>
                        </a:lnSpc>
                      </a:pPr>
                      <a:endParaRPr lang="en-US" sz="2000">
                        <a:solidFill>
                          <a:srgbClr val="115076"/>
                        </a:solidFill>
                        <a:latin typeface="Century Gothic" panose="020B0502020202020204" pitchFamily="34" charset="0"/>
                      </a:endParaRPr>
                    </a:p>
                  </a:txBody>
                  <a:tcPr/>
                </a:tc>
                <a:tc>
                  <a:txBody>
                    <a:bodyPr/>
                    <a:lstStyle/>
                    <a:p>
                      <a:pPr algn="ctr">
                        <a:lnSpc>
                          <a:spcPct val="100000"/>
                        </a:lnSpc>
                      </a:pPr>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783941342"/>
                  </a:ext>
                </a:extLst>
              </a:tr>
              <a:tr h="432000">
                <a:tc>
                  <a:txBody>
                    <a:bodyPr/>
                    <a:lstStyle/>
                    <a:p>
                      <a:pPr algn="ctr">
                        <a:lnSpc>
                          <a:spcPct val="100000"/>
                        </a:lnSpc>
                      </a:pPr>
                      <a:r>
                        <a:rPr lang="en-US" sz="2000" dirty="0">
                          <a:solidFill>
                            <a:srgbClr val="115076"/>
                          </a:solidFill>
                          <a:latin typeface="Century Gothic" panose="020B0502020202020204" pitchFamily="34" charset="0"/>
                        </a:rPr>
                        <a:t>2</a:t>
                      </a:r>
                    </a:p>
                  </a:txBody>
                  <a:tcPr/>
                </a:tc>
                <a:tc>
                  <a:txBody>
                    <a:bodyPr/>
                    <a:lstStyle/>
                    <a:p>
                      <a:pPr algn="l" fontAlgn="b"/>
                      <a:r>
                        <a:rPr lang="en-GB" sz="2000" b="0" i="0" u="none" strike="noStrike" dirty="0" err="1">
                          <a:solidFill>
                            <a:srgbClr val="115076"/>
                          </a:solidFill>
                          <a:effectLst/>
                          <a:latin typeface="Century Gothic" panose="020B0502020202020204" pitchFamily="34" charset="0"/>
                        </a:rPr>
                        <a:t>Léa</a:t>
                      </a:r>
                      <a:r>
                        <a:rPr lang="en-GB" sz="2000" b="0" i="0" u="none" strike="noStrike" dirty="0">
                          <a:solidFill>
                            <a:srgbClr val="115076"/>
                          </a:solidFill>
                          <a:effectLst/>
                          <a:latin typeface="Century Gothic" panose="020B0502020202020204" pitchFamily="34" charset="0"/>
                        </a:rPr>
                        <a:t> </a:t>
                      </a:r>
                      <a:r>
                        <a:rPr lang="en-GB" sz="2000" b="1" i="0" u="none" strike="noStrike" dirty="0">
                          <a:solidFill>
                            <a:srgbClr val="115076"/>
                          </a:solidFill>
                          <a:effectLst/>
                          <a:latin typeface="Century Gothic" panose="020B0502020202020204" pitchFamily="34" charset="0"/>
                        </a:rPr>
                        <a:t>a </a:t>
                      </a:r>
                      <a:r>
                        <a:rPr lang="en-GB" sz="2000" b="1" i="0" u="none" strike="noStrike" dirty="0" err="1">
                          <a:solidFill>
                            <a:srgbClr val="115076"/>
                          </a:solidFill>
                          <a:effectLst/>
                          <a:latin typeface="Century Gothic" panose="020B0502020202020204" pitchFamily="34" charset="0"/>
                        </a:rPr>
                        <a:t>voyagé</a:t>
                      </a:r>
                      <a:r>
                        <a:rPr lang="en-GB" sz="2000" b="1"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à</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Londres</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l'année</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dernière</a:t>
                      </a:r>
                      <a:r>
                        <a:rPr lang="en-GB" sz="2000" b="0" i="0" u="none" strike="noStrike" dirty="0">
                          <a:solidFill>
                            <a:srgbClr val="115076"/>
                          </a:solidFill>
                          <a:effectLst/>
                          <a:latin typeface="Century Gothic" panose="020B0502020202020204" pitchFamily="34" charset="0"/>
                        </a:rPr>
                        <a:t> ! </a:t>
                      </a:r>
                    </a:p>
                  </a:txBody>
                  <a:tcPr marL="72000" marR="72000" anchor="ctr"/>
                </a:tc>
                <a:tc>
                  <a:txBody>
                    <a:bodyPr/>
                    <a:lstStyle/>
                    <a:p>
                      <a:pPr algn="ctr">
                        <a:lnSpc>
                          <a:spcPct val="100000"/>
                        </a:lnSpc>
                      </a:pPr>
                      <a:endParaRPr lang="en-US" sz="2000">
                        <a:solidFill>
                          <a:srgbClr val="115076"/>
                        </a:solidFill>
                        <a:latin typeface="Century Gothic" panose="020B0502020202020204" pitchFamily="34" charset="0"/>
                      </a:endParaRPr>
                    </a:p>
                  </a:txBody>
                  <a:tcPr/>
                </a:tc>
                <a:tc>
                  <a:txBody>
                    <a:bodyPr/>
                    <a:lstStyle/>
                    <a:p>
                      <a:pPr algn="ctr">
                        <a:lnSpc>
                          <a:spcPct val="100000"/>
                        </a:lnSpc>
                      </a:pPr>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1955294735"/>
                  </a:ext>
                </a:extLst>
              </a:tr>
              <a:tr h="432000">
                <a:tc>
                  <a:txBody>
                    <a:bodyPr/>
                    <a:lstStyle/>
                    <a:p>
                      <a:pPr algn="ctr">
                        <a:lnSpc>
                          <a:spcPct val="100000"/>
                        </a:lnSpc>
                      </a:pPr>
                      <a:r>
                        <a:rPr lang="en-US" sz="2000" dirty="0">
                          <a:solidFill>
                            <a:srgbClr val="115076"/>
                          </a:solidFill>
                          <a:latin typeface="Century Gothic" panose="020B0502020202020204" pitchFamily="34" charset="0"/>
                        </a:rPr>
                        <a:t>3</a:t>
                      </a:r>
                    </a:p>
                  </a:txBody>
                  <a:tcPr/>
                </a:tc>
                <a:tc>
                  <a:txBody>
                    <a:bodyPr/>
                    <a:lstStyle/>
                    <a:p>
                      <a:pPr algn="l" fontAlgn="b"/>
                      <a:r>
                        <a:rPr lang="en-GB" sz="2000" b="0" i="0" u="none" strike="noStrike" dirty="0">
                          <a:solidFill>
                            <a:srgbClr val="115076"/>
                          </a:solidFill>
                          <a:effectLst/>
                          <a:latin typeface="Century Gothic" panose="020B0502020202020204" pitchFamily="34" charset="0"/>
                        </a:rPr>
                        <a:t>Nous </a:t>
                      </a:r>
                      <a:r>
                        <a:rPr lang="en-GB" sz="2000" b="1" i="0" u="none" strike="noStrike" dirty="0" err="1">
                          <a:solidFill>
                            <a:srgbClr val="115076"/>
                          </a:solidFill>
                          <a:effectLst/>
                          <a:latin typeface="Century Gothic" panose="020B0502020202020204" pitchFamily="34" charset="0"/>
                        </a:rPr>
                        <a:t>avons</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enfin</a:t>
                      </a:r>
                      <a:r>
                        <a:rPr lang="en-GB" sz="2000" b="0" i="0" u="none" strike="noStrike" dirty="0">
                          <a:solidFill>
                            <a:srgbClr val="115076"/>
                          </a:solidFill>
                          <a:effectLst/>
                          <a:latin typeface="Century Gothic" panose="020B0502020202020204" pitchFamily="34" charset="0"/>
                        </a:rPr>
                        <a:t> </a:t>
                      </a:r>
                      <a:r>
                        <a:rPr lang="en-GB" sz="2000" b="1" i="0" u="none" strike="noStrike" dirty="0" err="1">
                          <a:solidFill>
                            <a:srgbClr val="115076"/>
                          </a:solidFill>
                          <a:effectLst/>
                          <a:latin typeface="Century Gothic" panose="020B0502020202020204" pitchFamily="34" charset="0"/>
                        </a:rPr>
                        <a:t>organisé</a:t>
                      </a:r>
                      <a:r>
                        <a:rPr lang="en-GB" sz="2000" b="0" i="0" u="none" strike="noStrike" dirty="0">
                          <a:solidFill>
                            <a:srgbClr val="115076"/>
                          </a:solidFill>
                          <a:effectLst/>
                          <a:latin typeface="Century Gothic" panose="020B0502020202020204" pitchFamily="34" charset="0"/>
                        </a:rPr>
                        <a:t> la fête pour </a:t>
                      </a:r>
                      <a:r>
                        <a:rPr lang="en-GB" sz="2000" b="0" i="0" u="none" strike="noStrike" dirty="0" err="1">
                          <a:solidFill>
                            <a:srgbClr val="115076"/>
                          </a:solidFill>
                          <a:effectLst/>
                          <a:latin typeface="Century Gothic" panose="020B0502020202020204" pitchFamily="34" charset="0"/>
                        </a:rPr>
                        <a:t>Léa</a:t>
                      </a:r>
                      <a:r>
                        <a:rPr lang="en-GB" sz="2000" b="0" i="0" u="none" strike="noStrike" dirty="0">
                          <a:solidFill>
                            <a:srgbClr val="115076"/>
                          </a:solidFill>
                          <a:effectLst/>
                          <a:latin typeface="Century Gothic" panose="020B0502020202020204" pitchFamily="34" charset="0"/>
                        </a:rPr>
                        <a:t>. </a:t>
                      </a:r>
                    </a:p>
                  </a:txBody>
                  <a:tcPr marL="72000" marR="72000" anchor="ctr"/>
                </a:tc>
                <a:tc>
                  <a:txBody>
                    <a:bodyPr/>
                    <a:lstStyle/>
                    <a:p>
                      <a:pPr algn="ctr">
                        <a:lnSpc>
                          <a:spcPct val="100000"/>
                        </a:lnSpc>
                      </a:pPr>
                      <a:endParaRPr lang="en-US" sz="2000">
                        <a:solidFill>
                          <a:srgbClr val="115076"/>
                        </a:solidFill>
                        <a:latin typeface="Century Gothic" panose="020B0502020202020204" pitchFamily="34" charset="0"/>
                      </a:endParaRPr>
                    </a:p>
                  </a:txBody>
                  <a:tcPr/>
                </a:tc>
                <a:tc>
                  <a:txBody>
                    <a:bodyPr/>
                    <a:lstStyle/>
                    <a:p>
                      <a:pPr algn="ctr">
                        <a:lnSpc>
                          <a:spcPct val="100000"/>
                        </a:lnSpc>
                      </a:pPr>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1262033866"/>
                  </a:ext>
                </a:extLst>
              </a:tr>
              <a:tr h="432000">
                <a:tc>
                  <a:txBody>
                    <a:bodyPr/>
                    <a:lstStyle/>
                    <a:p>
                      <a:pPr algn="ctr">
                        <a:lnSpc>
                          <a:spcPct val="100000"/>
                        </a:lnSpc>
                      </a:pPr>
                      <a:r>
                        <a:rPr lang="en-US" sz="2000" dirty="0">
                          <a:solidFill>
                            <a:srgbClr val="115076"/>
                          </a:solidFill>
                          <a:latin typeface="Century Gothic" panose="020B0502020202020204" pitchFamily="34" charset="0"/>
                        </a:rPr>
                        <a:t>4</a:t>
                      </a:r>
                    </a:p>
                  </a:txBody>
                  <a:tcPr/>
                </a:tc>
                <a:tc>
                  <a:txBody>
                    <a:bodyPr/>
                    <a:lstStyle/>
                    <a:p>
                      <a:pPr algn="l" fontAlgn="b"/>
                      <a:r>
                        <a:rPr lang="en-GB" sz="2000" b="0" i="0" u="none" strike="noStrike" dirty="0">
                          <a:solidFill>
                            <a:srgbClr val="115076"/>
                          </a:solidFill>
                          <a:effectLst/>
                          <a:latin typeface="Century Gothic" panose="020B0502020202020204" pitchFamily="34" charset="0"/>
                        </a:rPr>
                        <a:t>Sophie et Pierre </a:t>
                      </a:r>
                      <a:r>
                        <a:rPr lang="en-GB" sz="2000" b="1" i="0" u="none" strike="noStrike" dirty="0" err="1">
                          <a:solidFill>
                            <a:srgbClr val="115076"/>
                          </a:solidFill>
                          <a:effectLst/>
                          <a:latin typeface="Century Gothic" panose="020B0502020202020204" pitchFamily="34" charset="0"/>
                        </a:rPr>
                        <a:t>ont</a:t>
                      </a:r>
                      <a:r>
                        <a:rPr lang="en-GB" sz="2000" b="1" i="0" u="none" strike="noStrike" dirty="0">
                          <a:solidFill>
                            <a:srgbClr val="115076"/>
                          </a:solidFill>
                          <a:effectLst/>
                          <a:latin typeface="Century Gothic" panose="020B0502020202020204" pitchFamily="34" charset="0"/>
                        </a:rPr>
                        <a:t> </a:t>
                      </a:r>
                      <a:r>
                        <a:rPr lang="en-GB" sz="2000" b="1" i="0" u="none" strike="noStrike" dirty="0" err="1">
                          <a:solidFill>
                            <a:srgbClr val="115076"/>
                          </a:solidFill>
                          <a:effectLst/>
                          <a:latin typeface="Century Gothic" panose="020B0502020202020204" pitchFamily="34" charset="0"/>
                        </a:rPr>
                        <a:t>acheté</a:t>
                      </a:r>
                      <a:r>
                        <a:rPr lang="en-GB" sz="2000" b="1" i="0" u="none" strike="noStrike" dirty="0">
                          <a:solidFill>
                            <a:srgbClr val="115076"/>
                          </a:solidFill>
                          <a:effectLst/>
                          <a:latin typeface="Century Gothic" panose="020B0502020202020204" pitchFamily="34" charset="0"/>
                        </a:rPr>
                        <a:t> </a:t>
                      </a:r>
                      <a:r>
                        <a:rPr lang="en-GB" sz="2000" b="0" i="0" u="none" strike="noStrike" dirty="0">
                          <a:solidFill>
                            <a:srgbClr val="115076"/>
                          </a:solidFill>
                          <a:effectLst/>
                          <a:latin typeface="Century Gothic" panose="020B0502020202020204" pitchFamily="34" charset="0"/>
                        </a:rPr>
                        <a:t>un </a:t>
                      </a:r>
                      <a:r>
                        <a:rPr lang="en-GB" sz="2000" b="0" i="0" u="none" strike="noStrike" dirty="0" err="1">
                          <a:solidFill>
                            <a:srgbClr val="115076"/>
                          </a:solidFill>
                          <a:effectLst/>
                          <a:latin typeface="Century Gothic" panose="020B0502020202020204" pitchFamily="34" charset="0"/>
                        </a:rPr>
                        <a:t>cadeau</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hier</a:t>
                      </a:r>
                      <a:r>
                        <a:rPr lang="en-GB" sz="2000" b="0" i="0" u="none" strike="noStrike" dirty="0">
                          <a:solidFill>
                            <a:srgbClr val="115076"/>
                          </a:solidFill>
                          <a:effectLst/>
                          <a:latin typeface="Century Gothic" panose="020B0502020202020204" pitchFamily="34" charset="0"/>
                        </a:rPr>
                        <a:t>. </a:t>
                      </a:r>
                    </a:p>
                  </a:txBody>
                  <a:tcPr marL="72000" marR="72000" anchor="ctr"/>
                </a:tc>
                <a:tc>
                  <a:txBody>
                    <a:bodyPr/>
                    <a:lstStyle/>
                    <a:p>
                      <a:pPr algn="ctr">
                        <a:lnSpc>
                          <a:spcPct val="100000"/>
                        </a:lnSpc>
                      </a:pPr>
                      <a:endParaRPr lang="en-US" sz="2000" dirty="0">
                        <a:solidFill>
                          <a:srgbClr val="115076"/>
                        </a:solidFill>
                        <a:latin typeface="Century Gothic" panose="020B0502020202020204" pitchFamily="34" charset="0"/>
                      </a:endParaRPr>
                    </a:p>
                  </a:txBody>
                  <a:tcPr/>
                </a:tc>
                <a:tc>
                  <a:txBody>
                    <a:bodyPr/>
                    <a:lstStyle/>
                    <a:p>
                      <a:pPr algn="ctr">
                        <a:lnSpc>
                          <a:spcPct val="100000"/>
                        </a:lnSpc>
                      </a:pPr>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419957478"/>
                  </a:ext>
                </a:extLst>
              </a:tr>
              <a:tr h="432000">
                <a:tc>
                  <a:txBody>
                    <a:bodyPr/>
                    <a:lstStyle/>
                    <a:p>
                      <a:pPr algn="ctr">
                        <a:lnSpc>
                          <a:spcPct val="100000"/>
                        </a:lnSpc>
                      </a:pPr>
                      <a:r>
                        <a:rPr lang="en-US" sz="2000" dirty="0">
                          <a:solidFill>
                            <a:srgbClr val="115076"/>
                          </a:solidFill>
                          <a:latin typeface="Century Gothic" panose="020B0502020202020204" pitchFamily="34" charset="0"/>
                        </a:rPr>
                        <a:t>5</a:t>
                      </a:r>
                    </a:p>
                  </a:txBody>
                  <a:tcPr/>
                </a:tc>
                <a:tc>
                  <a:txBody>
                    <a:bodyPr/>
                    <a:lstStyle/>
                    <a:p>
                      <a:pPr algn="l" fontAlgn="b"/>
                      <a:r>
                        <a:rPr lang="en-GB" sz="2000" b="0" i="0" u="none" strike="noStrike" dirty="0" err="1">
                          <a:solidFill>
                            <a:srgbClr val="115076"/>
                          </a:solidFill>
                          <a:effectLst/>
                          <a:latin typeface="Century Gothic" panose="020B0502020202020204" pitchFamily="34" charset="0"/>
                        </a:rPr>
                        <a:t>J’</a:t>
                      </a:r>
                      <a:r>
                        <a:rPr lang="en-GB" sz="2000" b="1" i="0" u="none" strike="noStrike" dirty="0" err="1">
                          <a:solidFill>
                            <a:srgbClr val="115076"/>
                          </a:solidFill>
                          <a:effectLst/>
                          <a:latin typeface="Century Gothic" panose="020B0502020202020204" pitchFamily="34" charset="0"/>
                        </a:rPr>
                        <a:t>ai</a:t>
                      </a:r>
                      <a:r>
                        <a:rPr lang="en-GB" sz="2000" b="1" i="0" u="none" strike="noStrike" dirty="0">
                          <a:solidFill>
                            <a:srgbClr val="115076"/>
                          </a:solidFill>
                          <a:effectLst/>
                          <a:latin typeface="Century Gothic" panose="020B0502020202020204" pitchFamily="34" charset="0"/>
                        </a:rPr>
                        <a:t> </a:t>
                      </a:r>
                      <a:r>
                        <a:rPr lang="en-GB" sz="2000" b="1" i="0" u="none" strike="noStrike" dirty="0" err="1">
                          <a:solidFill>
                            <a:srgbClr val="115076"/>
                          </a:solidFill>
                          <a:effectLst/>
                          <a:latin typeface="Century Gothic" panose="020B0502020202020204" pitchFamily="34" charset="0"/>
                        </a:rPr>
                        <a:t>expliqué</a:t>
                      </a:r>
                      <a:r>
                        <a:rPr lang="en-GB" sz="2000" b="1" i="0" u="none" strike="noStrike" dirty="0">
                          <a:solidFill>
                            <a:srgbClr val="115076"/>
                          </a:solidFill>
                          <a:effectLst/>
                          <a:latin typeface="Century Gothic" panose="020B0502020202020204" pitchFamily="34" charset="0"/>
                        </a:rPr>
                        <a:t> </a:t>
                      </a:r>
                      <a:r>
                        <a:rPr lang="en-GB" sz="2000" b="0" i="0" u="none" strike="noStrike" dirty="0">
                          <a:solidFill>
                            <a:srgbClr val="115076"/>
                          </a:solidFill>
                          <a:effectLst/>
                          <a:latin typeface="Century Gothic" panose="020B0502020202020204" pitchFamily="34" charset="0"/>
                        </a:rPr>
                        <a:t>le programme </a:t>
                      </a:r>
                      <a:r>
                        <a:rPr lang="en-GB" sz="2000" b="0" i="0" u="none" strike="noStrike" dirty="0" err="1">
                          <a:solidFill>
                            <a:srgbClr val="115076"/>
                          </a:solidFill>
                          <a:effectLst/>
                          <a:latin typeface="Century Gothic" panose="020B0502020202020204" pitchFamily="34" charset="0"/>
                        </a:rPr>
                        <a:t>à</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sa</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mère</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lundi</a:t>
                      </a:r>
                      <a:r>
                        <a:rPr lang="en-GB" sz="2000" b="0" i="0" u="none" strike="noStrike" dirty="0">
                          <a:solidFill>
                            <a:srgbClr val="115076"/>
                          </a:solidFill>
                          <a:effectLst/>
                          <a:latin typeface="Century Gothic" panose="020B0502020202020204" pitchFamily="34" charset="0"/>
                        </a:rPr>
                        <a:t> dernier.</a:t>
                      </a:r>
                    </a:p>
                  </a:txBody>
                  <a:tcPr marL="72000" marR="72000" anchor="ctr"/>
                </a:tc>
                <a:tc>
                  <a:txBody>
                    <a:bodyPr/>
                    <a:lstStyle/>
                    <a:p>
                      <a:pPr algn="ctr">
                        <a:lnSpc>
                          <a:spcPct val="100000"/>
                        </a:lnSpc>
                      </a:pPr>
                      <a:endParaRPr lang="en-US" sz="2000">
                        <a:solidFill>
                          <a:srgbClr val="115076"/>
                        </a:solidFill>
                        <a:latin typeface="Century Gothic" panose="020B0502020202020204" pitchFamily="34" charset="0"/>
                      </a:endParaRPr>
                    </a:p>
                  </a:txBody>
                  <a:tcPr/>
                </a:tc>
                <a:tc>
                  <a:txBody>
                    <a:bodyPr/>
                    <a:lstStyle/>
                    <a:p>
                      <a:pPr algn="ctr">
                        <a:lnSpc>
                          <a:spcPct val="100000"/>
                        </a:lnSpc>
                      </a:pPr>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506421552"/>
                  </a:ext>
                </a:extLst>
              </a:tr>
              <a:tr h="432000">
                <a:tc>
                  <a:txBody>
                    <a:bodyPr/>
                    <a:lstStyle/>
                    <a:p>
                      <a:pPr algn="ctr">
                        <a:lnSpc>
                          <a:spcPct val="100000"/>
                        </a:lnSpc>
                      </a:pPr>
                      <a:r>
                        <a:rPr lang="en-US" sz="2000" dirty="0">
                          <a:solidFill>
                            <a:srgbClr val="115076"/>
                          </a:solidFill>
                          <a:latin typeface="Century Gothic" panose="020B0502020202020204" pitchFamily="34" charset="0"/>
                        </a:rPr>
                        <a:t>6</a:t>
                      </a:r>
                    </a:p>
                  </a:txBody>
                  <a:tcPr/>
                </a:tc>
                <a:tc>
                  <a:txBody>
                    <a:bodyPr/>
                    <a:lstStyle/>
                    <a:p>
                      <a:pPr algn="l" fontAlgn="b"/>
                      <a:r>
                        <a:rPr lang="en-GB" sz="2000" b="0" i="0" u="none" strike="noStrike" dirty="0">
                          <a:solidFill>
                            <a:srgbClr val="115076"/>
                          </a:solidFill>
                          <a:effectLst/>
                          <a:latin typeface="Century Gothic" panose="020B0502020202020204" pitchFamily="34" charset="0"/>
                        </a:rPr>
                        <a:t>Sophie </a:t>
                      </a:r>
                      <a:r>
                        <a:rPr lang="en-GB" sz="2000" b="1" i="0" u="none" strike="noStrike" dirty="0">
                          <a:solidFill>
                            <a:srgbClr val="115076"/>
                          </a:solidFill>
                          <a:effectLst/>
                          <a:latin typeface="Century Gothic" panose="020B0502020202020204" pitchFamily="34" charset="0"/>
                        </a:rPr>
                        <a:t>a </a:t>
                      </a:r>
                      <a:r>
                        <a:rPr lang="en-GB" sz="2000" b="1" i="0" u="none" strike="noStrike" dirty="0" err="1">
                          <a:solidFill>
                            <a:srgbClr val="115076"/>
                          </a:solidFill>
                          <a:effectLst/>
                          <a:latin typeface="Century Gothic" panose="020B0502020202020204" pitchFamily="34" charset="0"/>
                        </a:rPr>
                        <a:t>envoyé</a:t>
                      </a:r>
                      <a:r>
                        <a:rPr lang="en-GB" sz="2000" b="1" i="0" u="none" strike="noStrike" dirty="0">
                          <a:solidFill>
                            <a:srgbClr val="115076"/>
                          </a:solidFill>
                          <a:effectLst/>
                          <a:latin typeface="Century Gothic" panose="020B0502020202020204" pitchFamily="34" charset="0"/>
                        </a:rPr>
                        <a:t> </a:t>
                      </a:r>
                      <a:r>
                        <a:rPr lang="en-GB" sz="2000" b="0" i="0" u="none" strike="noStrike" dirty="0">
                          <a:solidFill>
                            <a:srgbClr val="115076"/>
                          </a:solidFill>
                          <a:effectLst/>
                          <a:latin typeface="Century Gothic" panose="020B0502020202020204" pitchFamily="34" charset="0"/>
                        </a:rPr>
                        <a:t>les invitations </a:t>
                      </a:r>
                      <a:r>
                        <a:rPr lang="en-GB" sz="2000" b="0" i="0" u="none" strike="noStrike" dirty="0" err="1">
                          <a:solidFill>
                            <a:srgbClr val="115076"/>
                          </a:solidFill>
                          <a:effectLst/>
                          <a:latin typeface="Century Gothic" panose="020B0502020202020204" pitchFamily="34" charset="0"/>
                        </a:rPr>
                        <a:t>jeudi</a:t>
                      </a:r>
                      <a:r>
                        <a:rPr lang="en-GB" sz="2000" b="0" i="0" u="none" strike="noStrike" dirty="0">
                          <a:solidFill>
                            <a:srgbClr val="115076"/>
                          </a:solidFill>
                          <a:effectLst/>
                          <a:latin typeface="Century Gothic" panose="020B0502020202020204" pitchFamily="34" charset="0"/>
                        </a:rPr>
                        <a:t> dernier. </a:t>
                      </a:r>
                    </a:p>
                  </a:txBody>
                  <a:tcPr marL="72000" marR="72000" anchor="ctr"/>
                </a:tc>
                <a:tc>
                  <a:txBody>
                    <a:bodyPr/>
                    <a:lstStyle/>
                    <a:p>
                      <a:pPr algn="ctr">
                        <a:lnSpc>
                          <a:spcPct val="100000"/>
                        </a:lnSpc>
                      </a:pPr>
                      <a:endParaRPr lang="en-US" sz="2000" dirty="0">
                        <a:solidFill>
                          <a:srgbClr val="115076"/>
                        </a:solidFill>
                        <a:latin typeface="Century Gothic" panose="020B0502020202020204" pitchFamily="34" charset="0"/>
                      </a:endParaRPr>
                    </a:p>
                  </a:txBody>
                  <a:tcPr/>
                </a:tc>
                <a:tc>
                  <a:txBody>
                    <a:bodyPr/>
                    <a:lstStyle/>
                    <a:p>
                      <a:pPr algn="ctr">
                        <a:lnSpc>
                          <a:spcPct val="100000"/>
                        </a:lnSpc>
                      </a:pPr>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1528932638"/>
                  </a:ext>
                </a:extLst>
              </a:tr>
              <a:tr h="432000">
                <a:tc>
                  <a:txBody>
                    <a:bodyPr/>
                    <a:lstStyle/>
                    <a:p>
                      <a:pPr algn="ctr">
                        <a:lnSpc>
                          <a:spcPct val="100000"/>
                        </a:lnSpc>
                      </a:pPr>
                      <a:r>
                        <a:rPr lang="en-US" sz="2000" dirty="0">
                          <a:solidFill>
                            <a:srgbClr val="115076"/>
                          </a:solidFill>
                          <a:latin typeface="Century Gothic" panose="020B0502020202020204" pitchFamily="34" charset="0"/>
                        </a:rPr>
                        <a:t>7</a:t>
                      </a:r>
                    </a:p>
                  </a:txBody>
                  <a:tcPr/>
                </a:tc>
                <a:tc>
                  <a:txBody>
                    <a:bodyPr/>
                    <a:lstStyle/>
                    <a:p>
                      <a:pPr algn="l" fontAlgn="b"/>
                      <a:r>
                        <a:rPr lang="en-GB" sz="2000" b="0" i="0" u="none" strike="noStrike" dirty="0" err="1">
                          <a:solidFill>
                            <a:srgbClr val="115076"/>
                          </a:solidFill>
                          <a:effectLst/>
                          <a:latin typeface="Century Gothic" panose="020B0502020202020204" pitchFamily="34" charset="0"/>
                        </a:rPr>
                        <a:t>Léa</a:t>
                      </a:r>
                      <a:r>
                        <a:rPr lang="en-GB" sz="2000" b="0" i="0" u="none" strike="noStrike" dirty="0">
                          <a:solidFill>
                            <a:srgbClr val="115076"/>
                          </a:solidFill>
                          <a:effectLst/>
                          <a:latin typeface="Century Gothic" panose="020B0502020202020204" pitchFamily="34" charset="0"/>
                        </a:rPr>
                        <a:t> </a:t>
                      </a:r>
                      <a:r>
                        <a:rPr lang="en-GB" sz="2000" b="1" i="0" u="none" strike="noStrike" dirty="0">
                          <a:solidFill>
                            <a:srgbClr val="115076"/>
                          </a:solidFill>
                          <a:effectLst/>
                          <a:latin typeface="Century Gothic" panose="020B0502020202020204" pitchFamily="34" charset="0"/>
                        </a:rPr>
                        <a:t>a</a:t>
                      </a:r>
                      <a:r>
                        <a:rPr lang="en-GB" sz="2000" b="0" i="0" u="none" strike="noStrike" dirty="0">
                          <a:solidFill>
                            <a:srgbClr val="115076"/>
                          </a:solidFill>
                          <a:effectLst/>
                          <a:latin typeface="Century Gothic" panose="020B0502020202020204" pitchFamily="34" charset="0"/>
                        </a:rPr>
                        <a:t> déjà </a:t>
                      </a:r>
                      <a:r>
                        <a:rPr lang="en-GB" sz="2000" b="1" i="0" u="none" strike="noStrike" dirty="0" err="1">
                          <a:solidFill>
                            <a:srgbClr val="115076"/>
                          </a:solidFill>
                          <a:effectLst/>
                          <a:latin typeface="Century Gothic" panose="020B0502020202020204" pitchFamily="34" charset="0"/>
                        </a:rPr>
                        <a:t>quitté</a:t>
                      </a:r>
                      <a:r>
                        <a:rPr lang="en-GB" sz="2000" b="0" i="0" u="none" strike="noStrike" dirty="0">
                          <a:solidFill>
                            <a:srgbClr val="115076"/>
                          </a:solidFill>
                          <a:effectLst/>
                          <a:latin typeface="Century Gothic" panose="020B0502020202020204" pitchFamily="34" charset="0"/>
                        </a:rPr>
                        <a:t> la </a:t>
                      </a:r>
                      <a:r>
                        <a:rPr lang="en-GB" sz="2000" b="0" i="0" u="none" strike="noStrike" dirty="0" err="1">
                          <a:solidFill>
                            <a:srgbClr val="115076"/>
                          </a:solidFill>
                          <a:effectLst/>
                          <a:latin typeface="Century Gothic" panose="020B0502020202020204" pitchFamily="34" charset="0"/>
                        </a:rPr>
                        <a:t>maison</a:t>
                      </a:r>
                      <a:r>
                        <a:rPr lang="en-GB" sz="2000" b="0" i="0" u="none" strike="noStrike" dirty="0">
                          <a:solidFill>
                            <a:srgbClr val="115076"/>
                          </a:solidFill>
                          <a:effectLst/>
                          <a:latin typeface="Century Gothic" panose="020B0502020202020204" pitchFamily="34" charset="0"/>
                        </a:rPr>
                        <a:t>. </a:t>
                      </a:r>
                    </a:p>
                  </a:txBody>
                  <a:tcPr marL="72000" marR="72000" anchor="ctr"/>
                </a:tc>
                <a:tc>
                  <a:txBody>
                    <a:bodyPr/>
                    <a:lstStyle/>
                    <a:p>
                      <a:pPr algn="ctr">
                        <a:lnSpc>
                          <a:spcPct val="100000"/>
                        </a:lnSpc>
                      </a:pPr>
                      <a:endParaRPr lang="en-US" sz="2000" dirty="0">
                        <a:solidFill>
                          <a:srgbClr val="115076"/>
                        </a:solidFill>
                        <a:latin typeface="Century Gothic" panose="020B0502020202020204" pitchFamily="34" charset="0"/>
                      </a:endParaRPr>
                    </a:p>
                  </a:txBody>
                  <a:tcPr/>
                </a:tc>
                <a:tc>
                  <a:txBody>
                    <a:bodyPr/>
                    <a:lstStyle/>
                    <a:p>
                      <a:pPr algn="ctr">
                        <a:lnSpc>
                          <a:spcPct val="100000"/>
                        </a:lnSpc>
                      </a:pPr>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348371395"/>
                  </a:ext>
                </a:extLst>
              </a:tr>
              <a:tr h="432000">
                <a:tc>
                  <a:txBody>
                    <a:bodyPr/>
                    <a:lstStyle/>
                    <a:p>
                      <a:pPr algn="ctr">
                        <a:lnSpc>
                          <a:spcPct val="100000"/>
                        </a:lnSpc>
                      </a:pPr>
                      <a:r>
                        <a:rPr lang="en-US" sz="2000" dirty="0">
                          <a:solidFill>
                            <a:srgbClr val="115076"/>
                          </a:solidFill>
                          <a:latin typeface="Century Gothic" panose="020B0502020202020204" pitchFamily="34" charset="0"/>
                        </a:rPr>
                        <a:t>8</a:t>
                      </a:r>
                    </a:p>
                  </a:txBody>
                  <a:tcPr/>
                </a:tc>
                <a:tc>
                  <a:txBody>
                    <a:bodyPr/>
                    <a:lstStyle/>
                    <a:p>
                      <a:pPr algn="l" fontAlgn="b"/>
                      <a:r>
                        <a:rPr lang="en-GB" sz="2000" b="0" i="0" u="none" strike="noStrike" dirty="0">
                          <a:solidFill>
                            <a:srgbClr val="115076"/>
                          </a:solidFill>
                          <a:effectLst/>
                          <a:latin typeface="Century Gothic" panose="020B0502020202020204" pitchFamily="34" charset="0"/>
                        </a:rPr>
                        <a:t>La fête </a:t>
                      </a:r>
                      <a:r>
                        <a:rPr lang="en-GB" sz="2000" b="1" i="0" u="none" strike="noStrike" dirty="0">
                          <a:solidFill>
                            <a:srgbClr val="115076"/>
                          </a:solidFill>
                          <a:effectLst/>
                          <a:latin typeface="Century Gothic" panose="020B0502020202020204" pitchFamily="34" charset="0"/>
                        </a:rPr>
                        <a:t>a</a:t>
                      </a:r>
                      <a:r>
                        <a:rPr lang="en-GB" sz="2000" b="0" i="0" u="none" strike="noStrike" dirty="0">
                          <a:solidFill>
                            <a:srgbClr val="115076"/>
                          </a:solidFill>
                          <a:effectLst/>
                          <a:latin typeface="Century Gothic" panose="020B0502020202020204" pitchFamily="34" charset="0"/>
                        </a:rPr>
                        <a:t> </a:t>
                      </a:r>
                      <a:r>
                        <a:rPr lang="en-GB" sz="2000" b="0" i="0" u="none" strike="noStrike" dirty="0" err="1">
                          <a:solidFill>
                            <a:srgbClr val="115076"/>
                          </a:solidFill>
                          <a:effectLst/>
                          <a:latin typeface="Century Gothic" panose="020B0502020202020204" pitchFamily="34" charset="0"/>
                        </a:rPr>
                        <a:t>enfin</a:t>
                      </a:r>
                      <a:r>
                        <a:rPr lang="en-GB" sz="2000" b="0" i="0" u="none" strike="noStrike" dirty="0">
                          <a:solidFill>
                            <a:srgbClr val="115076"/>
                          </a:solidFill>
                          <a:effectLst/>
                          <a:latin typeface="Century Gothic" panose="020B0502020202020204" pitchFamily="34" charset="0"/>
                        </a:rPr>
                        <a:t> </a:t>
                      </a:r>
                      <a:r>
                        <a:rPr lang="en-GB" sz="2000" b="1" i="0" u="none" strike="noStrike" dirty="0" err="1">
                          <a:solidFill>
                            <a:srgbClr val="115076"/>
                          </a:solidFill>
                          <a:effectLst/>
                          <a:latin typeface="Century Gothic" panose="020B0502020202020204" pitchFamily="34" charset="0"/>
                        </a:rPr>
                        <a:t>commencé</a:t>
                      </a:r>
                      <a:r>
                        <a:rPr lang="en-GB" sz="2000" b="0" i="0" u="none" strike="noStrike" dirty="0">
                          <a:solidFill>
                            <a:srgbClr val="115076"/>
                          </a:solidFill>
                          <a:effectLst/>
                          <a:latin typeface="Century Gothic" panose="020B0502020202020204" pitchFamily="34" charset="0"/>
                        </a:rPr>
                        <a:t>. </a:t>
                      </a:r>
                    </a:p>
                  </a:txBody>
                  <a:tcPr marL="72000" marR="72000" anchor="ctr"/>
                </a:tc>
                <a:tc>
                  <a:txBody>
                    <a:bodyPr/>
                    <a:lstStyle/>
                    <a:p>
                      <a:pPr algn="ctr">
                        <a:lnSpc>
                          <a:spcPct val="100000"/>
                        </a:lnSpc>
                      </a:pPr>
                      <a:endParaRPr lang="en-US" sz="2000" dirty="0">
                        <a:solidFill>
                          <a:srgbClr val="115076"/>
                        </a:solidFill>
                        <a:latin typeface="Century Gothic" panose="020B0502020202020204" pitchFamily="34" charset="0"/>
                      </a:endParaRPr>
                    </a:p>
                  </a:txBody>
                  <a:tcPr/>
                </a:tc>
                <a:tc>
                  <a:txBody>
                    <a:bodyPr/>
                    <a:lstStyle/>
                    <a:p>
                      <a:pPr algn="ctr">
                        <a:lnSpc>
                          <a:spcPct val="100000"/>
                        </a:lnSpc>
                      </a:pPr>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247770402"/>
                  </a:ext>
                </a:extLst>
              </a:tr>
            </a:tbl>
          </a:graphicData>
        </a:graphic>
      </p:graphicFrame>
      <p:sp>
        <p:nvSpPr>
          <p:cNvPr id="5" name="Title 4">
            <a:extLst>
              <a:ext uri="{FF2B5EF4-FFF2-40B4-BE49-F238E27FC236}">
                <a16:creationId xmlns:a16="http://schemas.microsoft.com/office/drawing/2014/main" id="{54900CA6-3AEE-4FD9-A632-EDA6050A8F9D}"/>
              </a:ext>
            </a:extLst>
          </p:cNvPr>
          <p:cNvSpPr>
            <a:spLocks noGrp="1"/>
          </p:cNvSpPr>
          <p:nvPr>
            <p:ph type="title"/>
          </p:nvPr>
        </p:nvSpPr>
        <p:spPr>
          <a:xfrm>
            <a:off x="-75343" y="322607"/>
            <a:ext cx="6457246" cy="634479"/>
          </a:xfrm>
        </p:spPr>
        <p:txBody>
          <a:bodyPr>
            <a:normAutofit/>
          </a:bodyPr>
          <a:lstStyle/>
          <a:p>
            <a:r>
              <a:rPr lang="fr-FR" sz="2000" dirty="0" err="1"/>
              <a:t>Present</a:t>
            </a:r>
            <a:r>
              <a:rPr lang="fr-FR" sz="2000" dirty="0"/>
              <a:t> simple or </a:t>
            </a:r>
            <a:r>
              <a:rPr lang="fr-FR" sz="2000" dirty="0" err="1"/>
              <a:t>continuous</a:t>
            </a:r>
            <a:r>
              <a:rPr lang="fr-FR" sz="2000" dirty="0"/>
              <a:t>?</a:t>
            </a:r>
          </a:p>
        </p:txBody>
      </p:sp>
      <p:pic>
        <p:nvPicPr>
          <p:cNvPr id="29" name="Picture 28" descr="background rectangle">
            <a:extLst>
              <a:ext uri="{FF2B5EF4-FFF2-40B4-BE49-F238E27FC236}">
                <a16:creationId xmlns:a16="http://schemas.microsoft.com/office/drawing/2014/main" id="{5D50C0B4-BFAF-41E4-907D-4CEAB852474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95420202-B22D-4D98-B224-142ACBE8326E}"/>
              </a:ext>
            </a:extLst>
          </p:cNvPr>
          <p:cNvSpPr txBox="1">
            <a:spLocks/>
          </p:cNvSpPr>
          <p:nvPr/>
        </p:nvSpPr>
        <p:spPr>
          <a:xfrm>
            <a:off x="0" y="296864"/>
            <a:ext cx="57270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Sam au </a:t>
            </a:r>
            <a:r>
              <a:rPr kumimoji="0" lang="en-GB" sz="3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collège</a:t>
            </a: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français</a:t>
            </a: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p>
        </p:txBody>
      </p:sp>
      <p:sp>
        <p:nvSpPr>
          <p:cNvPr id="31" name="Rounded Rectangle 46">
            <a:extLst>
              <a:ext uri="{FF2B5EF4-FFF2-40B4-BE49-F238E27FC236}">
                <a16:creationId xmlns:a16="http://schemas.microsoft.com/office/drawing/2014/main" id="{D12B4CC7-D6E9-4D3B-98F3-F12F433E1B5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2" name="Picture 31" descr="green checkmark">
            <a:extLst>
              <a:ext uri="{FF2B5EF4-FFF2-40B4-BE49-F238E27FC236}">
                <a16:creationId xmlns:a16="http://schemas.microsoft.com/office/drawing/2014/main" id="{47EEC23C-BC8D-634E-BE57-05A83874D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40" y="2843457"/>
            <a:ext cx="282522" cy="294294"/>
          </a:xfrm>
          <a:prstGeom prst="rect">
            <a:avLst/>
          </a:prstGeom>
        </p:spPr>
      </p:pic>
      <p:pic>
        <p:nvPicPr>
          <p:cNvPr id="33" name="Picture 32" descr="green checkmark">
            <a:extLst>
              <a:ext uri="{FF2B5EF4-FFF2-40B4-BE49-F238E27FC236}">
                <a16:creationId xmlns:a16="http://schemas.microsoft.com/office/drawing/2014/main" id="{3FA4603A-404F-1C40-B57E-04A84DC11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3276356"/>
            <a:ext cx="282522" cy="294294"/>
          </a:xfrm>
          <a:prstGeom prst="rect">
            <a:avLst/>
          </a:prstGeom>
        </p:spPr>
      </p:pic>
      <p:pic>
        <p:nvPicPr>
          <p:cNvPr id="35" name="Picture 34" descr="green checkmark">
            <a:extLst>
              <a:ext uri="{FF2B5EF4-FFF2-40B4-BE49-F238E27FC236}">
                <a16:creationId xmlns:a16="http://schemas.microsoft.com/office/drawing/2014/main" id="{EEDF1755-223A-7041-8D11-2DD5AFE978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40" y="3723454"/>
            <a:ext cx="282522" cy="294294"/>
          </a:xfrm>
          <a:prstGeom prst="rect">
            <a:avLst/>
          </a:prstGeom>
        </p:spPr>
      </p:pic>
      <p:pic>
        <p:nvPicPr>
          <p:cNvPr id="36" name="Picture 35" descr="green checkmark">
            <a:extLst>
              <a:ext uri="{FF2B5EF4-FFF2-40B4-BE49-F238E27FC236}">
                <a16:creationId xmlns:a16="http://schemas.microsoft.com/office/drawing/2014/main" id="{77D5B29D-1B09-364C-8D83-5D0A0B071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4162979"/>
            <a:ext cx="282522" cy="294294"/>
          </a:xfrm>
          <a:prstGeom prst="rect">
            <a:avLst/>
          </a:prstGeom>
        </p:spPr>
      </p:pic>
      <p:pic>
        <p:nvPicPr>
          <p:cNvPr id="37" name="Picture 36" descr="green checkmark">
            <a:extLst>
              <a:ext uri="{FF2B5EF4-FFF2-40B4-BE49-F238E27FC236}">
                <a16:creationId xmlns:a16="http://schemas.microsoft.com/office/drawing/2014/main" id="{46690D1C-AB4C-5946-91B7-A1B6811AD0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4564237"/>
            <a:ext cx="282522" cy="294294"/>
          </a:xfrm>
          <a:prstGeom prst="rect">
            <a:avLst/>
          </a:prstGeom>
        </p:spPr>
      </p:pic>
      <p:pic>
        <p:nvPicPr>
          <p:cNvPr id="38" name="Picture 37" descr="green checkmark">
            <a:extLst>
              <a:ext uri="{FF2B5EF4-FFF2-40B4-BE49-F238E27FC236}">
                <a16:creationId xmlns:a16="http://schemas.microsoft.com/office/drawing/2014/main" id="{BDBA96DC-307C-E740-8CF2-4A04536A47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5005682"/>
            <a:ext cx="282522" cy="294294"/>
          </a:xfrm>
          <a:prstGeom prst="rect">
            <a:avLst/>
          </a:prstGeom>
        </p:spPr>
      </p:pic>
      <p:pic>
        <p:nvPicPr>
          <p:cNvPr id="39" name="Picture 38" descr="green checkmark">
            <a:extLst>
              <a:ext uri="{FF2B5EF4-FFF2-40B4-BE49-F238E27FC236}">
                <a16:creationId xmlns:a16="http://schemas.microsoft.com/office/drawing/2014/main" id="{1122528A-B295-F346-9C31-B21922B4C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40" y="5432890"/>
            <a:ext cx="282522" cy="294294"/>
          </a:xfrm>
          <a:prstGeom prst="rect">
            <a:avLst/>
          </a:prstGeom>
        </p:spPr>
      </p:pic>
      <p:pic>
        <p:nvPicPr>
          <p:cNvPr id="40" name="Picture 39" descr="green checkmark">
            <a:extLst>
              <a:ext uri="{FF2B5EF4-FFF2-40B4-BE49-F238E27FC236}">
                <a16:creationId xmlns:a16="http://schemas.microsoft.com/office/drawing/2014/main" id="{86AE3B1B-070C-354A-A0FC-F27F254682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40" y="5830912"/>
            <a:ext cx="282522" cy="294294"/>
          </a:xfrm>
          <a:prstGeom prst="rect">
            <a:avLst/>
          </a:prstGeom>
        </p:spPr>
      </p:pic>
      <p:pic>
        <p:nvPicPr>
          <p:cNvPr id="41" name="Picture 40">
            <a:extLst>
              <a:ext uri="{FF2B5EF4-FFF2-40B4-BE49-F238E27FC236}">
                <a16:creationId xmlns:a16="http://schemas.microsoft.com/office/drawing/2014/main" id="{1C9531FB-AA14-1A4D-827A-4B29262C8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143" y="-111244"/>
            <a:ext cx="1296000" cy="1296000"/>
          </a:xfrm>
          <a:prstGeom prst="rect">
            <a:avLst/>
          </a:prstGeom>
        </p:spPr>
      </p:pic>
      <p:pic>
        <p:nvPicPr>
          <p:cNvPr id="42" name="Picture 41">
            <a:extLst>
              <a:ext uri="{FF2B5EF4-FFF2-40B4-BE49-F238E27FC236}">
                <a16:creationId xmlns:a16="http://schemas.microsoft.com/office/drawing/2014/main" id="{2E412267-46DD-CB47-8BEE-EF40BA54CD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7776" y="-128861"/>
            <a:ext cx="1296000" cy="1296000"/>
          </a:xfrm>
          <a:prstGeom prst="rect">
            <a:avLst/>
          </a:prstGeom>
        </p:spPr>
      </p:pic>
      <p:pic>
        <p:nvPicPr>
          <p:cNvPr id="43" name="Picture 42" descr="A picture containing toy, doll&#10;&#10;Description automatically generated">
            <a:extLst>
              <a:ext uri="{FF2B5EF4-FFF2-40B4-BE49-F238E27FC236}">
                <a16:creationId xmlns:a16="http://schemas.microsoft.com/office/drawing/2014/main" id="{BE7677B3-976E-CA45-A0FD-3CECEE08FD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3101" y="-128861"/>
            <a:ext cx="1296000" cy="1296000"/>
          </a:xfrm>
          <a:prstGeom prst="rect">
            <a:avLst/>
          </a:prstGeom>
        </p:spPr>
      </p:pic>
      <p:sp>
        <p:nvSpPr>
          <p:cNvPr id="21" name="TextBox 20">
            <a:extLst>
              <a:ext uri="{FF2B5EF4-FFF2-40B4-BE49-F238E27FC236}">
                <a16:creationId xmlns:a16="http://schemas.microsoft.com/office/drawing/2014/main" id="{0B44D2ED-E66C-A545-ABAB-23A06CBCF65D}"/>
              </a:ext>
            </a:extLst>
          </p:cNvPr>
          <p:cNvSpPr txBox="1"/>
          <p:nvPr/>
        </p:nvSpPr>
        <p:spPr>
          <a:xfrm>
            <a:off x="132612" y="1228882"/>
            <a:ext cx="118982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105076"/>
                </a:solidFill>
                <a:latin typeface="Century Gothic" panose="020B0502020202020204" pitchFamily="34" charset="0"/>
              </a:rPr>
              <a:t>Sam parle de l’anniversaire de Léa ! Traduis les phrases. Attention ! On peut utiliser quelle(s) forme(s) du passé en anglais ? Le « simple </a:t>
            </a:r>
            <a:r>
              <a:rPr lang="fr-FR" sz="2200" dirty="0" err="1">
                <a:solidFill>
                  <a:srgbClr val="105076"/>
                </a:solidFill>
                <a:latin typeface="Century Gothic" panose="020B0502020202020204" pitchFamily="34" charset="0"/>
              </a:rPr>
              <a:t>past</a:t>
            </a:r>
            <a:r>
              <a:rPr lang="fr-FR" sz="2200" dirty="0">
                <a:solidFill>
                  <a:srgbClr val="105076"/>
                </a:solidFill>
                <a:latin typeface="Century Gothic" panose="020B0502020202020204" pitchFamily="34" charset="0"/>
              </a:rPr>
              <a:t> » seulement ou les deux ?</a:t>
            </a:r>
            <a:endPar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919E422B-DA29-C64E-8840-E080B744E5C8}"/>
              </a:ext>
            </a:extLst>
          </p:cNvPr>
          <p:cNvSpPr txBox="1"/>
          <p:nvPr/>
        </p:nvSpPr>
        <p:spPr>
          <a:xfrm>
            <a:off x="501735" y="2795399"/>
            <a:ext cx="9041358" cy="400110"/>
          </a:xfrm>
          <a:prstGeom prst="rect">
            <a:avLst/>
          </a:prstGeom>
          <a:solidFill>
            <a:srgbClr val="F8D7CE"/>
          </a:solidFill>
          <a:ln>
            <a:solidFill>
              <a:srgbClr val="F8D7CE"/>
            </a:solidFill>
          </a:ln>
        </p:spPr>
        <p:txBody>
          <a:bodyPr wrap="square" rtlCol="0">
            <a:spAutoFit/>
          </a:bodyPr>
          <a:lstStyle/>
          <a:p>
            <a:r>
              <a:rPr lang="en-US" sz="2000" dirty="0">
                <a:solidFill>
                  <a:srgbClr val="115076"/>
                </a:solidFill>
                <a:latin typeface="Century Gothic" panose="020B0502020202020204" pitchFamily="34" charset="0"/>
              </a:rPr>
              <a:t>Lea always </a:t>
            </a:r>
            <a:r>
              <a:rPr lang="en-US" sz="2000" b="1" dirty="0">
                <a:solidFill>
                  <a:srgbClr val="115076"/>
                </a:solidFill>
                <a:latin typeface="Century Gothic" panose="020B0502020202020204" pitchFamily="34" charset="0"/>
              </a:rPr>
              <a:t>celebrated</a:t>
            </a:r>
            <a:r>
              <a:rPr lang="en-US" sz="2000" dirty="0">
                <a:solidFill>
                  <a:srgbClr val="115076"/>
                </a:solidFill>
                <a:latin typeface="Century Gothic" panose="020B0502020202020204" pitchFamily="34" charset="0"/>
              </a:rPr>
              <a:t> / </a:t>
            </a:r>
            <a:r>
              <a:rPr lang="en-US" sz="2000" b="1" dirty="0">
                <a:solidFill>
                  <a:srgbClr val="115076"/>
                </a:solidFill>
                <a:latin typeface="Century Gothic" panose="020B0502020202020204" pitchFamily="34" charset="0"/>
              </a:rPr>
              <a:t>has</a:t>
            </a:r>
            <a:r>
              <a:rPr lang="en-US" sz="2000" dirty="0">
                <a:solidFill>
                  <a:srgbClr val="115076"/>
                </a:solidFill>
                <a:latin typeface="Century Gothic" panose="020B0502020202020204" pitchFamily="34" charset="0"/>
              </a:rPr>
              <a:t> always </a:t>
            </a:r>
            <a:r>
              <a:rPr lang="en-US" sz="2000" b="1" dirty="0">
                <a:solidFill>
                  <a:srgbClr val="115076"/>
                </a:solidFill>
                <a:latin typeface="Century Gothic" panose="020B0502020202020204" pitchFamily="34" charset="0"/>
              </a:rPr>
              <a:t>celebrated </a:t>
            </a:r>
            <a:r>
              <a:rPr lang="en-US" sz="2000" dirty="0">
                <a:solidFill>
                  <a:srgbClr val="115076"/>
                </a:solidFill>
                <a:latin typeface="Century Gothic" panose="020B0502020202020204" pitchFamily="34" charset="0"/>
              </a:rPr>
              <a:t>her birthday. </a:t>
            </a:r>
          </a:p>
        </p:txBody>
      </p:sp>
      <p:sp>
        <p:nvSpPr>
          <p:cNvPr id="34" name="TextBox 33">
            <a:extLst>
              <a:ext uri="{FF2B5EF4-FFF2-40B4-BE49-F238E27FC236}">
                <a16:creationId xmlns:a16="http://schemas.microsoft.com/office/drawing/2014/main" id="{7DB822A8-B340-7743-A545-90CB5FB5471B}"/>
              </a:ext>
            </a:extLst>
          </p:cNvPr>
          <p:cNvSpPr txBox="1"/>
          <p:nvPr/>
        </p:nvSpPr>
        <p:spPr>
          <a:xfrm>
            <a:off x="498350" y="3219403"/>
            <a:ext cx="8803144" cy="400110"/>
          </a:xfrm>
          <a:prstGeom prst="rect">
            <a:avLst/>
          </a:prstGeom>
          <a:solidFill>
            <a:srgbClr val="FCEDE9"/>
          </a:solidFill>
          <a:ln>
            <a:noFill/>
          </a:ln>
        </p:spPr>
        <p:txBody>
          <a:bodyPr wrap="square" rtlCol="0">
            <a:spAutoFit/>
          </a:bodyPr>
          <a:lstStyle/>
          <a:p>
            <a:r>
              <a:rPr lang="en-US" sz="2000" dirty="0">
                <a:solidFill>
                  <a:srgbClr val="115076"/>
                </a:solidFill>
                <a:latin typeface="Century Gothic" panose="020B0502020202020204" pitchFamily="34" charset="0"/>
              </a:rPr>
              <a:t>Lea </a:t>
            </a:r>
            <a:r>
              <a:rPr lang="en-US" sz="2000" b="1" dirty="0">
                <a:solidFill>
                  <a:srgbClr val="115076"/>
                </a:solidFill>
                <a:latin typeface="Century Gothic" panose="020B0502020202020204" pitchFamily="34" charset="0"/>
              </a:rPr>
              <a:t>travelled</a:t>
            </a:r>
            <a:r>
              <a:rPr lang="en-US" sz="2000" dirty="0">
                <a:solidFill>
                  <a:srgbClr val="115076"/>
                </a:solidFill>
                <a:latin typeface="Century Gothic" panose="020B0502020202020204" pitchFamily="34" charset="0"/>
              </a:rPr>
              <a:t> to London last year. </a:t>
            </a:r>
          </a:p>
        </p:txBody>
      </p:sp>
      <p:sp>
        <p:nvSpPr>
          <p:cNvPr id="44" name="TextBox 43">
            <a:extLst>
              <a:ext uri="{FF2B5EF4-FFF2-40B4-BE49-F238E27FC236}">
                <a16:creationId xmlns:a16="http://schemas.microsoft.com/office/drawing/2014/main" id="{B75AE131-740A-C246-A84C-744AB7BB62F4}"/>
              </a:ext>
            </a:extLst>
          </p:cNvPr>
          <p:cNvSpPr txBox="1"/>
          <p:nvPr/>
        </p:nvSpPr>
        <p:spPr>
          <a:xfrm>
            <a:off x="517735" y="3650354"/>
            <a:ext cx="9067590" cy="400110"/>
          </a:xfrm>
          <a:prstGeom prst="rect">
            <a:avLst/>
          </a:prstGeom>
          <a:solidFill>
            <a:srgbClr val="F8D7CE"/>
          </a:solidFill>
          <a:ln>
            <a:solidFill>
              <a:srgbClr val="F8D7CE"/>
            </a:solidFill>
          </a:ln>
        </p:spPr>
        <p:txBody>
          <a:bodyPr wrap="square" rtlCol="0">
            <a:spAutoFit/>
          </a:bodyPr>
          <a:lstStyle/>
          <a:p>
            <a:r>
              <a:rPr lang="en-US" sz="2000" dirty="0">
                <a:solidFill>
                  <a:srgbClr val="115076"/>
                </a:solidFill>
                <a:latin typeface="Century Gothic" panose="020B0502020202020204" pitchFamily="34" charset="0"/>
              </a:rPr>
              <a:t>We finally </a:t>
            </a:r>
            <a:r>
              <a:rPr lang="en-US" sz="2000" b="1" dirty="0" err="1">
                <a:solidFill>
                  <a:srgbClr val="115076"/>
                </a:solidFill>
                <a:latin typeface="Century Gothic" panose="020B0502020202020204" pitchFamily="34" charset="0"/>
              </a:rPr>
              <a:t>organised</a:t>
            </a:r>
            <a:r>
              <a:rPr lang="en-US" sz="2000" dirty="0">
                <a:solidFill>
                  <a:srgbClr val="115076"/>
                </a:solidFill>
                <a:latin typeface="Century Gothic" panose="020B0502020202020204" pitchFamily="34" charset="0"/>
              </a:rPr>
              <a:t> / </a:t>
            </a:r>
            <a:r>
              <a:rPr lang="en-US" sz="2000" b="1" dirty="0">
                <a:solidFill>
                  <a:srgbClr val="115076"/>
                </a:solidFill>
                <a:latin typeface="Century Gothic" panose="020B0502020202020204" pitchFamily="34" charset="0"/>
              </a:rPr>
              <a:t>have</a:t>
            </a:r>
            <a:r>
              <a:rPr lang="en-US" sz="2000" dirty="0">
                <a:solidFill>
                  <a:srgbClr val="115076"/>
                </a:solidFill>
                <a:latin typeface="Century Gothic" panose="020B0502020202020204" pitchFamily="34" charset="0"/>
              </a:rPr>
              <a:t> finally </a:t>
            </a:r>
            <a:r>
              <a:rPr lang="en-US" sz="2000" b="1" dirty="0" err="1">
                <a:solidFill>
                  <a:srgbClr val="115076"/>
                </a:solidFill>
                <a:latin typeface="Century Gothic" panose="020B0502020202020204" pitchFamily="34" charset="0"/>
              </a:rPr>
              <a:t>organised</a:t>
            </a:r>
            <a:r>
              <a:rPr lang="en-US" sz="2000" dirty="0">
                <a:solidFill>
                  <a:srgbClr val="115076"/>
                </a:solidFill>
                <a:latin typeface="Century Gothic" panose="020B0502020202020204" pitchFamily="34" charset="0"/>
              </a:rPr>
              <a:t> the party for Lea. </a:t>
            </a:r>
          </a:p>
        </p:txBody>
      </p:sp>
      <p:sp>
        <p:nvSpPr>
          <p:cNvPr id="45" name="TextBox 44">
            <a:extLst>
              <a:ext uri="{FF2B5EF4-FFF2-40B4-BE49-F238E27FC236}">
                <a16:creationId xmlns:a16="http://schemas.microsoft.com/office/drawing/2014/main" id="{2E4BF42A-99EC-554C-A3E2-9AEB894883B5}"/>
              </a:ext>
            </a:extLst>
          </p:cNvPr>
          <p:cNvSpPr txBox="1"/>
          <p:nvPr/>
        </p:nvSpPr>
        <p:spPr>
          <a:xfrm>
            <a:off x="498350" y="4081305"/>
            <a:ext cx="8803144" cy="400110"/>
          </a:xfrm>
          <a:prstGeom prst="rect">
            <a:avLst/>
          </a:prstGeom>
          <a:solidFill>
            <a:srgbClr val="FCEDE9"/>
          </a:solidFill>
          <a:ln>
            <a:noFill/>
          </a:ln>
        </p:spPr>
        <p:txBody>
          <a:bodyPr wrap="square" rtlCol="0">
            <a:spAutoFit/>
          </a:bodyPr>
          <a:lstStyle/>
          <a:p>
            <a:r>
              <a:rPr lang="en-US" sz="2000" dirty="0">
                <a:solidFill>
                  <a:srgbClr val="115076"/>
                </a:solidFill>
                <a:latin typeface="Century Gothic" panose="020B0502020202020204" pitchFamily="34" charset="0"/>
              </a:rPr>
              <a:t>Sophie and Pierre </a:t>
            </a:r>
            <a:r>
              <a:rPr lang="en-US" sz="2000" b="1" dirty="0">
                <a:solidFill>
                  <a:srgbClr val="115076"/>
                </a:solidFill>
                <a:latin typeface="Century Gothic" panose="020B0502020202020204" pitchFamily="34" charset="0"/>
              </a:rPr>
              <a:t>bought</a:t>
            </a:r>
            <a:r>
              <a:rPr lang="en-US" sz="2000" dirty="0">
                <a:solidFill>
                  <a:srgbClr val="115076"/>
                </a:solidFill>
                <a:latin typeface="Century Gothic" panose="020B0502020202020204" pitchFamily="34" charset="0"/>
              </a:rPr>
              <a:t> a present yesterday. </a:t>
            </a:r>
          </a:p>
        </p:txBody>
      </p:sp>
      <p:sp>
        <p:nvSpPr>
          <p:cNvPr id="46" name="TextBox 45">
            <a:extLst>
              <a:ext uri="{FF2B5EF4-FFF2-40B4-BE49-F238E27FC236}">
                <a16:creationId xmlns:a16="http://schemas.microsoft.com/office/drawing/2014/main" id="{935E73D8-EBB8-ED4E-8041-473AA9069A87}"/>
              </a:ext>
            </a:extLst>
          </p:cNvPr>
          <p:cNvSpPr txBox="1"/>
          <p:nvPr/>
        </p:nvSpPr>
        <p:spPr>
          <a:xfrm>
            <a:off x="505122" y="4512256"/>
            <a:ext cx="9034585" cy="400110"/>
          </a:xfrm>
          <a:prstGeom prst="rect">
            <a:avLst/>
          </a:prstGeom>
          <a:solidFill>
            <a:srgbClr val="F8D7CE"/>
          </a:solidFill>
          <a:ln>
            <a:solidFill>
              <a:srgbClr val="F8D7CE"/>
            </a:solidFill>
          </a:ln>
        </p:spPr>
        <p:txBody>
          <a:bodyPr wrap="square" rtlCol="0">
            <a:spAutoFit/>
          </a:bodyPr>
          <a:lstStyle/>
          <a:p>
            <a:r>
              <a:rPr lang="en-US" sz="2000" dirty="0">
                <a:solidFill>
                  <a:srgbClr val="115076"/>
                </a:solidFill>
                <a:latin typeface="Century Gothic" panose="020B0502020202020204" pitchFamily="34" charset="0"/>
              </a:rPr>
              <a:t>I </a:t>
            </a:r>
            <a:r>
              <a:rPr lang="en-US" sz="2000" b="1" dirty="0">
                <a:solidFill>
                  <a:srgbClr val="115076"/>
                </a:solidFill>
                <a:latin typeface="Century Gothic" panose="020B0502020202020204" pitchFamily="34" charset="0"/>
              </a:rPr>
              <a:t>explained</a:t>
            </a:r>
            <a:r>
              <a:rPr lang="en-US" sz="2000" dirty="0">
                <a:solidFill>
                  <a:srgbClr val="115076"/>
                </a:solidFill>
                <a:latin typeface="Century Gothic" panose="020B0502020202020204" pitchFamily="34" charset="0"/>
              </a:rPr>
              <a:t> the schedule to her mum last Monday.</a:t>
            </a:r>
          </a:p>
        </p:txBody>
      </p:sp>
      <p:sp>
        <p:nvSpPr>
          <p:cNvPr id="47" name="TextBox 46">
            <a:extLst>
              <a:ext uri="{FF2B5EF4-FFF2-40B4-BE49-F238E27FC236}">
                <a16:creationId xmlns:a16="http://schemas.microsoft.com/office/drawing/2014/main" id="{F30C9D58-C7DA-944C-B356-7F0D796727B7}"/>
              </a:ext>
            </a:extLst>
          </p:cNvPr>
          <p:cNvSpPr txBox="1"/>
          <p:nvPr/>
        </p:nvSpPr>
        <p:spPr>
          <a:xfrm>
            <a:off x="498350" y="4943207"/>
            <a:ext cx="8803144" cy="400110"/>
          </a:xfrm>
          <a:prstGeom prst="rect">
            <a:avLst/>
          </a:prstGeom>
          <a:solidFill>
            <a:srgbClr val="FCEDE9"/>
          </a:solidFill>
          <a:ln>
            <a:noFill/>
          </a:ln>
        </p:spPr>
        <p:txBody>
          <a:bodyPr wrap="square" rtlCol="0">
            <a:spAutoFit/>
          </a:bodyPr>
          <a:lstStyle/>
          <a:p>
            <a:r>
              <a:rPr lang="en-US" sz="2000" dirty="0">
                <a:solidFill>
                  <a:srgbClr val="115076"/>
                </a:solidFill>
                <a:latin typeface="Century Gothic" panose="020B0502020202020204" pitchFamily="34" charset="0"/>
              </a:rPr>
              <a:t>Sophie </a:t>
            </a:r>
            <a:r>
              <a:rPr lang="en-US" sz="2000" b="1" dirty="0">
                <a:solidFill>
                  <a:srgbClr val="115076"/>
                </a:solidFill>
                <a:latin typeface="Century Gothic" panose="020B0502020202020204" pitchFamily="34" charset="0"/>
              </a:rPr>
              <a:t>sent</a:t>
            </a:r>
            <a:r>
              <a:rPr lang="en-US" sz="2000" dirty="0">
                <a:solidFill>
                  <a:srgbClr val="115076"/>
                </a:solidFill>
                <a:latin typeface="Century Gothic" panose="020B0502020202020204" pitchFamily="34" charset="0"/>
              </a:rPr>
              <a:t> the invitations last Thursday. </a:t>
            </a:r>
          </a:p>
        </p:txBody>
      </p:sp>
      <p:sp>
        <p:nvSpPr>
          <p:cNvPr id="48" name="TextBox 47">
            <a:extLst>
              <a:ext uri="{FF2B5EF4-FFF2-40B4-BE49-F238E27FC236}">
                <a16:creationId xmlns:a16="http://schemas.microsoft.com/office/drawing/2014/main" id="{0C728AA4-425D-274E-A263-10F8CCDD0498}"/>
              </a:ext>
            </a:extLst>
          </p:cNvPr>
          <p:cNvSpPr txBox="1"/>
          <p:nvPr/>
        </p:nvSpPr>
        <p:spPr>
          <a:xfrm>
            <a:off x="505123" y="5374158"/>
            <a:ext cx="9034585" cy="400110"/>
          </a:xfrm>
          <a:prstGeom prst="rect">
            <a:avLst/>
          </a:prstGeom>
          <a:solidFill>
            <a:srgbClr val="F8D7CE"/>
          </a:solidFill>
          <a:ln>
            <a:solidFill>
              <a:srgbClr val="F8D7CE"/>
            </a:solidFill>
          </a:ln>
        </p:spPr>
        <p:txBody>
          <a:bodyPr wrap="square" rtlCol="0">
            <a:spAutoFit/>
          </a:bodyPr>
          <a:lstStyle/>
          <a:p>
            <a:r>
              <a:rPr lang="en-US" sz="2000" dirty="0" err="1">
                <a:solidFill>
                  <a:srgbClr val="115076"/>
                </a:solidFill>
                <a:latin typeface="Century Gothic" panose="020B0502020202020204" pitchFamily="34" charset="0"/>
              </a:rPr>
              <a:t>Léa</a:t>
            </a:r>
            <a:r>
              <a:rPr lang="en-US" sz="2000" dirty="0">
                <a:solidFill>
                  <a:srgbClr val="115076"/>
                </a:solidFill>
                <a:latin typeface="Century Gothic" panose="020B0502020202020204" pitchFamily="34" charset="0"/>
              </a:rPr>
              <a:t> </a:t>
            </a:r>
            <a:r>
              <a:rPr lang="en-US" sz="2000" b="1" dirty="0">
                <a:solidFill>
                  <a:srgbClr val="115076"/>
                </a:solidFill>
                <a:latin typeface="Century Gothic" panose="020B0502020202020204" pitchFamily="34" charset="0"/>
              </a:rPr>
              <a:t>has</a:t>
            </a:r>
            <a:r>
              <a:rPr lang="en-US" sz="2000" dirty="0">
                <a:solidFill>
                  <a:srgbClr val="115076"/>
                </a:solidFill>
                <a:latin typeface="Century Gothic" panose="020B0502020202020204" pitchFamily="34" charset="0"/>
              </a:rPr>
              <a:t> already </a:t>
            </a:r>
            <a:r>
              <a:rPr lang="en-US" sz="2000" b="1" dirty="0">
                <a:solidFill>
                  <a:srgbClr val="115076"/>
                </a:solidFill>
                <a:latin typeface="Century Gothic" panose="020B0502020202020204" pitchFamily="34" charset="0"/>
              </a:rPr>
              <a:t>left </a:t>
            </a:r>
            <a:r>
              <a:rPr lang="en-US" sz="2000" dirty="0">
                <a:solidFill>
                  <a:srgbClr val="115076"/>
                </a:solidFill>
                <a:latin typeface="Century Gothic" panose="020B0502020202020204" pitchFamily="34" charset="0"/>
              </a:rPr>
              <a:t>/ already </a:t>
            </a:r>
            <a:r>
              <a:rPr lang="en-US" sz="2000" b="1" dirty="0">
                <a:solidFill>
                  <a:srgbClr val="115076"/>
                </a:solidFill>
                <a:latin typeface="Century Gothic" panose="020B0502020202020204" pitchFamily="34" charset="0"/>
              </a:rPr>
              <a:t>left</a:t>
            </a:r>
            <a:r>
              <a:rPr lang="en-US" sz="2000" dirty="0">
                <a:solidFill>
                  <a:srgbClr val="115076"/>
                </a:solidFill>
                <a:latin typeface="Century Gothic" panose="020B0502020202020204" pitchFamily="34" charset="0"/>
              </a:rPr>
              <a:t> the house.</a:t>
            </a:r>
          </a:p>
        </p:txBody>
      </p:sp>
      <p:sp>
        <p:nvSpPr>
          <p:cNvPr id="50" name="TextBox 49">
            <a:extLst>
              <a:ext uri="{FF2B5EF4-FFF2-40B4-BE49-F238E27FC236}">
                <a16:creationId xmlns:a16="http://schemas.microsoft.com/office/drawing/2014/main" id="{1E0BEBF7-31E7-9A43-8098-325FB6127321}"/>
              </a:ext>
            </a:extLst>
          </p:cNvPr>
          <p:cNvSpPr txBox="1"/>
          <p:nvPr/>
        </p:nvSpPr>
        <p:spPr>
          <a:xfrm>
            <a:off x="517735" y="5805111"/>
            <a:ext cx="8803144" cy="400110"/>
          </a:xfrm>
          <a:prstGeom prst="rect">
            <a:avLst/>
          </a:prstGeom>
          <a:solidFill>
            <a:srgbClr val="FCEDE9"/>
          </a:solidFill>
          <a:ln>
            <a:noFill/>
          </a:ln>
        </p:spPr>
        <p:txBody>
          <a:bodyPr wrap="square" rtlCol="0">
            <a:spAutoFit/>
          </a:bodyPr>
          <a:lstStyle/>
          <a:p>
            <a:r>
              <a:rPr lang="en-US" sz="2000" dirty="0">
                <a:solidFill>
                  <a:srgbClr val="115076"/>
                </a:solidFill>
                <a:latin typeface="Century Gothic" panose="020B0502020202020204" pitchFamily="34" charset="0"/>
              </a:rPr>
              <a:t>The party </a:t>
            </a:r>
            <a:r>
              <a:rPr lang="en-US" sz="2000" b="1" dirty="0">
                <a:solidFill>
                  <a:srgbClr val="115076"/>
                </a:solidFill>
                <a:latin typeface="Century Gothic" panose="020B0502020202020204" pitchFamily="34" charset="0"/>
              </a:rPr>
              <a:t>has</a:t>
            </a:r>
            <a:r>
              <a:rPr lang="en-US" sz="2000" dirty="0">
                <a:solidFill>
                  <a:srgbClr val="115076"/>
                </a:solidFill>
                <a:latin typeface="Century Gothic" panose="020B0502020202020204" pitchFamily="34" charset="0"/>
              </a:rPr>
              <a:t> finally </a:t>
            </a:r>
            <a:r>
              <a:rPr lang="en-US" sz="2000" b="1" dirty="0">
                <a:solidFill>
                  <a:srgbClr val="115076"/>
                </a:solidFill>
                <a:latin typeface="Century Gothic" panose="020B0502020202020204" pitchFamily="34" charset="0"/>
              </a:rPr>
              <a:t>started</a:t>
            </a:r>
            <a:r>
              <a:rPr lang="en-US" sz="2000" dirty="0">
                <a:solidFill>
                  <a:srgbClr val="115076"/>
                </a:solidFill>
                <a:latin typeface="Century Gothic" panose="020B0502020202020204" pitchFamily="34" charset="0"/>
              </a:rPr>
              <a:t> / finally </a:t>
            </a:r>
            <a:r>
              <a:rPr lang="en-US" sz="2000" b="1" dirty="0">
                <a:solidFill>
                  <a:srgbClr val="115076"/>
                </a:solidFill>
                <a:latin typeface="Century Gothic" panose="020B0502020202020204" pitchFamily="34" charset="0"/>
              </a:rPr>
              <a:t>started</a:t>
            </a:r>
            <a:r>
              <a:rPr lang="en-US" sz="2000" dirty="0">
                <a:solidFill>
                  <a:srgbClr val="115076"/>
                </a:solidFill>
                <a:latin typeface="Century Gothic" panose="020B0502020202020204" pitchFamily="34" charset="0"/>
              </a:rPr>
              <a:t>.</a:t>
            </a:r>
          </a:p>
        </p:txBody>
      </p:sp>
      <p:pic>
        <p:nvPicPr>
          <p:cNvPr id="27" name="Picture 26" descr="green checkmark">
            <a:extLst>
              <a:ext uri="{FF2B5EF4-FFF2-40B4-BE49-F238E27FC236}">
                <a16:creationId xmlns:a16="http://schemas.microsoft.com/office/drawing/2014/main" id="{944C169F-E2BB-C948-B6C4-B19D7F42F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5861069"/>
            <a:ext cx="282522" cy="294294"/>
          </a:xfrm>
          <a:prstGeom prst="rect">
            <a:avLst/>
          </a:prstGeom>
        </p:spPr>
      </p:pic>
      <p:pic>
        <p:nvPicPr>
          <p:cNvPr id="28" name="Picture 27" descr="green checkmark">
            <a:extLst>
              <a:ext uri="{FF2B5EF4-FFF2-40B4-BE49-F238E27FC236}">
                <a16:creationId xmlns:a16="http://schemas.microsoft.com/office/drawing/2014/main" id="{019BC1FA-86F2-694F-B3C6-FBF241D4B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5422078"/>
            <a:ext cx="282522" cy="294294"/>
          </a:xfrm>
          <a:prstGeom prst="rect">
            <a:avLst/>
          </a:prstGeom>
        </p:spPr>
      </p:pic>
      <p:pic>
        <p:nvPicPr>
          <p:cNvPr id="49" name="Picture 48" descr="green checkmark">
            <a:extLst>
              <a:ext uri="{FF2B5EF4-FFF2-40B4-BE49-F238E27FC236}">
                <a16:creationId xmlns:a16="http://schemas.microsoft.com/office/drawing/2014/main" id="{53123CA9-0771-BE42-BEE5-F938A93451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2833045"/>
            <a:ext cx="282522" cy="294294"/>
          </a:xfrm>
          <a:prstGeom prst="rect">
            <a:avLst/>
          </a:prstGeom>
        </p:spPr>
      </p:pic>
      <p:pic>
        <p:nvPicPr>
          <p:cNvPr id="51" name="Picture 50" descr="green checkmark">
            <a:extLst>
              <a:ext uri="{FF2B5EF4-FFF2-40B4-BE49-F238E27FC236}">
                <a16:creationId xmlns:a16="http://schemas.microsoft.com/office/drawing/2014/main" id="{BF31DEED-A793-5A44-A121-CBD5F8E12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377" y="3699196"/>
            <a:ext cx="282522" cy="294294"/>
          </a:xfrm>
          <a:prstGeom prst="rect">
            <a:avLst/>
          </a:prstGeom>
        </p:spPr>
      </p:pic>
    </p:spTree>
    <p:extLst>
      <p:ext uri="{BB962C8B-B14F-4D97-AF65-F5344CB8AC3E}">
        <p14:creationId xmlns:p14="http://schemas.microsoft.com/office/powerpoint/2010/main" val="26477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44" grpId="0" animBg="1"/>
      <p:bldP spid="45" grpId="0" animBg="1"/>
      <p:bldP spid="46" grpId="0" animBg="1"/>
      <p:bldP spid="47" grpId="0" animBg="1"/>
      <p:bldP spid="48"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385F70E-B87B-8640-A99F-591F11E1B552}"/>
              </a:ext>
            </a:extLst>
          </p:cNvPr>
          <p:cNvGraphicFramePr>
            <a:graphicFrameLocks noGrp="1"/>
          </p:cNvGraphicFramePr>
          <p:nvPr>
            <p:extLst>
              <p:ext uri="{D42A27DB-BD31-4B8C-83A1-F6EECF244321}">
                <p14:modId xmlns:p14="http://schemas.microsoft.com/office/powerpoint/2010/main" val="3250846072"/>
              </p:ext>
            </p:extLst>
          </p:nvPr>
        </p:nvGraphicFramePr>
        <p:xfrm>
          <a:off x="386225" y="2167608"/>
          <a:ext cx="8938705" cy="4032000"/>
        </p:xfrm>
        <a:graphic>
          <a:graphicData uri="http://schemas.openxmlformats.org/drawingml/2006/table">
            <a:tbl>
              <a:tblPr bandRow="1">
                <a:tableStyleId>{5940675A-B579-460E-94D1-54222C63F5DA}</a:tableStyleId>
              </a:tblPr>
              <a:tblGrid>
                <a:gridCol w="504000">
                  <a:extLst>
                    <a:ext uri="{9D8B030D-6E8A-4147-A177-3AD203B41FA5}">
                      <a16:colId xmlns:a16="http://schemas.microsoft.com/office/drawing/2014/main" val="1434259628"/>
                    </a:ext>
                  </a:extLst>
                </a:gridCol>
                <a:gridCol w="8434705">
                  <a:extLst>
                    <a:ext uri="{9D8B030D-6E8A-4147-A177-3AD203B41FA5}">
                      <a16:colId xmlns:a16="http://schemas.microsoft.com/office/drawing/2014/main" val="3847514324"/>
                    </a:ext>
                  </a:extLst>
                </a:gridCol>
              </a:tblGrid>
              <a:tr h="504000">
                <a:tc>
                  <a:txBody>
                    <a:bodyPr/>
                    <a:lstStyle/>
                    <a:p>
                      <a:endParaRPr lang="en-US" sz="22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celebrated / have celebrated </a:t>
                      </a:r>
                      <a:r>
                        <a:rPr lang="en-US" sz="2200" dirty="0">
                          <a:solidFill>
                            <a:srgbClr val="115076"/>
                          </a:solidFill>
                          <a:latin typeface="Century Gothic" panose="020B0502020202020204" pitchFamily="34" charset="0"/>
                        </a:rPr>
                        <a:t>my birthday in Brussels…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141832"/>
                  </a:ext>
                </a:extLst>
              </a:tr>
              <a:tr h="504000">
                <a:tc>
                  <a:txBody>
                    <a:bodyPr/>
                    <a:lstStyle/>
                    <a:p>
                      <a:endParaRPr lang="en-US" sz="220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visited / have visited </a:t>
                      </a:r>
                      <a:r>
                        <a:rPr lang="en-US" sz="2200" dirty="0">
                          <a:solidFill>
                            <a:srgbClr val="115076"/>
                          </a:solidFill>
                          <a:latin typeface="Century Gothic" panose="020B0502020202020204" pitchFamily="34" charset="0"/>
                        </a:rPr>
                        <a:t>the museum…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403405"/>
                  </a:ext>
                </a:extLst>
              </a:tr>
              <a:tr h="504000">
                <a:tc>
                  <a:txBody>
                    <a:bodyPr/>
                    <a:lstStyle/>
                    <a:p>
                      <a:endParaRPr lang="en-US" sz="220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err="1">
                          <a:solidFill>
                            <a:srgbClr val="115076"/>
                          </a:solidFill>
                          <a:latin typeface="Century Gothic" panose="020B0502020202020204" pitchFamily="34" charset="0"/>
                        </a:rPr>
                        <a:t>Léa</a:t>
                      </a:r>
                      <a:r>
                        <a:rPr lang="en-US" sz="2200" dirty="0">
                          <a:solidFill>
                            <a:srgbClr val="115076"/>
                          </a:solidFill>
                          <a:latin typeface="Century Gothic" panose="020B0502020202020204" pitchFamily="34" charset="0"/>
                        </a:rPr>
                        <a:t> </a:t>
                      </a:r>
                      <a:r>
                        <a:rPr lang="en-US" sz="2200" b="1" dirty="0">
                          <a:solidFill>
                            <a:srgbClr val="115076"/>
                          </a:solidFill>
                          <a:latin typeface="Century Gothic" panose="020B0502020202020204" pitchFamily="34" charset="0"/>
                        </a:rPr>
                        <a:t>left / has left </a:t>
                      </a:r>
                      <a:r>
                        <a:rPr lang="en-US" sz="2200" dirty="0">
                          <a:solidFill>
                            <a:srgbClr val="115076"/>
                          </a:solidFill>
                          <a:latin typeface="Century Gothic" panose="020B0502020202020204" pitchFamily="34" charset="0"/>
                        </a:rPr>
                        <a:t>the house…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1002194"/>
                  </a:ext>
                </a:extLst>
              </a:tr>
              <a:tr h="504000">
                <a:tc>
                  <a:txBody>
                    <a:bodyPr/>
                    <a:lstStyle/>
                    <a:p>
                      <a:endParaRPr lang="en-US" sz="220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talked / have talked </a:t>
                      </a:r>
                      <a:r>
                        <a:rPr lang="en-US" sz="2200" b="0" dirty="0">
                          <a:solidFill>
                            <a:srgbClr val="115076"/>
                          </a:solidFill>
                          <a:latin typeface="Century Gothic" panose="020B0502020202020204" pitchFamily="34" charset="0"/>
                        </a:rPr>
                        <a:t>about</a:t>
                      </a:r>
                      <a:r>
                        <a:rPr lang="en-US" sz="2200" b="1" dirty="0">
                          <a:solidFill>
                            <a:srgbClr val="115076"/>
                          </a:solidFill>
                          <a:latin typeface="Century Gothic" panose="020B0502020202020204" pitchFamily="34" charset="0"/>
                        </a:rPr>
                        <a:t> </a:t>
                      </a:r>
                      <a:r>
                        <a:rPr lang="en-US" sz="2200" dirty="0">
                          <a:solidFill>
                            <a:srgbClr val="115076"/>
                          </a:solidFill>
                          <a:latin typeface="Century Gothic" panose="020B0502020202020204" pitchFamily="34" charset="0"/>
                        </a:rPr>
                        <a:t>the homework with my friends…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1430572"/>
                  </a:ext>
                </a:extLst>
              </a:tr>
              <a:tr h="504000">
                <a:tc>
                  <a:txBody>
                    <a:bodyPr/>
                    <a:lstStyle/>
                    <a:p>
                      <a:endParaRPr lang="en-US" sz="220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started / have started </a:t>
                      </a:r>
                      <a:r>
                        <a:rPr lang="en-US" sz="2200" dirty="0">
                          <a:solidFill>
                            <a:srgbClr val="115076"/>
                          </a:solidFill>
                          <a:latin typeface="Century Gothic" panose="020B0502020202020204" pitchFamily="34" charset="0"/>
                        </a:rPr>
                        <a:t>my homework…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32583638"/>
                  </a:ext>
                </a:extLst>
              </a:tr>
              <a:tr h="504000">
                <a:tc>
                  <a:txBody>
                    <a:bodyPr/>
                    <a:lstStyle/>
                    <a:p>
                      <a:endParaRPr lang="en-US" sz="220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borrowed / have borrowed </a:t>
                      </a:r>
                      <a:r>
                        <a:rPr lang="en-US" sz="2200" dirty="0">
                          <a:solidFill>
                            <a:srgbClr val="115076"/>
                          </a:solidFill>
                          <a:latin typeface="Century Gothic" panose="020B0502020202020204" pitchFamily="34" charset="0"/>
                        </a:rPr>
                        <a:t>some books from my sister…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7521443"/>
                  </a:ext>
                </a:extLst>
              </a:tr>
              <a:tr h="504000">
                <a:tc>
                  <a:txBody>
                    <a:bodyPr/>
                    <a:lstStyle/>
                    <a:p>
                      <a:endParaRPr lang="en-US" sz="220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bought / have bought </a:t>
                      </a:r>
                      <a:r>
                        <a:rPr lang="en-US" sz="2200" dirty="0">
                          <a:solidFill>
                            <a:srgbClr val="115076"/>
                          </a:solidFill>
                          <a:latin typeface="Century Gothic" panose="020B0502020202020204" pitchFamily="34" charset="0"/>
                        </a:rPr>
                        <a:t>a new book…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946986"/>
                  </a:ext>
                </a:extLst>
              </a:tr>
              <a:tr h="504000">
                <a:tc>
                  <a:txBody>
                    <a:bodyPr/>
                    <a:lstStyle/>
                    <a:p>
                      <a:endParaRPr lang="en-US" sz="22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We </a:t>
                      </a:r>
                      <a:r>
                        <a:rPr lang="en-US" sz="2200" b="1" dirty="0">
                          <a:solidFill>
                            <a:srgbClr val="115076"/>
                          </a:solidFill>
                          <a:latin typeface="Century Gothic" panose="020B0502020202020204" pitchFamily="34" charset="0"/>
                        </a:rPr>
                        <a:t>watched / have watched </a:t>
                      </a:r>
                      <a:r>
                        <a:rPr lang="en-US" sz="2200" dirty="0">
                          <a:solidFill>
                            <a:srgbClr val="115076"/>
                          </a:solidFill>
                          <a:latin typeface="Century Gothic" panose="020B0502020202020204" pitchFamily="34" charset="0"/>
                        </a:rPr>
                        <a:t>the film of this book…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0490427"/>
                  </a:ext>
                </a:extLst>
              </a:tr>
            </a:tbl>
          </a:graphicData>
        </a:graphic>
      </p:graphicFrame>
      <p:sp>
        <p:nvSpPr>
          <p:cNvPr id="40" name="TextBox 39"/>
          <p:cNvSpPr txBox="1"/>
          <p:nvPr/>
        </p:nvSpPr>
        <p:spPr>
          <a:xfrm>
            <a:off x="98382" y="1218594"/>
            <a:ext cx="11660535" cy="830997"/>
          </a:xfrm>
          <a:prstGeom prst="rect">
            <a:avLst/>
          </a:prstGeom>
          <a:noFill/>
        </p:spPr>
        <p:txBody>
          <a:bodyPr wrap="square" rtlCol="0">
            <a:spAutoFit/>
          </a:bodyPr>
          <a:lstStyle/>
          <a:p>
            <a:pPr lvl="0">
              <a:defRPr/>
            </a:pPr>
            <a:r>
              <a:rPr lang="fr-FR" sz="2400" dirty="0">
                <a:solidFill>
                  <a:srgbClr val="115076"/>
                </a:solidFill>
                <a:latin typeface="Century Gothic" panose="020B0502020202020204" pitchFamily="34" charset="0"/>
              </a:rPr>
              <a:t>Sam f</a:t>
            </a:r>
            <a:r>
              <a:rPr kumimoji="0" lang="fr-FR" sz="2400" b="0" i="0" u="none" strike="noStrike" kern="1200" cap="none" spc="0" normalizeH="0" baseline="0" dirty="0">
                <a:ln>
                  <a:noFill/>
                </a:ln>
                <a:solidFill>
                  <a:srgbClr val="115076"/>
                </a:solidFill>
                <a:effectLst/>
                <a:uLnTx/>
                <a:uFillTx/>
                <a:latin typeface="Century Gothic" panose="020B0502020202020204" pitchFamily="34" charset="0"/>
              </a:rPr>
              <a:t>ait un podcast. Léa prend des notes en anglais.</a:t>
            </a:r>
            <a:br>
              <a:rPr kumimoji="0" lang="fr-FR" sz="2400" b="0" i="0" u="none" strike="noStrike" kern="1200" cap="none" spc="0" normalizeH="0" baseline="0" dirty="0">
                <a:ln>
                  <a:noFill/>
                </a:ln>
                <a:solidFill>
                  <a:srgbClr val="115076"/>
                </a:solidFill>
                <a:effectLst/>
                <a:uLnTx/>
                <a:uFillTx/>
                <a:latin typeface="Century Gothic" panose="020B0502020202020204" pitchFamily="34" charset="0"/>
              </a:rPr>
            </a:br>
            <a:r>
              <a:rPr kumimoji="0" lang="fr-FR" sz="2400" b="0" i="0" u="none" strike="noStrike" kern="1200" cap="none" spc="0" normalizeH="0" baseline="0" dirty="0">
                <a:ln>
                  <a:noFill/>
                </a:ln>
                <a:solidFill>
                  <a:srgbClr val="115076"/>
                </a:solidFill>
                <a:effectLst/>
                <a:uLnTx/>
                <a:uFillTx/>
                <a:latin typeface="Century Gothic" panose="020B0502020202020204" pitchFamily="34" charset="0"/>
              </a:rPr>
              <a:t>D’abord, choisis le(s) bon(s) verbe(s). Puis, traduis la phrase entière</a:t>
            </a:r>
            <a:r>
              <a:rPr lang="fr-FR" sz="2400" dirty="0">
                <a:solidFill>
                  <a:srgbClr val="115076"/>
                </a:solidFill>
                <a:latin typeface="Century Gothic" panose="020B0502020202020204" pitchFamily="34" charset="0"/>
              </a:rPr>
              <a:t>. </a:t>
            </a:r>
            <a:endParaRPr kumimoji="0" lang="fr-FR" sz="2400" b="1" i="0" u="none" strike="noStrike" kern="1200" cap="none" spc="0" normalizeH="0" baseline="0" dirty="0">
              <a:ln>
                <a:noFill/>
              </a:ln>
              <a:solidFill>
                <a:srgbClr val="115076"/>
              </a:solidFill>
              <a:effectLst/>
              <a:uLnTx/>
              <a:uFillTx/>
              <a:latin typeface="Century Gothic" panose="020B0502020202020204" pitchFamily="34" charset="0"/>
            </a:endParaRPr>
          </a:p>
        </p:txBody>
      </p:sp>
      <p:sp>
        <p:nvSpPr>
          <p:cNvPr id="7" name="Title 6">
            <a:extLst>
              <a:ext uri="{FF2B5EF4-FFF2-40B4-BE49-F238E27FC236}">
                <a16:creationId xmlns:a16="http://schemas.microsoft.com/office/drawing/2014/main" id="{0020BBB6-9FF5-4500-86D3-576A3559A316}"/>
              </a:ext>
            </a:extLst>
          </p:cNvPr>
          <p:cNvSpPr>
            <a:spLocks noGrp="1"/>
          </p:cNvSpPr>
          <p:nvPr>
            <p:ph type="title"/>
          </p:nvPr>
        </p:nvSpPr>
        <p:spPr>
          <a:xfrm>
            <a:off x="838200" y="443074"/>
            <a:ext cx="4287253" cy="399990"/>
          </a:xfrm>
        </p:spPr>
        <p:txBody>
          <a:bodyPr>
            <a:normAutofit/>
          </a:bodyPr>
          <a:lstStyle/>
          <a:p>
            <a:r>
              <a:rPr lang="fr-FR" sz="2000" dirty="0" err="1"/>
              <a:t>Present</a:t>
            </a:r>
            <a:r>
              <a:rPr lang="fr-FR" sz="2000" dirty="0"/>
              <a:t> simple or </a:t>
            </a:r>
            <a:r>
              <a:rPr lang="fr-FR" sz="2000" dirty="0" err="1"/>
              <a:t>continuous</a:t>
            </a:r>
            <a:r>
              <a:rPr lang="fr-FR" sz="2000" dirty="0"/>
              <a:t>?</a:t>
            </a:r>
          </a:p>
        </p:txBody>
      </p:sp>
      <p:pic>
        <p:nvPicPr>
          <p:cNvPr id="29" name="Picture 28" descr="background rectangle">
            <a:extLst>
              <a:ext uri="{FF2B5EF4-FFF2-40B4-BE49-F238E27FC236}">
                <a16:creationId xmlns:a16="http://schemas.microsoft.com/office/drawing/2014/main" id="{4A9FE141-A397-4A12-942B-4EE93A4F46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E765ED13-9B7C-42AD-9B6B-009F5289F9B5}"/>
              </a:ext>
            </a:extLst>
          </p:cNvPr>
          <p:cNvSpPr txBox="1">
            <a:spLocks/>
          </p:cNvSpPr>
          <p:nvPr/>
        </p:nvSpPr>
        <p:spPr>
          <a:xfrm>
            <a:off x="-1" y="296864"/>
            <a:ext cx="5678905"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rPr>
              <a:t>Present perfect or simple past?</a:t>
            </a:r>
          </a:p>
        </p:txBody>
      </p:sp>
      <p:sp>
        <p:nvSpPr>
          <p:cNvPr id="33" name="Rounded Rectangle 46">
            <a:extLst>
              <a:ext uri="{FF2B5EF4-FFF2-40B4-BE49-F238E27FC236}">
                <a16:creationId xmlns:a16="http://schemas.microsoft.com/office/drawing/2014/main" id="{95EAD200-4F51-40AA-8565-DEB54FA5C56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1" name="Picture 40">
            <a:extLst>
              <a:ext uri="{FF2B5EF4-FFF2-40B4-BE49-F238E27FC236}">
                <a16:creationId xmlns:a16="http://schemas.microsoft.com/office/drawing/2014/main" id="{A8FECED1-8DCC-4649-B10A-3865386F2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742" y="4324309"/>
            <a:ext cx="1765581" cy="1765581"/>
          </a:xfrm>
          <a:prstGeom prst="rect">
            <a:avLst/>
          </a:prstGeom>
        </p:spPr>
      </p:pic>
      <p:pic>
        <p:nvPicPr>
          <p:cNvPr id="43" name="Picture 42">
            <a:extLst>
              <a:ext uri="{FF2B5EF4-FFF2-40B4-BE49-F238E27FC236}">
                <a16:creationId xmlns:a16="http://schemas.microsoft.com/office/drawing/2014/main" id="{BFFD293E-878B-B84D-A60F-CC6204FE4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8000" y="4316937"/>
            <a:ext cx="1764000" cy="1764000"/>
          </a:xfrm>
          <a:prstGeom prst="rect">
            <a:avLst/>
          </a:prstGeom>
        </p:spPr>
      </p:pic>
      <p:pic>
        <p:nvPicPr>
          <p:cNvPr id="46" name="Picture 45" descr="A picture containing doll, toy, drawing&#10;&#10;Description automatically generated">
            <a:extLst>
              <a:ext uri="{FF2B5EF4-FFF2-40B4-BE49-F238E27FC236}">
                <a16:creationId xmlns:a16="http://schemas.microsoft.com/office/drawing/2014/main" id="{9F4448D1-4D7C-1342-B991-D3001D2C677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759" b="92963" l="10000" r="90000">
                        <a14:foregroundMark x1="62448" y1="33241" x2="62448" y2="33241"/>
                        <a14:foregroundMark x1="67969" y1="26296" x2="67969" y2="26296"/>
                        <a14:foregroundMark x1="66302" y1="37130" x2="66302" y2="37130"/>
                        <a14:foregroundMark x1="63542" y1="48889" x2="63542" y2="48889"/>
                        <a14:foregroundMark x1="58594" y1="77407" x2="58594" y2="77407"/>
                        <a14:foregroundMark x1="64635" y1="48889" x2="64635" y2="48889"/>
                        <a14:foregroundMark x1="66875" y1="23426" x2="66875" y2="23426"/>
                        <a14:foregroundMark x1="67396" y1="77407" x2="67396" y2="77407"/>
                        <a14:foregroundMark x1="53958" y1="65926" x2="53958" y2="65926"/>
                        <a14:foregroundMark x1="59010" y1="62407" x2="59010" y2="62407"/>
                        <a14:foregroundMark x1="70052" y1="31852" x2="70052" y2="31852"/>
                        <a14:foregroundMark x1="54688" y1="26111" x2="54688" y2="26111"/>
                        <a14:foregroundMark x1="57135" y1="81481" x2="57135" y2="81481"/>
                        <a14:foregroundMark x1="48125" y1="83981" x2="48125" y2="83981"/>
                        <a14:foregroundMark x1="39948" y1="85833" x2="39948" y2="85833"/>
                        <a14:foregroundMark x1="57135" y1="88611" x2="57135" y2="88611"/>
                        <a14:foregroundMark x1="39948" y1="83426" x2="39948" y2="83426"/>
                        <a14:foregroundMark x1="42865" y1="88056" x2="42865" y2="88056"/>
                        <a14:foregroundMark x1="53177" y1="86389" x2="53177" y2="86389"/>
                        <a14:foregroundMark x1="54375" y1="89722" x2="54375" y2="89722"/>
                        <a14:foregroundMark x1="54375" y1="89722" x2="54375" y2="89722"/>
                        <a14:foregroundMark x1="54375" y1="89722" x2="54375" y2="89722"/>
                        <a14:foregroundMark x1="49948" y1="89722" x2="49948" y2="89722"/>
                        <a14:foregroundMark x1="47031" y1="85833" x2="47031" y2="85833"/>
                        <a14:foregroundMark x1="65313" y1="92963" x2="65313" y2="92963"/>
                        <a14:foregroundMark x1="63594" y1="88333" x2="63594" y2="88333"/>
                        <a14:foregroundMark x1="63594" y1="87778" x2="63594" y2="87778"/>
                        <a14:foregroundMark x1="24010" y1="12500" x2="24010" y2="12500"/>
                        <a14:foregroundMark x1="24010" y1="9722" x2="24010" y2="9722"/>
                        <a14:foregroundMark x1="24010" y1="9722" x2="24010" y2="9722"/>
                        <a14:foregroundMark x1="27708" y1="6759" x2="27708" y2="6759"/>
                        <a14:foregroundMark x1="32917" y1="8426" x2="32917" y2="8426"/>
                        <a14:foregroundMark x1="36302" y1="10556" x2="36302" y2="10556"/>
                        <a14:foregroundMark x1="44271" y1="13611" x2="44271" y2="13611"/>
                        <a14:foregroundMark x1="23854" y1="24722" x2="23854" y2="24722"/>
                        <a14:foregroundMark x1="24479" y1="34074" x2="24479" y2="34074"/>
                        <a14:foregroundMark x1="23698" y1="42500" x2="23698" y2="42500"/>
                        <a14:foregroundMark x1="23542" y1="43056" x2="23542" y2="43056"/>
                        <a14:foregroundMark x1="23229" y1="53704" x2="23229" y2="53704"/>
                        <a14:foregroundMark x1="24479" y1="61296" x2="24479" y2="61296"/>
                        <a14:foregroundMark x1="23385" y1="72222" x2="23385" y2="72222"/>
                        <a14:foregroundMark x1="23229" y1="76852" x2="23229" y2="76852"/>
                        <a14:foregroundMark x1="24479" y1="9444" x2="24479" y2="9444"/>
                        <a14:foregroundMark x1="23854" y1="7593" x2="23854" y2="7593"/>
                        <a14:foregroundMark x1="27240" y1="6759" x2="27240" y2="6759"/>
                        <a14:foregroundMark x1="26302" y1="6759" x2="26302" y2="6759"/>
                        <a14:foregroundMark x1="26302" y1="6759" x2="26302" y2="6759"/>
                        <a14:foregroundMark x1="26302" y1="6759" x2="26302" y2="6759"/>
                        <a14:foregroundMark x1="29688" y1="7315" x2="29688" y2="7315"/>
                        <a14:foregroundMark x1="29688" y1="7315" x2="29688" y2="7315"/>
                        <a14:foregroundMark x1="31354" y1="9167" x2="31354" y2="9167"/>
                        <a14:foregroundMark x1="31354" y1="9167" x2="31354" y2="9167"/>
                        <a14:foregroundMark x1="34427" y1="9444" x2="34427" y2="9444"/>
                        <a14:foregroundMark x1="34427" y1="9444" x2="34427" y2="9444"/>
                        <a14:foregroundMark x1="37656" y1="10833" x2="37656" y2="10833"/>
                        <a14:foregroundMark x1="37656" y1="10833" x2="37656" y2="10833"/>
                        <a14:foregroundMark x1="39948" y1="11389" x2="39948" y2="11389"/>
                        <a14:foregroundMark x1="39948" y1="11389" x2="39948" y2="11389"/>
                        <a14:foregroundMark x1="43177" y1="11389" x2="43177" y2="11389"/>
                        <a14:foregroundMark x1="43177" y1="11389" x2="43177" y2="11389"/>
                        <a14:foregroundMark x1="45521" y1="13333" x2="45521" y2="13333"/>
                        <a14:foregroundMark x1="45521" y1="13333" x2="45521" y2="13333"/>
                        <a14:foregroundMark x1="46406" y1="11667" x2="46406" y2="11667"/>
                        <a14:foregroundMark x1="46406" y1="11667" x2="46406" y2="11667"/>
                        <a14:foregroundMark x1="80469" y1="90278" x2="80469" y2="90278"/>
                        <a14:foregroundMark x1="80469" y1="90278" x2="80469" y2="90278"/>
                        <a14:foregroundMark x1="81719" y1="89444" x2="81719" y2="89444"/>
                        <a14:foregroundMark x1="81719" y1="89444" x2="81719" y2="89444"/>
                        <a14:foregroundMark x1="57760" y1="92963" x2="57760" y2="92963"/>
                        <a14:foregroundMark x1="60833" y1="92963" x2="60833" y2="92963"/>
                        <a14:backgroundMark x1="90625" y1="11574" x2="90625" y2="11574"/>
                        <a14:backgroundMark x1="12708" y1="32222" x2="12708" y2="32222"/>
                      </a14:backgroundRemoval>
                    </a14:imgEffect>
                  </a14:imgLayer>
                </a14:imgProps>
              </a:ext>
              <a:ext uri="{28A0092B-C50C-407E-A947-70E740481C1C}">
                <a14:useLocalDpi xmlns:a14="http://schemas.microsoft.com/office/drawing/2010/main" val="0"/>
              </a:ext>
            </a:extLst>
          </a:blip>
          <a:stretch>
            <a:fillRect/>
          </a:stretch>
        </p:blipFill>
        <p:spPr>
          <a:xfrm>
            <a:off x="8851105" y="2178507"/>
            <a:ext cx="3824436" cy="2151245"/>
          </a:xfrm>
          <a:prstGeom prst="rect">
            <a:avLst/>
          </a:prstGeom>
        </p:spPr>
      </p:pic>
      <p:sp>
        <p:nvSpPr>
          <p:cNvPr id="48" name="Action Button: Custom 16">
            <a:hlinkClick r:id="" action="ppaction://noaction" highlightClick="1">
              <a:snd r:embed="rId8" name="present or past 1.wav"/>
            </a:hlinkClick>
            <a:extLst>
              <a:ext uri="{FF2B5EF4-FFF2-40B4-BE49-F238E27FC236}">
                <a16:creationId xmlns:a16="http://schemas.microsoft.com/office/drawing/2014/main" id="{BD470246-5750-D249-886C-37A5BF99759E}"/>
              </a:ext>
            </a:extLst>
          </p:cNvPr>
          <p:cNvSpPr/>
          <p:nvPr/>
        </p:nvSpPr>
        <p:spPr>
          <a:xfrm>
            <a:off x="465230" y="222950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Action Button: Custom 16">
            <a:hlinkClick r:id="" action="ppaction://noaction" highlightClick="1">
              <a:snd r:embed="rId9" name="present or past 2.wav"/>
            </a:hlinkClick>
            <a:extLst>
              <a:ext uri="{FF2B5EF4-FFF2-40B4-BE49-F238E27FC236}">
                <a16:creationId xmlns:a16="http://schemas.microsoft.com/office/drawing/2014/main" id="{E85B965D-AED9-D445-9833-2EE36E42C922}"/>
              </a:ext>
            </a:extLst>
          </p:cNvPr>
          <p:cNvSpPr/>
          <p:nvPr/>
        </p:nvSpPr>
        <p:spPr>
          <a:xfrm>
            <a:off x="465230" y="274275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Action Button: Custom 16">
            <a:hlinkClick r:id="" action="ppaction://noaction" highlightClick="1">
              <a:snd r:embed="rId10" name="present or past 3.wav"/>
            </a:hlinkClick>
            <a:extLst>
              <a:ext uri="{FF2B5EF4-FFF2-40B4-BE49-F238E27FC236}">
                <a16:creationId xmlns:a16="http://schemas.microsoft.com/office/drawing/2014/main" id="{75E73337-7326-284E-ACEE-68E7E686A01A}"/>
              </a:ext>
            </a:extLst>
          </p:cNvPr>
          <p:cNvSpPr/>
          <p:nvPr/>
        </p:nvSpPr>
        <p:spPr>
          <a:xfrm>
            <a:off x="465230" y="324311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Action Button: Custom 16">
            <a:hlinkClick r:id="" action="ppaction://noaction" highlightClick="1">
              <a:snd r:embed="rId11" name="present or past 4.wav"/>
            </a:hlinkClick>
            <a:extLst>
              <a:ext uri="{FF2B5EF4-FFF2-40B4-BE49-F238E27FC236}">
                <a16:creationId xmlns:a16="http://schemas.microsoft.com/office/drawing/2014/main" id="{53183890-6632-944D-B3C4-D0434C6B44E5}"/>
              </a:ext>
            </a:extLst>
          </p:cNvPr>
          <p:cNvSpPr/>
          <p:nvPr/>
        </p:nvSpPr>
        <p:spPr>
          <a:xfrm>
            <a:off x="465230" y="375045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Action Button: Custom 16">
            <a:hlinkClick r:id="" action="ppaction://noaction" highlightClick="1">
              <a:snd r:embed="rId12" name="present or past 5.wav"/>
            </a:hlinkClick>
            <a:extLst>
              <a:ext uri="{FF2B5EF4-FFF2-40B4-BE49-F238E27FC236}">
                <a16:creationId xmlns:a16="http://schemas.microsoft.com/office/drawing/2014/main" id="{0B41ECCA-DC0A-3C46-8569-699E93BC477F}"/>
              </a:ext>
            </a:extLst>
          </p:cNvPr>
          <p:cNvSpPr/>
          <p:nvPr/>
        </p:nvSpPr>
        <p:spPr>
          <a:xfrm>
            <a:off x="465230" y="424548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16">
            <a:hlinkClick r:id="" action="ppaction://noaction" highlightClick="1">
              <a:snd r:embed="rId13" name="present or past 6.wav"/>
            </a:hlinkClick>
            <a:extLst>
              <a:ext uri="{FF2B5EF4-FFF2-40B4-BE49-F238E27FC236}">
                <a16:creationId xmlns:a16="http://schemas.microsoft.com/office/drawing/2014/main" id="{DD5F4BDA-042B-534F-B148-FBF2833276B0}"/>
              </a:ext>
            </a:extLst>
          </p:cNvPr>
          <p:cNvSpPr/>
          <p:nvPr/>
        </p:nvSpPr>
        <p:spPr>
          <a:xfrm>
            <a:off x="465230" y="475306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0" name="Action Button: Custom 16">
            <a:hlinkClick r:id="" action="ppaction://noaction" highlightClick="1">
              <a:snd r:embed="rId14" name="present or past 7.wav"/>
            </a:hlinkClick>
            <a:extLst>
              <a:ext uri="{FF2B5EF4-FFF2-40B4-BE49-F238E27FC236}">
                <a16:creationId xmlns:a16="http://schemas.microsoft.com/office/drawing/2014/main" id="{92E6800E-694D-054A-AE8C-3A79AD2A3F0B}"/>
              </a:ext>
            </a:extLst>
          </p:cNvPr>
          <p:cNvSpPr/>
          <p:nvPr/>
        </p:nvSpPr>
        <p:spPr>
          <a:xfrm>
            <a:off x="465230" y="526017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15" name="present or past 8.wav"/>
            </a:hlinkClick>
            <a:extLst>
              <a:ext uri="{FF2B5EF4-FFF2-40B4-BE49-F238E27FC236}">
                <a16:creationId xmlns:a16="http://schemas.microsoft.com/office/drawing/2014/main" id="{868A84E9-728B-3148-95C9-964878CDE3AE}"/>
              </a:ext>
            </a:extLst>
          </p:cNvPr>
          <p:cNvSpPr/>
          <p:nvPr/>
        </p:nvSpPr>
        <p:spPr>
          <a:xfrm>
            <a:off x="465230" y="576500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 name="Rounded Rectangle 3">
            <a:extLst>
              <a:ext uri="{FF2B5EF4-FFF2-40B4-BE49-F238E27FC236}">
                <a16:creationId xmlns:a16="http://schemas.microsoft.com/office/drawing/2014/main" id="{505DFCD7-40EE-9747-A6C2-C55DAF80DC5F}"/>
              </a:ext>
            </a:extLst>
          </p:cNvPr>
          <p:cNvSpPr/>
          <p:nvPr/>
        </p:nvSpPr>
        <p:spPr>
          <a:xfrm>
            <a:off x="1090216" y="2253581"/>
            <a:ext cx="1600200" cy="36000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5B8E46E5-C087-8646-83C0-1BC449E5CC39}"/>
              </a:ext>
            </a:extLst>
          </p:cNvPr>
          <p:cNvSpPr/>
          <p:nvPr/>
        </p:nvSpPr>
        <p:spPr>
          <a:xfrm>
            <a:off x="1090216" y="2753462"/>
            <a:ext cx="2840339" cy="355007"/>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AC6CA1FE-7A58-7A42-8E19-5BC95CBC31A5}"/>
              </a:ext>
            </a:extLst>
          </p:cNvPr>
          <p:cNvSpPr/>
          <p:nvPr/>
        </p:nvSpPr>
        <p:spPr>
          <a:xfrm>
            <a:off x="1504263" y="3270536"/>
            <a:ext cx="1765581" cy="35492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99738443-38BD-0A42-9315-C604B3432FAA}"/>
              </a:ext>
            </a:extLst>
          </p:cNvPr>
          <p:cNvSpPr/>
          <p:nvPr/>
        </p:nvSpPr>
        <p:spPr>
          <a:xfrm>
            <a:off x="1091611" y="3758639"/>
            <a:ext cx="924389" cy="36000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2E6604A8-DAB5-5D43-876F-94E868DE3B5A}"/>
              </a:ext>
            </a:extLst>
          </p:cNvPr>
          <p:cNvSpPr/>
          <p:nvPr/>
        </p:nvSpPr>
        <p:spPr>
          <a:xfrm>
            <a:off x="1090216" y="4258521"/>
            <a:ext cx="2979563" cy="36000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a:extLst>
              <a:ext uri="{FF2B5EF4-FFF2-40B4-BE49-F238E27FC236}">
                <a16:creationId xmlns:a16="http://schemas.microsoft.com/office/drawing/2014/main" id="{2A18679E-0E51-3446-952C-FF82E3D177F7}"/>
              </a:ext>
            </a:extLst>
          </p:cNvPr>
          <p:cNvSpPr/>
          <p:nvPr/>
        </p:nvSpPr>
        <p:spPr>
          <a:xfrm>
            <a:off x="1090217" y="4770000"/>
            <a:ext cx="3735784" cy="36000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8D5B2EC5-0EDE-A843-B1DB-0CB738EDB3E5}"/>
              </a:ext>
            </a:extLst>
          </p:cNvPr>
          <p:cNvSpPr/>
          <p:nvPr/>
        </p:nvSpPr>
        <p:spPr>
          <a:xfrm>
            <a:off x="1090217" y="5287073"/>
            <a:ext cx="1043384" cy="36000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E27D3B11-47BC-0446-BEE4-4F8221A1AC27}"/>
              </a:ext>
            </a:extLst>
          </p:cNvPr>
          <p:cNvSpPr/>
          <p:nvPr/>
        </p:nvSpPr>
        <p:spPr>
          <a:xfrm>
            <a:off x="1465965" y="5786955"/>
            <a:ext cx="1296000" cy="360000"/>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41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9" grpId="0" animBg="1"/>
      <p:bldP spid="70" grpId="0" animBg="1"/>
      <p:bldP spid="71" grpId="0" animBg="1"/>
      <p:bldP spid="72" grpId="0" animBg="1"/>
      <p:bldP spid="73" grpId="0" animBg="1"/>
      <p:bldP spid="74" grpId="0" animBg="1"/>
      <p:bldP spid="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20BBB6-9FF5-4500-86D3-576A3559A316}"/>
              </a:ext>
            </a:extLst>
          </p:cNvPr>
          <p:cNvSpPr>
            <a:spLocks noGrp="1"/>
          </p:cNvSpPr>
          <p:nvPr>
            <p:ph type="title"/>
          </p:nvPr>
        </p:nvSpPr>
        <p:spPr>
          <a:xfrm>
            <a:off x="838200" y="443074"/>
            <a:ext cx="4287253" cy="399990"/>
          </a:xfrm>
        </p:spPr>
        <p:txBody>
          <a:bodyPr>
            <a:normAutofit/>
          </a:bodyPr>
          <a:lstStyle/>
          <a:p>
            <a:r>
              <a:rPr lang="fr-FR" sz="2000" dirty="0" err="1"/>
              <a:t>Present</a:t>
            </a:r>
            <a:r>
              <a:rPr lang="fr-FR" sz="2000" dirty="0"/>
              <a:t> simple or </a:t>
            </a:r>
            <a:r>
              <a:rPr lang="fr-FR" sz="2000" dirty="0" err="1"/>
              <a:t>continuous</a:t>
            </a:r>
            <a:r>
              <a:rPr lang="fr-FR" sz="2000" dirty="0"/>
              <a:t>?</a:t>
            </a:r>
          </a:p>
        </p:txBody>
      </p:sp>
      <p:pic>
        <p:nvPicPr>
          <p:cNvPr id="29" name="Picture 28" descr="background rectangle">
            <a:extLst>
              <a:ext uri="{FF2B5EF4-FFF2-40B4-BE49-F238E27FC236}">
                <a16:creationId xmlns:a16="http://schemas.microsoft.com/office/drawing/2014/main" id="{4A9FE141-A397-4A12-942B-4EE93A4F46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E765ED13-9B7C-42AD-9B6B-009F5289F9B5}"/>
              </a:ext>
            </a:extLst>
          </p:cNvPr>
          <p:cNvSpPr txBox="1">
            <a:spLocks/>
          </p:cNvSpPr>
          <p:nvPr/>
        </p:nvSpPr>
        <p:spPr>
          <a:xfrm>
            <a:off x="-1" y="296864"/>
            <a:ext cx="5678905"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rPr>
              <a:t>Present perfect or simple past?</a:t>
            </a:r>
          </a:p>
        </p:txBody>
      </p:sp>
      <p:sp>
        <p:nvSpPr>
          <p:cNvPr id="33" name="Rounded Rectangle 46">
            <a:extLst>
              <a:ext uri="{FF2B5EF4-FFF2-40B4-BE49-F238E27FC236}">
                <a16:creationId xmlns:a16="http://schemas.microsoft.com/office/drawing/2014/main" id="{95EAD200-4F51-40AA-8565-DEB54FA5C56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1" name="Picture 40">
            <a:extLst>
              <a:ext uri="{FF2B5EF4-FFF2-40B4-BE49-F238E27FC236}">
                <a16:creationId xmlns:a16="http://schemas.microsoft.com/office/drawing/2014/main" id="{A8FECED1-8DCC-4649-B10A-3865386F2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742" y="4324309"/>
            <a:ext cx="1765581" cy="1765581"/>
          </a:xfrm>
          <a:prstGeom prst="rect">
            <a:avLst/>
          </a:prstGeom>
        </p:spPr>
      </p:pic>
      <p:pic>
        <p:nvPicPr>
          <p:cNvPr id="43" name="Picture 42">
            <a:extLst>
              <a:ext uri="{FF2B5EF4-FFF2-40B4-BE49-F238E27FC236}">
                <a16:creationId xmlns:a16="http://schemas.microsoft.com/office/drawing/2014/main" id="{BFFD293E-878B-B84D-A60F-CC6204FE4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8000" y="4316937"/>
            <a:ext cx="1764000" cy="1764000"/>
          </a:xfrm>
          <a:prstGeom prst="rect">
            <a:avLst/>
          </a:prstGeom>
        </p:spPr>
      </p:pic>
      <p:sp>
        <p:nvSpPr>
          <p:cNvPr id="2" name="TextBox 1">
            <a:extLst>
              <a:ext uri="{FF2B5EF4-FFF2-40B4-BE49-F238E27FC236}">
                <a16:creationId xmlns:a16="http://schemas.microsoft.com/office/drawing/2014/main" id="{713D706E-1EA7-5A47-938B-EBD7033F5E76}"/>
              </a:ext>
            </a:extLst>
          </p:cNvPr>
          <p:cNvSpPr txBox="1"/>
          <p:nvPr/>
        </p:nvSpPr>
        <p:spPr>
          <a:xfrm>
            <a:off x="344645" y="1454930"/>
            <a:ext cx="10749052" cy="4598375"/>
          </a:xfrm>
          <a:prstGeom prst="rect">
            <a:avLst/>
          </a:prstGeom>
          <a:noFill/>
        </p:spPr>
        <p:txBody>
          <a:bodyPr wrap="square" rtlCol="0">
            <a:spAutoFit/>
          </a:bodyPr>
          <a:lstStyle/>
          <a:p>
            <a:pPr marL="342900" indent="-342900" fontAlgn="ctr">
              <a:lnSpc>
                <a:spcPct val="150000"/>
              </a:lnSpc>
              <a:buFont typeface="+mj-lt"/>
              <a:buAutoNum type="arabicPeriod"/>
            </a:pPr>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celebrated</a:t>
            </a:r>
            <a:r>
              <a:rPr lang="en-US" sz="2200" dirty="0">
                <a:solidFill>
                  <a:srgbClr val="115076"/>
                </a:solidFill>
                <a:latin typeface="Century Gothic" panose="020B0502020202020204" pitchFamily="34" charset="0"/>
              </a:rPr>
              <a:t> my birthday in Brussels last year. </a:t>
            </a:r>
          </a:p>
          <a:p>
            <a:pPr marL="342900" indent="-342900" fontAlgn="ctr">
              <a:lnSpc>
                <a:spcPct val="150000"/>
              </a:lnSpc>
              <a:buFont typeface="+mj-lt"/>
              <a:buAutoNum type="arabicPeriod"/>
            </a:pPr>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visited</a:t>
            </a:r>
            <a:r>
              <a:rPr lang="en-US" sz="2200" dirty="0">
                <a:solidFill>
                  <a:srgbClr val="115076"/>
                </a:solidFill>
                <a:latin typeface="Century Gothic" panose="020B0502020202020204" pitchFamily="34" charset="0"/>
              </a:rPr>
              <a:t> / </a:t>
            </a:r>
            <a:r>
              <a:rPr lang="en-US" sz="2200" b="1" dirty="0">
                <a:solidFill>
                  <a:srgbClr val="115076"/>
                </a:solidFill>
                <a:latin typeface="Century Gothic" panose="020B0502020202020204" pitchFamily="34" charset="0"/>
              </a:rPr>
              <a:t>have visited </a:t>
            </a:r>
            <a:r>
              <a:rPr lang="en-US" sz="2200" dirty="0">
                <a:solidFill>
                  <a:srgbClr val="115076"/>
                </a:solidFill>
                <a:latin typeface="Century Gothic" panose="020B0502020202020204" pitchFamily="34" charset="0"/>
              </a:rPr>
              <a:t>the museum several times. </a:t>
            </a:r>
            <a:endParaRPr lang="en-GB" sz="2200" dirty="0">
              <a:solidFill>
                <a:srgbClr val="115076"/>
              </a:solidFill>
              <a:latin typeface="Century Gothic" panose="020B0502020202020204" pitchFamily="34" charset="0"/>
            </a:endParaRPr>
          </a:p>
          <a:p>
            <a:pPr marL="342900" indent="-342900" fontAlgn="ctr">
              <a:lnSpc>
                <a:spcPct val="150000"/>
              </a:lnSpc>
              <a:buFont typeface="+mj-lt"/>
              <a:buAutoNum type="arabicPeriod"/>
            </a:pPr>
            <a:r>
              <a:rPr lang="en-US" sz="2200" dirty="0" err="1">
                <a:solidFill>
                  <a:srgbClr val="115076"/>
                </a:solidFill>
                <a:latin typeface="Century Gothic" panose="020B0502020202020204" pitchFamily="34" charset="0"/>
              </a:rPr>
              <a:t>Léa</a:t>
            </a:r>
            <a:r>
              <a:rPr lang="en-US" sz="2200" dirty="0">
                <a:solidFill>
                  <a:srgbClr val="115076"/>
                </a:solidFill>
                <a:latin typeface="Century Gothic" panose="020B0502020202020204" pitchFamily="34" charset="0"/>
              </a:rPr>
              <a:t> already </a:t>
            </a:r>
            <a:r>
              <a:rPr lang="en-US" sz="2200" b="1" dirty="0">
                <a:solidFill>
                  <a:srgbClr val="115076"/>
                </a:solidFill>
                <a:latin typeface="Century Gothic" panose="020B0502020202020204" pitchFamily="34" charset="0"/>
              </a:rPr>
              <a:t>left</a:t>
            </a:r>
            <a:r>
              <a:rPr lang="en-US" sz="2200" dirty="0">
                <a:solidFill>
                  <a:srgbClr val="115076"/>
                </a:solidFill>
                <a:latin typeface="Century Gothic" panose="020B0502020202020204" pitchFamily="34" charset="0"/>
              </a:rPr>
              <a:t> / </a:t>
            </a:r>
            <a:r>
              <a:rPr lang="en-US" sz="2200" b="1" dirty="0">
                <a:solidFill>
                  <a:srgbClr val="115076"/>
                </a:solidFill>
                <a:latin typeface="Century Gothic" panose="020B0502020202020204" pitchFamily="34" charset="0"/>
              </a:rPr>
              <a:t>has</a:t>
            </a:r>
            <a:r>
              <a:rPr lang="en-US" sz="2200" dirty="0">
                <a:solidFill>
                  <a:srgbClr val="115076"/>
                </a:solidFill>
                <a:latin typeface="Century Gothic" panose="020B0502020202020204" pitchFamily="34" charset="0"/>
              </a:rPr>
              <a:t> already </a:t>
            </a:r>
            <a:r>
              <a:rPr lang="en-US" sz="2200" b="1" dirty="0">
                <a:solidFill>
                  <a:srgbClr val="115076"/>
                </a:solidFill>
                <a:latin typeface="Century Gothic" panose="020B0502020202020204" pitchFamily="34" charset="0"/>
              </a:rPr>
              <a:t>left</a:t>
            </a:r>
            <a:r>
              <a:rPr lang="en-US" sz="2200" dirty="0">
                <a:solidFill>
                  <a:srgbClr val="115076"/>
                </a:solidFill>
                <a:latin typeface="Century Gothic" panose="020B0502020202020204" pitchFamily="34" charset="0"/>
              </a:rPr>
              <a:t> the house. </a:t>
            </a:r>
          </a:p>
          <a:p>
            <a:pPr marL="342900" indent="-342900" fontAlgn="ctr">
              <a:lnSpc>
                <a:spcPct val="150000"/>
              </a:lnSpc>
              <a:buFont typeface="+mj-lt"/>
              <a:buAutoNum type="arabicPeriod"/>
            </a:pPr>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talked </a:t>
            </a:r>
            <a:r>
              <a:rPr lang="en-US" sz="2200" dirty="0">
                <a:solidFill>
                  <a:srgbClr val="115076"/>
                </a:solidFill>
                <a:latin typeface="Century Gothic" panose="020B0502020202020204" pitchFamily="34" charset="0"/>
              </a:rPr>
              <a:t>about the homework with my friends yesterday. </a:t>
            </a:r>
          </a:p>
          <a:p>
            <a:pPr marL="342900" indent="-342900" fontAlgn="ctr">
              <a:lnSpc>
                <a:spcPct val="150000"/>
              </a:lnSpc>
              <a:buFont typeface="+mj-lt"/>
              <a:buAutoNum type="arabicPeriod"/>
            </a:pPr>
            <a:r>
              <a:rPr lang="en-US" sz="2200" dirty="0">
                <a:solidFill>
                  <a:srgbClr val="115076"/>
                </a:solidFill>
                <a:latin typeface="Century Gothic" panose="020B0502020202020204" pitchFamily="34" charset="0"/>
              </a:rPr>
              <a:t>I finally </a:t>
            </a:r>
            <a:r>
              <a:rPr lang="en-US" sz="2200" b="1" dirty="0">
                <a:solidFill>
                  <a:srgbClr val="115076"/>
                </a:solidFill>
                <a:latin typeface="Century Gothic" panose="020B0502020202020204" pitchFamily="34" charset="0"/>
              </a:rPr>
              <a:t>started</a:t>
            </a:r>
            <a:r>
              <a:rPr lang="en-US" sz="2200" dirty="0">
                <a:solidFill>
                  <a:srgbClr val="115076"/>
                </a:solidFill>
                <a:latin typeface="Century Gothic" panose="020B0502020202020204" pitchFamily="34" charset="0"/>
              </a:rPr>
              <a:t> / </a:t>
            </a:r>
            <a:r>
              <a:rPr lang="en-US" sz="2200" b="1" dirty="0">
                <a:solidFill>
                  <a:srgbClr val="115076"/>
                </a:solidFill>
                <a:latin typeface="Century Gothic" panose="020B0502020202020204" pitchFamily="34" charset="0"/>
              </a:rPr>
              <a:t>have</a:t>
            </a:r>
            <a:r>
              <a:rPr lang="en-US" sz="2200" dirty="0">
                <a:solidFill>
                  <a:srgbClr val="115076"/>
                </a:solidFill>
                <a:latin typeface="Century Gothic" panose="020B0502020202020204" pitchFamily="34" charset="0"/>
              </a:rPr>
              <a:t> finally </a:t>
            </a:r>
            <a:r>
              <a:rPr lang="en-US" sz="2200" b="1" dirty="0">
                <a:solidFill>
                  <a:srgbClr val="115076"/>
                </a:solidFill>
                <a:latin typeface="Century Gothic" panose="020B0502020202020204" pitchFamily="34" charset="0"/>
              </a:rPr>
              <a:t>started</a:t>
            </a:r>
            <a:r>
              <a:rPr lang="en-US" sz="2200" dirty="0">
                <a:solidFill>
                  <a:srgbClr val="115076"/>
                </a:solidFill>
                <a:latin typeface="Century Gothic" panose="020B0502020202020204" pitchFamily="34" charset="0"/>
              </a:rPr>
              <a:t> my homework. </a:t>
            </a:r>
          </a:p>
          <a:p>
            <a:pPr marL="342900" indent="-342900" fontAlgn="ctr">
              <a:lnSpc>
                <a:spcPct val="150000"/>
              </a:lnSpc>
              <a:buFont typeface="+mj-lt"/>
              <a:buAutoNum type="arabicPeriod"/>
            </a:pPr>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borrowed</a:t>
            </a:r>
            <a:r>
              <a:rPr lang="en-US" sz="2200" dirty="0">
                <a:solidFill>
                  <a:srgbClr val="115076"/>
                </a:solidFill>
                <a:latin typeface="Century Gothic" panose="020B0502020202020204" pitchFamily="34" charset="0"/>
              </a:rPr>
              <a:t> / </a:t>
            </a:r>
            <a:r>
              <a:rPr lang="en-US" sz="2200" b="1" dirty="0">
                <a:solidFill>
                  <a:srgbClr val="115076"/>
                </a:solidFill>
                <a:latin typeface="Century Gothic" panose="020B0502020202020204" pitchFamily="34" charset="0"/>
              </a:rPr>
              <a:t>have</a:t>
            </a:r>
            <a:r>
              <a:rPr lang="en-US" sz="2200" dirty="0">
                <a:solidFill>
                  <a:srgbClr val="115076"/>
                </a:solidFill>
                <a:latin typeface="Century Gothic" panose="020B0502020202020204" pitchFamily="34" charset="0"/>
              </a:rPr>
              <a:t> </a:t>
            </a:r>
            <a:r>
              <a:rPr lang="en-US" sz="2200" b="1" dirty="0">
                <a:solidFill>
                  <a:srgbClr val="115076"/>
                </a:solidFill>
                <a:latin typeface="Century Gothic" panose="020B0502020202020204" pitchFamily="34" charset="0"/>
              </a:rPr>
              <a:t>borrowed</a:t>
            </a:r>
            <a:r>
              <a:rPr lang="en-US" sz="2200" dirty="0">
                <a:solidFill>
                  <a:srgbClr val="115076"/>
                </a:solidFill>
                <a:latin typeface="Century Gothic" panose="020B0502020202020204" pitchFamily="34" charset="0"/>
              </a:rPr>
              <a:t> some books from my sister several times.</a:t>
            </a:r>
          </a:p>
          <a:p>
            <a:pPr marL="342900" indent="-342900" fontAlgn="ctr">
              <a:lnSpc>
                <a:spcPct val="150000"/>
              </a:lnSpc>
              <a:buFont typeface="+mj-lt"/>
              <a:buAutoNum type="arabicPeriod"/>
            </a:pPr>
            <a:r>
              <a:rPr lang="en-US" sz="2200" dirty="0">
                <a:solidFill>
                  <a:srgbClr val="115076"/>
                </a:solidFill>
                <a:latin typeface="Century Gothic" panose="020B0502020202020204" pitchFamily="34" charset="0"/>
              </a:rPr>
              <a:t>I </a:t>
            </a:r>
            <a:r>
              <a:rPr lang="en-US" sz="2200" b="1" dirty="0">
                <a:solidFill>
                  <a:srgbClr val="115076"/>
                </a:solidFill>
                <a:latin typeface="Century Gothic" panose="020B0502020202020204" pitchFamily="34" charset="0"/>
              </a:rPr>
              <a:t>bought</a:t>
            </a:r>
            <a:r>
              <a:rPr lang="en-US" sz="2200" dirty="0">
                <a:solidFill>
                  <a:srgbClr val="115076"/>
                </a:solidFill>
                <a:latin typeface="Century Gothic" panose="020B0502020202020204" pitchFamily="34" charset="0"/>
              </a:rPr>
              <a:t> a new book last month.</a:t>
            </a:r>
          </a:p>
          <a:p>
            <a:pPr marL="342900" indent="-342900" fontAlgn="ctr">
              <a:lnSpc>
                <a:spcPct val="150000"/>
              </a:lnSpc>
              <a:buFont typeface="+mj-lt"/>
              <a:buAutoNum type="arabicPeriod"/>
            </a:pPr>
            <a:r>
              <a:rPr lang="en-US" sz="2200" dirty="0">
                <a:solidFill>
                  <a:srgbClr val="115076"/>
                </a:solidFill>
                <a:latin typeface="Century Gothic" panose="020B0502020202020204" pitchFamily="34" charset="0"/>
              </a:rPr>
              <a:t> We </a:t>
            </a:r>
            <a:r>
              <a:rPr lang="en-US" sz="2200" b="1" dirty="0">
                <a:solidFill>
                  <a:srgbClr val="115076"/>
                </a:solidFill>
                <a:latin typeface="Century Gothic" panose="020B0502020202020204" pitchFamily="34" charset="0"/>
              </a:rPr>
              <a:t>watched</a:t>
            </a:r>
            <a:r>
              <a:rPr lang="en-US" sz="2200" dirty="0">
                <a:solidFill>
                  <a:srgbClr val="115076"/>
                </a:solidFill>
                <a:latin typeface="Century Gothic" panose="020B0502020202020204" pitchFamily="34" charset="0"/>
              </a:rPr>
              <a:t> the film of this book last week. </a:t>
            </a:r>
            <a:endParaRPr lang="en-GB" sz="2200" dirty="0">
              <a:solidFill>
                <a:srgbClr val="115076"/>
              </a:solidFill>
              <a:latin typeface="Century Gothic" panose="020B0502020202020204" pitchFamily="34" charset="0"/>
            </a:endParaRPr>
          </a:p>
          <a:p>
            <a:pPr marL="342900" indent="-342900">
              <a:lnSpc>
                <a:spcPct val="150000"/>
              </a:lnSpc>
              <a:buFont typeface="+mj-lt"/>
              <a:buAutoNum type="arabicPeriod"/>
            </a:pPr>
            <a:endParaRPr lang="en-US" sz="22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98226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fr-FR" sz="2000" dirty="0" err="1"/>
              <a:t>Present</a:t>
            </a:r>
            <a:r>
              <a:rPr lang="fr-FR" sz="2000" dirty="0"/>
              <a:t> simple or </a:t>
            </a:r>
            <a:r>
              <a:rPr lang="fr-FR" sz="2000" dirty="0" err="1"/>
              <a:t>continuous</a:t>
            </a:r>
            <a:r>
              <a:rPr lang="fr-FR" sz="2000" dirty="0"/>
              <a:t>?</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0828"/>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57270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3000" b="1" dirty="0">
                <a:solidFill>
                  <a:prstClr val="white"/>
                </a:solidFill>
              </a:rPr>
              <a:t>Ce sont les vacances </a:t>
            </a:r>
            <a:r>
              <a:rPr kumimoji="0" lang="fr-FR" sz="3000" b="1"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 </a:t>
            </a:r>
          </a:p>
        </p:txBody>
      </p:sp>
      <p:sp>
        <p:nvSpPr>
          <p:cNvPr id="2" name="Rectangle 1">
            <a:extLst>
              <a:ext uri="{FF2B5EF4-FFF2-40B4-BE49-F238E27FC236}">
                <a16:creationId xmlns:a16="http://schemas.microsoft.com/office/drawing/2014/main" id="{86A4EA58-E1C8-1A47-B923-8C5CC84158F1}"/>
              </a:ext>
            </a:extLst>
          </p:cNvPr>
          <p:cNvSpPr/>
          <p:nvPr/>
        </p:nvSpPr>
        <p:spPr>
          <a:xfrm>
            <a:off x="362508" y="1447202"/>
            <a:ext cx="4474187" cy="461665"/>
          </a:xfrm>
          <a:prstGeom prst="rect">
            <a:avLst/>
          </a:prstGeom>
        </p:spPr>
        <p:txBody>
          <a:bodyPr wrap="square">
            <a:spAutoFit/>
          </a:bodyPr>
          <a:lstStyle/>
          <a:p>
            <a:r>
              <a:rPr lang="fr-FR" sz="2400" b="1" dirty="0">
                <a:solidFill>
                  <a:srgbClr val="5B9BD5">
                    <a:lumMod val="50000"/>
                  </a:srgbClr>
                </a:solidFill>
                <a:latin typeface="Century Gothic" panose="020B0502020202020204" pitchFamily="34" charset="0"/>
              </a:rPr>
              <a:t>Traduis ces phrases. </a:t>
            </a:r>
            <a:endParaRPr lang="en-US" sz="2400" b="1" dirty="0"/>
          </a:p>
        </p:txBody>
      </p:sp>
      <p:sp>
        <p:nvSpPr>
          <p:cNvPr id="26" name="Rounded Rectangle 46">
            <a:extLst>
              <a:ext uri="{FF2B5EF4-FFF2-40B4-BE49-F238E27FC236}">
                <a16:creationId xmlns:a16="http://schemas.microsoft.com/office/drawing/2014/main" id="{0AB6FC93-ED9D-4614-8075-FEA5709C496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9F19FFB9-0ED6-704C-80B5-D7702DF56BCE}"/>
              </a:ext>
            </a:extLst>
          </p:cNvPr>
          <p:cNvSpPr txBox="1"/>
          <p:nvPr/>
        </p:nvSpPr>
        <p:spPr>
          <a:xfrm>
            <a:off x="369185" y="2074783"/>
            <a:ext cx="11822815" cy="3726085"/>
          </a:xfrm>
          <a:prstGeom prst="rect">
            <a:avLst/>
          </a:prstGeom>
          <a:noFill/>
        </p:spPr>
        <p:txBody>
          <a:bodyPr wrap="square" rtlCol="0">
            <a:spAutoFit/>
          </a:bodyPr>
          <a:lstStyle/>
          <a:p>
            <a:pPr>
              <a:lnSpc>
                <a:spcPct val="150000"/>
              </a:lnSpc>
            </a:pPr>
            <a:r>
              <a:rPr lang="en-US" sz="2000" b="1" dirty="0">
                <a:solidFill>
                  <a:srgbClr val="115076"/>
                </a:solidFill>
                <a:latin typeface="Century Gothic" panose="020B0502020202020204" pitchFamily="34" charset="0"/>
              </a:rPr>
              <a:t>1. The holidays have already started! We are going to the beach today. </a:t>
            </a:r>
          </a:p>
          <a:p>
            <a:pPr>
              <a:lnSpc>
                <a:spcPct val="150000"/>
              </a:lnSpc>
            </a:pPr>
            <a:r>
              <a:rPr lang="en-US" sz="2000" dirty="0">
                <a:solidFill>
                  <a:srgbClr val="EE6000"/>
                </a:solidFill>
                <a:latin typeface="Century Gothic" panose="020B0502020202020204" pitchFamily="34" charset="0"/>
              </a:rPr>
              <a:t>Les </a:t>
            </a:r>
            <a:r>
              <a:rPr lang="en-US" sz="2000" dirty="0" err="1">
                <a:solidFill>
                  <a:srgbClr val="EE6000"/>
                </a:solidFill>
                <a:latin typeface="Century Gothic" panose="020B0502020202020204" pitchFamily="34" charset="0"/>
              </a:rPr>
              <a:t>vacances</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ont</a:t>
            </a:r>
            <a:r>
              <a:rPr lang="en-US" sz="2000" dirty="0">
                <a:solidFill>
                  <a:srgbClr val="EE6000"/>
                </a:solidFill>
                <a:latin typeface="Century Gothic" panose="020B0502020202020204" pitchFamily="34" charset="0"/>
              </a:rPr>
              <a:t> déjà </a:t>
            </a:r>
            <a:r>
              <a:rPr lang="en-US" sz="2000" dirty="0" err="1">
                <a:solidFill>
                  <a:srgbClr val="EE6000"/>
                </a:solidFill>
                <a:latin typeface="Century Gothic" panose="020B0502020202020204" pitchFamily="34" charset="0"/>
              </a:rPr>
              <a:t>commencé</a:t>
            </a:r>
            <a:r>
              <a:rPr lang="en-US" sz="2000" dirty="0">
                <a:solidFill>
                  <a:srgbClr val="EE6000"/>
                </a:solidFill>
                <a:latin typeface="Century Gothic" panose="020B0502020202020204" pitchFamily="34" charset="0"/>
              </a:rPr>
              <a:t> ! Nous </a:t>
            </a:r>
            <a:r>
              <a:rPr lang="en-US" sz="2000" dirty="0" err="1">
                <a:solidFill>
                  <a:srgbClr val="EE6000"/>
                </a:solidFill>
                <a:latin typeface="Century Gothic" panose="020B0502020202020204" pitchFamily="34" charset="0"/>
              </a:rPr>
              <a:t>allons</a:t>
            </a:r>
            <a:r>
              <a:rPr lang="en-US" sz="2000" dirty="0">
                <a:solidFill>
                  <a:srgbClr val="EE6000"/>
                </a:solidFill>
                <a:latin typeface="Century Gothic" panose="020B0502020202020204" pitchFamily="34" charset="0"/>
              </a:rPr>
              <a:t> à la </a:t>
            </a:r>
            <a:r>
              <a:rPr lang="en-US" sz="2000" dirty="0" err="1">
                <a:solidFill>
                  <a:srgbClr val="EE6000"/>
                </a:solidFill>
                <a:latin typeface="Century Gothic" panose="020B0502020202020204" pitchFamily="34" charset="0"/>
              </a:rPr>
              <a:t>plage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aujourd'hui</a:t>
            </a:r>
            <a:r>
              <a:rPr lang="en-US" sz="2000" dirty="0">
                <a:solidFill>
                  <a:srgbClr val="EE6000"/>
                </a:solidFill>
                <a:latin typeface="Century Gothic" panose="020B0502020202020204" pitchFamily="34" charset="0"/>
              </a:rPr>
              <a:t>. </a:t>
            </a:r>
          </a:p>
          <a:p>
            <a:pPr>
              <a:lnSpc>
                <a:spcPct val="150000"/>
              </a:lnSpc>
            </a:pPr>
            <a:r>
              <a:rPr lang="en-US" sz="2000" b="1" dirty="0">
                <a:solidFill>
                  <a:srgbClr val="115076"/>
                </a:solidFill>
                <a:latin typeface="Century Gothic" panose="020B0502020202020204" pitchFamily="34" charset="0"/>
              </a:rPr>
              <a:t>2. I have always spent the holidays abroad. So, we are staying at home this year. </a:t>
            </a:r>
          </a:p>
          <a:p>
            <a:pPr>
              <a:lnSpc>
                <a:spcPct val="150000"/>
              </a:lnSpc>
            </a:pPr>
            <a:r>
              <a:rPr lang="en-US" sz="2000" dirty="0" err="1">
                <a:solidFill>
                  <a:srgbClr val="EE6000"/>
                </a:solidFill>
                <a:latin typeface="Century Gothic" panose="020B0502020202020204" pitchFamily="34" charset="0"/>
              </a:rPr>
              <a:t>J'ai</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toujours</a:t>
            </a:r>
            <a:r>
              <a:rPr lang="en-US" sz="2000" dirty="0">
                <a:solidFill>
                  <a:srgbClr val="EE6000"/>
                </a:solidFill>
                <a:latin typeface="Century Gothic" panose="020B0502020202020204" pitchFamily="34" charset="0"/>
              </a:rPr>
              <a:t> passé les </a:t>
            </a:r>
            <a:r>
              <a:rPr lang="en-US" sz="2000" dirty="0" err="1">
                <a:solidFill>
                  <a:srgbClr val="EE6000"/>
                </a:solidFill>
                <a:latin typeface="Century Gothic" panose="020B0502020202020204" pitchFamily="34" charset="0"/>
              </a:rPr>
              <a:t>vacances</a:t>
            </a:r>
            <a:r>
              <a:rPr lang="en-US" sz="2000" dirty="0">
                <a:solidFill>
                  <a:srgbClr val="EE6000"/>
                </a:solidFill>
                <a:latin typeface="Century Gothic" panose="020B0502020202020204" pitchFamily="34" charset="0"/>
              </a:rPr>
              <a:t> à </a:t>
            </a:r>
            <a:r>
              <a:rPr lang="en-US" sz="2000" dirty="0" err="1">
                <a:solidFill>
                  <a:srgbClr val="EE6000"/>
                </a:solidFill>
                <a:latin typeface="Century Gothic" panose="020B0502020202020204" pitchFamily="34" charset="0"/>
              </a:rPr>
              <a:t>l'étranger</a:t>
            </a:r>
            <a:r>
              <a:rPr lang="en-US" sz="2000" dirty="0">
                <a:solidFill>
                  <a:srgbClr val="EE6000"/>
                </a:solidFill>
                <a:latin typeface="Century Gothic" panose="020B0502020202020204" pitchFamily="34" charset="0"/>
              </a:rPr>
              <a:t>. Nous </a:t>
            </a:r>
            <a:r>
              <a:rPr lang="en-US" sz="2000" dirty="0" err="1">
                <a:solidFill>
                  <a:srgbClr val="EE6000"/>
                </a:solidFill>
                <a:latin typeface="Century Gothic" panose="020B0502020202020204" pitchFamily="34" charset="0"/>
              </a:rPr>
              <a:t>restons</a:t>
            </a:r>
            <a:r>
              <a:rPr lang="en-US" sz="2000" dirty="0">
                <a:solidFill>
                  <a:srgbClr val="EE6000"/>
                </a:solidFill>
                <a:latin typeface="Century Gothic" panose="020B0502020202020204" pitchFamily="34" charset="0"/>
              </a:rPr>
              <a:t> à la </a:t>
            </a:r>
            <a:r>
              <a:rPr lang="en-US" sz="2000" dirty="0" err="1">
                <a:solidFill>
                  <a:srgbClr val="EE6000"/>
                </a:solidFill>
                <a:latin typeface="Century Gothic" panose="020B0502020202020204" pitchFamily="34" charset="0"/>
              </a:rPr>
              <a:t>maison</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cette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année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alors</a:t>
            </a:r>
            <a:r>
              <a:rPr lang="en-US" sz="2000" dirty="0">
                <a:solidFill>
                  <a:srgbClr val="EE6000"/>
                </a:solidFill>
                <a:latin typeface="Century Gothic" panose="020B0502020202020204" pitchFamily="34" charset="0"/>
              </a:rPr>
              <a:t>. </a:t>
            </a:r>
          </a:p>
          <a:p>
            <a:pPr>
              <a:lnSpc>
                <a:spcPct val="150000"/>
              </a:lnSpc>
            </a:pPr>
            <a:r>
              <a:rPr lang="en-US" sz="2000" b="1" dirty="0">
                <a:solidFill>
                  <a:srgbClr val="115076"/>
                </a:solidFill>
                <a:latin typeface="Century Gothic" panose="020B0502020202020204" pitchFamily="34" charset="0"/>
              </a:rPr>
              <a:t>3. Sophie has travelled to Spain several times. She always takes the plane.  </a:t>
            </a:r>
          </a:p>
          <a:p>
            <a:pPr>
              <a:lnSpc>
                <a:spcPct val="150000"/>
              </a:lnSpc>
            </a:pPr>
            <a:r>
              <a:rPr lang="en-US" sz="2000" dirty="0">
                <a:solidFill>
                  <a:srgbClr val="EE6000"/>
                </a:solidFill>
                <a:latin typeface="Century Gothic" panose="020B0502020202020204" pitchFamily="34" charset="0"/>
              </a:rPr>
              <a:t>Sophie a </a:t>
            </a:r>
            <a:r>
              <a:rPr lang="en-US" sz="2000" dirty="0" err="1">
                <a:solidFill>
                  <a:srgbClr val="EE6000"/>
                </a:solidFill>
                <a:latin typeface="Century Gothic" panose="020B0502020202020204" pitchFamily="34" charset="0"/>
              </a:rPr>
              <a:t>voyagé</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en</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Espagne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plusieurs</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fois</a:t>
            </a:r>
            <a:r>
              <a:rPr lang="en-US" sz="2000" dirty="0">
                <a:solidFill>
                  <a:srgbClr val="EE6000"/>
                </a:solidFill>
                <a:latin typeface="Century Gothic" panose="020B0502020202020204" pitchFamily="34" charset="0"/>
              </a:rPr>
              <a:t>. Elle </a:t>
            </a:r>
            <a:r>
              <a:rPr lang="en-US" sz="2000" dirty="0" err="1">
                <a:solidFill>
                  <a:srgbClr val="EE6000"/>
                </a:solidFill>
                <a:latin typeface="Century Gothic" panose="020B0502020202020204" pitchFamily="34" charset="0"/>
              </a:rPr>
              <a:t>prend</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toujours</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l’avion</a:t>
            </a:r>
            <a:r>
              <a:rPr lang="en-US" sz="2000" dirty="0">
                <a:solidFill>
                  <a:srgbClr val="EE6000"/>
                </a:solidFill>
                <a:latin typeface="Century Gothic" panose="020B0502020202020204" pitchFamily="34" charset="0"/>
              </a:rPr>
              <a:t>. </a:t>
            </a:r>
          </a:p>
          <a:p>
            <a:pPr>
              <a:lnSpc>
                <a:spcPct val="150000"/>
              </a:lnSpc>
            </a:pPr>
            <a:r>
              <a:rPr lang="en-US" sz="2000" b="1" dirty="0">
                <a:solidFill>
                  <a:srgbClr val="115076"/>
                </a:solidFill>
                <a:latin typeface="Century Gothic" panose="020B0502020202020204" pitchFamily="34" charset="0"/>
              </a:rPr>
              <a:t>4. We talked about her experience yesterday. She likes describing the Spanish community.</a:t>
            </a:r>
          </a:p>
          <a:p>
            <a:pPr>
              <a:lnSpc>
                <a:spcPct val="150000"/>
              </a:lnSpc>
            </a:pPr>
            <a:r>
              <a:rPr lang="en-US" sz="2000" dirty="0">
                <a:solidFill>
                  <a:srgbClr val="EE6000"/>
                </a:solidFill>
                <a:latin typeface="Century Gothic" panose="020B0502020202020204" pitchFamily="34" charset="0"/>
              </a:rPr>
              <a:t>Nous </a:t>
            </a:r>
            <a:r>
              <a:rPr lang="en-US" sz="2000" dirty="0" err="1">
                <a:solidFill>
                  <a:srgbClr val="EE6000"/>
                </a:solidFill>
                <a:latin typeface="Century Gothic" panose="020B0502020202020204" pitchFamily="34" charset="0"/>
              </a:rPr>
              <a:t>avons</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parlé</a:t>
            </a:r>
            <a:r>
              <a:rPr lang="en-US" sz="2000" dirty="0">
                <a:solidFill>
                  <a:srgbClr val="EE6000"/>
                </a:solidFill>
                <a:latin typeface="Century Gothic" panose="020B0502020202020204" pitchFamily="34" charset="0"/>
              </a:rPr>
              <a:t> de son </a:t>
            </a:r>
            <a:r>
              <a:rPr lang="en-US" sz="2000" dirty="0" err="1">
                <a:solidFill>
                  <a:srgbClr val="EE6000"/>
                </a:solidFill>
                <a:latin typeface="Century Gothic" panose="020B0502020202020204" pitchFamily="34" charset="0"/>
              </a:rPr>
              <a:t>expérience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hier</a:t>
            </a:r>
            <a:r>
              <a:rPr lang="en-US" sz="2000" dirty="0">
                <a:solidFill>
                  <a:srgbClr val="EE6000"/>
                </a:solidFill>
                <a:latin typeface="Century Gothic" panose="020B0502020202020204" pitchFamily="34" charset="0"/>
              </a:rPr>
              <a:t>. Elle </a:t>
            </a:r>
            <a:r>
              <a:rPr lang="en-US" sz="2000" dirty="0" err="1">
                <a:solidFill>
                  <a:srgbClr val="EE6000"/>
                </a:solidFill>
                <a:latin typeface="Century Gothic" panose="020B0502020202020204" pitchFamily="34" charset="0"/>
              </a:rPr>
              <a:t>aime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décrire</a:t>
            </a:r>
            <a:r>
              <a:rPr lang="en-US" sz="2000" dirty="0">
                <a:solidFill>
                  <a:srgbClr val="EE6000"/>
                </a:solidFill>
                <a:latin typeface="Century Gothic" panose="020B0502020202020204" pitchFamily="34" charset="0"/>
              </a:rPr>
              <a:t> la </a:t>
            </a:r>
            <a:r>
              <a:rPr lang="en-US" sz="2000" dirty="0" err="1">
                <a:solidFill>
                  <a:srgbClr val="EE6000"/>
                </a:solidFill>
                <a:latin typeface="Century Gothic" panose="020B0502020202020204" pitchFamily="34" charset="0"/>
              </a:rPr>
              <a:t>communauté</a:t>
            </a:r>
            <a:r>
              <a:rPr lang="en-US" sz="2000" dirty="0">
                <a:solidFill>
                  <a:srgbClr val="EE6000"/>
                </a:solidFill>
                <a:latin typeface="Century Gothic" panose="020B0502020202020204" pitchFamily="34" charset="0"/>
              </a:rPr>
              <a:t> espagnole.</a:t>
            </a:r>
          </a:p>
        </p:txBody>
      </p:sp>
      <p:sp>
        <p:nvSpPr>
          <p:cNvPr id="8" name="Speech Bubble: Rectangle with Corners Rounded 8">
            <a:extLst>
              <a:ext uri="{FF2B5EF4-FFF2-40B4-BE49-F238E27FC236}">
                <a16:creationId xmlns:a16="http://schemas.microsoft.com/office/drawing/2014/main" id="{C490D2CE-2EA1-F345-A8EB-CEC977292AF6}"/>
              </a:ext>
            </a:extLst>
          </p:cNvPr>
          <p:cNvSpPr/>
          <p:nvPr/>
        </p:nvSpPr>
        <p:spPr>
          <a:xfrm>
            <a:off x="6970853" y="775875"/>
            <a:ext cx="4939067" cy="1146068"/>
          </a:xfrm>
          <a:prstGeom prst="wedgeRoundRectCallout">
            <a:avLst>
              <a:gd name="adj1" fmla="val -57022"/>
              <a:gd name="adj2" fmla="val -22912"/>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Remember! To form the </a:t>
            </a:r>
            <a:r>
              <a:rPr lang="en-GB" b="1" dirty="0">
                <a:latin typeface="Century Gothic" panose="020B0502020202020204" pitchFamily="34" charset="0"/>
              </a:rPr>
              <a:t>perfect tense </a:t>
            </a:r>
            <a:r>
              <a:rPr lang="en-GB" dirty="0">
                <a:latin typeface="Century Gothic" panose="020B0502020202020204" pitchFamily="34" charset="0"/>
              </a:rPr>
              <a:t>in French, we use the </a:t>
            </a:r>
            <a:r>
              <a:rPr lang="en-GB" b="1" dirty="0">
                <a:latin typeface="Century Gothic" panose="020B0502020202020204" pitchFamily="34" charset="0"/>
              </a:rPr>
              <a:t>short form of </a:t>
            </a:r>
            <a:r>
              <a:rPr lang="en-GB" b="1" dirty="0" err="1">
                <a:latin typeface="Century Gothic" panose="020B0502020202020204" pitchFamily="34" charset="0"/>
              </a:rPr>
              <a:t>avoir</a:t>
            </a:r>
            <a:r>
              <a:rPr lang="en-GB" b="1" dirty="0">
                <a:latin typeface="Century Gothic" panose="020B0502020202020204" pitchFamily="34" charset="0"/>
              </a:rPr>
              <a:t> + past participle</a:t>
            </a:r>
            <a:r>
              <a:rPr lang="en-GB" dirty="0">
                <a:latin typeface="Century Gothic" panose="020B0502020202020204" pitchFamily="34" charset="0"/>
              </a:rPr>
              <a:t>.</a:t>
            </a:r>
          </a:p>
        </p:txBody>
      </p:sp>
    </p:spTree>
    <p:extLst>
      <p:ext uri="{BB962C8B-B14F-4D97-AF65-F5344CB8AC3E}">
        <p14:creationId xmlns:p14="http://schemas.microsoft.com/office/powerpoint/2010/main" val="76165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fr-FR" sz="2000" dirty="0" err="1"/>
              <a:t>Present</a:t>
            </a:r>
            <a:r>
              <a:rPr lang="fr-FR" sz="2000" dirty="0"/>
              <a:t> simple or </a:t>
            </a:r>
            <a:r>
              <a:rPr lang="fr-FR" sz="2000" dirty="0" err="1"/>
              <a:t>continuous</a:t>
            </a:r>
            <a:r>
              <a:rPr lang="fr-FR" sz="2000" dirty="0"/>
              <a:t>?</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57270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3000" b="1" dirty="0">
                <a:solidFill>
                  <a:prstClr val="white"/>
                </a:solidFill>
              </a:rPr>
              <a:t>Ce sont les vacances </a:t>
            </a:r>
            <a:r>
              <a:rPr kumimoji="0" lang="fr-FR" sz="3000" b="1"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 </a:t>
            </a:r>
          </a:p>
        </p:txBody>
      </p:sp>
      <p:sp>
        <p:nvSpPr>
          <p:cNvPr id="26" name="Rounded Rectangle 46">
            <a:extLst>
              <a:ext uri="{FF2B5EF4-FFF2-40B4-BE49-F238E27FC236}">
                <a16:creationId xmlns:a16="http://schemas.microsoft.com/office/drawing/2014/main" id="{0AB6FC93-ED9D-4614-8075-FEA5709C496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9F19FFB9-0ED6-704C-80B5-D7702DF56BCE}"/>
              </a:ext>
            </a:extLst>
          </p:cNvPr>
          <p:cNvSpPr txBox="1"/>
          <p:nvPr/>
        </p:nvSpPr>
        <p:spPr>
          <a:xfrm>
            <a:off x="362508" y="2096541"/>
            <a:ext cx="10057561" cy="3726085"/>
          </a:xfrm>
          <a:prstGeom prst="rect">
            <a:avLst/>
          </a:prstGeom>
          <a:noFill/>
        </p:spPr>
        <p:txBody>
          <a:bodyPr wrap="none" rtlCol="0">
            <a:spAutoFit/>
          </a:bodyPr>
          <a:lstStyle/>
          <a:p>
            <a:pPr>
              <a:lnSpc>
                <a:spcPct val="150000"/>
              </a:lnSpc>
            </a:pPr>
            <a:r>
              <a:rPr lang="en-US" sz="2000" b="1" dirty="0">
                <a:solidFill>
                  <a:srgbClr val="115076"/>
                </a:solidFill>
                <a:latin typeface="Century Gothic" panose="020B0502020202020204" pitchFamily="34" charset="0"/>
              </a:rPr>
              <a:t>5. Antoine has finally left the house. He has to feed Sophie’s cat.</a:t>
            </a:r>
          </a:p>
          <a:p>
            <a:pPr>
              <a:lnSpc>
                <a:spcPct val="150000"/>
              </a:lnSpc>
            </a:pPr>
            <a:r>
              <a:rPr lang="en-US" sz="2000" dirty="0">
                <a:solidFill>
                  <a:srgbClr val="EE6000"/>
                </a:solidFill>
                <a:latin typeface="Century Gothic" panose="020B0502020202020204" pitchFamily="34" charset="0"/>
              </a:rPr>
              <a:t>Antoine a </a:t>
            </a:r>
            <a:r>
              <a:rPr lang="en-US" sz="2000" dirty="0" err="1">
                <a:solidFill>
                  <a:srgbClr val="EE6000"/>
                </a:solidFill>
                <a:latin typeface="Century Gothic" panose="020B0502020202020204" pitchFamily="34" charset="0"/>
              </a:rPr>
              <a:t>enfin</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quitté</a:t>
            </a:r>
            <a:r>
              <a:rPr lang="en-US" sz="2000" dirty="0">
                <a:solidFill>
                  <a:srgbClr val="EE6000"/>
                </a:solidFill>
                <a:latin typeface="Century Gothic" panose="020B0502020202020204" pitchFamily="34" charset="0"/>
              </a:rPr>
              <a:t> la </a:t>
            </a:r>
            <a:r>
              <a:rPr lang="en-US" sz="2000" dirty="0" err="1">
                <a:solidFill>
                  <a:srgbClr val="EE6000"/>
                </a:solidFill>
                <a:latin typeface="Century Gothic" panose="020B0502020202020204" pitchFamily="34" charset="0"/>
              </a:rPr>
              <a:t>maison</a:t>
            </a:r>
            <a:r>
              <a:rPr lang="en-US" sz="2000" dirty="0">
                <a:solidFill>
                  <a:srgbClr val="EE6000"/>
                </a:solidFill>
                <a:latin typeface="Century Gothic" panose="020B0502020202020204" pitchFamily="34" charset="0"/>
              </a:rPr>
              <a:t>. Il doit </a:t>
            </a:r>
            <a:r>
              <a:rPr lang="en-US" sz="2000" dirty="0" err="1">
                <a:solidFill>
                  <a:srgbClr val="EE6000"/>
                </a:solidFill>
                <a:latin typeface="Century Gothic" panose="020B0502020202020204" pitchFamily="34" charset="0"/>
              </a:rPr>
              <a:t>nourrir</a:t>
            </a:r>
            <a:r>
              <a:rPr lang="en-US" sz="2000" dirty="0">
                <a:solidFill>
                  <a:srgbClr val="EE6000"/>
                </a:solidFill>
                <a:latin typeface="Century Gothic" panose="020B0502020202020204" pitchFamily="34" charset="0"/>
              </a:rPr>
              <a:t> le chat de Sophie. </a:t>
            </a:r>
          </a:p>
          <a:p>
            <a:pPr>
              <a:lnSpc>
                <a:spcPct val="150000"/>
              </a:lnSpc>
            </a:pPr>
            <a:r>
              <a:rPr lang="en-US" sz="2000" b="1" dirty="0">
                <a:solidFill>
                  <a:srgbClr val="115076"/>
                </a:solidFill>
                <a:latin typeface="Century Gothic" panose="020B0502020202020204" pitchFamily="34" charset="0"/>
              </a:rPr>
              <a:t>6. I visited the local museum last Wednesday. I really like all the information! </a:t>
            </a:r>
          </a:p>
          <a:p>
            <a:pPr>
              <a:lnSpc>
                <a:spcPct val="150000"/>
              </a:lnSpc>
            </a:pPr>
            <a:r>
              <a:rPr lang="en-US" sz="2000" dirty="0" err="1">
                <a:solidFill>
                  <a:srgbClr val="EE6000"/>
                </a:solidFill>
                <a:latin typeface="Century Gothic" panose="020B0502020202020204" pitchFamily="34" charset="0"/>
              </a:rPr>
              <a:t>J'ai</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visité</a:t>
            </a:r>
            <a:r>
              <a:rPr lang="en-US" sz="2000" dirty="0">
                <a:solidFill>
                  <a:srgbClr val="EE6000"/>
                </a:solidFill>
                <a:latin typeface="Century Gothic" panose="020B0502020202020204" pitchFamily="34" charset="0"/>
              </a:rPr>
              <a:t> le </a:t>
            </a:r>
            <a:r>
              <a:rPr lang="en-US" sz="2000" dirty="0" err="1">
                <a:solidFill>
                  <a:srgbClr val="EE6000"/>
                </a:solidFill>
                <a:latin typeface="Century Gothic" panose="020B0502020202020204" pitchFamily="34" charset="0"/>
              </a:rPr>
              <a:t>musée</a:t>
            </a:r>
            <a:r>
              <a:rPr lang="en-US" sz="2000" dirty="0">
                <a:solidFill>
                  <a:srgbClr val="EE6000"/>
                </a:solidFill>
                <a:latin typeface="Century Gothic" panose="020B0502020202020204" pitchFamily="34" charset="0"/>
              </a:rPr>
              <a:t> local </a:t>
            </a:r>
            <a:r>
              <a:rPr lang="en-US" sz="2000" dirty="0" err="1">
                <a:solidFill>
                  <a:srgbClr val="EE6000"/>
                </a:solidFill>
                <a:latin typeface="Century Gothic" panose="020B0502020202020204" pitchFamily="34" charset="0"/>
              </a:rPr>
              <a:t>mercredi</a:t>
            </a:r>
            <a:r>
              <a:rPr lang="en-US" sz="2000" dirty="0">
                <a:solidFill>
                  <a:srgbClr val="EE6000"/>
                </a:solidFill>
                <a:latin typeface="Century Gothic" panose="020B0502020202020204" pitchFamily="34" charset="0"/>
              </a:rPr>
              <a:t> dernier. </a:t>
            </a:r>
            <a:r>
              <a:rPr lang="en-US" sz="2000" dirty="0" err="1">
                <a:solidFill>
                  <a:srgbClr val="EE6000"/>
                </a:solidFill>
                <a:latin typeface="Century Gothic" panose="020B0502020202020204" pitchFamily="34" charset="0"/>
              </a:rPr>
              <a:t>J'aime</a:t>
            </a:r>
            <a:r>
              <a:rPr lang="en-US" sz="2000" dirty="0">
                <a:solidFill>
                  <a:srgbClr val="EE6000"/>
                </a:solidFill>
                <a:latin typeface="Century Gothic" panose="020B0502020202020204" pitchFamily="34" charset="0"/>
              </a:rPr>
              <a:t> bien </a:t>
            </a:r>
            <a:r>
              <a:rPr lang="en-US" sz="2000" dirty="0" err="1">
                <a:solidFill>
                  <a:srgbClr val="EE6000"/>
                </a:solidFill>
                <a:latin typeface="Century Gothic" panose="020B0502020202020204" pitchFamily="34" charset="0"/>
              </a:rPr>
              <a:t>toutes</a:t>
            </a:r>
            <a:r>
              <a:rPr lang="en-US" sz="2000" dirty="0">
                <a:solidFill>
                  <a:srgbClr val="EE6000"/>
                </a:solidFill>
                <a:latin typeface="Century Gothic" panose="020B0502020202020204" pitchFamily="34" charset="0"/>
              </a:rPr>
              <a:t> les </a:t>
            </a:r>
            <a:r>
              <a:rPr lang="en-US" sz="2000" dirty="0" err="1">
                <a:solidFill>
                  <a:srgbClr val="EE6000"/>
                </a:solidFill>
                <a:latin typeface="Century Gothic" panose="020B0502020202020204" pitchFamily="34" charset="0"/>
              </a:rPr>
              <a:t>informations</a:t>
            </a:r>
            <a:r>
              <a:rPr lang="en-US" sz="2000" dirty="0">
                <a:solidFill>
                  <a:srgbClr val="EE6000"/>
                </a:solidFill>
                <a:latin typeface="Century Gothic" panose="020B0502020202020204" pitchFamily="34" charset="0"/>
              </a:rPr>
              <a:t> ! </a:t>
            </a:r>
          </a:p>
          <a:p>
            <a:pPr>
              <a:lnSpc>
                <a:spcPct val="150000"/>
              </a:lnSpc>
            </a:pPr>
            <a:r>
              <a:rPr lang="en-US" sz="2000" b="1" dirty="0">
                <a:solidFill>
                  <a:srgbClr val="115076"/>
                </a:solidFill>
                <a:latin typeface="Century Gothic" panose="020B0502020202020204" pitchFamily="34" charset="0"/>
              </a:rPr>
              <a:t>7. And I bought a new shirt last Friday. But it’s a bit big! </a:t>
            </a:r>
          </a:p>
          <a:p>
            <a:pPr>
              <a:lnSpc>
                <a:spcPct val="150000"/>
              </a:lnSpc>
            </a:pPr>
            <a:r>
              <a:rPr lang="en-US" sz="2000" dirty="0">
                <a:solidFill>
                  <a:srgbClr val="EE6000"/>
                </a:solidFill>
                <a:latin typeface="Century Gothic" panose="020B0502020202020204" pitchFamily="34" charset="0"/>
              </a:rPr>
              <a:t>Et </a:t>
            </a:r>
            <a:r>
              <a:rPr lang="en-US" sz="2000" dirty="0" err="1">
                <a:solidFill>
                  <a:srgbClr val="EE6000"/>
                </a:solidFill>
                <a:latin typeface="Century Gothic" panose="020B0502020202020204" pitchFamily="34" charset="0"/>
              </a:rPr>
              <a:t>j'ai</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acheté</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une</a:t>
            </a:r>
            <a:r>
              <a:rPr lang="en-US" sz="2000" dirty="0">
                <a:solidFill>
                  <a:srgbClr val="EE6000"/>
                </a:solidFill>
                <a:latin typeface="Century Gothic" panose="020B0502020202020204" pitchFamily="34" charset="0"/>
              </a:rPr>
              <a:t> nouvelle chemise </a:t>
            </a:r>
            <a:r>
              <a:rPr lang="en-US" sz="2000" dirty="0" err="1">
                <a:solidFill>
                  <a:srgbClr val="EE6000"/>
                </a:solidFill>
                <a:latin typeface="Century Gothic" panose="020B0502020202020204" pitchFamily="34" charset="0"/>
              </a:rPr>
              <a:t>vendredi</a:t>
            </a:r>
            <a:r>
              <a:rPr lang="en-US" sz="2000" dirty="0">
                <a:solidFill>
                  <a:srgbClr val="EE6000"/>
                </a:solidFill>
                <a:latin typeface="Century Gothic" panose="020B0502020202020204" pitchFamily="34" charset="0"/>
              </a:rPr>
              <a:t> dernier. </a:t>
            </a:r>
            <a:r>
              <a:rPr lang="en-US" sz="2000" dirty="0" err="1">
                <a:solidFill>
                  <a:srgbClr val="EE6000"/>
                </a:solidFill>
                <a:latin typeface="Century Gothic" panose="020B0502020202020204" pitchFamily="34" charset="0"/>
              </a:rPr>
              <a:t>Mais</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c'est</a:t>
            </a:r>
            <a:r>
              <a:rPr lang="en-US" sz="2000" dirty="0">
                <a:solidFill>
                  <a:srgbClr val="EE6000"/>
                </a:solidFill>
                <a:latin typeface="Century Gothic" panose="020B0502020202020204" pitchFamily="34" charset="0"/>
              </a:rPr>
              <a:t> un </a:t>
            </a:r>
            <a:r>
              <a:rPr lang="en-US" sz="2000" dirty="0" err="1">
                <a:solidFill>
                  <a:srgbClr val="EE6000"/>
                </a:solidFill>
                <a:latin typeface="Century Gothic" panose="020B0502020202020204" pitchFamily="34" charset="0"/>
              </a:rPr>
              <a:t>peu</a:t>
            </a:r>
            <a:r>
              <a:rPr lang="en-US" sz="2000" dirty="0">
                <a:solidFill>
                  <a:srgbClr val="EE6000"/>
                </a:solidFill>
                <a:latin typeface="Century Gothic" panose="020B0502020202020204" pitchFamily="34" charset="0"/>
              </a:rPr>
              <a:t> grand ! </a:t>
            </a:r>
          </a:p>
          <a:p>
            <a:pPr>
              <a:lnSpc>
                <a:spcPct val="150000"/>
              </a:lnSpc>
            </a:pPr>
            <a:r>
              <a:rPr lang="en-US" sz="2000" b="1" dirty="0">
                <a:solidFill>
                  <a:srgbClr val="115076"/>
                </a:solidFill>
                <a:latin typeface="Century Gothic" panose="020B0502020202020204" pitchFamily="34" charset="0"/>
              </a:rPr>
              <a:t>8. I started my homework yesterday. I have to finish a task today. </a:t>
            </a:r>
          </a:p>
          <a:p>
            <a:pPr>
              <a:lnSpc>
                <a:spcPct val="150000"/>
              </a:lnSpc>
            </a:pPr>
            <a:r>
              <a:rPr lang="en-US" sz="2000" dirty="0" err="1">
                <a:solidFill>
                  <a:srgbClr val="EE6000"/>
                </a:solidFill>
                <a:latin typeface="Century Gothic" panose="020B0502020202020204" pitchFamily="34" charset="0"/>
              </a:rPr>
              <a:t>J'ai</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commencé</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mes</a:t>
            </a:r>
            <a:r>
              <a:rPr lang="en-US" sz="2000" dirty="0">
                <a:solidFill>
                  <a:srgbClr val="EE6000"/>
                </a:solidFill>
                <a:latin typeface="Century Gothic" panose="020B0502020202020204" pitchFamily="34" charset="0"/>
              </a:rPr>
              <a:t> devoirs </a:t>
            </a:r>
            <a:r>
              <a:rPr lang="en-US" sz="2000" dirty="0" err="1">
                <a:solidFill>
                  <a:srgbClr val="EE6000"/>
                </a:solidFill>
                <a:latin typeface="Century Gothic" panose="020B0502020202020204" pitchFamily="34" charset="0"/>
              </a:rPr>
              <a:t>hier</a:t>
            </a:r>
            <a:r>
              <a:rPr lang="en-US" sz="2000" dirty="0">
                <a:solidFill>
                  <a:srgbClr val="EE6000"/>
                </a:solidFill>
                <a:latin typeface="Century Gothic" panose="020B0502020202020204" pitchFamily="34" charset="0"/>
              </a:rPr>
              <a:t>. Je </a:t>
            </a:r>
            <a:r>
              <a:rPr lang="en-US" sz="2000" dirty="0" err="1">
                <a:solidFill>
                  <a:srgbClr val="EE6000"/>
                </a:solidFill>
                <a:latin typeface="Century Gothic" panose="020B0502020202020204" pitchFamily="34" charset="0"/>
              </a:rPr>
              <a:t>dois</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finir</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une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tâche</a:t>
            </a:r>
            <a:r>
              <a:rPr lang="en-US" sz="2000" dirty="0">
                <a:solidFill>
                  <a:srgbClr val="EE6000"/>
                </a:solidFill>
                <a:latin typeface="Century Gothic" panose="020B0502020202020204" pitchFamily="34" charset="0"/>
              </a:rPr>
              <a:t> </a:t>
            </a:r>
            <a:r>
              <a:rPr lang="en-US" sz="2000" dirty="0" err="1">
                <a:solidFill>
                  <a:srgbClr val="EE6000"/>
                </a:solidFill>
                <a:latin typeface="Century Gothic" panose="020B0502020202020204" pitchFamily="34" charset="0"/>
              </a:rPr>
              <a:t>aujourd'hui</a:t>
            </a:r>
            <a:r>
              <a:rPr lang="en-US" sz="2000" dirty="0">
                <a:solidFill>
                  <a:srgbClr val="EE6000"/>
                </a:solidFill>
                <a:latin typeface="Century Gothic" panose="020B0502020202020204" pitchFamily="34" charset="0"/>
              </a:rPr>
              <a:t>. </a:t>
            </a:r>
          </a:p>
        </p:txBody>
      </p:sp>
      <p:sp>
        <p:nvSpPr>
          <p:cNvPr id="8" name="Rectangle 7">
            <a:extLst>
              <a:ext uri="{FF2B5EF4-FFF2-40B4-BE49-F238E27FC236}">
                <a16:creationId xmlns:a16="http://schemas.microsoft.com/office/drawing/2014/main" id="{C38D20CC-7666-1C4F-AF13-FEE6D55006BB}"/>
              </a:ext>
            </a:extLst>
          </p:cNvPr>
          <p:cNvSpPr/>
          <p:nvPr/>
        </p:nvSpPr>
        <p:spPr>
          <a:xfrm>
            <a:off x="362508" y="1447202"/>
            <a:ext cx="4474187" cy="461665"/>
          </a:xfrm>
          <a:prstGeom prst="rect">
            <a:avLst/>
          </a:prstGeom>
        </p:spPr>
        <p:txBody>
          <a:bodyPr wrap="square">
            <a:spAutoFit/>
          </a:bodyPr>
          <a:lstStyle/>
          <a:p>
            <a:r>
              <a:rPr lang="fr-FR" sz="2400" b="1" dirty="0">
                <a:solidFill>
                  <a:srgbClr val="5B9BD5">
                    <a:lumMod val="50000"/>
                  </a:srgbClr>
                </a:solidFill>
                <a:latin typeface="Century Gothic" panose="020B0502020202020204" pitchFamily="34" charset="0"/>
              </a:rPr>
              <a:t>Traduis ces phrases. </a:t>
            </a:r>
            <a:endParaRPr lang="en-US" sz="2400" b="1" dirty="0"/>
          </a:p>
        </p:txBody>
      </p:sp>
      <p:sp>
        <p:nvSpPr>
          <p:cNvPr id="9" name="Speech Bubble: Rectangle with Corners Rounded 8">
            <a:extLst>
              <a:ext uri="{FF2B5EF4-FFF2-40B4-BE49-F238E27FC236}">
                <a16:creationId xmlns:a16="http://schemas.microsoft.com/office/drawing/2014/main" id="{B47C4C75-C1FE-204A-9282-39CF1C7D455D}"/>
              </a:ext>
            </a:extLst>
          </p:cNvPr>
          <p:cNvSpPr/>
          <p:nvPr/>
        </p:nvSpPr>
        <p:spPr>
          <a:xfrm>
            <a:off x="6970853" y="775875"/>
            <a:ext cx="4939067" cy="1146068"/>
          </a:xfrm>
          <a:prstGeom prst="wedgeRoundRectCallout">
            <a:avLst>
              <a:gd name="adj1" fmla="val -57022"/>
              <a:gd name="adj2" fmla="val -22912"/>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Remember! To form the </a:t>
            </a:r>
            <a:r>
              <a:rPr lang="en-GB" b="1" dirty="0">
                <a:latin typeface="Century Gothic" panose="020B0502020202020204" pitchFamily="34" charset="0"/>
              </a:rPr>
              <a:t>perfect tense </a:t>
            </a:r>
            <a:r>
              <a:rPr lang="en-GB" dirty="0">
                <a:latin typeface="Century Gothic" panose="020B0502020202020204" pitchFamily="34" charset="0"/>
              </a:rPr>
              <a:t>in French, we use the </a:t>
            </a:r>
            <a:r>
              <a:rPr lang="en-GB" b="1" dirty="0">
                <a:latin typeface="Century Gothic" panose="020B0502020202020204" pitchFamily="34" charset="0"/>
              </a:rPr>
              <a:t>short form of </a:t>
            </a:r>
            <a:r>
              <a:rPr lang="en-GB" b="1" dirty="0" err="1">
                <a:latin typeface="Century Gothic" panose="020B0502020202020204" pitchFamily="34" charset="0"/>
              </a:rPr>
              <a:t>avoir</a:t>
            </a:r>
            <a:r>
              <a:rPr lang="en-GB" b="1" dirty="0">
                <a:latin typeface="Century Gothic" panose="020B0502020202020204" pitchFamily="34" charset="0"/>
              </a:rPr>
              <a:t> + past participle</a:t>
            </a:r>
            <a:r>
              <a:rPr lang="en-GB" dirty="0">
                <a:latin typeface="Century Gothic" panose="020B0502020202020204" pitchFamily="34" charset="0"/>
              </a:rPr>
              <a:t>.</a:t>
            </a:r>
          </a:p>
        </p:txBody>
      </p:sp>
    </p:spTree>
    <p:extLst>
      <p:ext uri="{BB962C8B-B14F-4D97-AF65-F5344CB8AC3E}">
        <p14:creationId xmlns:p14="http://schemas.microsoft.com/office/powerpoint/2010/main" val="36695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À</a:t>
            </a:r>
            <a:r>
              <a:rPr lang="en-GB" sz="3600" b="1" dirty="0">
                <a:solidFill>
                  <a:schemeClr val="bg1"/>
                </a:solidFill>
              </a:rPr>
              <a:t> </a:t>
            </a:r>
            <a:r>
              <a:rPr lang="en-GB" sz="3600" b="1" dirty="0" err="1">
                <a:solidFill>
                  <a:schemeClr val="bg1"/>
                </a:solidFill>
              </a:rPr>
              <a:t>vous</a:t>
            </a:r>
            <a:r>
              <a:rPr lang="en-GB" sz="3600" b="1" dirty="0">
                <a:solidFill>
                  <a:schemeClr val="bg1"/>
                </a:solidFill>
              </a:rPr>
              <a:t> de </a:t>
            </a:r>
            <a:r>
              <a:rPr lang="en-GB" sz="3600" b="1" dirty="0" err="1">
                <a:solidFill>
                  <a:schemeClr val="bg1"/>
                </a:solidFill>
              </a:rPr>
              <a:t>jouer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67DE81B-DAED-405B-B4DF-EEB32F31A1DF}"/>
              </a:ext>
            </a:extLst>
          </p:cNvPr>
          <p:cNvSpPr txBox="1"/>
          <p:nvPr/>
        </p:nvSpPr>
        <p:spPr>
          <a:xfrm>
            <a:off x="222794" y="1704483"/>
            <a:ext cx="2470644" cy="707886"/>
          </a:xfrm>
          <a:prstGeom prst="rect">
            <a:avLst/>
          </a:prstGeom>
          <a:noFill/>
          <a:ln w="28575">
            <a:solidFill>
              <a:srgbClr val="115076"/>
            </a:solidFill>
          </a:ln>
        </p:spPr>
        <p:txBody>
          <a:bodyPr wrap="square" lIns="7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1, 3, 5 = au présent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2, 4, 6 = au passé</a:t>
            </a:r>
          </a:p>
        </p:txBody>
      </p:sp>
      <p:sp>
        <p:nvSpPr>
          <p:cNvPr id="10" name="TextBox 9">
            <a:extLst>
              <a:ext uri="{FF2B5EF4-FFF2-40B4-BE49-F238E27FC236}">
                <a16:creationId xmlns:a16="http://schemas.microsoft.com/office/drawing/2014/main" id="{B66B23FA-37F1-4444-B079-110EBD275DF4}"/>
              </a:ext>
            </a:extLst>
          </p:cNvPr>
          <p:cNvSpPr txBox="1"/>
          <p:nvPr/>
        </p:nvSpPr>
        <p:spPr>
          <a:xfrm>
            <a:off x="2902494" y="1704483"/>
            <a:ext cx="3961632" cy="707886"/>
          </a:xfrm>
          <a:prstGeom prst="rect">
            <a:avLst/>
          </a:prstGeom>
          <a:noFill/>
          <a:ln w="28575">
            <a:solidFill>
              <a:srgbClr val="115076"/>
            </a:solidFill>
          </a:ln>
        </p:spPr>
        <p:txBody>
          <a:bodyPr wrap="square" lIns="72000" rIns="0" rtlCol="0">
            <a:spAutoFit/>
          </a:bodyPr>
          <a:lstStyle/>
          <a:p>
            <a:pPr lvl="0">
              <a:defRPr/>
            </a:pPr>
            <a:r>
              <a:rPr lang="fr-FR" sz="2000" dirty="0">
                <a:solidFill>
                  <a:srgbClr val="115076"/>
                </a:solidFill>
                <a:latin typeface="Century Gothic" panose="020B0502020202020204" pitchFamily="34" charset="0"/>
              </a:rPr>
              <a:t>1, 3, 5 = à un moment précis</a:t>
            </a:r>
          </a:p>
          <a:p>
            <a:pPr lvl="0">
              <a:defRPr/>
            </a:pPr>
            <a:r>
              <a:rPr lang="fr-FR" sz="2000" dirty="0">
                <a:solidFill>
                  <a:srgbClr val="115076"/>
                </a:solidFill>
                <a:latin typeface="Century Gothic" panose="020B0502020202020204" pitchFamily="34" charset="0"/>
              </a:rPr>
              <a:t>2, 4, 6 = à un moment imprécis</a:t>
            </a:r>
          </a:p>
        </p:txBody>
      </p:sp>
      <p:pic>
        <p:nvPicPr>
          <p:cNvPr id="33"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4530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43325"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43325"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51927"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7596"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5685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41348"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5685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947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0849"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6888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580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55204"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9828277"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56851"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856851" y="432740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68882"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834723" y="433179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47825" y="234495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06149" y="434408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26768" y="231622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5949" y="435638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40446" y="230643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55204" y="4331790"/>
            <a:ext cx="1800000" cy="18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8">
            <a:extLst>
              <a:ext uri="{FF2B5EF4-FFF2-40B4-BE49-F238E27FC236}">
                <a16:creationId xmlns:a16="http://schemas.microsoft.com/office/drawing/2014/main" id="{77C210DE-D5F5-8D40-9877-2F8FDCBC4E96}"/>
              </a:ext>
            </a:extLst>
          </p:cNvPr>
          <p:cNvGraphicFramePr>
            <a:graphicFrameLocks noGrp="1"/>
          </p:cNvGraphicFramePr>
          <p:nvPr>
            <p:extLst>
              <p:ext uri="{D42A27DB-BD31-4B8C-83A1-F6EECF244321}">
                <p14:modId xmlns:p14="http://schemas.microsoft.com/office/powerpoint/2010/main" val="4140150169"/>
              </p:ext>
            </p:extLst>
          </p:nvPr>
        </p:nvGraphicFramePr>
        <p:xfrm>
          <a:off x="222794" y="2590226"/>
          <a:ext cx="8898549" cy="3566160"/>
        </p:xfrm>
        <a:graphic>
          <a:graphicData uri="http://schemas.openxmlformats.org/drawingml/2006/table">
            <a:tbl>
              <a:tblPr firstRow="1" bandRow="1">
                <a:tableStyleId>{21E4AEA4-8DFA-4A89-87EB-49C32662AFE0}</a:tableStyleId>
              </a:tblPr>
              <a:tblGrid>
                <a:gridCol w="2966183">
                  <a:extLst>
                    <a:ext uri="{9D8B030D-6E8A-4147-A177-3AD203B41FA5}">
                      <a16:colId xmlns:a16="http://schemas.microsoft.com/office/drawing/2014/main" val="4288042826"/>
                    </a:ext>
                  </a:extLst>
                </a:gridCol>
                <a:gridCol w="2966183">
                  <a:extLst>
                    <a:ext uri="{9D8B030D-6E8A-4147-A177-3AD203B41FA5}">
                      <a16:colId xmlns:a16="http://schemas.microsoft.com/office/drawing/2014/main" val="2563905401"/>
                    </a:ext>
                  </a:extLst>
                </a:gridCol>
                <a:gridCol w="2966183">
                  <a:extLst>
                    <a:ext uri="{9D8B030D-6E8A-4147-A177-3AD203B41FA5}">
                      <a16:colId xmlns:a16="http://schemas.microsoft.com/office/drawing/2014/main" val="2972862527"/>
                    </a:ext>
                  </a:extLst>
                </a:gridCol>
              </a:tblGrid>
              <a:tr h="370840">
                <a:tc>
                  <a:txBody>
                    <a:bodyPr/>
                    <a:lstStyle/>
                    <a:p>
                      <a:pPr algn="ctr"/>
                      <a:r>
                        <a:rPr lang="en-US" sz="2000" dirty="0" err="1">
                          <a:latin typeface="Century Gothic" panose="020B0502020202020204" pitchFamily="34" charset="0"/>
                        </a:rPr>
                        <a:t>verbes</a:t>
                      </a:r>
                      <a:endParaRPr lang="en-US" sz="2000" dirty="0">
                        <a:latin typeface="Century Gothic" panose="020B0502020202020204" pitchFamily="34" charset="0"/>
                      </a:endParaRPr>
                    </a:p>
                  </a:txBody>
                  <a:tcPr anchor="ctr"/>
                </a:tc>
                <a:tc>
                  <a:txBody>
                    <a:bodyPr/>
                    <a:lstStyle/>
                    <a:p>
                      <a:pPr algn="ctr"/>
                      <a:r>
                        <a:rPr lang="en-US" sz="2000" dirty="0" err="1">
                          <a:latin typeface="Century Gothic" panose="020B0502020202020204" pitchFamily="34" charset="0"/>
                        </a:rPr>
                        <a:t>à</a:t>
                      </a:r>
                      <a:r>
                        <a:rPr lang="en-US" sz="2000" dirty="0">
                          <a:latin typeface="Century Gothic" panose="020B0502020202020204" pitchFamily="34" charset="0"/>
                        </a:rPr>
                        <a:t> un moment précis</a:t>
                      </a:r>
                    </a:p>
                  </a:txBody>
                  <a:tcPr anchor="ctr"/>
                </a:tc>
                <a:tc>
                  <a:txBody>
                    <a:bodyPr/>
                    <a:lstStyle/>
                    <a:p>
                      <a:pPr algn="ctr"/>
                      <a:r>
                        <a:rPr lang="en-US" sz="2000" dirty="0" err="1">
                          <a:latin typeface="Century Gothic" panose="020B0502020202020204" pitchFamily="34" charset="0"/>
                        </a:rPr>
                        <a:t>à</a:t>
                      </a:r>
                      <a:r>
                        <a:rPr lang="en-US" sz="2000" dirty="0">
                          <a:latin typeface="Century Gothic" panose="020B0502020202020204" pitchFamily="34" charset="0"/>
                        </a:rPr>
                        <a:t> un moment </a:t>
                      </a:r>
                      <a:r>
                        <a:rPr lang="en-US" sz="2000" dirty="0" err="1">
                          <a:latin typeface="Century Gothic" panose="020B0502020202020204" pitchFamily="34" charset="0"/>
                        </a:rPr>
                        <a:t>imprécis</a:t>
                      </a:r>
                      <a:endParaRPr lang="en-US" sz="2000" dirty="0">
                        <a:latin typeface="Century Gothic" panose="020B0502020202020204" pitchFamily="34" charset="0"/>
                      </a:endParaRPr>
                    </a:p>
                  </a:txBody>
                  <a:tcPr anchor="ctr"/>
                </a:tc>
                <a:extLst>
                  <a:ext uri="{0D108BD9-81ED-4DB2-BD59-A6C34878D82A}">
                    <a16:rowId xmlns:a16="http://schemas.microsoft.com/office/drawing/2014/main" val="4277111504"/>
                  </a:ext>
                </a:extLst>
              </a:tr>
              <a:tr h="370840">
                <a:tc>
                  <a:txBody>
                    <a:bodyPr/>
                    <a:lstStyle/>
                    <a:p>
                      <a:pPr algn="ctr"/>
                      <a:r>
                        <a:rPr lang="fr-FR" sz="2000" noProof="0" dirty="0">
                          <a:solidFill>
                            <a:srgbClr val="115076"/>
                          </a:solidFill>
                          <a:latin typeface="Century Gothic" panose="020B0502020202020204" pitchFamily="34" charset="0"/>
                        </a:rPr>
                        <a:t>commencer (je)</a:t>
                      </a:r>
                    </a:p>
                  </a:txBody>
                  <a:tcPr anchor="ctr"/>
                </a:tc>
                <a:tc>
                  <a:txBody>
                    <a:bodyPr/>
                    <a:lstStyle/>
                    <a:p>
                      <a:pPr algn="ctr"/>
                      <a:r>
                        <a:rPr lang="fr-FR" sz="2000" noProof="0" dirty="0">
                          <a:solidFill>
                            <a:srgbClr val="115076"/>
                          </a:solidFill>
                          <a:latin typeface="Century Gothic" panose="020B0502020202020204" pitchFamily="34" charset="0"/>
                        </a:rPr>
                        <a:t>la semaine dernière</a:t>
                      </a:r>
                    </a:p>
                  </a:txBody>
                  <a:tcPr anchor="ctr"/>
                </a:tc>
                <a:tc>
                  <a:txBody>
                    <a:bodyPr/>
                    <a:lstStyle/>
                    <a:p>
                      <a:pPr algn="ctr"/>
                      <a:r>
                        <a:rPr lang="fr-FR" sz="2000" noProof="0" dirty="0">
                          <a:solidFill>
                            <a:srgbClr val="115076"/>
                          </a:solidFill>
                          <a:latin typeface="Century Gothic" panose="020B0502020202020204" pitchFamily="34" charset="0"/>
                        </a:rPr>
                        <a:t>déjà</a:t>
                      </a:r>
                    </a:p>
                  </a:txBody>
                  <a:tcPr anchor="ctr"/>
                </a:tc>
                <a:extLst>
                  <a:ext uri="{0D108BD9-81ED-4DB2-BD59-A6C34878D82A}">
                    <a16:rowId xmlns:a16="http://schemas.microsoft.com/office/drawing/2014/main" val="4244627513"/>
                  </a:ext>
                </a:extLst>
              </a:tr>
              <a:tr h="370840">
                <a:tc>
                  <a:txBody>
                    <a:bodyPr/>
                    <a:lstStyle/>
                    <a:p>
                      <a:pPr algn="ctr"/>
                      <a:r>
                        <a:rPr lang="fr-FR" sz="2000" noProof="0" dirty="0">
                          <a:solidFill>
                            <a:srgbClr val="115076"/>
                          </a:solidFill>
                          <a:latin typeface="Century Gothic" panose="020B0502020202020204" pitchFamily="34" charset="0"/>
                        </a:rPr>
                        <a:t>acheter (tu)</a:t>
                      </a:r>
                    </a:p>
                  </a:txBody>
                  <a:tcPr anchor="ctr"/>
                </a:tc>
                <a:tc>
                  <a:txBody>
                    <a:bodyPr/>
                    <a:lstStyle/>
                    <a:p>
                      <a:pPr algn="ctr"/>
                      <a:r>
                        <a:rPr lang="fr-FR" sz="2000" noProof="0" dirty="0">
                          <a:solidFill>
                            <a:srgbClr val="115076"/>
                          </a:solidFill>
                          <a:latin typeface="Century Gothic" panose="020B0502020202020204" pitchFamily="34" charset="0"/>
                        </a:rPr>
                        <a:t>en ce moment</a:t>
                      </a:r>
                    </a:p>
                  </a:txBody>
                  <a:tcPr anchor="ctr"/>
                </a:tc>
                <a:tc>
                  <a:txBody>
                    <a:bodyPr/>
                    <a:lstStyle/>
                    <a:p>
                      <a:pPr algn="ctr"/>
                      <a:r>
                        <a:rPr lang="fr-FR" sz="2000" noProof="0" dirty="0">
                          <a:solidFill>
                            <a:srgbClr val="115076"/>
                          </a:solidFill>
                          <a:latin typeface="Century Gothic" panose="020B0502020202020204" pitchFamily="34" charset="0"/>
                        </a:rPr>
                        <a:t>enfin</a:t>
                      </a:r>
                    </a:p>
                  </a:txBody>
                  <a:tcPr anchor="ctr"/>
                </a:tc>
                <a:extLst>
                  <a:ext uri="{0D108BD9-81ED-4DB2-BD59-A6C34878D82A}">
                    <a16:rowId xmlns:a16="http://schemas.microsoft.com/office/drawing/2014/main" val="3427701256"/>
                  </a:ext>
                </a:extLst>
              </a:tr>
              <a:tr h="370840">
                <a:tc>
                  <a:txBody>
                    <a:bodyPr/>
                    <a:lstStyle/>
                    <a:p>
                      <a:pPr algn="ctr"/>
                      <a:r>
                        <a:rPr lang="fr-FR" sz="2000" noProof="0" dirty="0">
                          <a:solidFill>
                            <a:srgbClr val="115076"/>
                          </a:solidFill>
                          <a:latin typeface="Century Gothic" panose="020B0502020202020204" pitchFamily="34" charset="0"/>
                        </a:rPr>
                        <a:t>expliquer (il)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115076"/>
                          </a:solidFill>
                          <a:latin typeface="Century Gothic" panose="020B0502020202020204" pitchFamily="34" charset="0"/>
                        </a:rPr>
                        <a:t>hier</a:t>
                      </a:r>
                    </a:p>
                  </a:txBody>
                  <a:tcPr anchor="ctr"/>
                </a:tc>
                <a:tc>
                  <a:txBody>
                    <a:bodyPr/>
                    <a:lstStyle/>
                    <a:p>
                      <a:pPr algn="ctr"/>
                      <a:r>
                        <a:rPr lang="fr-FR" sz="2000" noProof="0" dirty="0">
                          <a:solidFill>
                            <a:srgbClr val="115076"/>
                          </a:solidFill>
                          <a:latin typeface="Century Gothic" panose="020B0502020202020204" pitchFamily="34" charset="0"/>
                        </a:rPr>
                        <a:t>toujours</a:t>
                      </a:r>
                    </a:p>
                  </a:txBody>
                  <a:tcPr anchor="ctr"/>
                </a:tc>
                <a:extLst>
                  <a:ext uri="{0D108BD9-81ED-4DB2-BD59-A6C34878D82A}">
                    <a16:rowId xmlns:a16="http://schemas.microsoft.com/office/drawing/2014/main" val="1879607115"/>
                  </a:ext>
                </a:extLst>
              </a:tr>
              <a:tr h="370840">
                <a:tc>
                  <a:txBody>
                    <a:bodyPr/>
                    <a:lstStyle/>
                    <a:p>
                      <a:pPr algn="ctr"/>
                      <a:r>
                        <a:rPr lang="fr-FR" sz="2000" noProof="0" dirty="0">
                          <a:solidFill>
                            <a:srgbClr val="115076"/>
                          </a:solidFill>
                          <a:latin typeface="Century Gothic" panose="020B0502020202020204" pitchFamily="34" charset="0"/>
                        </a:rPr>
                        <a:t>emprunter (on)</a:t>
                      </a:r>
                    </a:p>
                  </a:txBody>
                  <a:tcPr anchor="ctr"/>
                </a:tc>
                <a:tc>
                  <a:txBody>
                    <a:bodyPr/>
                    <a:lstStyle/>
                    <a:p>
                      <a:pPr algn="ctr"/>
                      <a:r>
                        <a:rPr lang="fr-FR" sz="2000" noProof="0" dirty="0">
                          <a:solidFill>
                            <a:srgbClr val="115076"/>
                          </a:solidFill>
                          <a:latin typeface="Century Gothic" panose="020B0502020202020204" pitchFamily="34" charset="0"/>
                        </a:rPr>
                        <a:t>maintenant</a:t>
                      </a:r>
                    </a:p>
                  </a:txBody>
                  <a:tcPr anchor="ctr"/>
                </a:tc>
                <a:tc>
                  <a:txBody>
                    <a:bodyPr/>
                    <a:lstStyle/>
                    <a:p>
                      <a:pPr algn="ctr"/>
                      <a:r>
                        <a:rPr lang="fr-FR" sz="2000" noProof="0" dirty="0">
                          <a:solidFill>
                            <a:srgbClr val="115076"/>
                          </a:solidFill>
                          <a:latin typeface="Century Gothic" panose="020B0502020202020204" pitchFamily="34" charset="0"/>
                        </a:rPr>
                        <a:t>souvent</a:t>
                      </a:r>
                    </a:p>
                  </a:txBody>
                  <a:tcPr anchor="ctr"/>
                </a:tc>
                <a:extLst>
                  <a:ext uri="{0D108BD9-81ED-4DB2-BD59-A6C34878D82A}">
                    <a16:rowId xmlns:a16="http://schemas.microsoft.com/office/drawing/2014/main" val="917974784"/>
                  </a:ext>
                </a:extLst>
              </a:tr>
              <a:tr h="370840">
                <a:tc>
                  <a:txBody>
                    <a:bodyPr/>
                    <a:lstStyle/>
                    <a:p>
                      <a:pPr algn="ctr"/>
                      <a:r>
                        <a:rPr lang="fr-FR" sz="2000" noProof="0" dirty="0">
                          <a:solidFill>
                            <a:srgbClr val="115076"/>
                          </a:solidFill>
                          <a:latin typeface="Century Gothic" panose="020B0502020202020204" pitchFamily="34" charset="0"/>
                        </a:rPr>
                        <a:t>quitter (nous)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115076"/>
                          </a:solidFill>
                          <a:latin typeface="Century Gothic" panose="020B0502020202020204" pitchFamily="34" charset="0"/>
                        </a:rPr>
                        <a:t>le 1 novembre</a:t>
                      </a:r>
                    </a:p>
                  </a:txBody>
                  <a:tcPr anchor="ctr"/>
                </a:tc>
                <a:tc>
                  <a:txBody>
                    <a:bodyPr/>
                    <a:lstStyle/>
                    <a:p>
                      <a:pPr algn="ctr"/>
                      <a:r>
                        <a:rPr lang="fr-FR" sz="2000" noProof="0" dirty="0">
                          <a:solidFill>
                            <a:srgbClr val="115076"/>
                          </a:solidFill>
                          <a:latin typeface="Century Gothic" panose="020B0502020202020204" pitchFamily="34" charset="0"/>
                        </a:rPr>
                        <a:t>plusieurs fois</a:t>
                      </a:r>
                    </a:p>
                  </a:txBody>
                  <a:tcPr anchor="ctr"/>
                </a:tc>
                <a:extLst>
                  <a:ext uri="{0D108BD9-81ED-4DB2-BD59-A6C34878D82A}">
                    <a16:rowId xmlns:a16="http://schemas.microsoft.com/office/drawing/2014/main" val="2178191437"/>
                  </a:ext>
                </a:extLst>
              </a:tr>
              <a:tr h="370840">
                <a:tc>
                  <a:txBody>
                    <a:bodyPr/>
                    <a:lstStyle/>
                    <a:p>
                      <a:pPr algn="ctr"/>
                      <a:r>
                        <a:rPr lang="fr-FR" sz="2000" noProof="0" dirty="0">
                          <a:solidFill>
                            <a:srgbClr val="115076"/>
                          </a:solidFill>
                          <a:latin typeface="Century Gothic" panose="020B0502020202020204" pitchFamily="34" charset="0"/>
                        </a:rPr>
                        <a:t>faire (vous)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rgbClr val="115076"/>
                          </a:solidFill>
                          <a:latin typeface="Century Gothic" panose="020B0502020202020204" pitchFamily="34" charset="0"/>
                        </a:rPr>
                        <a:t>jeudi dernier</a:t>
                      </a: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219282646"/>
                  </a:ext>
                </a:extLst>
              </a:tr>
              <a:tr h="370840">
                <a:tc>
                  <a:txBody>
                    <a:bodyPr/>
                    <a:lstStyle/>
                    <a:p>
                      <a:pPr algn="ctr"/>
                      <a:r>
                        <a:rPr lang="fr-FR" sz="2000" noProof="0" dirty="0">
                          <a:solidFill>
                            <a:srgbClr val="115076"/>
                          </a:solidFill>
                          <a:latin typeface="Century Gothic" panose="020B0502020202020204" pitchFamily="34" charset="0"/>
                        </a:rPr>
                        <a:t>dire (elles)</a:t>
                      </a: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465932521"/>
                  </a:ext>
                </a:extLst>
              </a:tr>
              <a:tr h="370840">
                <a:tc>
                  <a:txBody>
                    <a:bodyPr/>
                    <a:lstStyle/>
                    <a:p>
                      <a:pPr algn="ctr"/>
                      <a:r>
                        <a:rPr lang="fr-FR" sz="2000" noProof="0" dirty="0">
                          <a:solidFill>
                            <a:srgbClr val="115076"/>
                          </a:solidFill>
                          <a:latin typeface="Century Gothic" panose="020B0502020202020204" pitchFamily="34" charset="0"/>
                        </a:rPr>
                        <a:t>manger (Amir)</a:t>
                      </a: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tc>
                  <a:txBody>
                    <a:bodyPr/>
                    <a:lstStyle/>
                    <a:p>
                      <a:pPr algn="ctr"/>
                      <a:endParaRPr lang="fr-FR" sz="2000" noProof="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16699761"/>
                  </a:ext>
                </a:extLst>
              </a:tr>
            </a:tbl>
          </a:graphicData>
        </a:graphic>
      </p:graphicFrame>
      <p:sp>
        <p:nvSpPr>
          <p:cNvPr id="2" name="TextBox 1">
            <a:extLst>
              <a:ext uri="{FF2B5EF4-FFF2-40B4-BE49-F238E27FC236}">
                <a16:creationId xmlns:a16="http://schemas.microsoft.com/office/drawing/2014/main" id="{A3D3D27F-9FBB-294B-80A2-2779ADBA1DB1}"/>
              </a:ext>
            </a:extLst>
          </p:cNvPr>
          <p:cNvSpPr txBox="1"/>
          <p:nvPr/>
        </p:nvSpPr>
        <p:spPr>
          <a:xfrm>
            <a:off x="222794" y="1228819"/>
            <a:ext cx="954107" cy="400110"/>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Tense:</a:t>
            </a:r>
          </a:p>
        </p:txBody>
      </p:sp>
      <p:sp>
        <p:nvSpPr>
          <p:cNvPr id="36" name="TextBox 35">
            <a:extLst>
              <a:ext uri="{FF2B5EF4-FFF2-40B4-BE49-F238E27FC236}">
                <a16:creationId xmlns:a16="http://schemas.microsoft.com/office/drawing/2014/main" id="{CAEB79B3-2A59-FC44-99BF-45D94FC17F24}"/>
              </a:ext>
            </a:extLst>
          </p:cNvPr>
          <p:cNvSpPr txBox="1"/>
          <p:nvPr/>
        </p:nvSpPr>
        <p:spPr>
          <a:xfrm>
            <a:off x="2864394" y="1228819"/>
            <a:ext cx="2694969" cy="400110"/>
          </a:xfrm>
          <a:prstGeom prst="rect">
            <a:avLst/>
          </a:prstGeom>
          <a:noFill/>
        </p:spPr>
        <p:txBody>
          <a:bodyPr wrap="none" rtlCol="0">
            <a:spAutoFit/>
          </a:bodyPr>
          <a:lstStyle/>
          <a:p>
            <a:r>
              <a:rPr lang="en-US" sz="2000" b="1" dirty="0">
                <a:solidFill>
                  <a:srgbClr val="115076"/>
                </a:solidFill>
                <a:latin typeface="Century Gothic" panose="020B0502020202020204" pitchFamily="34" charset="0"/>
              </a:rPr>
              <a:t>When did it happen:</a:t>
            </a:r>
          </a:p>
        </p:txBody>
      </p:sp>
      <p:sp>
        <p:nvSpPr>
          <p:cNvPr id="37" name="Rounded Rectangular Callout 36">
            <a:extLst>
              <a:ext uri="{FF2B5EF4-FFF2-40B4-BE49-F238E27FC236}">
                <a16:creationId xmlns:a16="http://schemas.microsoft.com/office/drawing/2014/main" id="{51D5952D-FD1C-A149-AB73-CD11437C3DDC}"/>
              </a:ext>
            </a:extLst>
          </p:cNvPr>
          <p:cNvSpPr/>
          <p:nvPr/>
        </p:nvSpPr>
        <p:spPr>
          <a:xfrm>
            <a:off x="7195431" y="224184"/>
            <a:ext cx="3307742" cy="867128"/>
          </a:xfrm>
          <a:prstGeom prst="wedgeRoundRectCallout">
            <a:avLst>
              <a:gd name="adj1" fmla="val -59261"/>
              <a:gd name="adj2" fmla="val 2439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en-US" sz="2000" dirty="0">
                <a:solidFill>
                  <a:srgbClr val="FFFFFF"/>
                </a:solidFill>
                <a:latin typeface="Century Gothic" panose="020B0502020202020204" pitchFamily="34" charset="0"/>
              </a:rPr>
              <a:t>Translate your partner’s sentence into English!</a:t>
            </a:r>
          </a:p>
        </p:txBody>
      </p:sp>
      <p:sp>
        <p:nvSpPr>
          <p:cNvPr id="40" name="Rounded Rectangular Callout 39">
            <a:extLst>
              <a:ext uri="{FF2B5EF4-FFF2-40B4-BE49-F238E27FC236}">
                <a16:creationId xmlns:a16="http://schemas.microsoft.com/office/drawing/2014/main" id="{41996A02-A59D-D64C-8240-5E2794EF07F0}"/>
              </a:ext>
            </a:extLst>
          </p:cNvPr>
          <p:cNvSpPr/>
          <p:nvPr/>
        </p:nvSpPr>
        <p:spPr>
          <a:xfrm>
            <a:off x="7195430" y="1189062"/>
            <a:ext cx="4714489" cy="1048883"/>
          </a:xfrm>
          <a:prstGeom prst="wedgeRoundRectCallout">
            <a:avLst>
              <a:gd name="adj1" fmla="val -58460"/>
              <a:gd name="adj2" fmla="val 19806"/>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en-US" sz="2000" b="1" dirty="0">
                <a:solidFill>
                  <a:srgbClr val="FFFFFF"/>
                </a:solidFill>
                <a:latin typeface="Century Gothic" panose="020B0502020202020204" pitchFamily="34" charset="0"/>
              </a:rPr>
              <a:t>Remember! </a:t>
            </a:r>
            <a:r>
              <a:rPr lang="en-US" sz="2000" dirty="0">
                <a:solidFill>
                  <a:srgbClr val="FFFFFF"/>
                </a:solidFill>
                <a:latin typeface="Century Gothic" panose="020B0502020202020204" pitchFamily="34" charset="0"/>
              </a:rPr>
              <a:t>If you know exactly when something happened, use the simple past in English. </a:t>
            </a:r>
          </a:p>
        </p:txBody>
      </p:sp>
    </p:spTree>
    <p:extLst>
      <p:ext uri="{BB962C8B-B14F-4D97-AF65-F5344CB8AC3E}">
        <p14:creationId xmlns:p14="http://schemas.microsoft.com/office/powerpoint/2010/main" val="181273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7"/>
                                        </p:tgtEl>
                                        <p:attrNameLst>
                                          <p:attrName>ppt_x</p:attrName>
                                        </p:attrNameLst>
                                      </p:cBhvr>
                                      <p:tavLst>
                                        <p:tav tm="0">
                                          <p:val>
                                            <p:strVal val="ppt_x"/>
                                          </p:val>
                                        </p:tav>
                                        <p:tav tm="100000">
                                          <p:val>
                                            <p:strVal val="ppt_x"/>
                                          </p:val>
                                        </p:tav>
                                      </p:tavLst>
                                    </p:anim>
                                    <p:anim calcmode="lin" valueType="num">
                                      <p:cBhvr additive="base">
                                        <p:cTn id="13" dur="500"/>
                                        <p:tgtEl>
                                          <p:spTgt spid="37"/>
                                        </p:tgtEl>
                                        <p:attrNameLst>
                                          <p:attrName>ppt_y</p:attrName>
                                        </p:attrNameLst>
                                      </p:cBhvr>
                                      <p:tavLst>
                                        <p:tav tm="0">
                                          <p:val>
                                            <p:strVal val="ppt_y"/>
                                          </p:val>
                                        </p:tav>
                                        <p:tav tm="100000">
                                          <p:val>
                                            <p:strVal val="1+ppt_h/2"/>
                                          </p:val>
                                        </p:tav>
                                      </p:tavLst>
                                    </p:anim>
                                    <p:set>
                                      <p:cBhvr>
                                        <p:cTn id="14" dur="1" fill="hold">
                                          <p:stCondLst>
                                            <p:cond delay="4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0"/>
                                        </p:tgtEl>
                                        <p:attrNameLst>
                                          <p:attrName>ppt_x</p:attrName>
                                        </p:attrNameLst>
                                      </p:cBhvr>
                                      <p:tavLst>
                                        <p:tav tm="0">
                                          <p:val>
                                            <p:strVal val="ppt_x"/>
                                          </p:val>
                                        </p:tav>
                                        <p:tav tm="100000">
                                          <p:val>
                                            <p:strVal val="ppt_x"/>
                                          </p:val>
                                        </p:tav>
                                      </p:tavLst>
                                    </p:anim>
                                    <p:anim calcmode="lin" valueType="num">
                                      <p:cBhvr additive="base">
                                        <p:cTn id="25" dur="500"/>
                                        <p:tgtEl>
                                          <p:spTgt spid="40"/>
                                        </p:tgtEl>
                                        <p:attrNameLst>
                                          <p:attrName>ppt_y</p:attrName>
                                        </p:attrNameLst>
                                      </p:cBhvr>
                                      <p:tavLst>
                                        <p:tav tm="0">
                                          <p:val>
                                            <p:strVal val="ppt_y"/>
                                          </p:val>
                                        </p:tav>
                                        <p:tav tm="100000">
                                          <p:val>
                                            <p:strVal val="1+ppt_h/2"/>
                                          </p:val>
                                        </p:tav>
                                      </p:tavLst>
                                    </p:anim>
                                    <p:set>
                                      <p:cBhvr>
                                        <p:cTn id="26" dur="1" fill="hold">
                                          <p:stCondLst>
                                            <p:cond delay="499"/>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80">
                                          <p:stCondLst>
                                            <p:cond delay="0"/>
                                          </p:stCondLst>
                                        </p:cTn>
                                        <p:tgtEl>
                                          <p:spTgt spid="33"/>
                                        </p:tgtEl>
                                      </p:cBhvr>
                                    </p:animEffect>
                                    <p:anim calcmode="lin" valueType="num">
                                      <p:cBhvr>
                                        <p:cTn id="3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7" dur="26">
                                          <p:stCondLst>
                                            <p:cond delay="650"/>
                                          </p:stCondLst>
                                        </p:cTn>
                                        <p:tgtEl>
                                          <p:spTgt spid="33"/>
                                        </p:tgtEl>
                                      </p:cBhvr>
                                      <p:to x="100000" y="60000"/>
                                    </p:animScale>
                                    <p:animScale>
                                      <p:cBhvr>
                                        <p:cTn id="38" dur="166" decel="50000">
                                          <p:stCondLst>
                                            <p:cond delay="676"/>
                                          </p:stCondLst>
                                        </p:cTn>
                                        <p:tgtEl>
                                          <p:spTgt spid="33"/>
                                        </p:tgtEl>
                                      </p:cBhvr>
                                      <p:to x="100000" y="100000"/>
                                    </p:animScale>
                                    <p:animScale>
                                      <p:cBhvr>
                                        <p:cTn id="39" dur="26">
                                          <p:stCondLst>
                                            <p:cond delay="1312"/>
                                          </p:stCondLst>
                                        </p:cTn>
                                        <p:tgtEl>
                                          <p:spTgt spid="33"/>
                                        </p:tgtEl>
                                      </p:cBhvr>
                                      <p:to x="100000" y="80000"/>
                                    </p:animScale>
                                    <p:animScale>
                                      <p:cBhvr>
                                        <p:cTn id="40" dur="166" decel="50000">
                                          <p:stCondLst>
                                            <p:cond delay="1338"/>
                                          </p:stCondLst>
                                        </p:cTn>
                                        <p:tgtEl>
                                          <p:spTgt spid="33"/>
                                        </p:tgtEl>
                                      </p:cBhvr>
                                      <p:to x="100000" y="100000"/>
                                    </p:animScale>
                                    <p:animScale>
                                      <p:cBhvr>
                                        <p:cTn id="41" dur="26">
                                          <p:stCondLst>
                                            <p:cond delay="1642"/>
                                          </p:stCondLst>
                                        </p:cTn>
                                        <p:tgtEl>
                                          <p:spTgt spid="33"/>
                                        </p:tgtEl>
                                      </p:cBhvr>
                                      <p:to x="100000" y="90000"/>
                                    </p:animScale>
                                    <p:animScale>
                                      <p:cBhvr>
                                        <p:cTn id="42" dur="166" decel="50000">
                                          <p:stCondLst>
                                            <p:cond delay="1668"/>
                                          </p:stCondLst>
                                        </p:cTn>
                                        <p:tgtEl>
                                          <p:spTgt spid="33"/>
                                        </p:tgtEl>
                                      </p:cBhvr>
                                      <p:to x="100000" y="100000"/>
                                    </p:animScale>
                                    <p:animScale>
                                      <p:cBhvr>
                                        <p:cTn id="43" dur="26">
                                          <p:stCondLst>
                                            <p:cond delay="1808"/>
                                          </p:stCondLst>
                                        </p:cTn>
                                        <p:tgtEl>
                                          <p:spTgt spid="33"/>
                                        </p:tgtEl>
                                      </p:cBhvr>
                                      <p:to x="100000" y="95000"/>
                                    </p:animScale>
                                    <p:animScale>
                                      <p:cBhvr>
                                        <p:cTn id="44" dur="166" decel="50000">
                                          <p:stCondLst>
                                            <p:cond delay="1834"/>
                                          </p:stCondLst>
                                        </p:cTn>
                                        <p:tgtEl>
                                          <p:spTgt spid="3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80">
                                          <p:stCondLst>
                                            <p:cond delay="0"/>
                                          </p:stCondLst>
                                        </p:cTn>
                                        <p:tgtEl>
                                          <p:spTgt spid="34"/>
                                        </p:tgtEl>
                                      </p:cBhvr>
                                    </p:animEffect>
                                    <p:anim calcmode="lin" valueType="num">
                                      <p:cBhvr>
                                        <p:cTn id="5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5" dur="26">
                                          <p:stCondLst>
                                            <p:cond delay="650"/>
                                          </p:stCondLst>
                                        </p:cTn>
                                        <p:tgtEl>
                                          <p:spTgt spid="34"/>
                                        </p:tgtEl>
                                      </p:cBhvr>
                                      <p:to x="100000" y="60000"/>
                                    </p:animScale>
                                    <p:animScale>
                                      <p:cBhvr>
                                        <p:cTn id="56" dur="166" decel="50000">
                                          <p:stCondLst>
                                            <p:cond delay="676"/>
                                          </p:stCondLst>
                                        </p:cTn>
                                        <p:tgtEl>
                                          <p:spTgt spid="34"/>
                                        </p:tgtEl>
                                      </p:cBhvr>
                                      <p:to x="100000" y="100000"/>
                                    </p:animScale>
                                    <p:animScale>
                                      <p:cBhvr>
                                        <p:cTn id="57" dur="26">
                                          <p:stCondLst>
                                            <p:cond delay="1312"/>
                                          </p:stCondLst>
                                        </p:cTn>
                                        <p:tgtEl>
                                          <p:spTgt spid="34"/>
                                        </p:tgtEl>
                                      </p:cBhvr>
                                      <p:to x="100000" y="80000"/>
                                    </p:animScale>
                                    <p:animScale>
                                      <p:cBhvr>
                                        <p:cTn id="58" dur="166" decel="50000">
                                          <p:stCondLst>
                                            <p:cond delay="1338"/>
                                          </p:stCondLst>
                                        </p:cTn>
                                        <p:tgtEl>
                                          <p:spTgt spid="34"/>
                                        </p:tgtEl>
                                      </p:cBhvr>
                                      <p:to x="100000" y="100000"/>
                                    </p:animScale>
                                    <p:animScale>
                                      <p:cBhvr>
                                        <p:cTn id="59" dur="26">
                                          <p:stCondLst>
                                            <p:cond delay="1642"/>
                                          </p:stCondLst>
                                        </p:cTn>
                                        <p:tgtEl>
                                          <p:spTgt spid="34"/>
                                        </p:tgtEl>
                                      </p:cBhvr>
                                      <p:to x="100000" y="90000"/>
                                    </p:animScale>
                                    <p:animScale>
                                      <p:cBhvr>
                                        <p:cTn id="60" dur="166" decel="50000">
                                          <p:stCondLst>
                                            <p:cond delay="1668"/>
                                          </p:stCondLst>
                                        </p:cTn>
                                        <p:tgtEl>
                                          <p:spTgt spid="34"/>
                                        </p:tgtEl>
                                      </p:cBhvr>
                                      <p:to x="100000" y="100000"/>
                                    </p:animScale>
                                    <p:animScale>
                                      <p:cBhvr>
                                        <p:cTn id="61" dur="26">
                                          <p:stCondLst>
                                            <p:cond delay="1808"/>
                                          </p:stCondLst>
                                        </p:cTn>
                                        <p:tgtEl>
                                          <p:spTgt spid="34"/>
                                        </p:tgtEl>
                                      </p:cBhvr>
                                      <p:to x="100000" y="95000"/>
                                    </p:animScale>
                                    <p:animScale>
                                      <p:cBhvr>
                                        <p:cTn id="62" dur="166" decel="50000">
                                          <p:stCondLst>
                                            <p:cond delay="1834"/>
                                          </p:stCondLst>
                                        </p:cTn>
                                        <p:tgtEl>
                                          <p:spTgt spid="34"/>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ipe(down)">
                                      <p:cBhvr>
                                        <p:cTn id="91" dur="580">
                                          <p:stCondLst>
                                            <p:cond delay="0"/>
                                          </p:stCondLst>
                                        </p:cTn>
                                        <p:tgtEl>
                                          <p:spTgt spid="38"/>
                                        </p:tgtEl>
                                      </p:cBhvr>
                                    </p:animEffect>
                                    <p:anim calcmode="lin" valueType="num">
                                      <p:cBhvr>
                                        <p:cTn id="9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97" dur="26">
                                          <p:stCondLst>
                                            <p:cond delay="650"/>
                                          </p:stCondLst>
                                        </p:cTn>
                                        <p:tgtEl>
                                          <p:spTgt spid="38"/>
                                        </p:tgtEl>
                                      </p:cBhvr>
                                      <p:to x="100000" y="60000"/>
                                    </p:animScale>
                                    <p:animScale>
                                      <p:cBhvr>
                                        <p:cTn id="98" dur="166" decel="50000">
                                          <p:stCondLst>
                                            <p:cond delay="676"/>
                                          </p:stCondLst>
                                        </p:cTn>
                                        <p:tgtEl>
                                          <p:spTgt spid="38"/>
                                        </p:tgtEl>
                                      </p:cBhvr>
                                      <p:to x="100000" y="100000"/>
                                    </p:animScale>
                                    <p:animScale>
                                      <p:cBhvr>
                                        <p:cTn id="99" dur="26">
                                          <p:stCondLst>
                                            <p:cond delay="1312"/>
                                          </p:stCondLst>
                                        </p:cTn>
                                        <p:tgtEl>
                                          <p:spTgt spid="38"/>
                                        </p:tgtEl>
                                      </p:cBhvr>
                                      <p:to x="100000" y="80000"/>
                                    </p:animScale>
                                    <p:animScale>
                                      <p:cBhvr>
                                        <p:cTn id="100" dur="166" decel="50000">
                                          <p:stCondLst>
                                            <p:cond delay="1338"/>
                                          </p:stCondLst>
                                        </p:cTn>
                                        <p:tgtEl>
                                          <p:spTgt spid="38"/>
                                        </p:tgtEl>
                                      </p:cBhvr>
                                      <p:to x="100000" y="100000"/>
                                    </p:animScale>
                                    <p:animScale>
                                      <p:cBhvr>
                                        <p:cTn id="101" dur="26">
                                          <p:stCondLst>
                                            <p:cond delay="1642"/>
                                          </p:stCondLst>
                                        </p:cTn>
                                        <p:tgtEl>
                                          <p:spTgt spid="38"/>
                                        </p:tgtEl>
                                      </p:cBhvr>
                                      <p:to x="100000" y="90000"/>
                                    </p:animScale>
                                    <p:animScale>
                                      <p:cBhvr>
                                        <p:cTn id="102" dur="166" decel="50000">
                                          <p:stCondLst>
                                            <p:cond delay="1668"/>
                                          </p:stCondLst>
                                        </p:cTn>
                                        <p:tgtEl>
                                          <p:spTgt spid="38"/>
                                        </p:tgtEl>
                                      </p:cBhvr>
                                      <p:to x="100000" y="100000"/>
                                    </p:animScale>
                                    <p:animScale>
                                      <p:cBhvr>
                                        <p:cTn id="103" dur="26">
                                          <p:stCondLst>
                                            <p:cond delay="1808"/>
                                          </p:stCondLst>
                                        </p:cTn>
                                        <p:tgtEl>
                                          <p:spTgt spid="38"/>
                                        </p:tgtEl>
                                      </p:cBhvr>
                                      <p:to x="100000" y="95000"/>
                                    </p:animScale>
                                    <p:animScale>
                                      <p:cBhvr>
                                        <p:cTn id="104" dur="166" decel="50000">
                                          <p:stCondLst>
                                            <p:cond delay="1834"/>
                                          </p:stCondLst>
                                        </p:cTn>
                                        <p:tgtEl>
                                          <p:spTgt spid="38"/>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35"/>
                                        </p:tgtEl>
                                        <p:attrNameLst>
                                          <p:attrName>style.visibility</p:attrName>
                                        </p:attrNameLst>
                                      </p:cBhvr>
                                      <p:to>
                                        <p:strVal val="hidden"/>
                                      </p:to>
                                    </p:set>
                                  </p:childTnLst>
                                </p:cTn>
                              </p:par>
                            </p:childTnLst>
                          </p:cTn>
                        </p:par>
                        <p:par>
                          <p:cTn id="109" fill="hold">
                            <p:stCondLst>
                              <p:cond delay="0"/>
                            </p:stCondLst>
                            <p:childTnLst>
                              <p:par>
                                <p:cTn id="110" presetID="1" presetClass="exit" presetSubtype="0" fill="hold" nodeType="afterEffect">
                                  <p:stCondLst>
                                    <p:cond delay="0"/>
                                  </p:stCondLst>
                                  <p:childTnLst>
                                    <p:set>
                                      <p:cBhvr>
                                        <p:cTn id="111" dur="1" fill="hold">
                                          <p:stCondLst>
                                            <p:cond delay="0"/>
                                          </p:stCondLst>
                                        </p:cTn>
                                        <p:tgtEl>
                                          <p:spTgt spid="3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down)">
                                      <p:cBhvr>
                                        <p:cTn id="116" dur="580">
                                          <p:stCondLst>
                                            <p:cond delay="0"/>
                                          </p:stCondLst>
                                        </p:cTn>
                                        <p:tgtEl>
                                          <p:spTgt spid="39"/>
                                        </p:tgtEl>
                                      </p:cBhvr>
                                    </p:animEffect>
                                    <p:anim calcmode="lin" valueType="num">
                                      <p:cBhvr>
                                        <p:cTn id="11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2" dur="26">
                                          <p:stCondLst>
                                            <p:cond delay="650"/>
                                          </p:stCondLst>
                                        </p:cTn>
                                        <p:tgtEl>
                                          <p:spTgt spid="39"/>
                                        </p:tgtEl>
                                      </p:cBhvr>
                                      <p:to x="100000" y="60000"/>
                                    </p:animScale>
                                    <p:animScale>
                                      <p:cBhvr>
                                        <p:cTn id="123" dur="166" decel="50000">
                                          <p:stCondLst>
                                            <p:cond delay="676"/>
                                          </p:stCondLst>
                                        </p:cTn>
                                        <p:tgtEl>
                                          <p:spTgt spid="39"/>
                                        </p:tgtEl>
                                      </p:cBhvr>
                                      <p:to x="100000" y="100000"/>
                                    </p:animScale>
                                    <p:animScale>
                                      <p:cBhvr>
                                        <p:cTn id="124" dur="26">
                                          <p:stCondLst>
                                            <p:cond delay="1312"/>
                                          </p:stCondLst>
                                        </p:cTn>
                                        <p:tgtEl>
                                          <p:spTgt spid="39"/>
                                        </p:tgtEl>
                                      </p:cBhvr>
                                      <p:to x="100000" y="80000"/>
                                    </p:animScale>
                                    <p:animScale>
                                      <p:cBhvr>
                                        <p:cTn id="125" dur="166" decel="50000">
                                          <p:stCondLst>
                                            <p:cond delay="1338"/>
                                          </p:stCondLst>
                                        </p:cTn>
                                        <p:tgtEl>
                                          <p:spTgt spid="39"/>
                                        </p:tgtEl>
                                      </p:cBhvr>
                                      <p:to x="100000" y="100000"/>
                                    </p:animScale>
                                    <p:animScale>
                                      <p:cBhvr>
                                        <p:cTn id="126" dur="26">
                                          <p:stCondLst>
                                            <p:cond delay="1642"/>
                                          </p:stCondLst>
                                        </p:cTn>
                                        <p:tgtEl>
                                          <p:spTgt spid="39"/>
                                        </p:tgtEl>
                                      </p:cBhvr>
                                      <p:to x="100000" y="90000"/>
                                    </p:animScale>
                                    <p:animScale>
                                      <p:cBhvr>
                                        <p:cTn id="127" dur="166" decel="50000">
                                          <p:stCondLst>
                                            <p:cond delay="1668"/>
                                          </p:stCondLst>
                                        </p:cTn>
                                        <p:tgtEl>
                                          <p:spTgt spid="39"/>
                                        </p:tgtEl>
                                      </p:cBhvr>
                                      <p:to x="100000" y="100000"/>
                                    </p:animScale>
                                    <p:animScale>
                                      <p:cBhvr>
                                        <p:cTn id="128" dur="26">
                                          <p:stCondLst>
                                            <p:cond delay="1808"/>
                                          </p:stCondLst>
                                        </p:cTn>
                                        <p:tgtEl>
                                          <p:spTgt spid="39"/>
                                        </p:tgtEl>
                                      </p:cBhvr>
                                      <p:to x="100000" y="95000"/>
                                    </p:animScale>
                                    <p:animScale>
                                      <p:cBhvr>
                                        <p:cTn id="129" dur="166" decel="50000">
                                          <p:stCondLst>
                                            <p:cond delay="1834"/>
                                          </p:stCondLst>
                                        </p:cTn>
                                        <p:tgtEl>
                                          <p:spTgt spid="39"/>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26" presetClass="entr" presetSubtype="0" fill="hold"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wipe(down)">
                                      <p:cBhvr>
                                        <p:cTn id="134" dur="580">
                                          <p:stCondLst>
                                            <p:cond delay="0"/>
                                          </p:stCondLst>
                                        </p:cTn>
                                        <p:tgtEl>
                                          <p:spTgt spid="42"/>
                                        </p:tgtEl>
                                      </p:cBhvr>
                                    </p:animEffect>
                                    <p:anim calcmode="lin" valueType="num">
                                      <p:cBhvr>
                                        <p:cTn id="13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40" dur="26">
                                          <p:stCondLst>
                                            <p:cond delay="650"/>
                                          </p:stCondLst>
                                        </p:cTn>
                                        <p:tgtEl>
                                          <p:spTgt spid="42"/>
                                        </p:tgtEl>
                                      </p:cBhvr>
                                      <p:to x="100000" y="60000"/>
                                    </p:animScale>
                                    <p:animScale>
                                      <p:cBhvr>
                                        <p:cTn id="141" dur="166" decel="50000">
                                          <p:stCondLst>
                                            <p:cond delay="676"/>
                                          </p:stCondLst>
                                        </p:cTn>
                                        <p:tgtEl>
                                          <p:spTgt spid="42"/>
                                        </p:tgtEl>
                                      </p:cBhvr>
                                      <p:to x="100000" y="100000"/>
                                    </p:animScale>
                                    <p:animScale>
                                      <p:cBhvr>
                                        <p:cTn id="142" dur="26">
                                          <p:stCondLst>
                                            <p:cond delay="1312"/>
                                          </p:stCondLst>
                                        </p:cTn>
                                        <p:tgtEl>
                                          <p:spTgt spid="42"/>
                                        </p:tgtEl>
                                      </p:cBhvr>
                                      <p:to x="100000" y="80000"/>
                                    </p:animScale>
                                    <p:animScale>
                                      <p:cBhvr>
                                        <p:cTn id="143" dur="166" decel="50000">
                                          <p:stCondLst>
                                            <p:cond delay="1338"/>
                                          </p:stCondLst>
                                        </p:cTn>
                                        <p:tgtEl>
                                          <p:spTgt spid="42"/>
                                        </p:tgtEl>
                                      </p:cBhvr>
                                      <p:to x="100000" y="100000"/>
                                    </p:animScale>
                                    <p:animScale>
                                      <p:cBhvr>
                                        <p:cTn id="144" dur="26">
                                          <p:stCondLst>
                                            <p:cond delay="1642"/>
                                          </p:stCondLst>
                                        </p:cTn>
                                        <p:tgtEl>
                                          <p:spTgt spid="42"/>
                                        </p:tgtEl>
                                      </p:cBhvr>
                                      <p:to x="100000" y="90000"/>
                                    </p:animScale>
                                    <p:animScale>
                                      <p:cBhvr>
                                        <p:cTn id="145" dur="166" decel="50000">
                                          <p:stCondLst>
                                            <p:cond delay="1668"/>
                                          </p:stCondLst>
                                        </p:cTn>
                                        <p:tgtEl>
                                          <p:spTgt spid="42"/>
                                        </p:tgtEl>
                                      </p:cBhvr>
                                      <p:to x="100000" y="100000"/>
                                    </p:animScale>
                                    <p:animScale>
                                      <p:cBhvr>
                                        <p:cTn id="146" dur="26">
                                          <p:stCondLst>
                                            <p:cond delay="1808"/>
                                          </p:stCondLst>
                                        </p:cTn>
                                        <p:tgtEl>
                                          <p:spTgt spid="42"/>
                                        </p:tgtEl>
                                      </p:cBhvr>
                                      <p:to x="100000" y="95000"/>
                                    </p:animScale>
                                    <p:animScale>
                                      <p:cBhvr>
                                        <p:cTn id="147" dur="166" decel="50000">
                                          <p:stCondLst>
                                            <p:cond delay="1834"/>
                                          </p:stCondLst>
                                        </p:cTn>
                                        <p:tgtEl>
                                          <p:spTgt spid="42"/>
                                        </p:tgtEl>
                                      </p:cBhvr>
                                      <p:to x="100000" y="100000"/>
                                    </p:animScale>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39"/>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2"/>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6" presetClass="entr" presetSubtype="0" fill="hold" nodeType="clickEffect">
                                  <p:stCondLst>
                                    <p:cond delay="0"/>
                                  </p:stCondLst>
                                  <p:childTnLst>
                                    <p:set>
                                      <p:cBhvr>
                                        <p:cTn id="157" dur="1" fill="hold">
                                          <p:stCondLst>
                                            <p:cond delay="0"/>
                                          </p:stCondLst>
                                        </p:cTn>
                                        <p:tgtEl>
                                          <p:spTgt spid="43"/>
                                        </p:tgtEl>
                                        <p:attrNameLst>
                                          <p:attrName>style.visibility</p:attrName>
                                        </p:attrNameLst>
                                      </p:cBhvr>
                                      <p:to>
                                        <p:strVal val="visible"/>
                                      </p:to>
                                    </p:set>
                                    <p:animEffect transition="in" filter="wipe(down)">
                                      <p:cBhvr>
                                        <p:cTn id="158" dur="580">
                                          <p:stCondLst>
                                            <p:cond delay="0"/>
                                          </p:stCondLst>
                                        </p:cTn>
                                        <p:tgtEl>
                                          <p:spTgt spid="43"/>
                                        </p:tgtEl>
                                      </p:cBhvr>
                                    </p:animEffect>
                                    <p:anim calcmode="lin" valueType="num">
                                      <p:cBhvr>
                                        <p:cTn id="15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4" dur="26">
                                          <p:stCondLst>
                                            <p:cond delay="650"/>
                                          </p:stCondLst>
                                        </p:cTn>
                                        <p:tgtEl>
                                          <p:spTgt spid="43"/>
                                        </p:tgtEl>
                                      </p:cBhvr>
                                      <p:to x="100000" y="60000"/>
                                    </p:animScale>
                                    <p:animScale>
                                      <p:cBhvr>
                                        <p:cTn id="165" dur="166" decel="50000">
                                          <p:stCondLst>
                                            <p:cond delay="676"/>
                                          </p:stCondLst>
                                        </p:cTn>
                                        <p:tgtEl>
                                          <p:spTgt spid="43"/>
                                        </p:tgtEl>
                                      </p:cBhvr>
                                      <p:to x="100000" y="100000"/>
                                    </p:animScale>
                                    <p:animScale>
                                      <p:cBhvr>
                                        <p:cTn id="166" dur="26">
                                          <p:stCondLst>
                                            <p:cond delay="1312"/>
                                          </p:stCondLst>
                                        </p:cTn>
                                        <p:tgtEl>
                                          <p:spTgt spid="43"/>
                                        </p:tgtEl>
                                      </p:cBhvr>
                                      <p:to x="100000" y="80000"/>
                                    </p:animScale>
                                    <p:animScale>
                                      <p:cBhvr>
                                        <p:cTn id="167" dur="166" decel="50000">
                                          <p:stCondLst>
                                            <p:cond delay="1338"/>
                                          </p:stCondLst>
                                        </p:cTn>
                                        <p:tgtEl>
                                          <p:spTgt spid="43"/>
                                        </p:tgtEl>
                                      </p:cBhvr>
                                      <p:to x="100000" y="100000"/>
                                    </p:animScale>
                                    <p:animScale>
                                      <p:cBhvr>
                                        <p:cTn id="168" dur="26">
                                          <p:stCondLst>
                                            <p:cond delay="1642"/>
                                          </p:stCondLst>
                                        </p:cTn>
                                        <p:tgtEl>
                                          <p:spTgt spid="43"/>
                                        </p:tgtEl>
                                      </p:cBhvr>
                                      <p:to x="100000" y="90000"/>
                                    </p:animScale>
                                    <p:animScale>
                                      <p:cBhvr>
                                        <p:cTn id="169" dur="166" decel="50000">
                                          <p:stCondLst>
                                            <p:cond delay="1668"/>
                                          </p:stCondLst>
                                        </p:cTn>
                                        <p:tgtEl>
                                          <p:spTgt spid="43"/>
                                        </p:tgtEl>
                                      </p:cBhvr>
                                      <p:to x="100000" y="100000"/>
                                    </p:animScale>
                                    <p:animScale>
                                      <p:cBhvr>
                                        <p:cTn id="170" dur="26">
                                          <p:stCondLst>
                                            <p:cond delay="1808"/>
                                          </p:stCondLst>
                                        </p:cTn>
                                        <p:tgtEl>
                                          <p:spTgt spid="43"/>
                                        </p:tgtEl>
                                      </p:cBhvr>
                                      <p:to x="100000" y="95000"/>
                                    </p:animScale>
                                    <p:animScale>
                                      <p:cBhvr>
                                        <p:cTn id="171" dur="166" decel="50000">
                                          <p:stCondLst>
                                            <p:cond delay="1834"/>
                                          </p:stCondLst>
                                        </p:cTn>
                                        <p:tgtEl>
                                          <p:spTgt spid="43"/>
                                        </p:tgtEl>
                                      </p:cBhvr>
                                      <p:to x="100000" y="100000"/>
                                    </p:animScale>
                                  </p:childTnLst>
                                </p:cTn>
                              </p:par>
                            </p:childTnLst>
                          </p:cTn>
                        </p:par>
                      </p:childTnLst>
                    </p:cTn>
                  </p:par>
                  <p:par>
                    <p:cTn id="172" fill="hold">
                      <p:stCondLst>
                        <p:cond delay="indefinite"/>
                      </p:stCondLst>
                      <p:childTnLst>
                        <p:par>
                          <p:cTn id="173" fill="hold">
                            <p:stCondLst>
                              <p:cond delay="0"/>
                            </p:stCondLst>
                            <p:childTnLst>
                              <p:par>
                                <p:cTn id="174" presetID="26" presetClass="entr" presetSubtype="0" fill="hold" nodeType="clickEffect">
                                  <p:stCondLst>
                                    <p:cond delay="0"/>
                                  </p:stCondLst>
                                  <p:childTnLst>
                                    <p:set>
                                      <p:cBhvr>
                                        <p:cTn id="175" dur="1" fill="hold">
                                          <p:stCondLst>
                                            <p:cond delay="0"/>
                                          </p:stCondLst>
                                        </p:cTn>
                                        <p:tgtEl>
                                          <p:spTgt spid="46"/>
                                        </p:tgtEl>
                                        <p:attrNameLst>
                                          <p:attrName>style.visibility</p:attrName>
                                        </p:attrNameLst>
                                      </p:cBhvr>
                                      <p:to>
                                        <p:strVal val="visible"/>
                                      </p:to>
                                    </p:set>
                                    <p:animEffect transition="in" filter="wipe(down)">
                                      <p:cBhvr>
                                        <p:cTn id="176" dur="580">
                                          <p:stCondLst>
                                            <p:cond delay="0"/>
                                          </p:stCondLst>
                                        </p:cTn>
                                        <p:tgtEl>
                                          <p:spTgt spid="46"/>
                                        </p:tgtEl>
                                      </p:cBhvr>
                                    </p:animEffect>
                                    <p:anim calcmode="lin" valueType="num">
                                      <p:cBhvr>
                                        <p:cTn id="17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82" dur="26">
                                          <p:stCondLst>
                                            <p:cond delay="650"/>
                                          </p:stCondLst>
                                        </p:cTn>
                                        <p:tgtEl>
                                          <p:spTgt spid="46"/>
                                        </p:tgtEl>
                                      </p:cBhvr>
                                      <p:to x="100000" y="60000"/>
                                    </p:animScale>
                                    <p:animScale>
                                      <p:cBhvr>
                                        <p:cTn id="183" dur="166" decel="50000">
                                          <p:stCondLst>
                                            <p:cond delay="676"/>
                                          </p:stCondLst>
                                        </p:cTn>
                                        <p:tgtEl>
                                          <p:spTgt spid="46"/>
                                        </p:tgtEl>
                                      </p:cBhvr>
                                      <p:to x="100000" y="100000"/>
                                    </p:animScale>
                                    <p:animScale>
                                      <p:cBhvr>
                                        <p:cTn id="184" dur="26">
                                          <p:stCondLst>
                                            <p:cond delay="1312"/>
                                          </p:stCondLst>
                                        </p:cTn>
                                        <p:tgtEl>
                                          <p:spTgt spid="46"/>
                                        </p:tgtEl>
                                      </p:cBhvr>
                                      <p:to x="100000" y="80000"/>
                                    </p:animScale>
                                    <p:animScale>
                                      <p:cBhvr>
                                        <p:cTn id="185" dur="166" decel="50000">
                                          <p:stCondLst>
                                            <p:cond delay="1338"/>
                                          </p:stCondLst>
                                        </p:cTn>
                                        <p:tgtEl>
                                          <p:spTgt spid="46"/>
                                        </p:tgtEl>
                                      </p:cBhvr>
                                      <p:to x="100000" y="100000"/>
                                    </p:animScale>
                                    <p:animScale>
                                      <p:cBhvr>
                                        <p:cTn id="186" dur="26">
                                          <p:stCondLst>
                                            <p:cond delay="1642"/>
                                          </p:stCondLst>
                                        </p:cTn>
                                        <p:tgtEl>
                                          <p:spTgt spid="46"/>
                                        </p:tgtEl>
                                      </p:cBhvr>
                                      <p:to x="100000" y="90000"/>
                                    </p:animScale>
                                    <p:animScale>
                                      <p:cBhvr>
                                        <p:cTn id="187" dur="166" decel="50000">
                                          <p:stCondLst>
                                            <p:cond delay="1668"/>
                                          </p:stCondLst>
                                        </p:cTn>
                                        <p:tgtEl>
                                          <p:spTgt spid="46"/>
                                        </p:tgtEl>
                                      </p:cBhvr>
                                      <p:to x="100000" y="100000"/>
                                    </p:animScale>
                                    <p:animScale>
                                      <p:cBhvr>
                                        <p:cTn id="188" dur="26">
                                          <p:stCondLst>
                                            <p:cond delay="1808"/>
                                          </p:stCondLst>
                                        </p:cTn>
                                        <p:tgtEl>
                                          <p:spTgt spid="46"/>
                                        </p:tgtEl>
                                      </p:cBhvr>
                                      <p:to x="100000" y="95000"/>
                                    </p:animScale>
                                    <p:animScale>
                                      <p:cBhvr>
                                        <p:cTn id="189" dur="166" decel="50000">
                                          <p:stCondLst>
                                            <p:cond delay="1834"/>
                                          </p:stCondLst>
                                        </p:cTn>
                                        <p:tgtEl>
                                          <p:spTgt spid="46"/>
                                        </p:tgtEl>
                                      </p:cBhvr>
                                      <p:to x="100000" y="100000"/>
                                    </p:animScale>
                                  </p:childTnLst>
                                </p:cTn>
                              </p:par>
                            </p:childTnLst>
                          </p:cTn>
                        </p:par>
                      </p:childTnLst>
                    </p:cTn>
                  </p:par>
                  <p:par>
                    <p:cTn id="190" fill="hold">
                      <p:stCondLst>
                        <p:cond delay="indefinite"/>
                      </p:stCondLst>
                      <p:childTnLst>
                        <p:par>
                          <p:cTn id="191" fill="hold">
                            <p:stCondLst>
                              <p:cond delay="0"/>
                            </p:stCondLst>
                            <p:childTnLst>
                              <p:par>
                                <p:cTn id="192" presetID="1" presetClass="exit" presetSubtype="0" fill="hold" nodeType="clickEffect">
                                  <p:stCondLst>
                                    <p:cond delay="0"/>
                                  </p:stCondLst>
                                  <p:childTnLst>
                                    <p:set>
                                      <p:cBhvr>
                                        <p:cTn id="193" dur="1" fill="hold">
                                          <p:stCondLst>
                                            <p:cond delay="0"/>
                                          </p:stCondLst>
                                        </p:cTn>
                                        <p:tgtEl>
                                          <p:spTgt spid="43"/>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46"/>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26" presetClass="entr" presetSubtype="0" fill="hold" nodeType="click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wipe(down)">
                                      <p:cBhvr>
                                        <p:cTn id="200" dur="580">
                                          <p:stCondLst>
                                            <p:cond delay="0"/>
                                          </p:stCondLst>
                                        </p:cTn>
                                        <p:tgtEl>
                                          <p:spTgt spid="50"/>
                                        </p:tgtEl>
                                      </p:cBhvr>
                                    </p:animEffect>
                                    <p:anim calcmode="lin" valueType="num">
                                      <p:cBhvr>
                                        <p:cTn id="201"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06" dur="26">
                                          <p:stCondLst>
                                            <p:cond delay="650"/>
                                          </p:stCondLst>
                                        </p:cTn>
                                        <p:tgtEl>
                                          <p:spTgt spid="50"/>
                                        </p:tgtEl>
                                      </p:cBhvr>
                                      <p:to x="100000" y="60000"/>
                                    </p:animScale>
                                    <p:animScale>
                                      <p:cBhvr>
                                        <p:cTn id="207" dur="166" decel="50000">
                                          <p:stCondLst>
                                            <p:cond delay="676"/>
                                          </p:stCondLst>
                                        </p:cTn>
                                        <p:tgtEl>
                                          <p:spTgt spid="50"/>
                                        </p:tgtEl>
                                      </p:cBhvr>
                                      <p:to x="100000" y="100000"/>
                                    </p:animScale>
                                    <p:animScale>
                                      <p:cBhvr>
                                        <p:cTn id="208" dur="26">
                                          <p:stCondLst>
                                            <p:cond delay="1312"/>
                                          </p:stCondLst>
                                        </p:cTn>
                                        <p:tgtEl>
                                          <p:spTgt spid="50"/>
                                        </p:tgtEl>
                                      </p:cBhvr>
                                      <p:to x="100000" y="80000"/>
                                    </p:animScale>
                                    <p:animScale>
                                      <p:cBhvr>
                                        <p:cTn id="209" dur="166" decel="50000">
                                          <p:stCondLst>
                                            <p:cond delay="1338"/>
                                          </p:stCondLst>
                                        </p:cTn>
                                        <p:tgtEl>
                                          <p:spTgt spid="50"/>
                                        </p:tgtEl>
                                      </p:cBhvr>
                                      <p:to x="100000" y="100000"/>
                                    </p:animScale>
                                    <p:animScale>
                                      <p:cBhvr>
                                        <p:cTn id="210" dur="26">
                                          <p:stCondLst>
                                            <p:cond delay="1642"/>
                                          </p:stCondLst>
                                        </p:cTn>
                                        <p:tgtEl>
                                          <p:spTgt spid="50"/>
                                        </p:tgtEl>
                                      </p:cBhvr>
                                      <p:to x="100000" y="90000"/>
                                    </p:animScale>
                                    <p:animScale>
                                      <p:cBhvr>
                                        <p:cTn id="211" dur="166" decel="50000">
                                          <p:stCondLst>
                                            <p:cond delay="1668"/>
                                          </p:stCondLst>
                                        </p:cTn>
                                        <p:tgtEl>
                                          <p:spTgt spid="50"/>
                                        </p:tgtEl>
                                      </p:cBhvr>
                                      <p:to x="100000" y="100000"/>
                                    </p:animScale>
                                    <p:animScale>
                                      <p:cBhvr>
                                        <p:cTn id="212" dur="26">
                                          <p:stCondLst>
                                            <p:cond delay="1808"/>
                                          </p:stCondLst>
                                        </p:cTn>
                                        <p:tgtEl>
                                          <p:spTgt spid="50"/>
                                        </p:tgtEl>
                                      </p:cBhvr>
                                      <p:to x="100000" y="95000"/>
                                    </p:animScale>
                                    <p:animScale>
                                      <p:cBhvr>
                                        <p:cTn id="213" dur="166" decel="50000">
                                          <p:stCondLst>
                                            <p:cond delay="1834"/>
                                          </p:stCondLst>
                                        </p:cTn>
                                        <p:tgtEl>
                                          <p:spTgt spid="50"/>
                                        </p:tgtEl>
                                      </p:cBhvr>
                                      <p:to x="100000" y="100000"/>
                                    </p:animScale>
                                  </p:childTnLst>
                                </p:cTn>
                              </p:par>
                            </p:childTnLst>
                          </p:cTn>
                        </p:par>
                      </p:childTnLst>
                    </p:cTn>
                  </p:par>
                  <p:par>
                    <p:cTn id="214" fill="hold">
                      <p:stCondLst>
                        <p:cond delay="indefinite"/>
                      </p:stCondLst>
                      <p:childTnLst>
                        <p:par>
                          <p:cTn id="215" fill="hold">
                            <p:stCondLst>
                              <p:cond delay="0"/>
                            </p:stCondLst>
                            <p:childTnLst>
                              <p:par>
                                <p:cTn id="216" presetID="26" presetClass="entr" presetSubtype="0" fill="hold" nodeType="click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wipe(down)">
                                      <p:cBhvr>
                                        <p:cTn id="218" dur="580">
                                          <p:stCondLst>
                                            <p:cond delay="0"/>
                                          </p:stCondLst>
                                        </p:cTn>
                                        <p:tgtEl>
                                          <p:spTgt spid="51"/>
                                        </p:tgtEl>
                                      </p:cBhvr>
                                    </p:animEffect>
                                    <p:anim calcmode="lin" valueType="num">
                                      <p:cBhvr>
                                        <p:cTn id="21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2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2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2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2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4" dur="26">
                                          <p:stCondLst>
                                            <p:cond delay="650"/>
                                          </p:stCondLst>
                                        </p:cTn>
                                        <p:tgtEl>
                                          <p:spTgt spid="51"/>
                                        </p:tgtEl>
                                      </p:cBhvr>
                                      <p:to x="100000" y="60000"/>
                                    </p:animScale>
                                    <p:animScale>
                                      <p:cBhvr>
                                        <p:cTn id="225" dur="166" decel="50000">
                                          <p:stCondLst>
                                            <p:cond delay="676"/>
                                          </p:stCondLst>
                                        </p:cTn>
                                        <p:tgtEl>
                                          <p:spTgt spid="51"/>
                                        </p:tgtEl>
                                      </p:cBhvr>
                                      <p:to x="100000" y="100000"/>
                                    </p:animScale>
                                    <p:animScale>
                                      <p:cBhvr>
                                        <p:cTn id="226" dur="26">
                                          <p:stCondLst>
                                            <p:cond delay="1312"/>
                                          </p:stCondLst>
                                        </p:cTn>
                                        <p:tgtEl>
                                          <p:spTgt spid="51"/>
                                        </p:tgtEl>
                                      </p:cBhvr>
                                      <p:to x="100000" y="80000"/>
                                    </p:animScale>
                                    <p:animScale>
                                      <p:cBhvr>
                                        <p:cTn id="227" dur="166" decel="50000">
                                          <p:stCondLst>
                                            <p:cond delay="1338"/>
                                          </p:stCondLst>
                                        </p:cTn>
                                        <p:tgtEl>
                                          <p:spTgt spid="51"/>
                                        </p:tgtEl>
                                      </p:cBhvr>
                                      <p:to x="100000" y="100000"/>
                                    </p:animScale>
                                    <p:animScale>
                                      <p:cBhvr>
                                        <p:cTn id="228" dur="26">
                                          <p:stCondLst>
                                            <p:cond delay="1642"/>
                                          </p:stCondLst>
                                        </p:cTn>
                                        <p:tgtEl>
                                          <p:spTgt spid="51"/>
                                        </p:tgtEl>
                                      </p:cBhvr>
                                      <p:to x="100000" y="90000"/>
                                    </p:animScale>
                                    <p:animScale>
                                      <p:cBhvr>
                                        <p:cTn id="229" dur="166" decel="50000">
                                          <p:stCondLst>
                                            <p:cond delay="1668"/>
                                          </p:stCondLst>
                                        </p:cTn>
                                        <p:tgtEl>
                                          <p:spTgt spid="51"/>
                                        </p:tgtEl>
                                      </p:cBhvr>
                                      <p:to x="100000" y="100000"/>
                                    </p:animScale>
                                    <p:animScale>
                                      <p:cBhvr>
                                        <p:cTn id="230" dur="26">
                                          <p:stCondLst>
                                            <p:cond delay="1808"/>
                                          </p:stCondLst>
                                        </p:cTn>
                                        <p:tgtEl>
                                          <p:spTgt spid="51"/>
                                        </p:tgtEl>
                                      </p:cBhvr>
                                      <p:to x="100000" y="95000"/>
                                    </p:animScale>
                                    <p:animScale>
                                      <p:cBhvr>
                                        <p:cTn id="231" dur="166" decel="50000">
                                          <p:stCondLst>
                                            <p:cond delay="1834"/>
                                          </p:stCondLst>
                                        </p:cTn>
                                        <p:tgtEl>
                                          <p:spTgt spid="51"/>
                                        </p:tgtEl>
                                      </p:cBhvr>
                                      <p:to x="100000" y="100000"/>
                                    </p:animScale>
                                  </p:childTnLst>
                                </p:cTn>
                              </p:par>
                            </p:childTnLst>
                          </p:cTn>
                        </p:par>
                      </p:childTnLst>
                    </p:cTn>
                  </p:par>
                  <p:par>
                    <p:cTn id="232" fill="hold">
                      <p:stCondLst>
                        <p:cond delay="indefinite"/>
                      </p:stCondLst>
                      <p:childTnLst>
                        <p:par>
                          <p:cTn id="233" fill="hold">
                            <p:stCondLst>
                              <p:cond delay="0"/>
                            </p:stCondLst>
                            <p:childTnLst>
                              <p:par>
                                <p:cTn id="234" presetID="1" presetClass="exit" presetSubtype="0" fill="hold" nodeType="clickEffect">
                                  <p:stCondLst>
                                    <p:cond delay="0"/>
                                  </p:stCondLst>
                                  <p:childTnLst>
                                    <p:set>
                                      <p:cBhvr>
                                        <p:cTn id="235" dur="1" fill="hold">
                                          <p:stCondLst>
                                            <p:cond delay="0"/>
                                          </p:stCondLst>
                                        </p:cTn>
                                        <p:tgtEl>
                                          <p:spTgt spid="50"/>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51"/>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26" presetClass="entr" presetSubtype="0" fill="hold" nodeType="clickEffect">
                                  <p:stCondLst>
                                    <p:cond delay="0"/>
                                  </p:stCondLst>
                                  <p:childTnLst>
                                    <p:set>
                                      <p:cBhvr>
                                        <p:cTn id="241" dur="1" fill="hold">
                                          <p:stCondLst>
                                            <p:cond delay="0"/>
                                          </p:stCondLst>
                                        </p:cTn>
                                        <p:tgtEl>
                                          <p:spTgt spid="52"/>
                                        </p:tgtEl>
                                        <p:attrNameLst>
                                          <p:attrName>style.visibility</p:attrName>
                                        </p:attrNameLst>
                                      </p:cBhvr>
                                      <p:to>
                                        <p:strVal val="visible"/>
                                      </p:to>
                                    </p:set>
                                    <p:animEffect transition="in" filter="wipe(down)">
                                      <p:cBhvr>
                                        <p:cTn id="242" dur="580">
                                          <p:stCondLst>
                                            <p:cond delay="0"/>
                                          </p:stCondLst>
                                        </p:cTn>
                                        <p:tgtEl>
                                          <p:spTgt spid="52"/>
                                        </p:tgtEl>
                                      </p:cBhvr>
                                    </p:animEffect>
                                    <p:anim calcmode="lin" valueType="num">
                                      <p:cBhvr>
                                        <p:cTn id="24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4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4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4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4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48" dur="26">
                                          <p:stCondLst>
                                            <p:cond delay="650"/>
                                          </p:stCondLst>
                                        </p:cTn>
                                        <p:tgtEl>
                                          <p:spTgt spid="52"/>
                                        </p:tgtEl>
                                      </p:cBhvr>
                                      <p:to x="100000" y="60000"/>
                                    </p:animScale>
                                    <p:animScale>
                                      <p:cBhvr>
                                        <p:cTn id="249" dur="166" decel="50000">
                                          <p:stCondLst>
                                            <p:cond delay="676"/>
                                          </p:stCondLst>
                                        </p:cTn>
                                        <p:tgtEl>
                                          <p:spTgt spid="52"/>
                                        </p:tgtEl>
                                      </p:cBhvr>
                                      <p:to x="100000" y="100000"/>
                                    </p:animScale>
                                    <p:animScale>
                                      <p:cBhvr>
                                        <p:cTn id="250" dur="26">
                                          <p:stCondLst>
                                            <p:cond delay="1312"/>
                                          </p:stCondLst>
                                        </p:cTn>
                                        <p:tgtEl>
                                          <p:spTgt spid="52"/>
                                        </p:tgtEl>
                                      </p:cBhvr>
                                      <p:to x="100000" y="80000"/>
                                    </p:animScale>
                                    <p:animScale>
                                      <p:cBhvr>
                                        <p:cTn id="251" dur="166" decel="50000">
                                          <p:stCondLst>
                                            <p:cond delay="1338"/>
                                          </p:stCondLst>
                                        </p:cTn>
                                        <p:tgtEl>
                                          <p:spTgt spid="52"/>
                                        </p:tgtEl>
                                      </p:cBhvr>
                                      <p:to x="100000" y="100000"/>
                                    </p:animScale>
                                    <p:animScale>
                                      <p:cBhvr>
                                        <p:cTn id="252" dur="26">
                                          <p:stCondLst>
                                            <p:cond delay="1642"/>
                                          </p:stCondLst>
                                        </p:cTn>
                                        <p:tgtEl>
                                          <p:spTgt spid="52"/>
                                        </p:tgtEl>
                                      </p:cBhvr>
                                      <p:to x="100000" y="90000"/>
                                    </p:animScale>
                                    <p:animScale>
                                      <p:cBhvr>
                                        <p:cTn id="253" dur="166" decel="50000">
                                          <p:stCondLst>
                                            <p:cond delay="1668"/>
                                          </p:stCondLst>
                                        </p:cTn>
                                        <p:tgtEl>
                                          <p:spTgt spid="52"/>
                                        </p:tgtEl>
                                      </p:cBhvr>
                                      <p:to x="100000" y="100000"/>
                                    </p:animScale>
                                    <p:animScale>
                                      <p:cBhvr>
                                        <p:cTn id="254" dur="26">
                                          <p:stCondLst>
                                            <p:cond delay="1808"/>
                                          </p:stCondLst>
                                        </p:cTn>
                                        <p:tgtEl>
                                          <p:spTgt spid="52"/>
                                        </p:tgtEl>
                                      </p:cBhvr>
                                      <p:to x="100000" y="95000"/>
                                    </p:animScale>
                                    <p:animScale>
                                      <p:cBhvr>
                                        <p:cTn id="255" dur="166" decel="50000">
                                          <p:stCondLst>
                                            <p:cond delay="1834"/>
                                          </p:stCondLst>
                                        </p:cTn>
                                        <p:tgtEl>
                                          <p:spTgt spid="52"/>
                                        </p:tgtEl>
                                      </p:cBhvr>
                                      <p:to x="100000" y="100000"/>
                                    </p:animScale>
                                  </p:childTnLst>
                                </p:cTn>
                              </p:par>
                            </p:childTnLst>
                          </p:cTn>
                        </p:par>
                      </p:childTnLst>
                    </p:cTn>
                  </p:par>
                  <p:par>
                    <p:cTn id="256" fill="hold">
                      <p:stCondLst>
                        <p:cond delay="indefinite"/>
                      </p:stCondLst>
                      <p:childTnLst>
                        <p:par>
                          <p:cTn id="257" fill="hold">
                            <p:stCondLst>
                              <p:cond delay="0"/>
                            </p:stCondLst>
                            <p:childTnLst>
                              <p:par>
                                <p:cTn id="258" presetID="26" presetClass="entr" presetSubtype="0" fill="hold" nodeType="clickEffect">
                                  <p:stCondLst>
                                    <p:cond delay="0"/>
                                  </p:stCondLst>
                                  <p:childTnLst>
                                    <p:set>
                                      <p:cBhvr>
                                        <p:cTn id="259" dur="1" fill="hold">
                                          <p:stCondLst>
                                            <p:cond delay="0"/>
                                          </p:stCondLst>
                                        </p:cTn>
                                        <p:tgtEl>
                                          <p:spTgt spid="53"/>
                                        </p:tgtEl>
                                        <p:attrNameLst>
                                          <p:attrName>style.visibility</p:attrName>
                                        </p:attrNameLst>
                                      </p:cBhvr>
                                      <p:to>
                                        <p:strVal val="visible"/>
                                      </p:to>
                                    </p:set>
                                    <p:animEffect transition="in" filter="wipe(down)">
                                      <p:cBhvr>
                                        <p:cTn id="260" dur="580">
                                          <p:stCondLst>
                                            <p:cond delay="0"/>
                                          </p:stCondLst>
                                        </p:cTn>
                                        <p:tgtEl>
                                          <p:spTgt spid="53"/>
                                        </p:tgtEl>
                                      </p:cBhvr>
                                    </p:animEffect>
                                    <p:anim calcmode="lin" valueType="num">
                                      <p:cBhvr>
                                        <p:cTn id="261"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62"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3"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64"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5"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66" dur="26">
                                          <p:stCondLst>
                                            <p:cond delay="650"/>
                                          </p:stCondLst>
                                        </p:cTn>
                                        <p:tgtEl>
                                          <p:spTgt spid="53"/>
                                        </p:tgtEl>
                                      </p:cBhvr>
                                      <p:to x="100000" y="60000"/>
                                    </p:animScale>
                                    <p:animScale>
                                      <p:cBhvr>
                                        <p:cTn id="267" dur="166" decel="50000">
                                          <p:stCondLst>
                                            <p:cond delay="676"/>
                                          </p:stCondLst>
                                        </p:cTn>
                                        <p:tgtEl>
                                          <p:spTgt spid="53"/>
                                        </p:tgtEl>
                                      </p:cBhvr>
                                      <p:to x="100000" y="100000"/>
                                    </p:animScale>
                                    <p:animScale>
                                      <p:cBhvr>
                                        <p:cTn id="268" dur="26">
                                          <p:stCondLst>
                                            <p:cond delay="1312"/>
                                          </p:stCondLst>
                                        </p:cTn>
                                        <p:tgtEl>
                                          <p:spTgt spid="53"/>
                                        </p:tgtEl>
                                      </p:cBhvr>
                                      <p:to x="100000" y="80000"/>
                                    </p:animScale>
                                    <p:animScale>
                                      <p:cBhvr>
                                        <p:cTn id="269" dur="166" decel="50000">
                                          <p:stCondLst>
                                            <p:cond delay="1338"/>
                                          </p:stCondLst>
                                        </p:cTn>
                                        <p:tgtEl>
                                          <p:spTgt spid="53"/>
                                        </p:tgtEl>
                                      </p:cBhvr>
                                      <p:to x="100000" y="100000"/>
                                    </p:animScale>
                                    <p:animScale>
                                      <p:cBhvr>
                                        <p:cTn id="270" dur="26">
                                          <p:stCondLst>
                                            <p:cond delay="1642"/>
                                          </p:stCondLst>
                                        </p:cTn>
                                        <p:tgtEl>
                                          <p:spTgt spid="53"/>
                                        </p:tgtEl>
                                      </p:cBhvr>
                                      <p:to x="100000" y="90000"/>
                                    </p:animScale>
                                    <p:animScale>
                                      <p:cBhvr>
                                        <p:cTn id="271" dur="166" decel="50000">
                                          <p:stCondLst>
                                            <p:cond delay="1668"/>
                                          </p:stCondLst>
                                        </p:cTn>
                                        <p:tgtEl>
                                          <p:spTgt spid="53"/>
                                        </p:tgtEl>
                                      </p:cBhvr>
                                      <p:to x="100000" y="100000"/>
                                    </p:animScale>
                                    <p:animScale>
                                      <p:cBhvr>
                                        <p:cTn id="272" dur="26">
                                          <p:stCondLst>
                                            <p:cond delay="1808"/>
                                          </p:stCondLst>
                                        </p:cTn>
                                        <p:tgtEl>
                                          <p:spTgt spid="53"/>
                                        </p:tgtEl>
                                      </p:cBhvr>
                                      <p:to x="100000" y="95000"/>
                                    </p:animScale>
                                    <p:animScale>
                                      <p:cBhvr>
                                        <p:cTn id="273" dur="166" decel="50000">
                                          <p:stCondLst>
                                            <p:cond delay="1834"/>
                                          </p:stCondLst>
                                        </p:cTn>
                                        <p:tgtEl>
                                          <p:spTgt spid="53"/>
                                        </p:tgtEl>
                                      </p:cBhvr>
                                      <p:to x="100000" y="100000"/>
                                    </p:animScale>
                                  </p:childTnLst>
                                </p:cTn>
                              </p:par>
                            </p:childTnLst>
                          </p:cTn>
                        </p:par>
                      </p:childTnLst>
                    </p:cTn>
                  </p:par>
                  <p:par>
                    <p:cTn id="274" fill="hold">
                      <p:stCondLst>
                        <p:cond delay="indefinite"/>
                      </p:stCondLst>
                      <p:childTnLst>
                        <p:par>
                          <p:cTn id="275" fill="hold">
                            <p:stCondLst>
                              <p:cond delay="0"/>
                            </p:stCondLst>
                            <p:childTnLst>
                              <p:par>
                                <p:cTn id="276" presetID="1" presetClass="exit" presetSubtype="0" fill="hold" nodeType="clickEffect">
                                  <p:stCondLst>
                                    <p:cond delay="0"/>
                                  </p:stCondLst>
                                  <p:childTnLst>
                                    <p:set>
                                      <p:cBhvr>
                                        <p:cTn id="277" dur="1" fill="hold">
                                          <p:stCondLst>
                                            <p:cond delay="0"/>
                                          </p:stCondLst>
                                        </p:cTn>
                                        <p:tgtEl>
                                          <p:spTgt spid="52"/>
                                        </p:tgtEl>
                                        <p:attrNameLst>
                                          <p:attrName>style.visibility</p:attrName>
                                        </p:attrNameLst>
                                      </p:cBhvr>
                                      <p:to>
                                        <p:strVal val="hidden"/>
                                      </p:to>
                                    </p:set>
                                  </p:childTnLst>
                                </p:cTn>
                              </p:par>
                              <p:par>
                                <p:cTn id="278" presetID="1" presetClass="exit" presetSubtype="0" fill="hold" nodeType="withEffect">
                                  <p:stCondLst>
                                    <p:cond delay="0"/>
                                  </p:stCondLst>
                                  <p:childTnLst>
                                    <p:set>
                                      <p:cBhvr>
                                        <p:cTn id="279" dur="1" fill="hold">
                                          <p:stCondLst>
                                            <p:cond delay="0"/>
                                          </p:stCondLst>
                                        </p:cTn>
                                        <p:tgtEl>
                                          <p:spTgt spid="53"/>
                                        </p:tgtEl>
                                        <p:attrNameLst>
                                          <p:attrName>style.visibility</p:attrName>
                                        </p:attrNameLst>
                                      </p:cBhvr>
                                      <p:to>
                                        <p:strVal val="hidden"/>
                                      </p:to>
                                    </p:set>
                                  </p:childTnLst>
                                </p:cTn>
                              </p:par>
                            </p:childTnLst>
                          </p:cTn>
                        </p:par>
                      </p:childTnLst>
                    </p:cTn>
                  </p:par>
                  <p:par>
                    <p:cTn id="280" fill="hold">
                      <p:stCondLst>
                        <p:cond delay="indefinite"/>
                      </p:stCondLst>
                      <p:childTnLst>
                        <p:par>
                          <p:cTn id="281" fill="hold">
                            <p:stCondLst>
                              <p:cond delay="0"/>
                            </p:stCondLst>
                            <p:childTnLst>
                              <p:par>
                                <p:cTn id="282" presetID="26" presetClass="entr" presetSubtype="0" fill="hold" nodeType="clickEffect">
                                  <p:stCondLst>
                                    <p:cond delay="0"/>
                                  </p:stCondLst>
                                  <p:childTnLst>
                                    <p:set>
                                      <p:cBhvr>
                                        <p:cTn id="283" dur="1" fill="hold">
                                          <p:stCondLst>
                                            <p:cond delay="0"/>
                                          </p:stCondLst>
                                        </p:cTn>
                                        <p:tgtEl>
                                          <p:spTgt spid="55"/>
                                        </p:tgtEl>
                                        <p:attrNameLst>
                                          <p:attrName>style.visibility</p:attrName>
                                        </p:attrNameLst>
                                      </p:cBhvr>
                                      <p:to>
                                        <p:strVal val="visible"/>
                                      </p:to>
                                    </p:set>
                                    <p:animEffect transition="in" filter="wipe(down)">
                                      <p:cBhvr>
                                        <p:cTn id="284" dur="580">
                                          <p:stCondLst>
                                            <p:cond delay="0"/>
                                          </p:stCondLst>
                                        </p:cTn>
                                        <p:tgtEl>
                                          <p:spTgt spid="55"/>
                                        </p:tgtEl>
                                      </p:cBhvr>
                                    </p:animEffect>
                                    <p:anim calcmode="lin" valueType="num">
                                      <p:cBhvr>
                                        <p:cTn id="285"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90" dur="26">
                                          <p:stCondLst>
                                            <p:cond delay="650"/>
                                          </p:stCondLst>
                                        </p:cTn>
                                        <p:tgtEl>
                                          <p:spTgt spid="55"/>
                                        </p:tgtEl>
                                      </p:cBhvr>
                                      <p:to x="100000" y="60000"/>
                                    </p:animScale>
                                    <p:animScale>
                                      <p:cBhvr>
                                        <p:cTn id="291" dur="166" decel="50000">
                                          <p:stCondLst>
                                            <p:cond delay="676"/>
                                          </p:stCondLst>
                                        </p:cTn>
                                        <p:tgtEl>
                                          <p:spTgt spid="55"/>
                                        </p:tgtEl>
                                      </p:cBhvr>
                                      <p:to x="100000" y="100000"/>
                                    </p:animScale>
                                    <p:animScale>
                                      <p:cBhvr>
                                        <p:cTn id="292" dur="26">
                                          <p:stCondLst>
                                            <p:cond delay="1312"/>
                                          </p:stCondLst>
                                        </p:cTn>
                                        <p:tgtEl>
                                          <p:spTgt spid="55"/>
                                        </p:tgtEl>
                                      </p:cBhvr>
                                      <p:to x="100000" y="80000"/>
                                    </p:animScale>
                                    <p:animScale>
                                      <p:cBhvr>
                                        <p:cTn id="293" dur="166" decel="50000">
                                          <p:stCondLst>
                                            <p:cond delay="1338"/>
                                          </p:stCondLst>
                                        </p:cTn>
                                        <p:tgtEl>
                                          <p:spTgt spid="55"/>
                                        </p:tgtEl>
                                      </p:cBhvr>
                                      <p:to x="100000" y="100000"/>
                                    </p:animScale>
                                    <p:animScale>
                                      <p:cBhvr>
                                        <p:cTn id="294" dur="26">
                                          <p:stCondLst>
                                            <p:cond delay="1642"/>
                                          </p:stCondLst>
                                        </p:cTn>
                                        <p:tgtEl>
                                          <p:spTgt spid="55"/>
                                        </p:tgtEl>
                                      </p:cBhvr>
                                      <p:to x="100000" y="90000"/>
                                    </p:animScale>
                                    <p:animScale>
                                      <p:cBhvr>
                                        <p:cTn id="295" dur="166" decel="50000">
                                          <p:stCondLst>
                                            <p:cond delay="1668"/>
                                          </p:stCondLst>
                                        </p:cTn>
                                        <p:tgtEl>
                                          <p:spTgt spid="55"/>
                                        </p:tgtEl>
                                      </p:cBhvr>
                                      <p:to x="100000" y="100000"/>
                                    </p:animScale>
                                    <p:animScale>
                                      <p:cBhvr>
                                        <p:cTn id="296" dur="26">
                                          <p:stCondLst>
                                            <p:cond delay="1808"/>
                                          </p:stCondLst>
                                        </p:cTn>
                                        <p:tgtEl>
                                          <p:spTgt spid="55"/>
                                        </p:tgtEl>
                                      </p:cBhvr>
                                      <p:to x="100000" y="95000"/>
                                    </p:animScale>
                                    <p:animScale>
                                      <p:cBhvr>
                                        <p:cTn id="297" dur="166" decel="50000">
                                          <p:stCondLst>
                                            <p:cond delay="1834"/>
                                          </p:stCondLst>
                                        </p:cTn>
                                        <p:tgtEl>
                                          <p:spTgt spid="55"/>
                                        </p:tgtEl>
                                      </p:cBhvr>
                                      <p:to x="100000" y="100000"/>
                                    </p:animScale>
                                  </p:childTnLst>
                                </p:cTn>
                              </p:par>
                            </p:childTnLst>
                          </p:cTn>
                        </p:par>
                      </p:childTnLst>
                    </p:cTn>
                  </p:par>
                  <p:par>
                    <p:cTn id="298" fill="hold">
                      <p:stCondLst>
                        <p:cond delay="indefinite"/>
                      </p:stCondLst>
                      <p:childTnLst>
                        <p:par>
                          <p:cTn id="299" fill="hold">
                            <p:stCondLst>
                              <p:cond delay="0"/>
                            </p:stCondLst>
                            <p:childTnLst>
                              <p:par>
                                <p:cTn id="300" presetID="26" presetClass="entr" presetSubtype="0" fill="hold" nodeType="clickEffect">
                                  <p:stCondLst>
                                    <p:cond delay="100"/>
                                  </p:stCondLst>
                                  <p:childTnLst>
                                    <p:set>
                                      <p:cBhvr>
                                        <p:cTn id="301" dur="1" fill="hold">
                                          <p:stCondLst>
                                            <p:cond delay="0"/>
                                          </p:stCondLst>
                                        </p:cTn>
                                        <p:tgtEl>
                                          <p:spTgt spid="56"/>
                                        </p:tgtEl>
                                        <p:attrNameLst>
                                          <p:attrName>style.visibility</p:attrName>
                                        </p:attrNameLst>
                                      </p:cBhvr>
                                      <p:to>
                                        <p:strVal val="visible"/>
                                      </p:to>
                                    </p:set>
                                    <p:animEffect transition="in" filter="wipe(down)">
                                      <p:cBhvr>
                                        <p:cTn id="302" dur="580">
                                          <p:stCondLst>
                                            <p:cond delay="0"/>
                                          </p:stCondLst>
                                        </p:cTn>
                                        <p:tgtEl>
                                          <p:spTgt spid="56"/>
                                        </p:tgtEl>
                                      </p:cBhvr>
                                    </p:animEffect>
                                    <p:anim calcmode="lin" valueType="num">
                                      <p:cBhvr>
                                        <p:cTn id="303"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304"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305"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306"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307"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308" dur="26">
                                          <p:stCondLst>
                                            <p:cond delay="650"/>
                                          </p:stCondLst>
                                        </p:cTn>
                                        <p:tgtEl>
                                          <p:spTgt spid="56"/>
                                        </p:tgtEl>
                                      </p:cBhvr>
                                      <p:to x="100000" y="60000"/>
                                    </p:animScale>
                                    <p:animScale>
                                      <p:cBhvr>
                                        <p:cTn id="309" dur="166" decel="50000">
                                          <p:stCondLst>
                                            <p:cond delay="676"/>
                                          </p:stCondLst>
                                        </p:cTn>
                                        <p:tgtEl>
                                          <p:spTgt spid="56"/>
                                        </p:tgtEl>
                                      </p:cBhvr>
                                      <p:to x="100000" y="100000"/>
                                    </p:animScale>
                                    <p:animScale>
                                      <p:cBhvr>
                                        <p:cTn id="310" dur="26">
                                          <p:stCondLst>
                                            <p:cond delay="1312"/>
                                          </p:stCondLst>
                                        </p:cTn>
                                        <p:tgtEl>
                                          <p:spTgt spid="56"/>
                                        </p:tgtEl>
                                      </p:cBhvr>
                                      <p:to x="100000" y="80000"/>
                                    </p:animScale>
                                    <p:animScale>
                                      <p:cBhvr>
                                        <p:cTn id="311" dur="166" decel="50000">
                                          <p:stCondLst>
                                            <p:cond delay="1338"/>
                                          </p:stCondLst>
                                        </p:cTn>
                                        <p:tgtEl>
                                          <p:spTgt spid="56"/>
                                        </p:tgtEl>
                                      </p:cBhvr>
                                      <p:to x="100000" y="100000"/>
                                    </p:animScale>
                                    <p:animScale>
                                      <p:cBhvr>
                                        <p:cTn id="312" dur="26">
                                          <p:stCondLst>
                                            <p:cond delay="1642"/>
                                          </p:stCondLst>
                                        </p:cTn>
                                        <p:tgtEl>
                                          <p:spTgt spid="56"/>
                                        </p:tgtEl>
                                      </p:cBhvr>
                                      <p:to x="100000" y="90000"/>
                                    </p:animScale>
                                    <p:animScale>
                                      <p:cBhvr>
                                        <p:cTn id="313" dur="166" decel="50000">
                                          <p:stCondLst>
                                            <p:cond delay="1668"/>
                                          </p:stCondLst>
                                        </p:cTn>
                                        <p:tgtEl>
                                          <p:spTgt spid="56"/>
                                        </p:tgtEl>
                                      </p:cBhvr>
                                      <p:to x="100000" y="100000"/>
                                    </p:animScale>
                                    <p:animScale>
                                      <p:cBhvr>
                                        <p:cTn id="314" dur="26">
                                          <p:stCondLst>
                                            <p:cond delay="1808"/>
                                          </p:stCondLst>
                                        </p:cTn>
                                        <p:tgtEl>
                                          <p:spTgt spid="56"/>
                                        </p:tgtEl>
                                      </p:cBhvr>
                                      <p:to x="100000" y="95000"/>
                                    </p:animScale>
                                    <p:animScale>
                                      <p:cBhvr>
                                        <p:cTn id="315" dur="166" decel="50000">
                                          <p:stCondLst>
                                            <p:cond delay="1834"/>
                                          </p:stCondLst>
                                        </p:cTn>
                                        <p:tgtEl>
                                          <p:spTgt spid="56"/>
                                        </p:tgtEl>
                                      </p:cBhvr>
                                      <p:to x="100000" y="100000"/>
                                    </p:animScale>
                                  </p:childTnLst>
                                </p:cTn>
                              </p:par>
                            </p:childTnLst>
                          </p:cTn>
                        </p:par>
                      </p:childTnLst>
                    </p:cTn>
                  </p:par>
                  <p:par>
                    <p:cTn id="316" fill="hold">
                      <p:stCondLst>
                        <p:cond delay="indefinite"/>
                      </p:stCondLst>
                      <p:childTnLst>
                        <p:par>
                          <p:cTn id="317" fill="hold">
                            <p:stCondLst>
                              <p:cond delay="0"/>
                            </p:stCondLst>
                            <p:childTnLst>
                              <p:par>
                                <p:cTn id="318" presetID="1" presetClass="exit" presetSubtype="0" fill="hold" nodeType="clickEffect">
                                  <p:stCondLst>
                                    <p:cond delay="0"/>
                                  </p:stCondLst>
                                  <p:childTnLst>
                                    <p:set>
                                      <p:cBhvr>
                                        <p:cTn id="319" dur="1" fill="hold">
                                          <p:stCondLst>
                                            <p:cond delay="0"/>
                                          </p:stCondLst>
                                        </p:cTn>
                                        <p:tgtEl>
                                          <p:spTgt spid="55"/>
                                        </p:tgtEl>
                                        <p:attrNameLst>
                                          <p:attrName>style.visibility</p:attrName>
                                        </p:attrNameLst>
                                      </p:cBhvr>
                                      <p:to>
                                        <p:strVal val="hidden"/>
                                      </p:to>
                                    </p:set>
                                  </p:childTnLst>
                                </p:cTn>
                              </p:par>
                              <p:par>
                                <p:cTn id="320" presetID="1" presetClass="exit" presetSubtype="0" fill="hold" nodeType="withEffect">
                                  <p:stCondLst>
                                    <p:cond delay="0"/>
                                  </p:stCondLst>
                                  <p:childTnLst>
                                    <p:set>
                                      <p:cBhvr>
                                        <p:cTn id="321" dur="1" fill="hold">
                                          <p:stCondLst>
                                            <p:cond delay="0"/>
                                          </p:stCondLst>
                                        </p:cTn>
                                        <p:tgtEl>
                                          <p:spTgt spid="56"/>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26" presetClass="entr" presetSubtype="0" fill="hold" nodeType="clickEffect">
                                  <p:stCondLst>
                                    <p:cond delay="0"/>
                                  </p:stCondLst>
                                  <p:childTnLst>
                                    <p:set>
                                      <p:cBhvr>
                                        <p:cTn id="325" dur="1" fill="hold">
                                          <p:stCondLst>
                                            <p:cond delay="0"/>
                                          </p:stCondLst>
                                        </p:cTn>
                                        <p:tgtEl>
                                          <p:spTgt spid="57"/>
                                        </p:tgtEl>
                                        <p:attrNameLst>
                                          <p:attrName>style.visibility</p:attrName>
                                        </p:attrNameLst>
                                      </p:cBhvr>
                                      <p:to>
                                        <p:strVal val="visible"/>
                                      </p:to>
                                    </p:set>
                                    <p:animEffect transition="in" filter="wipe(down)">
                                      <p:cBhvr>
                                        <p:cTn id="326" dur="580">
                                          <p:stCondLst>
                                            <p:cond delay="0"/>
                                          </p:stCondLst>
                                        </p:cTn>
                                        <p:tgtEl>
                                          <p:spTgt spid="57"/>
                                        </p:tgtEl>
                                      </p:cBhvr>
                                    </p:animEffect>
                                    <p:anim calcmode="lin" valueType="num">
                                      <p:cBhvr>
                                        <p:cTn id="327"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28"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29"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30"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31"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32" dur="26">
                                          <p:stCondLst>
                                            <p:cond delay="650"/>
                                          </p:stCondLst>
                                        </p:cTn>
                                        <p:tgtEl>
                                          <p:spTgt spid="57"/>
                                        </p:tgtEl>
                                      </p:cBhvr>
                                      <p:to x="100000" y="60000"/>
                                    </p:animScale>
                                    <p:animScale>
                                      <p:cBhvr>
                                        <p:cTn id="333" dur="166" decel="50000">
                                          <p:stCondLst>
                                            <p:cond delay="676"/>
                                          </p:stCondLst>
                                        </p:cTn>
                                        <p:tgtEl>
                                          <p:spTgt spid="57"/>
                                        </p:tgtEl>
                                      </p:cBhvr>
                                      <p:to x="100000" y="100000"/>
                                    </p:animScale>
                                    <p:animScale>
                                      <p:cBhvr>
                                        <p:cTn id="334" dur="26">
                                          <p:stCondLst>
                                            <p:cond delay="1312"/>
                                          </p:stCondLst>
                                        </p:cTn>
                                        <p:tgtEl>
                                          <p:spTgt spid="57"/>
                                        </p:tgtEl>
                                      </p:cBhvr>
                                      <p:to x="100000" y="80000"/>
                                    </p:animScale>
                                    <p:animScale>
                                      <p:cBhvr>
                                        <p:cTn id="335" dur="166" decel="50000">
                                          <p:stCondLst>
                                            <p:cond delay="1338"/>
                                          </p:stCondLst>
                                        </p:cTn>
                                        <p:tgtEl>
                                          <p:spTgt spid="57"/>
                                        </p:tgtEl>
                                      </p:cBhvr>
                                      <p:to x="100000" y="100000"/>
                                    </p:animScale>
                                    <p:animScale>
                                      <p:cBhvr>
                                        <p:cTn id="336" dur="26">
                                          <p:stCondLst>
                                            <p:cond delay="1642"/>
                                          </p:stCondLst>
                                        </p:cTn>
                                        <p:tgtEl>
                                          <p:spTgt spid="57"/>
                                        </p:tgtEl>
                                      </p:cBhvr>
                                      <p:to x="100000" y="90000"/>
                                    </p:animScale>
                                    <p:animScale>
                                      <p:cBhvr>
                                        <p:cTn id="337" dur="166" decel="50000">
                                          <p:stCondLst>
                                            <p:cond delay="1668"/>
                                          </p:stCondLst>
                                        </p:cTn>
                                        <p:tgtEl>
                                          <p:spTgt spid="57"/>
                                        </p:tgtEl>
                                      </p:cBhvr>
                                      <p:to x="100000" y="100000"/>
                                    </p:animScale>
                                    <p:animScale>
                                      <p:cBhvr>
                                        <p:cTn id="338" dur="26">
                                          <p:stCondLst>
                                            <p:cond delay="1808"/>
                                          </p:stCondLst>
                                        </p:cTn>
                                        <p:tgtEl>
                                          <p:spTgt spid="57"/>
                                        </p:tgtEl>
                                      </p:cBhvr>
                                      <p:to x="100000" y="95000"/>
                                    </p:animScale>
                                    <p:animScale>
                                      <p:cBhvr>
                                        <p:cTn id="339" dur="166" decel="50000">
                                          <p:stCondLst>
                                            <p:cond delay="1834"/>
                                          </p:stCondLst>
                                        </p:cTn>
                                        <p:tgtEl>
                                          <p:spTgt spid="57"/>
                                        </p:tgtEl>
                                      </p:cBhvr>
                                      <p:to x="100000" y="100000"/>
                                    </p:animScale>
                                  </p:childTnLst>
                                </p:cTn>
                              </p:par>
                            </p:childTnLst>
                          </p:cTn>
                        </p:par>
                      </p:childTnLst>
                    </p:cTn>
                  </p:par>
                  <p:par>
                    <p:cTn id="340" fill="hold">
                      <p:stCondLst>
                        <p:cond delay="indefinite"/>
                      </p:stCondLst>
                      <p:childTnLst>
                        <p:par>
                          <p:cTn id="341" fill="hold">
                            <p:stCondLst>
                              <p:cond delay="0"/>
                            </p:stCondLst>
                            <p:childTnLst>
                              <p:par>
                                <p:cTn id="342" presetID="26" presetClass="entr" presetSubtype="0" fill="hold" nodeType="clickEffect">
                                  <p:stCondLst>
                                    <p:cond delay="0"/>
                                  </p:stCondLst>
                                  <p:childTnLst>
                                    <p:set>
                                      <p:cBhvr>
                                        <p:cTn id="343" dur="1" fill="hold">
                                          <p:stCondLst>
                                            <p:cond delay="0"/>
                                          </p:stCondLst>
                                        </p:cTn>
                                        <p:tgtEl>
                                          <p:spTgt spid="58"/>
                                        </p:tgtEl>
                                        <p:attrNameLst>
                                          <p:attrName>style.visibility</p:attrName>
                                        </p:attrNameLst>
                                      </p:cBhvr>
                                      <p:to>
                                        <p:strVal val="visible"/>
                                      </p:to>
                                    </p:set>
                                    <p:animEffect transition="in" filter="wipe(down)">
                                      <p:cBhvr>
                                        <p:cTn id="344" dur="580">
                                          <p:stCondLst>
                                            <p:cond delay="0"/>
                                          </p:stCondLst>
                                        </p:cTn>
                                        <p:tgtEl>
                                          <p:spTgt spid="58"/>
                                        </p:tgtEl>
                                      </p:cBhvr>
                                    </p:animEffect>
                                    <p:anim calcmode="lin" valueType="num">
                                      <p:cBhvr>
                                        <p:cTn id="345"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46"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47"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348"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49"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350" dur="26">
                                          <p:stCondLst>
                                            <p:cond delay="650"/>
                                          </p:stCondLst>
                                        </p:cTn>
                                        <p:tgtEl>
                                          <p:spTgt spid="58"/>
                                        </p:tgtEl>
                                      </p:cBhvr>
                                      <p:to x="100000" y="60000"/>
                                    </p:animScale>
                                    <p:animScale>
                                      <p:cBhvr>
                                        <p:cTn id="351" dur="166" decel="50000">
                                          <p:stCondLst>
                                            <p:cond delay="676"/>
                                          </p:stCondLst>
                                        </p:cTn>
                                        <p:tgtEl>
                                          <p:spTgt spid="58"/>
                                        </p:tgtEl>
                                      </p:cBhvr>
                                      <p:to x="100000" y="100000"/>
                                    </p:animScale>
                                    <p:animScale>
                                      <p:cBhvr>
                                        <p:cTn id="352" dur="26">
                                          <p:stCondLst>
                                            <p:cond delay="1312"/>
                                          </p:stCondLst>
                                        </p:cTn>
                                        <p:tgtEl>
                                          <p:spTgt spid="58"/>
                                        </p:tgtEl>
                                      </p:cBhvr>
                                      <p:to x="100000" y="80000"/>
                                    </p:animScale>
                                    <p:animScale>
                                      <p:cBhvr>
                                        <p:cTn id="353" dur="166" decel="50000">
                                          <p:stCondLst>
                                            <p:cond delay="1338"/>
                                          </p:stCondLst>
                                        </p:cTn>
                                        <p:tgtEl>
                                          <p:spTgt spid="58"/>
                                        </p:tgtEl>
                                      </p:cBhvr>
                                      <p:to x="100000" y="100000"/>
                                    </p:animScale>
                                    <p:animScale>
                                      <p:cBhvr>
                                        <p:cTn id="354" dur="26">
                                          <p:stCondLst>
                                            <p:cond delay="1642"/>
                                          </p:stCondLst>
                                        </p:cTn>
                                        <p:tgtEl>
                                          <p:spTgt spid="58"/>
                                        </p:tgtEl>
                                      </p:cBhvr>
                                      <p:to x="100000" y="90000"/>
                                    </p:animScale>
                                    <p:animScale>
                                      <p:cBhvr>
                                        <p:cTn id="355" dur="166" decel="50000">
                                          <p:stCondLst>
                                            <p:cond delay="1668"/>
                                          </p:stCondLst>
                                        </p:cTn>
                                        <p:tgtEl>
                                          <p:spTgt spid="58"/>
                                        </p:tgtEl>
                                      </p:cBhvr>
                                      <p:to x="100000" y="100000"/>
                                    </p:animScale>
                                    <p:animScale>
                                      <p:cBhvr>
                                        <p:cTn id="356" dur="26">
                                          <p:stCondLst>
                                            <p:cond delay="1808"/>
                                          </p:stCondLst>
                                        </p:cTn>
                                        <p:tgtEl>
                                          <p:spTgt spid="58"/>
                                        </p:tgtEl>
                                      </p:cBhvr>
                                      <p:to x="100000" y="95000"/>
                                    </p:animScale>
                                    <p:animScale>
                                      <p:cBhvr>
                                        <p:cTn id="357" dur="166" decel="50000">
                                          <p:stCondLst>
                                            <p:cond delay="1834"/>
                                          </p:stCondLst>
                                        </p:cTn>
                                        <p:tgtEl>
                                          <p:spTgt spid="58"/>
                                        </p:tgtEl>
                                      </p:cBhvr>
                                      <p:to x="100000" y="100000"/>
                                    </p:animScale>
                                  </p:childTnLst>
                                </p:cTn>
                              </p:par>
                            </p:childTnLst>
                          </p:cTn>
                        </p:par>
                      </p:childTnLst>
                    </p:cTn>
                  </p:par>
                  <p:par>
                    <p:cTn id="358" fill="hold">
                      <p:stCondLst>
                        <p:cond delay="indefinite"/>
                      </p:stCondLst>
                      <p:childTnLst>
                        <p:par>
                          <p:cTn id="359" fill="hold">
                            <p:stCondLst>
                              <p:cond delay="0"/>
                            </p:stCondLst>
                            <p:childTnLst>
                              <p:par>
                                <p:cTn id="360" presetID="1" presetClass="exit" presetSubtype="0" fill="hold" nodeType="clickEffect">
                                  <p:stCondLst>
                                    <p:cond delay="0"/>
                                  </p:stCondLst>
                                  <p:childTnLst>
                                    <p:set>
                                      <p:cBhvr>
                                        <p:cTn id="361" dur="1" fill="hold">
                                          <p:stCondLst>
                                            <p:cond delay="0"/>
                                          </p:stCondLst>
                                        </p:cTn>
                                        <p:tgtEl>
                                          <p:spTgt spid="57"/>
                                        </p:tgtEl>
                                        <p:attrNameLst>
                                          <p:attrName>style.visibility</p:attrName>
                                        </p:attrNameLst>
                                      </p:cBhvr>
                                      <p:to>
                                        <p:strVal val="hidden"/>
                                      </p:to>
                                    </p:set>
                                  </p:childTnLst>
                                </p:cTn>
                              </p:par>
                              <p:par>
                                <p:cTn id="362" presetID="1" presetClass="exit" presetSubtype="0" fill="hold" nodeType="withEffect">
                                  <p:stCondLst>
                                    <p:cond delay="0"/>
                                  </p:stCondLst>
                                  <p:childTnLst>
                                    <p:set>
                                      <p:cBhvr>
                                        <p:cTn id="363" dur="1" fill="hold">
                                          <p:stCondLst>
                                            <p:cond delay="0"/>
                                          </p:stCondLst>
                                        </p:cTn>
                                        <p:tgtEl>
                                          <p:spTgt spid="58"/>
                                        </p:tgtEl>
                                        <p:attrNameLst>
                                          <p:attrName>style.visibility</p:attrName>
                                        </p:attrNameLst>
                                      </p:cBhvr>
                                      <p:to>
                                        <p:strVal val="hidden"/>
                                      </p:to>
                                    </p:set>
                                  </p:childTnLst>
                                </p:cTn>
                              </p:par>
                            </p:childTnLst>
                          </p:cTn>
                        </p:par>
                      </p:childTnLst>
                    </p:cTn>
                  </p:par>
                  <p:par>
                    <p:cTn id="364" fill="hold">
                      <p:stCondLst>
                        <p:cond delay="indefinite"/>
                      </p:stCondLst>
                      <p:childTnLst>
                        <p:par>
                          <p:cTn id="365" fill="hold">
                            <p:stCondLst>
                              <p:cond delay="0"/>
                            </p:stCondLst>
                            <p:childTnLst>
                              <p:par>
                                <p:cTn id="366" presetID="26" presetClass="entr" presetSubtype="0" fill="hold" nodeType="clickEffect">
                                  <p:stCondLst>
                                    <p:cond delay="0"/>
                                  </p:stCondLst>
                                  <p:childTnLst>
                                    <p:set>
                                      <p:cBhvr>
                                        <p:cTn id="367" dur="1" fill="hold">
                                          <p:stCondLst>
                                            <p:cond delay="0"/>
                                          </p:stCondLst>
                                        </p:cTn>
                                        <p:tgtEl>
                                          <p:spTgt spid="59"/>
                                        </p:tgtEl>
                                        <p:attrNameLst>
                                          <p:attrName>style.visibility</p:attrName>
                                        </p:attrNameLst>
                                      </p:cBhvr>
                                      <p:to>
                                        <p:strVal val="visible"/>
                                      </p:to>
                                    </p:set>
                                    <p:animEffect transition="in" filter="wipe(down)">
                                      <p:cBhvr>
                                        <p:cTn id="368" dur="580">
                                          <p:stCondLst>
                                            <p:cond delay="0"/>
                                          </p:stCondLst>
                                        </p:cTn>
                                        <p:tgtEl>
                                          <p:spTgt spid="59"/>
                                        </p:tgtEl>
                                      </p:cBhvr>
                                    </p:animEffect>
                                    <p:anim calcmode="lin" valueType="num">
                                      <p:cBhvr>
                                        <p:cTn id="369"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370"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371"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372"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373"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374" dur="26">
                                          <p:stCondLst>
                                            <p:cond delay="650"/>
                                          </p:stCondLst>
                                        </p:cTn>
                                        <p:tgtEl>
                                          <p:spTgt spid="59"/>
                                        </p:tgtEl>
                                      </p:cBhvr>
                                      <p:to x="100000" y="60000"/>
                                    </p:animScale>
                                    <p:animScale>
                                      <p:cBhvr>
                                        <p:cTn id="375" dur="166" decel="50000">
                                          <p:stCondLst>
                                            <p:cond delay="676"/>
                                          </p:stCondLst>
                                        </p:cTn>
                                        <p:tgtEl>
                                          <p:spTgt spid="59"/>
                                        </p:tgtEl>
                                      </p:cBhvr>
                                      <p:to x="100000" y="100000"/>
                                    </p:animScale>
                                    <p:animScale>
                                      <p:cBhvr>
                                        <p:cTn id="376" dur="26">
                                          <p:stCondLst>
                                            <p:cond delay="1312"/>
                                          </p:stCondLst>
                                        </p:cTn>
                                        <p:tgtEl>
                                          <p:spTgt spid="59"/>
                                        </p:tgtEl>
                                      </p:cBhvr>
                                      <p:to x="100000" y="80000"/>
                                    </p:animScale>
                                    <p:animScale>
                                      <p:cBhvr>
                                        <p:cTn id="377" dur="166" decel="50000">
                                          <p:stCondLst>
                                            <p:cond delay="1338"/>
                                          </p:stCondLst>
                                        </p:cTn>
                                        <p:tgtEl>
                                          <p:spTgt spid="59"/>
                                        </p:tgtEl>
                                      </p:cBhvr>
                                      <p:to x="100000" y="100000"/>
                                    </p:animScale>
                                    <p:animScale>
                                      <p:cBhvr>
                                        <p:cTn id="378" dur="26">
                                          <p:stCondLst>
                                            <p:cond delay="1642"/>
                                          </p:stCondLst>
                                        </p:cTn>
                                        <p:tgtEl>
                                          <p:spTgt spid="59"/>
                                        </p:tgtEl>
                                      </p:cBhvr>
                                      <p:to x="100000" y="90000"/>
                                    </p:animScale>
                                    <p:animScale>
                                      <p:cBhvr>
                                        <p:cTn id="379" dur="166" decel="50000">
                                          <p:stCondLst>
                                            <p:cond delay="1668"/>
                                          </p:stCondLst>
                                        </p:cTn>
                                        <p:tgtEl>
                                          <p:spTgt spid="59"/>
                                        </p:tgtEl>
                                      </p:cBhvr>
                                      <p:to x="100000" y="100000"/>
                                    </p:animScale>
                                    <p:animScale>
                                      <p:cBhvr>
                                        <p:cTn id="380" dur="26">
                                          <p:stCondLst>
                                            <p:cond delay="1808"/>
                                          </p:stCondLst>
                                        </p:cTn>
                                        <p:tgtEl>
                                          <p:spTgt spid="59"/>
                                        </p:tgtEl>
                                      </p:cBhvr>
                                      <p:to x="100000" y="95000"/>
                                    </p:animScale>
                                    <p:animScale>
                                      <p:cBhvr>
                                        <p:cTn id="381" dur="166" decel="50000">
                                          <p:stCondLst>
                                            <p:cond delay="1834"/>
                                          </p:stCondLst>
                                        </p:cTn>
                                        <p:tgtEl>
                                          <p:spTgt spid="59"/>
                                        </p:tgtEl>
                                      </p:cBhvr>
                                      <p:to x="100000" y="100000"/>
                                    </p:animScale>
                                  </p:childTnLst>
                                </p:cTn>
                              </p:par>
                            </p:childTnLst>
                          </p:cTn>
                        </p:par>
                      </p:childTnLst>
                    </p:cTn>
                  </p:par>
                  <p:par>
                    <p:cTn id="382" fill="hold">
                      <p:stCondLst>
                        <p:cond delay="indefinite"/>
                      </p:stCondLst>
                      <p:childTnLst>
                        <p:par>
                          <p:cTn id="383" fill="hold">
                            <p:stCondLst>
                              <p:cond delay="0"/>
                            </p:stCondLst>
                            <p:childTnLst>
                              <p:par>
                                <p:cTn id="384" presetID="26" presetClass="entr" presetSubtype="0" fill="hold" nodeType="clickEffect">
                                  <p:stCondLst>
                                    <p:cond delay="0"/>
                                  </p:stCondLst>
                                  <p:childTnLst>
                                    <p:set>
                                      <p:cBhvr>
                                        <p:cTn id="385" dur="1" fill="hold">
                                          <p:stCondLst>
                                            <p:cond delay="0"/>
                                          </p:stCondLst>
                                        </p:cTn>
                                        <p:tgtEl>
                                          <p:spTgt spid="60"/>
                                        </p:tgtEl>
                                        <p:attrNameLst>
                                          <p:attrName>style.visibility</p:attrName>
                                        </p:attrNameLst>
                                      </p:cBhvr>
                                      <p:to>
                                        <p:strVal val="visible"/>
                                      </p:to>
                                    </p:set>
                                    <p:animEffect transition="in" filter="wipe(down)">
                                      <p:cBhvr>
                                        <p:cTn id="386" dur="580">
                                          <p:stCondLst>
                                            <p:cond delay="0"/>
                                          </p:stCondLst>
                                        </p:cTn>
                                        <p:tgtEl>
                                          <p:spTgt spid="60"/>
                                        </p:tgtEl>
                                      </p:cBhvr>
                                    </p:animEffect>
                                    <p:anim calcmode="lin" valueType="num">
                                      <p:cBhvr>
                                        <p:cTn id="387"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88"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389"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390"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391"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392" dur="26">
                                          <p:stCondLst>
                                            <p:cond delay="650"/>
                                          </p:stCondLst>
                                        </p:cTn>
                                        <p:tgtEl>
                                          <p:spTgt spid="60"/>
                                        </p:tgtEl>
                                      </p:cBhvr>
                                      <p:to x="100000" y="60000"/>
                                    </p:animScale>
                                    <p:animScale>
                                      <p:cBhvr>
                                        <p:cTn id="393" dur="166" decel="50000">
                                          <p:stCondLst>
                                            <p:cond delay="676"/>
                                          </p:stCondLst>
                                        </p:cTn>
                                        <p:tgtEl>
                                          <p:spTgt spid="60"/>
                                        </p:tgtEl>
                                      </p:cBhvr>
                                      <p:to x="100000" y="100000"/>
                                    </p:animScale>
                                    <p:animScale>
                                      <p:cBhvr>
                                        <p:cTn id="394" dur="26">
                                          <p:stCondLst>
                                            <p:cond delay="1312"/>
                                          </p:stCondLst>
                                        </p:cTn>
                                        <p:tgtEl>
                                          <p:spTgt spid="60"/>
                                        </p:tgtEl>
                                      </p:cBhvr>
                                      <p:to x="100000" y="80000"/>
                                    </p:animScale>
                                    <p:animScale>
                                      <p:cBhvr>
                                        <p:cTn id="395" dur="166" decel="50000">
                                          <p:stCondLst>
                                            <p:cond delay="1338"/>
                                          </p:stCondLst>
                                        </p:cTn>
                                        <p:tgtEl>
                                          <p:spTgt spid="60"/>
                                        </p:tgtEl>
                                      </p:cBhvr>
                                      <p:to x="100000" y="100000"/>
                                    </p:animScale>
                                    <p:animScale>
                                      <p:cBhvr>
                                        <p:cTn id="396" dur="26">
                                          <p:stCondLst>
                                            <p:cond delay="1642"/>
                                          </p:stCondLst>
                                        </p:cTn>
                                        <p:tgtEl>
                                          <p:spTgt spid="60"/>
                                        </p:tgtEl>
                                      </p:cBhvr>
                                      <p:to x="100000" y="90000"/>
                                    </p:animScale>
                                    <p:animScale>
                                      <p:cBhvr>
                                        <p:cTn id="397" dur="166" decel="50000">
                                          <p:stCondLst>
                                            <p:cond delay="1668"/>
                                          </p:stCondLst>
                                        </p:cTn>
                                        <p:tgtEl>
                                          <p:spTgt spid="60"/>
                                        </p:tgtEl>
                                      </p:cBhvr>
                                      <p:to x="100000" y="100000"/>
                                    </p:animScale>
                                    <p:animScale>
                                      <p:cBhvr>
                                        <p:cTn id="398" dur="26">
                                          <p:stCondLst>
                                            <p:cond delay="1808"/>
                                          </p:stCondLst>
                                        </p:cTn>
                                        <p:tgtEl>
                                          <p:spTgt spid="60"/>
                                        </p:tgtEl>
                                      </p:cBhvr>
                                      <p:to x="100000" y="95000"/>
                                    </p:animScale>
                                    <p:animScale>
                                      <p:cBhvr>
                                        <p:cTn id="399" dur="166" decel="50000">
                                          <p:stCondLst>
                                            <p:cond delay="1834"/>
                                          </p:stCondLst>
                                        </p:cTn>
                                        <p:tgtEl>
                                          <p:spTgt spid="60"/>
                                        </p:tgtEl>
                                      </p:cBhvr>
                                      <p:to x="100000" y="100000"/>
                                    </p:animScale>
                                  </p:childTnLst>
                                </p:cTn>
                              </p:par>
                            </p:childTnLst>
                          </p:cTn>
                        </p:par>
                      </p:childTnLst>
                    </p:cTn>
                  </p:par>
                  <p:par>
                    <p:cTn id="400" fill="hold">
                      <p:stCondLst>
                        <p:cond delay="indefinite"/>
                      </p:stCondLst>
                      <p:childTnLst>
                        <p:par>
                          <p:cTn id="401" fill="hold">
                            <p:stCondLst>
                              <p:cond delay="0"/>
                            </p:stCondLst>
                            <p:childTnLst>
                              <p:par>
                                <p:cTn id="402" presetID="1" presetClass="exit" presetSubtype="0" fill="hold" nodeType="clickEffect">
                                  <p:stCondLst>
                                    <p:cond delay="0"/>
                                  </p:stCondLst>
                                  <p:childTnLst>
                                    <p:set>
                                      <p:cBhvr>
                                        <p:cTn id="403" dur="1" fill="hold">
                                          <p:stCondLst>
                                            <p:cond delay="0"/>
                                          </p:stCondLst>
                                        </p:cTn>
                                        <p:tgtEl>
                                          <p:spTgt spid="59"/>
                                        </p:tgtEl>
                                        <p:attrNameLst>
                                          <p:attrName>style.visibility</p:attrName>
                                        </p:attrNameLst>
                                      </p:cBhvr>
                                      <p:to>
                                        <p:strVal val="hidden"/>
                                      </p:to>
                                    </p:set>
                                  </p:childTnLst>
                                </p:cTn>
                              </p:par>
                              <p:par>
                                <p:cTn id="404" presetID="1" presetClass="exit" presetSubtype="0" fill="hold" nodeType="withEffect">
                                  <p:stCondLst>
                                    <p:cond delay="0"/>
                                  </p:stCondLst>
                                  <p:childTnLst>
                                    <p:set>
                                      <p:cBhvr>
                                        <p:cTn id="405" dur="1" fill="hold">
                                          <p:stCondLst>
                                            <p:cond delay="0"/>
                                          </p:stCondLst>
                                        </p:cTn>
                                        <p:tgtEl>
                                          <p:spTgt spid="60"/>
                                        </p:tgtEl>
                                        <p:attrNameLst>
                                          <p:attrName>style.visibility</p:attrName>
                                        </p:attrNameLst>
                                      </p:cBhvr>
                                      <p:to>
                                        <p:strVal val="hidden"/>
                                      </p:to>
                                    </p:set>
                                  </p:childTnLst>
                                </p:cTn>
                              </p:par>
                            </p:childTnLst>
                          </p:cTn>
                        </p:par>
                      </p:childTnLst>
                    </p:cTn>
                  </p:par>
                  <p:par>
                    <p:cTn id="406" fill="hold">
                      <p:stCondLst>
                        <p:cond delay="indefinite"/>
                      </p:stCondLst>
                      <p:childTnLst>
                        <p:par>
                          <p:cTn id="407" fill="hold">
                            <p:stCondLst>
                              <p:cond delay="0"/>
                            </p:stCondLst>
                            <p:childTnLst>
                              <p:par>
                                <p:cTn id="408" presetID="26" presetClass="entr" presetSubtype="0" fill="hold" nodeType="clickEffect">
                                  <p:stCondLst>
                                    <p:cond delay="0"/>
                                  </p:stCondLst>
                                  <p:childTnLst>
                                    <p:set>
                                      <p:cBhvr>
                                        <p:cTn id="409" dur="1" fill="hold">
                                          <p:stCondLst>
                                            <p:cond delay="0"/>
                                          </p:stCondLst>
                                        </p:cTn>
                                        <p:tgtEl>
                                          <p:spTgt spid="61"/>
                                        </p:tgtEl>
                                        <p:attrNameLst>
                                          <p:attrName>style.visibility</p:attrName>
                                        </p:attrNameLst>
                                      </p:cBhvr>
                                      <p:to>
                                        <p:strVal val="visible"/>
                                      </p:to>
                                    </p:set>
                                    <p:animEffect transition="in" filter="wipe(down)">
                                      <p:cBhvr>
                                        <p:cTn id="410" dur="580">
                                          <p:stCondLst>
                                            <p:cond delay="0"/>
                                          </p:stCondLst>
                                        </p:cTn>
                                        <p:tgtEl>
                                          <p:spTgt spid="61"/>
                                        </p:tgtEl>
                                      </p:cBhvr>
                                    </p:animEffect>
                                    <p:anim calcmode="lin" valueType="num">
                                      <p:cBhvr>
                                        <p:cTn id="411"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12"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13"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14"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15"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16" dur="26">
                                          <p:stCondLst>
                                            <p:cond delay="650"/>
                                          </p:stCondLst>
                                        </p:cTn>
                                        <p:tgtEl>
                                          <p:spTgt spid="61"/>
                                        </p:tgtEl>
                                      </p:cBhvr>
                                      <p:to x="100000" y="60000"/>
                                    </p:animScale>
                                    <p:animScale>
                                      <p:cBhvr>
                                        <p:cTn id="417" dur="166" decel="50000">
                                          <p:stCondLst>
                                            <p:cond delay="676"/>
                                          </p:stCondLst>
                                        </p:cTn>
                                        <p:tgtEl>
                                          <p:spTgt spid="61"/>
                                        </p:tgtEl>
                                      </p:cBhvr>
                                      <p:to x="100000" y="100000"/>
                                    </p:animScale>
                                    <p:animScale>
                                      <p:cBhvr>
                                        <p:cTn id="418" dur="26">
                                          <p:stCondLst>
                                            <p:cond delay="1312"/>
                                          </p:stCondLst>
                                        </p:cTn>
                                        <p:tgtEl>
                                          <p:spTgt spid="61"/>
                                        </p:tgtEl>
                                      </p:cBhvr>
                                      <p:to x="100000" y="80000"/>
                                    </p:animScale>
                                    <p:animScale>
                                      <p:cBhvr>
                                        <p:cTn id="419" dur="166" decel="50000">
                                          <p:stCondLst>
                                            <p:cond delay="1338"/>
                                          </p:stCondLst>
                                        </p:cTn>
                                        <p:tgtEl>
                                          <p:spTgt spid="61"/>
                                        </p:tgtEl>
                                      </p:cBhvr>
                                      <p:to x="100000" y="100000"/>
                                    </p:animScale>
                                    <p:animScale>
                                      <p:cBhvr>
                                        <p:cTn id="420" dur="26">
                                          <p:stCondLst>
                                            <p:cond delay="1642"/>
                                          </p:stCondLst>
                                        </p:cTn>
                                        <p:tgtEl>
                                          <p:spTgt spid="61"/>
                                        </p:tgtEl>
                                      </p:cBhvr>
                                      <p:to x="100000" y="90000"/>
                                    </p:animScale>
                                    <p:animScale>
                                      <p:cBhvr>
                                        <p:cTn id="421" dur="166" decel="50000">
                                          <p:stCondLst>
                                            <p:cond delay="1668"/>
                                          </p:stCondLst>
                                        </p:cTn>
                                        <p:tgtEl>
                                          <p:spTgt spid="61"/>
                                        </p:tgtEl>
                                      </p:cBhvr>
                                      <p:to x="100000" y="100000"/>
                                    </p:animScale>
                                    <p:animScale>
                                      <p:cBhvr>
                                        <p:cTn id="422" dur="26">
                                          <p:stCondLst>
                                            <p:cond delay="1808"/>
                                          </p:stCondLst>
                                        </p:cTn>
                                        <p:tgtEl>
                                          <p:spTgt spid="61"/>
                                        </p:tgtEl>
                                      </p:cBhvr>
                                      <p:to x="100000" y="95000"/>
                                    </p:animScale>
                                    <p:animScale>
                                      <p:cBhvr>
                                        <p:cTn id="423" dur="166" decel="50000">
                                          <p:stCondLst>
                                            <p:cond delay="1834"/>
                                          </p:stCondLst>
                                        </p:cTn>
                                        <p:tgtEl>
                                          <p:spTgt spid="61"/>
                                        </p:tgtEl>
                                      </p:cBhvr>
                                      <p:to x="100000" y="100000"/>
                                    </p:animScale>
                                  </p:childTnLst>
                                </p:cTn>
                              </p:par>
                            </p:childTnLst>
                          </p:cTn>
                        </p:par>
                      </p:childTnLst>
                    </p:cTn>
                  </p:par>
                  <p:par>
                    <p:cTn id="424" fill="hold">
                      <p:stCondLst>
                        <p:cond delay="indefinite"/>
                      </p:stCondLst>
                      <p:childTnLst>
                        <p:par>
                          <p:cTn id="425" fill="hold">
                            <p:stCondLst>
                              <p:cond delay="0"/>
                            </p:stCondLst>
                            <p:childTnLst>
                              <p:par>
                                <p:cTn id="426" presetID="26" presetClass="entr" presetSubtype="0" fill="hold" nodeType="clickEffect">
                                  <p:stCondLst>
                                    <p:cond delay="0"/>
                                  </p:stCondLst>
                                  <p:childTnLst>
                                    <p:set>
                                      <p:cBhvr>
                                        <p:cTn id="427" dur="1" fill="hold">
                                          <p:stCondLst>
                                            <p:cond delay="0"/>
                                          </p:stCondLst>
                                        </p:cTn>
                                        <p:tgtEl>
                                          <p:spTgt spid="62"/>
                                        </p:tgtEl>
                                        <p:attrNameLst>
                                          <p:attrName>style.visibility</p:attrName>
                                        </p:attrNameLst>
                                      </p:cBhvr>
                                      <p:to>
                                        <p:strVal val="visible"/>
                                      </p:to>
                                    </p:set>
                                    <p:animEffect transition="in" filter="wipe(down)">
                                      <p:cBhvr>
                                        <p:cTn id="428" dur="580">
                                          <p:stCondLst>
                                            <p:cond delay="0"/>
                                          </p:stCondLst>
                                        </p:cTn>
                                        <p:tgtEl>
                                          <p:spTgt spid="62"/>
                                        </p:tgtEl>
                                      </p:cBhvr>
                                    </p:animEffect>
                                    <p:anim calcmode="lin" valueType="num">
                                      <p:cBhvr>
                                        <p:cTn id="429"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430"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431"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432"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433"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434" dur="26">
                                          <p:stCondLst>
                                            <p:cond delay="650"/>
                                          </p:stCondLst>
                                        </p:cTn>
                                        <p:tgtEl>
                                          <p:spTgt spid="62"/>
                                        </p:tgtEl>
                                      </p:cBhvr>
                                      <p:to x="100000" y="60000"/>
                                    </p:animScale>
                                    <p:animScale>
                                      <p:cBhvr>
                                        <p:cTn id="435" dur="166" decel="50000">
                                          <p:stCondLst>
                                            <p:cond delay="676"/>
                                          </p:stCondLst>
                                        </p:cTn>
                                        <p:tgtEl>
                                          <p:spTgt spid="62"/>
                                        </p:tgtEl>
                                      </p:cBhvr>
                                      <p:to x="100000" y="100000"/>
                                    </p:animScale>
                                    <p:animScale>
                                      <p:cBhvr>
                                        <p:cTn id="436" dur="26">
                                          <p:stCondLst>
                                            <p:cond delay="1312"/>
                                          </p:stCondLst>
                                        </p:cTn>
                                        <p:tgtEl>
                                          <p:spTgt spid="62"/>
                                        </p:tgtEl>
                                      </p:cBhvr>
                                      <p:to x="100000" y="80000"/>
                                    </p:animScale>
                                    <p:animScale>
                                      <p:cBhvr>
                                        <p:cTn id="437" dur="166" decel="50000">
                                          <p:stCondLst>
                                            <p:cond delay="1338"/>
                                          </p:stCondLst>
                                        </p:cTn>
                                        <p:tgtEl>
                                          <p:spTgt spid="62"/>
                                        </p:tgtEl>
                                      </p:cBhvr>
                                      <p:to x="100000" y="100000"/>
                                    </p:animScale>
                                    <p:animScale>
                                      <p:cBhvr>
                                        <p:cTn id="438" dur="26">
                                          <p:stCondLst>
                                            <p:cond delay="1642"/>
                                          </p:stCondLst>
                                        </p:cTn>
                                        <p:tgtEl>
                                          <p:spTgt spid="62"/>
                                        </p:tgtEl>
                                      </p:cBhvr>
                                      <p:to x="100000" y="90000"/>
                                    </p:animScale>
                                    <p:animScale>
                                      <p:cBhvr>
                                        <p:cTn id="439" dur="166" decel="50000">
                                          <p:stCondLst>
                                            <p:cond delay="1668"/>
                                          </p:stCondLst>
                                        </p:cTn>
                                        <p:tgtEl>
                                          <p:spTgt spid="62"/>
                                        </p:tgtEl>
                                      </p:cBhvr>
                                      <p:to x="100000" y="100000"/>
                                    </p:animScale>
                                    <p:animScale>
                                      <p:cBhvr>
                                        <p:cTn id="440" dur="26">
                                          <p:stCondLst>
                                            <p:cond delay="1808"/>
                                          </p:stCondLst>
                                        </p:cTn>
                                        <p:tgtEl>
                                          <p:spTgt spid="62"/>
                                        </p:tgtEl>
                                      </p:cBhvr>
                                      <p:to x="100000" y="95000"/>
                                    </p:animScale>
                                    <p:animScale>
                                      <p:cBhvr>
                                        <p:cTn id="441" dur="166" decel="50000">
                                          <p:stCondLst>
                                            <p:cond delay="1834"/>
                                          </p:stCondLst>
                                        </p:cTn>
                                        <p:tgtEl>
                                          <p:spTgt spid="62"/>
                                        </p:tgtEl>
                                      </p:cBhvr>
                                      <p:to x="100000" y="100000"/>
                                    </p:animScale>
                                  </p:childTnLst>
                                </p:cTn>
                              </p:par>
                            </p:childTnLst>
                          </p:cTn>
                        </p:par>
                      </p:childTnLst>
                    </p:cTn>
                  </p:par>
                  <p:par>
                    <p:cTn id="442" fill="hold">
                      <p:stCondLst>
                        <p:cond delay="indefinite"/>
                      </p:stCondLst>
                      <p:childTnLst>
                        <p:par>
                          <p:cTn id="443" fill="hold">
                            <p:stCondLst>
                              <p:cond delay="0"/>
                            </p:stCondLst>
                            <p:childTnLst>
                              <p:par>
                                <p:cTn id="444" presetID="1" presetClass="exit" presetSubtype="0" fill="hold" nodeType="clickEffect">
                                  <p:stCondLst>
                                    <p:cond delay="0"/>
                                  </p:stCondLst>
                                  <p:childTnLst>
                                    <p:set>
                                      <p:cBhvr>
                                        <p:cTn id="445" dur="1" fill="hold">
                                          <p:stCondLst>
                                            <p:cond delay="0"/>
                                          </p:stCondLst>
                                        </p:cTn>
                                        <p:tgtEl>
                                          <p:spTgt spid="61"/>
                                        </p:tgtEl>
                                        <p:attrNameLst>
                                          <p:attrName>style.visibility</p:attrName>
                                        </p:attrNameLst>
                                      </p:cBhvr>
                                      <p:to>
                                        <p:strVal val="hidden"/>
                                      </p:to>
                                    </p:set>
                                  </p:childTnLst>
                                </p:cTn>
                              </p:par>
                              <p:par>
                                <p:cTn id="446" presetID="1" presetClass="exit" presetSubtype="0" fill="hold" nodeType="withEffect">
                                  <p:stCondLst>
                                    <p:cond delay="0"/>
                                  </p:stCondLst>
                                  <p:childTnLst>
                                    <p:set>
                                      <p:cBhvr>
                                        <p:cTn id="447" dur="1" fill="hold">
                                          <p:stCondLst>
                                            <p:cond delay="0"/>
                                          </p:stCondLst>
                                        </p:cTn>
                                        <p:tgtEl>
                                          <p:spTgt spid="62"/>
                                        </p:tgtEl>
                                        <p:attrNameLst>
                                          <p:attrName>style.visibility</p:attrName>
                                        </p:attrNameLst>
                                      </p:cBhvr>
                                      <p:to>
                                        <p:strVal val="hidden"/>
                                      </p:to>
                                    </p:set>
                                  </p:childTnLst>
                                </p:cTn>
                              </p:par>
                            </p:childTnLst>
                          </p:cTn>
                        </p:par>
                      </p:childTnLst>
                    </p:cTn>
                  </p:par>
                  <p:par>
                    <p:cTn id="448" fill="hold">
                      <p:stCondLst>
                        <p:cond delay="indefinite"/>
                      </p:stCondLst>
                      <p:childTnLst>
                        <p:par>
                          <p:cTn id="449" fill="hold">
                            <p:stCondLst>
                              <p:cond delay="0"/>
                            </p:stCondLst>
                            <p:childTnLst>
                              <p:par>
                                <p:cTn id="450" presetID="26" presetClass="entr" presetSubtype="0" fill="hold" nodeType="clickEffect">
                                  <p:stCondLst>
                                    <p:cond delay="0"/>
                                  </p:stCondLst>
                                  <p:childTnLst>
                                    <p:set>
                                      <p:cBhvr>
                                        <p:cTn id="451" dur="1" fill="hold">
                                          <p:stCondLst>
                                            <p:cond delay="0"/>
                                          </p:stCondLst>
                                        </p:cTn>
                                        <p:tgtEl>
                                          <p:spTgt spid="64"/>
                                        </p:tgtEl>
                                        <p:attrNameLst>
                                          <p:attrName>style.visibility</p:attrName>
                                        </p:attrNameLst>
                                      </p:cBhvr>
                                      <p:to>
                                        <p:strVal val="visible"/>
                                      </p:to>
                                    </p:set>
                                    <p:animEffect transition="in" filter="wipe(down)">
                                      <p:cBhvr>
                                        <p:cTn id="452" dur="580">
                                          <p:stCondLst>
                                            <p:cond delay="0"/>
                                          </p:stCondLst>
                                        </p:cTn>
                                        <p:tgtEl>
                                          <p:spTgt spid="64"/>
                                        </p:tgtEl>
                                      </p:cBhvr>
                                    </p:animEffect>
                                    <p:anim calcmode="lin" valueType="num">
                                      <p:cBhvr>
                                        <p:cTn id="45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5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5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5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5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58" dur="26">
                                          <p:stCondLst>
                                            <p:cond delay="650"/>
                                          </p:stCondLst>
                                        </p:cTn>
                                        <p:tgtEl>
                                          <p:spTgt spid="64"/>
                                        </p:tgtEl>
                                      </p:cBhvr>
                                      <p:to x="100000" y="60000"/>
                                    </p:animScale>
                                    <p:animScale>
                                      <p:cBhvr>
                                        <p:cTn id="459" dur="166" decel="50000">
                                          <p:stCondLst>
                                            <p:cond delay="676"/>
                                          </p:stCondLst>
                                        </p:cTn>
                                        <p:tgtEl>
                                          <p:spTgt spid="64"/>
                                        </p:tgtEl>
                                      </p:cBhvr>
                                      <p:to x="100000" y="100000"/>
                                    </p:animScale>
                                    <p:animScale>
                                      <p:cBhvr>
                                        <p:cTn id="460" dur="26">
                                          <p:stCondLst>
                                            <p:cond delay="1312"/>
                                          </p:stCondLst>
                                        </p:cTn>
                                        <p:tgtEl>
                                          <p:spTgt spid="64"/>
                                        </p:tgtEl>
                                      </p:cBhvr>
                                      <p:to x="100000" y="80000"/>
                                    </p:animScale>
                                    <p:animScale>
                                      <p:cBhvr>
                                        <p:cTn id="461" dur="166" decel="50000">
                                          <p:stCondLst>
                                            <p:cond delay="1338"/>
                                          </p:stCondLst>
                                        </p:cTn>
                                        <p:tgtEl>
                                          <p:spTgt spid="64"/>
                                        </p:tgtEl>
                                      </p:cBhvr>
                                      <p:to x="100000" y="100000"/>
                                    </p:animScale>
                                    <p:animScale>
                                      <p:cBhvr>
                                        <p:cTn id="462" dur="26">
                                          <p:stCondLst>
                                            <p:cond delay="1642"/>
                                          </p:stCondLst>
                                        </p:cTn>
                                        <p:tgtEl>
                                          <p:spTgt spid="64"/>
                                        </p:tgtEl>
                                      </p:cBhvr>
                                      <p:to x="100000" y="90000"/>
                                    </p:animScale>
                                    <p:animScale>
                                      <p:cBhvr>
                                        <p:cTn id="463" dur="166" decel="50000">
                                          <p:stCondLst>
                                            <p:cond delay="1668"/>
                                          </p:stCondLst>
                                        </p:cTn>
                                        <p:tgtEl>
                                          <p:spTgt spid="64"/>
                                        </p:tgtEl>
                                      </p:cBhvr>
                                      <p:to x="100000" y="100000"/>
                                    </p:animScale>
                                    <p:animScale>
                                      <p:cBhvr>
                                        <p:cTn id="464" dur="26">
                                          <p:stCondLst>
                                            <p:cond delay="1808"/>
                                          </p:stCondLst>
                                        </p:cTn>
                                        <p:tgtEl>
                                          <p:spTgt spid="64"/>
                                        </p:tgtEl>
                                      </p:cBhvr>
                                      <p:to x="100000" y="95000"/>
                                    </p:animScale>
                                    <p:animScale>
                                      <p:cBhvr>
                                        <p:cTn id="465" dur="166" decel="50000">
                                          <p:stCondLst>
                                            <p:cond delay="1834"/>
                                          </p:stCondLst>
                                        </p:cTn>
                                        <p:tgtEl>
                                          <p:spTgt spid="64"/>
                                        </p:tgtEl>
                                      </p:cBhvr>
                                      <p:to x="100000" y="100000"/>
                                    </p:animScale>
                                  </p:childTnLst>
                                </p:cTn>
                              </p:par>
                            </p:childTnLst>
                          </p:cTn>
                        </p:par>
                      </p:childTnLst>
                    </p:cTn>
                  </p:par>
                  <p:par>
                    <p:cTn id="466" fill="hold">
                      <p:stCondLst>
                        <p:cond delay="indefinite"/>
                      </p:stCondLst>
                      <p:childTnLst>
                        <p:par>
                          <p:cTn id="467" fill="hold">
                            <p:stCondLst>
                              <p:cond delay="0"/>
                            </p:stCondLst>
                            <p:childTnLst>
                              <p:par>
                                <p:cTn id="468" presetID="26" presetClass="entr" presetSubtype="0" fill="hold" nodeType="clickEffect">
                                  <p:stCondLst>
                                    <p:cond delay="0"/>
                                  </p:stCondLst>
                                  <p:childTnLst>
                                    <p:set>
                                      <p:cBhvr>
                                        <p:cTn id="469" dur="1" fill="hold">
                                          <p:stCondLst>
                                            <p:cond delay="0"/>
                                          </p:stCondLst>
                                        </p:cTn>
                                        <p:tgtEl>
                                          <p:spTgt spid="65"/>
                                        </p:tgtEl>
                                        <p:attrNameLst>
                                          <p:attrName>style.visibility</p:attrName>
                                        </p:attrNameLst>
                                      </p:cBhvr>
                                      <p:to>
                                        <p:strVal val="visible"/>
                                      </p:to>
                                    </p:set>
                                    <p:animEffect transition="in" filter="wipe(down)">
                                      <p:cBhvr>
                                        <p:cTn id="470" dur="580">
                                          <p:stCondLst>
                                            <p:cond delay="0"/>
                                          </p:stCondLst>
                                        </p:cTn>
                                        <p:tgtEl>
                                          <p:spTgt spid="65"/>
                                        </p:tgtEl>
                                      </p:cBhvr>
                                    </p:animEffect>
                                    <p:anim calcmode="lin" valueType="num">
                                      <p:cBhvr>
                                        <p:cTn id="471"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72"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73"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74"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75"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76" dur="26">
                                          <p:stCondLst>
                                            <p:cond delay="650"/>
                                          </p:stCondLst>
                                        </p:cTn>
                                        <p:tgtEl>
                                          <p:spTgt spid="65"/>
                                        </p:tgtEl>
                                      </p:cBhvr>
                                      <p:to x="100000" y="60000"/>
                                    </p:animScale>
                                    <p:animScale>
                                      <p:cBhvr>
                                        <p:cTn id="477" dur="166" decel="50000">
                                          <p:stCondLst>
                                            <p:cond delay="676"/>
                                          </p:stCondLst>
                                        </p:cTn>
                                        <p:tgtEl>
                                          <p:spTgt spid="65"/>
                                        </p:tgtEl>
                                      </p:cBhvr>
                                      <p:to x="100000" y="100000"/>
                                    </p:animScale>
                                    <p:animScale>
                                      <p:cBhvr>
                                        <p:cTn id="478" dur="26">
                                          <p:stCondLst>
                                            <p:cond delay="1312"/>
                                          </p:stCondLst>
                                        </p:cTn>
                                        <p:tgtEl>
                                          <p:spTgt spid="65"/>
                                        </p:tgtEl>
                                      </p:cBhvr>
                                      <p:to x="100000" y="80000"/>
                                    </p:animScale>
                                    <p:animScale>
                                      <p:cBhvr>
                                        <p:cTn id="479" dur="166" decel="50000">
                                          <p:stCondLst>
                                            <p:cond delay="1338"/>
                                          </p:stCondLst>
                                        </p:cTn>
                                        <p:tgtEl>
                                          <p:spTgt spid="65"/>
                                        </p:tgtEl>
                                      </p:cBhvr>
                                      <p:to x="100000" y="100000"/>
                                    </p:animScale>
                                    <p:animScale>
                                      <p:cBhvr>
                                        <p:cTn id="480" dur="26">
                                          <p:stCondLst>
                                            <p:cond delay="1642"/>
                                          </p:stCondLst>
                                        </p:cTn>
                                        <p:tgtEl>
                                          <p:spTgt spid="65"/>
                                        </p:tgtEl>
                                      </p:cBhvr>
                                      <p:to x="100000" y="90000"/>
                                    </p:animScale>
                                    <p:animScale>
                                      <p:cBhvr>
                                        <p:cTn id="481" dur="166" decel="50000">
                                          <p:stCondLst>
                                            <p:cond delay="1668"/>
                                          </p:stCondLst>
                                        </p:cTn>
                                        <p:tgtEl>
                                          <p:spTgt spid="65"/>
                                        </p:tgtEl>
                                      </p:cBhvr>
                                      <p:to x="100000" y="100000"/>
                                    </p:animScale>
                                    <p:animScale>
                                      <p:cBhvr>
                                        <p:cTn id="482" dur="26">
                                          <p:stCondLst>
                                            <p:cond delay="1808"/>
                                          </p:stCondLst>
                                        </p:cTn>
                                        <p:tgtEl>
                                          <p:spTgt spid="65"/>
                                        </p:tgtEl>
                                      </p:cBhvr>
                                      <p:to x="100000" y="95000"/>
                                    </p:animScale>
                                    <p:animScale>
                                      <p:cBhvr>
                                        <p:cTn id="483" dur="166" decel="50000">
                                          <p:stCondLst>
                                            <p:cond delay="1834"/>
                                          </p:stCondLst>
                                        </p:cTn>
                                        <p:tgtEl>
                                          <p:spTgt spid="65"/>
                                        </p:tgtEl>
                                      </p:cBhvr>
                                      <p:to x="100000" y="100000"/>
                                    </p:animScale>
                                  </p:childTnLst>
                                </p:cTn>
                              </p:par>
                            </p:childTnLst>
                          </p:cTn>
                        </p:par>
                      </p:childTnLst>
                    </p:cTn>
                  </p:par>
                  <p:par>
                    <p:cTn id="484" fill="hold">
                      <p:stCondLst>
                        <p:cond delay="indefinite"/>
                      </p:stCondLst>
                      <p:childTnLst>
                        <p:par>
                          <p:cTn id="485" fill="hold">
                            <p:stCondLst>
                              <p:cond delay="0"/>
                            </p:stCondLst>
                            <p:childTnLst>
                              <p:par>
                                <p:cTn id="486" presetID="1" presetClass="exit" presetSubtype="0" fill="hold" nodeType="clickEffect">
                                  <p:stCondLst>
                                    <p:cond delay="0"/>
                                  </p:stCondLst>
                                  <p:childTnLst>
                                    <p:set>
                                      <p:cBhvr>
                                        <p:cTn id="487" dur="1" fill="hold">
                                          <p:stCondLst>
                                            <p:cond delay="0"/>
                                          </p:stCondLst>
                                        </p:cTn>
                                        <p:tgtEl>
                                          <p:spTgt spid="64"/>
                                        </p:tgtEl>
                                        <p:attrNameLst>
                                          <p:attrName>style.visibility</p:attrName>
                                        </p:attrNameLst>
                                      </p:cBhvr>
                                      <p:to>
                                        <p:strVal val="hidden"/>
                                      </p:to>
                                    </p:set>
                                  </p:childTnLst>
                                </p:cTn>
                              </p:par>
                              <p:par>
                                <p:cTn id="488" presetID="1" presetClass="exit" presetSubtype="0" fill="hold" nodeType="withEffect">
                                  <p:stCondLst>
                                    <p:cond delay="0"/>
                                  </p:stCondLst>
                                  <p:childTnLst>
                                    <p:set>
                                      <p:cBhvr>
                                        <p:cTn id="489" dur="1" fill="hold">
                                          <p:stCondLst>
                                            <p:cond delay="0"/>
                                          </p:stCondLst>
                                        </p:cTn>
                                        <p:tgtEl>
                                          <p:spTgt spid="65"/>
                                        </p:tgtEl>
                                        <p:attrNameLst>
                                          <p:attrName>style.visibility</p:attrName>
                                        </p:attrNameLst>
                                      </p:cBhvr>
                                      <p:to>
                                        <p:strVal val="hidden"/>
                                      </p:to>
                                    </p:set>
                                  </p:childTnLst>
                                </p:cTn>
                              </p:par>
                            </p:childTnLst>
                          </p:cTn>
                        </p:par>
                      </p:childTnLst>
                    </p:cTn>
                  </p:par>
                  <p:par>
                    <p:cTn id="490" fill="hold">
                      <p:stCondLst>
                        <p:cond delay="indefinite"/>
                      </p:stCondLst>
                      <p:childTnLst>
                        <p:par>
                          <p:cTn id="491" fill="hold">
                            <p:stCondLst>
                              <p:cond delay="0"/>
                            </p:stCondLst>
                            <p:childTnLst>
                              <p:par>
                                <p:cTn id="492" presetID="26" presetClass="entr" presetSubtype="0" fill="hold" nodeType="clickEffect">
                                  <p:stCondLst>
                                    <p:cond delay="0"/>
                                  </p:stCondLst>
                                  <p:childTnLst>
                                    <p:set>
                                      <p:cBhvr>
                                        <p:cTn id="493" dur="1" fill="hold">
                                          <p:stCondLst>
                                            <p:cond delay="0"/>
                                          </p:stCondLst>
                                        </p:cTn>
                                        <p:tgtEl>
                                          <p:spTgt spid="66"/>
                                        </p:tgtEl>
                                        <p:attrNameLst>
                                          <p:attrName>style.visibility</p:attrName>
                                        </p:attrNameLst>
                                      </p:cBhvr>
                                      <p:to>
                                        <p:strVal val="visible"/>
                                      </p:to>
                                    </p:set>
                                    <p:animEffect transition="in" filter="wipe(down)">
                                      <p:cBhvr>
                                        <p:cTn id="494" dur="580">
                                          <p:stCondLst>
                                            <p:cond delay="0"/>
                                          </p:stCondLst>
                                        </p:cTn>
                                        <p:tgtEl>
                                          <p:spTgt spid="66"/>
                                        </p:tgtEl>
                                      </p:cBhvr>
                                    </p:animEffect>
                                    <p:anim calcmode="lin" valueType="num">
                                      <p:cBhvr>
                                        <p:cTn id="495"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96"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7"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98"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99"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00" dur="26">
                                          <p:stCondLst>
                                            <p:cond delay="650"/>
                                          </p:stCondLst>
                                        </p:cTn>
                                        <p:tgtEl>
                                          <p:spTgt spid="66"/>
                                        </p:tgtEl>
                                      </p:cBhvr>
                                      <p:to x="100000" y="60000"/>
                                    </p:animScale>
                                    <p:animScale>
                                      <p:cBhvr>
                                        <p:cTn id="501" dur="166" decel="50000">
                                          <p:stCondLst>
                                            <p:cond delay="676"/>
                                          </p:stCondLst>
                                        </p:cTn>
                                        <p:tgtEl>
                                          <p:spTgt spid="66"/>
                                        </p:tgtEl>
                                      </p:cBhvr>
                                      <p:to x="100000" y="100000"/>
                                    </p:animScale>
                                    <p:animScale>
                                      <p:cBhvr>
                                        <p:cTn id="502" dur="26">
                                          <p:stCondLst>
                                            <p:cond delay="1312"/>
                                          </p:stCondLst>
                                        </p:cTn>
                                        <p:tgtEl>
                                          <p:spTgt spid="66"/>
                                        </p:tgtEl>
                                      </p:cBhvr>
                                      <p:to x="100000" y="80000"/>
                                    </p:animScale>
                                    <p:animScale>
                                      <p:cBhvr>
                                        <p:cTn id="503" dur="166" decel="50000">
                                          <p:stCondLst>
                                            <p:cond delay="1338"/>
                                          </p:stCondLst>
                                        </p:cTn>
                                        <p:tgtEl>
                                          <p:spTgt spid="66"/>
                                        </p:tgtEl>
                                      </p:cBhvr>
                                      <p:to x="100000" y="100000"/>
                                    </p:animScale>
                                    <p:animScale>
                                      <p:cBhvr>
                                        <p:cTn id="504" dur="26">
                                          <p:stCondLst>
                                            <p:cond delay="1642"/>
                                          </p:stCondLst>
                                        </p:cTn>
                                        <p:tgtEl>
                                          <p:spTgt spid="66"/>
                                        </p:tgtEl>
                                      </p:cBhvr>
                                      <p:to x="100000" y="90000"/>
                                    </p:animScale>
                                    <p:animScale>
                                      <p:cBhvr>
                                        <p:cTn id="505" dur="166" decel="50000">
                                          <p:stCondLst>
                                            <p:cond delay="1668"/>
                                          </p:stCondLst>
                                        </p:cTn>
                                        <p:tgtEl>
                                          <p:spTgt spid="66"/>
                                        </p:tgtEl>
                                      </p:cBhvr>
                                      <p:to x="100000" y="100000"/>
                                    </p:animScale>
                                    <p:animScale>
                                      <p:cBhvr>
                                        <p:cTn id="506" dur="26">
                                          <p:stCondLst>
                                            <p:cond delay="1808"/>
                                          </p:stCondLst>
                                        </p:cTn>
                                        <p:tgtEl>
                                          <p:spTgt spid="66"/>
                                        </p:tgtEl>
                                      </p:cBhvr>
                                      <p:to x="100000" y="95000"/>
                                    </p:animScale>
                                    <p:animScale>
                                      <p:cBhvr>
                                        <p:cTn id="507" dur="166" decel="50000">
                                          <p:stCondLst>
                                            <p:cond delay="1834"/>
                                          </p:stCondLst>
                                        </p:cTn>
                                        <p:tgtEl>
                                          <p:spTgt spid="66"/>
                                        </p:tgtEl>
                                      </p:cBhvr>
                                      <p:to x="100000" y="100000"/>
                                    </p:animScale>
                                  </p:childTnLst>
                                </p:cTn>
                              </p:par>
                            </p:childTnLst>
                          </p:cTn>
                        </p:par>
                      </p:childTnLst>
                    </p:cTn>
                  </p:par>
                  <p:par>
                    <p:cTn id="508" fill="hold">
                      <p:stCondLst>
                        <p:cond delay="indefinite"/>
                      </p:stCondLst>
                      <p:childTnLst>
                        <p:par>
                          <p:cTn id="509" fill="hold">
                            <p:stCondLst>
                              <p:cond delay="0"/>
                            </p:stCondLst>
                            <p:childTnLst>
                              <p:par>
                                <p:cTn id="510" presetID="26" presetClass="entr" presetSubtype="0" fill="hold" nodeType="clickEffect">
                                  <p:stCondLst>
                                    <p:cond delay="0"/>
                                  </p:stCondLst>
                                  <p:childTnLst>
                                    <p:set>
                                      <p:cBhvr>
                                        <p:cTn id="511" dur="1" fill="hold">
                                          <p:stCondLst>
                                            <p:cond delay="0"/>
                                          </p:stCondLst>
                                        </p:cTn>
                                        <p:tgtEl>
                                          <p:spTgt spid="67"/>
                                        </p:tgtEl>
                                        <p:attrNameLst>
                                          <p:attrName>style.visibility</p:attrName>
                                        </p:attrNameLst>
                                      </p:cBhvr>
                                      <p:to>
                                        <p:strVal val="visible"/>
                                      </p:to>
                                    </p:set>
                                    <p:animEffect transition="in" filter="wipe(down)">
                                      <p:cBhvr>
                                        <p:cTn id="512" dur="580">
                                          <p:stCondLst>
                                            <p:cond delay="0"/>
                                          </p:stCondLst>
                                        </p:cTn>
                                        <p:tgtEl>
                                          <p:spTgt spid="67"/>
                                        </p:tgtEl>
                                      </p:cBhvr>
                                    </p:animEffect>
                                    <p:anim calcmode="lin" valueType="num">
                                      <p:cBhvr>
                                        <p:cTn id="513"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514"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515"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516"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517"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518" dur="26">
                                          <p:stCondLst>
                                            <p:cond delay="650"/>
                                          </p:stCondLst>
                                        </p:cTn>
                                        <p:tgtEl>
                                          <p:spTgt spid="67"/>
                                        </p:tgtEl>
                                      </p:cBhvr>
                                      <p:to x="100000" y="60000"/>
                                    </p:animScale>
                                    <p:animScale>
                                      <p:cBhvr>
                                        <p:cTn id="519" dur="166" decel="50000">
                                          <p:stCondLst>
                                            <p:cond delay="676"/>
                                          </p:stCondLst>
                                        </p:cTn>
                                        <p:tgtEl>
                                          <p:spTgt spid="67"/>
                                        </p:tgtEl>
                                      </p:cBhvr>
                                      <p:to x="100000" y="100000"/>
                                    </p:animScale>
                                    <p:animScale>
                                      <p:cBhvr>
                                        <p:cTn id="520" dur="26">
                                          <p:stCondLst>
                                            <p:cond delay="1312"/>
                                          </p:stCondLst>
                                        </p:cTn>
                                        <p:tgtEl>
                                          <p:spTgt spid="67"/>
                                        </p:tgtEl>
                                      </p:cBhvr>
                                      <p:to x="100000" y="80000"/>
                                    </p:animScale>
                                    <p:animScale>
                                      <p:cBhvr>
                                        <p:cTn id="521" dur="166" decel="50000">
                                          <p:stCondLst>
                                            <p:cond delay="1338"/>
                                          </p:stCondLst>
                                        </p:cTn>
                                        <p:tgtEl>
                                          <p:spTgt spid="67"/>
                                        </p:tgtEl>
                                      </p:cBhvr>
                                      <p:to x="100000" y="100000"/>
                                    </p:animScale>
                                    <p:animScale>
                                      <p:cBhvr>
                                        <p:cTn id="522" dur="26">
                                          <p:stCondLst>
                                            <p:cond delay="1642"/>
                                          </p:stCondLst>
                                        </p:cTn>
                                        <p:tgtEl>
                                          <p:spTgt spid="67"/>
                                        </p:tgtEl>
                                      </p:cBhvr>
                                      <p:to x="100000" y="90000"/>
                                    </p:animScale>
                                    <p:animScale>
                                      <p:cBhvr>
                                        <p:cTn id="523" dur="166" decel="50000">
                                          <p:stCondLst>
                                            <p:cond delay="1668"/>
                                          </p:stCondLst>
                                        </p:cTn>
                                        <p:tgtEl>
                                          <p:spTgt spid="67"/>
                                        </p:tgtEl>
                                      </p:cBhvr>
                                      <p:to x="100000" y="100000"/>
                                    </p:animScale>
                                    <p:animScale>
                                      <p:cBhvr>
                                        <p:cTn id="524" dur="26">
                                          <p:stCondLst>
                                            <p:cond delay="1808"/>
                                          </p:stCondLst>
                                        </p:cTn>
                                        <p:tgtEl>
                                          <p:spTgt spid="67"/>
                                        </p:tgtEl>
                                      </p:cBhvr>
                                      <p:to x="100000" y="95000"/>
                                    </p:animScale>
                                    <p:animScale>
                                      <p:cBhvr>
                                        <p:cTn id="525" dur="166" decel="50000">
                                          <p:stCondLst>
                                            <p:cond delay="1834"/>
                                          </p:stCondLst>
                                        </p:cTn>
                                        <p:tgtEl>
                                          <p:spTgt spid="67"/>
                                        </p:tgtEl>
                                      </p:cBhvr>
                                      <p:to x="100000" y="100000"/>
                                    </p:animScale>
                                  </p:childTnLst>
                                </p:cTn>
                              </p:par>
                            </p:childTnLst>
                          </p:cTn>
                        </p:par>
                      </p:childTnLst>
                    </p:cTn>
                  </p:par>
                  <p:par>
                    <p:cTn id="526" fill="hold">
                      <p:stCondLst>
                        <p:cond delay="indefinite"/>
                      </p:stCondLst>
                      <p:childTnLst>
                        <p:par>
                          <p:cTn id="527" fill="hold">
                            <p:stCondLst>
                              <p:cond delay="0"/>
                            </p:stCondLst>
                            <p:childTnLst>
                              <p:par>
                                <p:cTn id="528" presetID="1" presetClass="exit" presetSubtype="0" fill="hold" nodeType="clickEffect">
                                  <p:stCondLst>
                                    <p:cond delay="0"/>
                                  </p:stCondLst>
                                  <p:childTnLst>
                                    <p:set>
                                      <p:cBhvr>
                                        <p:cTn id="529" dur="1" fill="hold">
                                          <p:stCondLst>
                                            <p:cond delay="0"/>
                                          </p:stCondLst>
                                        </p:cTn>
                                        <p:tgtEl>
                                          <p:spTgt spid="66"/>
                                        </p:tgtEl>
                                        <p:attrNameLst>
                                          <p:attrName>style.visibility</p:attrName>
                                        </p:attrNameLst>
                                      </p:cBhvr>
                                      <p:to>
                                        <p:strVal val="hidden"/>
                                      </p:to>
                                    </p:set>
                                  </p:childTnLst>
                                </p:cTn>
                              </p:par>
                              <p:par>
                                <p:cTn id="530" presetID="1" presetClass="exit" presetSubtype="0" fill="hold" nodeType="withEffect">
                                  <p:stCondLst>
                                    <p:cond delay="0"/>
                                  </p:stCondLst>
                                  <p:childTnLst>
                                    <p:set>
                                      <p:cBhvr>
                                        <p:cTn id="531"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0" grpId="0" animBg="1"/>
      <p:bldP spid="4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present &amp; past tense (Verb agreement (past))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Verbs: 3</a:t>
            </a:r>
            <a:r>
              <a:rPr lang="en-GB" sz="2000" baseline="30000" dirty="0">
                <a:solidFill>
                  <a:srgbClr val="002060"/>
                </a:solidFill>
                <a:latin typeface="Century Gothic" panose="020B0502020202020204" pitchFamily="34" charset="0"/>
                <a:cs typeface="Arial"/>
                <a:sym typeface="Arial"/>
                <a:hlinkClick r:id="rId3"/>
              </a:rPr>
              <a:t>rd</a:t>
            </a:r>
            <a:r>
              <a:rPr lang="en-GB" sz="2000" dirty="0">
                <a:solidFill>
                  <a:srgbClr val="002060"/>
                </a:solidFill>
                <a:latin typeface="Century Gothic" panose="020B0502020202020204" pitchFamily="34" charset="0"/>
                <a:cs typeface="Arial"/>
                <a:sym typeface="Arial"/>
                <a:hlinkClick r:id="rId3"/>
              </a:rPr>
              <a:t> person present &amp; past tense (Verb agreement (past))</a:t>
            </a:r>
          </a:p>
          <a:p>
            <a:pPr marL="342900" indent="-342900">
              <a:buFont typeface="Arial" panose="020B0604020202020204" pitchFamily="34" charset="0"/>
              <a:buChar cha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To have and to be: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9" name="Picture 8" descr="Diagram&#10;&#10;Description automatically generated">
            <a:extLst>
              <a:ext uri="{FF2B5EF4-FFF2-40B4-BE49-F238E27FC236}">
                <a16:creationId xmlns:a16="http://schemas.microsoft.com/office/drawing/2014/main" id="{34DCFACD-689F-45D6-8E81-FFF90687AE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2844" y="2843855"/>
            <a:ext cx="5855220" cy="3294326"/>
          </a:xfrm>
          <a:prstGeom prst="rect">
            <a:avLst/>
          </a:prstGeom>
        </p:spPr>
      </p:pic>
    </p:spTree>
    <p:extLst>
      <p:ext uri="{BB962C8B-B14F-4D97-AF65-F5344CB8AC3E}">
        <p14:creationId xmlns:p14="http://schemas.microsoft.com/office/powerpoint/2010/main" val="362412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TextBox 2">
            <a:extLst>
              <a:ext uri="{FF2B5EF4-FFF2-40B4-BE49-F238E27FC236}">
                <a16:creationId xmlns:a16="http://schemas.microsoft.com/office/drawing/2014/main" id="{6BA20BF5-DDFF-4492-83B0-3962467CB2F8}"/>
              </a:ext>
            </a:extLst>
          </p:cNvPr>
          <p:cNvSpPr txBox="1"/>
          <p:nvPr/>
        </p:nvSpPr>
        <p:spPr>
          <a:xfrm>
            <a:off x="-36194" y="1191217"/>
            <a:ext cx="9823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6)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hlinkClick r:id="rId6" action="ppaction://hlinkfile"/>
            <a:extLst>
              <a:ext uri="{FF2B5EF4-FFF2-40B4-BE49-F238E27FC236}">
                <a16:creationId xmlns:a16="http://schemas.microsoft.com/office/drawing/2014/main" id="{C5BE1396-3B15-41AE-A04D-3CF030005719}"/>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lang="en-GB" sz="2400" dirty="0">
                <a:solidFill>
                  <a:srgbClr val="115076"/>
                </a:solidFill>
                <a:latin typeface="Century Gothic" panose="020B0502020202020204" pitchFamily="34" charset="0"/>
                <a:hlinkClick r:id="rId7"/>
              </a:rPr>
              <a:t>Y8 Term 3.2 Week 6</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EC638CD-3DD1-4086-957E-3855B3020FB0}"/>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
        <p:nvSpPr>
          <p:cNvPr id="11" name="Rectangle 10">
            <a:extLst>
              <a:ext uri="{FF2B5EF4-FFF2-40B4-BE49-F238E27FC236}">
                <a16:creationId xmlns:a16="http://schemas.microsoft.com/office/drawing/2014/main" id="{EF56E9EE-3CD8-4BAC-8B01-FF2C9F749605}"/>
              </a:ext>
            </a:extLst>
          </p:cNvPr>
          <p:cNvSpPr/>
          <p:nvPr/>
        </p:nvSpPr>
        <p:spPr>
          <a:xfrm>
            <a:off x="92597" y="444036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3.1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2.2 Week 3</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00000000-0008-0000-0700-00001600000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689022" y="2900662"/>
            <a:ext cx="1305378" cy="1305378"/>
          </a:xfrm>
          <a:prstGeom prst="rect">
            <a:avLst/>
          </a:prstGeom>
        </p:spPr>
      </p:pic>
    </p:spTree>
    <p:extLst>
      <p:ext uri="{BB962C8B-B14F-4D97-AF65-F5344CB8AC3E}">
        <p14:creationId xmlns:p14="http://schemas.microsoft.com/office/powerpoint/2010/main" val="70374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0192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24530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ch diman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ch 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ch 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8" name="ch 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8" name="ch 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ch 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9" name="ch 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ch 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337277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4643" y="-19180"/>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347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46120"/>
            <a:ext cx="6096000" cy="758594"/>
          </a:xfrm>
        </p:spPr>
        <p:txBody>
          <a:bodyPr>
            <a:normAutofit/>
          </a:bodyPr>
          <a:lstStyle/>
          <a:p>
            <a:r>
              <a:rPr lang="en-GB" sz="3000" b="1" dirty="0">
                <a:solidFill>
                  <a:schemeClr val="bg1"/>
                </a:solidFill>
              </a:rPr>
              <a:t>Des </a:t>
            </a:r>
            <a:r>
              <a:rPr lang="en-GB" sz="3000" b="1" dirty="0" err="1">
                <a:solidFill>
                  <a:schemeClr val="bg1"/>
                </a:solidFill>
              </a:rPr>
              <a:t>groupes</a:t>
            </a:r>
            <a:r>
              <a:rPr lang="en-GB" sz="3000" b="1" dirty="0">
                <a:solidFill>
                  <a:schemeClr val="bg1"/>
                </a:solidFill>
              </a:rPr>
              <a:t> </a:t>
            </a:r>
            <a:r>
              <a:rPr lang="en-GB" sz="3000" b="1" dirty="0" err="1">
                <a:solidFill>
                  <a:schemeClr val="bg1"/>
                </a:solidFill>
              </a:rPr>
              <a:t>consonantiques</a:t>
            </a:r>
            <a:endParaRPr lang="en-GB" sz="30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55941" y="1473037"/>
            <a:ext cx="1127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Coche chaque fois que tu entends une des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5" name="Table 5">
            <a:extLst>
              <a:ext uri="{FF2B5EF4-FFF2-40B4-BE49-F238E27FC236}">
                <a16:creationId xmlns:a16="http://schemas.microsoft.com/office/drawing/2014/main" id="{764CBF18-F295-411F-8C08-616B661A7939}"/>
              </a:ext>
            </a:extLst>
          </p:cNvPr>
          <p:cNvGraphicFramePr>
            <a:graphicFrameLocks noGrp="1"/>
          </p:cNvGraphicFramePr>
          <p:nvPr/>
        </p:nvGraphicFramePr>
        <p:xfrm>
          <a:off x="369639" y="2299085"/>
          <a:ext cx="11452721" cy="3840480"/>
        </p:xfrm>
        <a:graphic>
          <a:graphicData uri="http://schemas.openxmlformats.org/drawingml/2006/table">
            <a:tbl>
              <a:tblPr firstRow="1" bandRow="1">
                <a:tableStyleId>{21E4AEA4-8DFA-4A89-87EB-49C32662AFE0}</a:tableStyleId>
              </a:tblPr>
              <a:tblGrid>
                <a:gridCol w="644841">
                  <a:extLst>
                    <a:ext uri="{9D8B030D-6E8A-4147-A177-3AD203B41FA5}">
                      <a16:colId xmlns:a16="http://schemas.microsoft.com/office/drawing/2014/main" val="2926419184"/>
                    </a:ext>
                  </a:extLst>
                </a:gridCol>
                <a:gridCol w="1811886">
                  <a:extLst>
                    <a:ext uri="{9D8B030D-6E8A-4147-A177-3AD203B41FA5}">
                      <a16:colId xmlns:a16="http://schemas.microsoft.com/office/drawing/2014/main" val="3390431193"/>
                    </a:ext>
                  </a:extLst>
                </a:gridCol>
                <a:gridCol w="1811886">
                  <a:extLst>
                    <a:ext uri="{9D8B030D-6E8A-4147-A177-3AD203B41FA5}">
                      <a16:colId xmlns:a16="http://schemas.microsoft.com/office/drawing/2014/main" val="1181257971"/>
                    </a:ext>
                  </a:extLst>
                </a:gridCol>
                <a:gridCol w="1811886">
                  <a:extLst>
                    <a:ext uri="{9D8B030D-6E8A-4147-A177-3AD203B41FA5}">
                      <a16:colId xmlns:a16="http://schemas.microsoft.com/office/drawing/2014/main" val="1147092173"/>
                    </a:ext>
                  </a:extLst>
                </a:gridCol>
                <a:gridCol w="5372222">
                  <a:extLst>
                    <a:ext uri="{9D8B030D-6E8A-4147-A177-3AD203B41FA5}">
                      <a16:colId xmlns:a16="http://schemas.microsoft.com/office/drawing/2014/main" val="826819373"/>
                    </a:ext>
                  </a:extLst>
                </a:gridCol>
              </a:tblGrid>
              <a:tr h="167349">
                <a:tc>
                  <a:txBody>
                    <a:bodyPr/>
                    <a:lstStyle/>
                    <a:p>
                      <a:endParaRPr lang="fr-FR" sz="2400" dirty="0"/>
                    </a:p>
                  </a:txBody>
                  <a:tcPr/>
                </a:tc>
                <a:tc>
                  <a:txBody>
                    <a:bodyPr/>
                    <a:lstStyle/>
                    <a:p>
                      <a:pPr algn="ctr"/>
                      <a:r>
                        <a:rPr lang="fr-FR" sz="2400" dirty="0"/>
                        <a:t>th</a:t>
                      </a:r>
                    </a:p>
                  </a:txBody>
                  <a:tcPr/>
                </a:tc>
                <a:tc>
                  <a:txBody>
                    <a:bodyPr/>
                    <a:lstStyle/>
                    <a:p>
                      <a:pPr algn="ctr"/>
                      <a:r>
                        <a:rPr lang="fr-FR" sz="2400" dirty="0" err="1"/>
                        <a:t>ch</a:t>
                      </a:r>
                      <a:endParaRPr lang="fr-FR" sz="2400" dirty="0"/>
                    </a:p>
                  </a:txBody>
                  <a:tcPr/>
                </a:tc>
                <a:tc>
                  <a:txBody>
                    <a:bodyPr/>
                    <a:lstStyle/>
                    <a:p>
                      <a:pPr algn="ctr"/>
                      <a:r>
                        <a:rPr lang="fr-FR" sz="2400" dirty="0" err="1"/>
                        <a:t>qu</a:t>
                      </a:r>
                      <a:endParaRPr lang="fr-FR" sz="2400" dirty="0"/>
                    </a:p>
                  </a:txBody>
                  <a:tcPr/>
                </a:tc>
                <a:tc>
                  <a:txBody>
                    <a:bodyPr/>
                    <a:lstStyle/>
                    <a:p>
                      <a:pPr algn="ctr"/>
                      <a:r>
                        <a:rPr lang="fr-FR" sz="2400" dirty="0"/>
                        <a:t>phrase</a:t>
                      </a:r>
                    </a:p>
                  </a:txBody>
                  <a:tcPr/>
                </a:tc>
                <a:extLst>
                  <a:ext uri="{0D108BD9-81ED-4DB2-BD59-A6C34878D82A}">
                    <a16:rowId xmlns:a16="http://schemas.microsoft.com/office/drawing/2014/main" val="2979753356"/>
                  </a:ext>
                </a:extLst>
              </a:tr>
              <a:tr h="370840">
                <a:tc>
                  <a:txBody>
                    <a:bodyPr/>
                    <a:lstStyle/>
                    <a:p>
                      <a:endParaRPr lang="fr-FR" sz="2400"/>
                    </a:p>
                  </a:txBody>
                  <a:tcPr/>
                </a:tc>
                <a:tc>
                  <a:txBody>
                    <a:bodyPr/>
                    <a:lstStyle/>
                    <a:p>
                      <a:endParaRPr lang="fr-FR" sz="2400" dirty="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Ma</a:t>
                      </a:r>
                      <a:r>
                        <a:rPr lang="fr-FR" sz="2400" b="1" u="sng" dirty="0">
                          <a:solidFill>
                            <a:srgbClr val="002060"/>
                          </a:solidFill>
                        </a:rPr>
                        <a:t>th</a:t>
                      </a:r>
                      <a:r>
                        <a:rPr lang="fr-FR" sz="2400" dirty="0">
                          <a:solidFill>
                            <a:srgbClr val="002060"/>
                          </a:solidFill>
                        </a:rPr>
                        <a:t>ieu est a</a:t>
                      </a:r>
                      <a:r>
                        <a:rPr lang="fr-FR" sz="2400" b="1" u="sng" dirty="0">
                          <a:solidFill>
                            <a:srgbClr val="002060"/>
                          </a:solidFill>
                        </a:rPr>
                        <a:t>th</a:t>
                      </a:r>
                      <a:r>
                        <a:rPr lang="fr-FR" sz="2400" dirty="0">
                          <a:solidFill>
                            <a:srgbClr val="002060"/>
                          </a:solidFill>
                        </a:rPr>
                        <a:t>l</a:t>
                      </a:r>
                      <a:r>
                        <a:rPr lang="fr-FR" sz="2400" dirty="0">
                          <a:solidFill>
                            <a:srgbClr val="002060"/>
                          </a:solidFill>
                          <a:latin typeface="Century Gothic" panose="020B0502020202020204" pitchFamily="34" charset="0"/>
                        </a:rPr>
                        <a:t>ète.</a:t>
                      </a:r>
                      <a:endParaRPr lang="fr-FR" sz="2400" dirty="0">
                        <a:solidFill>
                          <a:srgbClr val="002060"/>
                        </a:solidFill>
                      </a:endParaRPr>
                    </a:p>
                  </a:txBody>
                  <a:tcPr/>
                </a:tc>
                <a:extLst>
                  <a:ext uri="{0D108BD9-81ED-4DB2-BD59-A6C34878D82A}">
                    <a16:rowId xmlns:a16="http://schemas.microsoft.com/office/drawing/2014/main" val="1066875640"/>
                  </a:ext>
                </a:extLst>
              </a:tr>
              <a:tr h="370840">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Il </a:t>
                      </a:r>
                      <a:r>
                        <a:rPr lang="fr-FR" sz="2400" b="1" u="sng" dirty="0">
                          <a:solidFill>
                            <a:srgbClr val="002060"/>
                          </a:solidFill>
                        </a:rPr>
                        <a:t>ch</a:t>
                      </a:r>
                      <a:r>
                        <a:rPr lang="fr-FR" sz="2400" dirty="0">
                          <a:solidFill>
                            <a:srgbClr val="002060"/>
                          </a:solidFill>
                        </a:rPr>
                        <a:t>er</a:t>
                      </a:r>
                      <a:r>
                        <a:rPr lang="fr-FR" sz="2400" b="1" u="sng" dirty="0">
                          <a:solidFill>
                            <a:srgbClr val="002060"/>
                          </a:solidFill>
                        </a:rPr>
                        <a:t>ch</a:t>
                      </a:r>
                      <a:r>
                        <a:rPr lang="fr-FR" sz="2400" dirty="0">
                          <a:solidFill>
                            <a:srgbClr val="002060"/>
                          </a:solidFill>
                        </a:rPr>
                        <a:t>e des mara</a:t>
                      </a:r>
                      <a:r>
                        <a:rPr lang="fr-FR" sz="2400" b="1" u="sng" dirty="0">
                          <a:solidFill>
                            <a:srgbClr val="002060"/>
                          </a:solidFill>
                        </a:rPr>
                        <a:t>th</a:t>
                      </a:r>
                      <a:r>
                        <a:rPr lang="fr-FR" sz="2400" dirty="0">
                          <a:solidFill>
                            <a:srgbClr val="002060"/>
                          </a:solidFill>
                        </a:rPr>
                        <a:t>ons au </a:t>
                      </a:r>
                      <a:r>
                        <a:rPr lang="fr-FR" sz="2400" b="1" u="sng" dirty="0">
                          <a:solidFill>
                            <a:srgbClr val="002060"/>
                          </a:solidFill>
                        </a:rPr>
                        <a:t>Qu</a:t>
                      </a:r>
                      <a:r>
                        <a:rPr lang="fr-FR" sz="2400" dirty="0">
                          <a:solidFill>
                            <a:srgbClr val="002060"/>
                          </a:solidFill>
                        </a:rPr>
                        <a:t>ébec…</a:t>
                      </a:r>
                    </a:p>
                  </a:txBody>
                  <a:tcPr/>
                </a:tc>
                <a:extLst>
                  <a:ext uri="{0D108BD9-81ED-4DB2-BD59-A6C34878D82A}">
                    <a16:rowId xmlns:a16="http://schemas.microsoft.com/office/drawing/2014/main" val="3565951201"/>
                  </a:ext>
                </a:extLst>
              </a:tr>
              <a:tr h="370840">
                <a:tc>
                  <a:txBody>
                    <a:bodyPr/>
                    <a:lstStyle/>
                    <a:p>
                      <a:endParaRPr lang="fr-FR" sz="240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…parce </a:t>
                      </a:r>
                      <a:r>
                        <a:rPr lang="fr-FR" sz="2400" b="1" u="sng" dirty="0">
                          <a:solidFill>
                            <a:srgbClr val="002060"/>
                          </a:solidFill>
                        </a:rPr>
                        <a:t>qu</a:t>
                      </a:r>
                      <a:r>
                        <a:rPr lang="fr-FR" sz="2400" dirty="0">
                          <a:solidFill>
                            <a:srgbClr val="002060"/>
                          </a:solidFill>
                        </a:rPr>
                        <a:t>’il est en</a:t>
                      </a:r>
                      <a:r>
                        <a:rPr lang="fr-FR" sz="2400" b="1" u="sng" dirty="0">
                          <a:solidFill>
                            <a:srgbClr val="002060"/>
                          </a:solidFill>
                        </a:rPr>
                        <a:t>th</a:t>
                      </a:r>
                      <a:r>
                        <a:rPr lang="fr-FR" sz="2400" dirty="0">
                          <a:solidFill>
                            <a:srgbClr val="002060"/>
                          </a:solidFill>
                        </a:rPr>
                        <a:t>ousiaste.</a:t>
                      </a:r>
                    </a:p>
                  </a:txBody>
                  <a:tcPr/>
                </a:tc>
                <a:extLst>
                  <a:ext uri="{0D108BD9-81ED-4DB2-BD59-A6C34878D82A}">
                    <a16:rowId xmlns:a16="http://schemas.microsoft.com/office/drawing/2014/main" val="1076543155"/>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at, </a:t>
                      </a:r>
                      <a:r>
                        <a:rPr lang="fr-FR" sz="2400" b="1" u="sng" dirty="0">
                          <a:solidFill>
                            <a:srgbClr val="002060"/>
                          </a:solidFill>
                        </a:rPr>
                        <a:t>Th</a:t>
                      </a:r>
                      <a:r>
                        <a:rPr lang="fr-FR" sz="2400" dirty="0">
                          <a:solidFill>
                            <a:srgbClr val="002060"/>
                          </a:solidFill>
                        </a:rPr>
                        <a:t>ibaut, m</a:t>
                      </a:r>
                      <a:r>
                        <a:rPr lang="fr-FR" sz="2400" dirty="0">
                          <a:solidFill>
                            <a:srgbClr val="002060"/>
                          </a:solidFill>
                          <a:latin typeface="Century Gothic" panose="020B0502020202020204" pitchFamily="34" charset="0"/>
                        </a:rPr>
                        <a:t>â</a:t>
                      </a:r>
                      <a:r>
                        <a:rPr lang="fr-FR" sz="2400" b="1" u="sng" dirty="0">
                          <a:solidFill>
                            <a:srgbClr val="002060"/>
                          </a:solidFill>
                          <a:latin typeface="Century Gothic" panose="020B0502020202020204" pitchFamily="34" charset="0"/>
                        </a:rPr>
                        <a:t>ch</a:t>
                      </a:r>
                      <a:r>
                        <a:rPr lang="fr-FR" sz="2400" dirty="0">
                          <a:solidFill>
                            <a:srgbClr val="002060"/>
                          </a:solidFill>
                          <a:latin typeface="Century Gothic" panose="020B0502020202020204" pitchFamily="34" charset="0"/>
                        </a:rPr>
                        <a:t>e du </a:t>
                      </a:r>
                      <a:r>
                        <a:rPr lang="fr-FR" sz="2400" b="1" u="sng" dirty="0">
                          <a:solidFill>
                            <a:srgbClr val="002060"/>
                          </a:solidFill>
                          <a:latin typeface="Century Gothic" panose="020B0502020202020204" pitchFamily="34" charset="0"/>
                        </a:rPr>
                        <a:t>th</a:t>
                      </a:r>
                      <a:r>
                        <a:rPr lang="fr-FR" sz="2400" dirty="0">
                          <a:solidFill>
                            <a:srgbClr val="002060"/>
                          </a:solidFill>
                          <a:latin typeface="Century Gothic" panose="020B0502020202020204" pitchFamily="34" charset="0"/>
                        </a:rPr>
                        <a:t>on </a:t>
                      </a:r>
                      <a:r>
                        <a:rPr lang="fr-FR" sz="2400" b="1" u="sng" dirty="0">
                          <a:solidFill>
                            <a:srgbClr val="002060"/>
                          </a:solidFill>
                          <a:latin typeface="Century Gothic" panose="020B0502020202020204" pitchFamily="34" charset="0"/>
                        </a:rPr>
                        <a:t>qu</a:t>
                      </a:r>
                      <a:r>
                        <a:rPr lang="fr-FR" sz="2400" dirty="0">
                          <a:solidFill>
                            <a:srgbClr val="002060"/>
                          </a:solidFill>
                          <a:latin typeface="Century Gothic" panose="020B0502020202020204" pitchFamily="34" charset="0"/>
                        </a:rPr>
                        <a:t>ébécois.</a:t>
                      </a:r>
                      <a:endParaRPr lang="fr-FR" sz="2400" dirty="0">
                        <a:solidFill>
                          <a:srgbClr val="002060"/>
                        </a:solidFill>
                      </a:endParaRPr>
                    </a:p>
                  </a:txBody>
                  <a:tcPr/>
                </a:tc>
                <a:extLst>
                  <a:ext uri="{0D108BD9-81ED-4DB2-BD59-A6C34878D82A}">
                    <a16:rowId xmlns:a16="http://schemas.microsoft.com/office/drawing/2014/main" val="2043277456"/>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ien, Véroni</a:t>
                      </a:r>
                      <a:r>
                        <a:rPr lang="fr-FR" sz="2400" b="1" u="sng" dirty="0">
                          <a:solidFill>
                            <a:srgbClr val="002060"/>
                          </a:solidFill>
                        </a:rPr>
                        <a:t>qu</a:t>
                      </a:r>
                      <a:r>
                        <a:rPr lang="fr-FR" sz="2400" dirty="0">
                          <a:solidFill>
                            <a:srgbClr val="002060"/>
                          </a:solidFill>
                        </a:rPr>
                        <a:t>e, est </a:t>
                      </a:r>
                      <a:r>
                        <a:rPr lang="fr-FR" sz="2400" b="1" u="sng" dirty="0">
                          <a:solidFill>
                            <a:srgbClr val="002060"/>
                          </a:solidFill>
                        </a:rPr>
                        <a:t>ch</a:t>
                      </a:r>
                      <a:r>
                        <a:rPr lang="fr-FR" sz="2400" dirty="0">
                          <a:solidFill>
                            <a:srgbClr val="002060"/>
                          </a:solidFill>
                        </a:rPr>
                        <a:t>ez Moni</a:t>
                      </a:r>
                      <a:r>
                        <a:rPr lang="fr-FR" sz="2400" b="1" u="sng" dirty="0">
                          <a:solidFill>
                            <a:srgbClr val="002060"/>
                          </a:solidFill>
                        </a:rPr>
                        <a:t>qu</a:t>
                      </a:r>
                      <a:r>
                        <a:rPr lang="fr-FR" sz="2400" dirty="0">
                          <a:solidFill>
                            <a:srgbClr val="002060"/>
                          </a:solidFill>
                        </a:rPr>
                        <a:t>e.</a:t>
                      </a:r>
                    </a:p>
                  </a:txBody>
                  <a:tcPr/>
                </a:tc>
                <a:extLst>
                  <a:ext uri="{0D108BD9-81ED-4DB2-BD59-A6C34878D82A}">
                    <a16:rowId xmlns:a16="http://schemas.microsoft.com/office/drawing/2014/main" val="3951556614"/>
                  </a:ext>
                </a:extLst>
              </a:tr>
            </a:tbl>
          </a:graphicData>
        </a:graphic>
      </p:graphicFrame>
      <p:pic>
        <p:nvPicPr>
          <p:cNvPr id="9" name="Picture 8" descr="green checkmark">
            <a:extLst>
              <a:ext uri="{FF2B5EF4-FFF2-40B4-BE49-F238E27FC236}">
                <a16:creationId xmlns:a16="http://schemas.microsoft.com/office/drawing/2014/main" id="{43904054-0A42-497D-AD17-B00F07A68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2854639"/>
            <a:ext cx="282522" cy="294294"/>
          </a:xfrm>
          <a:prstGeom prst="rect">
            <a:avLst/>
          </a:prstGeom>
        </p:spPr>
      </p:pic>
      <p:pic>
        <p:nvPicPr>
          <p:cNvPr id="10" name="Picture 9" descr="green checkmark">
            <a:extLst>
              <a:ext uri="{FF2B5EF4-FFF2-40B4-BE49-F238E27FC236}">
                <a16:creationId xmlns:a16="http://schemas.microsoft.com/office/drawing/2014/main" id="{2EA2C0D4-C03F-4128-9B78-3E480D57F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302" y="2854639"/>
            <a:ext cx="282522" cy="294294"/>
          </a:xfrm>
          <a:prstGeom prst="rect">
            <a:avLst/>
          </a:prstGeom>
        </p:spPr>
      </p:pic>
      <p:pic>
        <p:nvPicPr>
          <p:cNvPr id="11" name="Picture 10" descr="green checkmark">
            <a:extLst>
              <a:ext uri="{FF2B5EF4-FFF2-40B4-BE49-F238E27FC236}">
                <a16:creationId xmlns:a16="http://schemas.microsoft.com/office/drawing/2014/main" id="{8DE7FCE0-771D-451B-8F49-4D76A1A2A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3359473"/>
            <a:ext cx="282522" cy="294294"/>
          </a:xfrm>
          <a:prstGeom prst="rect">
            <a:avLst/>
          </a:prstGeom>
        </p:spPr>
      </p:pic>
      <p:pic>
        <p:nvPicPr>
          <p:cNvPr id="12" name="Picture 11" descr="green checkmark">
            <a:extLst>
              <a:ext uri="{FF2B5EF4-FFF2-40B4-BE49-F238E27FC236}">
                <a16:creationId xmlns:a16="http://schemas.microsoft.com/office/drawing/2014/main" id="{CC0B2851-EE3B-4683-96A7-237C3E99E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862" y="3359473"/>
            <a:ext cx="282522" cy="294294"/>
          </a:xfrm>
          <a:prstGeom prst="rect">
            <a:avLst/>
          </a:prstGeom>
        </p:spPr>
      </p:pic>
      <p:pic>
        <p:nvPicPr>
          <p:cNvPr id="13" name="Picture 12" descr="green checkmark">
            <a:extLst>
              <a:ext uri="{FF2B5EF4-FFF2-40B4-BE49-F238E27FC236}">
                <a16:creationId xmlns:a16="http://schemas.microsoft.com/office/drawing/2014/main" id="{3DC0B021-11B1-468A-9BBB-FA1F259A4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3415890"/>
            <a:ext cx="282522" cy="294294"/>
          </a:xfrm>
          <a:prstGeom prst="rect">
            <a:avLst/>
          </a:prstGeom>
        </p:spPr>
      </p:pic>
      <p:pic>
        <p:nvPicPr>
          <p:cNvPr id="14" name="Picture 13" descr="green checkmark">
            <a:extLst>
              <a:ext uri="{FF2B5EF4-FFF2-40B4-BE49-F238E27FC236}">
                <a16:creationId xmlns:a16="http://schemas.microsoft.com/office/drawing/2014/main" id="{3A1722D9-7D0E-4CEF-AAEE-E14639B49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3359473"/>
            <a:ext cx="282522" cy="294294"/>
          </a:xfrm>
          <a:prstGeom prst="rect">
            <a:avLst/>
          </a:prstGeom>
        </p:spPr>
      </p:pic>
      <p:pic>
        <p:nvPicPr>
          <p:cNvPr id="15" name="Picture 14" descr="green checkmark">
            <a:extLst>
              <a:ext uri="{FF2B5EF4-FFF2-40B4-BE49-F238E27FC236}">
                <a16:creationId xmlns:a16="http://schemas.microsoft.com/office/drawing/2014/main" id="{DA05248B-5634-43E7-97B4-44CF86080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118134"/>
            <a:ext cx="282522" cy="294294"/>
          </a:xfrm>
          <a:prstGeom prst="rect">
            <a:avLst/>
          </a:prstGeom>
        </p:spPr>
      </p:pic>
      <p:pic>
        <p:nvPicPr>
          <p:cNvPr id="16" name="Picture 15" descr="green checkmark">
            <a:extLst>
              <a:ext uri="{FF2B5EF4-FFF2-40B4-BE49-F238E27FC236}">
                <a16:creationId xmlns:a16="http://schemas.microsoft.com/office/drawing/2014/main" id="{83A9AB13-810B-4093-8D21-08B1EEC45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138700"/>
            <a:ext cx="282522" cy="294294"/>
          </a:xfrm>
          <a:prstGeom prst="rect">
            <a:avLst/>
          </a:prstGeom>
        </p:spPr>
      </p:pic>
      <p:pic>
        <p:nvPicPr>
          <p:cNvPr id="17" name="Picture 16" descr="green checkmark">
            <a:extLst>
              <a:ext uri="{FF2B5EF4-FFF2-40B4-BE49-F238E27FC236}">
                <a16:creationId xmlns:a16="http://schemas.microsoft.com/office/drawing/2014/main" id="{8EAD725F-486A-440C-A1E2-2DD383B8A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4562799"/>
            <a:ext cx="282522" cy="294294"/>
          </a:xfrm>
          <a:prstGeom prst="rect">
            <a:avLst/>
          </a:prstGeom>
        </p:spPr>
      </p:pic>
      <p:pic>
        <p:nvPicPr>
          <p:cNvPr id="18" name="Picture 17" descr="green checkmark">
            <a:extLst>
              <a:ext uri="{FF2B5EF4-FFF2-40B4-BE49-F238E27FC236}">
                <a16:creationId xmlns:a16="http://schemas.microsoft.com/office/drawing/2014/main" id="{7E39B2BA-9D18-4359-BD8F-350D4A5A4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562799"/>
            <a:ext cx="282522" cy="294294"/>
          </a:xfrm>
          <a:prstGeom prst="rect">
            <a:avLst/>
          </a:prstGeom>
        </p:spPr>
      </p:pic>
      <p:pic>
        <p:nvPicPr>
          <p:cNvPr id="19" name="Picture 18" descr="green checkmark">
            <a:extLst>
              <a:ext uri="{FF2B5EF4-FFF2-40B4-BE49-F238E27FC236}">
                <a16:creationId xmlns:a16="http://schemas.microsoft.com/office/drawing/2014/main" id="{C218C2CC-9545-422E-926A-2E0C1E4B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4562799"/>
            <a:ext cx="282522" cy="294294"/>
          </a:xfrm>
          <a:prstGeom prst="rect">
            <a:avLst/>
          </a:prstGeom>
        </p:spPr>
      </p:pic>
      <p:pic>
        <p:nvPicPr>
          <p:cNvPr id="20" name="Picture 19" descr="green checkmark">
            <a:extLst>
              <a:ext uri="{FF2B5EF4-FFF2-40B4-BE49-F238E27FC236}">
                <a16:creationId xmlns:a16="http://schemas.microsoft.com/office/drawing/2014/main" id="{A02A2609-0D63-4510-8F1E-6C774FDD8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1657" y="4562799"/>
            <a:ext cx="282522" cy="294294"/>
          </a:xfrm>
          <a:prstGeom prst="rect">
            <a:avLst/>
          </a:prstGeom>
        </p:spPr>
      </p:pic>
      <p:pic>
        <p:nvPicPr>
          <p:cNvPr id="21" name="Picture 20" descr="green checkmark">
            <a:extLst>
              <a:ext uri="{FF2B5EF4-FFF2-40B4-BE49-F238E27FC236}">
                <a16:creationId xmlns:a16="http://schemas.microsoft.com/office/drawing/2014/main" id="{7C3F9301-3DDC-4A7E-A599-EC4B1CBB2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630402"/>
            <a:ext cx="282522" cy="294294"/>
          </a:xfrm>
          <a:prstGeom prst="rect">
            <a:avLst/>
          </a:prstGeom>
        </p:spPr>
      </p:pic>
      <p:pic>
        <p:nvPicPr>
          <p:cNvPr id="22" name="Picture 21" descr="green checkmark">
            <a:extLst>
              <a:ext uri="{FF2B5EF4-FFF2-40B4-BE49-F238E27FC236}">
                <a16:creationId xmlns:a16="http://schemas.microsoft.com/office/drawing/2014/main" id="{5F3294BA-9466-4228-95CB-2C4FA3958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5432756"/>
            <a:ext cx="282522" cy="294294"/>
          </a:xfrm>
          <a:prstGeom prst="rect">
            <a:avLst/>
          </a:prstGeom>
        </p:spPr>
      </p:pic>
      <p:pic>
        <p:nvPicPr>
          <p:cNvPr id="23" name="Picture 22" descr="green checkmark">
            <a:extLst>
              <a:ext uri="{FF2B5EF4-FFF2-40B4-BE49-F238E27FC236}">
                <a16:creationId xmlns:a16="http://schemas.microsoft.com/office/drawing/2014/main" id="{E66E20F8-94AF-400F-BFCA-4CE935238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5454496"/>
            <a:ext cx="282522" cy="294294"/>
          </a:xfrm>
          <a:prstGeom prst="rect">
            <a:avLst/>
          </a:prstGeom>
        </p:spPr>
      </p:pic>
      <p:pic>
        <p:nvPicPr>
          <p:cNvPr id="24" name="Picture 23" descr="green checkmark">
            <a:extLst>
              <a:ext uri="{FF2B5EF4-FFF2-40B4-BE49-F238E27FC236}">
                <a16:creationId xmlns:a16="http://schemas.microsoft.com/office/drawing/2014/main" id="{6D99AE35-CDF0-4FC6-86E1-790C7E4DF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5454496"/>
            <a:ext cx="282522" cy="294294"/>
          </a:xfrm>
          <a:prstGeom prst="rect">
            <a:avLst/>
          </a:prstGeom>
        </p:spPr>
      </p:pic>
      <p:pic>
        <p:nvPicPr>
          <p:cNvPr id="25" name="Picture 24" descr="green checkmark">
            <a:extLst>
              <a:ext uri="{FF2B5EF4-FFF2-40B4-BE49-F238E27FC236}">
                <a16:creationId xmlns:a16="http://schemas.microsoft.com/office/drawing/2014/main" id="{D61878A1-549D-40C1-8CCE-8F22D41A7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844" y="5454496"/>
            <a:ext cx="282522" cy="294294"/>
          </a:xfrm>
          <a:prstGeom prst="rect">
            <a:avLst/>
          </a:prstGeom>
        </p:spPr>
      </p:pic>
      <p:sp>
        <p:nvSpPr>
          <p:cNvPr id="26" name="Action Button: Custom 16">
            <a:hlinkClick r:id="" action="ppaction://noaction" highlightClick="1">
              <a:snd r:embed="rId5" name="1 mathieu est athlete.wav"/>
            </a:hlinkClick>
            <a:extLst>
              <a:ext uri="{FF2B5EF4-FFF2-40B4-BE49-F238E27FC236}">
                <a16:creationId xmlns:a16="http://schemas.microsoft.com/office/drawing/2014/main" id="{47C51528-FCCB-40C6-AF1C-1416EB88EC2E}"/>
              </a:ext>
            </a:extLst>
          </p:cNvPr>
          <p:cNvSpPr/>
          <p:nvPr/>
        </p:nvSpPr>
        <p:spPr>
          <a:xfrm>
            <a:off x="509550" y="27872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2 il cherche des marathons.wav"/>
            </a:hlinkClick>
            <a:extLst>
              <a:ext uri="{FF2B5EF4-FFF2-40B4-BE49-F238E27FC236}">
                <a16:creationId xmlns:a16="http://schemas.microsoft.com/office/drawing/2014/main" id="{504575BA-2E36-471D-B901-250DA2F5DDA7}"/>
              </a:ext>
            </a:extLst>
          </p:cNvPr>
          <p:cNvSpPr/>
          <p:nvPr/>
        </p:nvSpPr>
        <p:spPr>
          <a:xfrm>
            <a:off x="496030" y="3418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3 parce qu'il est enthousiaste.wav"/>
            </a:hlinkClick>
            <a:extLst>
              <a:ext uri="{FF2B5EF4-FFF2-40B4-BE49-F238E27FC236}">
                <a16:creationId xmlns:a16="http://schemas.microsoft.com/office/drawing/2014/main" id="{C714AE0D-9DB8-41A1-9B4E-390CCEDBB369}"/>
              </a:ext>
            </a:extLst>
          </p:cNvPr>
          <p:cNvSpPr/>
          <p:nvPr/>
        </p:nvSpPr>
        <p:spPr>
          <a:xfrm>
            <a:off x="495595" y="40673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4 son chat thibault.wav"/>
            </a:hlinkClick>
            <a:extLst>
              <a:ext uri="{FF2B5EF4-FFF2-40B4-BE49-F238E27FC236}">
                <a16:creationId xmlns:a16="http://schemas.microsoft.com/office/drawing/2014/main" id="{9FC56C87-A0CA-4F70-8D24-167C0428E40F}"/>
              </a:ext>
            </a:extLst>
          </p:cNvPr>
          <p:cNvSpPr/>
          <p:nvPr/>
        </p:nvSpPr>
        <p:spPr>
          <a:xfrm>
            <a:off x="495595" y="47099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9" name="5 son chien veronique.wav"/>
            </a:hlinkClick>
            <a:extLst>
              <a:ext uri="{FF2B5EF4-FFF2-40B4-BE49-F238E27FC236}">
                <a16:creationId xmlns:a16="http://schemas.microsoft.com/office/drawing/2014/main" id="{A12ACE80-A763-47AF-80DB-F68609099CDF}"/>
              </a:ext>
            </a:extLst>
          </p:cNvPr>
          <p:cNvSpPr/>
          <p:nvPr/>
        </p:nvSpPr>
        <p:spPr>
          <a:xfrm>
            <a:off x="505578" y="55261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Rectangle 5">
            <a:extLst>
              <a:ext uri="{FF2B5EF4-FFF2-40B4-BE49-F238E27FC236}">
                <a16:creationId xmlns:a16="http://schemas.microsoft.com/office/drawing/2014/main" id="{13E87E03-F739-4CCB-A6BA-D129ED5CBE2D}"/>
              </a:ext>
            </a:extLst>
          </p:cNvPr>
          <p:cNvSpPr/>
          <p:nvPr/>
        </p:nvSpPr>
        <p:spPr>
          <a:xfrm>
            <a:off x="6470619" y="280378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Ma__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ieu</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est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a__lète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BD5F427C-0E49-442C-BC27-284471DA3429}"/>
              </a:ext>
            </a:extLst>
          </p:cNvPr>
          <p:cNvSpPr/>
          <p:nvPr/>
        </p:nvSpPr>
        <p:spPr>
          <a:xfrm>
            <a:off x="6470619" y="3264107"/>
            <a:ext cx="5277556" cy="73263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Il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er__e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mara</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ons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au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3" name="Rectangle 32">
            <a:extLst>
              <a:ext uri="{FF2B5EF4-FFF2-40B4-BE49-F238E27FC236}">
                <a16:creationId xmlns:a16="http://schemas.microsoft.com/office/drawing/2014/main" id="{DCF54131-E4EA-45EF-B961-0E7D4DB345CF}"/>
              </a:ext>
            </a:extLst>
          </p:cNvPr>
          <p:cNvSpPr/>
          <p:nvPr/>
        </p:nvSpPr>
        <p:spPr>
          <a:xfrm>
            <a:off x="6492526" y="408689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…parce __’il est en__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ousiaste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4" name="Rectangle 33">
            <a:extLst>
              <a:ext uri="{FF2B5EF4-FFF2-40B4-BE49-F238E27FC236}">
                <a16:creationId xmlns:a16="http://schemas.microsoft.com/office/drawing/2014/main" id="{5E7A0C0F-574D-4E50-B419-B999B1FF40F8}"/>
              </a:ext>
            </a:extLst>
          </p:cNvPr>
          <p:cNvSpPr/>
          <p:nvPr/>
        </p:nvSpPr>
        <p:spPr>
          <a:xfrm>
            <a:off x="6470619" y="4596436"/>
            <a:ext cx="5277556" cy="73263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ibaut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mâ</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du __on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ébecois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5" name="Rectangle 34">
            <a:extLst>
              <a:ext uri="{FF2B5EF4-FFF2-40B4-BE49-F238E27FC236}">
                <a16:creationId xmlns:a16="http://schemas.microsoft.com/office/drawing/2014/main" id="{FF57FD39-DCC6-43C5-B039-090E603EAB72}"/>
              </a:ext>
            </a:extLst>
          </p:cNvPr>
          <p:cNvSpPr/>
          <p:nvPr/>
        </p:nvSpPr>
        <p:spPr>
          <a:xfrm>
            <a:off x="6470619" y="5351980"/>
            <a:ext cx="5277556" cy="7326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Véroni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est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ez</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a:t>
            </a:r>
          </a:p>
        </p:txBody>
      </p:sp>
      <p:sp>
        <p:nvSpPr>
          <p:cNvPr id="39" name="Rounded Rectangle 46">
            <a:extLst>
              <a:ext uri="{FF2B5EF4-FFF2-40B4-BE49-F238E27FC236}">
                <a16:creationId xmlns:a16="http://schemas.microsoft.com/office/drawing/2014/main" id="{887CFF53-86A7-49CE-9D67-18B64B7B617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ounded Rectangle 46">
            <a:extLst>
              <a:ext uri="{FF2B5EF4-FFF2-40B4-BE49-F238E27FC236}">
                <a16:creationId xmlns:a16="http://schemas.microsoft.com/office/drawing/2014/main" id="{DB40B8A4-175A-4397-B929-281098FB2742}"/>
              </a:ext>
            </a:extLst>
          </p:cNvPr>
          <p:cNvSpPr/>
          <p:nvPr/>
        </p:nvSpPr>
        <p:spPr>
          <a:xfrm>
            <a:off x="6492525" y="2783629"/>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Mathieu is an athlete.</a:t>
            </a:r>
          </a:p>
        </p:txBody>
      </p:sp>
      <p:sp>
        <p:nvSpPr>
          <p:cNvPr id="37" name="Rounded Rectangle 46">
            <a:extLst>
              <a:ext uri="{FF2B5EF4-FFF2-40B4-BE49-F238E27FC236}">
                <a16:creationId xmlns:a16="http://schemas.microsoft.com/office/drawing/2014/main" id="{B24FEFD3-17E0-48BB-BD81-624E8001DFEB}"/>
              </a:ext>
            </a:extLst>
          </p:cNvPr>
          <p:cNvSpPr/>
          <p:nvPr/>
        </p:nvSpPr>
        <p:spPr>
          <a:xfrm>
            <a:off x="6481572" y="3234728"/>
            <a:ext cx="5255649" cy="7849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looks for/is looking for marathons in Quebec…</a:t>
            </a:r>
          </a:p>
        </p:txBody>
      </p:sp>
      <p:sp>
        <p:nvSpPr>
          <p:cNvPr id="38" name="Rounded Rectangle 46">
            <a:extLst>
              <a:ext uri="{FF2B5EF4-FFF2-40B4-BE49-F238E27FC236}">
                <a16:creationId xmlns:a16="http://schemas.microsoft.com/office/drawing/2014/main" id="{B29588BD-49A9-4D3D-9414-AECD6E67AE35}"/>
              </a:ext>
            </a:extLst>
          </p:cNvPr>
          <p:cNvSpPr/>
          <p:nvPr/>
        </p:nvSpPr>
        <p:spPr>
          <a:xfrm>
            <a:off x="6492525" y="4054594"/>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…because he is enthusiastic.</a:t>
            </a:r>
          </a:p>
        </p:txBody>
      </p:sp>
      <p:sp>
        <p:nvSpPr>
          <p:cNvPr id="40" name="Rounded Rectangle 46">
            <a:extLst>
              <a:ext uri="{FF2B5EF4-FFF2-40B4-BE49-F238E27FC236}">
                <a16:creationId xmlns:a16="http://schemas.microsoft.com/office/drawing/2014/main" id="{12A6F7E8-97C8-4C7F-9DF2-142FC3979852}"/>
              </a:ext>
            </a:extLst>
          </p:cNvPr>
          <p:cNvSpPr/>
          <p:nvPr/>
        </p:nvSpPr>
        <p:spPr>
          <a:xfrm>
            <a:off x="6481571" y="4505803"/>
            <a:ext cx="5255649" cy="82327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cat, Thibaut, chews/is chewing tuna from Quebec.</a:t>
            </a:r>
          </a:p>
        </p:txBody>
      </p:sp>
      <p:sp>
        <p:nvSpPr>
          <p:cNvPr id="41" name="Rounded Rectangle 46">
            <a:extLst>
              <a:ext uri="{FF2B5EF4-FFF2-40B4-BE49-F238E27FC236}">
                <a16:creationId xmlns:a16="http://schemas.microsoft.com/office/drawing/2014/main" id="{F3948763-DA29-4AE9-9259-80637B9DD500}"/>
              </a:ext>
            </a:extLst>
          </p:cNvPr>
          <p:cNvSpPr/>
          <p:nvPr/>
        </p:nvSpPr>
        <p:spPr>
          <a:xfrm>
            <a:off x="6492525" y="5362278"/>
            <a:ext cx="5255649" cy="73263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dog,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Véronique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Monique’s place.</a:t>
            </a:r>
          </a:p>
        </p:txBody>
      </p:sp>
      <p:pic>
        <p:nvPicPr>
          <p:cNvPr id="1026" name="Picture 2" descr="Keywords, Running, Athlete, Men, Sport, Cut Out">
            <a:extLst>
              <a:ext uri="{FF2B5EF4-FFF2-40B4-BE49-F238E27FC236}">
                <a16:creationId xmlns:a16="http://schemas.microsoft.com/office/drawing/2014/main" id="{59CA3809-5906-43DC-8999-5044468ED40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06" b="94306" l="1983" r="96364">
                        <a14:foregroundMark x1="48264" y1="9583" x2="48264" y2="9583"/>
                        <a14:foregroundMark x1="96364" y1="31528" x2="96364" y2="31528"/>
                        <a14:foregroundMark x1="31405" y1="63611" x2="31405" y2="63611"/>
                        <a14:foregroundMark x1="35702" y1="61250" x2="35702" y2="61250"/>
                        <a14:foregroundMark x1="8760" y1="85972" x2="8760" y2="85972"/>
                        <a14:foregroundMark x1="9256" y1="82917" x2="9256" y2="82917"/>
                        <a14:foregroundMark x1="10744" y1="91528" x2="10744" y2="91528"/>
                        <a14:foregroundMark x1="13388" y1="94167" x2="13388" y2="94167"/>
                        <a14:foregroundMark x1="5785" y1="85000" x2="5785" y2="85000"/>
                        <a14:foregroundMark x1="3636" y1="86528" x2="3636" y2="86528"/>
                        <a14:foregroundMark x1="3636" y1="86528" x2="3636" y2="86528"/>
                        <a14:foregroundMark x1="8760" y1="90417" x2="8760" y2="90417"/>
                        <a14:foregroundMark x1="30248" y1="65556" x2="30248" y2="65556"/>
                        <a14:foregroundMark x1="33719" y1="62639" x2="33719" y2="62639"/>
                        <a14:foregroundMark x1="32727" y1="64722" x2="32727" y2="64722"/>
                        <a14:foregroundMark x1="35372" y1="63889" x2="35372" y2="63889"/>
                        <a14:foregroundMark x1="34876" y1="61528" x2="34876" y2="61528"/>
                        <a14:foregroundMark x1="34876" y1="61528" x2="34876" y2="61528"/>
                        <a14:foregroundMark x1="30083" y1="61250" x2="30083" y2="61250"/>
                        <a14:foregroundMark x1="30083" y1="61250" x2="30083" y2="61250"/>
                        <a14:foregroundMark x1="10248" y1="83056" x2="10248" y2="83056"/>
                        <a14:foregroundMark x1="10248" y1="83056" x2="10248" y2="83056"/>
                        <a14:foregroundMark x1="10248" y1="83056" x2="10248" y2="83056"/>
                        <a14:foregroundMark x1="10248" y1="83056" x2="10248" y2="83056"/>
                        <a14:foregroundMark x1="9091" y1="80694" x2="9091" y2="80694"/>
                        <a14:foregroundMark x1="9091" y1="82500" x2="9091" y2="82500"/>
                        <a14:foregroundMark x1="8926" y1="82500" x2="8926" y2="82500"/>
                        <a14:foregroundMark x1="8926" y1="82500" x2="8926" y2="82500"/>
                        <a14:foregroundMark x1="8926" y1="82500" x2="8926" y2="82500"/>
                        <a14:foregroundMark x1="6777" y1="86806" x2="6777" y2="86806"/>
                        <a14:foregroundMark x1="7603" y1="83056" x2="7603" y2="83056"/>
                        <a14:foregroundMark x1="7603" y1="83056" x2="7603" y2="83056"/>
                        <a14:foregroundMark x1="7603" y1="83056" x2="7603" y2="83056"/>
                        <a14:foregroundMark x1="8099" y1="83611" x2="8099" y2="83611"/>
                        <a14:foregroundMark x1="9256" y1="84583" x2="9256" y2="84583"/>
                        <a14:foregroundMark x1="10413" y1="86944" x2="10413" y2="86944"/>
                        <a14:foregroundMark x1="10248" y1="89444" x2="10248" y2="89444"/>
                        <a14:foregroundMark x1="9752" y1="91528" x2="9752" y2="91528"/>
                        <a14:foregroundMark x1="9587" y1="92639" x2="9587" y2="92639"/>
                        <a14:foregroundMark x1="9587" y1="94028" x2="9587" y2="94028"/>
                        <a14:foregroundMark x1="14545" y1="94306" x2="14545" y2="94306"/>
                        <a14:foregroundMark x1="3967" y1="84028" x2="3967" y2="84028"/>
                        <a14:foregroundMark x1="83471" y1="20000" x2="82810" y2="20000"/>
                        <a14:foregroundMark x1="84959" y1="21944" x2="84959" y2="21944"/>
                        <a14:foregroundMark x1="85289" y1="21528" x2="85289" y2="21528"/>
                        <a14:foregroundMark x1="85620" y1="20139" x2="85620" y2="20139"/>
                        <a14:foregroundMark x1="84959" y1="19167" x2="84959" y2="19167"/>
                        <a14:foregroundMark x1="90248" y1="23056" x2="90248" y2="23056"/>
                        <a14:foregroundMark x1="1983" y1="86944" x2="1983" y2="86944"/>
                      </a14:backgroundRemoval>
                    </a14:imgEffect>
                  </a14:imgLayer>
                </a14:imgProps>
              </a:ext>
              <a:ext uri="{28A0092B-C50C-407E-A947-70E740481C1C}">
                <a14:useLocalDpi xmlns:a14="http://schemas.microsoft.com/office/drawing/2010/main" val="0"/>
              </a:ext>
            </a:extLst>
          </a:blip>
          <a:srcRect/>
          <a:stretch>
            <a:fillRect/>
          </a:stretch>
        </p:blipFill>
        <p:spPr bwMode="auto">
          <a:xfrm>
            <a:off x="10176995" y="664535"/>
            <a:ext cx="1732926" cy="206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animBg="1"/>
      <p:bldP spid="33" grpId="0" animBg="1"/>
      <p:bldP spid="34" grpId="0" animBg="1"/>
      <p:bldP spid="35" grpId="0" animBg="1"/>
      <p:bldP spid="36" grpId="0" animBg="1"/>
      <p:bldP spid="37" grpId="0" animBg="1"/>
      <p:bldP spid="38"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descr="Table for exercises">
            <a:extLst>
              <a:ext uri="{FF2B5EF4-FFF2-40B4-BE49-F238E27FC236}">
                <a16:creationId xmlns:a16="http://schemas.microsoft.com/office/drawing/2014/main" id="{FFFDDFB0-79D6-4AD9-B713-2007D8754105}"/>
              </a:ext>
            </a:extLst>
          </p:cNvPr>
          <p:cNvGraphicFramePr>
            <a:graphicFrameLocks noGrp="1"/>
          </p:cNvGraphicFramePr>
          <p:nvPr>
            <p:extLst>
              <p:ext uri="{D42A27DB-BD31-4B8C-83A1-F6EECF244321}">
                <p14:modId xmlns:p14="http://schemas.microsoft.com/office/powerpoint/2010/main" val="913107036"/>
              </p:ext>
            </p:extLst>
          </p:nvPr>
        </p:nvGraphicFramePr>
        <p:xfrm>
          <a:off x="253220" y="2013082"/>
          <a:ext cx="10200596" cy="3902512"/>
        </p:xfrm>
        <a:graphic>
          <a:graphicData uri="http://schemas.openxmlformats.org/drawingml/2006/table">
            <a:tbl>
              <a:tblPr firstRow="1" bandRow="1">
                <a:tableStyleId>{5940675A-B579-460E-94D1-54222C63F5DA}</a:tableStyleId>
              </a:tblPr>
              <a:tblGrid>
                <a:gridCol w="576198">
                  <a:extLst>
                    <a:ext uri="{9D8B030D-6E8A-4147-A177-3AD203B41FA5}">
                      <a16:colId xmlns:a16="http://schemas.microsoft.com/office/drawing/2014/main" val="20000"/>
                    </a:ext>
                  </a:extLst>
                </a:gridCol>
                <a:gridCol w="2964106">
                  <a:extLst>
                    <a:ext uri="{9D8B030D-6E8A-4147-A177-3AD203B41FA5}">
                      <a16:colId xmlns:a16="http://schemas.microsoft.com/office/drawing/2014/main" val="2718503455"/>
                    </a:ext>
                  </a:extLst>
                </a:gridCol>
                <a:gridCol w="3089190">
                  <a:extLst>
                    <a:ext uri="{9D8B030D-6E8A-4147-A177-3AD203B41FA5}">
                      <a16:colId xmlns:a16="http://schemas.microsoft.com/office/drawing/2014/main" val="418573384"/>
                    </a:ext>
                  </a:extLst>
                </a:gridCol>
                <a:gridCol w="3571102">
                  <a:extLst>
                    <a:ext uri="{9D8B030D-6E8A-4147-A177-3AD203B41FA5}">
                      <a16:colId xmlns:a16="http://schemas.microsoft.com/office/drawing/2014/main" val="20001"/>
                    </a:ext>
                  </a:extLst>
                </a:gridCol>
              </a:tblGrid>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latin typeface="Century Gothic" panose="020B0502020202020204" pitchFamily="34" charset="0"/>
                        </a:rPr>
                        <a:t>to feed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library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to start, </a:t>
                      </a:r>
                    </a:p>
                    <a:p>
                      <a:pPr algn="ctr"/>
                      <a:r>
                        <a:rPr lang="en-GB" sz="2800" dirty="0">
                          <a:solidFill>
                            <a:srgbClr val="115076"/>
                          </a:solidFill>
                          <a:latin typeface="Century Gothic" panose="020B0502020202020204" pitchFamily="34" charset="0"/>
                        </a:rPr>
                        <a:t>to begin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latin typeface="Century Gothic" panose="020B0502020202020204" pitchFamily="34" charset="0"/>
                        </a:rPr>
                        <a:t>already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finally, at last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always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latin typeface="Century Gothic" panose="020B0502020202020204" pitchFamily="34" charset="0"/>
                        </a:rPr>
                        <a:t>task, chore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time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lesson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75628">
                <a:tc>
                  <a:txBody>
                    <a:bodyPr/>
                    <a:lstStyle/>
                    <a:p>
                      <a:pPr algn="ctr"/>
                      <a:endParaRPr lang="en-GB" sz="35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latin typeface="Century Gothic" panose="020B0502020202020204" pitchFamily="34" charset="0"/>
                        </a:rPr>
                        <a:t>to borrow, borrowing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to explain, explaining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rgbClr val="115076"/>
                          </a:solidFill>
                          <a:latin typeface="Century Gothic" panose="020B0502020202020204" pitchFamily="34" charset="0"/>
                        </a:rPr>
                        <a:t>to leave, leaving (somewhere)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Action Button: Custom 66" descr="number 1">
            <a:hlinkClick r:id="" action="ppaction://noaction" highlightClick="1">
              <a:snd r:embed="rId3" name="1 commencer la bib nourrir.wav"/>
            </a:hlinkClick>
            <a:extLst>
              <a:ext uri="{FF2B5EF4-FFF2-40B4-BE49-F238E27FC236}">
                <a16:creationId xmlns:a16="http://schemas.microsoft.com/office/drawing/2014/main" id="{46D8954D-2148-4980-878C-9620A4B3AE53}"/>
              </a:ext>
            </a:extLst>
          </p:cNvPr>
          <p:cNvSpPr/>
          <p:nvPr/>
        </p:nvSpPr>
        <p:spPr>
          <a:xfrm>
            <a:off x="192807" y="22300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69" descr="number 2">
            <a:hlinkClick r:id="" action="ppaction://noaction" highlightClick="1">
              <a:snd r:embed="rId4" name="8.3.1.2 s8 2.wav"/>
            </a:hlinkClick>
            <a:extLst>
              <a:ext uri="{FF2B5EF4-FFF2-40B4-BE49-F238E27FC236}">
                <a16:creationId xmlns:a16="http://schemas.microsoft.com/office/drawing/2014/main" id="{751550A2-6CCB-49FB-B7B9-D4C0DD19FBA0}"/>
              </a:ext>
            </a:extLst>
          </p:cNvPr>
          <p:cNvSpPr/>
          <p:nvPr/>
        </p:nvSpPr>
        <p:spPr>
          <a:xfrm>
            <a:off x="192808" y="320892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72" descr="number 3">
            <a:hlinkClick r:id="" action="ppaction://noaction" highlightClick="1">
              <a:snd r:embed="rId5" name="8.3.1.2 s8 3.wav"/>
            </a:hlinkClick>
            <a:extLst>
              <a:ext uri="{FF2B5EF4-FFF2-40B4-BE49-F238E27FC236}">
                <a16:creationId xmlns:a16="http://schemas.microsoft.com/office/drawing/2014/main" id="{5204E4BA-3D01-4CC4-94EB-A38AFC1D4E0F}"/>
              </a:ext>
            </a:extLst>
          </p:cNvPr>
          <p:cNvSpPr/>
          <p:nvPr/>
        </p:nvSpPr>
        <p:spPr>
          <a:xfrm>
            <a:off x="191559" y="416586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75" descr="number 4">
            <a:hlinkClick r:id="" action="ppaction://noaction" highlightClick="1">
              <a:snd r:embed="rId6" name="8.3.1.2 s8 4.wav"/>
            </a:hlinkClick>
            <a:extLst>
              <a:ext uri="{FF2B5EF4-FFF2-40B4-BE49-F238E27FC236}">
                <a16:creationId xmlns:a16="http://schemas.microsoft.com/office/drawing/2014/main" id="{02A30CCD-ACAA-4B38-B62A-16F83AB900BE}"/>
              </a:ext>
            </a:extLst>
          </p:cNvPr>
          <p:cNvSpPr/>
          <p:nvPr/>
        </p:nvSpPr>
        <p:spPr>
          <a:xfrm>
            <a:off x="191560" y="513993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 name="TextBox 5">
            <a:extLst>
              <a:ext uri="{FF2B5EF4-FFF2-40B4-BE49-F238E27FC236}">
                <a16:creationId xmlns:a16="http://schemas.microsoft.com/office/drawing/2014/main" id="{0E1E4255-654A-4D5C-8755-9ABAB4D5B176}"/>
              </a:ext>
            </a:extLst>
          </p:cNvPr>
          <p:cNvSpPr txBox="1"/>
          <p:nvPr/>
        </p:nvSpPr>
        <p:spPr>
          <a:xfrm>
            <a:off x="757363" y="2289322"/>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49" name="TextBox 48">
            <a:extLst>
              <a:ext uri="{FF2B5EF4-FFF2-40B4-BE49-F238E27FC236}">
                <a16:creationId xmlns:a16="http://schemas.microsoft.com/office/drawing/2014/main" id="{B86082DD-EC71-4DD6-B690-8EAFA1EE5AB4}"/>
              </a:ext>
            </a:extLst>
          </p:cNvPr>
          <p:cNvSpPr txBox="1"/>
          <p:nvPr/>
        </p:nvSpPr>
        <p:spPr>
          <a:xfrm>
            <a:off x="757363" y="3247640"/>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50" name="TextBox 49">
            <a:extLst>
              <a:ext uri="{FF2B5EF4-FFF2-40B4-BE49-F238E27FC236}">
                <a16:creationId xmlns:a16="http://schemas.microsoft.com/office/drawing/2014/main" id="{149FF1C4-50CB-4A18-9951-CFC61A8E378C}"/>
              </a:ext>
            </a:extLst>
          </p:cNvPr>
          <p:cNvSpPr txBox="1"/>
          <p:nvPr/>
        </p:nvSpPr>
        <p:spPr>
          <a:xfrm>
            <a:off x="757363" y="4212575"/>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51" name="TextBox 50">
            <a:extLst>
              <a:ext uri="{FF2B5EF4-FFF2-40B4-BE49-F238E27FC236}">
                <a16:creationId xmlns:a16="http://schemas.microsoft.com/office/drawing/2014/main" id="{14C04C8D-C8B7-4AFD-9823-036B533531C3}"/>
              </a:ext>
            </a:extLst>
          </p:cNvPr>
          <p:cNvSpPr txBox="1"/>
          <p:nvPr/>
        </p:nvSpPr>
        <p:spPr>
          <a:xfrm>
            <a:off x="757363" y="5184182"/>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a:t>
            </a:r>
          </a:p>
        </p:txBody>
      </p:sp>
      <p:sp>
        <p:nvSpPr>
          <p:cNvPr id="53" name="TextBox 52">
            <a:extLst>
              <a:ext uri="{FF2B5EF4-FFF2-40B4-BE49-F238E27FC236}">
                <a16:creationId xmlns:a16="http://schemas.microsoft.com/office/drawing/2014/main" id="{A09326F9-5860-4C03-B863-7B8772A81E29}"/>
              </a:ext>
            </a:extLst>
          </p:cNvPr>
          <p:cNvSpPr txBox="1"/>
          <p:nvPr/>
        </p:nvSpPr>
        <p:spPr>
          <a:xfrm>
            <a:off x="3743016" y="2327564"/>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4" name="TextBox 53">
            <a:extLst>
              <a:ext uri="{FF2B5EF4-FFF2-40B4-BE49-F238E27FC236}">
                <a16:creationId xmlns:a16="http://schemas.microsoft.com/office/drawing/2014/main" id="{525F23E3-493C-4996-BC4D-35C031292FC4}"/>
              </a:ext>
            </a:extLst>
          </p:cNvPr>
          <p:cNvSpPr txBox="1"/>
          <p:nvPr/>
        </p:nvSpPr>
        <p:spPr>
          <a:xfrm>
            <a:off x="3743016" y="3304597"/>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5" name="TextBox 54">
            <a:extLst>
              <a:ext uri="{FF2B5EF4-FFF2-40B4-BE49-F238E27FC236}">
                <a16:creationId xmlns:a16="http://schemas.microsoft.com/office/drawing/2014/main" id="{9CE42825-1C88-49C9-9AB4-05AFDD4A4836}"/>
              </a:ext>
            </a:extLst>
          </p:cNvPr>
          <p:cNvSpPr txBox="1"/>
          <p:nvPr/>
        </p:nvSpPr>
        <p:spPr>
          <a:xfrm>
            <a:off x="3743016" y="4250817"/>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6" name="TextBox 55">
            <a:extLst>
              <a:ext uri="{FF2B5EF4-FFF2-40B4-BE49-F238E27FC236}">
                <a16:creationId xmlns:a16="http://schemas.microsoft.com/office/drawing/2014/main" id="{AF72A003-2D18-438A-822A-ED6E62276282}"/>
              </a:ext>
            </a:extLst>
          </p:cNvPr>
          <p:cNvSpPr txBox="1"/>
          <p:nvPr/>
        </p:nvSpPr>
        <p:spPr>
          <a:xfrm>
            <a:off x="3743016" y="5222424"/>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a:t>
            </a:r>
          </a:p>
        </p:txBody>
      </p:sp>
      <p:sp>
        <p:nvSpPr>
          <p:cNvPr id="58" name="TextBox 57">
            <a:extLst>
              <a:ext uri="{FF2B5EF4-FFF2-40B4-BE49-F238E27FC236}">
                <a16:creationId xmlns:a16="http://schemas.microsoft.com/office/drawing/2014/main" id="{478F5828-079D-44DD-9EC2-3C90CFDE8222}"/>
              </a:ext>
            </a:extLst>
          </p:cNvPr>
          <p:cNvSpPr txBox="1"/>
          <p:nvPr/>
        </p:nvSpPr>
        <p:spPr>
          <a:xfrm>
            <a:off x="6845782" y="2327564"/>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
        <p:nvSpPr>
          <p:cNvPr id="59" name="TextBox 58">
            <a:extLst>
              <a:ext uri="{FF2B5EF4-FFF2-40B4-BE49-F238E27FC236}">
                <a16:creationId xmlns:a16="http://schemas.microsoft.com/office/drawing/2014/main" id="{FDEB81F6-9524-4F3B-A532-00C992D7C188}"/>
              </a:ext>
            </a:extLst>
          </p:cNvPr>
          <p:cNvSpPr txBox="1"/>
          <p:nvPr/>
        </p:nvSpPr>
        <p:spPr>
          <a:xfrm>
            <a:off x="6845782" y="3313076"/>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
        <p:nvSpPr>
          <p:cNvPr id="60" name="TextBox 59">
            <a:extLst>
              <a:ext uri="{FF2B5EF4-FFF2-40B4-BE49-F238E27FC236}">
                <a16:creationId xmlns:a16="http://schemas.microsoft.com/office/drawing/2014/main" id="{6BE9C56B-FCD2-4EFA-9AC5-08E5EFE426A9}"/>
              </a:ext>
            </a:extLst>
          </p:cNvPr>
          <p:cNvSpPr txBox="1"/>
          <p:nvPr/>
        </p:nvSpPr>
        <p:spPr>
          <a:xfrm>
            <a:off x="6845782" y="4250817"/>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
        <p:nvSpPr>
          <p:cNvPr id="61" name="TextBox 60">
            <a:extLst>
              <a:ext uri="{FF2B5EF4-FFF2-40B4-BE49-F238E27FC236}">
                <a16:creationId xmlns:a16="http://schemas.microsoft.com/office/drawing/2014/main" id="{3DD850D0-97A0-4048-B7FF-D5BC861A81AA}"/>
              </a:ext>
            </a:extLst>
          </p:cNvPr>
          <p:cNvSpPr txBox="1"/>
          <p:nvPr/>
        </p:nvSpPr>
        <p:spPr>
          <a:xfrm>
            <a:off x="6845782" y="5222424"/>
            <a:ext cx="505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a:t>
            </a:r>
          </a:p>
        </p:txBody>
      </p:sp>
      <p:sp>
        <p:nvSpPr>
          <p:cNvPr id="46" name="Rounded Rectangle 46">
            <a:extLst>
              <a:ext uri="{FF2B5EF4-FFF2-40B4-BE49-F238E27FC236}">
                <a16:creationId xmlns:a16="http://schemas.microsoft.com/office/drawing/2014/main" id="{9047BD16-B1F2-40B1-8376-21E6A9A41C2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2E8504E-7ABA-4FF6-B969-E62E3D80E13C}"/>
              </a:ext>
            </a:extLst>
          </p:cNvPr>
          <p:cNvSpPr txBox="1"/>
          <p:nvPr/>
        </p:nvSpPr>
        <p:spPr>
          <a:xfrm>
            <a:off x="10550071" y="2250154"/>
            <a:ext cx="1449122" cy="461665"/>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b, a</a:t>
            </a:r>
          </a:p>
        </p:txBody>
      </p:sp>
      <p:sp>
        <p:nvSpPr>
          <p:cNvPr id="48" name="Rectangle 47">
            <a:extLst>
              <a:ext uri="{FF2B5EF4-FFF2-40B4-BE49-F238E27FC236}">
                <a16:creationId xmlns:a16="http://schemas.microsoft.com/office/drawing/2014/main" id="{B261C612-0FE0-407D-876D-273C5A4091FF}"/>
              </a:ext>
            </a:extLst>
          </p:cNvPr>
          <p:cNvSpPr/>
          <p:nvPr/>
        </p:nvSpPr>
        <p:spPr>
          <a:xfrm>
            <a:off x="10767363" y="2289322"/>
            <a:ext cx="1014538" cy="37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2" name="Imagen 25">
            <a:extLst>
              <a:ext uri="{FF2B5EF4-FFF2-40B4-BE49-F238E27FC236}">
                <a16:creationId xmlns:a16="http://schemas.microsoft.com/office/drawing/2014/main" id="{ED80D22B-EBB1-4BC1-BD3A-1FD2B0EA9E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90190" y="1256657"/>
            <a:ext cx="968883" cy="771691"/>
          </a:xfrm>
          <a:prstGeom prst="rect">
            <a:avLst/>
          </a:prstGeom>
        </p:spPr>
      </p:pic>
      <p:sp>
        <p:nvSpPr>
          <p:cNvPr id="57" name="TextBox 56">
            <a:extLst>
              <a:ext uri="{FF2B5EF4-FFF2-40B4-BE49-F238E27FC236}">
                <a16:creationId xmlns:a16="http://schemas.microsoft.com/office/drawing/2014/main" id="{DCA1FDA8-692B-4562-AF75-8A6D3D55C21F}"/>
              </a:ext>
            </a:extLst>
          </p:cNvPr>
          <p:cNvSpPr txBox="1"/>
          <p:nvPr/>
        </p:nvSpPr>
        <p:spPr>
          <a:xfrm>
            <a:off x="10556077" y="3227008"/>
            <a:ext cx="1449122" cy="461665"/>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 b</a:t>
            </a:r>
          </a:p>
        </p:txBody>
      </p:sp>
      <p:sp>
        <p:nvSpPr>
          <p:cNvPr id="62" name="Rectangle 61">
            <a:extLst>
              <a:ext uri="{FF2B5EF4-FFF2-40B4-BE49-F238E27FC236}">
                <a16:creationId xmlns:a16="http://schemas.microsoft.com/office/drawing/2014/main" id="{5392EC60-6EDD-4CBF-B32F-2F9987DC0EC9}"/>
              </a:ext>
            </a:extLst>
          </p:cNvPr>
          <p:cNvSpPr/>
          <p:nvPr/>
        </p:nvSpPr>
        <p:spPr>
          <a:xfrm>
            <a:off x="10790190" y="3270706"/>
            <a:ext cx="1014538" cy="37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TextBox 62">
            <a:extLst>
              <a:ext uri="{FF2B5EF4-FFF2-40B4-BE49-F238E27FC236}">
                <a16:creationId xmlns:a16="http://schemas.microsoft.com/office/drawing/2014/main" id="{29FC1AF6-7A0B-421E-9A43-BC637FDF7E1E}"/>
              </a:ext>
            </a:extLst>
          </p:cNvPr>
          <p:cNvSpPr txBox="1"/>
          <p:nvPr/>
        </p:nvSpPr>
        <p:spPr>
          <a:xfrm>
            <a:off x="10572898" y="4173407"/>
            <a:ext cx="1449122" cy="461665"/>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c, a</a:t>
            </a:r>
          </a:p>
        </p:txBody>
      </p:sp>
      <p:sp>
        <p:nvSpPr>
          <p:cNvPr id="64" name="Rectangle 63">
            <a:extLst>
              <a:ext uri="{FF2B5EF4-FFF2-40B4-BE49-F238E27FC236}">
                <a16:creationId xmlns:a16="http://schemas.microsoft.com/office/drawing/2014/main" id="{5B7F732E-84A6-4F2A-A19C-BDF87F7F60A6}"/>
              </a:ext>
            </a:extLst>
          </p:cNvPr>
          <p:cNvSpPr/>
          <p:nvPr/>
        </p:nvSpPr>
        <p:spPr>
          <a:xfrm>
            <a:off x="10790190" y="4225135"/>
            <a:ext cx="1014538" cy="37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TextBox 64">
            <a:extLst>
              <a:ext uri="{FF2B5EF4-FFF2-40B4-BE49-F238E27FC236}">
                <a16:creationId xmlns:a16="http://schemas.microsoft.com/office/drawing/2014/main" id="{8E96BEE6-BA88-4E79-89A3-296DB5130D83}"/>
              </a:ext>
            </a:extLst>
          </p:cNvPr>
          <p:cNvSpPr txBox="1"/>
          <p:nvPr/>
        </p:nvSpPr>
        <p:spPr>
          <a:xfrm>
            <a:off x="10572898" y="5183256"/>
            <a:ext cx="1449122" cy="461665"/>
          </a:xfrm>
          <a:prstGeom prst="rect">
            <a:avLst/>
          </a:prstGeom>
          <a:noFill/>
          <a:ln w="571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 b</a:t>
            </a:r>
          </a:p>
        </p:txBody>
      </p:sp>
      <p:sp>
        <p:nvSpPr>
          <p:cNvPr id="66" name="Rectangle 65">
            <a:extLst>
              <a:ext uri="{FF2B5EF4-FFF2-40B4-BE49-F238E27FC236}">
                <a16:creationId xmlns:a16="http://schemas.microsoft.com/office/drawing/2014/main" id="{83F6BBC0-D615-433C-AA71-FBFB3FC8237A}"/>
              </a:ext>
            </a:extLst>
          </p:cNvPr>
          <p:cNvSpPr/>
          <p:nvPr/>
        </p:nvSpPr>
        <p:spPr>
          <a:xfrm>
            <a:off x="10782300" y="5221534"/>
            <a:ext cx="1014538" cy="37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8BB47F92-E7B7-489A-9D8F-C2B170E2A3B3}"/>
              </a:ext>
            </a:extLst>
          </p:cNvPr>
          <p:cNvSpPr/>
          <p:nvPr/>
        </p:nvSpPr>
        <p:spPr>
          <a:xfrm>
            <a:off x="185791" y="1355523"/>
            <a:ext cx="8124019" cy="461665"/>
          </a:xfrm>
          <a:prstGeom prst="rect">
            <a:avLst/>
          </a:prstGeom>
        </p:spPr>
        <p:txBody>
          <a:bodyPr wrap="square">
            <a:spAutoFit/>
          </a:bodyPr>
          <a:lstStyle/>
          <a:p>
            <a:r>
              <a:rPr lang="fr-FR" sz="2400" dirty="0">
                <a:solidFill>
                  <a:srgbClr val="115076"/>
                </a:solidFill>
              </a:rPr>
              <a:t>Écoute. Écris les lettres </a:t>
            </a:r>
            <a:r>
              <a:rPr lang="fr-FR" sz="2400" b="1" dirty="0">
                <a:solidFill>
                  <a:srgbClr val="115076"/>
                </a:solidFill>
              </a:rPr>
              <a:t>a, b, c </a:t>
            </a:r>
            <a:r>
              <a:rPr lang="fr-FR" sz="2400" dirty="0">
                <a:solidFill>
                  <a:srgbClr val="115076"/>
                </a:solidFill>
              </a:rPr>
              <a:t>dans l'ordre de la liste.</a:t>
            </a:r>
            <a:endParaRPr lang="en-GB" sz="2400" dirty="0">
              <a:solidFill>
                <a:srgbClr val="115076"/>
              </a:solidFill>
            </a:endParaRPr>
          </a:p>
        </p:txBody>
      </p:sp>
      <p:pic>
        <p:nvPicPr>
          <p:cNvPr id="34" name="Picture 33" descr="background rectangle">
            <a:extLst>
              <a:ext uri="{FF2B5EF4-FFF2-40B4-BE49-F238E27FC236}">
                <a16:creationId xmlns:a16="http://schemas.microsoft.com/office/drawing/2014/main" id="{BA58B606-012D-419F-91A2-141D953E096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8FE19539-0890-4331-A4DB-B8B41A26B4AB}"/>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Tree>
    <p:extLst>
      <p:ext uri="{BB962C8B-B14F-4D97-AF65-F5344CB8AC3E}">
        <p14:creationId xmlns:p14="http://schemas.microsoft.com/office/powerpoint/2010/main" val="121031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2" grpId="0" animBg="1"/>
      <p:bldP spid="64" grpId="0" animBg="1"/>
      <p:bldP spid="6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8658</Words>
  <Application>Microsoft Office PowerPoint</Application>
  <PresentationFormat>Widescreen</PresentationFormat>
  <Paragraphs>916</Paragraphs>
  <Slides>37</Slides>
  <Notes>37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37</vt:i4>
      </vt:variant>
    </vt:vector>
  </HeadingPairs>
  <TitlesOfParts>
    <vt:vector size="47" baseType="lpstr">
      <vt:lpstr>Arial</vt:lpstr>
      <vt:lpstr>Arial Rounded MT Bold</vt:lpstr>
      <vt:lpstr>Calibri</vt:lpstr>
      <vt:lpstr>Century Gothic</vt:lpstr>
      <vt:lpstr>Tw Cen MT</vt:lpstr>
      <vt:lpstr>1_Office Theme</vt:lpstr>
      <vt:lpstr>NCELP Theme</vt:lpstr>
      <vt:lpstr>2_Office Theme</vt:lpstr>
      <vt:lpstr>3_Office Theme</vt:lpstr>
      <vt:lpstr>6_Office Theme</vt:lpstr>
      <vt:lpstr>Talking about what you did and have done </vt:lpstr>
      <vt:lpstr>th</vt:lpstr>
      <vt:lpstr>th</vt:lpstr>
      <vt:lpstr>ch</vt:lpstr>
      <vt:lpstr>ch</vt:lpstr>
      <vt:lpstr>qu</vt:lpstr>
      <vt:lpstr>qu</vt:lpstr>
      <vt:lpstr>Des groupes consonantiques</vt:lpstr>
      <vt:lpstr>Vocabulaire</vt:lpstr>
      <vt:lpstr>Adverb placement</vt:lpstr>
      <vt:lpstr>À la réunion parents-professeurs</vt:lpstr>
      <vt:lpstr>Bilal parle de ses enfants</vt:lpstr>
      <vt:lpstr>Bilal parle de ses enfants</vt:lpstr>
      <vt:lpstr>En vacances ! </vt:lpstr>
      <vt:lpstr>Amandine parle à Aurélie ! </vt:lpstr>
      <vt:lpstr>Amandine parle à Aurélie ! </vt:lpstr>
      <vt:lpstr>Noura et ses livres</vt:lpstr>
      <vt:lpstr>Noura et ses livres</vt:lpstr>
      <vt:lpstr>Talking about what you did and have done </vt:lpstr>
      <vt:lpstr>Phonétique</vt:lpstr>
      <vt:lpstr>Phonétique</vt:lpstr>
      <vt:lpstr>Phonétique</vt:lpstr>
      <vt:lpstr>Phonétique</vt:lpstr>
      <vt:lpstr>Phonétique</vt:lpstr>
      <vt:lpstr>Phonétique</vt:lpstr>
      <vt:lpstr>Phonétique</vt:lpstr>
      <vt:lpstr>Salut Amir ! </vt:lpstr>
      <vt:lpstr>Present perfect vs. simple past</vt:lpstr>
      <vt:lpstr>Adverbs of time</vt:lpstr>
      <vt:lpstr>Present simple or continuous?</vt:lpstr>
      <vt:lpstr>Present simple or continuous?</vt:lpstr>
      <vt:lpstr>Present simple or continuous?</vt:lpstr>
      <vt:lpstr>Present simple or continuous?</vt:lpstr>
      <vt:lpstr>Present simple or continuous?</vt:lpstr>
      <vt:lpstr>À vous de jouer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887</cp:revision>
  <dcterms:created xsi:type="dcterms:W3CDTF">2020-06-12T14:19:03Z</dcterms:created>
  <dcterms:modified xsi:type="dcterms:W3CDTF">2021-11-06T12:45:20Z</dcterms:modified>
</cp:coreProperties>
</file>