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sldIdLst>
    <p:sldId id="260" r:id="rId2"/>
    <p:sldId id="318" r:id="rId3"/>
    <p:sldId id="315" r:id="rId4"/>
    <p:sldId id="316" r:id="rId5"/>
    <p:sldId id="31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86401" autoAdjust="0"/>
  </p:normalViewPr>
  <p:slideViewPr>
    <p:cSldViewPr snapToGrid="0">
      <p:cViewPr varScale="1">
        <p:scale>
          <a:sx n="82" d="100"/>
          <a:sy n="82" d="100"/>
        </p:scale>
        <p:origin x="200" y="7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err="1">
                <a:solidFill>
                  <a:srgbClr val="FFCC00"/>
                </a:solidFill>
                <a:latin typeface="Century Gothic" panose="020B0502020202020204" pitchFamily="34" charset="0"/>
              </a:rPr>
              <a:t>äu</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M</a:t>
            </a:r>
            <a:r>
              <a:rPr lang="en-GB" sz="9600" b="1" dirty="0" err="1">
                <a:solidFill>
                  <a:srgbClr val="FFC000"/>
                </a:solidFill>
                <a:latin typeface="Century Gothic" panose="020B0502020202020204" pitchFamily="34" charset="0"/>
              </a:rPr>
              <a:t>äu</a:t>
            </a:r>
            <a:r>
              <a:rPr lang="en-GB" sz="9600" b="1" dirty="0" err="1">
                <a:solidFill>
                  <a:srgbClr val="002060"/>
                </a:solidFill>
                <a:latin typeface="Century Gothic" panose="020B0502020202020204" pitchFamily="34" charset="0"/>
              </a:rPr>
              <a:t>se</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whiskers, holding your fingers up to the side of your mouth.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67020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sz="1200" b="1" dirty="0" err="1">
                <a:solidFill>
                  <a:srgbClr val="002060"/>
                </a:solidFill>
                <a:latin typeface="Century Gothic" panose="020B0502020202020204" pitchFamily="34" charset="0"/>
              </a:rPr>
              <a:t>äu</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Mäuse</a:t>
            </a:r>
            <a:r>
              <a:rPr lang="en-GB" sz="1200" b="1" baseline="0" dirty="0"/>
              <a:t> </a:t>
            </a:r>
            <a:r>
              <a:rPr lang="en-GB" sz="1200" baseline="0" dirty="0"/>
              <a:t>[3757]; </a:t>
            </a:r>
            <a:r>
              <a:rPr lang="en-GB" sz="1200" b="1" baseline="0" dirty="0" err="1"/>
              <a:t>Bäume</a:t>
            </a:r>
            <a:r>
              <a:rPr lang="en-GB" sz="1200" b="1" baseline="0" dirty="0"/>
              <a:t> </a:t>
            </a:r>
            <a:r>
              <a:rPr lang="en-GB" sz="1200" b="0" baseline="0" dirty="0"/>
              <a:t>[994] </a:t>
            </a:r>
            <a:r>
              <a:rPr lang="en-GB" sz="1200" b="1" baseline="0" dirty="0" err="1"/>
              <a:t>häufig</a:t>
            </a:r>
            <a:r>
              <a:rPr lang="en-GB" sz="1200" b="1" baseline="0" dirty="0"/>
              <a:t> </a:t>
            </a:r>
            <a:r>
              <a:rPr lang="en-GB" sz="1200" baseline="0" dirty="0"/>
              <a:t>[432]; </a:t>
            </a:r>
            <a:r>
              <a:rPr lang="en-GB" sz="1200" b="1" baseline="0" dirty="0" err="1"/>
              <a:t>träumen</a:t>
            </a:r>
            <a:r>
              <a:rPr lang="en-GB" sz="1200" b="1" baseline="0" dirty="0"/>
              <a:t> </a:t>
            </a:r>
            <a:r>
              <a:rPr lang="en-GB" sz="1200" baseline="0" dirty="0"/>
              <a:t>[1907]; </a:t>
            </a:r>
            <a:r>
              <a:rPr lang="en-GB" sz="1200" b="1" baseline="0" dirty="0" err="1"/>
              <a:t>Häuser</a:t>
            </a:r>
            <a:r>
              <a:rPr lang="en-GB" sz="1200" b="1" baseline="0" dirty="0"/>
              <a:t> </a:t>
            </a:r>
            <a:r>
              <a:rPr lang="en-GB" sz="1200" baseline="0" dirty="0"/>
              <a:t>[159]; </a:t>
            </a:r>
            <a:r>
              <a:rPr lang="en-GB" sz="1200" b="1" baseline="0" dirty="0" err="1"/>
              <a:t>Gebäude</a:t>
            </a:r>
            <a:r>
              <a:rPr lang="en-GB" sz="1200" baseline="0" dirty="0"/>
              <a:t>[1202].</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t>Note: Four of these cluster words are plural.  Draw students’ attention to these</a:t>
            </a:r>
            <a:r>
              <a:rPr lang="en-GB" sz="1200" b="1" i="0" baseline="0" dirty="0"/>
              <a:t> and elicit the singular forms from them.</a:t>
            </a:r>
            <a:br>
              <a:rPr lang="en-GB" sz="1200" b="1" i="0" baseline="0" dirty="0"/>
            </a:br>
            <a:r>
              <a:rPr lang="en-GB" sz="1200" b="0" i="0" baseline="0" dirty="0" err="1"/>
              <a:t>Bäume</a:t>
            </a:r>
            <a:r>
              <a:rPr lang="en-GB" sz="1200" b="0" i="0" baseline="0" dirty="0"/>
              <a:t> </a:t>
            </a:r>
            <a:r>
              <a:rPr lang="en-GB" sz="1200" b="0" i="0" baseline="0" dirty="0">
                <a:sym typeface="Wingdings" panose="05000000000000000000" pitchFamily="2" charset="2"/>
              </a:rPr>
              <a:t> der Baum (students met this word in the O Tannenbaum lesson before Christmas)</a:t>
            </a:r>
            <a:br>
              <a:rPr lang="en-GB" sz="1200" b="0" i="0" baseline="0" dirty="0">
                <a:sym typeface="Wingdings" panose="05000000000000000000" pitchFamily="2" charset="2"/>
              </a:rPr>
            </a:br>
            <a:r>
              <a:rPr lang="en-GB" sz="1200" b="0" i="0" baseline="0" dirty="0" err="1">
                <a:sym typeface="Wingdings" panose="05000000000000000000" pitchFamily="2" charset="2"/>
              </a:rPr>
              <a:t>Häuser</a:t>
            </a:r>
            <a:r>
              <a:rPr lang="en-GB" sz="1200" b="0" i="0" baseline="0" dirty="0">
                <a:sym typeface="Wingdings" panose="05000000000000000000" pitchFamily="2" charset="2"/>
              </a:rPr>
              <a:t>  das </a:t>
            </a:r>
            <a:r>
              <a:rPr lang="en-GB" sz="1200" b="0" i="0" baseline="0" dirty="0" err="1">
                <a:sym typeface="Wingdings" panose="05000000000000000000" pitchFamily="2" charset="2"/>
              </a:rPr>
              <a:t>Haus</a:t>
            </a:r>
            <a:r>
              <a:rPr lang="en-GB" sz="1200" b="0" i="0" baseline="0" dirty="0">
                <a:sym typeface="Wingdings" panose="05000000000000000000" pitchFamily="2" charset="2"/>
              </a:rPr>
              <a:t> (students met </a:t>
            </a:r>
            <a:r>
              <a:rPr lang="en-GB" sz="1200" b="0" i="0" baseline="0" dirty="0" err="1">
                <a:sym typeface="Wingdings" panose="05000000000000000000" pitchFamily="2" charset="2"/>
              </a:rPr>
              <a:t>Haus</a:t>
            </a:r>
            <a:r>
              <a:rPr lang="en-GB" sz="1200" b="0" i="0" baseline="0" dirty="0">
                <a:sym typeface="Wingdings" panose="05000000000000000000" pitchFamily="2" charset="2"/>
              </a:rPr>
              <a:t> in 1.1.5 and revisited it last week in 2.1.1) - it is another example of the plural rule they saw last lesson (</a:t>
            </a:r>
            <a:r>
              <a:rPr lang="en-GB" sz="1200" b="0" i="0" baseline="0" dirty="0" err="1">
                <a:sym typeface="Wingdings" panose="05000000000000000000" pitchFamily="2" charset="2"/>
              </a:rPr>
              <a:t>Männer</a:t>
            </a:r>
            <a:r>
              <a:rPr lang="en-GB" sz="1200" b="0" i="0" baseline="0" dirty="0">
                <a:sym typeface="Wingdings" panose="05000000000000000000" pitchFamily="2" charset="2"/>
              </a:rPr>
              <a:t>, </a:t>
            </a:r>
            <a:r>
              <a:rPr lang="en-GB" sz="1200" b="0" i="0" baseline="0" dirty="0" err="1">
                <a:sym typeface="Wingdings" panose="05000000000000000000" pitchFamily="2" charset="2"/>
              </a:rPr>
              <a:t>Wörter</a:t>
            </a:r>
            <a:r>
              <a:rPr lang="en-GB" sz="1200" b="0" i="0" baseline="0" dirty="0">
                <a:sym typeface="Wingdings" panose="05000000000000000000" pitchFamily="2" charset="2"/>
              </a:rPr>
              <a:t>, </a:t>
            </a:r>
            <a:r>
              <a:rPr lang="en-GB" sz="1200" b="0" i="0" baseline="0" dirty="0" err="1">
                <a:sym typeface="Wingdings" panose="05000000000000000000" pitchFamily="2" charset="2"/>
              </a:rPr>
              <a:t>Bücher</a:t>
            </a:r>
            <a:r>
              <a:rPr lang="en-GB" sz="1200" b="0" i="0" baseline="0" dirty="0">
                <a:sym typeface="Wingdings" panose="05000000000000000000" pitchFamily="2" charset="2"/>
              </a:rPr>
              <a:t>)</a:t>
            </a:r>
            <a:br>
              <a:rPr lang="en-GB" sz="1200" b="0" i="0" baseline="0" dirty="0">
                <a:sym typeface="Wingdings" panose="05000000000000000000" pitchFamily="2" charset="2"/>
              </a:rPr>
            </a:br>
            <a:r>
              <a:rPr lang="en-GB" sz="1200" b="0" i="0" baseline="0" dirty="0" err="1">
                <a:sym typeface="Wingdings" panose="05000000000000000000" pitchFamily="2" charset="2"/>
              </a:rPr>
              <a:t>Mäuser</a:t>
            </a:r>
            <a:r>
              <a:rPr lang="en-GB" sz="1200" b="0" i="0" baseline="0" dirty="0">
                <a:sym typeface="Wingdings" panose="05000000000000000000" pitchFamily="2" charset="2"/>
              </a:rPr>
              <a:t>  die </a:t>
            </a:r>
            <a:r>
              <a:rPr lang="en-GB" sz="1200" b="0" i="0" baseline="0" dirty="0" err="1">
                <a:sym typeface="Wingdings" panose="05000000000000000000" pitchFamily="2" charset="2"/>
              </a:rPr>
              <a:t>Maus</a:t>
            </a:r>
            <a:r>
              <a:rPr lang="en-GB" sz="1200" b="0" i="0" baseline="0" dirty="0">
                <a:sym typeface="Wingdings" panose="05000000000000000000" pitchFamily="2" charset="2"/>
              </a:rPr>
              <a:t> (students have not met this word, but may be able to deduce its singular form by working in reverse to remove the ending -e and the umlaut, to arrive at the cognate ‘</a:t>
            </a:r>
            <a:r>
              <a:rPr lang="en-GB" sz="1200" b="0" i="0" baseline="0" dirty="0" err="1">
                <a:sym typeface="Wingdings" panose="05000000000000000000" pitchFamily="2" charset="2"/>
              </a:rPr>
              <a:t>Maus</a:t>
            </a:r>
            <a:r>
              <a:rPr lang="en-GB" sz="1200" b="0" i="0" baseline="0" dirty="0">
                <a:sym typeface="Wingdings" panose="05000000000000000000" pitchFamily="2" charset="2"/>
              </a:rPr>
              <a:t>’.  This models a very important comprehension strategy.</a:t>
            </a:r>
            <a:br>
              <a:rPr lang="en-GB" sz="1200" b="0" i="0" baseline="0" dirty="0">
                <a:sym typeface="Wingdings" panose="05000000000000000000" pitchFamily="2" charset="2"/>
              </a:rPr>
            </a:br>
            <a:r>
              <a:rPr lang="en-GB" sz="1200" b="0" i="0" baseline="0" dirty="0" err="1">
                <a:sym typeface="Wingdings" panose="05000000000000000000" pitchFamily="2" charset="2"/>
              </a:rPr>
              <a:t>Gebäude</a:t>
            </a:r>
            <a:r>
              <a:rPr lang="en-GB" sz="1200" b="0" i="0" baseline="0" dirty="0">
                <a:sym typeface="Wingdings" panose="05000000000000000000" pitchFamily="2" charset="2"/>
              </a:rPr>
              <a:t>  This is a new word for students.  Tell them that it is das </a:t>
            </a:r>
            <a:r>
              <a:rPr lang="en-GB" sz="1200" b="0" i="0" baseline="0" dirty="0" err="1">
                <a:sym typeface="Wingdings" panose="05000000000000000000" pitchFamily="2" charset="2"/>
              </a:rPr>
              <a:t>Gebäude</a:t>
            </a:r>
            <a:r>
              <a:rPr lang="en-GB" sz="1200" b="0" i="0" baseline="0" dirty="0">
                <a:sym typeface="Wingdings" panose="05000000000000000000" pitchFamily="2" charset="2"/>
              </a:rPr>
              <a:t> AND die </a:t>
            </a:r>
            <a:r>
              <a:rPr lang="en-GB" sz="1200" b="0" i="0" baseline="0" dirty="0" err="1">
                <a:sym typeface="Wingdings" panose="05000000000000000000" pitchFamily="2" charset="2"/>
              </a:rPr>
              <a:t>Gebäude</a:t>
            </a:r>
            <a:r>
              <a:rPr lang="en-GB" sz="1200" b="0" i="0" baseline="0" dirty="0">
                <a:sym typeface="Wingdings" panose="05000000000000000000" pitchFamily="2" charset="2"/>
              </a:rPr>
              <a:t> and elicit from them that this means that the plural and singular forms of this word (building/buildings) are the same.  </a:t>
            </a:r>
            <a:br>
              <a:rPr lang="en-GB" sz="1200" b="0" i="0" baseline="0" dirty="0">
                <a:sym typeface="Wingdings" panose="05000000000000000000" pitchFamily="2" charset="2"/>
              </a:rPr>
            </a:br>
            <a:br>
              <a:rPr lang="en-GB" sz="1200" b="0" i="0" baseline="0" dirty="0">
                <a:sym typeface="Wingdings" panose="05000000000000000000" pitchFamily="2" charset="2"/>
              </a:rPr>
            </a:br>
            <a:endParaRPr lang="en-GB" sz="1200" b="0" i="0" dirty="0"/>
          </a:p>
          <a:p>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31768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Mäuse</a:t>
            </a:r>
            <a:r>
              <a:rPr lang="en-GB" sz="1200" b="1" baseline="0" dirty="0"/>
              <a:t> </a:t>
            </a:r>
            <a:r>
              <a:rPr lang="en-GB" sz="1200" baseline="0" dirty="0"/>
              <a:t>[3757]; </a:t>
            </a:r>
            <a:r>
              <a:rPr lang="en-GB" sz="1200" b="1" baseline="0" dirty="0" err="1"/>
              <a:t>Bäume</a:t>
            </a:r>
            <a:r>
              <a:rPr lang="en-GB" sz="1200" b="1" baseline="0" dirty="0"/>
              <a:t> </a:t>
            </a:r>
            <a:r>
              <a:rPr lang="en-GB" sz="1200" b="0" baseline="0" dirty="0"/>
              <a:t>[994] </a:t>
            </a:r>
            <a:r>
              <a:rPr lang="en-GB" sz="1200" b="1" baseline="0" dirty="0" err="1"/>
              <a:t>häufig</a:t>
            </a:r>
            <a:r>
              <a:rPr lang="en-GB" sz="1200" b="1" baseline="0" dirty="0"/>
              <a:t> </a:t>
            </a:r>
            <a:r>
              <a:rPr lang="en-GB" sz="1200" baseline="0" dirty="0"/>
              <a:t>[432]; </a:t>
            </a:r>
            <a:r>
              <a:rPr lang="en-GB" sz="1200" b="1" baseline="0" dirty="0" err="1"/>
              <a:t>träumen</a:t>
            </a:r>
            <a:r>
              <a:rPr lang="en-GB" sz="1200" b="1" baseline="0" dirty="0"/>
              <a:t> </a:t>
            </a:r>
            <a:r>
              <a:rPr lang="en-GB" sz="1200" baseline="0" dirty="0"/>
              <a:t>[1907]; </a:t>
            </a:r>
            <a:r>
              <a:rPr lang="en-GB" sz="1200" b="1" baseline="0" dirty="0" err="1"/>
              <a:t>Häuser</a:t>
            </a:r>
            <a:r>
              <a:rPr lang="en-GB" sz="1200" b="1" baseline="0" dirty="0"/>
              <a:t> </a:t>
            </a:r>
            <a:r>
              <a:rPr lang="en-GB" sz="1200" baseline="0" dirty="0"/>
              <a:t>[159]; </a:t>
            </a:r>
            <a:r>
              <a:rPr lang="en-GB" sz="1200" b="1" baseline="0" dirty="0" err="1"/>
              <a:t>Gebäude</a:t>
            </a:r>
            <a:r>
              <a:rPr lang="en-GB" sz="1200" baseline="0" dirty="0"/>
              <a:t>[1202].</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54080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 to elicit production from students.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Mäuse</a:t>
            </a:r>
            <a:r>
              <a:rPr lang="en-GB" sz="1200" b="1" baseline="0" dirty="0"/>
              <a:t> </a:t>
            </a:r>
            <a:r>
              <a:rPr lang="en-GB" sz="1200" baseline="0" dirty="0"/>
              <a:t>[3757]; </a:t>
            </a:r>
            <a:r>
              <a:rPr lang="en-GB" sz="1200" b="1" baseline="0" dirty="0" err="1"/>
              <a:t>Bäume</a:t>
            </a:r>
            <a:r>
              <a:rPr lang="en-GB" sz="1200" b="1" baseline="0" dirty="0"/>
              <a:t> </a:t>
            </a:r>
            <a:r>
              <a:rPr lang="en-GB" sz="1200" b="0" baseline="0" dirty="0"/>
              <a:t>[994] </a:t>
            </a:r>
            <a:r>
              <a:rPr lang="en-GB" sz="1200" b="1" baseline="0" dirty="0" err="1"/>
              <a:t>häufig</a:t>
            </a:r>
            <a:r>
              <a:rPr lang="en-GB" sz="1200" b="1" baseline="0" dirty="0"/>
              <a:t> </a:t>
            </a:r>
            <a:r>
              <a:rPr lang="en-GB" sz="1200" baseline="0" dirty="0"/>
              <a:t>[432]; </a:t>
            </a:r>
            <a:r>
              <a:rPr lang="en-GB" sz="1200" b="1" baseline="0" dirty="0" err="1"/>
              <a:t>träumen</a:t>
            </a:r>
            <a:r>
              <a:rPr lang="en-GB" sz="1200" b="1" baseline="0" dirty="0"/>
              <a:t> </a:t>
            </a:r>
            <a:r>
              <a:rPr lang="en-GB" sz="1200" baseline="0" dirty="0"/>
              <a:t>[1907]; </a:t>
            </a:r>
            <a:r>
              <a:rPr lang="en-GB" sz="1200" b="1" baseline="0" dirty="0" err="1"/>
              <a:t>Häuser</a:t>
            </a:r>
            <a:r>
              <a:rPr lang="en-GB" sz="1200" b="1" baseline="0" dirty="0"/>
              <a:t> </a:t>
            </a:r>
            <a:r>
              <a:rPr lang="en-GB" sz="1200" baseline="0" dirty="0"/>
              <a:t>[159]; </a:t>
            </a:r>
            <a:r>
              <a:rPr lang="en-GB" sz="1200" b="1" baseline="0" dirty="0" err="1"/>
              <a:t>Gebäude</a:t>
            </a:r>
            <a:r>
              <a:rPr lang="en-GB" sz="1200" baseline="0" dirty="0"/>
              <a:t>[1202].</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92278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07/02/2020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07/02/2020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07/02/2020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07/02/2020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6.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image" Target="../media/image4.jpeg"/><Relationship Id="rId5" Type="http://schemas.openxmlformats.org/officeDocument/2006/relationships/audio" Target="../media/audio5.wav"/><Relationship Id="rId15" Type="http://schemas.openxmlformats.org/officeDocument/2006/relationships/image" Target="../media/image8.png"/><Relationship Id="rId10" Type="http://schemas.openxmlformats.org/officeDocument/2006/relationships/image" Target="../media/image3.jpeg"/><Relationship Id="rId4" Type="http://schemas.openxmlformats.org/officeDocument/2006/relationships/audio" Target="../media/audio4.wav"/><Relationship Id="rId9" Type="http://schemas.openxmlformats.org/officeDocument/2006/relationships/audio" Target="../media/audio9.wav"/><Relationship Id="rId14" Type="http://schemas.openxmlformats.org/officeDocument/2006/relationships/image" Target="../media/image7.gif"/></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3.jpeg"/><Relationship Id="rId4" Type="http://schemas.openxmlformats.org/officeDocument/2006/relationships/audio" Target="../media/audio4.wav"/><Relationship Id="rId9"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äu</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70955" y="5214808"/>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2.1 - Week 2</a:t>
            </a:r>
          </a:p>
        </p:txBody>
      </p:sp>
      <p:sp>
        <p:nvSpPr>
          <p:cNvPr id="13" name="Title 3">
            <a:extLst>
              <a:ext uri="{FF2B5EF4-FFF2-40B4-BE49-F238E27FC236}">
                <a16:creationId xmlns:a16="http://schemas.microsoft.com/office/drawing/2014/main" id="{239F55BB-42D8-E74F-94DB-FBBECCC2271B}"/>
              </a:ext>
            </a:extLst>
          </p:cNvPr>
          <p:cNvSpPr txBox="1">
            <a:spLocks/>
          </p:cNvSpPr>
          <p:nvPr/>
        </p:nvSpPr>
        <p:spPr>
          <a:xfrm>
            <a:off x="170955" y="6007757"/>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Inge Alferink / Rachel Hawkes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07/02/2020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3783" y="4335878"/>
            <a:ext cx="5184433"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M</a:t>
            </a:r>
            <a:r>
              <a:rPr lang="en-GB" sz="12000" dirty="0" err="1">
                <a:solidFill>
                  <a:srgbClr val="FFC000"/>
                </a:solidFill>
                <a:latin typeface="Century Gothic" panose="020B0502020202020204" pitchFamily="34" charset="0"/>
              </a:rPr>
              <a:t>äu</a:t>
            </a:r>
            <a:r>
              <a:rPr lang="en-GB" sz="12000" dirty="0" err="1">
                <a:solidFill>
                  <a:srgbClr val="002060"/>
                </a:solidFill>
                <a:latin typeface="Century Gothic" panose="020B0502020202020204" pitchFamily="34" charset="0"/>
              </a:rPr>
              <a:t>se</a:t>
            </a:r>
            <a:endParaRPr lang="en-GB" sz="12000" dirty="0">
              <a:solidFill>
                <a:srgbClr val="002060"/>
              </a:solidFill>
              <a:latin typeface="Century Gothic" panose="020B0502020202020204" pitchFamily="34" charset="0"/>
            </a:endParaRP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9519" y="1001753"/>
            <a:ext cx="4839904" cy="3420509"/>
          </a:xfrm>
          <a:prstGeom prst="rect">
            <a:avLst/>
          </a:prstGeom>
        </p:spPr>
      </p:pic>
      <p:sp>
        <p:nvSpPr>
          <p:cNvPr id="5" name="Title 4">
            <a:extLst>
              <a:ext uri="{FF2B5EF4-FFF2-40B4-BE49-F238E27FC236}">
                <a16:creationId xmlns:a16="http://schemas.microsoft.com/office/drawing/2014/main" id="{C40A3E4C-67C0-E947-916E-738A94092402}"/>
              </a:ext>
            </a:extLst>
          </p:cNvPr>
          <p:cNvSpPr>
            <a:spLocks noGrp="1"/>
          </p:cNvSpPr>
          <p:nvPr>
            <p:ph type="title"/>
          </p:nvPr>
        </p:nvSpPr>
        <p:spPr>
          <a:xfrm>
            <a:off x="168448" y="680471"/>
            <a:ext cx="4106333" cy="1325563"/>
          </a:xfrm>
        </p:spPr>
        <p:txBody>
          <a:bodyPr>
            <a:noAutofit/>
          </a:bodyPr>
          <a:lstStyle/>
          <a:p>
            <a:r>
              <a:rPr lang="en-GB" sz="20000" b="1" dirty="0" err="1">
                <a:solidFill>
                  <a:srgbClr val="FFCC00"/>
                </a:solidFill>
                <a:latin typeface="Century Gothic" panose="020B0502020202020204" pitchFamily="34" charset="0"/>
              </a:rPr>
              <a:t>äu</a:t>
            </a:r>
            <a:endParaRPr lang="en-US" sz="20000" dirty="0"/>
          </a:p>
        </p:txBody>
      </p:sp>
    </p:spTree>
    <p:extLst>
      <p:ext uri="{BB962C8B-B14F-4D97-AF65-F5344CB8AC3E}">
        <p14:creationId xmlns:p14="http://schemas.microsoft.com/office/powerpoint/2010/main" val="28082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u_umlau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Mäuse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Mäuse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03568" y="1956179"/>
            <a:ext cx="3802879" cy="252181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002060"/>
                </a:solidFill>
                <a:latin typeface="Century Gothic" panose="020B0502020202020204" pitchFamily="34" charset="0"/>
              </a:rPr>
              <a:t>M</a:t>
            </a:r>
            <a:r>
              <a:rPr lang="en-GB" sz="6000" dirty="0" err="1">
                <a:solidFill>
                  <a:srgbClr val="FFCC00"/>
                </a:solidFill>
                <a:latin typeface="Century Gothic" panose="020B0502020202020204" pitchFamily="34" charset="0"/>
              </a:rPr>
              <a:t>äu</a:t>
            </a:r>
            <a:r>
              <a:rPr lang="en-GB" sz="6000" dirty="0" err="1">
                <a:solidFill>
                  <a:srgbClr val="002060"/>
                </a:solidFill>
                <a:latin typeface="Century Gothic" panose="020B0502020202020204" pitchFamily="34" charset="0"/>
              </a:rPr>
              <a:t>se</a:t>
            </a:r>
            <a:endParaRPr lang="en-GB" sz="6000" dirty="0">
              <a:solidFill>
                <a:srgbClr val="002060"/>
              </a:solidFill>
              <a:latin typeface="Century Gothic" panose="020B0502020202020204" pitchFamily="34" charset="0"/>
            </a:endParaRPr>
          </a:p>
        </p:txBody>
      </p:sp>
      <p:sp>
        <p:nvSpPr>
          <p:cNvPr id="5" name="Rectangle 4"/>
          <p:cNvSpPr/>
          <p:nvPr/>
        </p:nvSpPr>
        <p:spPr>
          <a:xfrm>
            <a:off x="642378" y="3346899"/>
            <a:ext cx="304282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tr</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men</a:t>
            </a:r>
            <a:endParaRPr lang="en-GB" sz="5400" dirty="0">
              <a:solidFill>
                <a:srgbClr val="FFCC00"/>
              </a:solidFill>
              <a:latin typeface="Century Gothic" panose="020B0502020202020204" pitchFamily="34" charset="0"/>
            </a:endParaRPr>
          </a:p>
        </p:txBody>
      </p:sp>
      <p:sp>
        <p:nvSpPr>
          <p:cNvPr id="6" name="Rectangle 5"/>
          <p:cNvSpPr/>
          <p:nvPr/>
        </p:nvSpPr>
        <p:spPr>
          <a:xfrm>
            <a:off x="8125277" y="3423432"/>
            <a:ext cx="403437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Geb</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de</a:t>
            </a:r>
            <a:endParaRPr lang="en-GB" sz="5400" dirty="0">
              <a:solidFill>
                <a:srgbClr val="002060"/>
              </a:solidFill>
              <a:latin typeface="Century Gothic" panose="020B0502020202020204" pitchFamily="34" charset="0"/>
            </a:endParaRPr>
          </a:p>
        </p:txBody>
      </p:sp>
      <p:sp>
        <p:nvSpPr>
          <p:cNvPr id="7" name="Rectangle 6"/>
          <p:cNvSpPr/>
          <p:nvPr/>
        </p:nvSpPr>
        <p:spPr>
          <a:xfrm>
            <a:off x="8985836" y="448660"/>
            <a:ext cx="2392307"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fig</a:t>
            </a:r>
            <a:endParaRPr lang="en-GB" sz="5400" i="1" dirty="0">
              <a:solidFill>
                <a:srgbClr val="002060"/>
              </a:solidFill>
              <a:latin typeface="Century Gothic" panose="020B0502020202020204" pitchFamily="34" charset="0"/>
            </a:endParaRPr>
          </a:p>
        </p:txBody>
      </p:sp>
      <p:sp>
        <p:nvSpPr>
          <p:cNvPr id="8" name="Rectangle 7"/>
          <p:cNvSpPr/>
          <p:nvPr/>
        </p:nvSpPr>
        <p:spPr>
          <a:xfrm>
            <a:off x="344007" y="465818"/>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me</a:t>
            </a:r>
            <a:endParaRPr lang="en-GB" sz="5400" dirty="0">
              <a:solidFill>
                <a:srgbClr val="002060"/>
              </a:solidFill>
              <a:latin typeface="Century Gothic" panose="020B0502020202020204" pitchFamily="34" charset="0"/>
            </a:endParaRPr>
          </a:p>
        </p:txBody>
      </p:sp>
      <p:sp>
        <p:nvSpPr>
          <p:cNvPr id="9" name="Rectangle 8"/>
          <p:cNvSpPr/>
          <p:nvPr/>
        </p:nvSpPr>
        <p:spPr>
          <a:xfrm>
            <a:off x="4834767" y="4631945"/>
            <a:ext cx="248016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ser</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1090" y="2132540"/>
            <a:ext cx="2029820" cy="1434536"/>
          </a:xfrm>
          <a:prstGeom prst="rect">
            <a:avLst/>
          </a:prstGeom>
        </p:spPr>
      </p:pic>
      <p:pic>
        <p:nvPicPr>
          <p:cNvPr id="11" name="Picture 10"/>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3519" y="5455083"/>
            <a:ext cx="1288882" cy="848725"/>
          </a:xfrm>
          <a:prstGeom prst="rect">
            <a:avLst/>
          </a:prstGeom>
        </p:spPr>
      </p:pic>
      <p:pic>
        <p:nvPicPr>
          <p:cNvPr id="12" name="Picture 1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2549" y="5455082"/>
            <a:ext cx="1288882" cy="848725"/>
          </a:xfrm>
          <a:prstGeom prst="rect">
            <a:avLst/>
          </a:prstGeom>
        </p:spPr>
      </p:pic>
      <p:grpSp>
        <p:nvGrpSpPr>
          <p:cNvPr id="22" name="Group 21"/>
          <p:cNvGrpSpPr/>
          <p:nvPr/>
        </p:nvGrpSpPr>
        <p:grpSpPr>
          <a:xfrm>
            <a:off x="974532" y="4266967"/>
            <a:ext cx="2200847" cy="2039068"/>
            <a:chOff x="919941" y="4038132"/>
            <a:chExt cx="2567240" cy="2436225"/>
          </a:xfrm>
        </p:grpSpPr>
        <p:pic>
          <p:nvPicPr>
            <p:cNvPr id="2" name="Picture 1"/>
            <p:cNvPicPr>
              <a:picLocks noChangeAspect="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41116" y="4328292"/>
              <a:ext cx="2146065" cy="2146065"/>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9941" y="4038132"/>
              <a:ext cx="1387242" cy="1317179"/>
            </a:xfrm>
            <a:prstGeom prst="rect">
              <a:avLst/>
            </a:prstGeom>
          </p:spPr>
        </p:pic>
      </p:gr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29577" y="4703826"/>
            <a:ext cx="1491007" cy="106500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73379" y="4703823"/>
            <a:ext cx="1139858" cy="1084998"/>
          </a:xfrm>
          <a:prstGeom prst="rect">
            <a:avLst/>
          </a:prstGeom>
        </p:spPr>
      </p:pic>
      <p:grpSp>
        <p:nvGrpSpPr>
          <p:cNvPr id="33" name="Group 32"/>
          <p:cNvGrpSpPr/>
          <p:nvPr/>
        </p:nvGrpSpPr>
        <p:grpSpPr>
          <a:xfrm>
            <a:off x="1260504" y="1435094"/>
            <a:ext cx="1635962" cy="1385618"/>
            <a:chOff x="1341116" y="1269763"/>
            <a:chExt cx="1635962" cy="1385618"/>
          </a:xfrm>
        </p:grpSpPr>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41116" y="1314036"/>
              <a:ext cx="778836" cy="1259757"/>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11790" y="1395624"/>
              <a:ext cx="778836" cy="1259757"/>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98242" y="1269763"/>
              <a:ext cx="778836" cy="1259757"/>
            </a:xfrm>
            <a:prstGeom prst="rect">
              <a:avLst/>
            </a:prstGeom>
          </p:spPr>
        </p:pic>
      </p:grpSp>
      <p:grpSp>
        <p:nvGrpSpPr>
          <p:cNvPr id="32" name="Group 31"/>
          <p:cNvGrpSpPr/>
          <p:nvPr/>
        </p:nvGrpSpPr>
        <p:grpSpPr>
          <a:xfrm>
            <a:off x="8909915" y="1532023"/>
            <a:ext cx="2544150" cy="1534345"/>
            <a:chOff x="8304355" y="1994583"/>
            <a:chExt cx="2035418" cy="1227535"/>
          </a:xfrm>
        </p:grpSpPr>
        <p:pic>
          <p:nvPicPr>
            <p:cNvPr id="18" name="Picture 17"/>
            <p:cNvPicPr>
              <a:picLocks noChangeAspect="1"/>
            </p:cNvPicPr>
            <p:nvPr/>
          </p:nvPicPr>
          <p:blipFill rotWithShape="1">
            <a:blip r:embed="rId17">
              <a:extLst>
                <a:ext uri="{28A0092B-C50C-407E-A947-70E740481C1C}">
                  <a14:useLocalDpi xmlns:a14="http://schemas.microsoft.com/office/drawing/2010/main" val="0"/>
                </a:ext>
              </a:extLst>
            </a:blip>
            <a:srcRect t="51753"/>
            <a:stretch/>
          </p:blipFill>
          <p:spPr>
            <a:xfrm>
              <a:off x="8304355" y="1994583"/>
              <a:ext cx="2035418" cy="1227535"/>
            </a:xfrm>
            <a:prstGeom prst="rect">
              <a:avLst/>
            </a:prstGeom>
          </p:spPr>
        </p:pic>
        <p:sp>
          <p:nvSpPr>
            <p:cNvPr id="19" name="Oval 18"/>
            <p:cNvSpPr/>
            <p:nvPr/>
          </p:nvSpPr>
          <p:spPr>
            <a:xfrm>
              <a:off x="8423004" y="2220325"/>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0" name="Oval 19"/>
            <p:cNvSpPr/>
            <p:nvPr/>
          </p:nvSpPr>
          <p:spPr>
            <a:xfrm>
              <a:off x="8920164" y="2237743"/>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1" name="Oval 20"/>
            <p:cNvSpPr/>
            <p:nvPr/>
          </p:nvSpPr>
          <p:spPr>
            <a:xfrm>
              <a:off x="9756091" y="2243478"/>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3" name="Oval 22"/>
            <p:cNvSpPr/>
            <p:nvPr/>
          </p:nvSpPr>
          <p:spPr>
            <a:xfrm>
              <a:off x="8440421" y="2432800"/>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4" name="Oval 23"/>
            <p:cNvSpPr/>
            <p:nvPr/>
          </p:nvSpPr>
          <p:spPr>
            <a:xfrm>
              <a:off x="9207240" y="2666189"/>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5" name="Oval 24"/>
            <p:cNvSpPr/>
            <p:nvPr/>
          </p:nvSpPr>
          <p:spPr>
            <a:xfrm>
              <a:off x="9773508" y="2455953"/>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6" name="Oval 25"/>
            <p:cNvSpPr/>
            <p:nvPr/>
          </p:nvSpPr>
          <p:spPr>
            <a:xfrm>
              <a:off x="8703513" y="2677695"/>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7" name="Oval 26"/>
            <p:cNvSpPr/>
            <p:nvPr/>
          </p:nvSpPr>
          <p:spPr>
            <a:xfrm>
              <a:off x="9457590" y="2475020"/>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8" name="Oval 27"/>
            <p:cNvSpPr/>
            <p:nvPr/>
          </p:nvSpPr>
          <p:spPr>
            <a:xfrm>
              <a:off x="9989410" y="2681692"/>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9" name="Oval 28"/>
            <p:cNvSpPr/>
            <p:nvPr/>
          </p:nvSpPr>
          <p:spPr>
            <a:xfrm>
              <a:off x="8429998" y="2889485"/>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Oval 29"/>
            <p:cNvSpPr/>
            <p:nvPr/>
          </p:nvSpPr>
          <p:spPr>
            <a:xfrm>
              <a:off x="8686903" y="2906425"/>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1" name="Oval 30"/>
            <p:cNvSpPr/>
            <p:nvPr/>
          </p:nvSpPr>
          <p:spPr>
            <a:xfrm>
              <a:off x="8973921" y="2894295"/>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35" name="Title 34">
            <a:extLst>
              <a:ext uri="{FF2B5EF4-FFF2-40B4-BE49-F238E27FC236}">
                <a16:creationId xmlns:a16="http://schemas.microsoft.com/office/drawing/2014/main" id="{FD18D54F-9203-F64D-858C-FF8338806FB7}"/>
              </a:ext>
            </a:extLst>
          </p:cNvPr>
          <p:cNvSpPr>
            <a:spLocks noGrp="1"/>
          </p:cNvSpPr>
          <p:nvPr>
            <p:ph type="title"/>
          </p:nvPr>
        </p:nvSpPr>
        <p:spPr>
          <a:xfrm>
            <a:off x="5263706" y="328035"/>
            <a:ext cx="1817685" cy="1325563"/>
          </a:xfrm>
        </p:spPr>
        <p:txBody>
          <a:bodyPr>
            <a:noAutofit/>
          </a:bodyPr>
          <a:lstStyle/>
          <a:p>
            <a:r>
              <a:rPr lang="en-GB" sz="9600" b="1" dirty="0" err="1">
                <a:solidFill>
                  <a:srgbClr val="002060"/>
                </a:solidFill>
                <a:latin typeface="Century Gothic" panose="020B0502020202020204" pitchFamily="34" charset="0"/>
              </a:rPr>
              <a:t>äu</a:t>
            </a:r>
            <a:endParaRPr lang="en-US" sz="9600" dirty="0"/>
          </a:p>
        </p:txBody>
      </p:sp>
    </p:spTree>
    <p:extLst>
      <p:ext uri="{BB962C8B-B14F-4D97-AF65-F5344CB8AC3E}">
        <p14:creationId xmlns:p14="http://schemas.microsoft.com/office/powerpoint/2010/main" val="105262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au SSC.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Maus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Baum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subTnLst>
                                    <p:audio>
                                      <p:cMediaNode>
                                        <p:cTn display="0" masterRel="sameClick">
                                          <p:stCondLst>
                                            <p:cond evt="begin" delay="0">
                                              <p:tn val="23"/>
                                            </p:cond>
                                          </p:stCondLst>
                                          <p:endCondLst>
                                            <p:cond evt="onStopAudio" delay="0">
                                              <p:tgtEl>
                                                <p:sldTgt/>
                                              </p:tgtEl>
                                            </p:cond>
                                          </p:endCondLst>
                                        </p:cTn>
                                        <p:tgtEl>
                                          <p:sndTgt r:embed="rId5" name="Baum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haufig.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subTnLst>
                                    <p:audio>
                                      <p:cMediaNode>
                                        <p:cTn display="0" masterRel="sameClick">
                                          <p:stCondLst>
                                            <p:cond evt="begin" delay="0">
                                              <p:tn val="33"/>
                                            </p:cond>
                                          </p:stCondLst>
                                          <p:endCondLst>
                                            <p:cond evt="onStopAudio" delay="0">
                                              <p:tgtEl>
                                                <p:sldTgt/>
                                              </p:tgtEl>
                                            </p:cond>
                                          </p:endCondLst>
                                        </p:cTn>
                                        <p:tgtEl>
                                          <p:sndTgt r:embed="rId6" name="haufig.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7" name="traumen.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subTnLst>
                                    <p:audio>
                                      <p:cMediaNode>
                                        <p:cTn display="0" masterRel="sameClick">
                                          <p:stCondLst>
                                            <p:cond evt="begin" delay="0">
                                              <p:tn val="43"/>
                                            </p:cond>
                                          </p:stCondLst>
                                          <p:endCondLst>
                                            <p:cond evt="onStopAudio" delay="0">
                                              <p:tgtEl>
                                                <p:sldTgt/>
                                              </p:tgtEl>
                                            </p:cond>
                                          </p:endCondLst>
                                        </p:cTn>
                                        <p:tgtEl>
                                          <p:sndTgt r:embed="rId7" name="traume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8" name="Hauser.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subTnLst>
                                    <p:audio>
                                      <p:cMediaNode>
                                        <p:cTn display="0" masterRel="sameClick">
                                          <p:stCondLst>
                                            <p:cond evt="begin" delay="0">
                                              <p:tn val="53"/>
                                            </p:cond>
                                          </p:stCondLst>
                                          <p:endCondLst>
                                            <p:cond evt="onStopAudio" delay="0">
                                              <p:tgtEl>
                                                <p:sldTgt/>
                                              </p:tgtEl>
                                            </p:cond>
                                          </p:endCondLst>
                                        </p:cTn>
                                        <p:tgtEl>
                                          <p:sndTgt r:embed="rId8" name="Hauser.wav"/>
                                        </p:tgtEl>
                                      </p:cMediaNode>
                                    </p:audio>
                                  </p:sub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subTnLst>
                                    <p:audio>
                                      <p:cMediaNode>
                                        <p:cTn display="0" masterRel="sameClick">
                                          <p:stCondLst>
                                            <p:cond evt="begin" delay="0">
                                              <p:tn val="61"/>
                                            </p:cond>
                                          </p:stCondLst>
                                          <p:endCondLst>
                                            <p:cond evt="onStopAudio" delay="0">
                                              <p:tgtEl>
                                                <p:sldTgt/>
                                              </p:tgtEl>
                                            </p:cond>
                                          </p:endCondLst>
                                        </p:cTn>
                                        <p:tgtEl>
                                          <p:sndTgt r:embed="rId9" name="Gebaud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subTnLst>
                                    <p:audio>
                                      <p:cMediaNode>
                                        <p:cTn display="0" masterRel="sameClick">
                                          <p:stCondLst>
                                            <p:cond evt="begin" delay="0">
                                              <p:tn val="66"/>
                                            </p:cond>
                                          </p:stCondLst>
                                          <p:endCondLst>
                                            <p:cond evt="onStopAudio" delay="0">
                                              <p:tgtEl>
                                                <p:sldTgt/>
                                              </p:tgtEl>
                                            </p:cond>
                                          </p:endCondLst>
                                        </p:cTn>
                                        <p:tgtEl>
                                          <p:sndTgt r:embed="rId9" name="Gebaude.wav"/>
                                        </p:tgtEl>
                                      </p:cMediaNode>
                                    </p:audio>
                                  </p:subTnLst>
                                </p:cTn>
                              </p:par>
                              <p:par>
                                <p:cTn id="69" presetID="10"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68A9-13AE-2040-8954-CE487DC948B1}"/>
              </a:ext>
            </a:extLst>
          </p:cNvPr>
          <p:cNvSpPr>
            <a:spLocks noGrp="1"/>
          </p:cNvSpPr>
          <p:nvPr>
            <p:ph type="title"/>
          </p:nvPr>
        </p:nvSpPr>
        <p:spPr>
          <a:xfrm>
            <a:off x="4919415" y="328035"/>
            <a:ext cx="2395518" cy="1325563"/>
          </a:xfrm>
        </p:spPr>
        <p:txBody>
          <a:bodyPr>
            <a:noAutofit/>
          </a:bodyPr>
          <a:lstStyle/>
          <a:p>
            <a:pPr algn="ctr"/>
            <a:r>
              <a:rPr lang="en-GB" sz="9600" b="1" dirty="0" err="1">
                <a:solidFill>
                  <a:srgbClr val="002060"/>
                </a:solidFill>
                <a:latin typeface="Century Gothic" panose="020B0502020202020204" pitchFamily="34" charset="0"/>
              </a:rPr>
              <a:t>äu</a:t>
            </a:r>
            <a:endParaRPr lang="en-US" sz="9600" dirty="0"/>
          </a:p>
        </p:txBody>
      </p:sp>
      <p:sp>
        <p:nvSpPr>
          <p:cNvPr id="4" name="Rounded Rectangle 3"/>
          <p:cNvSpPr/>
          <p:nvPr/>
        </p:nvSpPr>
        <p:spPr>
          <a:xfrm>
            <a:off x="4203568" y="1956179"/>
            <a:ext cx="3802879" cy="252181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002060"/>
                </a:solidFill>
                <a:latin typeface="Century Gothic" panose="020B0502020202020204" pitchFamily="34" charset="0"/>
              </a:rPr>
              <a:t>M</a:t>
            </a:r>
            <a:r>
              <a:rPr lang="en-GB" sz="6000" dirty="0" err="1">
                <a:solidFill>
                  <a:srgbClr val="FFCC00"/>
                </a:solidFill>
                <a:latin typeface="Century Gothic" panose="020B0502020202020204" pitchFamily="34" charset="0"/>
              </a:rPr>
              <a:t>äu</a:t>
            </a:r>
            <a:r>
              <a:rPr lang="en-GB" sz="6000" dirty="0" err="1">
                <a:solidFill>
                  <a:srgbClr val="002060"/>
                </a:solidFill>
                <a:latin typeface="Century Gothic" panose="020B0502020202020204" pitchFamily="34" charset="0"/>
              </a:rPr>
              <a:t>se</a:t>
            </a:r>
            <a:endParaRPr lang="en-GB" sz="6000" dirty="0">
              <a:solidFill>
                <a:srgbClr val="002060"/>
              </a:solidFill>
              <a:latin typeface="Century Gothic" panose="020B0502020202020204" pitchFamily="34" charset="0"/>
            </a:endParaRPr>
          </a:p>
        </p:txBody>
      </p:sp>
      <p:sp>
        <p:nvSpPr>
          <p:cNvPr id="5" name="Rectangle 4"/>
          <p:cNvSpPr/>
          <p:nvPr/>
        </p:nvSpPr>
        <p:spPr>
          <a:xfrm>
            <a:off x="642378" y="3346899"/>
            <a:ext cx="304282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tr</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men</a:t>
            </a:r>
            <a:endParaRPr lang="en-GB" sz="5400" dirty="0">
              <a:solidFill>
                <a:srgbClr val="FFCC00"/>
              </a:solidFill>
              <a:latin typeface="Century Gothic" panose="020B0502020202020204" pitchFamily="34" charset="0"/>
            </a:endParaRPr>
          </a:p>
        </p:txBody>
      </p:sp>
      <p:sp>
        <p:nvSpPr>
          <p:cNvPr id="6" name="Rectangle 5"/>
          <p:cNvSpPr/>
          <p:nvPr/>
        </p:nvSpPr>
        <p:spPr>
          <a:xfrm>
            <a:off x="8125277" y="3423432"/>
            <a:ext cx="403437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Geb</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de</a:t>
            </a:r>
            <a:endParaRPr lang="en-GB" sz="5400" dirty="0">
              <a:solidFill>
                <a:srgbClr val="002060"/>
              </a:solidFill>
              <a:latin typeface="Century Gothic" panose="020B0502020202020204" pitchFamily="34" charset="0"/>
            </a:endParaRPr>
          </a:p>
        </p:txBody>
      </p:sp>
      <p:sp>
        <p:nvSpPr>
          <p:cNvPr id="7" name="Rectangle 6"/>
          <p:cNvSpPr/>
          <p:nvPr/>
        </p:nvSpPr>
        <p:spPr>
          <a:xfrm>
            <a:off x="8985836" y="448660"/>
            <a:ext cx="2392307"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fig</a:t>
            </a:r>
            <a:endParaRPr lang="en-GB" sz="5400" i="1" dirty="0">
              <a:solidFill>
                <a:srgbClr val="002060"/>
              </a:solidFill>
              <a:latin typeface="Century Gothic" panose="020B0502020202020204" pitchFamily="34" charset="0"/>
            </a:endParaRPr>
          </a:p>
        </p:txBody>
      </p:sp>
      <p:sp>
        <p:nvSpPr>
          <p:cNvPr id="8" name="Rectangle 7"/>
          <p:cNvSpPr/>
          <p:nvPr/>
        </p:nvSpPr>
        <p:spPr>
          <a:xfrm>
            <a:off x="344007" y="465818"/>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me</a:t>
            </a:r>
            <a:endParaRPr lang="en-GB" sz="5400" dirty="0">
              <a:solidFill>
                <a:srgbClr val="002060"/>
              </a:solidFill>
              <a:latin typeface="Century Gothic" panose="020B0502020202020204" pitchFamily="34" charset="0"/>
            </a:endParaRPr>
          </a:p>
        </p:txBody>
      </p:sp>
      <p:sp>
        <p:nvSpPr>
          <p:cNvPr id="9" name="Rectangle 8"/>
          <p:cNvSpPr/>
          <p:nvPr/>
        </p:nvSpPr>
        <p:spPr>
          <a:xfrm>
            <a:off x="4834767" y="4631945"/>
            <a:ext cx="248016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ser</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1090" y="2132540"/>
            <a:ext cx="2029820" cy="1434536"/>
          </a:xfrm>
          <a:prstGeom prst="rect">
            <a:avLst/>
          </a:prstGeom>
        </p:spPr>
      </p:pic>
    </p:spTree>
    <p:extLst>
      <p:ext uri="{BB962C8B-B14F-4D97-AF65-F5344CB8AC3E}">
        <p14:creationId xmlns:p14="http://schemas.microsoft.com/office/powerpoint/2010/main" val="203271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u SSC.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Maus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Baum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haufig.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traum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Haus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Gebau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03568" y="1956179"/>
            <a:ext cx="3802879" cy="2521816"/>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002060"/>
                </a:solidFill>
                <a:latin typeface="Century Gothic" panose="020B0502020202020204" pitchFamily="34" charset="0"/>
              </a:rPr>
              <a:t>M</a:t>
            </a:r>
            <a:r>
              <a:rPr lang="en-GB" sz="6000" dirty="0" err="1">
                <a:solidFill>
                  <a:srgbClr val="FFCC00"/>
                </a:solidFill>
                <a:latin typeface="Century Gothic" panose="020B0502020202020204" pitchFamily="34" charset="0"/>
              </a:rPr>
              <a:t>äu</a:t>
            </a:r>
            <a:r>
              <a:rPr lang="en-GB" sz="6000" dirty="0" err="1">
                <a:solidFill>
                  <a:srgbClr val="002060"/>
                </a:solidFill>
                <a:latin typeface="Century Gothic" panose="020B0502020202020204" pitchFamily="34" charset="0"/>
              </a:rPr>
              <a:t>se</a:t>
            </a:r>
            <a:endParaRPr lang="en-GB" sz="6000" dirty="0">
              <a:solidFill>
                <a:srgbClr val="002060"/>
              </a:solidFill>
              <a:latin typeface="Century Gothic" panose="020B0502020202020204" pitchFamily="34" charset="0"/>
            </a:endParaRPr>
          </a:p>
        </p:txBody>
      </p:sp>
      <p:sp>
        <p:nvSpPr>
          <p:cNvPr id="5" name="Rectangle 4"/>
          <p:cNvSpPr/>
          <p:nvPr/>
        </p:nvSpPr>
        <p:spPr>
          <a:xfrm>
            <a:off x="642378" y="3346899"/>
            <a:ext cx="304282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tr</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men</a:t>
            </a:r>
            <a:endParaRPr lang="en-GB" sz="5400" dirty="0">
              <a:solidFill>
                <a:srgbClr val="FFCC00"/>
              </a:solidFill>
              <a:latin typeface="Century Gothic" panose="020B0502020202020204" pitchFamily="34" charset="0"/>
            </a:endParaRPr>
          </a:p>
        </p:txBody>
      </p:sp>
      <p:sp>
        <p:nvSpPr>
          <p:cNvPr id="6" name="Rectangle 5"/>
          <p:cNvSpPr/>
          <p:nvPr/>
        </p:nvSpPr>
        <p:spPr>
          <a:xfrm>
            <a:off x="8125277" y="3423432"/>
            <a:ext cx="403437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Geb</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de</a:t>
            </a:r>
            <a:endParaRPr lang="en-GB" sz="5400" dirty="0">
              <a:solidFill>
                <a:srgbClr val="002060"/>
              </a:solidFill>
              <a:latin typeface="Century Gothic" panose="020B0502020202020204" pitchFamily="34" charset="0"/>
            </a:endParaRPr>
          </a:p>
        </p:txBody>
      </p:sp>
      <p:sp>
        <p:nvSpPr>
          <p:cNvPr id="7" name="Rectangle 6"/>
          <p:cNvSpPr/>
          <p:nvPr/>
        </p:nvSpPr>
        <p:spPr>
          <a:xfrm>
            <a:off x="8985836" y="448660"/>
            <a:ext cx="2392307"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fig</a:t>
            </a:r>
            <a:endParaRPr lang="en-GB" sz="5400" i="1" dirty="0">
              <a:solidFill>
                <a:srgbClr val="002060"/>
              </a:solidFill>
              <a:latin typeface="Century Gothic" panose="020B0502020202020204" pitchFamily="34" charset="0"/>
            </a:endParaRPr>
          </a:p>
        </p:txBody>
      </p:sp>
      <p:sp>
        <p:nvSpPr>
          <p:cNvPr id="8" name="Rectangle 7"/>
          <p:cNvSpPr/>
          <p:nvPr/>
        </p:nvSpPr>
        <p:spPr>
          <a:xfrm>
            <a:off x="344007" y="465818"/>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B</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me</a:t>
            </a:r>
            <a:endParaRPr lang="en-GB" sz="5400" dirty="0">
              <a:solidFill>
                <a:srgbClr val="002060"/>
              </a:solidFill>
              <a:latin typeface="Century Gothic" panose="020B0502020202020204" pitchFamily="34" charset="0"/>
            </a:endParaRPr>
          </a:p>
        </p:txBody>
      </p:sp>
      <p:sp>
        <p:nvSpPr>
          <p:cNvPr id="9" name="Rectangle 8"/>
          <p:cNvSpPr/>
          <p:nvPr/>
        </p:nvSpPr>
        <p:spPr>
          <a:xfrm>
            <a:off x="4834767" y="4631945"/>
            <a:ext cx="2480166"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H</a:t>
            </a:r>
            <a:r>
              <a:rPr lang="en-GB" sz="5400" dirty="0" err="1">
                <a:solidFill>
                  <a:srgbClr val="FFCC00"/>
                </a:solidFill>
                <a:latin typeface="Century Gothic" panose="020B0502020202020204" pitchFamily="34" charset="0"/>
              </a:rPr>
              <a:t>äu</a:t>
            </a:r>
            <a:r>
              <a:rPr lang="en-GB" sz="5400" dirty="0" err="1">
                <a:solidFill>
                  <a:srgbClr val="002060"/>
                </a:solidFill>
                <a:latin typeface="Century Gothic" panose="020B0502020202020204" pitchFamily="34" charset="0"/>
              </a:rPr>
              <a:t>ser</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1090" y="2132540"/>
            <a:ext cx="2029820" cy="1434536"/>
          </a:xfrm>
          <a:prstGeom prst="rect">
            <a:avLst/>
          </a:prstGeom>
        </p:spPr>
      </p:pic>
      <p:sp>
        <p:nvSpPr>
          <p:cNvPr id="2" name="Title 1">
            <a:extLst>
              <a:ext uri="{FF2B5EF4-FFF2-40B4-BE49-F238E27FC236}">
                <a16:creationId xmlns:a16="http://schemas.microsoft.com/office/drawing/2014/main" id="{A19F4E3B-DE97-664E-A692-CB594FD00EEC}"/>
              </a:ext>
            </a:extLst>
          </p:cNvPr>
          <p:cNvSpPr>
            <a:spLocks noGrp="1"/>
          </p:cNvSpPr>
          <p:nvPr>
            <p:ph type="title"/>
          </p:nvPr>
        </p:nvSpPr>
        <p:spPr>
          <a:xfrm>
            <a:off x="4681507" y="328035"/>
            <a:ext cx="2846999" cy="1325563"/>
          </a:xfrm>
        </p:spPr>
        <p:txBody>
          <a:bodyPr>
            <a:noAutofit/>
          </a:bodyPr>
          <a:lstStyle/>
          <a:p>
            <a:pPr algn="ctr"/>
            <a:r>
              <a:rPr lang="en-GB" sz="9600" b="1" dirty="0" err="1">
                <a:solidFill>
                  <a:srgbClr val="002060"/>
                </a:solidFill>
                <a:latin typeface="Century Gothic" panose="020B0502020202020204" pitchFamily="34" charset="0"/>
              </a:rPr>
              <a:t>äu</a:t>
            </a:r>
            <a:endParaRPr lang="en-US" sz="9600" dirty="0"/>
          </a:p>
        </p:txBody>
      </p:sp>
    </p:spTree>
    <p:extLst>
      <p:ext uri="{BB962C8B-B14F-4D97-AF65-F5344CB8AC3E}">
        <p14:creationId xmlns:p14="http://schemas.microsoft.com/office/powerpoint/2010/main" val="25427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template.pptx" id="{99FA4C50-84AC-4433-BF07-FE6B7343DAD0}" vid="{39147C7E-68DD-47C5-8118-3F179FB41A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5</TotalTime>
  <Words>162</Words>
  <Application>Microsoft Macintosh PowerPoint</Application>
  <PresentationFormat>Widescreen</PresentationFormat>
  <Paragraphs>47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Wingdings</vt:lpstr>
      <vt:lpstr>Office Theme</vt:lpstr>
      <vt:lpstr>Phonics</vt:lpstr>
      <vt:lpstr>äu</vt:lpstr>
      <vt:lpstr>äu</vt:lpstr>
      <vt:lpstr>äu</vt:lpstr>
      <vt:lpstr>äu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 </dc:title>
  <dc:creator>Inge Alferink</dc:creator>
  <cp:lastModifiedBy>Helen Thomas</cp:lastModifiedBy>
  <cp:revision>4</cp:revision>
  <dcterms:created xsi:type="dcterms:W3CDTF">2019-12-20T11:14:38Z</dcterms:created>
  <dcterms:modified xsi:type="dcterms:W3CDTF">2020-02-07T17:00:56Z</dcterms:modified>
</cp:coreProperties>
</file>