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350" r:id="rId2"/>
    <p:sldId id="394" r:id="rId3"/>
    <p:sldId id="402" r:id="rId4"/>
    <p:sldId id="546" r:id="rId5"/>
    <p:sldId id="396" r:id="rId6"/>
    <p:sldId id="397" r:id="rId7"/>
    <p:sldId id="398" r:id="rId8"/>
    <p:sldId id="399" r:id="rId9"/>
    <p:sldId id="400" r:id="rId10"/>
    <p:sldId id="401" r:id="rId11"/>
    <p:sldId id="547" r:id="rId12"/>
    <p:sldId id="322" r:id="rId13"/>
    <p:sldId id="311" r:id="rId14"/>
    <p:sldId id="312" r:id="rId15"/>
    <p:sldId id="313" r:id="rId16"/>
    <p:sldId id="391" r:id="rId17"/>
    <p:sldId id="392" r:id="rId18"/>
    <p:sldId id="393" r:id="rId19"/>
    <p:sldId id="551" r:id="rId20"/>
    <p:sldId id="552" r:id="rId21"/>
    <p:sldId id="553" r:id="rId22"/>
    <p:sldId id="443" r:id="rId23"/>
    <p:sldId id="444" r:id="rId24"/>
    <p:sldId id="599" r:id="rId25"/>
    <p:sldId id="620" r:id="rId26"/>
    <p:sldId id="303" r:id="rId27"/>
    <p:sldId id="379" r:id="rId28"/>
    <p:sldId id="333" r:id="rId29"/>
    <p:sldId id="629" r:id="rId30"/>
    <p:sldId id="369" r:id="rId31"/>
    <p:sldId id="375" r:id="rId32"/>
    <p:sldId id="376" r:id="rId33"/>
    <p:sldId id="563" r:id="rId34"/>
    <p:sldId id="56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6296"/>
  </p:normalViewPr>
  <p:slideViewPr>
    <p:cSldViewPr snapToGrid="0" snapToObjects="1">
      <p:cViewPr varScale="1">
        <p:scale>
          <a:sx n="90" d="100"/>
          <a:sy n="90" d="100"/>
        </p:scale>
        <p:origin x="232" y="9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entury Gothic" panose="020B0502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entury Gothic" panose="020B0502020202020204" pitchFamily="34" charset="0"/>
              </a:defRPr>
            </a:lvl1pPr>
          </a:lstStyle>
          <a:p>
            <a:fld id="{A2A328EF-BBFB-5D4C-B69E-2CF87DA0501F}" type="datetimeFigureOut">
              <a:rPr lang="en-US" smtClean="0"/>
              <a:pPr/>
              <a:t>7/12/22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entury Gothic" panose="020B0502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entury Gothic" panose="020B0502020202020204" pitchFamily="34" charset="0"/>
              </a:defRPr>
            </a:lvl1pPr>
          </a:lstStyle>
          <a:p>
            <a:fld id="{25BCB534-AE23-714F-B1B2-5AA155F8AB86}" type="slidenum">
              <a:rPr lang="en-US" smtClean="0"/>
              <a:pPr/>
              <a:t>‹#›</a:t>
            </a:fld>
            <a:endParaRPr lang="en-US" dirty="0"/>
          </a:p>
        </p:txBody>
      </p:sp>
    </p:spTree>
    <p:extLst>
      <p:ext uri="{BB962C8B-B14F-4D97-AF65-F5344CB8AC3E}">
        <p14:creationId xmlns:p14="http://schemas.microsoft.com/office/powerpoint/2010/main" val="1613916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entury Gothic" panose="020B0502020202020204" pitchFamily="34" charset="0"/>
        <a:ea typeface="+mn-ea"/>
        <a:cs typeface="+mn-cs"/>
      </a:defRPr>
    </a:lvl1pPr>
    <a:lvl2pPr marL="457200" algn="l" defTabSz="914400" rtl="0" eaLnBrk="1" latinLnBrk="0" hangingPunct="1">
      <a:defRPr sz="1200" b="0" i="0" kern="1200">
        <a:solidFill>
          <a:schemeClr val="tx1"/>
        </a:solidFill>
        <a:latin typeface="Century Gothic" panose="020B0502020202020204" pitchFamily="34" charset="0"/>
        <a:ea typeface="+mn-ea"/>
        <a:cs typeface="+mn-cs"/>
      </a:defRPr>
    </a:lvl2pPr>
    <a:lvl3pPr marL="914400" algn="l" defTabSz="914400" rtl="0" eaLnBrk="1" latinLnBrk="0" hangingPunct="1">
      <a:defRPr sz="1200" b="0" i="0" kern="1200">
        <a:solidFill>
          <a:schemeClr val="tx1"/>
        </a:solidFill>
        <a:latin typeface="Century Gothic" panose="020B0502020202020204" pitchFamily="34" charset="0"/>
        <a:ea typeface="+mn-ea"/>
        <a:cs typeface="+mn-cs"/>
      </a:defRPr>
    </a:lvl3pPr>
    <a:lvl4pPr marL="1371600" algn="l" defTabSz="914400" rtl="0" eaLnBrk="1" latinLnBrk="0" hangingPunct="1">
      <a:defRPr sz="1200" b="0" i="0" kern="1200">
        <a:solidFill>
          <a:schemeClr val="tx1"/>
        </a:solidFill>
        <a:latin typeface="Century Gothic" panose="020B0502020202020204" pitchFamily="34" charset="0"/>
        <a:ea typeface="+mn-ea"/>
        <a:cs typeface="+mn-cs"/>
      </a:defRPr>
    </a:lvl4pPr>
    <a:lvl5pPr marL="1828800" algn="l" defTabSz="914400" rtl="0" eaLnBrk="1" latinLnBrk="0" hangingPunct="1">
      <a:defRPr sz="1200" b="0" i="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fr.wikipedia.org/"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7.1.1.1</a:t>
            </a:r>
          </a:p>
          <a:p>
            <a:r>
              <a:rPr lang="en-US" b="1" dirty="0"/>
              <a:t>Speaking activity</a:t>
            </a:r>
          </a:p>
          <a:p>
            <a:endParaRPr lang="en-US" b="1" dirty="0"/>
          </a:p>
          <a:p>
            <a:r>
              <a:rPr lang="en-US" b="1" dirty="0"/>
              <a:t>Timing: </a:t>
            </a:r>
            <a:r>
              <a:rPr lang="en-US" b="0" dirty="0"/>
              <a:t>10 minutes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a:t>
            </a:r>
            <a:r>
              <a:rPr lang="en-US" b="0" baseline="0" dirty="0"/>
              <a:t> use sentences with ‘estoy’ and ‘está’ in oral production</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See separate set of cards (word doc)</a:t>
            </a:r>
            <a:br>
              <a:rPr lang="en-GB" baseline="0" dirty="0"/>
            </a:br>
            <a:br>
              <a:rPr lang="en-GB" baseline="0" dirty="0"/>
            </a:br>
            <a:r>
              <a:rPr lang="en-GB" baseline="0" dirty="0"/>
              <a:t>Students play the game as described below:</a:t>
            </a:r>
          </a:p>
          <a:p>
            <a:pPr marL="0" indent="0">
              <a:buNone/>
            </a:pPr>
            <a:r>
              <a:rPr lang="en-GB" baseline="0" dirty="0"/>
              <a:t>1 Separate the cards into two piles – verbs and cities.</a:t>
            </a:r>
          </a:p>
          <a:p>
            <a:pPr marL="0" indent="0">
              <a:buNone/>
            </a:pPr>
            <a:r>
              <a:rPr lang="en-GB" baseline="0" dirty="0"/>
              <a:t>2 Partner A picks a verb and then a city, says the Spanish sentence.</a:t>
            </a:r>
            <a:br>
              <a:rPr lang="en-GB" baseline="0" dirty="0"/>
            </a:br>
            <a:r>
              <a:rPr lang="en-GB" baseline="0" dirty="0"/>
              <a:t>3 Partner B translates into English.  </a:t>
            </a:r>
            <a:br>
              <a:rPr lang="en-GB" baseline="0" dirty="0"/>
            </a:br>
            <a:r>
              <a:rPr lang="en-GB" baseline="0" dirty="0"/>
              <a:t>4 Players then swap roles.  </a:t>
            </a:r>
            <a:br>
              <a:rPr lang="en-GB" baseline="0" dirty="0"/>
            </a:br>
            <a:r>
              <a:rPr lang="en-GB" baseline="0" dirty="0"/>
              <a:t>If pairs time themselves, they can then repeat the activity to see how quickly they can complete all the sentences and translations.  With each new game, different sentences will be generated.</a:t>
            </a:r>
          </a:p>
          <a:p>
            <a:pPr marL="0" indent="0">
              <a:buNone/>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aseline="0" dirty="0"/>
              <a:t>Students could make these cards themselves i.e. fold A4 paper so it makes 12 rectangles - write 'I' x 3, he/she x 3, </a:t>
            </a:r>
            <a:r>
              <a:rPr lang="en-GB" sz="1200" kern="1200" dirty="0">
                <a:solidFill>
                  <a:schemeClr val="tx1"/>
                </a:solidFill>
                <a:effectLst/>
                <a:ea typeface="+mn-ea"/>
                <a:cs typeface="+mn-cs"/>
              </a:rPr>
              <a:t>(this will be a cue/prompt to recall the correct verb in Spanish), </a:t>
            </a:r>
            <a:r>
              <a:rPr lang="en-GB" baseline="0" dirty="0"/>
              <a:t>then 6 cities that they remember.  </a:t>
            </a:r>
            <a:br>
              <a:rPr lang="en-GB" baseline="0" dirty="0"/>
            </a:br>
            <a:r>
              <a:rPr lang="en-GB" baseline="0" dirty="0"/>
              <a:t>They could all do this so that they have 24 playing cards in total, when put together. This is good practice for spelling / memory / sounding out city names as they write them.</a:t>
            </a:r>
            <a:br>
              <a:rPr lang="en-GB" baseline="0" dirty="0"/>
            </a:br>
            <a:endParaRPr lang="en-GB" baseline="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Written answers.  </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2384536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7.1.2.6 </a:t>
            </a:r>
          </a:p>
          <a:p>
            <a:r>
              <a:rPr lang="en-GB" b="1" baseline="0" dirty="0"/>
              <a:t>Partner B’s prompt sheet</a:t>
            </a:r>
          </a:p>
          <a:p>
            <a:r>
              <a:rPr lang="en-GB" baseline="0" dirty="0"/>
              <a:t>Worked example here:</a:t>
            </a:r>
          </a:p>
          <a:p>
            <a:r>
              <a:rPr lang="en-GB" baseline="0" dirty="0"/>
              <a:t>Partner A says: ‘Le </a:t>
            </a:r>
            <a:r>
              <a:rPr lang="en-GB" baseline="0" dirty="0" err="1"/>
              <a:t>garçon</a:t>
            </a:r>
            <a:r>
              <a:rPr lang="en-GB" baseline="0" dirty="0"/>
              <a:t> </a:t>
            </a:r>
            <a:r>
              <a:rPr lang="en-GB" baseline="0" dirty="0" err="1"/>
              <a:t>étudie</a:t>
            </a:r>
            <a:r>
              <a:rPr lang="en-GB" baseline="0" dirty="0"/>
              <a:t> </a:t>
            </a:r>
            <a:r>
              <a:rPr lang="en-GB" baseline="0" dirty="0" err="1"/>
              <a:t>l’histoire</a:t>
            </a:r>
            <a:r>
              <a:rPr lang="en-GB" baseline="0" dirty="0"/>
              <a:t>.’</a:t>
            </a:r>
          </a:p>
          <a:p>
            <a:r>
              <a:rPr lang="en-GB" baseline="0" dirty="0"/>
              <a:t>Partner B finds the picture of one boy (singular) and writes in English </a:t>
            </a:r>
            <a:r>
              <a:rPr lang="en-GB" b="1" baseline="0" dirty="0"/>
              <a:t>next to the picture </a:t>
            </a:r>
            <a:r>
              <a:rPr lang="en-GB" baseline="0" dirty="0"/>
              <a:t>‘studies History’.</a:t>
            </a:r>
          </a:p>
          <a:p>
            <a:r>
              <a:rPr lang="en-GB" baseline="0" dirty="0"/>
              <a:t>Partners then swap roles completing this step for all 6 pictures.</a:t>
            </a:r>
          </a:p>
          <a:p>
            <a:r>
              <a:rPr lang="en-GB" baseline="0" dirty="0"/>
              <a:t>At the end of the activity:</a:t>
            </a:r>
          </a:p>
          <a:p>
            <a:r>
              <a:rPr lang="en-GB" baseline="0" dirty="0"/>
              <a:t>Partner B then writes the French for the full sentence </a:t>
            </a:r>
            <a:r>
              <a:rPr lang="en-GB" b="1" baseline="0" dirty="0"/>
              <a:t>underneath the picture</a:t>
            </a:r>
            <a:r>
              <a:rPr lang="en-GB" baseline="0" dirty="0"/>
              <a:t>: ‘Le </a:t>
            </a:r>
            <a:r>
              <a:rPr lang="en-GB" baseline="0" dirty="0" err="1"/>
              <a:t>garçon</a:t>
            </a:r>
            <a:r>
              <a:rPr lang="en-GB" baseline="0" dirty="0"/>
              <a:t> </a:t>
            </a:r>
            <a:r>
              <a:rPr lang="en-GB" baseline="0" dirty="0" err="1"/>
              <a:t>étudie</a:t>
            </a:r>
            <a:r>
              <a:rPr lang="en-GB" baseline="0" dirty="0"/>
              <a:t> </a:t>
            </a:r>
            <a:r>
              <a:rPr lang="en-GB" baseline="0" dirty="0" err="1"/>
              <a:t>l’histoire</a:t>
            </a:r>
            <a:r>
              <a:rPr lang="en-GB" baseline="0" dirty="0"/>
              <a:t>,’ says it back to their partner in French to practise pronunciation and checks his/her written French version against the original written French version that his/her partner wrote at the start to check if the verb endings match. </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2642195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7.1.2.6 </a:t>
            </a:r>
          </a:p>
          <a:p>
            <a:r>
              <a:rPr lang="en-GB" b="1" dirty="0"/>
              <a:t>Answer slide</a:t>
            </a:r>
          </a:p>
          <a:p>
            <a:r>
              <a:rPr lang="en-GB" dirty="0"/>
              <a:t>Final</a:t>
            </a:r>
            <a:r>
              <a:rPr lang="en-GB" baseline="0" dirty="0"/>
              <a:t> slide with French and English of all 12 sentences for checking.</a:t>
            </a:r>
          </a:p>
          <a:p>
            <a:r>
              <a:rPr lang="en-GB" baseline="0" dirty="0"/>
              <a:t>This is what students’ sheets will look like on completion of the activity.</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3605028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noProof="0" dirty="0"/>
              <a:t>7.2.1.1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10 minutes</a:t>
            </a:r>
          </a:p>
          <a:p>
            <a:endParaRPr lang="en-US" b="1" dirty="0"/>
          </a:p>
          <a:p>
            <a:r>
              <a:rPr lang="en-US" b="1" dirty="0"/>
              <a:t>Aim: </a:t>
            </a:r>
            <a:r>
              <a:rPr lang="en-GB" b="0" noProof="0" dirty="0"/>
              <a:t>This</a:t>
            </a:r>
            <a:r>
              <a:rPr lang="en-GB" b="0" baseline="0" noProof="0" dirty="0"/>
              <a:t> example shows how the speaking task is intended to work. The stages are animated to support the teacher in modelling the task.</a:t>
            </a:r>
            <a:endParaRPr lang="en-US" b="0" dirty="0"/>
          </a:p>
          <a:p>
            <a:endParaRPr lang="en-US" b="0" dirty="0"/>
          </a:p>
          <a:p>
            <a:r>
              <a:rPr lang="en-US" b="1" dirty="0"/>
              <a:t>Procedure:</a:t>
            </a:r>
          </a:p>
          <a:p>
            <a:r>
              <a:rPr lang="en-US" b="0" dirty="0"/>
              <a:t>1. </a:t>
            </a:r>
            <a:r>
              <a:rPr lang="en-GB" b="0" baseline="0" noProof="0" dirty="0"/>
              <a:t>The students alternate in saying what is on their prompt sheets and writing what their partner has just said.</a:t>
            </a:r>
            <a:endParaRPr lang="en-US" b="0" dirty="0"/>
          </a:p>
          <a:p>
            <a:r>
              <a:rPr lang="en-US" b="0" dirty="0"/>
              <a:t>2. </a:t>
            </a:r>
            <a:r>
              <a:rPr lang="en-GB" b="0" baseline="0" noProof="0" dirty="0"/>
              <a:t>The full task (with answers animated) is displayed on the next slide.</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noProof="0" dirty="0"/>
              <a:t>7.2.1.1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noProof="0" dirty="0"/>
              <a:t>ANSWERS for Partner A</a:t>
            </a:r>
            <a:br>
              <a:rPr lang="en-GB" b="1" baseline="0" noProof="0" dirty="0"/>
            </a:br>
            <a:r>
              <a:rPr lang="en-GB" b="1" baseline="0" noProof="0" dirty="0"/>
              <a:t>N.B. This slide should not be displayed during the activity! </a:t>
            </a:r>
          </a:p>
          <a:p>
            <a:endParaRPr lang="en-US" b="1" dirty="0"/>
          </a:p>
          <a:p>
            <a:r>
              <a:rPr lang="en-US" b="1" dirty="0"/>
              <a:t>Aim: </a:t>
            </a:r>
            <a:r>
              <a:rPr lang="en-GB" b="0" baseline="0" noProof="0" dirty="0"/>
              <a:t>This is to keep all students involved, and to provide additional whole class practice.</a:t>
            </a:r>
            <a:endParaRPr lang="en-US" b="1" dirty="0"/>
          </a:p>
          <a:p>
            <a:endParaRPr lang="en-US" b="1" dirty="0"/>
          </a:p>
          <a:p>
            <a:r>
              <a:rPr lang="en-US" b="1" dirty="0"/>
              <a:t>Procedure:</a:t>
            </a:r>
          </a:p>
          <a:p>
            <a:r>
              <a:rPr lang="en-US" b="0" dirty="0"/>
              <a:t>1. </a:t>
            </a:r>
            <a:r>
              <a:rPr lang="en-GB" b="0" baseline="0" noProof="0" dirty="0"/>
              <a:t>Answers are animated.  English appears first, then the French.</a:t>
            </a:r>
            <a:endParaRPr lang="en-US" b="0" dirty="0"/>
          </a:p>
          <a:p>
            <a:r>
              <a:rPr lang="en-US" b="0" dirty="0"/>
              <a:t>2. </a:t>
            </a:r>
            <a:r>
              <a:rPr lang="en-GB" b="0" baseline="0" noProof="0" dirty="0"/>
              <a:t>Teacher elicits English from Partners A, and French from Partners B, either chorally or individually, as preferred.</a:t>
            </a:r>
            <a:endParaRPr lang="en-US" b="0" dirty="0"/>
          </a:p>
          <a:p>
            <a:r>
              <a:rPr lang="en-US" b="0" dirty="0"/>
              <a:t> </a:t>
            </a:r>
          </a:p>
          <a:p>
            <a:r>
              <a:rPr lang="en-GB" b="0" baseline="0" noProof="0" dirty="0"/>
              <a:t>Note: the left hand column is greyed out to help students focus on the correct part of their sheet.</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7.2.2.1 (6 slides)</a:t>
            </a:r>
          </a:p>
          <a:p>
            <a:pPr marL="0"/>
            <a:r>
              <a:rPr lang="en-GB" dirty="0"/>
              <a:t>This example slide prepares students for the vocabulary revisit task that follows.</a:t>
            </a:r>
          </a:p>
          <a:p>
            <a:pPr marL="0"/>
            <a:endParaRPr lang="en-GB" dirty="0"/>
          </a:p>
          <a:p>
            <a:pPr marL="0"/>
            <a:r>
              <a:rPr lang="en-GB" dirty="0"/>
              <a:t>1/ Students read Amir’s question and try to think of a suitable answer. They may guess </a:t>
            </a:r>
            <a:r>
              <a:rPr lang="en-GB" sz="1200" i="1" dirty="0" err="1">
                <a:latin typeface="Century Gothic" panose="020B0502020202020204" pitchFamily="34" charset="0"/>
              </a:rPr>
              <a:t>étudiant</a:t>
            </a:r>
            <a:r>
              <a:rPr lang="en-GB" sz="1200" i="1" dirty="0">
                <a:latin typeface="Century Gothic" panose="020B0502020202020204" pitchFamily="34" charset="0"/>
              </a:rPr>
              <a:t>(e), intelligent(e) </a:t>
            </a:r>
            <a:r>
              <a:rPr lang="en-GB" sz="1200" i="0" dirty="0">
                <a:latin typeface="Century Gothic" panose="020B0502020202020204" pitchFamily="34" charset="0"/>
              </a:rPr>
              <a:t>etc.</a:t>
            </a:r>
            <a:endParaRPr lang="en-GB" i="1" dirty="0"/>
          </a:p>
          <a:p>
            <a:pPr marL="0"/>
            <a:r>
              <a:rPr lang="en-GB" dirty="0"/>
              <a:t>2/ Teacher brings up a possible answer, </a:t>
            </a:r>
            <a:r>
              <a:rPr lang="en-GB" i="1" dirty="0" err="1"/>
              <a:t>une</a:t>
            </a:r>
            <a:r>
              <a:rPr lang="en-GB" i="1" dirty="0"/>
              <a:t> </a:t>
            </a:r>
            <a:r>
              <a:rPr lang="en-GB" sz="1200" i="1" dirty="0">
                <a:latin typeface="Century Gothic" panose="020B0502020202020204" pitchFamily="34" charset="0"/>
              </a:rPr>
              <a:t>école</a:t>
            </a:r>
            <a:r>
              <a:rPr lang="en-GB" sz="1200" dirty="0">
                <a:latin typeface="Century Gothic" panose="020B0502020202020204" pitchFamily="34" charset="0"/>
              </a:rPr>
              <a:t>, </a:t>
            </a:r>
            <a:r>
              <a:rPr lang="en-GB" dirty="0"/>
              <a:t>and the partial sentence ‘___ ___ </a:t>
            </a:r>
            <a:r>
              <a:rPr lang="en-GB" dirty="0" err="1"/>
              <a:t>une</a:t>
            </a:r>
            <a:r>
              <a:rPr lang="en-GB" dirty="0"/>
              <a:t> </a:t>
            </a:r>
            <a:r>
              <a:rPr lang="en-GB" sz="1200" dirty="0">
                <a:latin typeface="Century Gothic" panose="020B0502020202020204" pitchFamily="34" charset="0"/>
              </a:rPr>
              <a:t>école?’ Teacher to point to the use of the </a:t>
            </a:r>
            <a:r>
              <a:rPr lang="en-GB" sz="1200" b="1" dirty="0">
                <a:latin typeface="Century Gothic" panose="020B0502020202020204" pitchFamily="34" charset="0"/>
              </a:rPr>
              <a:t>indefinite </a:t>
            </a:r>
            <a:r>
              <a:rPr lang="en-GB" sz="1200" b="0" dirty="0">
                <a:latin typeface="Century Gothic" panose="020B0502020202020204" pitchFamily="34" charset="0"/>
              </a:rPr>
              <a:t>article, here. It sounds more natural to ask ‘</a:t>
            </a:r>
            <a:r>
              <a:rPr lang="en-GB" sz="1200" b="0" i="1" dirty="0">
                <a:latin typeface="Century Gothic" panose="020B0502020202020204" pitchFamily="34" charset="0"/>
              </a:rPr>
              <a:t>Are you a school?’</a:t>
            </a:r>
            <a:r>
              <a:rPr lang="en-GB" sz="1200" b="0" i="0" dirty="0">
                <a:latin typeface="Century Gothic" panose="020B0502020202020204" pitchFamily="34" charset="0"/>
              </a:rPr>
              <a:t> than ‘</a:t>
            </a:r>
            <a:r>
              <a:rPr lang="en-GB" sz="1200" b="0" i="1" dirty="0">
                <a:latin typeface="Century Gothic" panose="020B0502020202020204" pitchFamily="34" charset="0"/>
              </a:rPr>
              <a:t>Are you the school?’ </a:t>
            </a:r>
            <a:r>
              <a:rPr lang="en-GB" sz="1200" b="0" i="0" dirty="0">
                <a:latin typeface="Century Gothic" panose="020B0502020202020204" pitchFamily="34" charset="0"/>
              </a:rPr>
              <a:t>Students may need a reminder about changing from definite to indefinite article before they begin.</a:t>
            </a:r>
            <a:endParaRPr lang="en-GB" dirty="0"/>
          </a:p>
          <a:p>
            <a:pPr marL="0"/>
            <a:r>
              <a:rPr lang="en-GB" dirty="0"/>
              <a:t>3/ Ask students to guess the missing words. They may need a reminder about the conjugation of </a:t>
            </a:r>
            <a:r>
              <a:rPr lang="en-GB" dirty="0" err="1"/>
              <a:t>être</a:t>
            </a:r>
            <a:r>
              <a:rPr lang="en-GB" dirty="0"/>
              <a:t>.</a:t>
            </a:r>
          </a:p>
          <a:p>
            <a:pPr marL="0"/>
            <a:r>
              <a:rPr lang="en-GB" dirty="0"/>
              <a:t>4/ Reveal answer on click.</a:t>
            </a:r>
          </a:p>
          <a:p>
            <a:pPr marL="0"/>
            <a:r>
              <a:rPr lang="en-GB" dirty="0"/>
              <a:t>5/ Bring up the third speech bubble. Draw attention to the French interjection ‘</a:t>
            </a:r>
            <a:r>
              <a:rPr lang="en-GB" i="1" dirty="0"/>
              <a:t>ah, ah </a:t>
            </a:r>
            <a:r>
              <a:rPr lang="en-GB" dirty="0"/>
              <a:t>!’</a:t>
            </a:r>
          </a:p>
          <a:p>
            <a:pPr marL="0"/>
            <a:r>
              <a:rPr lang="en-GB" dirty="0"/>
              <a:t>6/ Bring up solution. Check understanding of ‘</a:t>
            </a:r>
            <a:r>
              <a:rPr lang="en-GB" sz="1200" i="1" dirty="0" err="1">
                <a:latin typeface="Century Gothic" panose="020B0502020202020204" pitchFamily="34" charset="0"/>
              </a:rPr>
              <a:t>c’est</a:t>
            </a:r>
            <a:r>
              <a:rPr lang="en-GB" sz="1200" i="1" dirty="0">
                <a:latin typeface="Century Gothic" panose="020B0502020202020204" pitchFamily="34" charset="0"/>
              </a:rPr>
              <a:t> </a:t>
            </a:r>
            <a:r>
              <a:rPr lang="en-GB" sz="1200" i="1" dirty="0" err="1">
                <a:latin typeface="Century Gothic" panose="020B0502020202020204" pitchFamily="34" charset="0"/>
              </a:rPr>
              <a:t>ça</a:t>
            </a:r>
            <a:r>
              <a:rPr lang="en-GB" sz="1200" i="1" dirty="0">
                <a:latin typeface="Century Gothic" panose="020B0502020202020204" pitchFamily="34" charset="0"/>
              </a:rPr>
              <a:t> </a:t>
            </a:r>
            <a:r>
              <a:rPr lang="en-GB" sz="1200" dirty="0">
                <a:latin typeface="Century Gothic" panose="020B0502020202020204" pitchFamily="34" charset="0"/>
              </a:rPr>
              <a:t>!’</a:t>
            </a:r>
            <a:endParaRPr lang="en-GB" dirty="0"/>
          </a:p>
          <a:p>
            <a:pPr marL="0"/>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u="none" strike="noStrike" kern="0" cap="none" spc="0" normalizeH="0" baseline="0" noProof="0" smtClean="0">
                <a:ln>
                  <a:noFill/>
                </a:ln>
                <a:solidFill>
                  <a:srgbClr val="000000"/>
                </a:solidFill>
                <a:effectLst/>
                <a:uLnTx/>
                <a:uFillTx/>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u="none" strike="noStrike" kern="0" cap="none" spc="0" normalizeH="0" baseline="0" noProof="0" dirty="0">
              <a:ln>
                <a:noFill/>
              </a:ln>
              <a:solidFill>
                <a:srgbClr val="000000"/>
              </a:solidFill>
              <a:effectLst/>
              <a:uLnTx/>
              <a:uFillTx/>
              <a:ea typeface="Calibri"/>
              <a:cs typeface="Calibri"/>
              <a:sym typeface="Calibri"/>
            </a:endParaRPr>
          </a:p>
        </p:txBody>
      </p:sp>
    </p:spTree>
    <p:extLst>
      <p:ext uri="{BB962C8B-B14F-4D97-AF65-F5344CB8AC3E}">
        <p14:creationId xmlns:p14="http://schemas.microsoft.com/office/powerpoint/2010/main" val="3606873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0" dirty="0"/>
              <a:t>Vocabulary revisit</a:t>
            </a:r>
            <a:r>
              <a:rPr lang="en-GB" b="0" baseline="0" dirty="0"/>
              <a:t> using the </a:t>
            </a:r>
            <a:r>
              <a:rPr lang="en-GB" b="1" i="1" baseline="0" dirty="0"/>
              <a:t>Je </a:t>
            </a:r>
            <a:r>
              <a:rPr lang="en-GB" b="1" i="1" baseline="0" dirty="0" err="1"/>
              <a:t>suis</a:t>
            </a:r>
            <a:r>
              <a:rPr lang="en-GB" b="1" i="1" baseline="0" dirty="0"/>
              <a:t> quoi? </a:t>
            </a:r>
            <a:r>
              <a:rPr lang="en-GB" b="0" baseline="0" dirty="0"/>
              <a:t>role cards, which can be found on the portal alongside this resource.</a:t>
            </a:r>
          </a:p>
          <a:p>
            <a:pPr marL="0" lvl="0" indent="0" algn="l" rtl="0">
              <a:spcBef>
                <a:spcPts val="0"/>
              </a:spcBef>
              <a:spcAft>
                <a:spcPts val="0"/>
              </a:spcAft>
              <a:buNone/>
            </a:pPr>
            <a:endParaRPr lang="en-GB" b="0" baseline="0" dirty="0"/>
          </a:p>
          <a:p>
            <a:pPr marL="0" lvl="0" indent="0" algn="l" rtl="0">
              <a:spcBef>
                <a:spcPts val="0"/>
              </a:spcBef>
              <a:spcAft>
                <a:spcPts val="0"/>
              </a:spcAft>
              <a:buNone/>
            </a:pPr>
            <a:r>
              <a:rPr lang="en-GB" b="0" baseline="0" dirty="0"/>
              <a:t>Here, Partner A reads the sentences on their role card. Partner B listens and answers ‘</a:t>
            </a:r>
            <a:r>
              <a:rPr lang="en-GB" b="0" i="1" baseline="0" dirty="0"/>
              <a:t>Tu es…</a:t>
            </a:r>
            <a:r>
              <a:rPr lang="en-GB" b="0" i="0" baseline="0" dirty="0"/>
              <a:t>’ followed by one of the words on the board.</a:t>
            </a:r>
          </a:p>
          <a:p>
            <a:pPr marL="0" lvl="0" indent="0" algn="l" rtl="0">
              <a:spcBef>
                <a:spcPts val="0"/>
              </a:spcBef>
              <a:spcAft>
                <a:spcPts val="0"/>
              </a:spcAft>
              <a:buNone/>
            </a:pPr>
            <a:endParaRPr lang="en-GB" b="0" i="0" baseline="0" dirty="0"/>
          </a:p>
          <a:p>
            <a:pPr marL="0" lvl="0" indent="0" algn="l" rtl="0">
              <a:spcBef>
                <a:spcPts val="0"/>
              </a:spcBef>
              <a:spcAft>
                <a:spcPts val="0"/>
              </a:spcAft>
              <a:buNone/>
            </a:pPr>
            <a:r>
              <a:rPr lang="en-GB" b="1" i="0" baseline="0" dirty="0"/>
              <a:t>Before beginning the activity, the teacher should check that students are comfortable with changing definite articles to indefinite articles.</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baseline="0" dirty="0"/>
              <a:t>(</a:t>
            </a:r>
            <a:r>
              <a:rPr lang="en-GB" b="1" dirty="0" err="1"/>
              <a:t>Partenaire</a:t>
            </a:r>
            <a:r>
              <a:rPr lang="en-GB" b="1" dirty="0"/>
              <a:t> A</a:t>
            </a:r>
            <a:r>
              <a:rPr lang="en-GB" b="1" baseline="0" dirty="0"/>
              <a:t>)</a:t>
            </a:r>
          </a:p>
          <a:p>
            <a:pPr marL="0" lvl="0" indent="0" algn="l" rtl="0">
              <a:spcBef>
                <a:spcPts val="0"/>
              </a:spcBef>
              <a:spcAft>
                <a:spcPts val="0"/>
              </a:spcAft>
              <a:buNone/>
            </a:pPr>
            <a:endParaRPr lang="en-GB" baseline="0" dirty="0"/>
          </a:p>
          <a:p>
            <a:pPr marL="0" lvl="0" indent="0" algn="l" rtl="0">
              <a:spcBef>
                <a:spcPts val="0"/>
              </a:spcBef>
              <a:spcAft>
                <a:spcPts val="0"/>
              </a:spcAft>
              <a:buNone/>
            </a:pPr>
            <a:r>
              <a:rPr lang="en-GB" sz="1200" u="none" strike="noStrike" kern="1200" cap="none" dirty="0">
                <a:solidFill>
                  <a:schemeClr val="tx1"/>
                </a:solidFill>
                <a:effectLst/>
                <a:ea typeface="Calibri"/>
                <a:cs typeface="Calibri"/>
                <a:sym typeface="Calibri"/>
              </a:rPr>
              <a:t>1) Je </a:t>
            </a:r>
            <a:r>
              <a:rPr lang="en-GB" sz="1200" u="none" strike="noStrike" kern="1200" cap="none" dirty="0" err="1">
                <a:solidFill>
                  <a:schemeClr val="tx1"/>
                </a:solidFill>
                <a:effectLst/>
                <a:ea typeface="Calibri"/>
                <a:cs typeface="Calibri"/>
                <a:sym typeface="Calibri"/>
              </a:rPr>
              <a:t>suis</a:t>
            </a:r>
            <a:r>
              <a:rPr lang="en-GB" sz="1200" u="none" strike="noStrike" kern="1200" cap="none" dirty="0">
                <a:solidFill>
                  <a:schemeClr val="tx1"/>
                </a:solidFill>
                <a:effectLst/>
                <a:ea typeface="Calibri"/>
                <a:cs typeface="Calibri"/>
                <a:sym typeface="Calibri"/>
              </a:rPr>
              <a:t> un enfant et je </a:t>
            </a:r>
            <a:r>
              <a:rPr lang="en-GB" sz="1200" u="none" strike="noStrike" kern="1200" cap="none" dirty="0" err="1">
                <a:solidFill>
                  <a:schemeClr val="tx1"/>
                </a:solidFill>
                <a:effectLst/>
                <a:ea typeface="Calibri"/>
                <a:cs typeface="Calibri"/>
                <a:sym typeface="Calibri"/>
              </a:rPr>
              <a:t>suis</a:t>
            </a:r>
            <a:r>
              <a:rPr lang="en-GB" sz="1200" u="none" strike="noStrike" kern="1200" cap="none" dirty="0">
                <a:solidFill>
                  <a:schemeClr val="tx1"/>
                </a:solidFill>
                <a:effectLst/>
                <a:ea typeface="Calibri"/>
                <a:cs typeface="Calibri"/>
                <a:sym typeface="Calibri"/>
              </a:rPr>
              <a:t> </a:t>
            </a:r>
            <a:r>
              <a:rPr lang="en-GB" sz="1200" u="none" strike="noStrike" kern="1200" cap="none" dirty="0" err="1">
                <a:solidFill>
                  <a:schemeClr val="tx1"/>
                </a:solidFill>
                <a:effectLst/>
                <a:ea typeface="Calibri"/>
                <a:cs typeface="Calibri"/>
                <a:sym typeface="Calibri"/>
              </a:rPr>
              <a:t>une</a:t>
            </a:r>
            <a:r>
              <a:rPr lang="en-GB" sz="1200" u="none" strike="noStrike" kern="1200" cap="none" dirty="0">
                <a:solidFill>
                  <a:schemeClr val="tx1"/>
                </a:solidFill>
                <a:effectLst/>
                <a:ea typeface="Calibri"/>
                <a:cs typeface="Calibri"/>
                <a:sym typeface="Calibri"/>
              </a:rPr>
              <a:t> </a:t>
            </a:r>
            <a:r>
              <a:rPr lang="en-GB" sz="1200" u="none" strike="noStrike" kern="1200" cap="none" dirty="0" err="1">
                <a:solidFill>
                  <a:schemeClr val="tx1"/>
                </a:solidFill>
                <a:effectLst/>
                <a:ea typeface="Calibri"/>
                <a:cs typeface="Calibri"/>
                <a:sym typeface="Calibri"/>
              </a:rPr>
              <a:t>fille</a:t>
            </a:r>
            <a:r>
              <a:rPr lang="en-GB" sz="1200" u="none" strike="noStrike" kern="1200" cap="none" dirty="0">
                <a:solidFill>
                  <a:schemeClr val="tx1"/>
                </a:solidFill>
                <a:effectLst/>
                <a:ea typeface="Calibri"/>
                <a:cs typeface="Calibri"/>
                <a:sym typeface="Calibri"/>
              </a:rPr>
              <a:t>. Je </a:t>
            </a:r>
            <a:r>
              <a:rPr lang="en-GB" sz="1200" u="none" strike="noStrike" kern="1200" cap="none" dirty="0" err="1">
                <a:solidFill>
                  <a:schemeClr val="tx1"/>
                </a:solidFill>
                <a:effectLst/>
                <a:ea typeface="Calibri"/>
                <a:cs typeface="Calibri"/>
                <a:sym typeface="Calibri"/>
              </a:rPr>
              <a:t>suis</a:t>
            </a:r>
            <a:r>
              <a:rPr lang="en-GB" sz="1200" u="none" strike="noStrike" kern="1200" cap="none" dirty="0">
                <a:solidFill>
                  <a:schemeClr val="tx1"/>
                </a:solidFill>
                <a:effectLst/>
                <a:ea typeface="Calibri"/>
                <a:cs typeface="Calibri"/>
                <a:sym typeface="Calibri"/>
              </a:rPr>
              <a:t> quoi? (la </a:t>
            </a:r>
            <a:r>
              <a:rPr lang="en-GB" sz="1200" u="none" strike="noStrike" kern="1200" cap="none" dirty="0" err="1">
                <a:solidFill>
                  <a:schemeClr val="tx1"/>
                </a:solidFill>
                <a:effectLst/>
                <a:ea typeface="Calibri"/>
                <a:cs typeface="Calibri"/>
                <a:sym typeface="Calibri"/>
              </a:rPr>
              <a:t>sœur</a:t>
            </a:r>
            <a:r>
              <a:rPr lang="en-GB" sz="1200" u="none" strike="noStrike" kern="1200" cap="none" dirty="0">
                <a:solidFill>
                  <a:schemeClr val="tx1"/>
                </a:solidFill>
                <a:effectLst/>
                <a:ea typeface="Calibri"/>
                <a:cs typeface="Calibri"/>
                <a:sym typeface="Calibri"/>
              </a:rPr>
              <a:t> -&gt; </a:t>
            </a:r>
            <a:r>
              <a:rPr lang="en-GB" sz="1200" u="none" strike="noStrike" kern="1200" cap="none" dirty="0" err="1">
                <a:solidFill>
                  <a:schemeClr val="tx1"/>
                </a:solidFill>
                <a:effectLst/>
                <a:ea typeface="Calibri"/>
                <a:cs typeface="Calibri"/>
                <a:sym typeface="Calibri"/>
              </a:rPr>
              <a:t>une</a:t>
            </a:r>
            <a:r>
              <a:rPr lang="en-GB" sz="1200" u="none" strike="noStrike" kern="1200" cap="none" dirty="0">
                <a:solidFill>
                  <a:schemeClr val="tx1"/>
                </a:solidFill>
                <a:effectLst/>
                <a:ea typeface="Calibri"/>
                <a:cs typeface="Calibri"/>
                <a:sym typeface="Calibri"/>
              </a:rPr>
              <a:t> </a:t>
            </a:r>
            <a:r>
              <a:rPr lang="en-GB" sz="1200" u="none" strike="noStrike" kern="1200" cap="none" dirty="0" err="1">
                <a:solidFill>
                  <a:schemeClr val="tx1"/>
                </a:solidFill>
                <a:effectLst/>
                <a:ea typeface="Calibri"/>
                <a:cs typeface="Calibri"/>
                <a:sym typeface="Calibri"/>
              </a:rPr>
              <a:t>sœur</a:t>
            </a:r>
            <a:r>
              <a:rPr lang="en-GB" sz="1200" u="none" strike="noStrike" kern="1200" cap="none" dirty="0">
                <a:solidFill>
                  <a:schemeClr val="tx1"/>
                </a:solidFill>
                <a:effectLst/>
                <a:ea typeface="Calibri"/>
                <a:cs typeface="Calibri"/>
                <a:sym typeface="Calibri"/>
              </a:rPr>
              <a:t>)</a:t>
            </a:r>
          </a:p>
          <a:p>
            <a:pPr marL="0" lvl="0" indent="0" algn="l" rtl="0">
              <a:spcBef>
                <a:spcPts val="0"/>
              </a:spcBef>
              <a:spcAft>
                <a:spcPts val="0"/>
              </a:spcAft>
              <a:buNone/>
            </a:pPr>
            <a:r>
              <a:rPr lang="en-GB" sz="1200" u="none" strike="noStrike" kern="1200" cap="none" dirty="0">
                <a:solidFill>
                  <a:schemeClr val="tx1"/>
                </a:solidFill>
                <a:effectLst/>
                <a:ea typeface="Calibri"/>
                <a:cs typeface="Calibri"/>
                <a:sym typeface="Calibri"/>
              </a:rPr>
              <a:t>2) Je </a:t>
            </a:r>
            <a:r>
              <a:rPr lang="en-GB" sz="1200" u="none" strike="noStrike" kern="1200" cap="none" dirty="0" err="1">
                <a:solidFill>
                  <a:schemeClr val="tx1"/>
                </a:solidFill>
                <a:effectLst/>
                <a:ea typeface="Calibri"/>
                <a:cs typeface="Calibri"/>
                <a:sym typeface="Calibri"/>
              </a:rPr>
              <a:t>suis</a:t>
            </a:r>
            <a:r>
              <a:rPr lang="en-GB" sz="1200" u="none" strike="noStrike" kern="1200" cap="none" dirty="0">
                <a:solidFill>
                  <a:schemeClr val="tx1"/>
                </a:solidFill>
                <a:effectLst/>
                <a:ea typeface="Calibri"/>
                <a:cs typeface="Calibri"/>
                <a:sym typeface="Calibri"/>
              </a:rPr>
              <a:t> un </a:t>
            </a:r>
            <a:r>
              <a:rPr lang="en-GB" sz="1200" u="none" strike="noStrike" kern="1200" cap="none" dirty="0" err="1">
                <a:solidFill>
                  <a:schemeClr val="tx1"/>
                </a:solidFill>
                <a:effectLst/>
                <a:ea typeface="Calibri"/>
                <a:cs typeface="Calibri"/>
                <a:sym typeface="Calibri"/>
              </a:rPr>
              <a:t>modèle</a:t>
            </a:r>
            <a:r>
              <a:rPr lang="en-GB" sz="1200" u="none" strike="noStrike" kern="1200" cap="none" dirty="0">
                <a:solidFill>
                  <a:schemeClr val="tx1"/>
                </a:solidFill>
                <a:effectLst/>
                <a:ea typeface="Calibri"/>
                <a:cs typeface="Calibri"/>
                <a:sym typeface="Calibri"/>
              </a:rPr>
              <a:t>. Je </a:t>
            </a:r>
            <a:r>
              <a:rPr lang="en-GB" sz="1200" u="none" strike="noStrike" kern="1200" cap="none" dirty="0" err="1">
                <a:solidFill>
                  <a:schemeClr val="tx1"/>
                </a:solidFill>
                <a:effectLst/>
                <a:ea typeface="Calibri"/>
                <a:cs typeface="Calibri"/>
                <a:sym typeface="Calibri"/>
              </a:rPr>
              <a:t>suis</a:t>
            </a:r>
            <a:r>
              <a:rPr lang="en-GB" sz="1200" u="none" strike="noStrike" kern="1200" cap="none" dirty="0">
                <a:solidFill>
                  <a:schemeClr val="tx1"/>
                </a:solidFill>
                <a:effectLst/>
                <a:ea typeface="Calibri"/>
                <a:cs typeface="Calibri"/>
                <a:sym typeface="Calibri"/>
              </a:rPr>
              <a:t> quoi? (</a:t>
            </a:r>
            <a:r>
              <a:rPr lang="en-GB" sz="1200" u="none" strike="noStrike" kern="1200" cap="none" dirty="0" err="1">
                <a:solidFill>
                  <a:schemeClr val="tx1"/>
                </a:solidFill>
                <a:effectLst/>
                <a:ea typeface="Calibri"/>
                <a:cs typeface="Calibri"/>
                <a:sym typeface="Calibri"/>
              </a:rPr>
              <a:t>l’exemple</a:t>
            </a:r>
            <a:r>
              <a:rPr lang="en-GB" sz="1200" u="none" strike="noStrike" kern="1200" cap="none" dirty="0">
                <a:solidFill>
                  <a:schemeClr val="tx1"/>
                </a:solidFill>
                <a:effectLst/>
                <a:ea typeface="Calibri"/>
                <a:cs typeface="Calibri"/>
                <a:sym typeface="Calibri"/>
              </a:rPr>
              <a:t> -&gt; un </a:t>
            </a:r>
            <a:r>
              <a:rPr lang="en-GB" sz="1200" u="none" strike="noStrike" kern="1200" cap="none" dirty="0" err="1">
                <a:solidFill>
                  <a:schemeClr val="tx1"/>
                </a:solidFill>
                <a:effectLst/>
                <a:ea typeface="Calibri"/>
                <a:cs typeface="Calibri"/>
                <a:sym typeface="Calibri"/>
              </a:rPr>
              <a:t>exemple</a:t>
            </a:r>
            <a:r>
              <a:rPr lang="en-GB" sz="1200" u="none" strike="noStrike" kern="1200" cap="none" dirty="0">
                <a:solidFill>
                  <a:schemeClr val="tx1"/>
                </a:solidFill>
                <a:effectLst/>
                <a:ea typeface="Calibri"/>
                <a:cs typeface="Calibri"/>
                <a:sym typeface="Calibri"/>
              </a:rPr>
              <a:t>)</a:t>
            </a:r>
          </a:p>
          <a:p>
            <a:pPr marL="0" lvl="0" indent="0" algn="l" rtl="0">
              <a:spcBef>
                <a:spcPts val="0"/>
              </a:spcBef>
              <a:spcAft>
                <a:spcPts val="0"/>
              </a:spcAft>
              <a:buNone/>
            </a:pPr>
            <a:r>
              <a:rPr lang="en-GB" sz="1200" u="none" strike="noStrike" kern="1200" cap="none" dirty="0">
                <a:solidFill>
                  <a:schemeClr val="tx1"/>
                </a:solidFill>
                <a:effectLst/>
                <a:ea typeface="Calibri"/>
                <a:cs typeface="Calibri"/>
                <a:sym typeface="Calibri"/>
              </a:rPr>
              <a:t>3) </a:t>
            </a:r>
            <a:r>
              <a:rPr lang="en-GB" sz="1200" u="none" strike="noStrike" kern="1200" cap="none" dirty="0" err="1">
                <a:solidFill>
                  <a:schemeClr val="tx1"/>
                </a:solidFill>
                <a:effectLst/>
                <a:ea typeface="Calibri"/>
                <a:cs typeface="Calibri"/>
                <a:sym typeface="Calibri"/>
              </a:rPr>
              <a:t>J’ai</a:t>
            </a:r>
            <a:r>
              <a:rPr lang="en-GB" sz="1200" u="none" strike="noStrike" kern="1200" cap="none" dirty="0">
                <a:solidFill>
                  <a:schemeClr val="tx1"/>
                </a:solidFill>
                <a:effectLst/>
                <a:ea typeface="Calibri"/>
                <a:cs typeface="Calibri"/>
                <a:sym typeface="Calibri"/>
              </a:rPr>
              <a:t> quatre enfants. Je </a:t>
            </a:r>
            <a:r>
              <a:rPr lang="en-GB" sz="1200" u="none" strike="noStrike" kern="1200" cap="none" dirty="0" err="1">
                <a:solidFill>
                  <a:schemeClr val="tx1"/>
                </a:solidFill>
                <a:effectLst/>
                <a:ea typeface="Calibri"/>
                <a:cs typeface="Calibri"/>
                <a:sym typeface="Calibri"/>
              </a:rPr>
              <a:t>suis</a:t>
            </a:r>
            <a:r>
              <a:rPr lang="en-GB" sz="1200" u="none" strike="noStrike" kern="1200" cap="none" dirty="0">
                <a:solidFill>
                  <a:schemeClr val="tx1"/>
                </a:solidFill>
                <a:effectLst/>
                <a:ea typeface="Calibri"/>
                <a:cs typeface="Calibri"/>
                <a:sym typeface="Calibri"/>
              </a:rPr>
              <a:t> quoi? (le parent -&gt; un parent)</a:t>
            </a:r>
          </a:p>
          <a:p>
            <a:pPr marL="0" lvl="0" indent="0" algn="l" rtl="0">
              <a:spcBef>
                <a:spcPts val="0"/>
              </a:spcBef>
              <a:spcAft>
                <a:spcPts val="0"/>
              </a:spcAft>
              <a:buNone/>
            </a:pPr>
            <a:r>
              <a:rPr lang="en-GB" sz="1200" u="none" strike="noStrike" kern="1200" cap="none" dirty="0">
                <a:solidFill>
                  <a:schemeClr val="tx1"/>
                </a:solidFill>
                <a:effectLst/>
                <a:ea typeface="Calibri"/>
                <a:cs typeface="Calibri"/>
                <a:sym typeface="Calibri"/>
              </a:rPr>
              <a:t>4) </a:t>
            </a:r>
            <a:r>
              <a:rPr lang="en-GB" sz="1200" u="none" strike="noStrike" kern="1200" cap="none" dirty="0" err="1">
                <a:solidFill>
                  <a:schemeClr val="tx1"/>
                </a:solidFill>
                <a:effectLst/>
                <a:ea typeface="Calibri"/>
                <a:cs typeface="Calibri"/>
                <a:sym typeface="Calibri"/>
              </a:rPr>
              <a:t>J’aime</a:t>
            </a:r>
            <a:r>
              <a:rPr lang="en-GB" sz="1200" u="none" strike="noStrike" kern="1200" cap="none" dirty="0">
                <a:solidFill>
                  <a:schemeClr val="tx1"/>
                </a:solidFill>
                <a:effectLst/>
                <a:ea typeface="Calibri"/>
                <a:cs typeface="Calibri"/>
                <a:sym typeface="Calibri"/>
              </a:rPr>
              <a:t> les </a:t>
            </a:r>
            <a:r>
              <a:rPr lang="en-GB" sz="1200" u="none" strike="noStrike" kern="1200" cap="none" dirty="0" err="1">
                <a:solidFill>
                  <a:schemeClr val="tx1"/>
                </a:solidFill>
                <a:effectLst/>
                <a:ea typeface="Calibri"/>
                <a:cs typeface="Calibri"/>
                <a:sym typeface="Calibri"/>
              </a:rPr>
              <a:t>règles</a:t>
            </a:r>
            <a:r>
              <a:rPr lang="en-GB" sz="1200" u="none" strike="noStrike" kern="1200" cap="none" dirty="0">
                <a:solidFill>
                  <a:schemeClr val="tx1"/>
                </a:solidFill>
                <a:effectLst/>
                <a:ea typeface="Calibri"/>
                <a:cs typeface="Calibri"/>
                <a:sym typeface="Calibri"/>
              </a:rPr>
              <a:t>. Je </a:t>
            </a:r>
            <a:r>
              <a:rPr lang="en-GB" sz="1200" u="none" strike="noStrike" kern="1200" cap="none" dirty="0" err="1">
                <a:solidFill>
                  <a:schemeClr val="tx1"/>
                </a:solidFill>
                <a:effectLst/>
                <a:ea typeface="Calibri"/>
                <a:cs typeface="Calibri"/>
                <a:sym typeface="Calibri"/>
              </a:rPr>
              <a:t>suis</a:t>
            </a:r>
            <a:r>
              <a:rPr lang="en-GB" sz="1200" u="none" strike="noStrike" kern="1200" cap="none" dirty="0">
                <a:solidFill>
                  <a:schemeClr val="tx1"/>
                </a:solidFill>
                <a:effectLst/>
                <a:ea typeface="Calibri"/>
                <a:cs typeface="Calibri"/>
                <a:sym typeface="Calibri"/>
              </a:rPr>
              <a:t> quoi? (strict(e))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u="none" strike="noStrike" kern="1200" cap="none" dirty="0">
                <a:solidFill>
                  <a:schemeClr val="tx1"/>
                </a:solidFill>
                <a:effectLst/>
                <a:ea typeface="Calibri"/>
                <a:cs typeface="Calibri"/>
                <a:sym typeface="Calibri"/>
              </a:rPr>
              <a:t>5) Il y a des </a:t>
            </a:r>
            <a:r>
              <a:rPr lang="en-GB" sz="1200" u="none" strike="noStrike" kern="1200" cap="none" dirty="0" err="1">
                <a:solidFill>
                  <a:schemeClr val="tx1"/>
                </a:solidFill>
                <a:effectLst/>
                <a:ea typeface="Calibri"/>
                <a:cs typeface="Calibri"/>
                <a:sym typeface="Calibri"/>
              </a:rPr>
              <a:t>ordinateurs</a:t>
            </a:r>
            <a:r>
              <a:rPr lang="en-GB" sz="1200" u="none" strike="noStrike" kern="1200" cap="none" dirty="0">
                <a:solidFill>
                  <a:schemeClr val="tx1"/>
                </a:solidFill>
                <a:effectLst/>
                <a:ea typeface="Calibri"/>
                <a:cs typeface="Calibri"/>
                <a:sym typeface="Calibri"/>
              </a:rPr>
              <a:t>, des </a:t>
            </a:r>
            <a:r>
              <a:rPr lang="en-GB" sz="1200" u="none" strike="noStrike" kern="1200" cap="none" dirty="0" err="1">
                <a:solidFill>
                  <a:schemeClr val="tx1"/>
                </a:solidFill>
                <a:effectLst/>
                <a:ea typeface="Calibri"/>
                <a:cs typeface="Calibri"/>
                <a:sym typeface="Calibri"/>
              </a:rPr>
              <a:t>professeurs</a:t>
            </a:r>
            <a:r>
              <a:rPr lang="en-GB" sz="1200" u="none" strike="noStrike" kern="1200" cap="none" dirty="0">
                <a:solidFill>
                  <a:schemeClr val="tx1"/>
                </a:solidFill>
                <a:effectLst/>
                <a:ea typeface="Calibri"/>
                <a:cs typeface="Calibri"/>
                <a:sym typeface="Calibri"/>
              </a:rPr>
              <a:t> et un tableau </a:t>
            </a:r>
            <a:r>
              <a:rPr lang="en-GB" sz="1200" u="none" strike="noStrike" kern="1200" cap="none" dirty="0" err="1">
                <a:solidFill>
                  <a:schemeClr val="tx1"/>
                </a:solidFill>
                <a:effectLst/>
                <a:ea typeface="Calibri"/>
                <a:cs typeface="Calibri"/>
                <a:sym typeface="Calibri"/>
              </a:rPr>
              <a:t>ici</a:t>
            </a:r>
            <a:r>
              <a:rPr lang="en-GB" sz="1200" u="none" strike="noStrike" kern="1200" cap="none" dirty="0">
                <a:solidFill>
                  <a:schemeClr val="tx1"/>
                </a:solidFill>
                <a:effectLst/>
                <a:ea typeface="Calibri"/>
                <a:cs typeface="Calibri"/>
                <a:sym typeface="Calibri"/>
              </a:rPr>
              <a:t>. Je </a:t>
            </a:r>
            <a:r>
              <a:rPr lang="en-GB" sz="1200" u="none" strike="noStrike" kern="1200" cap="none" dirty="0" err="1">
                <a:solidFill>
                  <a:schemeClr val="tx1"/>
                </a:solidFill>
                <a:effectLst/>
                <a:ea typeface="Calibri"/>
                <a:cs typeface="Calibri"/>
                <a:sym typeface="Calibri"/>
              </a:rPr>
              <a:t>suis</a:t>
            </a:r>
            <a:r>
              <a:rPr lang="en-GB" sz="1200" u="none" strike="noStrike" kern="1200" cap="none" dirty="0">
                <a:solidFill>
                  <a:schemeClr val="tx1"/>
                </a:solidFill>
                <a:effectLst/>
                <a:ea typeface="Calibri"/>
                <a:cs typeface="Calibri"/>
                <a:sym typeface="Calibri"/>
              </a:rPr>
              <a:t> quoi? (</a:t>
            </a:r>
            <a:r>
              <a:rPr lang="en-GB" sz="1200" u="none" strike="noStrike" kern="1200" cap="none" dirty="0" err="1">
                <a:solidFill>
                  <a:schemeClr val="tx1"/>
                </a:solidFill>
                <a:effectLst/>
                <a:ea typeface="Calibri"/>
                <a:cs typeface="Calibri"/>
                <a:sym typeface="Calibri"/>
              </a:rPr>
              <a:t>l’école</a:t>
            </a:r>
            <a:r>
              <a:rPr lang="en-GB" sz="1200" u="none" strike="noStrike" kern="1200" cap="none" dirty="0">
                <a:solidFill>
                  <a:schemeClr val="tx1"/>
                </a:solidFill>
                <a:effectLst/>
                <a:ea typeface="Calibri"/>
                <a:cs typeface="Calibri"/>
                <a:sym typeface="Calibri"/>
              </a:rPr>
              <a:t>-&gt; </a:t>
            </a:r>
            <a:r>
              <a:rPr lang="en-GB" sz="1200" u="none" strike="noStrike" kern="1200" cap="none" dirty="0" err="1">
                <a:solidFill>
                  <a:schemeClr val="tx1"/>
                </a:solidFill>
                <a:effectLst/>
                <a:ea typeface="Calibri"/>
                <a:cs typeface="Calibri"/>
                <a:sym typeface="Calibri"/>
              </a:rPr>
              <a:t>une</a:t>
            </a:r>
            <a:r>
              <a:rPr lang="en-GB" sz="1200" u="none" strike="noStrike" kern="1200" cap="none" dirty="0">
                <a:solidFill>
                  <a:schemeClr val="tx1"/>
                </a:solidFill>
                <a:effectLst/>
                <a:ea typeface="Calibri"/>
                <a:cs typeface="Calibri"/>
                <a:sym typeface="Calibri"/>
              </a:rPr>
              <a:t> école)</a:t>
            </a:r>
          </a:p>
          <a:p>
            <a:pPr marL="0"/>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u="none" strike="noStrike" kern="0" cap="none" spc="0" normalizeH="0" baseline="0" noProof="0" smtClean="0">
                <a:ln>
                  <a:noFill/>
                </a:ln>
                <a:solidFill>
                  <a:srgbClr val="000000"/>
                </a:solidFill>
                <a:effectLst/>
                <a:uLnTx/>
                <a:uFillTx/>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GB" sz="1200" u="none" strike="noStrike" kern="0" cap="none" spc="0" normalizeH="0" baseline="0" noProof="0" dirty="0">
              <a:ln>
                <a:noFill/>
              </a:ln>
              <a:solidFill>
                <a:srgbClr val="000000"/>
              </a:solidFill>
              <a:effectLst/>
              <a:uLnTx/>
              <a:uFillTx/>
              <a:ea typeface="Calibri"/>
              <a:cs typeface="Calibri"/>
              <a:sym typeface="Calibri"/>
            </a:endParaRPr>
          </a:p>
        </p:txBody>
      </p:sp>
    </p:spTree>
    <p:extLst>
      <p:ext uri="{BB962C8B-B14F-4D97-AF65-F5344CB8AC3E}">
        <p14:creationId xmlns:p14="http://schemas.microsoft.com/office/powerpoint/2010/main" val="2473845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aseline="0" dirty="0"/>
              <a:t>Answers revealed on clicks.</a:t>
            </a:r>
          </a:p>
          <a:p>
            <a:pPr marL="0"/>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u="none" strike="noStrike" kern="0" cap="none" spc="0" normalizeH="0" baseline="0" noProof="0" smtClean="0">
                <a:ln>
                  <a:noFill/>
                </a:ln>
                <a:solidFill>
                  <a:srgbClr val="000000"/>
                </a:solidFill>
                <a:effectLst/>
                <a:uLnTx/>
                <a:uFillTx/>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GB" sz="1200" u="none" strike="noStrike" kern="0" cap="none" spc="0" normalizeH="0" baseline="0" noProof="0" dirty="0">
              <a:ln>
                <a:noFill/>
              </a:ln>
              <a:solidFill>
                <a:srgbClr val="000000"/>
              </a:solidFill>
              <a:effectLst/>
              <a:uLnTx/>
              <a:uFillTx/>
              <a:ea typeface="Calibri"/>
              <a:cs typeface="Calibri"/>
              <a:sym typeface="Calibri"/>
            </a:endParaRPr>
          </a:p>
        </p:txBody>
      </p:sp>
    </p:spTree>
    <p:extLst>
      <p:ext uri="{BB962C8B-B14F-4D97-AF65-F5344CB8AC3E}">
        <p14:creationId xmlns:p14="http://schemas.microsoft.com/office/powerpoint/2010/main" val="22253250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dirty="0"/>
              <a:t>This example slide prepares students for the vocabulary revisit task that follows.</a:t>
            </a:r>
          </a:p>
          <a:p>
            <a:pPr marL="0"/>
            <a:endParaRPr lang="en-GB" dirty="0"/>
          </a:p>
          <a:p>
            <a:pPr marL="0"/>
            <a:r>
              <a:rPr lang="en-GB" dirty="0"/>
              <a:t>1/ Students read </a:t>
            </a:r>
            <a:r>
              <a:rPr lang="en-GB" dirty="0" err="1"/>
              <a:t>L</a:t>
            </a:r>
            <a:r>
              <a:rPr lang="en-GB" sz="1200" u="none" strike="noStrike" cap="none" dirty="0" err="1">
                <a:solidFill>
                  <a:schemeClr val="dk1"/>
                </a:solidFill>
                <a:effectLst/>
                <a:ea typeface="Calibri"/>
                <a:cs typeface="Calibri"/>
                <a:sym typeface="Calibri"/>
              </a:rPr>
              <a:t>éa</a:t>
            </a:r>
            <a:r>
              <a:rPr lang="en-GB" dirty="0" err="1"/>
              <a:t>’s</a:t>
            </a:r>
            <a:r>
              <a:rPr lang="en-GB" dirty="0"/>
              <a:t> question and try to think of a suitable answer in the</a:t>
            </a:r>
            <a:r>
              <a:rPr lang="en-GB" b="1" i="1" dirty="0"/>
              <a:t> </a:t>
            </a:r>
            <a:r>
              <a:rPr lang="en-GB" b="1" i="1" dirty="0" err="1"/>
              <a:t>tu</a:t>
            </a:r>
            <a:r>
              <a:rPr lang="en-GB" b="1" i="1" dirty="0"/>
              <a:t> </a:t>
            </a:r>
            <a:r>
              <a:rPr lang="en-GB" b="0" dirty="0"/>
              <a:t>form. They</a:t>
            </a:r>
            <a:r>
              <a:rPr lang="en-GB" dirty="0"/>
              <a:t> may need a reminder about second person singular verb ending. Students may guess </a:t>
            </a:r>
            <a:r>
              <a:rPr lang="en-GB" sz="1200" i="1" dirty="0" err="1">
                <a:latin typeface="Century Gothic" panose="020B0502020202020204" pitchFamily="34" charset="0"/>
              </a:rPr>
              <a:t>tu</a:t>
            </a:r>
            <a:r>
              <a:rPr lang="en-GB" sz="1200" i="1" dirty="0">
                <a:latin typeface="Century Gothic" panose="020B0502020202020204" pitchFamily="34" charset="0"/>
              </a:rPr>
              <a:t> </a:t>
            </a:r>
            <a:r>
              <a:rPr lang="en-GB" sz="1200" i="1" dirty="0" err="1">
                <a:latin typeface="Century Gothic" panose="020B0502020202020204" pitchFamily="34" charset="0"/>
              </a:rPr>
              <a:t>donnes</a:t>
            </a:r>
            <a:r>
              <a:rPr lang="en-GB" sz="1200" i="1" dirty="0">
                <a:latin typeface="Century Gothic" panose="020B0502020202020204" pitchFamily="34" charset="0"/>
              </a:rPr>
              <a:t>, </a:t>
            </a:r>
            <a:r>
              <a:rPr lang="en-GB" sz="1200" i="1" dirty="0" err="1">
                <a:latin typeface="Century Gothic" panose="020B0502020202020204" pitchFamily="34" charset="0"/>
              </a:rPr>
              <a:t>tu</a:t>
            </a:r>
            <a:r>
              <a:rPr lang="en-GB" sz="1200" i="1" dirty="0">
                <a:latin typeface="Century Gothic" panose="020B0502020202020204" pitchFamily="34" charset="0"/>
              </a:rPr>
              <a:t> </a:t>
            </a:r>
            <a:r>
              <a:rPr lang="en-GB" sz="1200" i="1" dirty="0" err="1">
                <a:latin typeface="Century Gothic" panose="020B0502020202020204" pitchFamily="34" charset="0"/>
              </a:rPr>
              <a:t>parles</a:t>
            </a:r>
            <a:r>
              <a:rPr lang="en-GB" sz="1200" i="1" dirty="0">
                <a:latin typeface="Century Gothic" panose="020B0502020202020204" pitchFamily="34" charset="0"/>
              </a:rPr>
              <a:t> </a:t>
            </a:r>
            <a:r>
              <a:rPr lang="en-GB" sz="1200" i="0" dirty="0">
                <a:latin typeface="Century Gothic" panose="020B0502020202020204" pitchFamily="34" charset="0"/>
              </a:rPr>
              <a:t>etc.</a:t>
            </a:r>
            <a:endParaRPr lang="en-GB" i="1" dirty="0"/>
          </a:p>
          <a:p>
            <a:pPr marL="0"/>
            <a:r>
              <a:rPr lang="en-GB" dirty="0"/>
              <a:t>2/ Teacher brings up a possible answer, </a:t>
            </a:r>
            <a:r>
              <a:rPr lang="en-GB" i="1" dirty="0" err="1"/>
              <a:t>tu</a:t>
            </a:r>
            <a:r>
              <a:rPr lang="en-GB" i="1" dirty="0"/>
              <a:t> </a:t>
            </a:r>
            <a:r>
              <a:rPr lang="en-GB" i="1" dirty="0" err="1"/>
              <a:t>pense</a:t>
            </a:r>
            <a:r>
              <a:rPr lang="en-GB" sz="1200" i="1" dirty="0" err="1">
                <a:latin typeface="Century Gothic" panose="020B0502020202020204" pitchFamily="34" charset="0"/>
              </a:rPr>
              <a:t>s</a:t>
            </a:r>
            <a:r>
              <a:rPr lang="en-GB" sz="1200" i="1" dirty="0">
                <a:latin typeface="Century Gothic" panose="020B0502020202020204" pitchFamily="34" charset="0"/>
              </a:rPr>
              <a:t>, </a:t>
            </a:r>
            <a:r>
              <a:rPr lang="en-GB" dirty="0"/>
              <a:t>and asks students how </a:t>
            </a:r>
            <a:r>
              <a:rPr lang="en-GB" dirty="0" err="1"/>
              <a:t>L</a:t>
            </a:r>
            <a:r>
              <a:rPr lang="en-GB" sz="1200" u="none" strike="noStrike" cap="none" dirty="0" err="1">
                <a:solidFill>
                  <a:schemeClr val="dk1"/>
                </a:solidFill>
                <a:effectLst/>
                <a:ea typeface="Calibri"/>
                <a:cs typeface="Calibri"/>
                <a:sym typeface="Calibri"/>
              </a:rPr>
              <a:t>éa</a:t>
            </a:r>
            <a:r>
              <a:rPr lang="en-GB" sz="1200" u="none" strike="noStrike" cap="none" dirty="0">
                <a:solidFill>
                  <a:schemeClr val="dk1"/>
                </a:solidFill>
                <a:effectLst/>
                <a:ea typeface="Calibri"/>
                <a:cs typeface="Calibri"/>
                <a:sym typeface="Calibri"/>
              </a:rPr>
              <a:t> would confirm this in the je form. What changes about the verb? Answer revealed on click.</a:t>
            </a:r>
          </a:p>
          <a:p>
            <a:pPr marL="0"/>
            <a:r>
              <a:rPr lang="en-GB" sz="1200" u="none" strike="noStrike" cap="none" dirty="0">
                <a:solidFill>
                  <a:schemeClr val="dk1"/>
                </a:solidFill>
                <a:effectLst/>
                <a:cs typeface="Calibri"/>
                <a:sym typeface="Calibri"/>
              </a:rPr>
              <a:t>3/ Teacher now brings up the questions and answers in the dialogue, and asks students to think about how they might translate these into English. Do they need present simple or continuous here? Why?</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u="none" strike="noStrike" kern="0" cap="none" spc="0" normalizeH="0" baseline="0" noProof="0" smtClean="0">
                <a:ln>
                  <a:noFill/>
                </a:ln>
                <a:solidFill>
                  <a:srgbClr val="000000"/>
                </a:solidFill>
                <a:effectLst/>
                <a:uLnTx/>
                <a:uFillTx/>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GB" sz="1200" u="none" strike="noStrike" kern="0" cap="none" spc="0" normalizeH="0" baseline="0" noProof="0" dirty="0">
              <a:ln>
                <a:noFill/>
              </a:ln>
              <a:solidFill>
                <a:srgbClr val="000000"/>
              </a:solidFill>
              <a:effectLst/>
              <a:uLnTx/>
              <a:uFillTx/>
              <a:ea typeface="Calibri"/>
              <a:cs typeface="Calibri"/>
              <a:sym typeface="Calibri"/>
            </a:endParaRPr>
          </a:p>
        </p:txBody>
      </p:sp>
    </p:spTree>
    <p:extLst>
      <p:ext uri="{BB962C8B-B14F-4D97-AF65-F5344CB8AC3E}">
        <p14:creationId xmlns:p14="http://schemas.microsoft.com/office/powerpoint/2010/main" val="3459395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7.1.2.6 </a:t>
            </a:r>
          </a:p>
          <a:p>
            <a:r>
              <a:rPr lang="en-US" b="1" dirty="0"/>
              <a:t>Timing: </a:t>
            </a:r>
            <a:r>
              <a:rPr lang="en-US" b="0" dirty="0"/>
              <a:t>12 minutes (to</a:t>
            </a:r>
            <a:r>
              <a:rPr lang="en-US" b="0" baseline="0" dirty="0"/>
              <a:t> model, conduct and give feedback on the activity: 9 slides)</a:t>
            </a:r>
            <a:endParaRPr lang="en-US" b="0" dirty="0"/>
          </a:p>
          <a:p>
            <a:endParaRPr lang="en-US" b="1" dirty="0"/>
          </a:p>
          <a:p>
            <a:r>
              <a:rPr lang="en-US" b="1" dirty="0"/>
              <a:t>Aim: </a:t>
            </a:r>
            <a:r>
              <a:rPr lang="en-US" b="0" dirty="0"/>
              <a:t>to </a:t>
            </a:r>
            <a:r>
              <a:rPr lang="en-US" b="0" dirty="0" err="1"/>
              <a:t>practise</a:t>
            </a:r>
            <a:r>
              <a:rPr lang="en-US" b="0" dirty="0"/>
              <a:t> receptive and productive knowledge of </a:t>
            </a:r>
            <a:r>
              <a:rPr lang="en-US" b="0" baseline="0" dirty="0"/>
              <a:t>third person singular and plural of –</a:t>
            </a:r>
            <a:r>
              <a:rPr lang="en-US" b="0" baseline="0" dirty="0" err="1"/>
              <a:t>er</a:t>
            </a:r>
            <a:r>
              <a:rPr lang="en-US" b="0" baseline="0" dirty="0"/>
              <a:t> verbs in present tense.</a:t>
            </a:r>
            <a:endParaRPr lang="en-US" b="0"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Each student receives a set of 8 sentences plus a picture response sheet for use when listening.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take around</a:t>
            </a:r>
            <a:r>
              <a:rPr lang="en-US" b="0" baseline="0" dirty="0"/>
              <a:t> four minutes to write the French for their set of 8 verbs.  </a:t>
            </a:r>
            <a:r>
              <a:rPr lang="en-GB" baseline="0" dirty="0"/>
              <a:t>At this point, teachers should circulate to check for written accuracy.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Once each pair have written their sentences, they then take it in turns to say their sentences to their partner.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The listener ticks the correct image on their response sheet, writing the verb form underneath the picture.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Partners should compare immediately after each item, rather than waiting until the end of the whole activity (students would have to find a way of keeping their forthcoming answers covered up, with an ex. book, sheet of paper etc.), This would make the feedback immediate to help strengthen the link between pronunciation, verb form and meaning.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endParaRPr lang="en-GB" baseline="0" dirty="0"/>
          </a:p>
          <a:p>
            <a:endParaRPr lang="en-GB" baseline="0" dirty="0"/>
          </a:p>
          <a:p>
            <a:endParaRPr lang="en-GB" baseline="0" dirty="0"/>
          </a:p>
          <a:p>
            <a:endParaRPr lang="en-GB" baseline="0" dirty="0"/>
          </a:p>
          <a:p>
            <a:endParaRPr lang="en-GB"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9912590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0" dirty="0"/>
              <a:t>Vocabulary revisit</a:t>
            </a:r>
            <a:r>
              <a:rPr lang="en-GB" b="0" baseline="0" dirty="0"/>
              <a:t> using the </a:t>
            </a:r>
            <a:r>
              <a:rPr lang="en-GB" b="1" i="1" baseline="0" dirty="0"/>
              <a:t>Je </a:t>
            </a:r>
            <a:r>
              <a:rPr lang="en-GB" b="1" i="1" baseline="0" dirty="0" err="1"/>
              <a:t>fais</a:t>
            </a:r>
            <a:r>
              <a:rPr lang="en-GB" b="1" i="1" baseline="0" dirty="0"/>
              <a:t> quoi? </a:t>
            </a:r>
            <a:r>
              <a:rPr lang="en-GB" b="0" baseline="0" dirty="0"/>
              <a:t>role cards, which can be found on the portal alongside this resource.</a:t>
            </a:r>
          </a:p>
          <a:p>
            <a:pPr marL="0" lvl="0" indent="0" algn="l" rtl="0">
              <a:spcBef>
                <a:spcPts val="0"/>
              </a:spcBef>
              <a:spcAft>
                <a:spcPts val="0"/>
              </a:spcAft>
              <a:buNone/>
            </a:pPr>
            <a:endParaRPr lang="en-GB" b="0" baseline="0" dirty="0"/>
          </a:p>
          <a:p>
            <a:pPr marL="0" lvl="0" indent="0" algn="l" rtl="0">
              <a:spcBef>
                <a:spcPts val="0"/>
              </a:spcBef>
              <a:spcAft>
                <a:spcPts val="0"/>
              </a:spcAft>
              <a:buNone/>
            </a:pPr>
            <a:r>
              <a:rPr lang="en-GB" b="0" baseline="0" dirty="0"/>
              <a:t>Here, Partner B reads the sentences on their role card. Partner A listens and answers ‘</a:t>
            </a:r>
            <a:r>
              <a:rPr lang="en-GB" b="0" i="1" baseline="0" dirty="0"/>
              <a:t>Tu …’ </a:t>
            </a:r>
            <a:r>
              <a:rPr lang="en-GB" b="0" i="0" baseline="0" dirty="0"/>
              <a:t>followed by one of the verbs on the board in the </a:t>
            </a:r>
            <a:r>
              <a:rPr lang="en-GB" b="1" i="0" baseline="0" dirty="0"/>
              <a:t>second person singular.</a:t>
            </a:r>
            <a:endParaRPr lang="en-GB" b="0" i="0" baseline="0" dirty="0"/>
          </a:p>
          <a:p>
            <a:pPr marL="0" lvl="0" indent="0" algn="l" rtl="0">
              <a:spcBef>
                <a:spcPts val="0"/>
              </a:spcBef>
              <a:spcAft>
                <a:spcPts val="0"/>
              </a:spcAft>
              <a:buNone/>
            </a:pPr>
            <a:endParaRPr lang="en-GB" b="0" i="0" baseline="0" dirty="0"/>
          </a:p>
          <a:p>
            <a:pPr marL="0" lvl="0" indent="0" algn="l" rtl="0">
              <a:spcBef>
                <a:spcPts val="0"/>
              </a:spcBef>
              <a:spcAft>
                <a:spcPts val="0"/>
              </a:spcAft>
              <a:buNone/>
            </a:pPr>
            <a:r>
              <a:rPr lang="en-GB" b="1" i="0" baseline="0" dirty="0"/>
              <a:t>Before beginning the activity, the teacher should check that students are comfortable with verb forms in the first and second person singular.</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Prompts</a:t>
            </a:r>
            <a:r>
              <a:rPr lang="en-GB" b="1" baseline="0" dirty="0"/>
              <a:t> (</a:t>
            </a:r>
            <a:r>
              <a:rPr lang="en-GB" b="1" dirty="0" err="1"/>
              <a:t>Partenaire</a:t>
            </a:r>
            <a:r>
              <a:rPr lang="en-GB" b="1" dirty="0"/>
              <a:t> B</a:t>
            </a:r>
            <a:r>
              <a:rPr lang="en-GB" b="1" baseline="0" dirty="0"/>
              <a:t>)</a:t>
            </a:r>
          </a:p>
          <a:p>
            <a:pPr marL="0" lvl="0" indent="0" algn="l" rtl="0">
              <a:spcBef>
                <a:spcPts val="0"/>
              </a:spcBef>
              <a:spcAft>
                <a:spcPts val="0"/>
              </a:spcAft>
              <a:buNone/>
            </a:pPr>
            <a:endParaRPr lang="en-GB" baseline="0" dirty="0"/>
          </a:p>
          <a:p>
            <a:pPr marL="0" lvl="0" indent="0" algn="l" rtl="0">
              <a:spcBef>
                <a:spcPts val="0"/>
              </a:spcBef>
              <a:spcAft>
                <a:spcPts val="0"/>
              </a:spcAft>
              <a:buNone/>
            </a:pPr>
            <a:r>
              <a:rPr lang="en-GB" sz="1200" u="none" strike="noStrike" kern="1200" cap="none" dirty="0">
                <a:solidFill>
                  <a:schemeClr val="tx1"/>
                </a:solidFill>
                <a:effectLst/>
                <a:ea typeface="Calibri"/>
                <a:cs typeface="Calibri"/>
                <a:sym typeface="Calibri"/>
              </a:rPr>
              <a:t>1) </a:t>
            </a:r>
            <a:r>
              <a:rPr lang="en-GB" sz="1200" u="none" strike="noStrike" kern="1200" cap="none" dirty="0" err="1">
                <a:solidFill>
                  <a:schemeClr val="tx1"/>
                </a:solidFill>
                <a:effectLst/>
                <a:ea typeface="Calibri"/>
                <a:cs typeface="Calibri"/>
                <a:sym typeface="Calibri"/>
              </a:rPr>
              <a:t>J’ai</a:t>
            </a:r>
            <a:r>
              <a:rPr lang="en-GB" sz="1200" u="none" strike="noStrike" kern="1200" cap="none" dirty="0">
                <a:solidFill>
                  <a:schemeClr val="tx1"/>
                </a:solidFill>
                <a:effectLst/>
                <a:ea typeface="Calibri"/>
                <a:cs typeface="Calibri"/>
                <a:sym typeface="Calibri"/>
              </a:rPr>
              <a:t> </a:t>
            </a:r>
            <a:r>
              <a:rPr lang="en-GB" sz="1200" u="none" strike="noStrike" kern="1200" cap="none" dirty="0" err="1">
                <a:solidFill>
                  <a:schemeClr val="tx1"/>
                </a:solidFill>
                <a:effectLst/>
                <a:ea typeface="Calibri"/>
                <a:cs typeface="Calibri"/>
                <a:sym typeface="Calibri"/>
              </a:rPr>
              <a:t>une</a:t>
            </a:r>
            <a:r>
              <a:rPr lang="en-GB" sz="1200" u="none" strike="noStrike" kern="1200" cap="none" dirty="0">
                <a:solidFill>
                  <a:schemeClr val="tx1"/>
                </a:solidFill>
                <a:effectLst/>
                <a:ea typeface="Calibri"/>
                <a:cs typeface="Calibri"/>
                <a:sym typeface="Calibri"/>
              </a:rPr>
              <a:t> question pour le </a:t>
            </a:r>
            <a:r>
              <a:rPr lang="en-GB" sz="1200" u="none" strike="noStrike" kern="1200" cap="none" dirty="0" err="1">
                <a:solidFill>
                  <a:schemeClr val="tx1"/>
                </a:solidFill>
                <a:effectLst/>
                <a:ea typeface="Calibri"/>
                <a:cs typeface="Calibri"/>
                <a:sym typeface="Calibri"/>
              </a:rPr>
              <a:t>professeur</a:t>
            </a:r>
            <a:r>
              <a:rPr lang="en-GB" sz="1200" u="none" strike="noStrike" kern="1200" cap="none" dirty="0">
                <a:solidFill>
                  <a:schemeClr val="tx1"/>
                </a:solidFill>
                <a:effectLst/>
                <a:ea typeface="Calibri"/>
                <a:cs typeface="Calibri"/>
                <a:sym typeface="Calibri"/>
              </a:rPr>
              <a:t>. Je </a:t>
            </a:r>
            <a:r>
              <a:rPr lang="en-GB" sz="1200" u="none" strike="noStrike" kern="1200" cap="none" dirty="0" err="1">
                <a:solidFill>
                  <a:schemeClr val="tx1"/>
                </a:solidFill>
                <a:effectLst/>
                <a:ea typeface="Calibri"/>
                <a:cs typeface="Calibri"/>
                <a:sym typeface="Calibri"/>
              </a:rPr>
              <a:t>fais</a:t>
            </a:r>
            <a:r>
              <a:rPr lang="en-GB" sz="1200" u="none" strike="noStrike" kern="1200" cap="none" dirty="0">
                <a:solidFill>
                  <a:schemeClr val="tx1"/>
                </a:solidFill>
                <a:effectLst/>
                <a:ea typeface="Calibri"/>
                <a:cs typeface="Calibri"/>
                <a:sym typeface="Calibri"/>
              </a:rPr>
              <a:t> quoi? (demander -&gt; je </a:t>
            </a:r>
            <a:r>
              <a:rPr lang="en-GB" sz="1200" u="none" strike="noStrike" kern="1200" cap="none" dirty="0" err="1">
                <a:solidFill>
                  <a:schemeClr val="tx1"/>
                </a:solidFill>
                <a:effectLst/>
                <a:ea typeface="Calibri"/>
                <a:cs typeface="Calibri"/>
                <a:sym typeface="Calibri"/>
              </a:rPr>
              <a:t>demande</a:t>
            </a:r>
            <a:r>
              <a:rPr lang="en-GB" sz="1200" u="none" strike="noStrike" kern="1200" cap="none" dirty="0">
                <a:solidFill>
                  <a:schemeClr val="tx1"/>
                </a:solidFill>
                <a:effectLst/>
                <a:ea typeface="Calibri"/>
                <a:cs typeface="Calibri"/>
                <a:sym typeface="Calibri"/>
              </a:rPr>
              <a:t>)</a:t>
            </a:r>
          </a:p>
          <a:p>
            <a:pPr marL="0" lvl="0" indent="0" algn="l" rtl="0">
              <a:spcBef>
                <a:spcPts val="0"/>
              </a:spcBef>
              <a:spcAft>
                <a:spcPts val="0"/>
              </a:spcAft>
              <a:buNone/>
            </a:pPr>
            <a:r>
              <a:rPr lang="en-GB" sz="1200" u="none" strike="noStrike" kern="1200" cap="none" dirty="0">
                <a:solidFill>
                  <a:schemeClr val="tx1"/>
                </a:solidFill>
                <a:effectLst/>
                <a:ea typeface="Calibri"/>
                <a:cs typeface="Calibri"/>
                <a:sym typeface="Calibri"/>
              </a:rPr>
              <a:t>2) Je </a:t>
            </a:r>
            <a:r>
              <a:rPr lang="en-GB" sz="1200" u="none" strike="noStrike" kern="1200" cap="none" dirty="0" err="1">
                <a:solidFill>
                  <a:schemeClr val="tx1"/>
                </a:solidFill>
                <a:effectLst/>
                <a:ea typeface="Calibri"/>
                <a:cs typeface="Calibri"/>
                <a:sym typeface="Calibri"/>
              </a:rPr>
              <a:t>suis</a:t>
            </a:r>
            <a:r>
              <a:rPr lang="en-GB" sz="1200" u="none" strike="noStrike" kern="1200" cap="none" dirty="0">
                <a:solidFill>
                  <a:schemeClr val="tx1"/>
                </a:solidFill>
                <a:effectLst/>
                <a:ea typeface="Calibri"/>
                <a:cs typeface="Calibri"/>
                <a:sym typeface="Calibri"/>
              </a:rPr>
              <a:t> </a:t>
            </a:r>
            <a:r>
              <a:rPr lang="en-GB" sz="1200" u="none" strike="noStrike" kern="1200" cap="none" dirty="0" err="1">
                <a:solidFill>
                  <a:schemeClr val="tx1"/>
                </a:solidFill>
                <a:effectLst/>
                <a:ea typeface="Calibri"/>
                <a:cs typeface="Calibri"/>
                <a:sym typeface="Calibri"/>
              </a:rPr>
              <a:t>en</a:t>
            </a:r>
            <a:r>
              <a:rPr lang="en-GB" sz="1200" u="none" strike="noStrike" kern="1200" cap="none" dirty="0">
                <a:solidFill>
                  <a:schemeClr val="tx1"/>
                </a:solidFill>
                <a:effectLst/>
                <a:ea typeface="Calibri"/>
                <a:cs typeface="Calibri"/>
                <a:sym typeface="Calibri"/>
              </a:rPr>
              <a:t> conversation avec </a:t>
            </a:r>
            <a:r>
              <a:rPr lang="en-GB" sz="1200" u="none" strike="noStrike" kern="1200" cap="none" dirty="0" err="1">
                <a:solidFill>
                  <a:schemeClr val="tx1"/>
                </a:solidFill>
                <a:effectLst/>
                <a:ea typeface="Calibri"/>
                <a:cs typeface="Calibri"/>
                <a:sym typeface="Calibri"/>
              </a:rPr>
              <a:t>mes</a:t>
            </a:r>
            <a:r>
              <a:rPr lang="en-GB" sz="1200" u="none" strike="noStrike" kern="1200" cap="none" dirty="0">
                <a:solidFill>
                  <a:schemeClr val="tx1"/>
                </a:solidFill>
                <a:effectLst/>
                <a:ea typeface="Calibri"/>
                <a:cs typeface="Calibri"/>
                <a:sym typeface="Calibri"/>
              </a:rPr>
              <a:t> </a:t>
            </a:r>
            <a:r>
              <a:rPr lang="en-GB" sz="1200" u="none" strike="noStrike" kern="1200" cap="none" dirty="0" err="1">
                <a:solidFill>
                  <a:schemeClr val="tx1"/>
                </a:solidFill>
                <a:effectLst/>
                <a:ea typeface="Calibri"/>
                <a:cs typeface="Calibri"/>
                <a:sym typeface="Calibri"/>
              </a:rPr>
              <a:t>amis</a:t>
            </a:r>
            <a:r>
              <a:rPr lang="en-GB" sz="1200" u="none" strike="noStrike" kern="1200" cap="none" dirty="0">
                <a:solidFill>
                  <a:schemeClr val="tx1"/>
                </a:solidFill>
                <a:effectLst/>
                <a:ea typeface="Calibri"/>
                <a:cs typeface="Calibri"/>
                <a:sym typeface="Calibri"/>
              </a:rPr>
              <a:t>. Je </a:t>
            </a:r>
            <a:r>
              <a:rPr lang="en-GB" sz="1200" u="none" strike="noStrike" kern="1200" cap="none" dirty="0" err="1">
                <a:solidFill>
                  <a:schemeClr val="tx1"/>
                </a:solidFill>
                <a:effectLst/>
                <a:ea typeface="Calibri"/>
                <a:cs typeface="Calibri"/>
                <a:sym typeface="Calibri"/>
              </a:rPr>
              <a:t>fais</a:t>
            </a:r>
            <a:r>
              <a:rPr lang="en-GB" sz="1200" u="none" strike="noStrike" kern="1200" cap="none" dirty="0">
                <a:solidFill>
                  <a:schemeClr val="tx1"/>
                </a:solidFill>
                <a:effectLst/>
                <a:ea typeface="Calibri"/>
                <a:cs typeface="Calibri"/>
                <a:sym typeface="Calibri"/>
              </a:rPr>
              <a:t> quoi? (</a:t>
            </a:r>
            <a:r>
              <a:rPr lang="en-GB" sz="1200" u="none" strike="noStrike" kern="1200" cap="none" dirty="0" err="1">
                <a:solidFill>
                  <a:schemeClr val="tx1"/>
                </a:solidFill>
                <a:effectLst/>
                <a:ea typeface="Calibri"/>
                <a:cs typeface="Calibri"/>
                <a:sym typeface="Calibri"/>
              </a:rPr>
              <a:t>parler</a:t>
            </a:r>
            <a:r>
              <a:rPr lang="en-GB" sz="1200" u="none" strike="noStrike" kern="1200" cap="none" dirty="0">
                <a:solidFill>
                  <a:schemeClr val="tx1"/>
                </a:solidFill>
                <a:effectLst/>
                <a:ea typeface="Calibri"/>
                <a:cs typeface="Calibri"/>
                <a:sym typeface="Calibri"/>
              </a:rPr>
              <a:t> -&gt; je </a:t>
            </a:r>
            <a:r>
              <a:rPr lang="en-GB" sz="1200" u="none" strike="noStrike" kern="1200" cap="none" dirty="0" err="1">
                <a:solidFill>
                  <a:schemeClr val="tx1"/>
                </a:solidFill>
                <a:effectLst/>
                <a:ea typeface="Calibri"/>
                <a:cs typeface="Calibri"/>
                <a:sym typeface="Calibri"/>
              </a:rPr>
              <a:t>parle</a:t>
            </a:r>
            <a:r>
              <a:rPr lang="en-GB" sz="1200" u="none" strike="noStrike" kern="1200" cap="none" dirty="0">
                <a:solidFill>
                  <a:schemeClr val="tx1"/>
                </a:solidFill>
                <a:effectLst/>
                <a:ea typeface="Calibri"/>
                <a:cs typeface="Calibri"/>
                <a:sym typeface="Calibri"/>
              </a:rPr>
              <a:t>)</a:t>
            </a:r>
          </a:p>
          <a:p>
            <a:pPr marL="0" lvl="0" indent="0" algn="l" rtl="0">
              <a:spcBef>
                <a:spcPts val="0"/>
              </a:spcBef>
              <a:spcAft>
                <a:spcPts val="0"/>
              </a:spcAft>
              <a:buNone/>
            </a:pPr>
            <a:r>
              <a:rPr lang="en-GB" sz="1200" u="none" strike="noStrike" kern="1200" cap="none" dirty="0">
                <a:solidFill>
                  <a:schemeClr val="tx1"/>
                </a:solidFill>
                <a:effectLst/>
                <a:ea typeface="Calibri"/>
                <a:cs typeface="Calibri"/>
                <a:sym typeface="Calibri"/>
              </a:rPr>
              <a:t>3) </a:t>
            </a:r>
            <a:r>
              <a:rPr lang="en-GB" sz="1200" u="none" strike="noStrike" kern="1200" cap="none" dirty="0" err="1">
                <a:solidFill>
                  <a:schemeClr val="tx1"/>
                </a:solidFill>
                <a:effectLst/>
                <a:ea typeface="Calibri"/>
                <a:cs typeface="Calibri"/>
                <a:sym typeface="Calibri"/>
              </a:rPr>
              <a:t>J’ai</a:t>
            </a:r>
            <a:r>
              <a:rPr lang="en-GB" sz="1200" u="none" strike="noStrike" kern="1200" cap="none" dirty="0">
                <a:solidFill>
                  <a:schemeClr val="tx1"/>
                </a:solidFill>
                <a:effectLst/>
                <a:ea typeface="Calibri"/>
                <a:cs typeface="Calibri"/>
                <a:sym typeface="Calibri"/>
              </a:rPr>
              <a:t> </a:t>
            </a:r>
            <a:r>
              <a:rPr lang="en-GB" sz="1200" u="none" strike="noStrike" kern="1200" cap="none" dirty="0" err="1">
                <a:solidFill>
                  <a:schemeClr val="tx1"/>
                </a:solidFill>
                <a:effectLst/>
                <a:ea typeface="Calibri"/>
                <a:cs typeface="Calibri"/>
                <a:sym typeface="Calibri"/>
              </a:rPr>
              <a:t>une</a:t>
            </a:r>
            <a:r>
              <a:rPr lang="en-GB" sz="1200" u="none" strike="noStrike" kern="1200" cap="none" dirty="0">
                <a:solidFill>
                  <a:schemeClr val="tx1"/>
                </a:solidFill>
                <a:effectLst/>
                <a:ea typeface="Calibri"/>
                <a:cs typeface="Calibri"/>
                <a:sym typeface="Calibri"/>
              </a:rPr>
              <a:t> id</a:t>
            </a:r>
            <a:r>
              <a:rPr lang="en-GB" sz="1200" u="none" strike="noStrike" cap="none" dirty="0">
                <a:solidFill>
                  <a:schemeClr val="dk1"/>
                </a:solidFill>
                <a:effectLst/>
                <a:ea typeface="Calibri"/>
                <a:cs typeface="Calibri"/>
                <a:sym typeface="Calibri"/>
              </a:rPr>
              <a:t>ée ! Je </a:t>
            </a:r>
            <a:r>
              <a:rPr lang="en-GB" sz="1200" u="none" strike="noStrike" cap="none" dirty="0" err="1">
                <a:solidFill>
                  <a:schemeClr val="dk1"/>
                </a:solidFill>
                <a:effectLst/>
                <a:ea typeface="Calibri"/>
                <a:cs typeface="Calibri"/>
                <a:sym typeface="Calibri"/>
              </a:rPr>
              <a:t>fais</a:t>
            </a:r>
            <a:r>
              <a:rPr lang="en-GB" sz="1200" u="none" strike="noStrike" cap="none" dirty="0">
                <a:solidFill>
                  <a:schemeClr val="dk1"/>
                </a:solidFill>
                <a:effectLst/>
                <a:ea typeface="Calibri"/>
                <a:cs typeface="Calibri"/>
                <a:sym typeface="Calibri"/>
              </a:rPr>
              <a:t> quoi? (</a:t>
            </a:r>
            <a:r>
              <a:rPr lang="en-GB" sz="1200" u="none" strike="noStrike" cap="none" dirty="0" err="1">
                <a:solidFill>
                  <a:schemeClr val="dk1"/>
                </a:solidFill>
                <a:effectLst/>
                <a:ea typeface="Calibri"/>
                <a:cs typeface="Calibri"/>
                <a:sym typeface="Calibri"/>
              </a:rPr>
              <a:t>penser</a:t>
            </a:r>
            <a:r>
              <a:rPr lang="en-GB" sz="1200" u="none" strike="noStrike" cap="none" dirty="0">
                <a:solidFill>
                  <a:schemeClr val="dk1"/>
                </a:solidFill>
                <a:effectLst/>
                <a:ea typeface="Calibri"/>
                <a:cs typeface="Calibri"/>
                <a:sym typeface="Calibri"/>
              </a:rPr>
              <a:t> -&gt; je </a:t>
            </a:r>
            <a:r>
              <a:rPr lang="en-GB" sz="1200" u="none" strike="noStrike" cap="none" dirty="0" err="1">
                <a:solidFill>
                  <a:schemeClr val="dk1"/>
                </a:solidFill>
                <a:effectLst/>
                <a:ea typeface="Calibri"/>
                <a:cs typeface="Calibri"/>
                <a:sym typeface="Calibri"/>
              </a:rPr>
              <a:t>pense</a:t>
            </a:r>
            <a:r>
              <a:rPr lang="en-GB" sz="1200" u="none" strike="noStrike" cap="none" dirty="0">
                <a:solidFill>
                  <a:schemeClr val="dk1"/>
                </a:solidFill>
                <a:effectLst/>
                <a:ea typeface="Calibri"/>
                <a:cs typeface="Calibri"/>
                <a:sym typeface="Calibri"/>
              </a:rPr>
              <a:t>)</a:t>
            </a:r>
          </a:p>
          <a:p>
            <a:pPr marL="0" lvl="0" indent="0" algn="l" rtl="0">
              <a:spcBef>
                <a:spcPts val="0"/>
              </a:spcBef>
              <a:spcAft>
                <a:spcPts val="0"/>
              </a:spcAft>
              <a:buNone/>
            </a:pPr>
            <a:r>
              <a:rPr lang="en-GB" sz="1200" u="none" strike="noStrike" kern="1200" cap="none" dirty="0">
                <a:solidFill>
                  <a:schemeClr val="dk1"/>
                </a:solidFill>
                <a:effectLst/>
                <a:ea typeface="Calibri"/>
                <a:cs typeface="Calibri"/>
                <a:sym typeface="Calibri"/>
              </a:rPr>
              <a:t>4) Je </a:t>
            </a:r>
            <a:r>
              <a:rPr lang="en-GB" sz="1200" u="none" strike="noStrike" kern="1200" cap="none" dirty="0" err="1">
                <a:solidFill>
                  <a:schemeClr val="dk1"/>
                </a:solidFill>
                <a:effectLst/>
                <a:ea typeface="Calibri"/>
                <a:cs typeface="Calibri"/>
                <a:sym typeface="Calibri"/>
              </a:rPr>
              <a:t>suis</a:t>
            </a:r>
            <a:r>
              <a:rPr lang="en-GB" sz="1200" u="none" strike="noStrike" kern="1200" cap="none" dirty="0">
                <a:solidFill>
                  <a:schemeClr val="dk1"/>
                </a:solidFill>
                <a:effectLst/>
                <a:ea typeface="Calibri"/>
                <a:cs typeface="Calibri"/>
                <a:sym typeface="Calibri"/>
              </a:rPr>
              <a:t> dans mon lit </a:t>
            </a:r>
            <a:r>
              <a:rPr lang="en-GB" sz="1200" u="none" strike="noStrike" kern="1200" cap="none" dirty="0" err="1">
                <a:solidFill>
                  <a:schemeClr val="dk1"/>
                </a:solidFill>
                <a:effectLst/>
                <a:ea typeface="Calibri"/>
                <a:cs typeface="Calibri"/>
                <a:sym typeface="Calibri"/>
              </a:rPr>
              <a:t>en</a:t>
            </a:r>
            <a:r>
              <a:rPr lang="en-GB" sz="1200" u="none" strike="noStrike" kern="1200" cap="none" dirty="0">
                <a:solidFill>
                  <a:schemeClr val="dk1"/>
                </a:solidFill>
                <a:effectLst/>
                <a:ea typeface="Calibri"/>
                <a:cs typeface="Calibri"/>
                <a:sym typeface="Calibri"/>
              </a:rPr>
              <a:t> </a:t>
            </a:r>
            <a:r>
              <a:rPr lang="en-GB" sz="1200" u="none" strike="noStrike" kern="1200" cap="none" dirty="0" err="1">
                <a:solidFill>
                  <a:schemeClr val="dk1"/>
                </a:solidFill>
                <a:effectLst/>
                <a:ea typeface="Calibri"/>
                <a:cs typeface="Calibri"/>
                <a:sym typeface="Calibri"/>
              </a:rPr>
              <a:t>ce</a:t>
            </a:r>
            <a:r>
              <a:rPr lang="en-GB" sz="1200" u="none" strike="noStrike" kern="1200" cap="none" dirty="0">
                <a:solidFill>
                  <a:schemeClr val="dk1"/>
                </a:solidFill>
                <a:effectLst/>
                <a:ea typeface="Calibri"/>
                <a:cs typeface="Calibri"/>
                <a:sym typeface="Calibri"/>
              </a:rPr>
              <a:t> moment. Je </a:t>
            </a:r>
            <a:r>
              <a:rPr lang="en-GB" sz="1200" u="none" strike="noStrike" kern="1200" cap="none" dirty="0" err="1">
                <a:solidFill>
                  <a:schemeClr val="dk1"/>
                </a:solidFill>
                <a:effectLst/>
                <a:ea typeface="Calibri"/>
                <a:cs typeface="Calibri"/>
                <a:sym typeface="Calibri"/>
              </a:rPr>
              <a:t>fais</a:t>
            </a:r>
            <a:r>
              <a:rPr lang="en-GB" sz="1200" u="none" strike="noStrike" kern="1200" cap="none" dirty="0">
                <a:solidFill>
                  <a:schemeClr val="dk1"/>
                </a:solidFill>
                <a:effectLst/>
                <a:ea typeface="Calibri"/>
                <a:cs typeface="Calibri"/>
                <a:sym typeface="Calibri"/>
              </a:rPr>
              <a:t> quoi? (</a:t>
            </a:r>
            <a:r>
              <a:rPr lang="en-GB" sz="1200" u="none" strike="noStrike" kern="1200" cap="none" dirty="0" err="1">
                <a:solidFill>
                  <a:schemeClr val="dk1"/>
                </a:solidFill>
                <a:effectLst/>
                <a:ea typeface="Calibri"/>
                <a:cs typeface="Calibri"/>
                <a:sym typeface="Calibri"/>
              </a:rPr>
              <a:t>rester</a:t>
            </a:r>
            <a:r>
              <a:rPr lang="en-GB" sz="1200" u="none" strike="noStrike" kern="1200" cap="none" dirty="0">
                <a:solidFill>
                  <a:schemeClr val="dk1"/>
                </a:solidFill>
                <a:effectLst/>
                <a:ea typeface="Calibri"/>
                <a:cs typeface="Calibri"/>
                <a:sym typeface="Calibri"/>
              </a:rPr>
              <a:t> à la </a:t>
            </a:r>
            <a:r>
              <a:rPr lang="en-GB" sz="1200" u="none" strike="noStrike" kern="1200" cap="none" dirty="0" err="1">
                <a:solidFill>
                  <a:schemeClr val="dk1"/>
                </a:solidFill>
                <a:effectLst/>
                <a:ea typeface="Calibri"/>
                <a:cs typeface="Calibri"/>
                <a:sym typeface="Calibri"/>
              </a:rPr>
              <a:t>maison</a:t>
            </a:r>
            <a:r>
              <a:rPr lang="en-GB" sz="1200" u="none" strike="noStrike" kern="1200" cap="none" dirty="0">
                <a:solidFill>
                  <a:schemeClr val="dk1"/>
                </a:solidFill>
                <a:effectLst/>
                <a:ea typeface="Calibri"/>
                <a:cs typeface="Calibri"/>
                <a:sym typeface="Calibri"/>
              </a:rPr>
              <a:t> -&gt; </a:t>
            </a:r>
            <a:r>
              <a:rPr lang="en-GB" sz="1200" u="none" strike="noStrike" kern="1200" cap="none" dirty="0" err="1">
                <a:solidFill>
                  <a:schemeClr val="dk1"/>
                </a:solidFill>
                <a:effectLst/>
                <a:ea typeface="Calibri"/>
                <a:cs typeface="Calibri"/>
                <a:sym typeface="Calibri"/>
              </a:rPr>
              <a:t>reste</a:t>
            </a:r>
            <a:r>
              <a:rPr lang="en-GB" sz="1200" u="none" strike="noStrike" kern="1200" cap="none" dirty="0">
                <a:solidFill>
                  <a:schemeClr val="dk1"/>
                </a:solidFill>
                <a:effectLst/>
                <a:ea typeface="Calibri"/>
                <a:cs typeface="Calibri"/>
                <a:sym typeface="Calibri"/>
              </a:rPr>
              <a:t> à la </a:t>
            </a:r>
            <a:r>
              <a:rPr lang="en-GB" sz="1200" u="none" strike="noStrike" kern="1200" cap="none" dirty="0" err="1">
                <a:solidFill>
                  <a:schemeClr val="dk1"/>
                </a:solidFill>
                <a:effectLst/>
                <a:ea typeface="Calibri"/>
                <a:cs typeface="Calibri"/>
                <a:sym typeface="Calibri"/>
              </a:rPr>
              <a:t>maison</a:t>
            </a:r>
            <a:r>
              <a:rPr lang="en-GB" sz="1200" u="none" strike="noStrike" kern="1200" cap="none" dirty="0">
                <a:solidFill>
                  <a:schemeClr val="dk1"/>
                </a:solidFill>
                <a:effectLst/>
                <a:ea typeface="Calibri"/>
                <a:cs typeface="Calibri"/>
                <a:sym typeface="Calibri"/>
              </a:rPr>
              <a:t>)</a:t>
            </a:r>
          </a:p>
          <a:p>
            <a:pPr marL="0" lvl="0" indent="0" algn="l" rtl="0">
              <a:spcBef>
                <a:spcPts val="0"/>
              </a:spcBef>
              <a:spcAft>
                <a:spcPts val="0"/>
              </a:spcAft>
              <a:buNone/>
            </a:pPr>
            <a:r>
              <a:rPr lang="en-GB" sz="1200" u="none" strike="noStrike" kern="1200" cap="none" dirty="0">
                <a:solidFill>
                  <a:schemeClr val="dk1"/>
                </a:solidFill>
                <a:effectLst/>
                <a:ea typeface="Calibri"/>
                <a:cs typeface="Calibri"/>
                <a:sym typeface="Calibri"/>
              </a:rPr>
              <a:t>5) </a:t>
            </a:r>
            <a:r>
              <a:rPr lang="fr-FR" sz="1200" u="none" strike="noStrike" kern="1200" cap="none" dirty="0">
                <a:solidFill>
                  <a:schemeClr val="dk1"/>
                </a:solidFill>
                <a:effectLst/>
                <a:ea typeface="Calibri"/>
                <a:cs typeface="Calibri"/>
                <a:sym typeface="Calibri"/>
              </a:rPr>
              <a:t>Je donne une photo à Paul. Je fais quoi? (montrer -&gt; montre)</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u="none" strike="noStrike" kern="0" cap="none" spc="0" normalizeH="0" baseline="0" noProof="0" smtClean="0">
                <a:ln>
                  <a:noFill/>
                </a:ln>
                <a:solidFill>
                  <a:srgbClr val="000000"/>
                </a:solidFill>
                <a:effectLst/>
                <a:uLnTx/>
                <a:uFillTx/>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GB" sz="1200" u="none" strike="noStrike" kern="0" cap="none" spc="0" normalizeH="0" baseline="0" noProof="0" dirty="0">
              <a:ln>
                <a:noFill/>
              </a:ln>
              <a:solidFill>
                <a:srgbClr val="000000"/>
              </a:solidFill>
              <a:effectLst/>
              <a:uLnTx/>
              <a:uFillTx/>
              <a:ea typeface="Calibri"/>
              <a:cs typeface="Calibri"/>
              <a:sym typeface="Calibri"/>
            </a:endParaRPr>
          </a:p>
        </p:txBody>
      </p:sp>
    </p:spTree>
    <p:extLst>
      <p:ext uri="{BB962C8B-B14F-4D97-AF65-F5344CB8AC3E}">
        <p14:creationId xmlns:p14="http://schemas.microsoft.com/office/powerpoint/2010/main" val="35495614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aseline="0" dirty="0"/>
              <a:t>Answers revealed on clicks.</a:t>
            </a:r>
          </a:p>
          <a:p>
            <a:pPr marL="0"/>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u="none" strike="noStrike" kern="0" cap="none" spc="0" normalizeH="0" baseline="0" noProof="0" smtClean="0">
                <a:ln>
                  <a:noFill/>
                </a:ln>
                <a:solidFill>
                  <a:srgbClr val="000000"/>
                </a:solidFill>
                <a:effectLst/>
                <a:uLnTx/>
                <a:uFillTx/>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GB" sz="1200" u="none" strike="noStrike" kern="0" cap="none" spc="0" normalizeH="0" baseline="0" noProof="0" dirty="0">
              <a:ln>
                <a:noFill/>
              </a:ln>
              <a:solidFill>
                <a:srgbClr val="000000"/>
              </a:solidFill>
              <a:effectLst/>
              <a:uLnTx/>
              <a:uFillTx/>
              <a:ea typeface="Calibri"/>
              <a:cs typeface="Calibri"/>
              <a:sym typeface="Calibri"/>
            </a:endParaRPr>
          </a:p>
        </p:txBody>
      </p:sp>
    </p:spTree>
    <p:extLst>
      <p:ext uri="{BB962C8B-B14F-4D97-AF65-F5344CB8AC3E}">
        <p14:creationId xmlns:p14="http://schemas.microsoft.com/office/powerpoint/2010/main" val="15592303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7.2.2.4 </a:t>
            </a:r>
          </a:p>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baseline="0" dirty="0"/>
              <a:t>Paired speaking activity to practice production and recognition of forms of </a:t>
            </a:r>
            <a:r>
              <a:rPr lang="en-US" b="0" i="1" baseline="0" dirty="0" err="1"/>
              <a:t>aller</a:t>
            </a:r>
            <a:r>
              <a:rPr lang="en-US" b="0" i="1" baseline="0" dirty="0"/>
              <a:t> </a:t>
            </a:r>
            <a:r>
              <a:rPr lang="en-US" b="0" i="0" baseline="0" dirty="0"/>
              <a:t>in third person singular and plural</a:t>
            </a:r>
            <a:r>
              <a:rPr lang="en-US" b="0" i="1" baseline="0" dirty="0"/>
              <a:t> </a:t>
            </a:r>
            <a:r>
              <a:rPr lang="en-US" b="0" i="0" baseline="0" dirty="0"/>
              <a:t>together with the correct use of the preposition ‘à’, ‘</a:t>
            </a:r>
            <a:r>
              <a:rPr lang="en-US" b="0" i="0" baseline="0" dirty="0" err="1"/>
              <a:t>en</a:t>
            </a:r>
            <a:r>
              <a:rPr lang="en-US" b="0" i="0" baseline="0" dirty="0"/>
              <a:t>’ and ‘chez’ plus destination vocabulary as previously presented.</a:t>
            </a:r>
            <a:endParaRPr lang="en-US" b="1" dirty="0"/>
          </a:p>
          <a:p>
            <a:endParaRPr lang="en-US" b="1" dirty="0"/>
          </a:p>
          <a:p>
            <a:r>
              <a:rPr lang="en-US" b="1" dirty="0"/>
              <a:t>Procedure:</a:t>
            </a:r>
          </a:p>
          <a:p>
            <a:pPr marL="228600" indent="-228600">
              <a:buAutoNum type="arabicPeriod"/>
            </a:pPr>
            <a:r>
              <a:rPr lang="en-US" b="0" dirty="0"/>
              <a:t>This speaking activity requires students to work in pairs,</a:t>
            </a:r>
            <a:r>
              <a:rPr lang="en-US" b="0" baseline="0" dirty="0"/>
              <a:t> one generating a French sentence using the pictures for inspiration, which the other will translate into English. </a:t>
            </a:r>
          </a:p>
          <a:p>
            <a:pPr marL="228600" indent="-228600">
              <a:buAutoNum type="arabicPeriod"/>
            </a:pPr>
            <a:r>
              <a:rPr lang="en-US" b="0" baseline="0" dirty="0"/>
              <a:t>Partners alternate roles each time, each producing and translating a total of five sentences.</a:t>
            </a:r>
            <a:endParaRPr lang="en-US" b="0" dirty="0"/>
          </a:p>
        </p:txBody>
      </p:sp>
      <p:sp>
        <p:nvSpPr>
          <p:cNvPr id="4" name="Slide Number Placeholder 3"/>
          <p:cNvSpPr>
            <a:spLocks noGrp="1"/>
          </p:cNvSpPr>
          <p:nvPr>
            <p:ph type="sldNum" sz="quarter" idx="5"/>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143772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7.2.2.4 </a:t>
            </a:r>
          </a:p>
          <a:p>
            <a:endParaRPr lang="en-US" b="1" dirty="0"/>
          </a:p>
          <a:p>
            <a:r>
              <a:rPr lang="en-US" b="1" dirty="0"/>
              <a:t>Optional written production</a:t>
            </a:r>
            <a:r>
              <a:rPr lang="en-US" b="1" baseline="0" dirty="0"/>
              <a:t> task</a:t>
            </a:r>
            <a:r>
              <a:rPr lang="en-US" b="0" baseline="0" dirty="0"/>
              <a:t>. (This could be set as an additional homework activity – omitting the pair work element.)</a:t>
            </a:r>
            <a:endParaRPr lang="en-US" b="0" dirty="0"/>
          </a:p>
          <a:p>
            <a:r>
              <a:rPr lang="en-US" b="1" dirty="0"/>
              <a:t>Timing: 10 minutes</a:t>
            </a:r>
          </a:p>
          <a:p>
            <a:endParaRPr lang="en-US" b="1" dirty="0"/>
          </a:p>
          <a:p>
            <a:r>
              <a:rPr lang="en-US" b="1" dirty="0"/>
              <a:t>Aim:</a:t>
            </a:r>
            <a:r>
              <a:rPr lang="en-US" b="1" baseline="0" dirty="0"/>
              <a:t> </a:t>
            </a:r>
            <a:r>
              <a:rPr lang="en-US" b="0" baseline="0" dirty="0"/>
              <a:t>Written production practice of forms of </a:t>
            </a:r>
            <a:r>
              <a:rPr lang="en-US" b="0" i="1" baseline="0" dirty="0" err="1"/>
              <a:t>aller</a:t>
            </a:r>
            <a:r>
              <a:rPr lang="en-US" b="0" i="1" baseline="0" dirty="0"/>
              <a:t> </a:t>
            </a:r>
            <a:r>
              <a:rPr lang="en-US" b="0" i="0" baseline="0" dirty="0"/>
              <a:t>in third person singular and plural</a:t>
            </a:r>
            <a:r>
              <a:rPr lang="en-US" b="0" i="1" baseline="0" dirty="0"/>
              <a:t> </a:t>
            </a:r>
            <a:r>
              <a:rPr lang="en-US" b="0" i="0" baseline="0" dirty="0"/>
              <a:t>together with the correct use of the preposition ‘à’, ‘</a:t>
            </a:r>
            <a:r>
              <a:rPr lang="en-US" b="0" i="0" baseline="0" dirty="0" err="1"/>
              <a:t>en</a:t>
            </a:r>
            <a:r>
              <a:rPr lang="en-US" b="0" i="0" baseline="0" dirty="0"/>
              <a:t>’ and ‘chez’ plus destination vocabulary as previously presented.</a:t>
            </a:r>
            <a:endParaRPr lang="en-US" b="0" dirty="0"/>
          </a:p>
          <a:p>
            <a:endParaRPr lang="en-US" b="1" dirty="0"/>
          </a:p>
          <a:p>
            <a:r>
              <a:rPr lang="en-US" b="1" dirty="0"/>
              <a:t>Procedure:</a:t>
            </a:r>
          </a:p>
          <a:p>
            <a:pPr marL="228600" indent="-228600">
              <a:buAutoNum type="arabicPeriod"/>
            </a:pPr>
            <a:r>
              <a:rPr lang="en-US" b="0" dirty="0"/>
              <a:t>Students should create six</a:t>
            </a:r>
            <a:r>
              <a:rPr lang="en-US" b="0" baseline="0" dirty="0"/>
              <a:t> sentences in French, using the pictures for inspiration. </a:t>
            </a:r>
          </a:p>
          <a:p>
            <a:pPr marL="228600" indent="-228600">
              <a:buAutoNum type="arabicPeriod"/>
            </a:pPr>
            <a:r>
              <a:rPr lang="en-US" b="0" baseline="0" dirty="0"/>
              <a:t>Two sentences should use the subject pronoun ‘</a:t>
            </a:r>
            <a:r>
              <a:rPr lang="en-US" b="0" baseline="0" dirty="0" err="1"/>
              <a:t>il</a:t>
            </a:r>
            <a:r>
              <a:rPr lang="en-US" b="0" baseline="0" dirty="0"/>
              <a:t>’, two more should use the subject pronoun ‘</a:t>
            </a:r>
            <a:r>
              <a:rPr lang="en-US" b="0" baseline="0" dirty="0" err="1"/>
              <a:t>elle</a:t>
            </a:r>
            <a:r>
              <a:rPr lang="en-US" b="0" baseline="0" dirty="0"/>
              <a:t>’, and the remaining two should use ‘</a:t>
            </a:r>
            <a:r>
              <a:rPr lang="en-US" b="0" baseline="0" dirty="0" err="1"/>
              <a:t>ils</a:t>
            </a:r>
            <a:r>
              <a:rPr lang="en-US" b="0" baseline="0" dirty="0"/>
              <a:t>’ or ‘</a:t>
            </a:r>
            <a:r>
              <a:rPr lang="en-US" b="0" baseline="0" dirty="0" err="1"/>
              <a:t>elles</a:t>
            </a:r>
            <a:r>
              <a:rPr lang="en-US" b="0" baseline="0" dirty="0"/>
              <a:t>’. </a:t>
            </a:r>
          </a:p>
          <a:p>
            <a:pPr marL="228600" indent="-228600">
              <a:buAutoNum type="arabicPeriod"/>
            </a:pPr>
            <a:r>
              <a:rPr lang="en-US" b="0" baseline="0" dirty="0"/>
              <a:t>Students should hand their French sentences to their partner, who will then write a translation of each sentence in English. This is reciprocated.</a:t>
            </a:r>
            <a:endParaRPr lang="en-US" b="0" dirty="0"/>
          </a:p>
        </p:txBody>
      </p:sp>
      <p:sp>
        <p:nvSpPr>
          <p:cNvPr id="4" name="Slide Number Placeholder 3"/>
          <p:cNvSpPr>
            <a:spLocks noGrp="1"/>
          </p:cNvSpPr>
          <p:nvPr>
            <p:ph type="sldNum" sz="quarter" idx="5"/>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10588466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sz="1200" b="1" baseline="0" dirty="0">
                <a:solidFill>
                  <a:schemeClr val="accent5">
                    <a:lumMod val="50000"/>
                  </a:schemeClr>
                </a:solidFill>
                <a:latin typeface="Century Gothic" panose="020B0502020202020204" pitchFamily="34" charset="0"/>
              </a:rPr>
              <a:t>7.3.1.1</a:t>
            </a:r>
          </a:p>
          <a:p>
            <a:pPr marL="0" indent="0"/>
            <a:r>
              <a:rPr lang="en-GB" sz="1200" b="1" baseline="0" dirty="0">
                <a:solidFill>
                  <a:schemeClr val="accent5">
                    <a:lumMod val="50000"/>
                  </a:schemeClr>
                </a:solidFill>
                <a:latin typeface="Century Gothic" panose="020B0502020202020204" pitchFamily="34" charset="0"/>
              </a:rPr>
              <a:t>Timing: 10 minutes</a:t>
            </a:r>
          </a:p>
          <a:p>
            <a:pPr marL="0" indent="0"/>
            <a:endParaRPr lang="en-GB" sz="1200" b="0" baseline="0" dirty="0">
              <a:solidFill>
                <a:schemeClr val="accent5">
                  <a:lumMod val="50000"/>
                </a:schemeClr>
              </a:solidFill>
              <a:latin typeface="Century Gothic" panose="020B0502020202020204" pitchFamily="34" charset="0"/>
            </a:endParaRPr>
          </a:p>
          <a:p>
            <a:pPr marL="0" indent="0"/>
            <a:r>
              <a:rPr lang="en-GB" sz="1200" b="1" baseline="0" dirty="0">
                <a:solidFill>
                  <a:schemeClr val="accent5">
                    <a:lumMod val="50000"/>
                  </a:schemeClr>
                </a:solidFill>
                <a:latin typeface="Century Gothic" panose="020B0502020202020204" pitchFamily="34" charset="0"/>
              </a:rPr>
              <a:t>Aim: </a:t>
            </a:r>
            <a:r>
              <a:rPr lang="en-GB" sz="1200" b="0" baseline="0" dirty="0">
                <a:solidFill>
                  <a:schemeClr val="accent5">
                    <a:lumMod val="50000"/>
                  </a:schemeClr>
                </a:solidFill>
                <a:latin typeface="Century Gothic" panose="020B0502020202020204" pitchFamily="34" charset="0"/>
              </a:rPr>
              <a:t>Oral production and aural comprehension of questions and answers.</a:t>
            </a:r>
            <a:endParaRPr lang="en-GB" sz="1200" b="1" baseline="0" dirty="0">
              <a:solidFill>
                <a:schemeClr val="accent5">
                  <a:lumMod val="50000"/>
                </a:schemeClr>
              </a:solidFill>
              <a:latin typeface="Century Gothic" panose="020B0502020202020204" pitchFamily="34" charset="0"/>
            </a:endParaRPr>
          </a:p>
          <a:p>
            <a:pPr marL="0" indent="0"/>
            <a:endParaRPr lang="en-GB" sz="1200" b="1" baseline="0" dirty="0">
              <a:solidFill>
                <a:schemeClr val="accent5">
                  <a:lumMod val="50000"/>
                </a:schemeClr>
              </a:solidFill>
              <a:latin typeface="Century Gothic" panose="020B0502020202020204" pitchFamily="34" charset="0"/>
            </a:endParaRPr>
          </a:p>
          <a:p>
            <a:pPr marL="0" indent="0"/>
            <a:r>
              <a:rPr lang="en-GB" sz="1200" b="1" baseline="0" dirty="0">
                <a:solidFill>
                  <a:schemeClr val="accent5">
                    <a:lumMod val="50000"/>
                  </a:schemeClr>
                </a:solidFill>
                <a:latin typeface="Century Gothic" panose="020B0502020202020204" pitchFamily="34" charset="0"/>
              </a:rPr>
              <a:t>Procedure:</a:t>
            </a:r>
          </a:p>
          <a:p>
            <a:pPr marL="228600" indent="-228600">
              <a:buAutoNum type="arabicPeriod"/>
            </a:pPr>
            <a:r>
              <a:rPr lang="en-GB" sz="1200" b="0" baseline="0" dirty="0">
                <a:solidFill>
                  <a:schemeClr val="accent5">
                    <a:lumMod val="50000"/>
                  </a:schemeClr>
                </a:solidFill>
                <a:latin typeface="Century Gothic" panose="020B0502020202020204" pitchFamily="34" charset="0"/>
              </a:rPr>
              <a:t>In this speaking activity, students have to guess each others’ answers to a set of questions, then ask them the question to find out if their guess was correct. </a:t>
            </a:r>
          </a:p>
          <a:p>
            <a:pPr marL="228600" indent="-228600">
              <a:buAutoNum type="arabicPeriod"/>
            </a:pPr>
            <a:r>
              <a:rPr lang="en-GB" sz="1200" b="0" baseline="0" dirty="0">
                <a:solidFill>
                  <a:schemeClr val="accent5">
                    <a:lumMod val="50000"/>
                  </a:schemeClr>
                </a:solidFill>
                <a:latin typeface="Century Gothic" panose="020B0502020202020204" pitchFamily="34" charset="0"/>
              </a:rPr>
              <a:t>The questions can be written out before speaking if the group would benefit from the extra support and processing time.</a:t>
            </a:r>
          </a:p>
          <a:p>
            <a:pPr marL="228600" indent="-228600">
              <a:buAutoNum type="arabicPeriod"/>
            </a:pPr>
            <a:r>
              <a:rPr lang="en-GB" sz="1200" b="0" baseline="0" dirty="0">
                <a:solidFill>
                  <a:schemeClr val="accent5">
                    <a:lumMod val="50000"/>
                  </a:schemeClr>
                </a:solidFill>
                <a:latin typeface="Century Gothic" panose="020B0502020202020204" pitchFamily="34" charset="0"/>
              </a:rPr>
              <a:t>This could be done in several ways:</a:t>
            </a:r>
          </a:p>
          <a:p>
            <a:pPr marL="685800" lvl="1" indent="-228600">
              <a:buAutoNum type="alphaLcParenR"/>
            </a:pPr>
            <a:r>
              <a:rPr lang="en-GB" sz="1200" b="0" baseline="0" dirty="0">
                <a:solidFill>
                  <a:schemeClr val="accent5">
                    <a:lumMod val="50000"/>
                  </a:schemeClr>
                </a:solidFill>
                <a:latin typeface="Century Gothic" panose="020B0502020202020204" pitchFamily="34" charset="0"/>
              </a:rPr>
              <a:t>In groups (ideally of 8): students write 1-8 and the name of a different group member for each statement, and predict their answer by writing ‘</a:t>
            </a:r>
            <a:r>
              <a:rPr lang="en-GB" sz="1200" b="0" baseline="0" dirty="0" err="1">
                <a:solidFill>
                  <a:schemeClr val="accent5">
                    <a:lumMod val="50000"/>
                  </a:schemeClr>
                </a:solidFill>
                <a:latin typeface="Century Gothic" panose="020B0502020202020204" pitchFamily="34" charset="0"/>
              </a:rPr>
              <a:t>oui</a:t>
            </a:r>
            <a:r>
              <a:rPr lang="en-GB" sz="1200" b="0" baseline="0" dirty="0">
                <a:solidFill>
                  <a:schemeClr val="accent5">
                    <a:lumMod val="50000"/>
                  </a:schemeClr>
                </a:solidFill>
                <a:latin typeface="Century Gothic" panose="020B0502020202020204" pitchFamily="34" charset="0"/>
              </a:rPr>
              <a:t>’ / ‘non’. They then take turns to ask each other the questions, marking ‘</a:t>
            </a:r>
            <a:r>
              <a:rPr lang="en-GB" sz="1200" b="0" baseline="0" dirty="0" err="1">
                <a:solidFill>
                  <a:schemeClr val="accent5">
                    <a:lumMod val="50000"/>
                  </a:schemeClr>
                </a:solidFill>
                <a:latin typeface="Century Gothic" panose="020B0502020202020204" pitchFamily="34" charset="0"/>
              </a:rPr>
              <a:t>vrai</a:t>
            </a:r>
            <a:r>
              <a:rPr lang="en-GB" sz="1200" b="0" baseline="0" dirty="0">
                <a:solidFill>
                  <a:schemeClr val="accent5">
                    <a:lumMod val="50000"/>
                  </a:schemeClr>
                </a:solidFill>
                <a:latin typeface="Century Gothic" panose="020B0502020202020204" pitchFamily="34" charset="0"/>
              </a:rPr>
              <a:t>’ if their guess was correct and ‘faux’ if not. One point for each correct guess.</a:t>
            </a:r>
          </a:p>
          <a:p>
            <a:pPr marL="685800" lvl="1" indent="-228600">
              <a:buAutoNum type="alphaLcParenR"/>
            </a:pPr>
            <a:r>
              <a:rPr lang="en-GB" sz="1200" b="0" baseline="0" dirty="0">
                <a:solidFill>
                  <a:schemeClr val="accent5">
                    <a:lumMod val="50000"/>
                  </a:schemeClr>
                </a:solidFill>
                <a:latin typeface="Century Gothic" panose="020B0502020202020204" pitchFamily="34" charset="0"/>
              </a:rPr>
              <a:t>In pairs: students simply guess their partner’s answer to each question and ask each other the questions to check.</a:t>
            </a:r>
          </a:p>
          <a:p>
            <a:pPr marL="0" indent="0">
              <a:buNone/>
            </a:pPr>
            <a:r>
              <a:rPr lang="en-GB" sz="1200" b="0" baseline="0" dirty="0">
                <a:solidFill>
                  <a:schemeClr val="accent5">
                    <a:lumMod val="50000"/>
                  </a:schemeClr>
                </a:solidFill>
                <a:latin typeface="Century Gothic" panose="020B0502020202020204" pitchFamily="34" charset="0"/>
              </a:rPr>
              <a:t>4. The next slide includes a more challenging version of this task, where the statements are written in the 3</a:t>
            </a:r>
            <a:r>
              <a:rPr lang="en-GB" sz="1200" b="0" baseline="30000" dirty="0">
                <a:solidFill>
                  <a:schemeClr val="accent5">
                    <a:lumMod val="50000"/>
                  </a:schemeClr>
                </a:solidFill>
                <a:latin typeface="Century Gothic" panose="020B0502020202020204" pitchFamily="34" charset="0"/>
              </a:rPr>
              <a:t>rd</a:t>
            </a:r>
            <a:r>
              <a:rPr lang="en-GB" sz="1200" b="0" baseline="0" dirty="0">
                <a:solidFill>
                  <a:schemeClr val="accent5">
                    <a:lumMod val="50000"/>
                  </a:schemeClr>
                </a:solidFill>
                <a:latin typeface="Century Gothic" panose="020B0502020202020204" pitchFamily="34" charset="0"/>
              </a:rPr>
              <a:t> person, so students must change the verb form as well as the word order – delete as necessary.</a:t>
            </a:r>
          </a:p>
          <a:p>
            <a:pPr marL="0" indent="0">
              <a:buNone/>
            </a:pPr>
            <a:endParaRPr lang="en-GB" sz="1200" b="0" baseline="0"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trike="noStrike" kern="1200" cap="none" dirty="0">
                <a:solidFill>
                  <a:schemeClr val="tx1"/>
                </a:solidFill>
                <a:effectLst/>
                <a:ea typeface="Calibri"/>
                <a:cs typeface="Calibri"/>
                <a:sym typeface="Calibri"/>
              </a:rPr>
              <a:t>Frequency rankings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trike="noStrike" kern="1200" cap="none" dirty="0">
                <a:solidFill>
                  <a:schemeClr val="tx1"/>
                </a:solidFill>
                <a:effectLst/>
                <a:ea typeface="Calibri"/>
                <a:cs typeface="Calibri"/>
                <a:sym typeface="Calibri"/>
              </a:rPr>
              <a:t>musique [1139], week-end [2475], rock [4081]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trike="noStrike" kern="1200" cap="none" dirty="0">
                <a:solidFill>
                  <a:schemeClr val="tx1"/>
                </a:solidFill>
                <a:effectLst/>
                <a:ea typeface="Calibri"/>
                <a:cs typeface="Calibri"/>
                <a:sym typeface="Calibri"/>
              </a:rPr>
              <a:t>Source: </a:t>
            </a:r>
            <a:r>
              <a:rPr lang="en-GB" sz="1200" u="none" strike="noStrike" kern="1200" cap="none" dirty="0" err="1">
                <a:solidFill>
                  <a:schemeClr val="tx1"/>
                </a:solidFill>
                <a:effectLst/>
                <a:ea typeface="Calibri"/>
                <a:cs typeface="Calibri"/>
                <a:sym typeface="Calibri"/>
              </a:rPr>
              <a:t>Londsale</a:t>
            </a:r>
            <a:r>
              <a:rPr lang="en-GB" sz="1200" u="none" strike="noStrike" kern="1200" cap="none" dirty="0">
                <a:solidFill>
                  <a:schemeClr val="tx1"/>
                </a:solidFill>
                <a:effectLst/>
                <a:ea typeface="Calibri"/>
                <a:cs typeface="Calibri"/>
                <a:sym typeface="Calibri"/>
              </a:rPr>
              <a:t>, D., &amp; Le Bras, Y.  (2009). A Frequency Dictionary of French: Core vocabulary for learners London: Routledge.</a:t>
            </a:r>
            <a:endParaRPr lang="en-GB" sz="1200" b="0" baseline="0" dirty="0">
              <a:solidFill>
                <a:schemeClr val="accent5">
                  <a:lumMod val="50000"/>
                </a:schemeClr>
              </a:solidFill>
              <a:latin typeface="Century Gothic" panose="020B0502020202020204" pitchFamily="34" charset="0"/>
            </a:endParaRPr>
          </a:p>
          <a:p>
            <a:pPr marL="0" indent="0">
              <a:buNone/>
            </a:pPr>
            <a:endParaRPr lang="en-GB" sz="1200" b="0" baseline="0" dirty="0">
              <a:solidFill>
                <a:schemeClr val="accent5">
                  <a:lumMod val="50000"/>
                </a:schemeClr>
              </a:solidFill>
              <a:latin typeface="Century Gothic" panose="020B0502020202020204" pitchFamily="34" charset="0"/>
            </a:endParaRPr>
          </a:p>
          <a:p>
            <a:pPr marL="0" indent="0">
              <a:buNone/>
            </a:pPr>
            <a:endParaRPr lang="en-GB" sz="1200" b="0" baseline="0" dirty="0">
              <a:solidFill>
                <a:schemeClr val="accent5">
                  <a:lumMod val="50000"/>
                </a:schemeClr>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3840145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7.3.1.2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Written production of one- and two-verb inversion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write 1-10 and write a question for each statement in bold.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Answers appear on clicks.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adulte</a:t>
            </a:r>
            <a:r>
              <a:rPr lang="en-GB" baseline="0" dirty="0"/>
              <a:t> [1580]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u="none" strike="noStrike" kern="0" cap="none" spc="0" normalizeH="0" baseline="0" noProof="0">
                <a:ln>
                  <a:noFill/>
                </a:ln>
                <a:solidFill>
                  <a:srgbClr val="000000"/>
                </a:solidFill>
                <a:effectLst/>
                <a:uLnTx/>
                <a:uFillTx/>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sz="1400" u="none" strike="noStrike" kern="0" cap="none" spc="0" normalizeH="0" baseline="0" noProof="0" dirty="0">
              <a:ln>
                <a:noFill/>
              </a:ln>
              <a:solidFill>
                <a:srgbClr val="000000"/>
              </a:solidFill>
              <a:effectLst/>
              <a:uLnTx/>
              <a:uFillTx/>
              <a:ea typeface="+mn-ea"/>
              <a:cs typeface="Arial"/>
              <a:sym typeface="Arial"/>
            </a:endParaRPr>
          </a:p>
        </p:txBody>
      </p:sp>
    </p:spTree>
    <p:extLst>
      <p:ext uri="{BB962C8B-B14F-4D97-AF65-F5344CB8AC3E}">
        <p14:creationId xmlns:p14="http://schemas.microsoft.com/office/powerpoint/2010/main" val="13977436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7.3.1.2</a:t>
            </a:r>
          </a:p>
          <a:p>
            <a:endParaRPr lang="en-GB" b="1" dirty="0"/>
          </a:p>
          <a:p>
            <a:r>
              <a:rPr lang="en-GB" b="1" dirty="0"/>
              <a:t>Timing: 8 minutes</a:t>
            </a:r>
          </a:p>
          <a:p>
            <a:endParaRPr lang="en-GB" dirty="0"/>
          </a:p>
          <a:p>
            <a:r>
              <a:rPr lang="en-GB" b="1" dirty="0"/>
              <a:t>Aim: </a:t>
            </a:r>
            <a:r>
              <a:rPr lang="en-GB" b="0" dirty="0"/>
              <a:t>Oral production of subject repetition in inversion questions</a:t>
            </a:r>
          </a:p>
          <a:p>
            <a:endParaRPr lang="en-GB" b="0" dirty="0"/>
          </a:p>
          <a:p>
            <a:r>
              <a:rPr lang="en-GB" b="1" dirty="0"/>
              <a:t>Procedure:</a:t>
            </a:r>
          </a:p>
          <a:p>
            <a:pPr marL="228600" indent="-228600">
              <a:buAutoNum type="arabicPeriod"/>
            </a:pPr>
            <a:r>
              <a:rPr lang="en-GB" dirty="0"/>
              <a:t>Students ask yes/no questions in the 3</a:t>
            </a:r>
            <a:r>
              <a:rPr lang="en-GB" baseline="30000" dirty="0"/>
              <a:t>rd</a:t>
            </a:r>
            <a:r>
              <a:rPr lang="en-GB" dirty="0"/>
              <a:t> person to try and recall as many facts as possible about the figures.</a:t>
            </a:r>
          </a:p>
          <a:p>
            <a:pPr marL="228600" indent="-228600">
              <a:buAutoNum type="arabicPeriod"/>
            </a:pPr>
            <a:r>
              <a:rPr lang="en-GB" dirty="0"/>
              <a:t>Having printed the bios single-sided (see 7.2.2.5 resource), distribute page 1 (the top row on this slide) to Partner A, and page 2 (the bottom row on this slide) to Partner B. Partner A asks a yes/no question about one of Partner B’s famous francophones. Partner B responds ‘</a:t>
            </a:r>
            <a:r>
              <a:rPr lang="en-GB" i="1" dirty="0" err="1"/>
              <a:t>oui</a:t>
            </a:r>
            <a:r>
              <a:rPr lang="en-GB" i="0" dirty="0"/>
              <a:t>’ if the question matches the information in the bio, or ‘</a:t>
            </a:r>
            <a:r>
              <a:rPr lang="en-GB" i="1" dirty="0"/>
              <a:t>non</a:t>
            </a:r>
            <a:r>
              <a:rPr lang="en-GB" i="0" dirty="0"/>
              <a:t>’ if it contradicts the bio, or if the information is not given in the bio. Swap roles after each question, moving onto a different celebrity each time. Each correct guess gets 1 point.</a:t>
            </a:r>
          </a:p>
          <a:p>
            <a:pPr marL="228600" indent="-228600">
              <a:buAutoNum type="arabicPeriod"/>
            </a:pPr>
            <a:r>
              <a:rPr lang="en-GB" dirty="0"/>
              <a:t>The level of difficulty can be varied according to the needs of the class, </a:t>
            </a:r>
            <a:r>
              <a:rPr lang="en-GB" dirty="0" err="1"/>
              <a:t>eg</a:t>
            </a:r>
            <a:r>
              <a:rPr lang="en-GB" dirty="0"/>
              <a:t>:</a:t>
            </a:r>
          </a:p>
          <a:p>
            <a:pPr marL="685800" lvl="1" indent="-228600">
              <a:buAutoNum type="arabicParenR"/>
            </a:pPr>
            <a:r>
              <a:rPr lang="en-GB" dirty="0"/>
              <a:t>Students work purely from guesswork / their memory of the figures from 7.2.2.5.</a:t>
            </a:r>
          </a:p>
          <a:p>
            <a:pPr marL="685800" lvl="1" indent="-228600">
              <a:buAutoNum type="arabicParenR"/>
            </a:pPr>
            <a:r>
              <a:rPr lang="en-GB" dirty="0"/>
              <a:t>Students have a limited amount of time to read the other partner’s bios (without taking notes) before the questioning stage.</a:t>
            </a:r>
          </a:p>
          <a:p>
            <a:pPr marL="685800" lvl="1" indent="-228600">
              <a:buAutoNum type="arabicParenR"/>
            </a:pPr>
            <a:r>
              <a:rPr lang="en-GB" dirty="0"/>
              <a:t>Students have a limited amount of time to read the bios and take notes before the questioning stage.</a:t>
            </a:r>
          </a:p>
          <a:p>
            <a:pPr marL="0" indent="0">
              <a:buNone/>
            </a:pPr>
            <a:r>
              <a:rPr lang="en-GB" dirty="0"/>
              <a:t>4. The questioning stage could also be carried out in different ways, </a:t>
            </a:r>
            <a:r>
              <a:rPr lang="en-GB" dirty="0" err="1"/>
              <a:t>eg</a:t>
            </a:r>
            <a:r>
              <a:rPr lang="en-GB" dirty="0"/>
              <a:t>:</a:t>
            </a:r>
          </a:p>
          <a:p>
            <a:pPr marL="685800" lvl="1" indent="-228600">
              <a:buAutoNum type="arabicParenR"/>
            </a:pPr>
            <a:r>
              <a:rPr lang="en-GB" dirty="0"/>
              <a:t>In groups, with two or more students sharing the ‘Partner A’ / ‘Partner B’ role.</a:t>
            </a:r>
          </a:p>
          <a:p>
            <a:pPr marL="685800" lvl="1" indent="-228600">
              <a:buAutoNum type="arabicParenR"/>
            </a:pPr>
            <a:r>
              <a:rPr lang="en-GB" dirty="0"/>
              <a:t>In teams, with teams of students asking questions to the teacher and competing for points.</a:t>
            </a:r>
          </a:p>
          <a:p>
            <a:pPr marL="685800" lvl="1" indent="-228600">
              <a:buAutoNum type="arabicParenR"/>
            </a:pPr>
            <a:r>
              <a:rPr lang="en-GB" dirty="0"/>
              <a:t>As a class, with all students asking questions to the teacher, non-competitively, to recall as much information as possible.</a:t>
            </a:r>
          </a:p>
          <a:p>
            <a:pPr marL="228600" indent="-228600">
              <a:buAutoNum type="arabicParenR"/>
            </a:pPr>
            <a:endParaRPr lang="en-GB" b="0" dirty="0"/>
          </a:p>
          <a:p>
            <a:pPr marL="0" indent="0">
              <a:buNone/>
            </a:pPr>
            <a:r>
              <a:rPr lang="en-GB" b="0" dirty="0"/>
              <a:t>Images from: </a:t>
            </a:r>
            <a:r>
              <a:rPr lang="en-GB" dirty="0">
                <a:hlinkClick r:id="rId3"/>
              </a:rPr>
              <a:t>https://fr.wikipedia.org/</a:t>
            </a:r>
            <a:endParaRPr lang="en-GB" b="0" dirty="0"/>
          </a:p>
          <a:p>
            <a:pPr marL="0" indent="0">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6648550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7.3.1.4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In-class version </a:t>
            </a:r>
            <a:r>
              <a:rPr lang="en-GB" b="0" dirty="0"/>
              <a:t>(NB: a home-learning version of this activity can be found on slides 51-52).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Oral production and aural comprehension of affirmative and negative sentences.</a:t>
            </a:r>
            <a:endParaRPr lang="en-GB" b="1" dirty="0"/>
          </a:p>
          <a:p>
            <a:endParaRPr lang="en-GB" dirty="0"/>
          </a:p>
          <a:p>
            <a:r>
              <a:rPr lang="en-GB"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a:t>
            </a:r>
            <a:r>
              <a:rPr lang="en-GB" b="1" dirty="0"/>
              <a:t>Print copies of the accompanying worksheet for this task, which  can be found on the portal alongside this resource. </a:t>
            </a:r>
            <a:r>
              <a:rPr lang="en-GB" dirty="0"/>
              <a:t>Print once, cut widthways. Contents = two grids for describing, two grids for asking/writing. One top grid and one bottom grid for each student.</a:t>
            </a:r>
            <a:endParaRPr lang="en-GB" b="1" dirty="0"/>
          </a:p>
          <a:p>
            <a:pPr marL="0" indent="0">
              <a:buFont typeface="Arial" panose="020B0604020202020204" pitchFamily="34" charset="0"/>
              <a:buNone/>
            </a:pPr>
            <a:r>
              <a:rPr lang="en-GB" b="0" i="0" dirty="0"/>
              <a:t>2. Student </a:t>
            </a:r>
            <a:r>
              <a:rPr lang="en-GB" i="0" dirty="0"/>
              <a:t>A says the appropriate</a:t>
            </a:r>
            <a:r>
              <a:rPr lang="en-GB" i="0" baseline="0" dirty="0"/>
              <a:t> positive or negative </a:t>
            </a:r>
            <a:r>
              <a:rPr lang="en-GB" i="0" dirty="0"/>
              <a:t>sentence in the 3</a:t>
            </a:r>
            <a:r>
              <a:rPr lang="en-GB" i="0" baseline="30000" dirty="0"/>
              <a:t>rd</a:t>
            </a:r>
            <a:r>
              <a:rPr lang="en-GB" i="0" dirty="0"/>
              <a:t> person singular from the cues/phrases in the infinitive. Teacher can use this slide to practise eliciting sentences from a positive and negative prompt.</a:t>
            </a:r>
          </a:p>
          <a:p>
            <a:pPr marL="0" indent="0">
              <a:buFont typeface="Arial" panose="020B0604020202020204" pitchFamily="34" charset="0"/>
              <a:buNone/>
            </a:pPr>
            <a:r>
              <a:rPr lang="en-GB" b="0" i="0" dirty="0"/>
              <a:t>3. </a:t>
            </a:r>
            <a:r>
              <a:rPr lang="en-GB" i="0" dirty="0"/>
              <a:t>Student B listens, and ticks the correct information (i.e. puts a </a:t>
            </a:r>
            <a:r>
              <a:rPr lang="fr-FR" sz="12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a:t>
            </a:r>
            <a:r>
              <a:rPr lang="en-GB" i="0" dirty="0"/>
              <a:t> for affirmative and a </a:t>
            </a:r>
            <a:r>
              <a:rPr lang="fr-FR" sz="12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a:t>
            </a:r>
            <a:r>
              <a:rPr lang="en-GB" i="0" baseline="0" dirty="0"/>
              <a:t> for negative statements)</a:t>
            </a:r>
            <a:r>
              <a:rPr lang="en-GB" i="0" dirty="0"/>
              <a:t> and transcribes what Student A says. At more advanced levels, student B can transcribe the sentence in full.</a:t>
            </a:r>
            <a:br>
              <a:rPr lang="en-GB" sz="1200" kern="1200" dirty="0">
                <a:solidFill>
                  <a:schemeClr val="tx1"/>
                </a:solidFill>
                <a:effectLst/>
                <a:ea typeface="+mn-ea"/>
                <a:cs typeface="+mn-cs"/>
              </a:rPr>
            </a:br>
            <a:r>
              <a:rPr lang="en-GB" sz="1200" kern="1200" dirty="0">
                <a:solidFill>
                  <a:schemeClr val="tx1"/>
                </a:solidFill>
                <a:effectLst/>
                <a:ea typeface="+mn-ea"/>
                <a:cs typeface="+mn-cs"/>
              </a:rPr>
              <a:t>4. </a:t>
            </a:r>
            <a:r>
              <a:rPr lang="en-GB" dirty="0"/>
              <a:t>Continue until all phrases are completed.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dirty="0"/>
              <a:t>5. S</a:t>
            </a:r>
            <a:r>
              <a:rPr lang="en-GB" dirty="0"/>
              <a:t>wap roles.</a:t>
            </a:r>
          </a:p>
          <a:p>
            <a:pPr marL="0" indent="0">
              <a:buFont typeface="Arial" panose="020B0604020202020204" pitchFamily="34" charset="0"/>
              <a:buNone/>
            </a:pPr>
            <a:r>
              <a:rPr lang="en-GB" b="0" dirty="0"/>
              <a:t>6. </a:t>
            </a:r>
            <a:r>
              <a:rPr lang="en-GB" dirty="0"/>
              <a:t>Peer-correct answers.</a:t>
            </a:r>
          </a:p>
          <a:p>
            <a:pPr marL="0" indent="0">
              <a:buFont typeface="Arial" panose="020B0604020202020204" pitchFamily="34" charset="0"/>
              <a:buNone/>
            </a:pPr>
            <a:r>
              <a:rPr lang="en-GB" b="0" dirty="0"/>
              <a:t>7. </a:t>
            </a:r>
            <a:r>
              <a:rPr lang="en-GB" dirty="0"/>
              <a:t>Teacher displays whole sentence for whole class correction.</a:t>
            </a:r>
          </a:p>
          <a:p>
            <a:endParaRPr lang="en-GB" sz="1200" kern="1200" dirty="0">
              <a:solidFill>
                <a:schemeClr val="tx1"/>
              </a:solidFil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sexisme</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Disclaimer: all facts true to our knowledge, source: Wikipedia.fr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606502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to activity</a:t>
            </a:r>
          </a:p>
        </p:txBody>
      </p:sp>
      <p:sp>
        <p:nvSpPr>
          <p:cNvPr id="4" name="Slide Number Placeholder 3"/>
          <p:cNvSpPr>
            <a:spLocks noGrp="1"/>
          </p:cNvSpPr>
          <p:nvPr>
            <p:ph type="sldNum" sz="quarter" idx="5"/>
          </p:nvPr>
        </p:nvSpPr>
        <p:spPr/>
        <p:txBody>
          <a:bodyPr/>
          <a:lstStyle/>
          <a:p>
            <a:fld id="{051212F4-EB5A-464B-92EC-DACFCB1CC2CD}" type="slidenum">
              <a:rPr lang="en-GB" smtClean="0"/>
              <a:t>28</a:t>
            </a:fld>
            <a:endParaRPr lang="en-GB"/>
          </a:p>
        </p:txBody>
      </p:sp>
    </p:spTree>
    <p:extLst>
      <p:ext uri="{BB962C8B-B14F-4D97-AF65-F5344CB8AC3E}">
        <p14:creationId xmlns:p14="http://schemas.microsoft.com/office/powerpoint/2010/main" val="37358485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Home-learning version </a:t>
            </a:r>
            <a:r>
              <a:rPr lang="en-GB" b="0" dirty="0"/>
              <a:t>(NB: an in-class version of this activity can be found on slides 49-50).</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US" b="1" dirty="0"/>
              <a:t>Transcript</a:t>
            </a:r>
            <a:r>
              <a:rPr lang="en-US" dirty="0"/>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1F4E79"/>
                </a:solidFill>
                <a:latin typeface="Century Gothic" panose="020B0502020202020204" pitchFamily="34" charset="0"/>
              </a:rPr>
              <a:t>Elle est chanteuse</a:t>
            </a:r>
            <a:r>
              <a:rPr kumimoji="0" lang="fr-FR" sz="1200" i="0" u="none" strike="noStrike" kern="1200" cap="none" spc="0" normalizeH="0" dirty="0">
                <a:ln>
                  <a:noFill/>
                </a:ln>
                <a:solidFill>
                  <a:srgbClr val="1F4E79"/>
                </a:solidFill>
                <a:effectLst/>
                <a:uLnTx/>
                <a:uFillTx/>
                <a:latin typeface="Century Gothic" panose="020B0502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1F4E79"/>
                </a:solidFill>
                <a:latin typeface="Century Gothic" panose="020B0502020202020204" pitchFamily="34" charset="0"/>
              </a:rPr>
              <a:t>Elle </a:t>
            </a:r>
            <a:r>
              <a:rPr lang="fr-FR" sz="1200" b="1" dirty="0">
                <a:solidFill>
                  <a:srgbClr val="FF6600"/>
                </a:solidFill>
                <a:latin typeface="Century Gothic" panose="020B0502020202020204" pitchFamily="34" charset="0"/>
              </a:rPr>
              <a:t>n’</a:t>
            </a:r>
            <a:r>
              <a:rPr lang="fr-FR" sz="1200" dirty="0">
                <a:solidFill>
                  <a:srgbClr val="1F4E79"/>
                </a:solidFill>
                <a:latin typeface="Century Gothic" panose="020B0502020202020204" pitchFamily="34" charset="0"/>
              </a:rPr>
              <a:t>est </a:t>
            </a:r>
            <a:r>
              <a:rPr lang="fr-FR" sz="1200" b="1" dirty="0">
                <a:solidFill>
                  <a:srgbClr val="FF6600"/>
                </a:solidFill>
                <a:latin typeface="Century Gothic" panose="020B0502020202020204" pitchFamily="34" charset="0"/>
              </a:rPr>
              <a:t>pas</a:t>
            </a:r>
            <a:r>
              <a:rPr lang="fr-FR" sz="1200" baseline="0" noProof="0" dirty="0">
                <a:solidFill>
                  <a:srgbClr val="1F4E79"/>
                </a:solidFill>
                <a:latin typeface="Century Gothic" panose="020B0502020202020204" pitchFamily="34" charset="0"/>
              </a:rPr>
              <a:t> française.</a:t>
            </a:r>
          </a:p>
          <a:p>
            <a:pPr marL="457200" indent="-457200">
              <a:buFont typeface="+mj-lt"/>
              <a:buAutoNum type="arabicPeriod"/>
              <a:defRPr/>
            </a:pPr>
            <a:r>
              <a:rPr lang="fr-FR" sz="1200" dirty="0">
                <a:solidFill>
                  <a:srgbClr val="1F4E79"/>
                </a:solidFill>
                <a:latin typeface="Century Gothic" panose="020B0502020202020204" pitchFamily="34" charset="0"/>
              </a:rPr>
              <a:t>Elle vient de </a:t>
            </a:r>
            <a:r>
              <a:rPr lang="fr-FR" sz="1200" dirty="0">
                <a:solidFill>
                  <a:schemeClr val="accent1">
                    <a:lumMod val="50000"/>
                  </a:schemeClr>
                </a:solidFill>
                <a:latin typeface="Century Gothic" panose="020B0502020202020204" pitchFamily="34" charset="0"/>
              </a:rPr>
              <a:t>l’étranger.</a:t>
            </a:r>
          </a:p>
          <a:p>
            <a:pPr marL="457200" lvl="0" indent="-457200">
              <a:buFont typeface="+mj-lt"/>
              <a:buAutoNum type="arabicPeriod"/>
              <a:defRPr/>
            </a:pPr>
            <a:r>
              <a:rPr lang="fr-FR" sz="1200" dirty="0">
                <a:solidFill>
                  <a:srgbClr val="1F4E79"/>
                </a:solidFill>
                <a:latin typeface="Century Gothic" panose="020B0502020202020204" pitchFamily="34" charset="0"/>
              </a:rPr>
              <a:t>Elle a un </a:t>
            </a:r>
            <a:r>
              <a:rPr lang="fr-FR" sz="12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frère</a:t>
            </a:r>
            <a:r>
              <a:rPr kumimoji="0" lang="fr-FR" sz="1200" i="0" u="none" strike="noStrike" kern="1200" cap="none" spc="0" normalizeH="0" dirty="0">
                <a:ln>
                  <a:noFill/>
                </a:ln>
                <a:solidFill>
                  <a:srgbClr val="1F4E79"/>
                </a:solidFill>
                <a:effectLst/>
                <a:uLnTx/>
                <a:uFillTx/>
                <a:latin typeface="Century Gothic" panose="020B0502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1200" baseline="0" dirty="0">
                <a:solidFill>
                  <a:srgbClr val="1F4E79"/>
                </a:solidFill>
                <a:latin typeface="Century Gothic" panose="020B0502020202020204" pitchFamily="34" charset="0"/>
              </a:rPr>
              <a:t>Elle est sur Instagram.</a:t>
            </a:r>
          </a:p>
          <a:p>
            <a:pPr marL="457200" lvl="0" indent="-457200">
              <a:buFont typeface="+mj-lt"/>
              <a:buAutoNum type="arabicPeriod"/>
              <a:defRPr/>
            </a:pPr>
            <a:r>
              <a:rPr lang="fr-FR" sz="1200" dirty="0">
                <a:solidFill>
                  <a:srgbClr val="1F4E79"/>
                </a:solidFill>
                <a:latin typeface="Century Gothic" panose="020B0502020202020204" pitchFamily="34" charset="0"/>
              </a:rPr>
              <a:t>Elle </a:t>
            </a:r>
            <a:r>
              <a:rPr lang="fr-FR" sz="1200" b="1" dirty="0">
                <a:solidFill>
                  <a:srgbClr val="FF6600"/>
                </a:solidFill>
                <a:latin typeface="Century Gothic" panose="020B0502020202020204" pitchFamily="34" charset="0"/>
              </a:rPr>
              <a:t>n’</a:t>
            </a:r>
            <a:r>
              <a:rPr lang="fr-FR" sz="1200" dirty="0">
                <a:solidFill>
                  <a:srgbClr val="1F4E79"/>
                </a:solidFill>
                <a:latin typeface="Century Gothic" panose="020B0502020202020204" pitchFamily="34" charset="0"/>
              </a:rPr>
              <a:t>aime </a:t>
            </a:r>
            <a:r>
              <a:rPr lang="fr-FR" sz="1200" b="1" dirty="0">
                <a:solidFill>
                  <a:srgbClr val="FF6600"/>
                </a:solidFill>
                <a:latin typeface="Century Gothic" panose="020B0502020202020204" pitchFamily="34" charset="0"/>
              </a:rPr>
              <a:t>pas </a:t>
            </a:r>
            <a:r>
              <a:rPr lang="fr-FR" sz="1200" dirty="0">
                <a:solidFill>
                  <a:srgbClr val="1F4E79"/>
                </a:solidFill>
                <a:latin typeface="Century Gothic" panose="020B0502020202020204" pitchFamily="34" charset="0"/>
              </a:rPr>
              <a:t>le sexisme.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i="0" u="none" strike="noStrike" kern="1200" cap="none" spc="0" normalizeH="0" dirty="0">
                <a:ln>
                  <a:noFill/>
                </a:ln>
                <a:solidFill>
                  <a:srgbClr val="1F4E79"/>
                </a:solidFill>
                <a:effectLst/>
                <a:uLnTx/>
                <a:uFillTx/>
                <a:latin typeface="Century Gothic" panose="020B0502020202020204" pitchFamily="34" charset="0"/>
              </a:rPr>
              <a:t>Elle travaille en France.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1200" baseline="0" dirty="0">
                <a:solidFill>
                  <a:srgbClr val="1F4E79"/>
                </a:solidFill>
                <a:latin typeface="Century Gothic" panose="020B0502020202020204" pitchFamily="34" charset="0"/>
              </a:rPr>
              <a:t>Elle</a:t>
            </a:r>
            <a:r>
              <a:rPr lang="fr-FR" sz="1200" dirty="0">
                <a:solidFill>
                  <a:srgbClr val="1F4E79"/>
                </a:solidFill>
                <a:latin typeface="Century Gothic" panose="020B0502020202020204" pitchFamily="34" charset="0"/>
              </a:rPr>
              <a:t> est jeune.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1F4E79"/>
                </a:solidFill>
                <a:latin typeface="Century Gothic" panose="020B0502020202020204" pitchFamily="34" charset="0"/>
              </a:rPr>
              <a:t>Elle </a:t>
            </a:r>
            <a:r>
              <a:rPr lang="fr-FR" sz="1200" b="1" dirty="0">
                <a:solidFill>
                  <a:srgbClr val="FF6600"/>
                </a:solidFill>
                <a:latin typeface="Century Gothic" panose="020B0502020202020204" pitchFamily="34" charset="0"/>
              </a:rPr>
              <a:t>ne</a:t>
            </a:r>
            <a:r>
              <a:rPr lang="fr-FR" sz="1200" dirty="0">
                <a:solidFill>
                  <a:srgbClr val="1F4E79"/>
                </a:solidFill>
                <a:latin typeface="Century Gothic" panose="020B0502020202020204" pitchFamily="34" charset="0"/>
              </a:rPr>
              <a:t> chante </a:t>
            </a:r>
            <a:r>
              <a:rPr lang="fr-FR" sz="1200" b="1" dirty="0">
                <a:solidFill>
                  <a:srgbClr val="FF6600"/>
                </a:solidFill>
                <a:latin typeface="Century Gothic" panose="020B0502020202020204" pitchFamily="34" charset="0"/>
              </a:rPr>
              <a:t>pas</a:t>
            </a:r>
            <a:r>
              <a:rPr lang="fr-FR" sz="1200" dirty="0">
                <a:solidFill>
                  <a:srgbClr val="1F4E79"/>
                </a:solidFill>
                <a:latin typeface="Century Gothic" panose="020B0502020202020204" pitchFamily="34" charset="0"/>
              </a:rPr>
              <a:t> en Angleterre.</a:t>
            </a:r>
            <a:endParaRPr kumimoji="0" lang="fr-FR" sz="1200" i="0" u="none" strike="noStrike" kern="1200" cap="none" spc="0" normalizeH="0" baseline="0" dirty="0">
              <a:ln>
                <a:noFill/>
              </a:ln>
              <a:solidFill>
                <a:srgbClr val="1F4E79"/>
              </a:solidFill>
              <a:effectLst/>
              <a:uLnTx/>
              <a:uFillTx/>
              <a:latin typeface="Century Gothic" panose="020B0502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367869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Partner B’s verb set.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GB" baseline="0" dirty="0"/>
          </a:p>
          <a:p>
            <a:endParaRPr lang="en-GB" baseline="0" dirty="0"/>
          </a:p>
          <a:p>
            <a:endParaRPr lang="en-GB" baseline="0" dirty="0"/>
          </a:p>
          <a:p>
            <a:endParaRPr lang="en-GB" baseline="0" dirty="0"/>
          </a:p>
          <a:p>
            <a:endParaRPr lang="en-GB"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540155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7.3.1.6 </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Timing: 10 minutes </a:t>
            </a:r>
            <a:r>
              <a:rPr lang="en-GB" b="0" baseline="0" dirty="0"/>
              <a:t>for 6 slides</a:t>
            </a:r>
            <a:endParaRPr lang="en-GB" b="1" dirty="0"/>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Aim: </a:t>
            </a:r>
            <a:r>
              <a:rPr lang="en-GB" b="0" dirty="0"/>
              <a:t>Oral and written production of sentences containing pre- and post-nominal adjectives in masculine and feminine forms.</a:t>
            </a:r>
            <a:endParaRPr lang="en-GB" b="1" dirty="0"/>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dirty="0"/>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Procedure: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1. Print and distribute the role cards and answer grids, available as </a:t>
            </a:r>
            <a:r>
              <a:rPr lang="en-GB" baseline="0" dirty="0"/>
              <a:t>a separate document on the NCELP Resource Portal. </a:t>
            </a:r>
            <a:r>
              <a:rPr lang="en-GB" b="1" baseline="0" dirty="0"/>
              <a:t>NB: </a:t>
            </a:r>
            <a:r>
              <a:rPr lang="en-GB" baseline="0" dirty="0"/>
              <a:t>The more challenging version removes the noun and adjective prompts from the answer grid.</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2. Use this slide to model the speaking task.</a:t>
            </a:r>
          </a:p>
          <a:p>
            <a:pPr marL="0"/>
            <a:r>
              <a:rPr lang="en-GB" baseline="0" dirty="0"/>
              <a:t>3. Explain that students will take turns to describe </a:t>
            </a:r>
            <a:r>
              <a:rPr lang="en-GB" dirty="0"/>
              <a:t>what</a:t>
            </a:r>
            <a:r>
              <a:rPr lang="en-GB" baseline="0" dirty="0"/>
              <a:t> i</a:t>
            </a:r>
            <a:r>
              <a:rPr lang="en-GB" dirty="0"/>
              <a:t>s in each</a:t>
            </a:r>
            <a:r>
              <a:rPr lang="en-GB" baseline="0" dirty="0"/>
              <a:t> </a:t>
            </a:r>
            <a:r>
              <a:rPr lang="en-GB" dirty="0"/>
              <a:t>box on their role card</a:t>
            </a:r>
            <a:r>
              <a:rPr lang="en-GB" baseline="0" dirty="0"/>
              <a:t>. The listening students ticks (or sketches/describes in words, if using the more challenging version) what they imagine the box to contain on their response sheet.</a:t>
            </a:r>
          </a:p>
          <a:p>
            <a:pPr marL="0"/>
            <a:r>
              <a:rPr lang="en-GB" baseline="0" dirty="0"/>
              <a:t>4. Peer-correction by comparing answer sheets.</a:t>
            </a:r>
          </a:p>
          <a:p>
            <a:pPr marL="0"/>
            <a:r>
              <a:rPr lang="en-GB" baseline="0" dirty="0"/>
              <a:t>5. Students use the notes they have taken to write full sentences about what appears on their partners’ cards. Suggested answers are displayed on the following slides.</a:t>
            </a:r>
          </a:p>
          <a:p>
            <a:pPr marL="0"/>
            <a:endParaRPr lang="en-GB"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u="none" strike="noStrike" cap="none" dirty="0">
                <a:solidFill>
                  <a:schemeClr val="dk1"/>
                </a:solidFill>
                <a:effectLst/>
                <a:ea typeface="Calibri"/>
                <a:cs typeface="Calibri"/>
                <a:sym typeface="Calibri"/>
              </a:rPr>
              <a:t>N.B. in this task it</a:t>
            </a:r>
            <a:r>
              <a:rPr lang="en-GB" sz="1200" u="none" strike="noStrike" cap="none" baseline="0" dirty="0">
                <a:solidFill>
                  <a:schemeClr val="dk1"/>
                </a:solidFill>
                <a:effectLst/>
                <a:ea typeface="Calibri"/>
                <a:cs typeface="Calibri"/>
                <a:sym typeface="Calibri"/>
              </a:rPr>
              <a:t> ha</a:t>
            </a:r>
            <a:r>
              <a:rPr lang="en-GB" sz="1200" u="none" strike="noStrike" cap="none" dirty="0">
                <a:solidFill>
                  <a:schemeClr val="dk1"/>
                </a:solidFill>
                <a:effectLst/>
                <a:ea typeface="Calibri"/>
                <a:cs typeface="Calibri"/>
                <a:sym typeface="Calibri"/>
              </a:rPr>
              <a:t>s been impossible to make the grammar,</a:t>
            </a:r>
            <a:r>
              <a:rPr lang="en-GB" sz="1200" u="none" strike="noStrike" cap="none" baseline="0" dirty="0">
                <a:solidFill>
                  <a:schemeClr val="dk1"/>
                </a:solidFill>
                <a:effectLst/>
                <a:ea typeface="Calibri"/>
                <a:cs typeface="Calibri"/>
                <a:sym typeface="Calibri"/>
              </a:rPr>
              <a:t> in terms of the position of the adjective, </a:t>
            </a:r>
            <a:r>
              <a:rPr lang="en-GB" sz="1200" u="none" strike="noStrike" cap="none" dirty="0">
                <a:solidFill>
                  <a:schemeClr val="dk1"/>
                </a:solidFill>
                <a:effectLst/>
                <a:ea typeface="Calibri"/>
                <a:cs typeface="Calibri"/>
                <a:sym typeface="Calibri"/>
              </a:rPr>
              <a:t>task-essential (i.e. students can put the adjective before or after the noun and meanings will still be successfully conveyed). Teachers</a:t>
            </a:r>
            <a:r>
              <a:rPr lang="en-GB" sz="1200" u="none" strike="noStrike" cap="none" baseline="0" dirty="0">
                <a:solidFill>
                  <a:schemeClr val="dk1"/>
                </a:solidFill>
                <a:effectLst/>
                <a:ea typeface="Calibri"/>
                <a:cs typeface="Calibri"/>
                <a:sym typeface="Calibri"/>
              </a:rPr>
              <a:t> should </a:t>
            </a:r>
            <a:r>
              <a:rPr lang="en-GB" sz="1200" u="none" strike="noStrike" cap="none" dirty="0">
                <a:solidFill>
                  <a:schemeClr val="dk1"/>
                </a:solidFill>
                <a:effectLst/>
                <a:ea typeface="Calibri"/>
                <a:cs typeface="Calibri"/>
                <a:sym typeface="Calibri"/>
              </a:rPr>
              <a:t>circulate and listen in,</a:t>
            </a:r>
            <a:r>
              <a:rPr lang="en-GB" sz="1200" u="none" strike="noStrike" cap="none" baseline="0" dirty="0">
                <a:solidFill>
                  <a:schemeClr val="dk1"/>
                </a:solidFill>
                <a:effectLst/>
                <a:ea typeface="Calibri"/>
                <a:cs typeface="Calibri"/>
                <a:sym typeface="Calibri"/>
              </a:rPr>
              <a:t> </a:t>
            </a:r>
            <a:r>
              <a:rPr lang="en-GB" sz="1200" u="none" strike="noStrike" cap="none" dirty="0">
                <a:solidFill>
                  <a:schemeClr val="dk1"/>
                </a:solidFill>
                <a:effectLst/>
                <a:ea typeface="Calibri"/>
                <a:cs typeface="Calibri"/>
                <a:sym typeface="Calibri"/>
              </a:rPr>
              <a:t>offering feedback to prompt students to correct their adjectival placement as necessary.</a:t>
            </a:r>
            <a:endParaRPr lang="en-GB" baseline="0" dirty="0"/>
          </a:p>
          <a:p>
            <a:pPr marL="0"/>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in task instructions (1 is the most frequent word in French): </a:t>
            </a:r>
            <a:br>
              <a:rPr lang="en-GB" baseline="0" dirty="0"/>
            </a:br>
            <a:r>
              <a:rPr lang="fr-FR" sz="1200" b="0" dirty="0">
                <a:solidFill>
                  <a:schemeClr val="accent5">
                    <a:lumMod val="50000"/>
                  </a:schemeClr>
                </a:solidFill>
                <a:latin typeface="Century Gothic" panose="020B0502020202020204" pitchFamily="34" charset="0"/>
              </a:rPr>
              <a:t>description [2779], </a:t>
            </a:r>
            <a:r>
              <a:rPr lang="en-GB" sz="1200" kern="0" dirty="0">
                <a:solidFill>
                  <a:srgbClr val="4472C4">
                    <a:lumMod val="50000"/>
                  </a:srgbClr>
                </a:solidFill>
                <a:latin typeface="Century Gothic" panose="020B0502020202020204" pitchFamily="34" charset="0"/>
                <a:cs typeface="Arial"/>
                <a:sym typeface="Arial"/>
              </a:rPr>
              <a:t>correct [2617]</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pPr/>
              <a:t>30</a:t>
            </a:fld>
            <a:endParaRPr lang="en-GB"/>
          </a:p>
        </p:txBody>
      </p:sp>
    </p:spTree>
    <p:extLst>
      <p:ext uri="{BB962C8B-B14F-4D97-AF65-F5344CB8AC3E}">
        <p14:creationId xmlns:p14="http://schemas.microsoft.com/office/powerpoint/2010/main" val="28422194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DO NOT DISPLAY</a:t>
            </a:r>
            <a:r>
              <a:rPr lang="en-GB" dirty="0"/>
              <a:t>. </a:t>
            </a:r>
            <a:r>
              <a:rPr lang="en-GB" sz="1200" u="none" strike="noStrike" kern="1200" cap="none" baseline="0" dirty="0">
                <a:solidFill>
                  <a:schemeClr val="tx1"/>
                </a:solidFill>
                <a:effectLst/>
                <a:ea typeface="Calibri"/>
                <a:cs typeface="Calibri"/>
                <a:sym typeface="Calibri"/>
              </a:rPr>
              <a:t>There is a student worksheet for this activity, which can be downloaded from the NCELP Resource Portal and printed out.</a:t>
            </a:r>
            <a:endParaRPr lang="en-GB" sz="1200" u="none" strike="noStrike" kern="1200" cap="none" dirty="0">
              <a:solidFill>
                <a:schemeClr val="tx1"/>
              </a:solidFill>
              <a:effectLst/>
              <a:ea typeface="Calibri"/>
              <a:cs typeface="Calibri"/>
              <a:sym typeface="Calibri"/>
            </a:endParaRPr>
          </a:p>
          <a:p>
            <a:pPr marL="0"/>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trike="noStrike" kern="1200" cap="none" baseline="0" dirty="0">
                <a:solidFill>
                  <a:schemeClr val="tx1"/>
                </a:solidFill>
                <a:effectLst/>
                <a:ea typeface="Calibri"/>
                <a:cs typeface="Calibri"/>
                <a:sym typeface="Calibri"/>
              </a:rPr>
              <a:t>Home learning – the audio for each complete French sentence is accessible upon clicking the button.</a:t>
            </a:r>
            <a:endParaRPr lang="en-GB" sz="1200" u="none" strike="noStrike" kern="1200" cap="none" dirty="0">
              <a:solidFill>
                <a:schemeClr val="tx1"/>
              </a:solidFill>
              <a:effectLs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u="none" strike="noStrike" kern="1200" cap="none" dirty="0">
              <a:solidFill>
                <a:schemeClr val="tx1"/>
              </a:solidFill>
              <a:effectLs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trike="noStrike" kern="1200" cap="none" dirty="0">
                <a:solidFill>
                  <a:schemeClr val="tx1"/>
                </a:solidFill>
                <a:effectLst/>
                <a:ea typeface="Calibri"/>
                <a:cs typeface="Calibri"/>
                <a:sym typeface="Calibri"/>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a:t>
            </a:r>
            <a:r>
              <a:rPr lang="en-GB" dirty="0" err="1"/>
              <a:t>C’est</a:t>
            </a:r>
            <a:r>
              <a:rPr lang="en-GB" dirty="0"/>
              <a:t> un nouveau </a:t>
            </a:r>
            <a:r>
              <a:rPr lang="en-GB" dirty="0" err="1"/>
              <a:t>bâtiment</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a:t>
            </a:r>
            <a:r>
              <a:rPr lang="en-GB" baseline="0" dirty="0" err="1"/>
              <a:t>C’est</a:t>
            </a:r>
            <a:r>
              <a:rPr lang="en-GB" baseline="0" dirty="0"/>
              <a:t> </a:t>
            </a:r>
            <a:r>
              <a:rPr lang="en-GB" baseline="0" dirty="0" err="1"/>
              <a:t>une</a:t>
            </a:r>
            <a:r>
              <a:rPr lang="en-GB" baseline="0" dirty="0"/>
              <a:t> </a:t>
            </a:r>
            <a:r>
              <a:rPr lang="en-GB" baseline="0" dirty="0" err="1"/>
              <a:t>fille</a:t>
            </a:r>
            <a:r>
              <a:rPr lang="en-GB" baseline="0" dirty="0"/>
              <a:t> </a:t>
            </a:r>
            <a:r>
              <a:rPr lang="en-GB" baseline="0" dirty="0" err="1"/>
              <a:t>intelligente</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a:t>
            </a:r>
            <a:r>
              <a:rPr lang="en-GB" baseline="0" dirty="0" err="1"/>
              <a:t>C’est</a:t>
            </a:r>
            <a:r>
              <a:rPr lang="en-GB" baseline="0" dirty="0"/>
              <a:t> un </a:t>
            </a:r>
            <a:r>
              <a:rPr lang="en-GB" baseline="0" dirty="0" err="1"/>
              <a:t>professeur</a:t>
            </a:r>
            <a:r>
              <a:rPr lang="en-GB" baseline="0" dirty="0"/>
              <a:t> </a:t>
            </a:r>
            <a:r>
              <a:rPr lang="en-GB" baseline="0" dirty="0" err="1"/>
              <a:t>dr</a:t>
            </a:r>
            <a:r>
              <a:rPr lang="en-GB" baseline="0" dirty="0" err="1">
                <a:cs typeface="Calibri" panose="020F0502020204030204" pitchFamily="34" charset="0"/>
              </a:rPr>
              <a:t>ôle</a:t>
            </a:r>
            <a:r>
              <a:rPr lang="en-GB" baseline="0" dirty="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cs typeface="Calibri" panose="020F0502020204030204" pitchFamily="34" charset="0"/>
              </a:rPr>
              <a:t>4. </a:t>
            </a:r>
            <a:r>
              <a:rPr lang="en-GB" baseline="0" dirty="0" err="1">
                <a:cs typeface="Calibri" panose="020F0502020204030204" pitchFamily="34" charset="0"/>
              </a:rPr>
              <a:t>C’est</a:t>
            </a:r>
            <a:r>
              <a:rPr lang="en-GB" baseline="0" dirty="0">
                <a:cs typeface="Calibri" panose="020F0502020204030204" pitchFamily="34" charset="0"/>
              </a:rPr>
              <a:t> </a:t>
            </a:r>
            <a:r>
              <a:rPr lang="en-GB" baseline="0" dirty="0" err="1">
                <a:cs typeface="Calibri" panose="020F0502020204030204" pitchFamily="34" charset="0"/>
              </a:rPr>
              <a:t>une</a:t>
            </a:r>
            <a:r>
              <a:rPr lang="en-GB" baseline="0" dirty="0">
                <a:cs typeface="Calibri" panose="020F0502020204030204" pitchFamily="34" charset="0"/>
              </a:rPr>
              <a:t> belle idée.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cs typeface="Calibri" panose="020F0502020204030204" pitchFamily="34" charset="0"/>
              </a:rPr>
              <a:t>5. </a:t>
            </a:r>
            <a:r>
              <a:rPr lang="en-GB" baseline="0" dirty="0" err="1">
                <a:cs typeface="Calibri" panose="020F0502020204030204" pitchFamily="34" charset="0"/>
              </a:rPr>
              <a:t>C’est</a:t>
            </a:r>
            <a:r>
              <a:rPr lang="en-GB" baseline="0" dirty="0">
                <a:cs typeface="Calibri" panose="020F0502020204030204" pitchFamily="34" charset="0"/>
              </a:rPr>
              <a:t> </a:t>
            </a:r>
            <a:r>
              <a:rPr lang="en-GB" baseline="0" dirty="0" err="1">
                <a:cs typeface="Calibri" panose="020F0502020204030204" pitchFamily="34" charset="0"/>
              </a:rPr>
              <a:t>une</a:t>
            </a:r>
            <a:r>
              <a:rPr lang="en-GB" baseline="0" dirty="0">
                <a:cs typeface="Calibri" panose="020F0502020204030204" pitchFamily="34" charset="0"/>
              </a:rPr>
              <a:t> </a:t>
            </a:r>
            <a:r>
              <a:rPr lang="en-GB" baseline="0" dirty="0" err="1">
                <a:cs typeface="Calibri" panose="020F0502020204030204" pitchFamily="34" charset="0"/>
              </a:rPr>
              <a:t>matière</a:t>
            </a:r>
            <a:r>
              <a:rPr lang="en-GB" baseline="0" dirty="0">
                <a:cs typeface="Calibri" panose="020F0502020204030204" pitchFamily="34" charset="0"/>
              </a:rPr>
              <a:t> </a:t>
            </a:r>
            <a:r>
              <a:rPr lang="en-GB" baseline="0" dirty="0" err="1">
                <a:cs typeface="Calibri" panose="020F0502020204030204" pitchFamily="34" charset="0"/>
              </a:rPr>
              <a:t>intéressante</a:t>
            </a:r>
            <a:r>
              <a:rPr lang="en-GB" baseline="0" dirty="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cs typeface="Calibri" panose="020F0502020204030204" pitchFamily="34" charset="0"/>
              </a:rPr>
              <a:t>6. </a:t>
            </a:r>
            <a:r>
              <a:rPr lang="en-GB" baseline="0" dirty="0" err="1">
                <a:cs typeface="Calibri" panose="020F0502020204030204" pitchFamily="34" charset="0"/>
              </a:rPr>
              <a:t>C’est</a:t>
            </a:r>
            <a:r>
              <a:rPr lang="en-GB" baseline="0" dirty="0">
                <a:cs typeface="Calibri" panose="020F0502020204030204" pitchFamily="34" charset="0"/>
              </a:rPr>
              <a:t> </a:t>
            </a:r>
            <a:r>
              <a:rPr lang="en-GB" baseline="0" dirty="0" err="1">
                <a:cs typeface="Calibri" panose="020F0502020204030204" pitchFamily="34" charset="0"/>
              </a:rPr>
              <a:t>une</a:t>
            </a:r>
            <a:r>
              <a:rPr lang="en-GB" baseline="0" dirty="0">
                <a:cs typeface="Calibri" panose="020F0502020204030204" pitchFamily="34" charset="0"/>
              </a:rPr>
              <a:t> bonne question.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51212F4-EB5A-464B-92EC-DACFCB1CC2CD}" type="slidenum">
              <a:rPr kumimoji="0" lang="en-GB" sz="1400" u="none" strike="noStrike" kern="0" cap="none" spc="0" normalizeH="0" baseline="0" noProof="0" smtClean="0">
                <a:ln>
                  <a:noFill/>
                </a:ln>
                <a:solidFill>
                  <a:srgbClr val="000000"/>
                </a:solidFill>
                <a:effectLst/>
                <a:uLnTx/>
                <a:uFillTx/>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lang="en-GB" sz="1400" u="none" strike="noStrike" kern="0" cap="none" spc="0" normalizeH="0" baseline="0" noProof="0" dirty="0">
              <a:ln>
                <a:noFill/>
              </a:ln>
              <a:solidFill>
                <a:srgbClr val="000000"/>
              </a:solidFill>
              <a:effectLst/>
              <a:uLnTx/>
              <a:uFillTx/>
              <a:cs typeface="Arial"/>
              <a:sym typeface="Arial"/>
            </a:endParaRPr>
          </a:p>
        </p:txBody>
      </p:sp>
    </p:spTree>
    <p:extLst>
      <p:ext uri="{BB962C8B-B14F-4D97-AF65-F5344CB8AC3E}">
        <p14:creationId xmlns:p14="http://schemas.microsoft.com/office/powerpoint/2010/main" val="24850591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DO NOT DISPLAY</a:t>
            </a:r>
            <a:r>
              <a:rPr lang="en-GB" dirty="0"/>
              <a:t>.  </a:t>
            </a:r>
            <a:r>
              <a:rPr lang="en-GB" sz="1200" u="none" strike="noStrike" kern="1200" cap="none" baseline="0" dirty="0">
                <a:solidFill>
                  <a:schemeClr val="tx1"/>
                </a:solidFill>
                <a:effectLst/>
                <a:ea typeface="Calibri"/>
                <a:cs typeface="Calibri"/>
                <a:sym typeface="Calibri"/>
              </a:rPr>
              <a:t>There is a student worksheet for this activity, which can be downloaded from the NCELP Resource Portal and printed out.</a:t>
            </a:r>
            <a:endParaRPr lang="en-GB" sz="1200" u="none" strike="noStrike" kern="1200" cap="none" dirty="0">
              <a:solidFill>
                <a:schemeClr val="tx1"/>
              </a:solidFill>
              <a:effectLst/>
              <a:ea typeface="Calibri"/>
              <a:cs typeface="Calibri"/>
              <a:sym typeface="Calibri"/>
            </a:endParaRP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Students have to describe what</a:t>
            </a:r>
            <a:r>
              <a:rPr lang="en-GB" baseline="0" dirty="0"/>
              <a:t> i</a:t>
            </a:r>
            <a:r>
              <a:rPr lang="en-GB" dirty="0"/>
              <a:t>s in each</a:t>
            </a:r>
            <a:r>
              <a:rPr lang="en-GB" baseline="0" dirty="0"/>
              <a:t> </a:t>
            </a:r>
            <a:r>
              <a:rPr lang="en-GB" dirty="0"/>
              <a:t>box</a:t>
            </a:r>
            <a:r>
              <a:rPr lang="en-GB" baseline="0" dirty="0"/>
              <a:t> – their partner has to specify what they say, on one of the response sheets which follows. This is Partner B’s card. Two answer grids – an easier and a more difficult one – follow on the next two sides.</a:t>
            </a:r>
          </a:p>
          <a:p>
            <a:pPr marL="0"/>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trike="noStrike" kern="1200" cap="none" baseline="0" dirty="0">
                <a:solidFill>
                  <a:schemeClr val="tx1"/>
                </a:solidFill>
                <a:effectLst/>
                <a:ea typeface="Calibri"/>
                <a:cs typeface="Calibri"/>
                <a:sym typeface="Calibri"/>
              </a:rPr>
              <a:t>Home learning – the audio for each complete French sentence is accessible upon clicking the button.</a:t>
            </a:r>
            <a:endParaRPr lang="en-GB" sz="1200" u="none" strike="noStrike" kern="1200" cap="none" dirty="0">
              <a:solidFill>
                <a:schemeClr val="tx1"/>
              </a:solidFill>
              <a:effectLs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u="none" strike="noStrike" kern="1200" cap="none" dirty="0">
              <a:solidFill>
                <a:schemeClr val="tx1"/>
              </a:solidFill>
              <a:effectLs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trike="noStrike" kern="1200" cap="none" dirty="0">
                <a:solidFill>
                  <a:schemeClr val="tx1"/>
                </a:solidFill>
                <a:effectLst/>
                <a:ea typeface="Calibri"/>
                <a:cs typeface="Calibri"/>
                <a:sym typeface="Calibri"/>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a:t>
            </a:r>
            <a:r>
              <a:rPr lang="en-GB" dirty="0" err="1"/>
              <a:t>C’est</a:t>
            </a:r>
            <a:r>
              <a:rPr lang="en-GB" dirty="0"/>
              <a:t> un beau </a:t>
            </a:r>
            <a:r>
              <a:rPr lang="en-GB" dirty="0" err="1"/>
              <a:t>bâtiment</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a:t>
            </a:r>
            <a:r>
              <a:rPr lang="en-GB" baseline="0" dirty="0" err="1"/>
              <a:t>C’est</a:t>
            </a:r>
            <a:r>
              <a:rPr lang="en-GB" baseline="0" dirty="0"/>
              <a:t> </a:t>
            </a:r>
            <a:r>
              <a:rPr lang="en-GB" baseline="0" dirty="0" err="1"/>
              <a:t>une</a:t>
            </a:r>
            <a:r>
              <a:rPr lang="en-GB" baseline="0" dirty="0"/>
              <a:t> nouvelle </a:t>
            </a:r>
            <a:r>
              <a:rPr lang="en-GB" baseline="0" dirty="0" err="1"/>
              <a:t>fille</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a:t>
            </a:r>
            <a:r>
              <a:rPr lang="en-GB" baseline="0" dirty="0" err="1"/>
              <a:t>C’est</a:t>
            </a:r>
            <a:r>
              <a:rPr lang="en-GB" baseline="0" dirty="0"/>
              <a:t> un </a:t>
            </a:r>
            <a:r>
              <a:rPr lang="en-GB" baseline="0" dirty="0" err="1"/>
              <a:t>professeur</a:t>
            </a:r>
            <a:r>
              <a:rPr lang="en-GB" baseline="0" dirty="0"/>
              <a:t> </a:t>
            </a:r>
            <a:r>
              <a:rPr lang="en-GB" baseline="0" dirty="0" err="1"/>
              <a:t>intéressant</a:t>
            </a:r>
            <a:r>
              <a:rPr lang="en-GB" baseline="0" dirty="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cs typeface="Calibri" panose="020F0502020204030204" pitchFamily="34" charset="0"/>
              </a:rPr>
              <a:t>4. </a:t>
            </a:r>
            <a:r>
              <a:rPr lang="en-GB" baseline="0" dirty="0" err="1">
                <a:cs typeface="Calibri" panose="020F0502020204030204" pitchFamily="34" charset="0"/>
              </a:rPr>
              <a:t>C’est</a:t>
            </a:r>
            <a:r>
              <a:rPr lang="en-GB" baseline="0" dirty="0">
                <a:cs typeface="Calibri" panose="020F0502020204030204" pitchFamily="34" charset="0"/>
              </a:rPr>
              <a:t> </a:t>
            </a:r>
            <a:r>
              <a:rPr lang="en-GB" baseline="0" dirty="0" err="1">
                <a:cs typeface="Calibri" panose="020F0502020204030204" pitchFamily="34" charset="0"/>
              </a:rPr>
              <a:t>une</a:t>
            </a:r>
            <a:r>
              <a:rPr lang="en-GB" baseline="0" dirty="0">
                <a:cs typeface="Calibri" panose="020F0502020204030204" pitchFamily="34" charset="0"/>
              </a:rPr>
              <a:t> idée </a:t>
            </a:r>
            <a:r>
              <a:rPr lang="en-GB" baseline="0" dirty="0" err="1">
                <a:cs typeface="Calibri" panose="020F0502020204030204" pitchFamily="34" charset="0"/>
              </a:rPr>
              <a:t>intelligente</a:t>
            </a:r>
            <a:r>
              <a:rPr lang="en-GB" baseline="0" dirty="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cs typeface="Calibri" panose="020F0502020204030204" pitchFamily="34" charset="0"/>
              </a:rPr>
              <a:t>5. </a:t>
            </a:r>
            <a:r>
              <a:rPr lang="en-GB" baseline="0" dirty="0" err="1">
                <a:cs typeface="Calibri" panose="020F0502020204030204" pitchFamily="34" charset="0"/>
              </a:rPr>
              <a:t>C’est</a:t>
            </a:r>
            <a:r>
              <a:rPr lang="en-GB" baseline="0" dirty="0">
                <a:cs typeface="Calibri" panose="020F0502020204030204" pitchFamily="34" charset="0"/>
              </a:rPr>
              <a:t> </a:t>
            </a:r>
            <a:r>
              <a:rPr lang="en-GB" baseline="0" dirty="0" err="1">
                <a:cs typeface="Calibri" panose="020F0502020204030204" pitchFamily="34" charset="0"/>
              </a:rPr>
              <a:t>une</a:t>
            </a:r>
            <a:r>
              <a:rPr lang="en-GB" baseline="0" dirty="0">
                <a:cs typeface="Calibri" panose="020F0502020204030204" pitchFamily="34" charset="0"/>
              </a:rPr>
              <a:t> bonne </a:t>
            </a:r>
            <a:r>
              <a:rPr lang="en-GB" baseline="0" dirty="0" err="1">
                <a:cs typeface="Calibri" panose="020F0502020204030204" pitchFamily="34" charset="0"/>
              </a:rPr>
              <a:t>matière</a:t>
            </a:r>
            <a:r>
              <a:rPr lang="en-GB" baseline="0" dirty="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cs typeface="Calibri" panose="020F0502020204030204" pitchFamily="34" charset="0"/>
              </a:rPr>
              <a:t>6. </a:t>
            </a:r>
            <a:r>
              <a:rPr lang="en-GB" baseline="0" dirty="0" err="1">
                <a:cs typeface="Calibri" panose="020F0502020204030204" pitchFamily="34" charset="0"/>
              </a:rPr>
              <a:t>C’est</a:t>
            </a:r>
            <a:r>
              <a:rPr lang="en-GB" baseline="0" dirty="0">
                <a:cs typeface="Calibri" panose="020F0502020204030204" pitchFamily="34" charset="0"/>
              </a:rPr>
              <a:t> </a:t>
            </a:r>
            <a:r>
              <a:rPr lang="en-GB" baseline="0" dirty="0" err="1">
                <a:cs typeface="Calibri" panose="020F0502020204030204" pitchFamily="34" charset="0"/>
              </a:rPr>
              <a:t>une</a:t>
            </a:r>
            <a:r>
              <a:rPr lang="en-GB" baseline="0" dirty="0">
                <a:cs typeface="Calibri" panose="020F0502020204030204" pitchFamily="34" charset="0"/>
              </a:rPr>
              <a:t> question </a:t>
            </a:r>
            <a:r>
              <a:rPr lang="en-GB" baseline="0" dirty="0" err="1"/>
              <a:t>dr</a:t>
            </a:r>
            <a:r>
              <a:rPr lang="en-GB" baseline="0" dirty="0" err="1">
                <a:cs typeface="Calibri" panose="020F0502020204030204" pitchFamily="34" charset="0"/>
              </a:rPr>
              <a:t>ôle</a:t>
            </a:r>
            <a:r>
              <a:rPr lang="en-GB" baseline="0" dirty="0">
                <a:cs typeface="Calibri" panose="020F0502020204030204" pitchFamily="34" charset="0"/>
              </a:rPr>
              <a:t>.</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51212F4-EB5A-464B-92EC-DACFCB1CC2CD}" type="slidenum">
              <a:rPr kumimoji="0" lang="en-GB" sz="1400" u="none" strike="noStrike" kern="0" cap="none" spc="0" normalizeH="0" baseline="0" noProof="0" smtClean="0">
                <a:ln>
                  <a:noFill/>
                </a:ln>
                <a:solidFill>
                  <a:srgbClr val="000000"/>
                </a:solidFill>
                <a:effectLst/>
                <a:uLnTx/>
                <a:uFillTx/>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en-GB" sz="1400" u="none" strike="noStrike" kern="0" cap="none" spc="0" normalizeH="0" baseline="0" noProof="0" dirty="0">
              <a:ln>
                <a:noFill/>
              </a:ln>
              <a:solidFill>
                <a:srgbClr val="000000"/>
              </a:solidFill>
              <a:effectLst/>
              <a:uLnTx/>
              <a:uFillTx/>
              <a:cs typeface="Arial"/>
              <a:sym typeface="Arial"/>
            </a:endParaRPr>
          </a:p>
        </p:txBody>
      </p:sp>
    </p:spTree>
    <p:extLst>
      <p:ext uri="{BB962C8B-B14F-4D97-AF65-F5344CB8AC3E}">
        <p14:creationId xmlns:p14="http://schemas.microsoft.com/office/powerpoint/2010/main" val="38011366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7.3.2.6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NB: This is the in-class version </a:t>
            </a:r>
            <a:r>
              <a:rPr lang="en-GB" b="0" dirty="0"/>
              <a:t>(a self-study version of this activity can be found on the following slide).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NB: A less challenging, structured speaking exercise can be found on slides 43-44.</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kern="1200" dirty="0">
                <a:solidFill>
                  <a:schemeClr val="tx1"/>
                </a:solidFill>
                <a:effectLst/>
                <a:ea typeface="+mn-ea"/>
                <a:cs typeface="+mn-cs"/>
              </a:rPr>
              <a:t>Timing: 8 minutes</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kern="1200" dirty="0">
                <a:solidFill>
                  <a:schemeClr val="tx1"/>
                </a:solidFill>
                <a:effectLst/>
                <a:ea typeface="+mn-ea"/>
                <a:cs typeface="+mn-cs"/>
              </a:rPr>
              <a:t>Aim: This paired speaking activity consolidates the lesson’s work on modal verbs in questions and negative sentences, in the context of making, accepting and refusing invitations.</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kern="1200" dirty="0">
                <a:solidFill>
                  <a:schemeClr val="tx1"/>
                </a:solidFill>
                <a:effectLst/>
                <a:ea typeface="+mn-ea"/>
                <a:cs typeface="+mn-cs"/>
              </a:rPr>
              <a:t>Procedure:</a:t>
            </a:r>
          </a:p>
          <a:p>
            <a:pPr lvl="0"/>
            <a:r>
              <a:rPr lang="en-GB" sz="1200" kern="1200" dirty="0">
                <a:solidFill>
                  <a:schemeClr val="tx1"/>
                </a:solidFill>
                <a:effectLst/>
                <a:ea typeface="+mn-ea"/>
                <a:cs typeface="+mn-cs"/>
              </a:rPr>
              <a:t>1/ Print cards and divide into two piles: questions / answers. Shuffle each pile and place face down.</a:t>
            </a:r>
          </a:p>
          <a:p>
            <a:pPr lvl="0"/>
            <a:r>
              <a:rPr lang="en-GB" sz="1200" kern="1200" dirty="0">
                <a:solidFill>
                  <a:schemeClr val="tx1"/>
                </a:solidFill>
                <a:effectLst/>
                <a:ea typeface="+mn-ea"/>
                <a:cs typeface="+mn-cs"/>
              </a:rPr>
              <a:t>2/ Partner A takes a question card and asks a question using </a:t>
            </a:r>
            <a:r>
              <a:rPr lang="en-GB" sz="1200" kern="1200" dirty="0" err="1">
                <a:solidFill>
                  <a:schemeClr val="tx1"/>
                </a:solidFill>
                <a:effectLst/>
                <a:ea typeface="+mn-ea"/>
                <a:cs typeface="+mn-cs"/>
              </a:rPr>
              <a:t>vouloir</a:t>
            </a:r>
            <a:r>
              <a:rPr lang="en-GB" sz="1200" kern="1200" dirty="0">
                <a:solidFill>
                  <a:schemeClr val="tx1"/>
                </a:solidFill>
                <a:effectLst/>
                <a:ea typeface="+mn-ea"/>
                <a:cs typeface="+mn-cs"/>
              </a:rPr>
              <a:t> + the verb phrase on the prompt.</a:t>
            </a:r>
          </a:p>
          <a:p>
            <a:pPr lvl="0"/>
            <a:r>
              <a:rPr lang="en-GB" sz="1200" kern="1200" dirty="0">
                <a:solidFill>
                  <a:schemeClr val="tx1"/>
                </a:solidFill>
                <a:effectLst/>
                <a:ea typeface="+mn-ea"/>
                <a:cs typeface="+mn-cs"/>
              </a:rPr>
              <a:t>3/ Partner B takes an answer card. If "</a:t>
            </a:r>
            <a:r>
              <a:rPr lang="en-GB" sz="1200" kern="1200" dirty="0" err="1">
                <a:solidFill>
                  <a:schemeClr val="tx1"/>
                </a:solidFill>
                <a:effectLst/>
                <a:ea typeface="+mn-ea"/>
                <a:cs typeface="+mn-cs"/>
              </a:rPr>
              <a:t>oui</a:t>
            </a:r>
            <a:r>
              <a:rPr lang="en-GB" sz="1200" kern="1200" dirty="0">
                <a:solidFill>
                  <a:schemeClr val="tx1"/>
                </a:solidFill>
                <a:effectLst/>
                <a:ea typeface="+mn-ea"/>
                <a:cs typeface="+mn-cs"/>
              </a:rPr>
              <a:t>", reply using </a:t>
            </a:r>
            <a:r>
              <a:rPr lang="en-GB" sz="1200" kern="1200" dirty="0" err="1">
                <a:solidFill>
                  <a:schemeClr val="tx1"/>
                </a:solidFill>
                <a:effectLst/>
                <a:ea typeface="+mn-ea"/>
                <a:cs typeface="+mn-cs"/>
              </a:rPr>
              <a:t>vouloir</a:t>
            </a:r>
            <a:r>
              <a:rPr lang="en-GB" sz="1200" kern="1200" dirty="0">
                <a:solidFill>
                  <a:schemeClr val="tx1"/>
                </a:solidFill>
                <a:effectLst/>
                <a:ea typeface="+mn-ea"/>
                <a:cs typeface="+mn-cs"/>
              </a:rPr>
              <a:t> + verb phrase from the question. If "</a:t>
            </a:r>
            <a:r>
              <a:rPr lang="en-GB" sz="1200" kern="1200" dirty="0" err="1">
                <a:solidFill>
                  <a:schemeClr val="tx1"/>
                </a:solidFill>
                <a:effectLst/>
                <a:ea typeface="+mn-ea"/>
                <a:cs typeface="+mn-cs"/>
              </a:rPr>
              <a:t>peut-être</a:t>
            </a:r>
            <a:r>
              <a:rPr lang="en-GB" sz="1200" kern="1200" dirty="0">
                <a:solidFill>
                  <a:schemeClr val="tx1"/>
                </a:solidFill>
                <a:effectLst/>
                <a:ea typeface="+mn-ea"/>
                <a:cs typeface="+mn-cs"/>
              </a:rPr>
              <a:t>", reply using devoir + verb phrase on the prompt. If "</a:t>
            </a:r>
            <a:r>
              <a:rPr lang="en-GB" sz="1200" kern="1200" dirty="0" err="1">
                <a:solidFill>
                  <a:schemeClr val="tx1"/>
                </a:solidFill>
                <a:effectLst/>
                <a:ea typeface="+mn-ea"/>
                <a:cs typeface="+mn-cs"/>
              </a:rPr>
              <a:t>désolé</a:t>
            </a:r>
            <a:r>
              <a:rPr lang="en-GB" sz="1200" kern="1200" dirty="0">
                <a:solidFill>
                  <a:schemeClr val="tx1"/>
                </a:solidFill>
                <a:effectLst/>
                <a:ea typeface="+mn-ea"/>
                <a:cs typeface="+mn-cs"/>
              </a:rPr>
              <a:t>(e)", reply using ne pas </a:t>
            </a:r>
            <a:r>
              <a:rPr lang="en-GB" sz="1200" kern="1200" dirty="0" err="1">
                <a:solidFill>
                  <a:schemeClr val="tx1"/>
                </a:solidFill>
                <a:effectLst/>
                <a:ea typeface="+mn-ea"/>
                <a:cs typeface="+mn-cs"/>
              </a:rPr>
              <a:t>vouloir</a:t>
            </a:r>
            <a:r>
              <a:rPr lang="en-GB" sz="1200" kern="1200" dirty="0">
                <a:solidFill>
                  <a:schemeClr val="tx1"/>
                </a:solidFill>
                <a:effectLst/>
                <a:ea typeface="+mn-ea"/>
                <a:cs typeface="+mn-cs"/>
              </a:rPr>
              <a:t> + verb phrase from the question, followed by devoir + verb phrase on the prompt (see examples on the slide). In other words, </a:t>
            </a:r>
            <a:r>
              <a:rPr lang="en-GB" sz="1200" kern="1200" dirty="0" err="1">
                <a:solidFill>
                  <a:schemeClr val="tx1"/>
                </a:solidFill>
                <a:effectLst/>
                <a:ea typeface="+mn-ea"/>
                <a:cs typeface="+mn-cs"/>
              </a:rPr>
              <a:t>oui</a:t>
            </a:r>
            <a:r>
              <a:rPr lang="en-GB" sz="1200" kern="1200" dirty="0">
                <a:solidFill>
                  <a:schemeClr val="tx1"/>
                </a:solidFill>
                <a:effectLst/>
                <a:ea typeface="+mn-ea"/>
                <a:cs typeface="+mn-cs"/>
              </a:rPr>
              <a:t> cards contain an acceptance, </a:t>
            </a:r>
            <a:r>
              <a:rPr lang="en-GB" sz="1200" kern="1200" dirty="0" err="1">
                <a:solidFill>
                  <a:schemeClr val="tx1"/>
                </a:solidFill>
                <a:effectLst/>
                <a:ea typeface="+mn-ea"/>
                <a:cs typeface="+mn-cs"/>
              </a:rPr>
              <a:t>peut-être</a:t>
            </a:r>
            <a:r>
              <a:rPr lang="en-GB" sz="1200" kern="1200" dirty="0">
                <a:solidFill>
                  <a:schemeClr val="tx1"/>
                </a:solidFill>
                <a:effectLst/>
                <a:ea typeface="+mn-ea"/>
                <a:cs typeface="+mn-cs"/>
              </a:rPr>
              <a:t> cards contain a condition, </a:t>
            </a:r>
            <a:r>
              <a:rPr lang="en-GB" sz="1200" kern="1200" dirty="0" err="1">
                <a:solidFill>
                  <a:schemeClr val="tx1"/>
                </a:solidFill>
                <a:effectLst/>
                <a:ea typeface="+mn-ea"/>
                <a:cs typeface="+mn-cs"/>
              </a:rPr>
              <a:t>désolé</a:t>
            </a:r>
            <a:r>
              <a:rPr lang="en-GB" sz="1200" kern="1200" dirty="0">
                <a:solidFill>
                  <a:schemeClr val="tx1"/>
                </a:solidFill>
                <a:effectLst/>
                <a:ea typeface="+mn-ea"/>
                <a:cs typeface="+mn-cs"/>
              </a:rPr>
              <a:t>(e) cards contain a rejection and an excuse.</a:t>
            </a:r>
          </a:p>
          <a:p>
            <a:pPr lvl="0"/>
            <a:r>
              <a:rPr lang="en-GB" sz="1200" kern="1200" dirty="0">
                <a:solidFill>
                  <a:schemeClr val="tx1"/>
                </a:solidFill>
                <a:effectLst/>
                <a:ea typeface="+mn-ea"/>
                <a:cs typeface="+mn-cs"/>
              </a:rPr>
              <a:t>4/ Partner B gives the answer card to Partner A. They swap roles.</a:t>
            </a:r>
          </a:p>
          <a:p>
            <a:pPr lvl="0"/>
            <a:r>
              <a:rPr lang="en-GB" sz="1200" kern="1200" dirty="0">
                <a:solidFill>
                  <a:schemeClr val="tx1"/>
                </a:solidFill>
                <a:effectLst/>
                <a:ea typeface="+mn-ea"/>
                <a:cs typeface="+mn-cs"/>
              </a:rPr>
              <a:t>5/ At the end, each partner tallies up the marks from the answer cards they have been given: </a:t>
            </a:r>
            <a:r>
              <a:rPr lang="en-GB" sz="1200" kern="1200" dirty="0" err="1">
                <a:solidFill>
                  <a:schemeClr val="tx1"/>
                </a:solidFill>
                <a:effectLst/>
                <a:ea typeface="+mn-ea"/>
                <a:cs typeface="+mn-cs"/>
              </a:rPr>
              <a:t>oui</a:t>
            </a:r>
            <a:r>
              <a:rPr lang="en-GB" sz="1200" kern="1200" dirty="0">
                <a:solidFill>
                  <a:schemeClr val="tx1"/>
                </a:solidFill>
                <a:effectLst/>
                <a:ea typeface="+mn-ea"/>
                <a:cs typeface="+mn-cs"/>
              </a:rPr>
              <a:t> (2 points), </a:t>
            </a:r>
            <a:r>
              <a:rPr lang="en-GB" sz="1200" kern="1200" dirty="0" err="1">
                <a:solidFill>
                  <a:schemeClr val="tx1"/>
                </a:solidFill>
                <a:effectLst/>
                <a:ea typeface="+mn-ea"/>
                <a:cs typeface="+mn-cs"/>
              </a:rPr>
              <a:t>peut-être</a:t>
            </a:r>
            <a:r>
              <a:rPr lang="en-GB" sz="1200" kern="1200" dirty="0">
                <a:solidFill>
                  <a:schemeClr val="tx1"/>
                </a:solidFill>
                <a:effectLst/>
                <a:ea typeface="+mn-ea"/>
                <a:cs typeface="+mn-cs"/>
              </a:rPr>
              <a:t> (1 point) and </a:t>
            </a:r>
            <a:r>
              <a:rPr lang="en-GB" sz="1200" kern="1200" dirty="0" err="1">
                <a:solidFill>
                  <a:schemeClr val="tx1"/>
                </a:solidFill>
                <a:effectLst/>
                <a:ea typeface="+mn-ea"/>
                <a:cs typeface="+mn-cs"/>
              </a:rPr>
              <a:t>désolé</a:t>
            </a:r>
            <a:r>
              <a:rPr lang="en-GB" sz="1200" kern="1200" dirty="0">
                <a:solidFill>
                  <a:schemeClr val="tx1"/>
                </a:solidFill>
                <a:effectLst/>
                <a:ea typeface="+mn-ea"/>
                <a:cs typeface="+mn-cs"/>
              </a:rPr>
              <a:t>(e) (0 points). The partner with the most points (</a:t>
            </a:r>
            <a:r>
              <a:rPr lang="en-GB" sz="1200" kern="1200" dirty="0" err="1">
                <a:solidFill>
                  <a:schemeClr val="tx1"/>
                </a:solidFill>
                <a:effectLst/>
                <a:ea typeface="+mn-ea"/>
                <a:cs typeface="+mn-cs"/>
              </a:rPr>
              <a:t>ie</a:t>
            </a:r>
            <a:r>
              <a:rPr lang="en-GB" sz="1200" kern="1200" dirty="0">
                <a:solidFill>
                  <a:schemeClr val="tx1"/>
                </a:solidFill>
                <a:effectLst/>
                <a:ea typeface="+mn-ea"/>
                <a:cs typeface="+mn-cs"/>
              </a:rPr>
              <a:t> the most acceptances) wins!</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9470005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NB: This is the self-study version </a:t>
            </a:r>
            <a:r>
              <a:rPr lang="en-GB" b="0" dirty="0"/>
              <a:t>(an in-class version of this activity can be found on the previous slide).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NB: A less challenging, structured speaking exercise can be found on slides 43-44.</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kern="1200" dirty="0">
                <a:solidFill>
                  <a:schemeClr val="tx1"/>
                </a:solidFill>
                <a:effectLst/>
                <a:ea typeface="+mn-ea"/>
                <a:cs typeface="+mn-cs"/>
              </a:rPr>
              <a:t>Example conversations to prepare for the task on the following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84923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Partner</a:t>
            </a:r>
            <a:r>
              <a:rPr lang="en-GB" b="1" baseline="0" dirty="0"/>
              <a:t> B’s response sheet</a:t>
            </a:r>
            <a:endParaRPr lang="en-GB" b="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205565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Partner A’s response</a:t>
            </a:r>
            <a:r>
              <a:rPr lang="en-GB" b="1" baseline="0" dirty="0"/>
              <a:t> sheet</a:t>
            </a: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39821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Teachers could use this slide to model the instructions to the class.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672874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Again, this could be used</a:t>
            </a:r>
            <a:r>
              <a:rPr lang="en-GB" baseline="0" dirty="0"/>
              <a:t> to model the instruction, this time with 3</a:t>
            </a:r>
            <a:r>
              <a:rPr lang="en-GB" baseline="30000" dirty="0"/>
              <a:t>rd</a:t>
            </a:r>
            <a:r>
              <a:rPr lang="en-GB" baseline="0" dirty="0"/>
              <a:t> person plural.  This is a valuable step to illustrate how the listener will need to think really carefully about singular and plural.    </a:t>
            </a:r>
            <a:endParaRPr lang="en-GB"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560174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Partner B Answers</a:t>
            </a:r>
          </a:p>
          <a:p>
            <a:r>
              <a:rPr lang="en-GB" dirty="0"/>
              <a:t>Teachers</a:t>
            </a:r>
            <a:r>
              <a:rPr lang="en-GB" baseline="0" dirty="0"/>
              <a:t> could elicit the spoken form from the students, then the animated circle appears to show the correct answer.</a:t>
            </a:r>
          </a:p>
          <a:p>
            <a:endParaRPr lang="en-GB" sz="1200" dirty="0">
              <a:solidFill>
                <a:srgbClr val="002060"/>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1200" dirty="0">
                <a:solidFill>
                  <a:srgbClr val="002060"/>
                </a:solidFill>
                <a:latin typeface="Century Gothic" panose="020B0502020202020204" pitchFamily="34" charset="0"/>
              </a:rPr>
              <a:t>He studies /</a:t>
            </a:r>
            <a:r>
              <a:rPr lang="en-GB" sz="1200" baseline="0"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il</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étudie</a:t>
            </a:r>
            <a:endParaRPr lang="en-GB" sz="1200" dirty="0">
              <a:solidFill>
                <a:srgbClr val="002060"/>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1200" dirty="0">
                <a:solidFill>
                  <a:srgbClr val="002060"/>
                </a:solidFill>
                <a:latin typeface="Century Gothic" panose="020B0502020202020204" pitchFamily="34" charset="0"/>
              </a:rPr>
              <a:t>They (m) play</a:t>
            </a:r>
            <a:r>
              <a:rPr lang="en-GB" sz="1200" baseline="0" dirty="0">
                <a:solidFill>
                  <a:srgbClr val="002060"/>
                </a:solidFill>
                <a:latin typeface="Century Gothic" panose="020B0502020202020204" pitchFamily="34" charset="0"/>
              </a:rPr>
              <a:t> / </a:t>
            </a:r>
            <a:r>
              <a:rPr lang="en-GB" sz="1200" b="1" dirty="0" err="1">
                <a:solidFill>
                  <a:srgbClr val="002060"/>
                </a:solidFill>
                <a:latin typeface="Century Gothic" panose="020B0502020202020204" pitchFamily="34" charset="0"/>
              </a:rPr>
              <a:t>ils</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jouent</a:t>
            </a:r>
            <a:endParaRPr lang="en-GB" sz="1200" dirty="0">
              <a:solidFill>
                <a:srgbClr val="002060"/>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1200" dirty="0">
                <a:solidFill>
                  <a:srgbClr val="002060"/>
                </a:solidFill>
                <a:latin typeface="Century Gothic" panose="020B0502020202020204" pitchFamily="34" charset="0"/>
              </a:rPr>
              <a:t>They (m) sing / </a:t>
            </a:r>
            <a:r>
              <a:rPr lang="en-GB" sz="1200" b="1" dirty="0" err="1">
                <a:solidFill>
                  <a:srgbClr val="002060"/>
                </a:solidFill>
                <a:latin typeface="Century Gothic" panose="020B0502020202020204" pitchFamily="34" charset="0"/>
              </a:rPr>
              <a:t>ils</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chantent</a:t>
            </a:r>
            <a:endParaRPr lang="en-GB" sz="1200" dirty="0">
              <a:solidFill>
                <a:srgbClr val="002060"/>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1200" dirty="0">
                <a:solidFill>
                  <a:srgbClr val="002060"/>
                </a:solidFill>
                <a:latin typeface="Century Gothic" panose="020B0502020202020204" pitchFamily="34" charset="0"/>
              </a:rPr>
              <a:t>She listens</a:t>
            </a:r>
            <a:r>
              <a:rPr lang="en-GB" sz="1200" baseline="0" dirty="0">
                <a:solidFill>
                  <a:srgbClr val="002060"/>
                </a:solidFill>
                <a:latin typeface="Century Gothic" panose="020B0502020202020204" pitchFamily="34" charset="0"/>
              </a:rPr>
              <a:t> / </a:t>
            </a:r>
            <a:r>
              <a:rPr lang="en-GB" sz="1200" b="1" dirty="0" err="1">
                <a:solidFill>
                  <a:srgbClr val="002060"/>
                </a:solidFill>
                <a:latin typeface="Century Gothic" panose="020B0502020202020204" pitchFamily="34" charset="0"/>
              </a:rPr>
              <a:t>elle</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écoute</a:t>
            </a:r>
            <a:endParaRPr lang="en-GB" sz="1200" dirty="0">
              <a:solidFill>
                <a:srgbClr val="002060"/>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1200" dirty="0">
                <a:solidFill>
                  <a:srgbClr val="002060"/>
                </a:solidFill>
                <a:latin typeface="Century Gothic" panose="020B0502020202020204" pitchFamily="34" charset="0"/>
              </a:rPr>
              <a:t>They (f) eat</a:t>
            </a:r>
            <a:r>
              <a:rPr lang="en-GB" sz="1200" baseline="0" dirty="0">
                <a:solidFill>
                  <a:srgbClr val="002060"/>
                </a:solidFill>
                <a:latin typeface="Century Gothic" panose="020B0502020202020204" pitchFamily="34" charset="0"/>
              </a:rPr>
              <a:t> / </a:t>
            </a:r>
            <a:r>
              <a:rPr lang="en-GB" sz="1200" b="1" dirty="0" err="1">
                <a:solidFill>
                  <a:srgbClr val="002060"/>
                </a:solidFill>
                <a:latin typeface="Century Gothic" panose="020B0502020202020204" pitchFamily="34" charset="0"/>
              </a:rPr>
              <a:t>elles</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mangent</a:t>
            </a:r>
            <a:endParaRPr lang="en-GB" sz="1200" dirty="0">
              <a:solidFill>
                <a:srgbClr val="002060"/>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1200" dirty="0">
                <a:solidFill>
                  <a:srgbClr val="002060"/>
                </a:solidFill>
                <a:latin typeface="Century Gothic" panose="020B0502020202020204" pitchFamily="34" charset="0"/>
              </a:rPr>
              <a:t>He wears</a:t>
            </a:r>
            <a:r>
              <a:rPr lang="en-GB" sz="1200" baseline="0" dirty="0">
                <a:solidFill>
                  <a:srgbClr val="002060"/>
                </a:solidFill>
                <a:latin typeface="Century Gothic" panose="020B0502020202020204" pitchFamily="34" charset="0"/>
              </a:rPr>
              <a:t> / </a:t>
            </a:r>
            <a:r>
              <a:rPr lang="en-GB" sz="1200" b="1" dirty="0" err="1">
                <a:solidFill>
                  <a:srgbClr val="002060"/>
                </a:solidFill>
                <a:latin typeface="Century Gothic" panose="020B0502020202020204" pitchFamily="34" charset="0"/>
              </a:rPr>
              <a:t>il</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porte</a:t>
            </a:r>
            <a:endParaRPr lang="en-GB" sz="1200" b="0" dirty="0">
              <a:solidFill>
                <a:srgbClr val="002060"/>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1200" dirty="0">
                <a:solidFill>
                  <a:srgbClr val="002060"/>
                </a:solidFill>
                <a:latin typeface="Century Gothic" panose="020B0502020202020204" pitchFamily="34" charset="0"/>
              </a:rPr>
              <a:t>She gives</a:t>
            </a:r>
            <a:r>
              <a:rPr lang="en-GB" sz="1200" baseline="0" dirty="0">
                <a:solidFill>
                  <a:srgbClr val="002060"/>
                </a:solidFill>
                <a:latin typeface="Century Gothic" panose="020B0502020202020204" pitchFamily="34" charset="0"/>
              </a:rPr>
              <a:t> / </a:t>
            </a:r>
            <a:r>
              <a:rPr lang="en-GB" sz="1200" b="1" dirty="0" err="1">
                <a:solidFill>
                  <a:srgbClr val="002060"/>
                </a:solidFill>
                <a:latin typeface="Century Gothic" panose="020B0502020202020204" pitchFamily="34" charset="0"/>
              </a:rPr>
              <a:t>elle</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donne</a:t>
            </a:r>
            <a:endParaRPr lang="en-GB" sz="1200" b="1" dirty="0">
              <a:solidFill>
                <a:srgbClr val="002060"/>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1200" dirty="0">
                <a:solidFill>
                  <a:srgbClr val="002060"/>
                </a:solidFill>
                <a:latin typeface="Century Gothic" panose="020B0502020202020204" pitchFamily="34" charset="0"/>
              </a:rPr>
              <a:t>They (f) walk</a:t>
            </a:r>
            <a:r>
              <a:rPr lang="en-GB" sz="1200" baseline="0" dirty="0">
                <a:solidFill>
                  <a:srgbClr val="002060"/>
                </a:solidFill>
                <a:latin typeface="Century Gothic" panose="020B0502020202020204" pitchFamily="34" charset="0"/>
              </a:rPr>
              <a:t> / </a:t>
            </a:r>
            <a:r>
              <a:rPr lang="en-GB" sz="1200" b="1" dirty="0" err="1">
                <a:solidFill>
                  <a:srgbClr val="002060"/>
                </a:solidFill>
                <a:latin typeface="Century Gothic" panose="020B0502020202020204" pitchFamily="34" charset="0"/>
              </a:rPr>
              <a:t>elles</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marchent</a:t>
            </a:r>
            <a:endParaRPr lang="en-GB" sz="1200" b="1" dirty="0">
              <a:solidFill>
                <a:srgbClr val="002060"/>
              </a:solidFill>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724943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Partner A Answers</a:t>
            </a:r>
          </a:p>
          <a:p>
            <a:endParaRPr lang="en-GB" dirty="0"/>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1200" dirty="0">
                <a:solidFill>
                  <a:srgbClr val="002060"/>
                </a:solidFill>
                <a:latin typeface="Century Gothic" panose="020B0502020202020204" pitchFamily="34" charset="0"/>
              </a:rPr>
              <a:t>They (f) sing / </a:t>
            </a:r>
            <a:r>
              <a:rPr lang="en-GB" sz="1200" b="1" dirty="0" err="1">
                <a:solidFill>
                  <a:srgbClr val="002060"/>
                </a:solidFill>
                <a:latin typeface="Century Gothic" panose="020B0502020202020204" pitchFamily="34" charset="0"/>
              </a:rPr>
              <a:t>elles</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chantent</a:t>
            </a:r>
            <a:endParaRPr lang="en-GB" sz="1200" dirty="0">
              <a:solidFill>
                <a:srgbClr val="002060"/>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1200" dirty="0">
                <a:solidFill>
                  <a:srgbClr val="002060"/>
                </a:solidFill>
                <a:latin typeface="Century Gothic" panose="020B0502020202020204" pitchFamily="34" charset="0"/>
              </a:rPr>
              <a:t>He listens / </a:t>
            </a:r>
            <a:r>
              <a:rPr lang="en-GB" sz="1200" b="1" dirty="0" err="1">
                <a:solidFill>
                  <a:srgbClr val="002060"/>
                </a:solidFill>
                <a:latin typeface="Century Gothic" panose="020B0502020202020204" pitchFamily="34" charset="0"/>
              </a:rPr>
              <a:t>il</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écoute</a:t>
            </a:r>
            <a:endParaRPr lang="en-GB" sz="1200" dirty="0">
              <a:solidFill>
                <a:srgbClr val="002060"/>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1200" dirty="0">
                <a:solidFill>
                  <a:srgbClr val="002060"/>
                </a:solidFill>
                <a:latin typeface="Century Gothic" panose="020B0502020202020204" pitchFamily="34" charset="0"/>
              </a:rPr>
              <a:t>They (m) eat / </a:t>
            </a:r>
            <a:r>
              <a:rPr lang="en-GB" sz="1200" b="1" dirty="0" err="1">
                <a:solidFill>
                  <a:srgbClr val="002060"/>
                </a:solidFill>
                <a:latin typeface="Century Gothic" panose="020B0502020202020204" pitchFamily="34" charset="0"/>
              </a:rPr>
              <a:t>ils</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mangent</a:t>
            </a:r>
            <a:endParaRPr lang="en-GB" sz="1200" b="1" dirty="0">
              <a:solidFill>
                <a:srgbClr val="002060"/>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1200" dirty="0">
                <a:solidFill>
                  <a:srgbClr val="002060"/>
                </a:solidFill>
                <a:latin typeface="Century Gothic" panose="020B0502020202020204" pitchFamily="34" charset="0"/>
              </a:rPr>
              <a:t>They (f) play / </a:t>
            </a:r>
            <a:r>
              <a:rPr lang="en-GB" sz="1200" b="1" dirty="0" err="1">
                <a:solidFill>
                  <a:srgbClr val="002060"/>
                </a:solidFill>
                <a:latin typeface="Century Gothic" panose="020B0502020202020204" pitchFamily="34" charset="0"/>
              </a:rPr>
              <a:t>elles</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jouent</a:t>
            </a:r>
            <a:endParaRPr lang="en-GB" sz="1200" b="1" dirty="0">
              <a:solidFill>
                <a:srgbClr val="002060"/>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1200" dirty="0">
                <a:solidFill>
                  <a:srgbClr val="002060"/>
                </a:solidFill>
                <a:latin typeface="Century Gothic" panose="020B0502020202020204" pitchFamily="34" charset="0"/>
              </a:rPr>
              <a:t>She studies / </a:t>
            </a:r>
            <a:r>
              <a:rPr lang="en-GB" sz="1200" b="1" dirty="0" err="1">
                <a:solidFill>
                  <a:srgbClr val="002060"/>
                </a:solidFill>
                <a:latin typeface="Century Gothic" panose="020B0502020202020204" pitchFamily="34" charset="0"/>
              </a:rPr>
              <a:t>elle</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étudie</a:t>
            </a:r>
            <a:endParaRPr lang="en-GB" sz="1200" b="1" dirty="0">
              <a:solidFill>
                <a:srgbClr val="002060"/>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1200" dirty="0">
                <a:solidFill>
                  <a:srgbClr val="002060"/>
                </a:solidFill>
                <a:latin typeface="Century Gothic" panose="020B0502020202020204" pitchFamily="34" charset="0"/>
              </a:rPr>
              <a:t>She wears </a:t>
            </a:r>
            <a:r>
              <a:rPr lang="en-GB" sz="1200" baseline="0" dirty="0">
                <a:solidFill>
                  <a:srgbClr val="002060"/>
                </a:solidFill>
                <a:latin typeface="Century Gothic" panose="020B0502020202020204" pitchFamily="34" charset="0"/>
              </a:rPr>
              <a:t> / </a:t>
            </a:r>
            <a:r>
              <a:rPr lang="en-GB" sz="1200" b="1" dirty="0" err="1">
                <a:solidFill>
                  <a:srgbClr val="002060"/>
                </a:solidFill>
                <a:latin typeface="Century Gothic" panose="020B0502020202020204" pitchFamily="34" charset="0"/>
              </a:rPr>
              <a:t>elle</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porte</a:t>
            </a:r>
            <a:endParaRPr lang="en-GB" sz="1200" b="1" dirty="0">
              <a:solidFill>
                <a:srgbClr val="002060"/>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1200" dirty="0">
                <a:solidFill>
                  <a:srgbClr val="002060"/>
                </a:solidFill>
                <a:latin typeface="Century Gothic" panose="020B0502020202020204" pitchFamily="34" charset="0"/>
              </a:rPr>
              <a:t>They (m) give</a:t>
            </a:r>
            <a:r>
              <a:rPr lang="en-GB" sz="1200" baseline="0" dirty="0">
                <a:solidFill>
                  <a:srgbClr val="002060"/>
                </a:solidFill>
                <a:latin typeface="Century Gothic" panose="020B0502020202020204" pitchFamily="34" charset="0"/>
              </a:rPr>
              <a:t> / </a:t>
            </a:r>
            <a:r>
              <a:rPr lang="en-GB" sz="1200" b="1" dirty="0" err="1">
                <a:solidFill>
                  <a:srgbClr val="002060"/>
                </a:solidFill>
                <a:latin typeface="Century Gothic" panose="020B0502020202020204" pitchFamily="34" charset="0"/>
              </a:rPr>
              <a:t>ils</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donnent</a:t>
            </a:r>
            <a:endParaRPr lang="en-GB" sz="1200" b="1" dirty="0">
              <a:solidFill>
                <a:srgbClr val="002060"/>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1200" dirty="0">
                <a:solidFill>
                  <a:srgbClr val="002060"/>
                </a:solidFill>
                <a:latin typeface="Century Gothic" panose="020B0502020202020204" pitchFamily="34" charset="0"/>
              </a:rPr>
              <a:t>He walks /</a:t>
            </a:r>
            <a:r>
              <a:rPr lang="en-GB" sz="1200" baseline="0"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il</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marche</a:t>
            </a:r>
            <a:endParaRPr lang="en-GB"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106248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6C131-54F1-D6EE-B961-5709BAE3AE2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508A686-9D91-359A-23C3-6DBF9BB046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2821832-2034-2B4B-B98F-897F904D8227}"/>
              </a:ext>
            </a:extLst>
          </p:cNvPr>
          <p:cNvSpPr>
            <a:spLocks noGrp="1"/>
          </p:cNvSpPr>
          <p:nvPr>
            <p:ph type="dt" sz="half" idx="10"/>
          </p:nvPr>
        </p:nvSpPr>
        <p:spPr/>
        <p:txBody>
          <a:bodyPr/>
          <a:lstStyle/>
          <a:p>
            <a:fld id="{A011D9F3-DBA5-F24A-B4D2-484B65555B35}" type="datetimeFigureOut">
              <a:rPr lang="en-US" smtClean="0"/>
              <a:t>7/12/22</a:t>
            </a:fld>
            <a:endParaRPr lang="en-US"/>
          </a:p>
        </p:txBody>
      </p:sp>
      <p:sp>
        <p:nvSpPr>
          <p:cNvPr id="5" name="Footer Placeholder 4">
            <a:extLst>
              <a:ext uri="{FF2B5EF4-FFF2-40B4-BE49-F238E27FC236}">
                <a16:creationId xmlns:a16="http://schemas.microsoft.com/office/drawing/2014/main" id="{BE5E288D-2283-43B5-3D95-FB8FD0AE51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8A5455-6543-D433-A98F-ECFC1B3FC130}"/>
              </a:ext>
            </a:extLst>
          </p:cNvPr>
          <p:cNvSpPr>
            <a:spLocks noGrp="1"/>
          </p:cNvSpPr>
          <p:nvPr>
            <p:ph type="sldNum" sz="quarter" idx="12"/>
          </p:nvPr>
        </p:nvSpPr>
        <p:spPr/>
        <p:txBody>
          <a:bodyPr/>
          <a:lstStyle/>
          <a:p>
            <a:fld id="{0A5FF78A-D007-8D4E-8688-22906099605A}" type="slidenum">
              <a:rPr lang="en-US" smtClean="0"/>
              <a:t>‹#›</a:t>
            </a:fld>
            <a:endParaRPr lang="en-US"/>
          </a:p>
        </p:txBody>
      </p:sp>
    </p:spTree>
    <p:extLst>
      <p:ext uri="{BB962C8B-B14F-4D97-AF65-F5344CB8AC3E}">
        <p14:creationId xmlns:p14="http://schemas.microsoft.com/office/powerpoint/2010/main" val="230497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B4A7C-1AC1-7450-7E59-707AA0DE794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B25DCF1-7ECC-BA31-0811-47633976FCE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3EC84DF-5E83-D46A-27C0-41A5BC499088}"/>
              </a:ext>
            </a:extLst>
          </p:cNvPr>
          <p:cNvSpPr>
            <a:spLocks noGrp="1"/>
          </p:cNvSpPr>
          <p:nvPr>
            <p:ph type="dt" sz="half" idx="10"/>
          </p:nvPr>
        </p:nvSpPr>
        <p:spPr/>
        <p:txBody>
          <a:bodyPr/>
          <a:lstStyle/>
          <a:p>
            <a:fld id="{A011D9F3-DBA5-F24A-B4D2-484B65555B35}" type="datetimeFigureOut">
              <a:rPr lang="en-US" smtClean="0"/>
              <a:t>7/12/22</a:t>
            </a:fld>
            <a:endParaRPr lang="en-US"/>
          </a:p>
        </p:txBody>
      </p:sp>
      <p:sp>
        <p:nvSpPr>
          <p:cNvPr id="5" name="Footer Placeholder 4">
            <a:extLst>
              <a:ext uri="{FF2B5EF4-FFF2-40B4-BE49-F238E27FC236}">
                <a16:creationId xmlns:a16="http://schemas.microsoft.com/office/drawing/2014/main" id="{63F9F6C3-91BC-BF9C-899E-5A7D10B02A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310BBA-EEBB-2B45-5A2F-0646A27536B5}"/>
              </a:ext>
            </a:extLst>
          </p:cNvPr>
          <p:cNvSpPr>
            <a:spLocks noGrp="1"/>
          </p:cNvSpPr>
          <p:nvPr>
            <p:ph type="sldNum" sz="quarter" idx="12"/>
          </p:nvPr>
        </p:nvSpPr>
        <p:spPr/>
        <p:txBody>
          <a:bodyPr/>
          <a:lstStyle/>
          <a:p>
            <a:fld id="{0A5FF78A-D007-8D4E-8688-22906099605A}" type="slidenum">
              <a:rPr lang="en-US" smtClean="0"/>
              <a:t>‹#›</a:t>
            </a:fld>
            <a:endParaRPr lang="en-US"/>
          </a:p>
        </p:txBody>
      </p:sp>
    </p:spTree>
    <p:extLst>
      <p:ext uri="{BB962C8B-B14F-4D97-AF65-F5344CB8AC3E}">
        <p14:creationId xmlns:p14="http://schemas.microsoft.com/office/powerpoint/2010/main" val="2243214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39D3C8-39E7-7BB3-631F-09B1382CEA5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A81F832-33BF-483E-5105-426085E1B1A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0CF5228-715D-CC1C-AD1E-67F4EB1BA34F}"/>
              </a:ext>
            </a:extLst>
          </p:cNvPr>
          <p:cNvSpPr>
            <a:spLocks noGrp="1"/>
          </p:cNvSpPr>
          <p:nvPr>
            <p:ph type="dt" sz="half" idx="10"/>
          </p:nvPr>
        </p:nvSpPr>
        <p:spPr/>
        <p:txBody>
          <a:bodyPr/>
          <a:lstStyle/>
          <a:p>
            <a:fld id="{A011D9F3-DBA5-F24A-B4D2-484B65555B35}" type="datetimeFigureOut">
              <a:rPr lang="en-US" smtClean="0"/>
              <a:t>7/12/22</a:t>
            </a:fld>
            <a:endParaRPr lang="en-US"/>
          </a:p>
        </p:txBody>
      </p:sp>
      <p:sp>
        <p:nvSpPr>
          <p:cNvPr id="5" name="Footer Placeholder 4">
            <a:extLst>
              <a:ext uri="{FF2B5EF4-FFF2-40B4-BE49-F238E27FC236}">
                <a16:creationId xmlns:a16="http://schemas.microsoft.com/office/drawing/2014/main" id="{48FC300E-22A5-FAB7-7C47-072E8B37A0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3258E6-168E-4B51-A965-F66F43963FCF}"/>
              </a:ext>
            </a:extLst>
          </p:cNvPr>
          <p:cNvSpPr>
            <a:spLocks noGrp="1"/>
          </p:cNvSpPr>
          <p:nvPr>
            <p:ph type="sldNum" sz="quarter" idx="12"/>
          </p:nvPr>
        </p:nvSpPr>
        <p:spPr/>
        <p:txBody>
          <a:bodyPr/>
          <a:lstStyle/>
          <a:p>
            <a:fld id="{0A5FF78A-D007-8D4E-8688-22906099605A}" type="slidenum">
              <a:rPr lang="en-US" smtClean="0"/>
              <a:t>‹#›</a:t>
            </a:fld>
            <a:endParaRPr lang="en-US"/>
          </a:p>
        </p:txBody>
      </p:sp>
    </p:spTree>
    <p:extLst>
      <p:ext uri="{BB962C8B-B14F-4D97-AF65-F5344CB8AC3E}">
        <p14:creationId xmlns:p14="http://schemas.microsoft.com/office/powerpoint/2010/main" val="1601608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62318-1709-A543-9A6E-F93DD63128F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F4545B6-588F-8857-B917-0691681B14B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892E9F8-5169-506D-2F26-2402745CEC00}"/>
              </a:ext>
            </a:extLst>
          </p:cNvPr>
          <p:cNvSpPr>
            <a:spLocks noGrp="1"/>
          </p:cNvSpPr>
          <p:nvPr>
            <p:ph type="dt" sz="half" idx="10"/>
          </p:nvPr>
        </p:nvSpPr>
        <p:spPr/>
        <p:txBody>
          <a:bodyPr/>
          <a:lstStyle/>
          <a:p>
            <a:fld id="{A011D9F3-DBA5-F24A-B4D2-484B65555B35}" type="datetimeFigureOut">
              <a:rPr lang="en-US" smtClean="0"/>
              <a:t>7/12/22</a:t>
            </a:fld>
            <a:endParaRPr lang="en-US"/>
          </a:p>
        </p:txBody>
      </p:sp>
      <p:sp>
        <p:nvSpPr>
          <p:cNvPr id="5" name="Footer Placeholder 4">
            <a:extLst>
              <a:ext uri="{FF2B5EF4-FFF2-40B4-BE49-F238E27FC236}">
                <a16:creationId xmlns:a16="http://schemas.microsoft.com/office/drawing/2014/main" id="{436DAE64-E17E-3611-D6E6-912DDFFC27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EB1E44-2879-D57B-3109-A9022F200B04}"/>
              </a:ext>
            </a:extLst>
          </p:cNvPr>
          <p:cNvSpPr>
            <a:spLocks noGrp="1"/>
          </p:cNvSpPr>
          <p:nvPr>
            <p:ph type="sldNum" sz="quarter" idx="12"/>
          </p:nvPr>
        </p:nvSpPr>
        <p:spPr/>
        <p:txBody>
          <a:bodyPr/>
          <a:lstStyle/>
          <a:p>
            <a:fld id="{0A5FF78A-D007-8D4E-8688-22906099605A}" type="slidenum">
              <a:rPr lang="en-US" smtClean="0"/>
              <a:t>‹#›</a:t>
            </a:fld>
            <a:endParaRPr lang="en-US"/>
          </a:p>
        </p:txBody>
      </p:sp>
    </p:spTree>
    <p:extLst>
      <p:ext uri="{BB962C8B-B14F-4D97-AF65-F5344CB8AC3E}">
        <p14:creationId xmlns:p14="http://schemas.microsoft.com/office/powerpoint/2010/main" val="1329636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9E3BF-9D9B-7244-CB09-1DB724B01A9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6157DF4-87A8-4BE5-0224-B6B46D4F0E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65C4F35-FAD6-9FA5-4A1E-3C1A52DAB72B}"/>
              </a:ext>
            </a:extLst>
          </p:cNvPr>
          <p:cNvSpPr>
            <a:spLocks noGrp="1"/>
          </p:cNvSpPr>
          <p:nvPr>
            <p:ph type="dt" sz="half" idx="10"/>
          </p:nvPr>
        </p:nvSpPr>
        <p:spPr/>
        <p:txBody>
          <a:bodyPr/>
          <a:lstStyle/>
          <a:p>
            <a:fld id="{A011D9F3-DBA5-F24A-B4D2-484B65555B35}" type="datetimeFigureOut">
              <a:rPr lang="en-US" smtClean="0"/>
              <a:t>7/12/22</a:t>
            </a:fld>
            <a:endParaRPr lang="en-US"/>
          </a:p>
        </p:txBody>
      </p:sp>
      <p:sp>
        <p:nvSpPr>
          <p:cNvPr id="5" name="Footer Placeholder 4">
            <a:extLst>
              <a:ext uri="{FF2B5EF4-FFF2-40B4-BE49-F238E27FC236}">
                <a16:creationId xmlns:a16="http://schemas.microsoft.com/office/drawing/2014/main" id="{1DA344BC-72B4-FEBD-0C1F-82494D5B5C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2A17F7-596A-BDA4-FD18-2A148616C010}"/>
              </a:ext>
            </a:extLst>
          </p:cNvPr>
          <p:cNvSpPr>
            <a:spLocks noGrp="1"/>
          </p:cNvSpPr>
          <p:nvPr>
            <p:ph type="sldNum" sz="quarter" idx="12"/>
          </p:nvPr>
        </p:nvSpPr>
        <p:spPr/>
        <p:txBody>
          <a:bodyPr/>
          <a:lstStyle/>
          <a:p>
            <a:fld id="{0A5FF78A-D007-8D4E-8688-22906099605A}" type="slidenum">
              <a:rPr lang="en-US" smtClean="0"/>
              <a:t>‹#›</a:t>
            </a:fld>
            <a:endParaRPr lang="en-US"/>
          </a:p>
        </p:txBody>
      </p:sp>
    </p:spTree>
    <p:extLst>
      <p:ext uri="{BB962C8B-B14F-4D97-AF65-F5344CB8AC3E}">
        <p14:creationId xmlns:p14="http://schemas.microsoft.com/office/powerpoint/2010/main" val="707713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F1624-9ED5-3CA2-2B03-0505CA2529E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FA77F73-FEC8-4779-3D5E-54C3D7EE4D0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993B797-7141-2CDB-0682-FDEB2EDECC2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A316C8C-AFB7-0E4A-328D-9FC80CCF8787}"/>
              </a:ext>
            </a:extLst>
          </p:cNvPr>
          <p:cNvSpPr>
            <a:spLocks noGrp="1"/>
          </p:cNvSpPr>
          <p:nvPr>
            <p:ph type="dt" sz="half" idx="10"/>
          </p:nvPr>
        </p:nvSpPr>
        <p:spPr/>
        <p:txBody>
          <a:bodyPr/>
          <a:lstStyle/>
          <a:p>
            <a:fld id="{A011D9F3-DBA5-F24A-B4D2-484B65555B35}" type="datetimeFigureOut">
              <a:rPr lang="en-US" smtClean="0"/>
              <a:t>7/12/22</a:t>
            </a:fld>
            <a:endParaRPr lang="en-US"/>
          </a:p>
        </p:txBody>
      </p:sp>
      <p:sp>
        <p:nvSpPr>
          <p:cNvPr id="6" name="Footer Placeholder 5">
            <a:extLst>
              <a:ext uri="{FF2B5EF4-FFF2-40B4-BE49-F238E27FC236}">
                <a16:creationId xmlns:a16="http://schemas.microsoft.com/office/drawing/2014/main" id="{344671AF-209D-61E8-FBF8-436EAA6F86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224C9D-9A55-F479-9AAF-7EBC6A719958}"/>
              </a:ext>
            </a:extLst>
          </p:cNvPr>
          <p:cNvSpPr>
            <a:spLocks noGrp="1"/>
          </p:cNvSpPr>
          <p:nvPr>
            <p:ph type="sldNum" sz="quarter" idx="12"/>
          </p:nvPr>
        </p:nvSpPr>
        <p:spPr/>
        <p:txBody>
          <a:bodyPr/>
          <a:lstStyle/>
          <a:p>
            <a:fld id="{0A5FF78A-D007-8D4E-8688-22906099605A}" type="slidenum">
              <a:rPr lang="en-US" smtClean="0"/>
              <a:t>‹#›</a:t>
            </a:fld>
            <a:endParaRPr lang="en-US"/>
          </a:p>
        </p:txBody>
      </p:sp>
    </p:spTree>
    <p:extLst>
      <p:ext uri="{BB962C8B-B14F-4D97-AF65-F5344CB8AC3E}">
        <p14:creationId xmlns:p14="http://schemas.microsoft.com/office/powerpoint/2010/main" val="2304918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CA1E3-C879-63B4-D114-F549AB09928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E869B4D-6FD5-C931-587F-BD7DE9D122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7F990B0-DC3C-AEAD-ADA1-34EEE098713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4D06EE-0247-923F-18BB-6B5A10F133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72F7118-A979-D023-9F67-85CD13889A4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A9E909B6-470B-B321-6D87-FC0DE246A863}"/>
              </a:ext>
            </a:extLst>
          </p:cNvPr>
          <p:cNvSpPr>
            <a:spLocks noGrp="1"/>
          </p:cNvSpPr>
          <p:nvPr>
            <p:ph type="dt" sz="half" idx="10"/>
          </p:nvPr>
        </p:nvSpPr>
        <p:spPr/>
        <p:txBody>
          <a:bodyPr/>
          <a:lstStyle/>
          <a:p>
            <a:fld id="{A011D9F3-DBA5-F24A-B4D2-484B65555B35}" type="datetimeFigureOut">
              <a:rPr lang="en-US" smtClean="0"/>
              <a:t>7/12/22</a:t>
            </a:fld>
            <a:endParaRPr lang="en-US"/>
          </a:p>
        </p:txBody>
      </p:sp>
      <p:sp>
        <p:nvSpPr>
          <p:cNvPr id="8" name="Footer Placeholder 7">
            <a:extLst>
              <a:ext uri="{FF2B5EF4-FFF2-40B4-BE49-F238E27FC236}">
                <a16:creationId xmlns:a16="http://schemas.microsoft.com/office/drawing/2014/main" id="{CC51FC38-A07C-F2D8-A92B-EB7587EC81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9ECD50-CACA-2185-104C-50A3515A5140}"/>
              </a:ext>
            </a:extLst>
          </p:cNvPr>
          <p:cNvSpPr>
            <a:spLocks noGrp="1"/>
          </p:cNvSpPr>
          <p:nvPr>
            <p:ph type="sldNum" sz="quarter" idx="12"/>
          </p:nvPr>
        </p:nvSpPr>
        <p:spPr/>
        <p:txBody>
          <a:bodyPr/>
          <a:lstStyle/>
          <a:p>
            <a:fld id="{0A5FF78A-D007-8D4E-8688-22906099605A}" type="slidenum">
              <a:rPr lang="en-US" smtClean="0"/>
              <a:t>‹#›</a:t>
            </a:fld>
            <a:endParaRPr lang="en-US"/>
          </a:p>
        </p:txBody>
      </p:sp>
    </p:spTree>
    <p:extLst>
      <p:ext uri="{BB962C8B-B14F-4D97-AF65-F5344CB8AC3E}">
        <p14:creationId xmlns:p14="http://schemas.microsoft.com/office/powerpoint/2010/main" val="1502597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38090-CE79-11D9-8E75-AA405D9E20E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13FA7C8-1A4E-86CC-E984-2E6F519A7653}"/>
              </a:ext>
            </a:extLst>
          </p:cNvPr>
          <p:cNvSpPr>
            <a:spLocks noGrp="1"/>
          </p:cNvSpPr>
          <p:nvPr>
            <p:ph type="dt" sz="half" idx="10"/>
          </p:nvPr>
        </p:nvSpPr>
        <p:spPr/>
        <p:txBody>
          <a:bodyPr/>
          <a:lstStyle/>
          <a:p>
            <a:fld id="{A011D9F3-DBA5-F24A-B4D2-484B65555B35}" type="datetimeFigureOut">
              <a:rPr lang="en-US" smtClean="0"/>
              <a:t>7/12/22</a:t>
            </a:fld>
            <a:endParaRPr lang="en-US"/>
          </a:p>
        </p:txBody>
      </p:sp>
      <p:sp>
        <p:nvSpPr>
          <p:cNvPr id="4" name="Footer Placeholder 3">
            <a:extLst>
              <a:ext uri="{FF2B5EF4-FFF2-40B4-BE49-F238E27FC236}">
                <a16:creationId xmlns:a16="http://schemas.microsoft.com/office/drawing/2014/main" id="{BF00A3A8-4D12-6F3B-B6F1-B13DD35855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32C0823-1CEB-F35C-57DA-04B871F23ADE}"/>
              </a:ext>
            </a:extLst>
          </p:cNvPr>
          <p:cNvSpPr>
            <a:spLocks noGrp="1"/>
          </p:cNvSpPr>
          <p:nvPr>
            <p:ph type="sldNum" sz="quarter" idx="12"/>
          </p:nvPr>
        </p:nvSpPr>
        <p:spPr/>
        <p:txBody>
          <a:bodyPr/>
          <a:lstStyle/>
          <a:p>
            <a:fld id="{0A5FF78A-D007-8D4E-8688-22906099605A}" type="slidenum">
              <a:rPr lang="en-US" smtClean="0"/>
              <a:t>‹#›</a:t>
            </a:fld>
            <a:endParaRPr lang="en-US"/>
          </a:p>
        </p:txBody>
      </p:sp>
    </p:spTree>
    <p:extLst>
      <p:ext uri="{BB962C8B-B14F-4D97-AF65-F5344CB8AC3E}">
        <p14:creationId xmlns:p14="http://schemas.microsoft.com/office/powerpoint/2010/main" val="156482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9DFDC8-6716-E913-D623-22BEBC0695BC}"/>
              </a:ext>
            </a:extLst>
          </p:cNvPr>
          <p:cNvSpPr>
            <a:spLocks noGrp="1"/>
          </p:cNvSpPr>
          <p:nvPr>
            <p:ph type="dt" sz="half" idx="10"/>
          </p:nvPr>
        </p:nvSpPr>
        <p:spPr/>
        <p:txBody>
          <a:bodyPr/>
          <a:lstStyle/>
          <a:p>
            <a:fld id="{A011D9F3-DBA5-F24A-B4D2-484B65555B35}" type="datetimeFigureOut">
              <a:rPr lang="en-US" smtClean="0"/>
              <a:t>7/12/22</a:t>
            </a:fld>
            <a:endParaRPr lang="en-US"/>
          </a:p>
        </p:txBody>
      </p:sp>
      <p:sp>
        <p:nvSpPr>
          <p:cNvPr id="3" name="Footer Placeholder 2">
            <a:extLst>
              <a:ext uri="{FF2B5EF4-FFF2-40B4-BE49-F238E27FC236}">
                <a16:creationId xmlns:a16="http://schemas.microsoft.com/office/drawing/2014/main" id="{93027CDC-5D32-4815-7FC7-8DC9BC0F29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58FA72-365B-1C72-1C45-9FEF186EB41D}"/>
              </a:ext>
            </a:extLst>
          </p:cNvPr>
          <p:cNvSpPr>
            <a:spLocks noGrp="1"/>
          </p:cNvSpPr>
          <p:nvPr>
            <p:ph type="sldNum" sz="quarter" idx="12"/>
          </p:nvPr>
        </p:nvSpPr>
        <p:spPr/>
        <p:txBody>
          <a:bodyPr/>
          <a:lstStyle/>
          <a:p>
            <a:fld id="{0A5FF78A-D007-8D4E-8688-22906099605A}" type="slidenum">
              <a:rPr lang="en-US" smtClean="0"/>
              <a:t>‹#›</a:t>
            </a:fld>
            <a:endParaRPr lang="en-US"/>
          </a:p>
        </p:txBody>
      </p:sp>
    </p:spTree>
    <p:extLst>
      <p:ext uri="{BB962C8B-B14F-4D97-AF65-F5344CB8AC3E}">
        <p14:creationId xmlns:p14="http://schemas.microsoft.com/office/powerpoint/2010/main" val="3402948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3698A-C5F4-0454-8B5F-A03C697A17A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403ED5E-396A-4B92-F489-97B5AECA84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7C8C418-C798-3F05-7541-E0C2C43CE4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453015F-342F-C769-2133-3E119E87A779}"/>
              </a:ext>
            </a:extLst>
          </p:cNvPr>
          <p:cNvSpPr>
            <a:spLocks noGrp="1"/>
          </p:cNvSpPr>
          <p:nvPr>
            <p:ph type="dt" sz="half" idx="10"/>
          </p:nvPr>
        </p:nvSpPr>
        <p:spPr/>
        <p:txBody>
          <a:bodyPr/>
          <a:lstStyle/>
          <a:p>
            <a:fld id="{A011D9F3-DBA5-F24A-B4D2-484B65555B35}" type="datetimeFigureOut">
              <a:rPr lang="en-US" smtClean="0"/>
              <a:t>7/12/22</a:t>
            </a:fld>
            <a:endParaRPr lang="en-US"/>
          </a:p>
        </p:txBody>
      </p:sp>
      <p:sp>
        <p:nvSpPr>
          <p:cNvPr id="6" name="Footer Placeholder 5">
            <a:extLst>
              <a:ext uri="{FF2B5EF4-FFF2-40B4-BE49-F238E27FC236}">
                <a16:creationId xmlns:a16="http://schemas.microsoft.com/office/drawing/2014/main" id="{62ACEB96-7E72-5F28-7073-DD26901734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EDA754-9EA5-0709-D7E8-0AA0F90A2FFF}"/>
              </a:ext>
            </a:extLst>
          </p:cNvPr>
          <p:cNvSpPr>
            <a:spLocks noGrp="1"/>
          </p:cNvSpPr>
          <p:nvPr>
            <p:ph type="sldNum" sz="quarter" idx="12"/>
          </p:nvPr>
        </p:nvSpPr>
        <p:spPr/>
        <p:txBody>
          <a:bodyPr/>
          <a:lstStyle/>
          <a:p>
            <a:fld id="{0A5FF78A-D007-8D4E-8688-22906099605A}" type="slidenum">
              <a:rPr lang="en-US" smtClean="0"/>
              <a:t>‹#›</a:t>
            </a:fld>
            <a:endParaRPr lang="en-US"/>
          </a:p>
        </p:txBody>
      </p:sp>
    </p:spTree>
    <p:extLst>
      <p:ext uri="{BB962C8B-B14F-4D97-AF65-F5344CB8AC3E}">
        <p14:creationId xmlns:p14="http://schemas.microsoft.com/office/powerpoint/2010/main" val="4293396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E0352-84DD-2BE7-9B22-2B1E7C518E1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34ABA03-486B-CF3E-F143-1B5060E724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971D08-ABBE-CFB9-CE9B-913121B93E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758BA22-7B43-132E-EE7E-1335949329A2}"/>
              </a:ext>
            </a:extLst>
          </p:cNvPr>
          <p:cNvSpPr>
            <a:spLocks noGrp="1"/>
          </p:cNvSpPr>
          <p:nvPr>
            <p:ph type="dt" sz="half" idx="10"/>
          </p:nvPr>
        </p:nvSpPr>
        <p:spPr/>
        <p:txBody>
          <a:bodyPr/>
          <a:lstStyle/>
          <a:p>
            <a:fld id="{A011D9F3-DBA5-F24A-B4D2-484B65555B35}" type="datetimeFigureOut">
              <a:rPr lang="en-US" smtClean="0"/>
              <a:t>7/12/22</a:t>
            </a:fld>
            <a:endParaRPr lang="en-US"/>
          </a:p>
        </p:txBody>
      </p:sp>
      <p:sp>
        <p:nvSpPr>
          <p:cNvPr id="6" name="Footer Placeholder 5">
            <a:extLst>
              <a:ext uri="{FF2B5EF4-FFF2-40B4-BE49-F238E27FC236}">
                <a16:creationId xmlns:a16="http://schemas.microsoft.com/office/drawing/2014/main" id="{731CF020-315E-DA91-8D60-4C385B6391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AB2878-767D-71F2-8DDD-FA3CA0B2ADB3}"/>
              </a:ext>
            </a:extLst>
          </p:cNvPr>
          <p:cNvSpPr>
            <a:spLocks noGrp="1"/>
          </p:cNvSpPr>
          <p:nvPr>
            <p:ph type="sldNum" sz="quarter" idx="12"/>
          </p:nvPr>
        </p:nvSpPr>
        <p:spPr/>
        <p:txBody>
          <a:bodyPr/>
          <a:lstStyle/>
          <a:p>
            <a:fld id="{0A5FF78A-D007-8D4E-8688-22906099605A}" type="slidenum">
              <a:rPr lang="en-US" smtClean="0"/>
              <a:t>‹#›</a:t>
            </a:fld>
            <a:endParaRPr lang="en-US"/>
          </a:p>
        </p:txBody>
      </p:sp>
    </p:spTree>
    <p:extLst>
      <p:ext uri="{BB962C8B-B14F-4D97-AF65-F5344CB8AC3E}">
        <p14:creationId xmlns:p14="http://schemas.microsoft.com/office/powerpoint/2010/main" val="1776136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EF4D6F-35D4-C62A-4B6C-B8776AE73A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6D820BE9-6216-FA39-A2EF-D7B26490D0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D8346C6E-2295-B99C-0225-0E77CB7BF9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Century Gothic" panose="020B0502020202020204" pitchFamily="34" charset="0"/>
              </a:defRPr>
            </a:lvl1pPr>
          </a:lstStyle>
          <a:p>
            <a:fld id="{A011D9F3-DBA5-F24A-B4D2-484B65555B35}" type="datetimeFigureOut">
              <a:rPr lang="en-US" smtClean="0"/>
              <a:pPr/>
              <a:t>7/12/22</a:t>
            </a:fld>
            <a:endParaRPr lang="en-US" dirty="0"/>
          </a:p>
        </p:txBody>
      </p:sp>
      <p:sp>
        <p:nvSpPr>
          <p:cNvPr id="5" name="Footer Placeholder 4">
            <a:extLst>
              <a:ext uri="{FF2B5EF4-FFF2-40B4-BE49-F238E27FC236}">
                <a16:creationId xmlns:a16="http://schemas.microsoft.com/office/drawing/2014/main" id="{F7846D4D-1898-C31B-752E-0DF1123CE6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Century Gothic" panose="020B0502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CEBDB988-434D-F91E-D064-690BBDBD9C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Century Gothic" panose="020B0502020202020204" pitchFamily="34" charset="0"/>
              </a:defRPr>
            </a:lvl1pPr>
          </a:lstStyle>
          <a:p>
            <a:fld id="{0A5FF78A-D007-8D4E-8688-22906099605A}" type="slidenum">
              <a:rPr lang="en-US" smtClean="0"/>
              <a:pPr/>
              <a:t>‹#›</a:t>
            </a:fld>
            <a:endParaRPr lang="en-US" dirty="0"/>
          </a:p>
        </p:txBody>
      </p:sp>
    </p:spTree>
    <p:extLst>
      <p:ext uri="{BB962C8B-B14F-4D97-AF65-F5344CB8AC3E}">
        <p14:creationId xmlns:p14="http://schemas.microsoft.com/office/powerpoint/2010/main" val="15720592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1.png"/></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3.jpeg"/><Relationship Id="rId11" Type="http://schemas.openxmlformats.org/officeDocument/2006/relationships/image" Target="../media/image1.png"/><Relationship Id="rId5" Type="http://schemas.openxmlformats.org/officeDocument/2006/relationships/image" Target="../media/image62.jpeg"/><Relationship Id="rId10" Type="http://schemas.openxmlformats.org/officeDocument/2006/relationships/image" Target="../media/image67.jpeg"/><Relationship Id="rId4" Type="http://schemas.openxmlformats.org/officeDocument/2006/relationships/image" Target="../media/image61.jpeg"/><Relationship Id="rId9" Type="http://schemas.openxmlformats.org/officeDocument/2006/relationships/image" Target="../media/image66.jpeg"/></Relationships>
</file>

<file path=ppt/slides/_rels/slide2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jpeg"/><Relationship Id="rId7"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jpeg"/><Relationship Id="rId9"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9.jpeg"/></Relationships>
</file>

<file path=ppt/slides/_rels/slide29.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9.wav"/><Relationship Id="rId3" Type="http://schemas.openxmlformats.org/officeDocument/2006/relationships/image" Target="../media/image68.jpeg"/><Relationship Id="rId7" Type="http://schemas.openxmlformats.org/officeDocument/2006/relationships/audio" Target="../media/audio3.wav"/><Relationship Id="rId12" Type="http://schemas.openxmlformats.org/officeDocument/2006/relationships/audio" Target="../media/audio8.wav"/><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audio" Target="../media/audio2.wav"/><Relationship Id="rId11" Type="http://schemas.openxmlformats.org/officeDocument/2006/relationships/audio" Target="../media/audio7.wav"/><Relationship Id="rId5" Type="http://schemas.openxmlformats.org/officeDocument/2006/relationships/audio" Target="../media/audio1.wav"/><Relationship Id="rId10" Type="http://schemas.openxmlformats.org/officeDocument/2006/relationships/audio" Target="../media/audio6.wav"/><Relationship Id="rId4" Type="http://schemas.openxmlformats.org/officeDocument/2006/relationships/image" Target="../media/image70.png"/><Relationship Id="rId9" Type="http://schemas.openxmlformats.org/officeDocument/2006/relationships/audio" Target="../media/audio5.wav"/><Relationship Id="rId1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audio" Target="../media/audio14.wav"/><Relationship Id="rId3" Type="http://schemas.openxmlformats.org/officeDocument/2006/relationships/image" Target="../media/image77.png"/><Relationship Id="rId7" Type="http://schemas.openxmlformats.org/officeDocument/2006/relationships/image" Target="../media/image74.png"/><Relationship Id="rId12" Type="http://schemas.openxmlformats.org/officeDocument/2006/relationships/audio" Target="../media/audio13.wav"/><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audio" Target="../media/audio12.wav"/><Relationship Id="rId5" Type="http://schemas.openxmlformats.org/officeDocument/2006/relationships/image" Target="../media/image79.png"/><Relationship Id="rId15" Type="http://schemas.openxmlformats.org/officeDocument/2006/relationships/image" Target="../media/image1.png"/><Relationship Id="rId10" Type="http://schemas.openxmlformats.org/officeDocument/2006/relationships/audio" Target="../media/audio11.wav"/><Relationship Id="rId4" Type="http://schemas.openxmlformats.org/officeDocument/2006/relationships/image" Target="../media/image78.png"/><Relationship Id="rId9" Type="http://schemas.openxmlformats.org/officeDocument/2006/relationships/audio" Target="../media/audio10.wav"/><Relationship Id="rId14" Type="http://schemas.openxmlformats.org/officeDocument/2006/relationships/audio" Target="../media/audio15.wav"/></Relationships>
</file>

<file path=ppt/slides/_rels/slide32.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audio" Target="../media/audio20.wav"/><Relationship Id="rId3" Type="http://schemas.openxmlformats.org/officeDocument/2006/relationships/image" Target="../media/image77.png"/><Relationship Id="rId7" Type="http://schemas.openxmlformats.org/officeDocument/2006/relationships/image" Target="../media/image74.png"/><Relationship Id="rId12" Type="http://schemas.openxmlformats.org/officeDocument/2006/relationships/audio" Target="../media/audio19.wav"/><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audio" Target="../media/audio18.wav"/><Relationship Id="rId5" Type="http://schemas.openxmlformats.org/officeDocument/2006/relationships/image" Target="../media/image79.png"/><Relationship Id="rId15" Type="http://schemas.openxmlformats.org/officeDocument/2006/relationships/image" Target="../media/image1.png"/><Relationship Id="rId10" Type="http://schemas.openxmlformats.org/officeDocument/2006/relationships/audio" Target="../media/audio17.wav"/><Relationship Id="rId4" Type="http://schemas.openxmlformats.org/officeDocument/2006/relationships/image" Target="../media/image78.png"/><Relationship Id="rId9" Type="http://schemas.openxmlformats.org/officeDocument/2006/relationships/audio" Target="../media/audio16.wav"/><Relationship Id="rId14" Type="http://schemas.openxmlformats.org/officeDocument/2006/relationships/audio" Target="../media/audio21.wav"/></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notesSlide" Target="../notesSlides/notesSlide4.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png"/><Relationship Id="rId18" Type="http://schemas.openxmlformats.org/officeDocument/2006/relationships/image" Target="../media/image31.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11.png"/><Relationship Id="rId17" Type="http://schemas.openxmlformats.org/officeDocument/2006/relationships/image" Target="../media/image18.png"/><Relationship Id="rId2" Type="http://schemas.openxmlformats.org/officeDocument/2006/relationships/notesSlide" Target="../notesSlides/notesSlide5.xml"/><Relationship Id="rId16" Type="http://schemas.openxmlformats.org/officeDocument/2006/relationships/image" Target="../media/image19.pn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29.png"/><Relationship Id="rId5" Type="http://schemas.openxmlformats.org/officeDocument/2006/relationships/image" Target="../media/image24.png"/><Relationship Id="rId15" Type="http://schemas.openxmlformats.org/officeDocument/2006/relationships/image" Target="../media/image20.png"/><Relationship Id="rId10" Type="http://schemas.openxmlformats.org/officeDocument/2006/relationships/image" Target="../media/image28.png"/><Relationship Id="rId19" Type="http://schemas.openxmlformats.org/officeDocument/2006/relationships/image" Target="../media/image23.png"/><Relationship Id="rId4" Type="http://schemas.openxmlformats.org/officeDocument/2006/relationships/image" Target="../media/image10.png"/><Relationship Id="rId9" Type="http://schemas.openxmlformats.org/officeDocument/2006/relationships/image" Target="../media/image27.pn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notesSlide" Target="../notesSlides/notesSlide8.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png"/><Relationship Id="rId18" Type="http://schemas.openxmlformats.org/officeDocument/2006/relationships/image" Target="../media/image31.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11.png"/><Relationship Id="rId17" Type="http://schemas.openxmlformats.org/officeDocument/2006/relationships/image" Target="../media/image18.png"/><Relationship Id="rId2" Type="http://schemas.openxmlformats.org/officeDocument/2006/relationships/notesSlide" Target="../notesSlides/notesSlide9.xml"/><Relationship Id="rId16" Type="http://schemas.openxmlformats.org/officeDocument/2006/relationships/image" Target="../media/image19.pn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29.png"/><Relationship Id="rId5" Type="http://schemas.openxmlformats.org/officeDocument/2006/relationships/image" Target="../media/image24.png"/><Relationship Id="rId15" Type="http://schemas.openxmlformats.org/officeDocument/2006/relationships/image" Target="../media/image20.png"/><Relationship Id="rId10" Type="http://schemas.openxmlformats.org/officeDocument/2006/relationships/image" Target="../media/image28.png"/><Relationship Id="rId19" Type="http://schemas.openxmlformats.org/officeDocument/2006/relationships/image" Target="../media/image23.png"/><Relationship Id="rId4" Type="http://schemas.openxmlformats.org/officeDocument/2006/relationships/image" Target="../media/image10.png"/><Relationship Id="rId9" Type="http://schemas.openxmlformats.org/officeDocument/2006/relationships/image" Target="../media/image27.png"/><Relationship Id="rId1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latin typeface="Century Gothic" panose="020B0502020202020204" pitchFamily="34" charset="0"/>
              </a:rPr>
              <a:t>Examples</a:t>
            </a:r>
          </a:p>
        </p:txBody>
      </p:sp>
      <p:sp>
        <p:nvSpPr>
          <p:cNvPr id="16" name="TextBox 15">
            <a:extLst>
              <a:ext uri="{FF2B5EF4-FFF2-40B4-BE49-F238E27FC236}">
                <a16:creationId xmlns:a16="http://schemas.microsoft.com/office/drawing/2014/main" id="{CD1E1B10-36AB-0956-EB31-C39E17ECF633}"/>
              </a:ext>
            </a:extLst>
          </p:cNvPr>
          <p:cNvSpPr txBox="1"/>
          <p:nvPr/>
        </p:nvSpPr>
        <p:spPr>
          <a:xfrm>
            <a:off x="907617" y="1720840"/>
            <a:ext cx="10376766" cy="2308324"/>
          </a:xfrm>
          <a:prstGeom prst="rect">
            <a:avLst/>
          </a:prstGeom>
          <a:noFill/>
        </p:spPr>
        <p:txBody>
          <a:bodyPr wrap="square" rtlCol="0">
            <a:spAutoFit/>
          </a:bodyPr>
          <a:lstStyle/>
          <a:p>
            <a:pPr lvl="0" algn="ctr">
              <a:defRPr/>
            </a:pPr>
            <a:r>
              <a:rPr lang="en-US" sz="7200" b="1" dirty="0">
                <a:solidFill>
                  <a:srgbClr val="4472C4">
                    <a:lumMod val="50000"/>
                  </a:srgbClr>
                </a:solidFill>
                <a:latin typeface="Century Gothic" panose="020B0502020202020204" pitchFamily="34" charset="0"/>
              </a:rPr>
              <a:t>Interpreting tasks (speaking)</a:t>
            </a:r>
          </a:p>
        </p:txBody>
      </p:sp>
      <p:sp>
        <p:nvSpPr>
          <p:cNvPr id="6" name="Rounded Rectangle 46">
            <a:extLst>
              <a:ext uri="{FF2B5EF4-FFF2-40B4-BE49-F238E27FC236}">
                <a16:creationId xmlns:a16="http://schemas.microsoft.com/office/drawing/2014/main" id="{8043CB92-76B0-7531-FF1D-D9BBA9F7FFEE}"/>
              </a:ext>
            </a:extLst>
          </p:cNvPr>
          <p:cNvSpPr/>
          <p:nvPr/>
        </p:nvSpPr>
        <p:spPr>
          <a:xfrm>
            <a:off x="10115550" y="249870"/>
            <a:ext cx="1794370" cy="39783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production</a:t>
            </a:r>
          </a:p>
        </p:txBody>
      </p:sp>
      <p:pic>
        <p:nvPicPr>
          <p:cNvPr id="7" name="Picture 6" descr="background rectangle">
            <a:extLst>
              <a:ext uri="{FF2B5EF4-FFF2-40B4-BE49-F238E27FC236}">
                <a16:creationId xmlns:a16="http://schemas.microsoft.com/office/drawing/2014/main" id="{7177447C-7B22-5DDD-3925-C60920C1768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4AFD5A5F-6C78-4BE2-02E5-B6A6A53A5903}"/>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defRPr/>
            </a:pPr>
            <a:r>
              <a:rPr lang="en-GB" sz="3600" b="1" dirty="0">
                <a:solidFill>
                  <a:sysClr val="window" lastClr="FFFFFF"/>
                </a:solidFill>
              </a:rPr>
              <a:t>Examples</a:t>
            </a:r>
          </a:p>
        </p:txBody>
      </p:sp>
    </p:spTree>
    <p:extLst>
      <p:ext uri="{BB962C8B-B14F-4D97-AF65-F5344CB8AC3E}">
        <p14:creationId xmlns:p14="http://schemas.microsoft.com/office/powerpoint/2010/main" val="411394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Réponses</a:t>
            </a:r>
            <a:r>
              <a:rPr lang="en-GB" sz="3600" b="1" dirty="0">
                <a:solidFill>
                  <a:schemeClr val="bg1"/>
                </a:solidFill>
              </a:rPr>
              <a:t> :</a:t>
            </a:r>
          </a:p>
        </p:txBody>
      </p:sp>
      <p:sp>
        <p:nvSpPr>
          <p:cNvPr id="9" name="TextBox 8"/>
          <p:cNvSpPr txBox="1"/>
          <p:nvPr/>
        </p:nvSpPr>
        <p:spPr>
          <a:xfrm>
            <a:off x="135008" y="1671086"/>
            <a:ext cx="5762000" cy="4524315"/>
          </a:xfrm>
          <a:prstGeom prst="rect">
            <a:avLst/>
          </a:prstGeom>
          <a:noFill/>
          <a:ln w="38100">
            <a:solidFill>
              <a:schemeClr val="accent5">
                <a:lumMod val="50000"/>
              </a:schemeClr>
            </a:solidFill>
          </a:ln>
        </p:spPr>
        <p:txBody>
          <a:bodyPr wrap="square" rtlCol="0">
            <a:spAutoFit/>
          </a:bodyPr>
          <a:lstStyle/>
          <a:p>
            <a:pPr marL="457200" indent="-457200">
              <a:lnSpc>
                <a:spcPct val="150000"/>
              </a:lnSpc>
              <a:buAutoNum type="arabicParenR"/>
            </a:pPr>
            <a:r>
              <a:rPr lang="en-GB" sz="2400" dirty="0">
                <a:solidFill>
                  <a:srgbClr val="002060"/>
                </a:solidFill>
                <a:latin typeface="Century Gothic" panose="020B0502020202020204" pitchFamily="34" charset="0"/>
              </a:rPr>
              <a:t>He studies _____________________</a:t>
            </a:r>
          </a:p>
          <a:p>
            <a:pPr marL="457200" indent="-457200">
              <a:lnSpc>
                <a:spcPct val="150000"/>
              </a:lnSpc>
              <a:buAutoNum type="arabicParenR"/>
            </a:pPr>
            <a:r>
              <a:rPr lang="en-GB" sz="2400" dirty="0">
                <a:solidFill>
                  <a:srgbClr val="002060"/>
                </a:solidFill>
                <a:latin typeface="Century Gothic" panose="020B0502020202020204" pitchFamily="34" charset="0"/>
              </a:rPr>
              <a:t>They (m) play __________________</a:t>
            </a:r>
          </a:p>
          <a:p>
            <a:pPr marL="457200" indent="-457200">
              <a:lnSpc>
                <a:spcPct val="150000"/>
              </a:lnSpc>
              <a:buAutoNum type="arabicParenR"/>
            </a:pPr>
            <a:r>
              <a:rPr lang="en-GB" sz="2400" dirty="0">
                <a:solidFill>
                  <a:srgbClr val="002060"/>
                </a:solidFill>
                <a:latin typeface="Century Gothic" panose="020B0502020202020204" pitchFamily="34" charset="0"/>
              </a:rPr>
              <a:t>They (m) sing __________________</a:t>
            </a:r>
          </a:p>
          <a:p>
            <a:pPr marL="457200" indent="-457200">
              <a:lnSpc>
                <a:spcPct val="150000"/>
              </a:lnSpc>
              <a:buAutoNum type="arabicParenR"/>
            </a:pPr>
            <a:r>
              <a:rPr lang="en-GB" sz="2400" dirty="0">
                <a:solidFill>
                  <a:srgbClr val="002060"/>
                </a:solidFill>
                <a:latin typeface="Century Gothic" panose="020B0502020202020204" pitchFamily="34" charset="0"/>
              </a:rPr>
              <a:t>She listens _____________________</a:t>
            </a:r>
          </a:p>
          <a:p>
            <a:pPr marL="457200" indent="-457200">
              <a:lnSpc>
                <a:spcPct val="150000"/>
              </a:lnSpc>
              <a:buAutoNum type="arabicParenR"/>
            </a:pPr>
            <a:r>
              <a:rPr lang="en-GB" sz="2400" dirty="0">
                <a:solidFill>
                  <a:srgbClr val="002060"/>
                </a:solidFill>
                <a:latin typeface="Century Gothic" panose="020B0502020202020204" pitchFamily="34" charset="0"/>
              </a:rPr>
              <a:t>They (f) eat _____________________</a:t>
            </a:r>
          </a:p>
          <a:p>
            <a:pPr marL="457200" indent="-457200">
              <a:lnSpc>
                <a:spcPct val="150000"/>
              </a:lnSpc>
              <a:buAutoNum type="arabicParenR"/>
            </a:pPr>
            <a:r>
              <a:rPr lang="en-GB" sz="2400" dirty="0">
                <a:solidFill>
                  <a:srgbClr val="002060"/>
                </a:solidFill>
                <a:latin typeface="Century Gothic" panose="020B0502020202020204" pitchFamily="34" charset="0"/>
              </a:rPr>
              <a:t>He wears ______________________</a:t>
            </a:r>
          </a:p>
          <a:p>
            <a:pPr marL="457200" indent="-457200">
              <a:lnSpc>
                <a:spcPct val="150000"/>
              </a:lnSpc>
              <a:buAutoNum type="arabicParenR"/>
            </a:pPr>
            <a:r>
              <a:rPr lang="en-GB" sz="2400" dirty="0">
                <a:solidFill>
                  <a:srgbClr val="002060"/>
                </a:solidFill>
                <a:latin typeface="Century Gothic" panose="020B0502020202020204" pitchFamily="34" charset="0"/>
              </a:rPr>
              <a:t>She gives ______________________</a:t>
            </a:r>
          </a:p>
          <a:p>
            <a:pPr marL="457200" indent="-457200">
              <a:lnSpc>
                <a:spcPct val="150000"/>
              </a:lnSpc>
              <a:buAutoNum type="arabicParenR"/>
            </a:pPr>
            <a:r>
              <a:rPr lang="en-GB" sz="2400" dirty="0">
                <a:solidFill>
                  <a:srgbClr val="002060"/>
                </a:solidFill>
                <a:latin typeface="Century Gothic" panose="020B0502020202020204" pitchFamily="34" charset="0"/>
              </a:rPr>
              <a:t>They (f) walk ___________________</a:t>
            </a:r>
          </a:p>
        </p:txBody>
      </p:sp>
      <p:sp>
        <p:nvSpPr>
          <p:cNvPr id="10" name="Rectangle 9"/>
          <p:cNvSpPr/>
          <p:nvPr/>
        </p:nvSpPr>
        <p:spPr>
          <a:xfrm>
            <a:off x="135007" y="1045027"/>
            <a:ext cx="2970686" cy="646331"/>
          </a:xfrm>
          <a:prstGeom prst="rect">
            <a:avLst/>
          </a:prstGeom>
          <a:noFill/>
        </p:spPr>
        <p:txBody>
          <a:bodyPr wrap="none" lIns="91440" tIns="45720" rIns="91440" bIns="45720">
            <a:spAutoFit/>
          </a:bodyPr>
          <a:lstStyle/>
          <a:p>
            <a:pPr algn="ctr"/>
            <a:r>
              <a:rPr lang="en-US" sz="3600" dirty="0" err="1">
                <a:ln w="22225">
                  <a:noFill/>
                  <a:prstDash val="solid"/>
                </a:ln>
                <a:solidFill>
                  <a:srgbClr val="115076"/>
                </a:solidFill>
                <a:latin typeface="Century Gothic" panose="020B0502020202020204" pitchFamily="34" charset="0"/>
              </a:rPr>
              <a:t>Partenaire</a:t>
            </a:r>
            <a:r>
              <a:rPr lang="en-US" sz="3600" dirty="0">
                <a:ln w="22225">
                  <a:noFill/>
                  <a:prstDash val="solid"/>
                </a:ln>
                <a:solidFill>
                  <a:srgbClr val="115076"/>
                </a:solidFill>
                <a:latin typeface="Century Gothic" panose="020B0502020202020204" pitchFamily="34" charset="0"/>
              </a:rPr>
              <a:t> A</a:t>
            </a:r>
            <a:endParaRPr lang="en-US" sz="3600" cap="none" spc="0" dirty="0">
              <a:ln w="22225">
                <a:noFill/>
                <a:prstDash val="solid"/>
              </a:ln>
              <a:solidFill>
                <a:srgbClr val="115076"/>
              </a:solidFill>
              <a:effectLst/>
              <a:latin typeface="Century Gothic" panose="020B0502020202020204" pitchFamily="34" charset="0"/>
            </a:endParaRPr>
          </a:p>
        </p:txBody>
      </p:sp>
      <p:sp>
        <p:nvSpPr>
          <p:cNvPr id="11" name="Rectangle 10"/>
          <p:cNvSpPr/>
          <p:nvPr/>
        </p:nvSpPr>
        <p:spPr>
          <a:xfrm>
            <a:off x="6262066" y="983975"/>
            <a:ext cx="2892138" cy="646331"/>
          </a:xfrm>
          <a:prstGeom prst="rect">
            <a:avLst/>
          </a:prstGeom>
          <a:noFill/>
        </p:spPr>
        <p:txBody>
          <a:bodyPr wrap="none" lIns="91440" tIns="45720" rIns="91440" bIns="45720">
            <a:spAutoFit/>
          </a:bodyPr>
          <a:lstStyle/>
          <a:p>
            <a:pPr algn="ctr"/>
            <a:r>
              <a:rPr lang="en-US" sz="3600" dirty="0" err="1">
                <a:ln w="22225">
                  <a:noFill/>
                  <a:prstDash val="solid"/>
                </a:ln>
                <a:solidFill>
                  <a:srgbClr val="115076"/>
                </a:solidFill>
                <a:latin typeface="Century Gothic" panose="020B0502020202020204" pitchFamily="34" charset="0"/>
              </a:rPr>
              <a:t>Partenaire</a:t>
            </a:r>
            <a:r>
              <a:rPr lang="en-US" sz="3600" dirty="0">
                <a:ln w="22225">
                  <a:noFill/>
                  <a:prstDash val="solid"/>
                </a:ln>
                <a:solidFill>
                  <a:srgbClr val="115076"/>
                </a:solidFill>
                <a:latin typeface="Century Gothic" panose="020B0502020202020204" pitchFamily="34" charset="0"/>
              </a:rPr>
              <a:t> B</a:t>
            </a:r>
            <a:endParaRPr lang="en-US" sz="3600" cap="none" spc="0" dirty="0">
              <a:ln w="22225">
                <a:noFill/>
                <a:prstDash val="solid"/>
              </a:ln>
              <a:solidFill>
                <a:srgbClr val="115076"/>
              </a:solidFill>
              <a:effectLst/>
              <a:latin typeface="Century Gothic" panose="020B0502020202020204" pitchFamily="34" charset="0"/>
            </a:endParaRPr>
          </a:p>
        </p:txBody>
      </p:sp>
      <p:sp>
        <p:nvSpPr>
          <p:cNvPr id="12" name="TextBox 11"/>
          <p:cNvSpPr txBox="1"/>
          <p:nvPr/>
        </p:nvSpPr>
        <p:spPr>
          <a:xfrm>
            <a:off x="2631232" y="1683414"/>
            <a:ext cx="3265776" cy="4524315"/>
          </a:xfrm>
          <a:prstGeom prst="rect">
            <a:avLst/>
          </a:prstGeom>
          <a:noFill/>
          <a:ln w="38100">
            <a:noFill/>
          </a:ln>
        </p:spPr>
        <p:txBody>
          <a:bodyPr wrap="square" rtlCol="0">
            <a:spAutoFit/>
          </a:bodyPr>
          <a:lstStyle/>
          <a:p>
            <a:pPr>
              <a:lnSpc>
                <a:spcPct val="150000"/>
              </a:lnSpc>
            </a:pP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il</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étudie</a:t>
            </a:r>
            <a:endParaRPr lang="en-GB" sz="2400" b="1" dirty="0">
              <a:solidFill>
                <a:srgbClr val="002060"/>
              </a:solidFill>
              <a:latin typeface="Century Gothic" panose="020B0502020202020204" pitchFamily="34" charset="0"/>
            </a:endParaRPr>
          </a:p>
          <a:p>
            <a:pPr>
              <a:lnSpc>
                <a:spcPct val="150000"/>
              </a:lnSpc>
            </a:pP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ils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jouent</a:t>
            </a:r>
            <a:endParaRPr lang="en-GB" sz="2400" b="1" dirty="0">
              <a:solidFill>
                <a:srgbClr val="002060"/>
              </a:solidFill>
              <a:latin typeface="Century Gothic" panose="020B0502020202020204" pitchFamily="34" charset="0"/>
            </a:endParaRPr>
          </a:p>
          <a:p>
            <a:pPr>
              <a:lnSpc>
                <a:spcPct val="150000"/>
              </a:lnSpc>
            </a:pP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ils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chantent</a:t>
            </a:r>
            <a:endParaRPr lang="en-GB" sz="2400" b="1" dirty="0">
              <a:solidFill>
                <a:srgbClr val="002060"/>
              </a:solidFill>
              <a:latin typeface="Century Gothic" panose="020B0502020202020204" pitchFamily="34" charset="0"/>
            </a:endParaRPr>
          </a:p>
          <a:p>
            <a:pPr>
              <a:lnSpc>
                <a:spcPct val="150000"/>
              </a:lnSpc>
            </a:pP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elle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écoute</a:t>
            </a:r>
            <a:endParaRPr lang="en-GB" sz="2400" b="1" dirty="0">
              <a:solidFill>
                <a:srgbClr val="002060"/>
              </a:solidFill>
              <a:latin typeface="Century Gothic" panose="020B0502020202020204" pitchFamily="34" charset="0"/>
            </a:endParaRPr>
          </a:p>
          <a:p>
            <a:pPr>
              <a:lnSpc>
                <a:spcPct val="150000"/>
              </a:lnSpc>
            </a:pP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elles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mangent</a:t>
            </a:r>
            <a:endParaRPr lang="en-GB" sz="2400" b="1" dirty="0">
              <a:solidFill>
                <a:srgbClr val="002060"/>
              </a:solidFill>
              <a:latin typeface="Century Gothic" panose="020B0502020202020204" pitchFamily="34" charset="0"/>
            </a:endParaRPr>
          </a:p>
          <a:p>
            <a:pPr>
              <a:lnSpc>
                <a:spcPct val="150000"/>
              </a:lnSpc>
            </a:pP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il</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porte</a:t>
            </a:r>
            <a:endParaRPr lang="en-GB" sz="2400" b="1" dirty="0">
              <a:solidFill>
                <a:srgbClr val="002060"/>
              </a:solidFill>
              <a:latin typeface="Century Gothic" panose="020B0502020202020204" pitchFamily="34" charset="0"/>
            </a:endParaRPr>
          </a:p>
          <a:p>
            <a:pPr>
              <a:lnSpc>
                <a:spcPct val="150000"/>
              </a:lnSpc>
            </a:pP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elle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donne</a:t>
            </a:r>
            <a:endParaRPr lang="en-GB" sz="2400" b="1" dirty="0">
              <a:solidFill>
                <a:srgbClr val="002060"/>
              </a:solidFill>
              <a:latin typeface="Century Gothic" panose="020B0502020202020204" pitchFamily="34" charset="0"/>
            </a:endParaRPr>
          </a:p>
          <a:p>
            <a:pPr>
              <a:lnSpc>
                <a:spcPct val="150000"/>
              </a:lnSpc>
            </a:pP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elles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marchent</a:t>
            </a:r>
            <a:endParaRPr lang="en-GB" sz="2400" b="1" dirty="0">
              <a:solidFill>
                <a:srgbClr val="002060"/>
              </a:solidFill>
              <a:latin typeface="Century Gothic" panose="020B0502020202020204" pitchFamily="34" charset="0"/>
            </a:endParaRPr>
          </a:p>
        </p:txBody>
      </p:sp>
      <p:sp>
        <p:nvSpPr>
          <p:cNvPr id="13" name="TextBox 12"/>
          <p:cNvSpPr txBox="1"/>
          <p:nvPr/>
        </p:nvSpPr>
        <p:spPr>
          <a:xfrm>
            <a:off x="6213332" y="1671086"/>
            <a:ext cx="5462337" cy="4524315"/>
          </a:xfrm>
          <a:prstGeom prst="rect">
            <a:avLst/>
          </a:prstGeom>
          <a:noFill/>
          <a:ln w="38100">
            <a:solidFill>
              <a:schemeClr val="accent5">
                <a:lumMod val="50000"/>
              </a:schemeClr>
            </a:solidFill>
          </a:ln>
        </p:spPr>
        <p:txBody>
          <a:bodyPr wrap="square" rtlCol="0">
            <a:spAutoFit/>
          </a:bodyPr>
          <a:lstStyle/>
          <a:p>
            <a:pPr marL="457200" indent="-457200">
              <a:lnSpc>
                <a:spcPct val="150000"/>
              </a:lnSpc>
              <a:buAutoNum type="arabicParenR"/>
            </a:pPr>
            <a:r>
              <a:rPr lang="en-GB" sz="2400" dirty="0">
                <a:solidFill>
                  <a:srgbClr val="002060"/>
                </a:solidFill>
                <a:latin typeface="Century Gothic" panose="020B0502020202020204" pitchFamily="34" charset="0"/>
              </a:rPr>
              <a:t>They (f) sing ___________________</a:t>
            </a:r>
          </a:p>
          <a:p>
            <a:pPr marL="457200" indent="-457200">
              <a:lnSpc>
                <a:spcPct val="150000"/>
              </a:lnSpc>
              <a:buAutoNum type="arabicParenR"/>
            </a:pPr>
            <a:r>
              <a:rPr lang="en-GB" sz="2400" dirty="0">
                <a:solidFill>
                  <a:srgbClr val="002060"/>
                </a:solidFill>
                <a:latin typeface="Century Gothic" panose="020B0502020202020204" pitchFamily="34" charset="0"/>
              </a:rPr>
              <a:t>He listens _____________________</a:t>
            </a:r>
          </a:p>
          <a:p>
            <a:pPr marL="457200" indent="-457200">
              <a:lnSpc>
                <a:spcPct val="150000"/>
              </a:lnSpc>
              <a:buAutoNum type="arabicParenR"/>
            </a:pPr>
            <a:r>
              <a:rPr lang="en-GB" sz="2400" dirty="0">
                <a:solidFill>
                  <a:srgbClr val="002060"/>
                </a:solidFill>
                <a:latin typeface="Century Gothic" panose="020B0502020202020204" pitchFamily="34" charset="0"/>
              </a:rPr>
              <a:t>They (m) eat __________________</a:t>
            </a:r>
          </a:p>
          <a:p>
            <a:pPr marL="457200" indent="-457200">
              <a:lnSpc>
                <a:spcPct val="150000"/>
              </a:lnSpc>
              <a:buAutoNum type="arabicParenR"/>
            </a:pPr>
            <a:r>
              <a:rPr lang="en-GB" sz="2400" dirty="0">
                <a:solidFill>
                  <a:srgbClr val="002060"/>
                </a:solidFill>
                <a:latin typeface="Century Gothic" panose="020B0502020202020204" pitchFamily="34" charset="0"/>
              </a:rPr>
              <a:t>They (f) play___________________</a:t>
            </a:r>
          </a:p>
          <a:p>
            <a:pPr marL="457200" indent="-457200">
              <a:lnSpc>
                <a:spcPct val="150000"/>
              </a:lnSpc>
              <a:buAutoNum type="arabicParenR"/>
            </a:pPr>
            <a:r>
              <a:rPr lang="en-GB" sz="2400" dirty="0">
                <a:solidFill>
                  <a:srgbClr val="002060"/>
                </a:solidFill>
                <a:latin typeface="Century Gothic" panose="020B0502020202020204" pitchFamily="34" charset="0"/>
              </a:rPr>
              <a:t>She studies ____________________</a:t>
            </a:r>
          </a:p>
          <a:p>
            <a:pPr marL="457200" indent="-457200">
              <a:lnSpc>
                <a:spcPct val="150000"/>
              </a:lnSpc>
              <a:buAutoNum type="arabicParenR"/>
            </a:pPr>
            <a:r>
              <a:rPr lang="en-GB" sz="2400" dirty="0">
                <a:solidFill>
                  <a:srgbClr val="002060"/>
                </a:solidFill>
                <a:latin typeface="Century Gothic" panose="020B0502020202020204" pitchFamily="34" charset="0"/>
              </a:rPr>
              <a:t>She wears _____________________</a:t>
            </a:r>
          </a:p>
          <a:p>
            <a:pPr marL="457200" indent="-457200">
              <a:lnSpc>
                <a:spcPct val="150000"/>
              </a:lnSpc>
              <a:buAutoNum type="arabicParenR"/>
            </a:pPr>
            <a:r>
              <a:rPr lang="en-GB" sz="2400" dirty="0">
                <a:solidFill>
                  <a:srgbClr val="002060"/>
                </a:solidFill>
                <a:latin typeface="Century Gothic" panose="020B0502020202020204" pitchFamily="34" charset="0"/>
              </a:rPr>
              <a:t>They (m) give __________________</a:t>
            </a:r>
          </a:p>
          <a:p>
            <a:pPr marL="457200" indent="-457200">
              <a:lnSpc>
                <a:spcPct val="150000"/>
              </a:lnSpc>
              <a:buAutoNum type="arabicParenR"/>
            </a:pPr>
            <a:r>
              <a:rPr lang="en-GB" sz="2400" dirty="0">
                <a:solidFill>
                  <a:srgbClr val="002060"/>
                </a:solidFill>
                <a:latin typeface="Century Gothic" panose="020B0502020202020204" pitchFamily="34" charset="0"/>
              </a:rPr>
              <a:t>He walks ______________________</a:t>
            </a:r>
          </a:p>
        </p:txBody>
      </p:sp>
      <p:sp>
        <p:nvSpPr>
          <p:cNvPr id="14"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lang="en-GB" sz="2000" b="1" dirty="0">
              <a:solidFill>
                <a:prstClr val="white"/>
              </a:solidFill>
              <a:latin typeface="Century Gothic" panose="020B0502020202020204" pitchFamily="34" charset="0"/>
            </a:endParaRPr>
          </a:p>
        </p:txBody>
      </p:sp>
      <p:sp>
        <p:nvSpPr>
          <p:cNvPr id="15" name="TextBox 14"/>
          <p:cNvSpPr txBox="1"/>
          <p:nvPr/>
        </p:nvSpPr>
        <p:spPr>
          <a:xfrm>
            <a:off x="8595584" y="1671086"/>
            <a:ext cx="3080085" cy="4524315"/>
          </a:xfrm>
          <a:prstGeom prst="rect">
            <a:avLst/>
          </a:prstGeom>
          <a:noFill/>
          <a:ln w="38100">
            <a:noFill/>
          </a:ln>
        </p:spPr>
        <p:txBody>
          <a:bodyPr wrap="square" rtlCol="0">
            <a:spAutoFit/>
          </a:bodyPr>
          <a:lstStyle/>
          <a:p>
            <a:pPr>
              <a:lnSpc>
                <a:spcPct val="150000"/>
              </a:lnSpc>
            </a:pP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elles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chantent</a:t>
            </a:r>
            <a:endParaRPr lang="en-GB" sz="2400" b="1" dirty="0">
              <a:solidFill>
                <a:srgbClr val="002060"/>
              </a:solidFill>
              <a:latin typeface="Century Gothic" panose="020B0502020202020204" pitchFamily="34" charset="0"/>
            </a:endParaRPr>
          </a:p>
          <a:p>
            <a:pPr>
              <a:lnSpc>
                <a:spcPct val="150000"/>
              </a:lnSpc>
            </a:pP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il</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écoute</a:t>
            </a:r>
            <a:endParaRPr lang="en-GB" sz="2400" b="1" dirty="0">
              <a:solidFill>
                <a:srgbClr val="002060"/>
              </a:solidFill>
              <a:latin typeface="Century Gothic" panose="020B0502020202020204" pitchFamily="34" charset="0"/>
            </a:endParaRPr>
          </a:p>
          <a:p>
            <a:pPr>
              <a:lnSpc>
                <a:spcPct val="150000"/>
              </a:lnSpc>
            </a:pP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ils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mangent</a:t>
            </a:r>
            <a:endParaRPr lang="en-GB" sz="2400" b="1" dirty="0">
              <a:solidFill>
                <a:srgbClr val="002060"/>
              </a:solidFill>
              <a:latin typeface="Century Gothic" panose="020B0502020202020204" pitchFamily="34" charset="0"/>
            </a:endParaRPr>
          </a:p>
          <a:p>
            <a:pPr>
              <a:lnSpc>
                <a:spcPct val="150000"/>
              </a:lnSpc>
            </a:pP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elles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jouent</a:t>
            </a:r>
            <a:endParaRPr lang="en-GB" sz="2400" b="1" dirty="0">
              <a:solidFill>
                <a:srgbClr val="002060"/>
              </a:solidFill>
              <a:latin typeface="Century Gothic" panose="020B0502020202020204" pitchFamily="34" charset="0"/>
            </a:endParaRPr>
          </a:p>
          <a:p>
            <a:pPr>
              <a:lnSpc>
                <a:spcPct val="150000"/>
              </a:lnSpc>
            </a:pP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elle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étudie</a:t>
            </a:r>
            <a:endParaRPr lang="en-GB" sz="2400" b="1" dirty="0">
              <a:solidFill>
                <a:srgbClr val="002060"/>
              </a:solidFill>
              <a:latin typeface="Century Gothic" panose="020B0502020202020204" pitchFamily="34" charset="0"/>
            </a:endParaRPr>
          </a:p>
          <a:p>
            <a:pPr>
              <a:lnSpc>
                <a:spcPct val="150000"/>
              </a:lnSpc>
            </a:pP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elle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porte</a:t>
            </a:r>
            <a:endParaRPr lang="en-GB" sz="2400" b="1" dirty="0">
              <a:solidFill>
                <a:srgbClr val="002060"/>
              </a:solidFill>
              <a:latin typeface="Century Gothic" panose="020B0502020202020204" pitchFamily="34" charset="0"/>
            </a:endParaRPr>
          </a:p>
          <a:p>
            <a:pPr>
              <a:lnSpc>
                <a:spcPct val="150000"/>
              </a:lnSpc>
            </a:pP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ils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donnent</a:t>
            </a:r>
            <a:endParaRPr lang="en-GB" sz="2400" b="1" dirty="0">
              <a:solidFill>
                <a:srgbClr val="002060"/>
              </a:solidFill>
              <a:latin typeface="Century Gothic" panose="020B0502020202020204" pitchFamily="34" charset="0"/>
            </a:endParaRPr>
          </a:p>
          <a:p>
            <a:pPr>
              <a:lnSpc>
                <a:spcPct val="150000"/>
              </a:lnSpc>
            </a:pP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il</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marche</a:t>
            </a:r>
            <a:endParaRPr lang="en-GB" sz="24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1130849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5313" y="2163500"/>
            <a:ext cx="884147" cy="1004713"/>
          </a:xfrm>
          <a:prstGeom prst="rect">
            <a:avLst/>
          </a:prstGeom>
        </p:spPr>
      </p:pic>
      <p:pic>
        <p:nvPicPr>
          <p:cNvPr id="22" name="Picture 21"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3" name="Title 3"/>
          <p:cNvSpPr>
            <a:spLocks noGrp="1"/>
          </p:cNvSpPr>
          <p:nvPr>
            <p:ph type="title"/>
          </p:nvPr>
        </p:nvSpPr>
        <p:spPr>
          <a:xfrm>
            <a:off x="0" y="296864"/>
            <a:ext cx="5265384" cy="707849"/>
          </a:xfrm>
        </p:spPr>
        <p:txBody>
          <a:bodyPr>
            <a:normAutofit/>
          </a:bodyPr>
          <a:lstStyle/>
          <a:p>
            <a:r>
              <a:rPr lang="en-GB" sz="3600" b="1" dirty="0">
                <a:solidFill>
                  <a:schemeClr val="bg1"/>
                </a:solidFill>
              </a:rPr>
              <a:t>Qui fait quoi ?</a:t>
            </a:r>
          </a:p>
        </p:txBody>
      </p:sp>
      <p:pic>
        <p:nvPicPr>
          <p:cNvPr id="25" name="Picture 24" descr="stethoscop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1816" y="4971044"/>
            <a:ext cx="845550" cy="1213181"/>
          </a:xfrm>
          <a:prstGeom prst="rect">
            <a:avLst/>
          </a:prstGeom>
        </p:spPr>
      </p:pic>
      <p:pic>
        <p:nvPicPr>
          <p:cNvPr id="26" name="Picture 25" descr="woma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4080" y="3444916"/>
            <a:ext cx="561021" cy="1221780"/>
          </a:xfrm>
          <a:prstGeom prst="rect">
            <a:avLst/>
          </a:prstGeom>
        </p:spPr>
      </p:pic>
      <p:grpSp>
        <p:nvGrpSpPr>
          <p:cNvPr id="27" name="Group 26" descr="women"/>
          <p:cNvGrpSpPr/>
          <p:nvPr/>
        </p:nvGrpSpPr>
        <p:grpSpPr>
          <a:xfrm>
            <a:off x="524068" y="3524400"/>
            <a:ext cx="1651496" cy="1151598"/>
            <a:chOff x="646931" y="2389705"/>
            <a:chExt cx="1728900" cy="1357105"/>
          </a:xfrm>
        </p:grpSpPr>
        <p:pic>
          <p:nvPicPr>
            <p:cNvPr id="28" name="Picture 27" descr="wom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931" y="2389705"/>
              <a:ext cx="676902" cy="1357105"/>
            </a:xfrm>
            <a:prstGeom prst="rect">
              <a:avLst/>
            </a:prstGeom>
          </p:spPr>
        </p:pic>
        <p:pic>
          <p:nvPicPr>
            <p:cNvPr id="29" name="Picture 28" descr="wom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7051" y="2389705"/>
              <a:ext cx="623160" cy="1357105"/>
            </a:xfrm>
            <a:prstGeom prst="rect">
              <a:avLst/>
            </a:prstGeom>
          </p:spPr>
        </p:pic>
        <p:pic>
          <p:nvPicPr>
            <p:cNvPr id="30" name="Picture 29" descr="woma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2671" y="2389705"/>
              <a:ext cx="623160" cy="1357105"/>
            </a:xfrm>
            <a:prstGeom prst="rect">
              <a:avLst/>
            </a:prstGeom>
          </p:spPr>
        </p:pic>
      </p:grpSp>
      <p:grpSp>
        <p:nvGrpSpPr>
          <p:cNvPr id="31" name="Group 30" descr="stethoscopes"/>
          <p:cNvGrpSpPr/>
          <p:nvPr/>
        </p:nvGrpSpPr>
        <p:grpSpPr>
          <a:xfrm>
            <a:off x="689763" y="5242731"/>
            <a:ext cx="1301213" cy="985070"/>
            <a:chOff x="679042" y="4399454"/>
            <a:chExt cx="1362200" cy="1160859"/>
          </a:xfrm>
        </p:grpSpPr>
        <p:pic>
          <p:nvPicPr>
            <p:cNvPr id="32" name="Picture 31" descr="stethoscope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9042" y="4420822"/>
              <a:ext cx="794191" cy="1139491"/>
            </a:xfrm>
            <a:prstGeom prst="rect">
              <a:avLst/>
            </a:prstGeom>
          </p:spPr>
        </p:pic>
        <p:pic>
          <p:nvPicPr>
            <p:cNvPr id="33" name="Picture 32" descr="stethoscope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47051" y="4399454"/>
              <a:ext cx="794191" cy="1139491"/>
            </a:xfrm>
            <a:prstGeom prst="rect">
              <a:avLst/>
            </a:prstGeom>
          </p:spPr>
        </p:pic>
      </p:gr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320" y="1883478"/>
            <a:ext cx="884147" cy="1004713"/>
          </a:xfrm>
          <a:prstGeom prst="rect">
            <a:avLst/>
          </a:prstGeom>
        </p:spPr>
      </p:pic>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9083" y="1883478"/>
            <a:ext cx="884147" cy="1004713"/>
          </a:xfrm>
          <a:prstGeom prst="rect">
            <a:avLst/>
          </a:prstGeom>
        </p:spPr>
      </p:pic>
      <p:sp>
        <p:nvSpPr>
          <p:cNvPr id="39" name="Rounded Rectangle 46">
            <a:extLst>
              <a:ext uri="{FF2B5EF4-FFF2-40B4-BE49-F238E27FC236}">
                <a16:creationId xmlns:a16="http://schemas.microsoft.com/office/drawing/2014/main" id="{8F859989-DB06-4C35-8F6D-A746E286940A}"/>
              </a:ext>
            </a:extLst>
          </p:cNvPr>
          <p:cNvSpPr/>
          <p:nvPr/>
        </p:nvSpPr>
        <p:spPr>
          <a:xfrm>
            <a:off x="8279027" y="249869"/>
            <a:ext cx="363089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lang="en-GB" sz="2000" b="1" dirty="0">
              <a:solidFill>
                <a:prstClr val="white"/>
              </a:solidFill>
              <a:latin typeface="Century Gothic" panose="020B0502020202020204" pitchFamily="34" charset="0"/>
            </a:endParaRPr>
          </a:p>
        </p:txBody>
      </p:sp>
      <p:sp>
        <p:nvSpPr>
          <p:cNvPr id="40" name="TextBox 39"/>
          <p:cNvSpPr txBox="1"/>
          <p:nvPr/>
        </p:nvSpPr>
        <p:spPr>
          <a:xfrm>
            <a:off x="5946864" y="1844575"/>
            <a:ext cx="5462337" cy="4339650"/>
          </a:xfrm>
          <a:prstGeom prst="rect">
            <a:avLst/>
          </a:prstGeom>
          <a:noFill/>
          <a:ln w="38100">
            <a:solidFill>
              <a:schemeClr val="accent5">
                <a:lumMod val="50000"/>
              </a:schemeClr>
            </a:solidFill>
          </a:ln>
        </p:spPr>
        <p:txBody>
          <a:bodyPr wrap="square" rtlCol="0">
            <a:spAutoFit/>
          </a:bodyPr>
          <a:lstStyle/>
          <a:p>
            <a:pPr marL="457200" indent="-457200">
              <a:lnSpc>
                <a:spcPct val="200000"/>
              </a:lnSpc>
              <a:buAutoNum type="arabicParenR"/>
            </a:pPr>
            <a:r>
              <a:rPr lang="en-GB" sz="2400" dirty="0">
                <a:solidFill>
                  <a:srgbClr val="002060"/>
                </a:solidFill>
                <a:latin typeface="Century Gothic" panose="020B0502020202020204" pitchFamily="34" charset="0"/>
              </a:rPr>
              <a:t>The dog plays outside.</a:t>
            </a:r>
          </a:p>
          <a:p>
            <a:pPr marL="457200" indent="-457200">
              <a:lnSpc>
                <a:spcPct val="200000"/>
              </a:lnSpc>
              <a:buAutoNum type="arabicParenR"/>
            </a:pPr>
            <a:r>
              <a:rPr lang="en-GB" sz="2400" dirty="0">
                <a:solidFill>
                  <a:srgbClr val="002060"/>
                </a:solidFill>
                <a:latin typeface="Century Gothic" panose="020B0502020202020204" pitchFamily="34" charset="0"/>
              </a:rPr>
              <a:t>The teachers speak English.</a:t>
            </a:r>
          </a:p>
          <a:p>
            <a:pPr marL="457200" indent="-457200">
              <a:lnSpc>
                <a:spcPct val="200000"/>
              </a:lnSpc>
              <a:buAutoNum type="arabicParenR"/>
            </a:pPr>
            <a:r>
              <a:rPr lang="en-GB" sz="2400" dirty="0">
                <a:solidFill>
                  <a:srgbClr val="002060"/>
                </a:solidFill>
                <a:latin typeface="Century Gothic" panose="020B0502020202020204" pitchFamily="34" charset="0"/>
              </a:rPr>
              <a:t>The girls eat at school.</a:t>
            </a:r>
          </a:p>
          <a:p>
            <a:pPr marL="457200" indent="-457200">
              <a:lnSpc>
                <a:spcPct val="200000"/>
              </a:lnSpc>
              <a:buAutoNum type="arabicParenR"/>
            </a:pPr>
            <a:r>
              <a:rPr lang="en-GB" sz="2400" dirty="0">
                <a:solidFill>
                  <a:srgbClr val="002060"/>
                </a:solidFill>
                <a:latin typeface="Century Gothic" panose="020B0502020202020204" pitchFamily="34" charset="0"/>
              </a:rPr>
              <a:t>The dogs play in the sand.</a:t>
            </a:r>
          </a:p>
          <a:p>
            <a:pPr marL="457200" indent="-457200">
              <a:lnSpc>
                <a:spcPct val="200000"/>
              </a:lnSpc>
              <a:buAutoNum type="arabicParenR"/>
            </a:pPr>
            <a:r>
              <a:rPr lang="en-GB" sz="2400" dirty="0">
                <a:solidFill>
                  <a:srgbClr val="002060"/>
                </a:solidFill>
                <a:latin typeface="Century Gothic" panose="020B0502020202020204" pitchFamily="34" charset="0"/>
              </a:rPr>
              <a:t>The girl eats lunch.</a:t>
            </a:r>
          </a:p>
          <a:p>
            <a:pPr marL="457200" indent="-457200">
              <a:lnSpc>
                <a:spcPct val="150000"/>
              </a:lnSpc>
              <a:buAutoNum type="arabicParenR"/>
            </a:pPr>
            <a:r>
              <a:rPr lang="en-GB" sz="2400" dirty="0">
                <a:solidFill>
                  <a:srgbClr val="002060"/>
                </a:solidFill>
                <a:latin typeface="Century Gothic" panose="020B0502020202020204" pitchFamily="34" charset="0"/>
              </a:rPr>
              <a:t>The teacher speaks French.</a:t>
            </a:r>
          </a:p>
        </p:txBody>
      </p:sp>
      <p:sp>
        <p:nvSpPr>
          <p:cNvPr id="41" name="TextBox 40"/>
          <p:cNvSpPr txBox="1"/>
          <p:nvPr/>
        </p:nvSpPr>
        <p:spPr>
          <a:xfrm>
            <a:off x="6219398" y="774317"/>
            <a:ext cx="2458634" cy="430887"/>
          </a:xfrm>
          <a:prstGeom prst="rect">
            <a:avLst/>
          </a:prstGeom>
          <a:noFill/>
        </p:spPr>
        <p:txBody>
          <a:bodyPr wrap="square" rtlCol="0">
            <a:spAutoFit/>
          </a:bodyPr>
          <a:lstStyle/>
          <a:p>
            <a:r>
              <a:rPr lang="en-GB" sz="2200" b="1" dirty="0" err="1">
                <a:solidFill>
                  <a:srgbClr val="002060"/>
                </a:solidFill>
                <a:latin typeface="Century Gothic" panose="020B0502020202020204" pitchFamily="34" charset="0"/>
              </a:rPr>
              <a:t>Parternaire</a:t>
            </a:r>
            <a:r>
              <a:rPr lang="en-GB" sz="2200" b="1" dirty="0">
                <a:solidFill>
                  <a:srgbClr val="002060"/>
                </a:solidFill>
                <a:latin typeface="Century Gothic" panose="020B0502020202020204" pitchFamily="34" charset="0"/>
              </a:rPr>
              <a:t> B</a:t>
            </a:r>
          </a:p>
        </p:txBody>
      </p:sp>
      <p:sp>
        <p:nvSpPr>
          <p:cNvPr id="42" name="TextBox 41"/>
          <p:cNvSpPr txBox="1"/>
          <p:nvPr/>
        </p:nvSpPr>
        <p:spPr>
          <a:xfrm>
            <a:off x="5879382" y="1218004"/>
            <a:ext cx="5748326"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Translate these sentences into French:</a:t>
            </a:r>
          </a:p>
        </p:txBody>
      </p:sp>
      <p:sp>
        <p:nvSpPr>
          <p:cNvPr id="43" name="TextBox 42"/>
          <p:cNvSpPr txBox="1"/>
          <p:nvPr/>
        </p:nvSpPr>
        <p:spPr>
          <a:xfrm>
            <a:off x="131056" y="1213925"/>
            <a:ext cx="5748326"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Listen to your partner.  Who does what?</a:t>
            </a:r>
          </a:p>
          <a:p>
            <a:r>
              <a:rPr lang="en-GB" sz="2000" dirty="0">
                <a:solidFill>
                  <a:srgbClr val="002060"/>
                </a:solidFill>
                <a:latin typeface="Century Gothic" panose="020B0502020202020204" pitchFamily="34" charset="0"/>
              </a:rPr>
              <a:t>Write the English under the correct image.</a:t>
            </a:r>
          </a:p>
        </p:txBody>
      </p:sp>
    </p:spTree>
    <p:extLst>
      <p:ext uri="{BB962C8B-B14F-4D97-AF65-F5344CB8AC3E}">
        <p14:creationId xmlns:p14="http://schemas.microsoft.com/office/powerpoint/2010/main" val="1480393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8046" y="892407"/>
            <a:ext cx="884147" cy="1004713"/>
          </a:xfrm>
          <a:prstGeom prst="rect">
            <a:avLst/>
          </a:prstGeom>
        </p:spPr>
      </p:pic>
      <p:sp>
        <p:nvSpPr>
          <p:cNvPr id="2" name="Rectangle 1"/>
          <p:cNvSpPr/>
          <p:nvPr/>
        </p:nvSpPr>
        <p:spPr>
          <a:xfrm>
            <a:off x="135009" y="-48761"/>
            <a:ext cx="2933816" cy="646331"/>
          </a:xfrm>
          <a:prstGeom prst="rect">
            <a:avLst/>
          </a:prstGeom>
          <a:noFill/>
        </p:spPr>
        <p:txBody>
          <a:bodyPr wrap="none" lIns="91440" tIns="45720" rIns="91440" bIns="45720">
            <a:spAutoFit/>
          </a:bodyPr>
          <a:lstStyle/>
          <a:p>
            <a:pPr algn="ctr"/>
            <a:r>
              <a:rPr lang="en-US" sz="3600" b="1" dirty="0" err="1">
                <a:ln w="22225">
                  <a:solidFill>
                    <a:schemeClr val="accent2"/>
                  </a:solidFill>
                  <a:prstDash val="solid"/>
                </a:ln>
                <a:solidFill>
                  <a:schemeClr val="accent2">
                    <a:lumMod val="40000"/>
                    <a:lumOff val="60000"/>
                  </a:schemeClr>
                </a:solidFill>
                <a:latin typeface="Century Gothic" panose="020B0502020202020204" pitchFamily="34" charset="0"/>
              </a:rPr>
              <a:t>Partenaire</a:t>
            </a:r>
            <a:r>
              <a:rPr lang="en-US" sz="3600" b="1" dirty="0">
                <a:ln w="22225">
                  <a:solidFill>
                    <a:schemeClr val="accent2"/>
                  </a:solidFill>
                  <a:prstDash val="solid"/>
                </a:ln>
                <a:solidFill>
                  <a:schemeClr val="accent2">
                    <a:lumMod val="40000"/>
                    <a:lumOff val="60000"/>
                  </a:schemeClr>
                </a:solidFill>
                <a:latin typeface="Century Gothic" panose="020B0502020202020204" pitchFamily="34" charset="0"/>
              </a:rPr>
              <a:t> A</a:t>
            </a:r>
            <a:endParaRPr lang="en-US" sz="36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pic>
        <p:nvPicPr>
          <p:cNvPr id="3" name="Picture 2" descr="do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553" y="564192"/>
            <a:ext cx="593259" cy="1272499"/>
          </a:xfrm>
          <a:prstGeom prst="rect">
            <a:avLst/>
          </a:prstGeom>
        </p:spPr>
      </p:pic>
      <p:sp>
        <p:nvSpPr>
          <p:cNvPr id="36" name="TextBox 35"/>
          <p:cNvSpPr txBox="1"/>
          <p:nvPr/>
        </p:nvSpPr>
        <p:spPr>
          <a:xfrm>
            <a:off x="1269242" y="873457"/>
            <a:ext cx="1187355" cy="769441"/>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plays outside</a:t>
            </a:r>
          </a:p>
        </p:txBody>
      </p:sp>
      <p:sp>
        <p:nvSpPr>
          <p:cNvPr id="30" name="TextBox 29"/>
          <p:cNvSpPr txBox="1"/>
          <p:nvPr/>
        </p:nvSpPr>
        <p:spPr>
          <a:xfrm>
            <a:off x="0" y="1866243"/>
            <a:ext cx="3125337" cy="430887"/>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Le </a:t>
            </a:r>
            <a:r>
              <a:rPr lang="en-GB" sz="2200" b="1" dirty="0" err="1">
                <a:solidFill>
                  <a:schemeClr val="accent5">
                    <a:lumMod val="50000"/>
                  </a:schemeClr>
                </a:solidFill>
                <a:latin typeface="Century Gothic" panose="020B0502020202020204" pitchFamily="34" charset="0"/>
              </a:rPr>
              <a:t>chien</a:t>
            </a:r>
            <a:r>
              <a:rPr lang="en-GB" sz="2200" b="1" dirty="0">
                <a:solidFill>
                  <a:schemeClr val="accent5">
                    <a:lumMod val="50000"/>
                  </a:schemeClr>
                </a:solidFill>
                <a:latin typeface="Century Gothic" panose="020B0502020202020204" pitchFamily="34" charset="0"/>
              </a:rPr>
              <a:t> </a:t>
            </a:r>
            <a:r>
              <a:rPr lang="en-GB" sz="2200" b="1" dirty="0" err="1">
                <a:solidFill>
                  <a:schemeClr val="accent5">
                    <a:lumMod val="50000"/>
                  </a:schemeClr>
                </a:solidFill>
                <a:latin typeface="Century Gothic" panose="020B0502020202020204" pitchFamily="34" charset="0"/>
              </a:rPr>
              <a:t>joue</a:t>
            </a:r>
            <a:r>
              <a:rPr lang="en-GB" sz="2200" b="1" dirty="0">
                <a:solidFill>
                  <a:schemeClr val="accent5">
                    <a:lumMod val="50000"/>
                  </a:schemeClr>
                </a:solidFill>
                <a:latin typeface="Century Gothic" panose="020B0502020202020204" pitchFamily="34" charset="0"/>
              </a:rPr>
              <a:t> </a:t>
            </a:r>
            <a:r>
              <a:rPr lang="en-GB" sz="2200" b="1" dirty="0" err="1">
                <a:solidFill>
                  <a:schemeClr val="accent5">
                    <a:lumMod val="50000"/>
                  </a:schemeClr>
                </a:solidFill>
                <a:latin typeface="Century Gothic" panose="020B0502020202020204" pitchFamily="34" charset="0"/>
              </a:rPr>
              <a:t>dehors</a:t>
            </a:r>
            <a:r>
              <a:rPr lang="en-GB" sz="2200" b="1" dirty="0">
                <a:solidFill>
                  <a:schemeClr val="accent5">
                    <a:lumMod val="50000"/>
                  </a:schemeClr>
                </a:solidFill>
                <a:latin typeface="Century Gothic" panose="020B0502020202020204" pitchFamily="34" charset="0"/>
              </a:rPr>
              <a:t>.</a:t>
            </a:r>
          </a:p>
        </p:txBody>
      </p:sp>
      <p:grpSp>
        <p:nvGrpSpPr>
          <p:cNvPr id="4" name="Group 3" descr="dogs"/>
          <p:cNvGrpSpPr/>
          <p:nvPr/>
        </p:nvGrpSpPr>
        <p:grpSpPr>
          <a:xfrm>
            <a:off x="3222037" y="546443"/>
            <a:ext cx="1095063" cy="1272500"/>
            <a:chOff x="3236553" y="868534"/>
            <a:chExt cx="1095063" cy="1272500"/>
          </a:xfrm>
        </p:grpSpPr>
        <p:pic>
          <p:nvPicPr>
            <p:cNvPr id="5" name="Picture 4" descr="dog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6553" y="868535"/>
              <a:ext cx="593259" cy="1272499"/>
            </a:xfrm>
            <a:prstGeom prst="rect">
              <a:avLst/>
            </a:prstGeom>
          </p:spPr>
        </p:pic>
        <p:pic>
          <p:nvPicPr>
            <p:cNvPr id="6" name="Picture 5" descr="dog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8357" y="868534"/>
              <a:ext cx="593259" cy="1272499"/>
            </a:xfrm>
            <a:prstGeom prst="rect">
              <a:avLst/>
            </a:prstGeom>
          </p:spPr>
        </p:pic>
      </p:grpSp>
      <p:sp>
        <p:nvSpPr>
          <p:cNvPr id="37" name="TextBox 36"/>
          <p:cNvSpPr txBox="1"/>
          <p:nvPr/>
        </p:nvSpPr>
        <p:spPr>
          <a:xfrm>
            <a:off x="4454632" y="873457"/>
            <a:ext cx="1527889" cy="769441"/>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play in the sand</a:t>
            </a:r>
          </a:p>
        </p:txBody>
      </p:sp>
      <p:sp>
        <p:nvSpPr>
          <p:cNvPr id="31" name="TextBox 30"/>
          <p:cNvSpPr txBox="1"/>
          <p:nvPr/>
        </p:nvSpPr>
        <p:spPr>
          <a:xfrm>
            <a:off x="3059237" y="1860613"/>
            <a:ext cx="2715904" cy="769441"/>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Les </a:t>
            </a:r>
            <a:r>
              <a:rPr lang="en-GB" sz="2200" b="1" dirty="0" err="1">
                <a:solidFill>
                  <a:schemeClr val="accent5">
                    <a:lumMod val="50000"/>
                  </a:schemeClr>
                </a:solidFill>
                <a:latin typeface="Century Gothic" panose="020B0502020202020204" pitchFamily="34" charset="0"/>
              </a:rPr>
              <a:t>chiens</a:t>
            </a:r>
            <a:r>
              <a:rPr lang="en-GB" sz="2200" b="1" dirty="0">
                <a:solidFill>
                  <a:schemeClr val="accent5">
                    <a:lumMod val="50000"/>
                  </a:schemeClr>
                </a:solidFill>
                <a:latin typeface="Century Gothic" panose="020B0502020202020204" pitchFamily="34" charset="0"/>
              </a:rPr>
              <a:t> </a:t>
            </a:r>
            <a:r>
              <a:rPr lang="en-GB" sz="2200" b="1" dirty="0" err="1">
                <a:solidFill>
                  <a:schemeClr val="accent5">
                    <a:lumMod val="50000"/>
                  </a:schemeClr>
                </a:solidFill>
                <a:latin typeface="Century Gothic" panose="020B0502020202020204" pitchFamily="34" charset="0"/>
              </a:rPr>
              <a:t>jouent</a:t>
            </a:r>
            <a:r>
              <a:rPr lang="en-GB" sz="2200" b="1" dirty="0">
                <a:solidFill>
                  <a:schemeClr val="accent5">
                    <a:lumMod val="50000"/>
                  </a:schemeClr>
                </a:solidFill>
                <a:latin typeface="Century Gothic" panose="020B0502020202020204" pitchFamily="34" charset="0"/>
              </a:rPr>
              <a:t> </a:t>
            </a:r>
            <a:r>
              <a:rPr lang="en-GB" sz="2200" b="1" dirty="0" err="1">
                <a:solidFill>
                  <a:schemeClr val="accent5">
                    <a:lumMod val="50000"/>
                  </a:schemeClr>
                </a:solidFill>
                <a:latin typeface="Century Gothic" panose="020B0502020202020204" pitchFamily="34" charset="0"/>
              </a:rPr>
              <a:t>dans</a:t>
            </a:r>
            <a:r>
              <a:rPr lang="en-GB" sz="2200" b="1" dirty="0">
                <a:solidFill>
                  <a:schemeClr val="accent5">
                    <a:lumMod val="50000"/>
                  </a:schemeClr>
                </a:solidFill>
                <a:latin typeface="Century Gothic" panose="020B0502020202020204" pitchFamily="34" charset="0"/>
              </a:rPr>
              <a:t> le sable.</a:t>
            </a:r>
          </a:p>
        </p:txBody>
      </p:sp>
      <p:grpSp>
        <p:nvGrpSpPr>
          <p:cNvPr id="8" name="Group 7" descr="girls"/>
          <p:cNvGrpSpPr/>
          <p:nvPr/>
        </p:nvGrpSpPr>
        <p:grpSpPr>
          <a:xfrm>
            <a:off x="245448" y="2703055"/>
            <a:ext cx="1578786" cy="1265200"/>
            <a:chOff x="472276" y="2783346"/>
            <a:chExt cx="1578786" cy="1265200"/>
          </a:xfrm>
        </p:grpSpPr>
        <p:pic>
          <p:nvPicPr>
            <p:cNvPr id="9" name="Picture 8" descr="girl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276" y="2783347"/>
              <a:ext cx="898291" cy="1265199"/>
            </a:xfrm>
            <a:prstGeom prst="rect">
              <a:avLst/>
            </a:prstGeom>
          </p:spPr>
        </p:pic>
        <p:pic>
          <p:nvPicPr>
            <p:cNvPr id="10" name="Picture 9" descr="girl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771" y="2783346"/>
              <a:ext cx="898291" cy="1265199"/>
            </a:xfrm>
            <a:prstGeom prst="rect">
              <a:avLst/>
            </a:prstGeom>
          </p:spPr>
        </p:pic>
      </p:grpSp>
      <p:sp>
        <p:nvSpPr>
          <p:cNvPr id="38" name="TextBox 37"/>
          <p:cNvSpPr txBox="1"/>
          <p:nvPr/>
        </p:nvSpPr>
        <p:spPr>
          <a:xfrm>
            <a:off x="1737858" y="2859011"/>
            <a:ext cx="1187355" cy="769441"/>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eat at school</a:t>
            </a:r>
          </a:p>
        </p:txBody>
      </p:sp>
      <p:sp>
        <p:nvSpPr>
          <p:cNvPr id="33" name="TextBox 32"/>
          <p:cNvSpPr txBox="1"/>
          <p:nvPr/>
        </p:nvSpPr>
        <p:spPr>
          <a:xfrm>
            <a:off x="54707" y="3921414"/>
            <a:ext cx="3057199" cy="769441"/>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Les </a:t>
            </a:r>
            <a:r>
              <a:rPr lang="en-GB" sz="2200" b="1" dirty="0" err="1">
                <a:solidFill>
                  <a:schemeClr val="accent5">
                    <a:lumMod val="50000"/>
                  </a:schemeClr>
                </a:solidFill>
                <a:latin typeface="Century Gothic" panose="020B0502020202020204" pitchFamily="34" charset="0"/>
              </a:rPr>
              <a:t>filles</a:t>
            </a:r>
            <a:r>
              <a:rPr lang="en-GB" sz="2200" b="1" dirty="0">
                <a:solidFill>
                  <a:schemeClr val="accent5">
                    <a:lumMod val="50000"/>
                  </a:schemeClr>
                </a:solidFill>
                <a:latin typeface="Century Gothic" panose="020B0502020202020204" pitchFamily="34" charset="0"/>
              </a:rPr>
              <a:t> </a:t>
            </a:r>
            <a:r>
              <a:rPr lang="en-GB" sz="2200" b="1" dirty="0" err="1">
                <a:solidFill>
                  <a:schemeClr val="accent5">
                    <a:lumMod val="50000"/>
                  </a:schemeClr>
                </a:solidFill>
                <a:latin typeface="Century Gothic" panose="020B0502020202020204" pitchFamily="34" charset="0"/>
              </a:rPr>
              <a:t>mangent</a:t>
            </a:r>
            <a:r>
              <a:rPr lang="en-GB" sz="2200" b="1" dirty="0">
                <a:solidFill>
                  <a:schemeClr val="accent5">
                    <a:lumMod val="50000"/>
                  </a:schemeClr>
                </a:solidFill>
                <a:latin typeface="Century Gothic" panose="020B0502020202020204" pitchFamily="34" charset="0"/>
              </a:rPr>
              <a:t> à </a:t>
            </a:r>
            <a:r>
              <a:rPr lang="en-GB" sz="2200" b="1" dirty="0" err="1">
                <a:solidFill>
                  <a:schemeClr val="accent5">
                    <a:lumMod val="50000"/>
                  </a:schemeClr>
                </a:solidFill>
                <a:latin typeface="Century Gothic" panose="020B0502020202020204" pitchFamily="34" charset="0"/>
              </a:rPr>
              <a:t>l’école</a:t>
            </a:r>
            <a:r>
              <a:rPr lang="en-GB" sz="2200" b="1" dirty="0">
                <a:solidFill>
                  <a:schemeClr val="accent5">
                    <a:lumMod val="50000"/>
                  </a:schemeClr>
                </a:solidFill>
                <a:latin typeface="Century Gothic" panose="020B0502020202020204" pitchFamily="34" charset="0"/>
              </a:rPr>
              <a:t>.</a:t>
            </a:r>
          </a:p>
        </p:txBody>
      </p:sp>
      <p:pic>
        <p:nvPicPr>
          <p:cNvPr id="7" name="Picture 6" descr="girl"/>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9354" y="2693349"/>
            <a:ext cx="898291" cy="1265199"/>
          </a:xfrm>
          <a:prstGeom prst="rect">
            <a:avLst/>
          </a:prstGeom>
        </p:spPr>
      </p:pic>
      <p:sp>
        <p:nvSpPr>
          <p:cNvPr id="39" name="TextBox 38"/>
          <p:cNvSpPr txBox="1"/>
          <p:nvPr/>
        </p:nvSpPr>
        <p:spPr>
          <a:xfrm>
            <a:off x="4330748" y="2869084"/>
            <a:ext cx="1187355" cy="769441"/>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eat at home</a:t>
            </a:r>
          </a:p>
        </p:txBody>
      </p:sp>
      <p:sp>
        <p:nvSpPr>
          <p:cNvPr id="32" name="TextBox 31"/>
          <p:cNvSpPr txBox="1"/>
          <p:nvPr/>
        </p:nvSpPr>
        <p:spPr>
          <a:xfrm>
            <a:off x="3005132" y="3893313"/>
            <a:ext cx="3057199" cy="769441"/>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La </a:t>
            </a:r>
            <a:r>
              <a:rPr lang="en-GB" sz="2200" b="1" dirty="0" err="1">
                <a:solidFill>
                  <a:schemeClr val="accent5">
                    <a:lumMod val="50000"/>
                  </a:schemeClr>
                </a:solidFill>
                <a:latin typeface="Century Gothic" panose="020B0502020202020204" pitchFamily="34" charset="0"/>
              </a:rPr>
              <a:t>fille</a:t>
            </a:r>
            <a:r>
              <a:rPr lang="en-GB" sz="2200" b="1" dirty="0">
                <a:solidFill>
                  <a:schemeClr val="accent5">
                    <a:lumMod val="50000"/>
                  </a:schemeClr>
                </a:solidFill>
                <a:latin typeface="Century Gothic" panose="020B0502020202020204" pitchFamily="34" charset="0"/>
              </a:rPr>
              <a:t> mange à la </a:t>
            </a:r>
            <a:r>
              <a:rPr lang="en-GB" sz="2200" b="1" dirty="0" err="1">
                <a:solidFill>
                  <a:schemeClr val="accent5">
                    <a:lumMod val="50000"/>
                  </a:schemeClr>
                </a:solidFill>
                <a:latin typeface="Century Gothic" panose="020B0502020202020204" pitchFamily="34" charset="0"/>
              </a:rPr>
              <a:t>maison</a:t>
            </a:r>
            <a:r>
              <a:rPr lang="en-GB" sz="2200" b="1" dirty="0">
                <a:solidFill>
                  <a:schemeClr val="accent5">
                    <a:lumMod val="50000"/>
                  </a:schemeClr>
                </a:solidFill>
                <a:latin typeface="Century Gothic" panose="020B0502020202020204" pitchFamily="34" charset="0"/>
              </a:rPr>
              <a:t>.</a:t>
            </a:r>
          </a:p>
        </p:txBody>
      </p:sp>
      <p:pic>
        <p:nvPicPr>
          <p:cNvPr id="11" name="Picture 10" descr="teacher pointing at the blackboar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1722" y="4880743"/>
            <a:ext cx="902586" cy="756714"/>
          </a:xfrm>
          <a:prstGeom prst="rect">
            <a:avLst/>
          </a:prstGeom>
        </p:spPr>
      </p:pic>
      <p:sp>
        <p:nvSpPr>
          <p:cNvPr id="40" name="TextBox 39"/>
          <p:cNvSpPr txBox="1"/>
          <p:nvPr/>
        </p:nvSpPr>
        <p:spPr>
          <a:xfrm>
            <a:off x="1512952" y="4868015"/>
            <a:ext cx="1187355" cy="769441"/>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speaks French</a:t>
            </a:r>
          </a:p>
        </p:txBody>
      </p:sp>
      <p:sp>
        <p:nvSpPr>
          <p:cNvPr id="35" name="TextBox 34"/>
          <p:cNvSpPr txBox="1"/>
          <p:nvPr/>
        </p:nvSpPr>
        <p:spPr>
          <a:xfrm>
            <a:off x="111972" y="5637457"/>
            <a:ext cx="3057199" cy="769441"/>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Le </a:t>
            </a:r>
            <a:r>
              <a:rPr lang="en-GB" sz="2200" b="1" dirty="0" err="1">
                <a:solidFill>
                  <a:schemeClr val="accent5">
                    <a:lumMod val="50000"/>
                  </a:schemeClr>
                </a:solidFill>
                <a:latin typeface="Century Gothic" panose="020B0502020202020204" pitchFamily="34" charset="0"/>
              </a:rPr>
              <a:t>professeur</a:t>
            </a:r>
            <a:r>
              <a:rPr lang="en-GB" sz="2200" b="1" dirty="0">
                <a:solidFill>
                  <a:schemeClr val="accent5">
                    <a:lumMod val="50000"/>
                  </a:schemeClr>
                </a:solidFill>
                <a:latin typeface="Century Gothic" panose="020B0502020202020204" pitchFamily="34" charset="0"/>
              </a:rPr>
              <a:t> </a:t>
            </a:r>
            <a:r>
              <a:rPr lang="en-GB" sz="2200" b="1" dirty="0" err="1">
                <a:solidFill>
                  <a:schemeClr val="accent5">
                    <a:lumMod val="50000"/>
                  </a:schemeClr>
                </a:solidFill>
                <a:latin typeface="Century Gothic" panose="020B0502020202020204" pitchFamily="34" charset="0"/>
              </a:rPr>
              <a:t>parle</a:t>
            </a:r>
            <a:r>
              <a:rPr lang="en-GB" sz="2200" b="1" dirty="0">
                <a:solidFill>
                  <a:schemeClr val="accent5">
                    <a:lumMod val="50000"/>
                  </a:schemeClr>
                </a:solidFill>
                <a:latin typeface="Century Gothic" panose="020B0502020202020204" pitchFamily="34" charset="0"/>
              </a:rPr>
              <a:t> </a:t>
            </a:r>
            <a:r>
              <a:rPr lang="en-GB" sz="2200" b="1" dirty="0" err="1">
                <a:solidFill>
                  <a:schemeClr val="accent5">
                    <a:lumMod val="50000"/>
                  </a:schemeClr>
                </a:solidFill>
                <a:latin typeface="Century Gothic" panose="020B0502020202020204" pitchFamily="34" charset="0"/>
              </a:rPr>
              <a:t>français</a:t>
            </a:r>
            <a:r>
              <a:rPr lang="en-GB" sz="2200" b="1" dirty="0">
                <a:solidFill>
                  <a:schemeClr val="accent5">
                    <a:lumMod val="50000"/>
                  </a:schemeClr>
                </a:solidFill>
                <a:latin typeface="Century Gothic" panose="020B0502020202020204" pitchFamily="34" charset="0"/>
              </a:rPr>
              <a:t>.</a:t>
            </a:r>
          </a:p>
        </p:txBody>
      </p:sp>
      <p:grpSp>
        <p:nvGrpSpPr>
          <p:cNvPr id="12" name="Group 11" descr="teachers pointing at the blackboard"/>
          <p:cNvGrpSpPr/>
          <p:nvPr/>
        </p:nvGrpSpPr>
        <p:grpSpPr>
          <a:xfrm>
            <a:off x="2989613" y="4700117"/>
            <a:ext cx="1544118" cy="950050"/>
            <a:chOff x="3060373" y="4690855"/>
            <a:chExt cx="1979259" cy="1152387"/>
          </a:xfrm>
        </p:grpSpPr>
        <p:pic>
          <p:nvPicPr>
            <p:cNvPr id="13" name="Picture 12" descr="teachers pointing at the blackboar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60373" y="4835824"/>
              <a:ext cx="1028704" cy="862449"/>
            </a:xfrm>
            <a:prstGeom prst="rect">
              <a:avLst/>
            </a:prstGeom>
          </p:spPr>
        </p:pic>
        <p:pic>
          <p:nvPicPr>
            <p:cNvPr id="14" name="Picture 13" descr="teachers pointing at the blackboar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3150" y="4690855"/>
              <a:ext cx="1028704" cy="862449"/>
            </a:xfrm>
            <a:prstGeom prst="rect">
              <a:avLst/>
            </a:prstGeom>
          </p:spPr>
        </p:pic>
        <p:pic>
          <p:nvPicPr>
            <p:cNvPr id="15" name="Picture 14" descr="teachers pointing at the blackboar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10928" y="4980793"/>
              <a:ext cx="1028704" cy="862449"/>
            </a:xfrm>
            <a:prstGeom prst="rect">
              <a:avLst/>
            </a:prstGeom>
          </p:spPr>
        </p:pic>
      </p:grpSp>
      <p:sp>
        <p:nvSpPr>
          <p:cNvPr id="41" name="TextBox 40"/>
          <p:cNvSpPr txBox="1"/>
          <p:nvPr/>
        </p:nvSpPr>
        <p:spPr>
          <a:xfrm>
            <a:off x="4578360" y="4849987"/>
            <a:ext cx="1187355" cy="769441"/>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speak English</a:t>
            </a:r>
          </a:p>
        </p:txBody>
      </p:sp>
      <p:sp>
        <p:nvSpPr>
          <p:cNvPr id="34" name="TextBox 33"/>
          <p:cNvSpPr txBox="1"/>
          <p:nvPr/>
        </p:nvSpPr>
        <p:spPr>
          <a:xfrm>
            <a:off x="3092881" y="5592539"/>
            <a:ext cx="3057199" cy="769441"/>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Les </a:t>
            </a:r>
            <a:r>
              <a:rPr lang="en-GB" sz="2200" b="1" dirty="0" err="1">
                <a:solidFill>
                  <a:schemeClr val="accent5">
                    <a:lumMod val="50000"/>
                  </a:schemeClr>
                </a:solidFill>
                <a:latin typeface="Century Gothic" panose="020B0502020202020204" pitchFamily="34" charset="0"/>
              </a:rPr>
              <a:t>professeurs</a:t>
            </a:r>
            <a:r>
              <a:rPr lang="en-GB" sz="2200" b="1" dirty="0">
                <a:solidFill>
                  <a:schemeClr val="accent5">
                    <a:lumMod val="50000"/>
                  </a:schemeClr>
                </a:solidFill>
                <a:latin typeface="Century Gothic" panose="020B0502020202020204" pitchFamily="34" charset="0"/>
              </a:rPr>
              <a:t> </a:t>
            </a:r>
            <a:r>
              <a:rPr lang="en-GB" sz="2200" b="1" dirty="0" err="1">
                <a:solidFill>
                  <a:schemeClr val="accent5">
                    <a:lumMod val="50000"/>
                  </a:schemeClr>
                </a:solidFill>
                <a:latin typeface="Century Gothic" panose="020B0502020202020204" pitchFamily="34" charset="0"/>
              </a:rPr>
              <a:t>parlent</a:t>
            </a:r>
            <a:r>
              <a:rPr lang="en-GB" sz="2200" b="1" dirty="0">
                <a:solidFill>
                  <a:schemeClr val="accent5">
                    <a:lumMod val="50000"/>
                  </a:schemeClr>
                </a:solidFill>
                <a:latin typeface="Century Gothic" panose="020B0502020202020204" pitchFamily="34" charset="0"/>
              </a:rPr>
              <a:t> </a:t>
            </a:r>
            <a:r>
              <a:rPr lang="en-GB" sz="2200" b="1" dirty="0" err="1">
                <a:solidFill>
                  <a:schemeClr val="accent5">
                    <a:lumMod val="50000"/>
                  </a:schemeClr>
                </a:solidFill>
                <a:latin typeface="Century Gothic" panose="020B0502020202020204" pitchFamily="34" charset="0"/>
              </a:rPr>
              <a:t>anglais</a:t>
            </a:r>
            <a:r>
              <a:rPr lang="en-GB" sz="2200" b="1" dirty="0">
                <a:solidFill>
                  <a:schemeClr val="accent5">
                    <a:lumMod val="50000"/>
                  </a:schemeClr>
                </a:solidFill>
                <a:latin typeface="Century Gothic" panose="020B0502020202020204" pitchFamily="34" charset="0"/>
              </a:rPr>
              <a:t>.</a:t>
            </a:r>
          </a:p>
        </p:txBody>
      </p:sp>
      <p:sp>
        <p:nvSpPr>
          <p:cNvPr id="16" name="Rectangle 15"/>
          <p:cNvSpPr/>
          <p:nvPr/>
        </p:nvSpPr>
        <p:spPr>
          <a:xfrm>
            <a:off x="6675421" y="-54318"/>
            <a:ext cx="2860078" cy="646331"/>
          </a:xfrm>
          <a:prstGeom prst="rect">
            <a:avLst/>
          </a:prstGeom>
          <a:noFill/>
        </p:spPr>
        <p:txBody>
          <a:bodyPr wrap="none" lIns="91440" tIns="45720" rIns="91440" bIns="45720">
            <a:spAutoFit/>
          </a:bodyPr>
          <a:lstStyle/>
          <a:p>
            <a:pPr algn="ctr"/>
            <a:r>
              <a:rPr lang="en-US" sz="3600" b="1" dirty="0" err="1">
                <a:ln w="22225">
                  <a:solidFill>
                    <a:schemeClr val="accent2"/>
                  </a:solidFill>
                  <a:prstDash val="solid"/>
                </a:ln>
                <a:solidFill>
                  <a:schemeClr val="accent2">
                    <a:lumMod val="40000"/>
                    <a:lumOff val="60000"/>
                  </a:schemeClr>
                </a:solidFill>
                <a:latin typeface="Century Gothic" panose="020B0502020202020204" pitchFamily="34" charset="0"/>
              </a:rPr>
              <a:t>Partenaire</a:t>
            </a:r>
            <a:r>
              <a:rPr lang="en-US" sz="3600" b="1" dirty="0">
                <a:ln w="22225">
                  <a:solidFill>
                    <a:schemeClr val="accent2"/>
                  </a:solidFill>
                  <a:prstDash val="solid"/>
                </a:ln>
                <a:solidFill>
                  <a:schemeClr val="accent2">
                    <a:lumMod val="40000"/>
                    <a:lumOff val="60000"/>
                  </a:schemeClr>
                </a:solidFill>
                <a:latin typeface="Century Gothic" panose="020B0502020202020204" pitchFamily="34" charset="0"/>
              </a:rPr>
              <a:t> B</a:t>
            </a:r>
            <a:endParaRPr lang="en-US" sz="36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49" name="TextBox 48"/>
          <p:cNvSpPr txBox="1"/>
          <p:nvPr/>
        </p:nvSpPr>
        <p:spPr>
          <a:xfrm>
            <a:off x="7592707" y="864389"/>
            <a:ext cx="1187355" cy="769441"/>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studies history</a:t>
            </a:r>
          </a:p>
        </p:txBody>
      </p:sp>
      <p:sp>
        <p:nvSpPr>
          <p:cNvPr id="42" name="TextBox 41"/>
          <p:cNvSpPr txBox="1"/>
          <p:nvPr/>
        </p:nvSpPr>
        <p:spPr>
          <a:xfrm>
            <a:off x="5826882" y="1855272"/>
            <a:ext cx="3125337" cy="769441"/>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Le </a:t>
            </a:r>
            <a:r>
              <a:rPr lang="en-GB" sz="2200" b="1" dirty="0" err="1">
                <a:solidFill>
                  <a:schemeClr val="accent5">
                    <a:lumMod val="50000"/>
                  </a:schemeClr>
                </a:solidFill>
                <a:latin typeface="Century Gothic" panose="020B0502020202020204" pitchFamily="34" charset="0"/>
              </a:rPr>
              <a:t>garçon</a:t>
            </a:r>
            <a:r>
              <a:rPr lang="en-GB" sz="2200" b="1" dirty="0">
                <a:solidFill>
                  <a:schemeClr val="accent5">
                    <a:lumMod val="50000"/>
                  </a:schemeClr>
                </a:solidFill>
                <a:latin typeface="Century Gothic" panose="020B0502020202020204" pitchFamily="34" charset="0"/>
              </a:rPr>
              <a:t> </a:t>
            </a:r>
            <a:r>
              <a:rPr lang="en-GB" sz="2200" b="1" dirty="0" err="1">
                <a:solidFill>
                  <a:schemeClr val="accent5">
                    <a:lumMod val="50000"/>
                  </a:schemeClr>
                </a:solidFill>
                <a:latin typeface="Century Gothic" panose="020B0502020202020204" pitchFamily="34" charset="0"/>
              </a:rPr>
              <a:t>étudie</a:t>
            </a:r>
            <a:r>
              <a:rPr lang="en-GB" sz="2200" b="1" dirty="0">
                <a:solidFill>
                  <a:schemeClr val="accent5">
                    <a:lumMod val="50000"/>
                  </a:schemeClr>
                </a:solidFill>
                <a:latin typeface="Century Gothic" panose="020B0502020202020204" pitchFamily="34" charset="0"/>
              </a:rPr>
              <a:t> </a:t>
            </a:r>
            <a:r>
              <a:rPr lang="en-GB" sz="2200" b="1" dirty="0" err="1">
                <a:solidFill>
                  <a:schemeClr val="accent5">
                    <a:lumMod val="50000"/>
                  </a:schemeClr>
                </a:solidFill>
                <a:latin typeface="Century Gothic" panose="020B0502020202020204" pitchFamily="34" charset="0"/>
              </a:rPr>
              <a:t>l’histoire</a:t>
            </a:r>
            <a:r>
              <a:rPr lang="en-GB" sz="2200" b="1" dirty="0">
                <a:solidFill>
                  <a:schemeClr val="accent5">
                    <a:lumMod val="50000"/>
                  </a:schemeClr>
                </a:solidFill>
                <a:latin typeface="Century Gothic" panose="020B0502020202020204" pitchFamily="34" charset="0"/>
              </a:rPr>
              <a:t>.</a:t>
            </a:r>
          </a:p>
        </p:txBody>
      </p:sp>
      <p:sp>
        <p:nvSpPr>
          <p:cNvPr id="50" name="TextBox 49"/>
          <p:cNvSpPr txBox="1"/>
          <p:nvPr/>
        </p:nvSpPr>
        <p:spPr>
          <a:xfrm>
            <a:off x="10633950" y="874355"/>
            <a:ext cx="1443782" cy="769441"/>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study at home</a:t>
            </a:r>
          </a:p>
        </p:txBody>
      </p:sp>
      <p:sp>
        <p:nvSpPr>
          <p:cNvPr id="43" name="TextBox 42"/>
          <p:cNvSpPr txBox="1"/>
          <p:nvPr/>
        </p:nvSpPr>
        <p:spPr>
          <a:xfrm>
            <a:off x="8952395" y="1842892"/>
            <a:ext cx="3125337" cy="769441"/>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Les </a:t>
            </a:r>
            <a:r>
              <a:rPr lang="en-GB" sz="2200" b="1" dirty="0" err="1">
                <a:solidFill>
                  <a:schemeClr val="accent5">
                    <a:lumMod val="50000"/>
                  </a:schemeClr>
                </a:solidFill>
                <a:latin typeface="Century Gothic" panose="020B0502020202020204" pitchFamily="34" charset="0"/>
              </a:rPr>
              <a:t>garçons</a:t>
            </a:r>
            <a:r>
              <a:rPr lang="en-GB" sz="2200" b="1" dirty="0">
                <a:solidFill>
                  <a:schemeClr val="accent5">
                    <a:lumMod val="50000"/>
                  </a:schemeClr>
                </a:solidFill>
                <a:latin typeface="Century Gothic" panose="020B0502020202020204" pitchFamily="34" charset="0"/>
              </a:rPr>
              <a:t> </a:t>
            </a:r>
            <a:r>
              <a:rPr lang="en-GB" sz="2200" b="1" dirty="0" err="1">
                <a:solidFill>
                  <a:schemeClr val="accent5">
                    <a:lumMod val="50000"/>
                  </a:schemeClr>
                </a:solidFill>
                <a:latin typeface="Century Gothic" panose="020B0502020202020204" pitchFamily="34" charset="0"/>
              </a:rPr>
              <a:t>étudient</a:t>
            </a:r>
            <a:r>
              <a:rPr lang="en-GB" sz="2200" b="1" dirty="0">
                <a:solidFill>
                  <a:schemeClr val="accent5">
                    <a:lumMod val="50000"/>
                  </a:schemeClr>
                </a:solidFill>
                <a:latin typeface="Century Gothic" panose="020B0502020202020204" pitchFamily="34" charset="0"/>
              </a:rPr>
              <a:t> à la </a:t>
            </a:r>
            <a:r>
              <a:rPr lang="en-GB" sz="2200" b="1" dirty="0" err="1">
                <a:solidFill>
                  <a:schemeClr val="accent5">
                    <a:lumMod val="50000"/>
                  </a:schemeClr>
                </a:solidFill>
                <a:latin typeface="Century Gothic" panose="020B0502020202020204" pitchFamily="34" charset="0"/>
              </a:rPr>
              <a:t>masion</a:t>
            </a:r>
            <a:r>
              <a:rPr lang="en-GB" sz="2200" b="1" dirty="0">
                <a:solidFill>
                  <a:schemeClr val="accent5">
                    <a:lumMod val="50000"/>
                  </a:schemeClr>
                </a:solidFill>
                <a:latin typeface="Century Gothic" panose="020B0502020202020204" pitchFamily="34" charset="0"/>
              </a:rPr>
              <a:t>.</a:t>
            </a:r>
          </a:p>
        </p:txBody>
      </p:sp>
      <p:grpSp>
        <p:nvGrpSpPr>
          <p:cNvPr id="26" name="Group 25" descr="women"/>
          <p:cNvGrpSpPr/>
          <p:nvPr/>
        </p:nvGrpSpPr>
        <p:grpSpPr>
          <a:xfrm>
            <a:off x="5910840" y="2686600"/>
            <a:ext cx="1598869" cy="1246027"/>
            <a:chOff x="646931" y="2389705"/>
            <a:chExt cx="1728900" cy="1357105"/>
          </a:xfrm>
        </p:grpSpPr>
        <p:pic>
          <p:nvPicPr>
            <p:cNvPr id="27" name="Picture 26" descr="wom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6931" y="2389705"/>
              <a:ext cx="676902" cy="1357105"/>
            </a:xfrm>
            <a:prstGeom prst="rect">
              <a:avLst/>
            </a:prstGeom>
          </p:spPr>
        </p:pic>
        <p:pic>
          <p:nvPicPr>
            <p:cNvPr id="28" name="Picture 27" descr="wom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47051" y="2389705"/>
              <a:ext cx="623160" cy="1357105"/>
            </a:xfrm>
            <a:prstGeom prst="rect">
              <a:avLst/>
            </a:prstGeom>
          </p:spPr>
        </p:pic>
        <p:pic>
          <p:nvPicPr>
            <p:cNvPr id="29" name="Picture 28" descr="wom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52671" y="2389705"/>
              <a:ext cx="623160" cy="1357105"/>
            </a:xfrm>
            <a:prstGeom prst="rect">
              <a:avLst/>
            </a:prstGeom>
          </p:spPr>
        </p:pic>
      </p:grpSp>
      <p:sp>
        <p:nvSpPr>
          <p:cNvPr id="52" name="TextBox 51"/>
          <p:cNvSpPr txBox="1"/>
          <p:nvPr/>
        </p:nvSpPr>
        <p:spPr>
          <a:xfrm>
            <a:off x="7592707" y="3005603"/>
            <a:ext cx="1303420" cy="769441"/>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prepare lunch</a:t>
            </a:r>
          </a:p>
        </p:txBody>
      </p:sp>
      <p:sp>
        <p:nvSpPr>
          <p:cNvPr id="44" name="TextBox 43"/>
          <p:cNvSpPr txBox="1"/>
          <p:nvPr/>
        </p:nvSpPr>
        <p:spPr>
          <a:xfrm>
            <a:off x="5805562" y="3915772"/>
            <a:ext cx="3125337" cy="769441"/>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Les </a:t>
            </a:r>
            <a:r>
              <a:rPr lang="en-GB" sz="2200" b="1" dirty="0" err="1">
                <a:solidFill>
                  <a:schemeClr val="accent5">
                    <a:lumMod val="50000"/>
                  </a:schemeClr>
                </a:solidFill>
                <a:latin typeface="Century Gothic" panose="020B0502020202020204" pitchFamily="34" charset="0"/>
              </a:rPr>
              <a:t>mères</a:t>
            </a:r>
            <a:r>
              <a:rPr lang="en-GB" sz="2200" b="1" dirty="0">
                <a:solidFill>
                  <a:schemeClr val="accent5">
                    <a:lumMod val="50000"/>
                  </a:schemeClr>
                </a:solidFill>
                <a:latin typeface="Century Gothic" panose="020B0502020202020204" pitchFamily="34" charset="0"/>
              </a:rPr>
              <a:t> </a:t>
            </a:r>
            <a:r>
              <a:rPr lang="en-GB" sz="2200" b="1" dirty="0" err="1">
                <a:solidFill>
                  <a:schemeClr val="accent5">
                    <a:lumMod val="50000"/>
                  </a:schemeClr>
                </a:solidFill>
                <a:latin typeface="Century Gothic" panose="020B0502020202020204" pitchFamily="34" charset="0"/>
              </a:rPr>
              <a:t>préparent</a:t>
            </a:r>
            <a:r>
              <a:rPr lang="en-GB" sz="2200" b="1" dirty="0">
                <a:solidFill>
                  <a:schemeClr val="accent5">
                    <a:lumMod val="50000"/>
                  </a:schemeClr>
                </a:solidFill>
                <a:latin typeface="Century Gothic" panose="020B0502020202020204" pitchFamily="34" charset="0"/>
              </a:rPr>
              <a:t> le </a:t>
            </a:r>
            <a:r>
              <a:rPr lang="en-GB" sz="2200" b="1" dirty="0" err="1">
                <a:solidFill>
                  <a:schemeClr val="accent5">
                    <a:lumMod val="50000"/>
                  </a:schemeClr>
                </a:solidFill>
                <a:latin typeface="Century Gothic" panose="020B0502020202020204" pitchFamily="34" charset="0"/>
              </a:rPr>
              <a:t>déjeuner</a:t>
            </a:r>
            <a:r>
              <a:rPr lang="en-GB" sz="2200" b="1" dirty="0">
                <a:solidFill>
                  <a:schemeClr val="accent5">
                    <a:lumMod val="50000"/>
                  </a:schemeClr>
                </a:solidFill>
                <a:latin typeface="Century Gothic" panose="020B0502020202020204" pitchFamily="34" charset="0"/>
              </a:rPr>
              <a:t>.</a:t>
            </a:r>
          </a:p>
        </p:txBody>
      </p:sp>
      <p:pic>
        <p:nvPicPr>
          <p:cNvPr id="25" name="Picture 24" descr="woma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01992" y="2696011"/>
            <a:ext cx="587316" cy="1279045"/>
          </a:xfrm>
          <a:prstGeom prst="rect">
            <a:avLst/>
          </a:prstGeom>
        </p:spPr>
      </p:pic>
      <p:sp>
        <p:nvSpPr>
          <p:cNvPr id="51" name="TextBox 50"/>
          <p:cNvSpPr txBox="1"/>
          <p:nvPr/>
        </p:nvSpPr>
        <p:spPr>
          <a:xfrm>
            <a:off x="10089307" y="2950812"/>
            <a:ext cx="1838835" cy="769441"/>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prepares the fruit </a:t>
            </a:r>
          </a:p>
        </p:txBody>
      </p:sp>
      <p:sp>
        <p:nvSpPr>
          <p:cNvPr id="45" name="TextBox 44"/>
          <p:cNvSpPr txBox="1"/>
          <p:nvPr/>
        </p:nvSpPr>
        <p:spPr>
          <a:xfrm>
            <a:off x="9066663" y="3893312"/>
            <a:ext cx="3125337" cy="769441"/>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La </a:t>
            </a:r>
            <a:r>
              <a:rPr lang="en-GB" sz="2200" b="1" dirty="0" err="1">
                <a:solidFill>
                  <a:schemeClr val="accent5">
                    <a:lumMod val="50000"/>
                  </a:schemeClr>
                </a:solidFill>
                <a:latin typeface="Century Gothic" panose="020B0502020202020204" pitchFamily="34" charset="0"/>
              </a:rPr>
              <a:t>mère</a:t>
            </a:r>
            <a:r>
              <a:rPr lang="en-GB" sz="2200" b="1" dirty="0">
                <a:solidFill>
                  <a:schemeClr val="accent5">
                    <a:lumMod val="50000"/>
                  </a:schemeClr>
                </a:solidFill>
                <a:latin typeface="Century Gothic" panose="020B0502020202020204" pitchFamily="34" charset="0"/>
              </a:rPr>
              <a:t> </a:t>
            </a:r>
            <a:r>
              <a:rPr lang="en-GB" sz="2200" b="1" dirty="0" err="1">
                <a:solidFill>
                  <a:schemeClr val="accent5">
                    <a:lumMod val="50000"/>
                  </a:schemeClr>
                </a:solidFill>
                <a:latin typeface="Century Gothic" panose="020B0502020202020204" pitchFamily="34" charset="0"/>
              </a:rPr>
              <a:t>prépare</a:t>
            </a:r>
            <a:r>
              <a:rPr lang="en-GB" sz="2200" b="1" dirty="0">
                <a:solidFill>
                  <a:schemeClr val="accent5">
                    <a:lumMod val="50000"/>
                  </a:schemeClr>
                </a:solidFill>
                <a:latin typeface="Century Gothic" panose="020B0502020202020204" pitchFamily="34" charset="0"/>
              </a:rPr>
              <a:t> le fruit.</a:t>
            </a:r>
          </a:p>
        </p:txBody>
      </p:sp>
      <p:grpSp>
        <p:nvGrpSpPr>
          <p:cNvPr id="22" name="Group 21" descr="stethoscopes"/>
          <p:cNvGrpSpPr/>
          <p:nvPr/>
        </p:nvGrpSpPr>
        <p:grpSpPr>
          <a:xfrm>
            <a:off x="6239322" y="4862412"/>
            <a:ext cx="1067486" cy="864734"/>
            <a:chOff x="582326" y="4399454"/>
            <a:chExt cx="1458916" cy="1257478"/>
          </a:xfrm>
        </p:grpSpPr>
        <p:pic>
          <p:nvPicPr>
            <p:cNvPr id="23" name="Picture 22" descr="stethoscopes"/>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2326" y="4517441"/>
              <a:ext cx="794191" cy="1139491"/>
            </a:xfrm>
            <a:prstGeom prst="rect">
              <a:avLst/>
            </a:prstGeom>
          </p:spPr>
        </p:pic>
        <p:pic>
          <p:nvPicPr>
            <p:cNvPr id="24" name="Picture 23" descr="stethoscopes"/>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47051" y="4399454"/>
              <a:ext cx="794191" cy="1139491"/>
            </a:xfrm>
            <a:prstGeom prst="rect">
              <a:avLst/>
            </a:prstGeom>
          </p:spPr>
        </p:pic>
      </p:grpSp>
      <p:sp>
        <p:nvSpPr>
          <p:cNvPr id="53" name="TextBox 52"/>
          <p:cNvSpPr txBox="1"/>
          <p:nvPr/>
        </p:nvSpPr>
        <p:spPr>
          <a:xfrm>
            <a:off x="7425991" y="4818861"/>
            <a:ext cx="1640671" cy="769441"/>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listen to the radio</a:t>
            </a:r>
          </a:p>
        </p:txBody>
      </p:sp>
      <p:sp>
        <p:nvSpPr>
          <p:cNvPr id="48" name="TextBox 47"/>
          <p:cNvSpPr txBox="1"/>
          <p:nvPr/>
        </p:nvSpPr>
        <p:spPr>
          <a:xfrm>
            <a:off x="5820810" y="5614998"/>
            <a:ext cx="3125337" cy="769441"/>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Les </a:t>
            </a:r>
            <a:r>
              <a:rPr lang="en-GB" sz="2200" b="1" dirty="0" err="1">
                <a:solidFill>
                  <a:schemeClr val="accent5">
                    <a:lumMod val="50000"/>
                  </a:schemeClr>
                </a:solidFill>
                <a:latin typeface="Century Gothic" panose="020B0502020202020204" pitchFamily="34" charset="0"/>
              </a:rPr>
              <a:t>médecins</a:t>
            </a:r>
            <a:r>
              <a:rPr lang="en-GB" sz="2200" b="1" dirty="0">
                <a:solidFill>
                  <a:schemeClr val="accent5">
                    <a:lumMod val="50000"/>
                  </a:schemeClr>
                </a:solidFill>
                <a:latin typeface="Century Gothic" panose="020B0502020202020204" pitchFamily="34" charset="0"/>
              </a:rPr>
              <a:t> </a:t>
            </a:r>
            <a:r>
              <a:rPr lang="en-GB" sz="2200" b="1" dirty="0" err="1">
                <a:solidFill>
                  <a:schemeClr val="accent5">
                    <a:lumMod val="50000"/>
                  </a:schemeClr>
                </a:solidFill>
                <a:latin typeface="Century Gothic" panose="020B0502020202020204" pitchFamily="34" charset="0"/>
              </a:rPr>
              <a:t>écoutent</a:t>
            </a:r>
            <a:r>
              <a:rPr lang="en-GB" sz="2200" b="1" dirty="0">
                <a:solidFill>
                  <a:schemeClr val="accent5">
                    <a:lumMod val="50000"/>
                  </a:schemeClr>
                </a:solidFill>
                <a:latin typeface="Century Gothic" panose="020B0502020202020204" pitchFamily="34" charset="0"/>
              </a:rPr>
              <a:t> la radio.</a:t>
            </a:r>
          </a:p>
        </p:txBody>
      </p:sp>
      <p:pic>
        <p:nvPicPr>
          <p:cNvPr id="21" name="Picture 20" descr="stethoscop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73202" y="4763966"/>
            <a:ext cx="616403" cy="884404"/>
          </a:xfrm>
          <a:prstGeom prst="rect">
            <a:avLst/>
          </a:prstGeom>
        </p:spPr>
      </p:pic>
      <p:sp>
        <p:nvSpPr>
          <p:cNvPr id="46" name="TextBox 45"/>
          <p:cNvSpPr txBox="1"/>
          <p:nvPr/>
        </p:nvSpPr>
        <p:spPr>
          <a:xfrm>
            <a:off x="9066662" y="5559011"/>
            <a:ext cx="3125337" cy="769441"/>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Le </a:t>
            </a:r>
            <a:r>
              <a:rPr lang="en-GB" sz="2200" b="1" dirty="0" err="1">
                <a:solidFill>
                  <a:schemeClr val="accent5">
                    <a:lumMod val="50000"/>
                  </a:schemeClr>
                </a:solidFill>
                <a:latin typeface="Century Gothic" panose="020B0502020202020204" pitchFamily="34" charset="0"/>
              </a:rPr>
              <a:t>médecin</a:t>
            </a:r>
            <a:r>
              <a:rPr lang="en-GB" sz="2200" b="1" dirty="0">
                <a:solidFill>
                  <a:schemeClr val="accent5">
                    <a:lumMod val="50000"/>
                  </a:schemeClr>
                </a:solidFill>
                <a:latin typeface="Century Gothic" panose="020B0502020202020204" pitchFamily="34" charset="0"/>
              </a:rPr>
              <a:t> </a:t>
            </a:r>
            <a:r>
              <a:rPr lang="en-GB" sz="2200" b="1" dirty="0" err="1">
                <a:solidFill>
                  <a:schemeClr val="accent5">
                    <a:lumMod val="50000"/>
                  </a:schemeClr>
                </a:solidFill>
                <a:latin typeface="Century Gothic" panose="020B0502020202020204" pitchFamily="34" charset="0"/>
              </a:rPr>
              <a:t>écoute</a:t>
            </a:r>
            <a:r>
              <a:rPr lang="en-GB" sz="2200" b="1" dirty="0">
                <a:solidFill>
                  <a:schemeClr val="accent5">
                    <a:lumMod val="50000"/>
                  </a:schemeClr>
                </a:solidFill>
                <a:latin typeface="Century Gothic" panose="020B0502020202020204" pitchFamily="34" charset="0"/>
              </a:rPr>
              <a:t> la </a:t>
            </a:r>
            <a:r>
              <a:rPr lang="en-GB" sz="2200" b="1" dirty="0" err="1">
                <a:solidFill>
                  <a:schemeClr val="accent5">
                    <a:lumMod val="50000"/>
                  </a:schemeClr>
                </a:solidFill>
                <a:latin typeface="Century Gothic" panose="020B0502020202020204" pitchFamily="34" charset="0"/>
              </a:rPr>
              <a:t>fille</a:t>
            </a:r>
            <a:r>
              <a:rPr lang="en-GB" sz="2200" b="1" dirty="0">
                <a:solidFill>
                  <a:schemeClr val="accent5">
                    <a:lumMod val="50000"/>
                  </a:schemeClr>
                </a:solidFill>
                <a:latin typeface="Century Gothic" panose="020B0502020202020204" pitchFamily="34" charset="0"/>
              </a:rPr>
              <a:t>.</a:t>
            </a:r>
          </a:p>
        </p:txBody>
      </p:sp>
      <p:sp>
        <p:nvSpPr>
          <p:cNvPr id="54" name="TextBox 53"/>
          <p:cNvSpPr txBox="1"/>
          <p:nvPr/>
        </p:nvSpPr>
        <p:spPr>
          <a:xfrm>
            <a:off x="10310120" y="4790421"/>
            <a:ext cx="1618022" cy="769441"/>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listens to the girl</a:t>
            </a:r>
          </a:p>
        </p:txBody>
      </p:sp>
      <p:sp>
        <p:nvSpPr>
          <p:cNvPr id="47" name="Title 46" hidden="1">
            <a:extLst>
              <a:ext uri="{FF2B5EF4-FFF2-40B4-BE49-F238E27FC236}">
                <a16:creationId xmlns:a16="http://schemas.microsoft.com/office/drawing/2014/main" id="{973D5FEF-EAA2-904F-ADB6-479BE5360DC9}"/>
              </a:ext>
            </a:extLst>
          </p:cNvPr>
          <p:cNvSpPr>
            <a:spLocks noGrp="1"/>
          </p:cNvSpPr>
          <p:nvPr>
            <p:ph type="title"/>
          </p:nvPr>
        </p:nvSpPr>
        <p:spPr/>
        <p:txBody>
          <a:bodyPr/>
          <a:lstStyle/>
          <a:p>
            <a:r>
              <a:rPr lang="en-US" dirty="0"/>
              <a:t>Activity sheet</a:t>
            </a:r>
          </a:p>
        </p:txBody>
      </p:sp>
      <p:pic>
        <p:nvPicPr>
          <p:cNvPr id="55" name="Picture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5562" y="732741"/>
            <a:ext cx="884147" cy="1004713"/>
          </a:xfrm>
          <a:prstGeom prst="rect">
            <a:avLst/>
          </a:prstGeom>
        </p:spPr>
      </p:pic>
      <p:pic>
        <p:nvPicPr>
          <p:cNvPr id="56" name="Picture 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2708" y="682071"/>
            <a:ext cx="884147" cy="1004713"/>
          </a:xfrm>
          <a:prstGeom prst="rect">
            <a:avLst/>
          </a:prstGeom>
        </p:spPr>
      </p:pic>
    </p:spTree>
    <p:extLst>
      <p:ext uri="{BB962C8B-B14F-4D97-AF65-F5344CB8AC3E}">
        <p14:creationId xmlns:p14="http://schemas.microsoft.com/office/powerpoint/2010/main" val="1138412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9" name="Table 8">
            <a:extLst>
              <a:ext uri="{FF2B5EF4-FFF2-40B4-BE49-F238E27FC236}">
                <a16:creationId xmlns:a16="http://schemas.microsoft.com/office/drawing/2014/main" id="{C83DF4AE-C365-4D27-93A6-7FB7E533C13C}"/>
              </a:ext>
            </a:extLst>
          </p:cNvPr>
          <p:cNvGraphicFramePr>
            <a:graphicFrameLocks noGrp="1"/>
          </p:cNvGraphicFramePr>
          <p:nvPr/>
        </p:nvGraphicFramePr>
        <p:xfrm>
          <a:off x="2698495" y="1965018"/>
          <a:ext cx="8128000" cy="1197701"/>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708869">
                <a:tc>
                  <a:txBody>
                    <a:bodyPr/>
                    <a:lstStyle/>
                    <a:p>
                      <a:pPr algn="ctr"/>
                      <a:r>
                        <a:rPr lang="en-GB" sz="2000" b="0" i="0" dirty="0">
                          <a:solidFill>
                            <a:schemeClr val="accent5">
                              <a:lumMod val="50000"/>
                            </a:schemeClr>
                          </a:solidFill>
                          <a:latin typeface="Century Gothic" panose="020B0502020202020204" pitchFamily="34" charset="0"/>
                        </a:rPr>
                        <a:t>Say there are these</a:t>
                      </a:r>
                      <a:r>
                        <a:rPr lang="en-GB" sz="2000" b="0" i="0" baseline="0" dirty="0">
                          <a:solidFill>
                            <a:schemeClr val="accent5">
                              <a:lumMod val="50000"/>
                            </a:schemeClr>
                          </a:solidFill>
                          <a:latin typeface="Century Gothic" panose="020B0502020202020204" pitchFamily="34" charset="0"/>
                        </a:rPr>
                        <a:t> </a:t>
                      </a:r>
                      <a:r>
                        <a:rPr lang="en-GB" sz="2000" b="1" dirty="0">
                          <a:solidFill>
                            <a:schemeClr val="accent5">
                              <a:lumMod val="50000"/>
                            </a:schemeClr>
                          </a:solidFill>
                        </a:rPr>
                        <a:t>things</a:t>
                      </a:r>
                    </a:p>
                    <a:p>
                      <a:pPr algn="ctr"/>
                      <a:r>
                        <a:rPr lang="en-GB" sz="2000" b="1" i="1" dirty="0" err="1">
                          <a:solidFill>
                            <a:schemeClr val="accent5">
                              <a:lumMod val="50000"/>
                            </a:schemeClr>
                          </a:solidFill>
                        </a:rPr>
                        <a:t>il</a:t>
                      </a:r>
                      <a:r>
                        <a:rPr lang="en-GB" sz="2000" b="1" i="1" dirty="0">
                          <a:solidFill>
                            <a:schemeClr val="accent5">
                              <a:lumMod val="50000"/>
                            </a:schemeClr>
                          </a:solidFill>
                        </a:rPr>
                        <a:t> y a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0" i="0" dirty="0">
                          <a:solidFill>
                            <a:schemeClr val="accent5">
                              <a:lumMod val="50000"/>
                            </a:schemeClr>
                          </a:solidFill>
                          <a:latin typeface="Century Gothic" panose="020B0502020202020204" pitchFamily="34" charset="0"/>
                        </a:rPr>
                        <a:t>Write here what your partner says there is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88832">
                <a:tc>
                  <a:txBody>
                    <a:bodyPr/>
                    <a:lstStyle/>
                    <a:p>
                      <a:r>
                        <a:rPr lang="en-GB" sz="2000" b="0" i="0" dirty="0">
                          <a:solidFill>
                            <a:schemeClr val="accent5">
                              <a:lumMod val="50000"/>
                            </a:schemeClr>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0" i="0" dirty="0">
                          <a:solidFill>
                            <a:schemeClr val="accent5">
                              <a:lumMod val="50000"/>
                            </a:schemeClr>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0" name="TextBox 9">
            <a:extLst>
              <a:ext uri="{FF2B5EF4-FFF2-40B4-BE49-F238E27FC236}">
                <a16:creationId xmlns:a16="http://schemas.microsoft.com/office/drawing/2014/main" id="{A8D687AF-5FB4-42ED-A536-2EB4973BC3BD}"/>
              </a:ext>
            </a:extLst>
          </p:cNvPr>
          <p:cNvSpPr txBox="1"/>
          <p:nvPr/>
        </p:nvSpPr>
        <p:spPr>
          <a:xfrm>
            <a:off x="162364" y="1204013"/>
            <a:ext cx="9955849"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Il y a quoi? </a:t>
            </a:r>
            <a:r>
              <a:rPr lang="en-GB" sz="2000" dirty="0" err="1">
                <a:solidFill>
                  <a:schemeClr val="accent5">
                    <a:lumMod val="50000"/>
                  </a:schemeClr>
                </a:solidFill>
                <a:latin typeface="Century Gothic" panose="020B0502020202020204" pitchFamily="34" charset="0"/>
              </a:rPr>
              <a:t>Parle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fran</a:t>
            </a:r>
            <a:r>
              <a:rPr lang="en-GB" sz="2000" dirty="0" err="1">
                <a:solidFill>
                  <a:schemeClr val="accent5">
                    <a:lumMod val="50000"/>
                  </a:schemeClr>
                </a:solidFill>
                <a:latin typeface="Century Gothic" panose="020B0502020202020204" pitchFamily="34" charset="0"/>
                <a:cs typeface="Calibri" panose="020F0502020204030204" pitchFamily="34" charset="0"/>
              </a:rPr>
              <a:t>çais</a:t>
            </a:r>
            <a:r>
              <a:rPr lang="en-GB" sz="2000" dirty="0">
                <a:solidFill>
                  <a:schemeClr val="accent5">
                    <a:lumMod val="50000"/>
                  </a:schemeClr>
                </a:solidFill>
                <a:latin typeface="Century Gothic" panose="020B0502020202020204" pitchFamily="34" charset="0"/>
                <a:cs typeface="Calibri" panose="020F0502020204030204" pitchFamily="34" charset="0"/>
              </a:rPr>
              <a:t>. </a:t>
            </a:r>
            <a:r>
              <a:rPr lang="en-GB" sz="2000" dirty="0" err="1">
                <a:solidFill>
                  <a:schemeClr val="accent5">
                    <a:lumMod val="50000"/>
                  </a:schemeClr>
                </a:solidFill>
                <a:latin typeface="Century Gothic" panose="020B0502020202020204" pitchFamily="34" charset="0"/>
              </a:rPr>
              <a:t>Écris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anglais</a:t>
            </a:r>
            <a:r>
              <a:rPr lang="en-GB" sz="2000" dirty="0">
                <a:solidFill>
                  <a:schemeClr val="accent5">
                    <a:lumMod val="50000"/>
                  </a:schemeClr>
                </a:solidFill>
                <a:latin typeface="Century Gothic" panose="020B0502020202020204" pitchFamily="34" charset="0"/>
              </a:rPr>
              <a:t>!</a:t>
            </a:r>
          </a:p>
        </p:txBody>
      </p:sp>
      <p:sp>
        <p:nvSpPr>
          <p:cNvPr id="11" name="TextBox 10">
            <a:extLst>
              <a:ext uri="{FF2B5EF4-FFF2-40B4-BE49-F238E27FC236}">
                <a16:creationId xmlns:a16="http://schemas.microsoft.com/office/drawing/2014/main" id="{8A298488-6F64-4C7D-BAB8-6ED1BEB97E1F}"/>
              </a:ext>
            </a:extLst>
          </p:cNvPr>
          <p:cNvSpPr txBox="1"/>
          <p:nvPr/>
        </p:nvSpPr>
        <p:spPr>
          <a:xfrm>
            <a:off x="96948" y="2046927"/>
            <a:ext cx="3007895" cy="523220"/>
          </a:xfrm>
          <a:prstGeom prst="rect">
            <a:avLst/>
          </a:prstGeom>
          <a:noFill/>
        </p:spPr>
        <p:txBody>
          <a:bodyPr wrap="square" rtlCol="0">
            <a:spAutoFit/>
          </a:bodyPr>
          <a:lstStyle/>
          <a:p>
            <a:r>
              <a:rPr lang="en-GB" sz="2800" dirty="0" err="1">
                <a:solidFill>
                  <a:schemeClr val="accent5">
                    <a:lumMod val="50000"/>
                  </a:schemeClr>
                </a:solidFill>
                <a:latin typeface="Century Gothic" panose="020B0502020202020204" pitchFamily="34" charset="0"/>
              </a:rPr>
              <a:t>Partenaire</a:t>
            </a:r>
            <a:r>
              <a:rPr lang="en-GB" sz="2800" dirty="0">
                <a:solidFill>
                  <a:schemeClr val="accent5">
                    <a:lumMod val="50000"/>
                  </a:schemeClr>
                </a:solidFill>
                <a:latin typeface="Century Gothic" panose="020B0502020202020204" pitchFamily="34" charset="0"/>
              </a:rPr>
              <a:t> A</a:t>
            </a:r>
          </a:p>
        </p:txBody>
      </p:sp>
      <p:sp>
        <p:nvSpPr>
          <p:cNvPr id="12" name="TextBox 11">
            <a:extLst>
              <a:ext uri="{FF2B5EF4-FFF2-40B4-BE49-F238E27FC236}">
                <a16:creationId xmlns:a16="http://schemas.microsoft.com/office/drawing/2014/main" id="{753EAD75-5BC6-4735-A9C9-3D33389FD1CA}"/>
              </a:ext>
            </a:extLst>
          </p:cNvPr>
          <p:cNvSpPr txBox="1"/>
          <p:nvPr/>
        </p:nvSpPr>
        <p:spPr>
          <a:xfrm>
            <a:off x="96948" y="1639605"/>
            <a:ext cx="5364480" cy="523220"/>
          </a:xfrm>
          <a:prstGeom prst="rect">
            <a:avLst/>
          </a:prstGeom>
          <a:noFill/>
        </p:spPr>
        <p:txBody>
          <a:bodyPr wrap="square" rtlCol="0">
            <a:spAutoFit/>
          </a:bodyPr>
          <a:lstStyle/>
          <a:p>
            <a:r>
              <a:rPr lang="en-GB" sz="2800" dirty="0" err="1">
                <a:solidFill>
                  <a:schemeClr val="accent5">
                    <a:lumMod val="50000"/>
                  </a:schemeClr>
                </a:solidFill>
                <a:latin typeface="Century Gothic" panose="020B0502020202020204" pitchFamily="34" charset="0"/>
              </a:rPr>
              <a:t>Exemple</a:t>
            </a:r>
            <a:r>
              <a:rPr lang="en-GB" sz="2800" dirty="0">
                <a:solidFill>
                  <a:schemeClr val="accent5">
                    <a:lumMod val="50000"/>
                  </a:schemeClr>
                </a:solidFill>
                <a:latin typeface="Century Gothic" panose="020B0502020202020204" pitchFamily="34" charset="0"/>
              </a:rPr>
              <a:t>:</a:t>
            </a:r>
          </a:p>
        </p:txBody>
      </p:sp>
      <p:sp>
        <p:nvSpPr>
          <p:cNvPr id="13" name="TextBox 12">
            <a:extLst>
              <a:ext uri="{FF2B5EF4-FFF2-40B4-BE49-F238E27FC236}">
                <a16:creationId xmlns:a16="http://schemas.microsoft.com/office/drawing/2014/main" id="{48E28823-47CF-4E62-8BC1-45B202589A41}"/>
              </a:ext>
            </a:extLst>
          </p:cNvPr>
          <p:cNvSpPr txBox="1"/>
          <p:nvPr/>
        </p:nvSpPr>
        <p:spPr>
          <a:xfrm>
            <a:off x="3371091" y="2653783"/>
            <a:ext cx="2971800" cy="461665"/>
          </a:xfrm>
          <a:prstGeom prst="rect">
            <a:avLst/>
          </a:prstGeom>
          <a:noFill/>
        </p:spPr>
        <p:txBody>
          <a:bodyPr wrap="square" rtlCol="0">
            <a:spAutoFit/>
          </a:bodyPr>
          <a:lstStyle/>
          <a:p>
            <a:pPr algn="ctr"/>
            <a:r>
              <a:rPr lang="en-GB" sz="2400" dirty="0">
                <a:solidFill>
                  <a:schemeClr val="accent5">
                    <a:lumMod val="50000"/>
                  </a:schemeClr>
                </a:solidFill>
                <a:latin typeface="Century Gothic" panose="020B0502020202020204" pitchFamily="34" charset="0"/>
              </a:rPr>
              <a:t>a computer</a:t>
            </a:r>
          </a:p>
        </p:txBody>
      </p:sp>
      <p:sp>
        <p:nvSpPr>
          <p:cNvPr id="14" name="Rounded Rectangular Callout 2">
            <a:extLst>
              <a:ext uri="{FF2B5EF4-FFF2-40B4-BE49-F238E27FC236}">
                <a16:creationId xmlns:a16="http://schemas.microsoft.com/office/drawing/2014/main" id="{023F610C-1F73-4578-8E5A-5DBD8CBC2115}"/>
              </a:ext>
            </a:extLst>
          </p:cNvPr>
          <p:cNvSpPr/>
          <p:nvPr/>
        </p:nvSpPr>
        <p:spPr>
          <a:xfrm>
            <a:off x="323262" y="2783406"/>
            <a:ext cx="2105181" cy="1091309"/>
          </a:xfrm>
          <a:prstGeom prst="wedgeRoundRectCallout">
            <a:avLst>
              <a:gd name="adj1" fmla="val 25919"/>
              <a:gd name="adj2" fmla="val -66963"/>
              <a:gd name="adj3" fmla="val 16667"/>
            </a:avLst>
          </a:prstGeom>
          <a:solidFill>
            <a:schemeClr val="accent1">
              <a:lumMod val="50000"/>
            </a:schemeClr>
          </a:solidFill>
          <a:ln>
            <a:solidFill>
              <a:srgbClr val="FA65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5" name="TextBox 14">
            <a:extLst>
              <a:ext uri="{FF2B5EF4-FFF2-40B4-BE49-F238E27FC236}">
                <a16:creationId xmlns:a16="http://schemas.microsoft.com/office/drawing/2014/main" id="{C987E39D-C84D-47AC-8255-47A3F066F02C}"/>
              </a:ext>
            </a:extLst>
          </p:cNvPr>
          <p:cNvSpPr txBox="1"/>
          <p:nvPr/>
        </p:nvSpPr>
        <p:spPr>
          <a:xfrm>
            <a:off x="375742" y="2896468"/>
            <a:ext cx="1975056" cy="830997"/>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GB" sz="2400" dirty="0">
                <a:solidFill>
                  <a:schemeClr val="bg1"/>
                </a:solidFill>
                <a:latin typeface="Century Gothic" panose="020B0502020202020204" pitchFamily="34" charset="0"/>
              </a:rPr>
              <a:t>Il y a un </a:t>
            </a:r>
            <a:r>
              <a:rPr lang="en-GB" sz="2400" dirty="0" err="1">
                <a:solidFill>
                  <a:schemeClr val="bg1"/>
                </a:solidFill>
                <a:latin typeface="Century Gothic" panose="020B0502020202020204" pitchFamily="34" charset="0"/>
              </a:rPr>
              <a:t>ordinateur</a:t>
            </a:r>
            <a:r>
              <a:rPr lang="en-GB" sz="2400" dirty="0">
                <a:solidFill>
                  <a:schemeClr val="bg1"/>
                </a:solidFill>
                <a:latin typeface="Century Gothic" panose="020B0502020202020204" pitchFamily="34" charset="0"/>
              </a:rPr>
              <a:t>.</a:t>
            </a:r>
          </a:p>
        </p:txBody>
      </p:sp>
      <p:sp>
        <p:nvSpPr>
          <p:cNvPr id="16" name="TextBox 15">
            <a:extLst>
              <a:ext uri="{FF2B5EF4-FFF2-40B4-BE49-F238E27FC236}">
                <a16:creationId xmlns:a16="http://schemas.microsoft.com/office/drawing/2014/main" id="{3E3C2EAF-AD40-4889-8ECF-B0FBEB530742}"/>
              </a:ext>
            </a:extLst>
          </p:cNvPr>
          <p:cNvSpPr txBox="1"/>
          <p:nvPr/>
        </p:nvSpPr>
        <p:spPr>
          <a:xfrm>
            <a:off x="217451" y="4451085"/>
            <a:ext cx="3007895" cy="523220"/>
          </a:xfrm>
          <a:prstGeom prst="rect">
            <a:avLst/>
          </a:prstGeom>
          <a:noFill/>
        </p:spPr>
        <p:txBody>
          <a:bodyPr wrap="square" rtlCol="0">
            <a:spAutoFit/>
          </a:bodyPr>
          <a:lstStyle/>
          <a:p>
            <a:r>
              <a:rPr lang="en-GB" sz="2800" dirty="0" err="1">
                <a:solidFill>
                  <a:schemeClr val="accent5">
                    <a:lumMod val="50000"/>
                  </a:schemeClr>
                </a:solidFill>
                <a:latin typeface="Century Gothic" panose="020B0502020202020204" pitchFamily="34" charset="0"/>
              </a:rPr>
              <a:t>Partenaire</a:t>
            </a:r>
            <a:r>
              <a:rPr lang="en-GB" sz="2800" dirty="0">
                <a:solidFill>
                  <a:schemeClr val="accent5">
                    <a:lumMod val="50000"/>
                  </a:schemeClr>
                </a:solidFill>
                <a:latin typeface="Century Gothic" panose="020B0502020202020204" pitchFamily="34" charset="0"/>
              </a:rPr>
              <a:t> B</a:t>
            </a:r>
          </a:p>
        </p:txBody>
      </p:sp>
      <p:graphicFrame>
        <p:nvGraphicFramePr>
          <p:cNvPr id="17" name="Table 16">
            <a:extLst>
              <a:ext uri="{FF2B5EF4-FFF2-40B4-BE49-F238E27FC236}">
                <a16:creationId xmlns:a16="http://schemas.microsoft.com/office/drawing/2014/main" id="{3DE6AD63-C8B9-45CB-8F95-847C362B4545}"/>
              </a:ext>
            </a:extLst>
          </p:cNvPr>
          <p:cNvGraphicFramePr>
            <a:graphicFrameLocks noGrp="1"/>
          </p:cNvGraphicFramePr>
          <p:nvPr/>
        </p:nvGraphicFramePr>
        <p:xfrm>
          <a:off x="2698495" y="4326645"/>
          <a:ext cx="8128000" cy="1197701"/>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708869">
                <a:tc>
                  <a:txBody>
                    <a:bodyPr/>
                    <a:lstStyle/>
                    <a:p>
                      <a:pPr algn="ctr"/>
                      <a:r>
                        <a:rPr lang="en-GB" sz="2000" b="0" i="0" dirty="0">
                          <a:solidFill>
                            <a:schemeClr val="accent5">
                              <a:lumMod val="50000"/>
                            </a:schemeClr>
                          </a:solidFill>
                          <a:latin typeface="Century Gothic" panose="020B0502020202020204" pitchFamily="34" charset="0"/>
                        </a:rPr>
                        <a:t>Say there are these</a:t>
                      </a:r>
                      <a:r>
                        <a:rPr lang="en-GB" sz="2000" b="0" i="0" baseline="0" dirty="0">
                          <a:solidFill>
                            <a:schemeClr val="accent5">
                              <a:lumMod val="50000"/>
                            </a:schemeClr>
                          </a:solidFill>
                          <a:latin typeface="Century Gothic" panose="020B0502020202020204" pitchFamily="34" charset="0"/>
                        </a:rPr>
                        <a:t> </a:t>
                      </a:r>
                      <a:r>
                        <a:rPr lang="en-GB" sz="2000" b="1" dirty="0">
                          <a:solidFill>
                            <a:schemeClr val="accent5">
                              <a:lumMod val="50000"/>
                            </a:schemeClr>
                          </a:solidFill>
                        </a:rPr>
                        <a:t>things</a:t>
                      </a:r>
                    </a:p>
                    <a:p>
                      <a:pPr algn="ctr"/>
                      <a:r>
                        <a:rPr lang="en-GB" sz="2000" b="1" i="1" dirty="0" err="1">
                          <a:solidFill>
                            <a:schemeClr val="accent5">
                              <a:lumMod val="50000"/>
                            </a:schemeClr>
                          </a:solidFill>
                        </a:rPr>
                        <a:t>il</a:t>
                      </a:r>
                      <a:r>
                        <a:rPr lang="en-GB" sz="2000" b="1" i="1" dirty="0">
                          <a:solidFill>
                            <a:schemeClr val="accent5">
                              <a:lumMod val="50000"/>
                            </a:schemeClr>
                          </a:solidFill>
                        </a:rPr>
                        <a:t> y a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0" i="0" dirty="0">
                          <a:solidFill>
                            <a:schemeClr val="accent5">
                              <a:lumMod val="50000"/>
                            </a:schemeClr>
                          </a:solidFill>
                          <a:latin typeface="Century Gothic" panose="020B0502020202020204" pitchFamily="34" charset="0"/>
                        </a:rPr>
                        <a:t>Write here what your partner says there is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88832">
                <a:tc>
                  <a:txBody>
                    <a:bodyPr/>
                    <a:lstStyle/>
                    <a:p>
                      <a:r>
                        <a:rPr lang="en-GB" sz="2000" b="0" i="0" dirty="0">
                          <a:solidFill>
                            <a:schemeClr val="accent5">
                              <a:lumMod val="50000"/>
                            </a:schemeClr>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0" i="0" dirty="0">
                          <a:solidFill>
                            <a:schemeClr val="accent5">
                              <a:lumMod val="50000"/>
                            </a:schemeClr>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8" name="TextBox 17">
            <a:extLst>
              <a:ext uri="{FF2B5EF4-FFF2-40B4-BE49-F238E27FC236}">
                <a16:creationId xmlns:a16="http://schemas.microsoft.com/office/drawing/2014/main" id="{72AF4260-AB16-421E-81B3-F0BFC145239C}"/>
              </a:ext>
            </a:extLst>
          </p:cNvPr>
          <p:cNvSpPr txBox="1"/>
          <p:nvPr/>
        </p:nvSpPr>
        <p:spPr>
          <a:xfrm>
            <a:off x="7366296" y="5053341"/>
            <a:ext cx="2971800" cy="461665"/>
          </a:xfrm>
          <a:prstGeom prst="rect">
            <a:avLst/>
          </a:prstGeom>
          <a:noFill/>
        </p:spPr>
        <p:txBody>
          <a:bodyPr wrap="square" rtlCol="0">
            <a:spAutoFit/>
          </a:bodyPr>
          <a:lstStyle/>
          <a:p>
            <a:pPr algn="ctr"/>
            <a:r>
              <a:rPr lang="en-GB" sz="2400" dirty="0">
                <a:solidFill>
                  <a:schemeClr val="accent5">
                    <a:lumMod val="50000"/>
                  </a:schemeClr>
                </a:solidFill>
                <a:latin typeface="Century Gothic" panose="020B0502020202020204" pitchFamily="34" charset="0"/>
              </a:rPr>
              <a:t>a computer</a:t>
            </a:r>
          </a:p>
        </p:txBody>
      </p:sp>
      <p:sp>
        <p:nvSpPr>
          <p:cNvPr id="19" name="Rounded Rectangle 3">
            <a:extLst>
              <a:ext uri="{FF2B5EF4-FFF2-40B4-BE49-F238E27FC236}">
                <a16:creationId xmlns:a16="http://schemas.microsoft.com/office/drawing/2014/main" id="{E00906E5-B0F1-44CC-89C6-1F3736343702}"/>
              </a:ext>
            </a:extLst>
          </p:cNvPr>
          <p:cNvSpPr/>
          <p:nvPr/>
        </p:nvSpPr>
        <p:spPr>
          <a:xfrm>
            <a:off x="10009383" y="4842247"/>
            <a:ext cx="1765005" cy="1052623"/>
          </a:xfrm>
          <a:prstGeom prst="roundRect">
            <a:avLst/>
          </a:prstGeom>
          <a:solidFill>
            <a:schemeClr val="accent1">
              <a:lumMod val="50000"/>
            </a:schemeClr>
          </a:solidFill>
          <a:ln>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Partner B </a:t>
            </a:r>
            <a:r>
              <a:rPr lang="en-GB" sz="2000" dirty="0" err="1">
                <a:latin typeface="Century Gothic" panose="020B0502020202020204" pitchFamily="34" charset="0"/>
              </a:rPr>
              <a:t>écrit</a:t>
            </a:r>
            <a:r>
              <a:rPr lang="en-GB" sz="2000" dirty="0">
                <a:latin typeface="Century Gothic" panose="020B0502020202020204" pitchFamily="34" charset="0"/>
              </a:rPr>
              <a:t>…</a:t>
            </a:r>
          </a:p>
        </p:txBody>
      </p:sp>
      <p:sp>
        <p:nvSpPr>
          <p:cNvPr id="20" name="Rounded Rectangular Callout 35">
            <a:extLst>
              <a:ext uri="{FF2B5EF4-FFF2-40B4-BE49-F238E27FC236}">
                <a16:creationId xmlns:a16="http://schemas.microsoft.com/office/drawing/2014/main" id="{712FAB6C-A7A3-4346-B415-75042D21029A}"/>
              </a:ext>
            </a:extLst>
          </p:cNvPr>
          <p:cNvSpPr/>
          <p:nvPr/>
        </p:nvSpPr>
        <p:spPr>
          <a:xfrm>
            <a:off x="323262" y="5127675"/>
            <a:ext cx="2105181" cy="1052624"/>
          </a:xfrm>
          <a:prstGeom prst="wedgeRoundRectCallout">
            <a:avLst>
              <a:gd name="adj1" fmla="val 25919"/>
              <a:gd name="adj2" fmla="val -66963"/>
              <a:gd name="adj3" fmla="val 16667"/>
            </a:avLst>
          </a:prstGeom>
          <a:solidFill>
            <a:schemeClr val="accent1">
              <a:lumMod val="50000"/>
            </a:schemeClr>
          </a:solidFill>
          <a:ln>
            <a:solidFill>
              <a:srgbClr val="FA65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1" name="TextBox 20">
            <a:extLst>
              <a:ext uri="{FF2B5EF4-FFF2-40B4-BE49-F238E27FC236}">
                <a16:creationId xmlns:a16="http://schemas.microsoft.com/office/drawing/2014/main" id="{C4147DFC-5F24-4B9D-9926-402F40619C6F}"/>
              </a:ext>
            </a:extLst>
          </p:cNvPr>
          <p:cNvSpPr txBox="1"/>
          <p:nvPr/>
        </p:nvSpPr>
        <p:spPr>
          <a:xfrm>
            <a:off x="676433" y="5239255"/>
            <a:ext cx="1473730" cy="830997"/>
          </a:xfrm>
          <a:prstGeom prst="rect">
            <a:avLst/>
          </a:prstGeom>
          <a:noFill/>
          <a:effectLst>
            <a:outerShdw blurRad="50800" dist="38100" dir="5400000" algn="t" rotWithShape="0">
              <a:prstClr val="black">
                <a:alpha val="40000"/>
              </a:prstClr>
            </a:outerShdw>
          </a:effectLst>
        </p:spPr>
        <p:txBody>
          <a:bodyPr wrap="square" rtlCol="0">
            <a:spAutoFit/>
          </a:bodyPr>
          <a:lstStyle/>
          <a:p>
            <a:r>
              <a:rPr lang="en-GB" sz="2400" dirty="0">
                <a:solidFill>
                  <a:schemeClr val="bg1"/>
                </a:solidFill>
                <a:latin typeface="Century Gothic" panose="020B0502020202020204" pitchFamily="34" charset="0"/>
              </a:rPr>
              <a:t>Il y a un </a:t>
            </a:r>
            <a:r>
              <a:rPr lang="en-GB" sz="2400" dirty="0" err="1">
                <a:solidFill>
                  <a:schemeClr val="bg1"/>
                </a:solidFill>
                <a:latin typeface="Century Gothic" panose="020B0502020202020204" pitchFamily="34" charset="0"/>
              </a:rPr>
              <a:t>garçon</a:t>
            </a:r>
            <a:r>
              <a:rPr lang="en-GB" sz="2400" dirty="0">
                <a:solidFill>
                  <a:schemeClr val="bg1"/>
                </a:solidFill>
                <a:latin typeface="Century Gothic" panose="020B0502020202020204" pitchFamily="34" charset="0"/>
              </a:rPr>
              <a:t>.</a:t>
            </a:r>
          </a:p>
        </p:txBody>
      </p:sp>
      <p:sp>
        <p:nvSpPr>
          <p:cNvPr id="22" name="TextBox 21">
            <a:extLst>
              <a:ext uri="{FF2B5EF4-FFF2-40B4-BE49-F238E27FC236}">
                <a16:creationId xmlns:a16="http://schemas.microsoft.com/office/drawing/2014/main" id="{192B8D62-3189-44B9-AC80-2A3E5B83792E}"/>
              </a:ext>
            </a:extLst>
          </p:cNvPr>
          <p:cNvSpPr txBox="1"/>
          <p:nvPr/>
        </p:nvSpPr>
        <p:spPr>
          <a:xfrm>
            <a:off x="3219050" y="5053342"/>
            <a:ext cx="2971800" cy="461665"/>
          </a:xfrm>
          <a:prstGeom prst="rect">
            <a:avLst/>
          </a:prstGeom>
          <a:noFill/>
        </p:spPr>
        <p:txBody>
          <a:bodyPr wrap="square" rtlCol="0">
            <a:spAutoFit/>
          </a:bodyPr>
          <a:lstStyle/>
          <a:p>
            <a:pPr algn="ctr"/>
            <a:r>
              <a:rPr lang="en-GB" sz="2400" dirty="0">
                <a:solidFill>
                  <a:schemeClr val="accent5">
                    <a:lumMod val="50000"/>
                  </a:schemeClr>
                </a:solidFill>
                <a:latin typeface="Century Gothic" panose="020B0502020202020204" pitchFamily="34" charset="0"/>
              </a:rPr>
              <a:t>a boy</a:t>
            </a:r>
          </a:p>
        </p:txBody>
      </p:sp>
      <p:sp>
        <p:nvSpPr>
          <p:cNvPr id="23" name="TextBox 22">
            <a:extLst>
              <a:ext uri="{FF2B5EF4-FFF2-40B4-BE49-F238E27FC236}">
                <a16:creationId xmlns:a16="http://schemas.microsoft.com/office/drawing/2014/main" id="{4395DABC-7FCF-46EA-8C69-1B617CF963CB}"/>
              </a:ext>
            </a:extLst>
          </p:cNvPr>
          <p:cNvSpPr txBox="1"/>
          <p:nvPr/>
        </p:nvSpPr>
        <p:spPr>
          <a:xfrm>
            <a:off x="7244813" y="2661810"/>
            <a:ext cx="2971800" cy="461665"/>
          </a:xfrm>
          <a:prstGeom prst="rect">
            <a:avLst/>
          </a:prstGeom>
          <a:noFill/>
        </p:spPr>
        <p:txBody>
          <a:bodyPr wrap="square" rtlCol="0">
            <a:spAutoFit/>
          </a:bodyPr>
          <a:lstStyle/>
          <a:p>
            <a:pPr algn="ctr"/>
            <a:r>
              <a:rPr lang="en-GB" sz="2400" dirty="0">
                <a:solidFill>
                  <a:schemeClr val="accent5">
                    <a:lumMod val="50000"/>
                  </a:schemeClr>
                </a:solidFill>
                <a:latin typeface="Century Gothic" panose="020B0502020202020204" pitchFamily="34" charset="0"/>
              </a:rPr>
              <a:t>a boy</a:t>
            </a:r>
          </a:p>
        </p:txBody>
      </p:sp>
      <p:sp>
        <p:nvSpPr>
          <p:cNvPr id="24" name="Rounded Rectangle 39">
            <a:extLst>
              <a:ext uri="{FF2B5EF4-FFF2-40B4-BE49-F238E27FC236}">
                <a16:creationId xmlns:a16="http://schemas.microsoft.com/office/drawing/2014/main" id="{40154113-0D3B-4112-92FA-3F05BBF6C6AD}"/>
              </a:ext>
            </a:extLst>
          </p:cNvPr>
          <p:cNvSpPr/>
          <p:nvPr/>
        </p:nvSpPr>
        <p:spPr>
          <a:xfrm>
            <a:off x="10009383" y="2463057"/>
            <a:ext cx="1765005" cy="1052623"/>
          </a:xfrm>
          <a:prstGeom prst="roundRect">
            <a:avLst/>
          </a:prstGeom>
          <a:solidFill>
            <a:schemeClr val="accent1">
              <a:lumMod val="50000"/>
            </a:schemeClr>
          </a:solidFill>
          <a:ln>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Partner A </a:t>
            </a:r>
            <a:r>
              <a:rPr lang="en-GB" sz="2000" dirty="0" err="1">
                <a:latin typeface="Century Gothic" panose="020B0502020202020204" pitchFamily="34" charset="0"/>
              </a:rPr>
              <a:t>écrit</a:t>
            </a:r>
            <a:r>
              <a:rPr lang="en-GB" sz="2000" dirty="0">
                <a:latin typeface="Century Gothic" panose="020B0502020202020204" pitchFamily="34" charset="0"/>
              </a:rPr>
              <a:t>…</a:t>
            </a:r>
          </a:p>
        </p:txBody>
      </p:sp>
      <p:sp>
        <p:nvSpPr>
          <p:cNvPr id="25" name="Oval 24">
            <a:extLst>
              <a:ext uri="{FF2B5EF4-FFF2-40B4-BE49-F238E27FC236}">
                <a16:creationId xmlns:a16="http://schemas.microsoft.com/office/drawing/2014/main" id="{DA109A21-B10F-46BD-835F-105C2822C820}"/>
              </a:ext>
            </a:extLst>
          </p:cNvPr>
          <p:cNvSpPr/>
          <p:nvPr/>
        </p:nvSpPr>
        <p:spPr>
          <a:xfrm>
            <a:off x="3760321" y="2563868"/>
            <a:ext cx="2193340" cy="705090"/>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cxnSp>
        <p:nvCxnSpPr>
          <p:cNvPr id="26" name="Straight Arrow Connector 25">
            <a:extLst>
              <a:ext uri="{FF2B5EF4-FFF2-40B4-BE49-F238E27FC236}">
                <a16:creationId xmlns:a16="http://schemas.microsoft.com/office/drawing/2014/main" id="{5D8DE42F-AE73-483D-877D-E995EFC138DD}"/>
              </a:ext>
            </a:extLst>
          </p:cNvPr>
          <p:cNvCxnSpPr/>
          <p:nvPr/>
        </p:nvCxnSpPr>
        <p:spPr>
          <a:xfrm flipH="1">
            <a:off x="2740028" y="3077610"/>
            <a:ext cx="1132068" cy="400233"/>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F3F39442-D84F-49B2-90B9-BCFA4B9A87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6296" y="5085640"/>
            <a:ext cx="442339" cy="397068"/>
          </a:xfrm>
          <a:prstGeom prst="rect">
            <a:avLst/>
          </a:prstGeom>
        </p:spPr>
      </p:pic>
      <p:sp>
        <p:nvSpPr>
          <p:cNvPr id="28" name="Oval 27">
            <a:extLst>
              <a:ext uri="{FF2B5EF4-FFF2-40B4-BE49-F238E27FC236}">
                <a16:creationId xmlns:a16="http://schemas.microsoft.com/office/drawing/2014/main" id="{AE30F21E-782A-4D54-8725-5F3F48F71F77}"/>
              </a:ext>
            </a:extLst>
          </p:cNvPr>
          <p:cNvSpPr/>
          <p:nvPr/>
        </p:nvSpPr>
        <p:spPr>
          <a:xfrm>
            <a:off x="3694930" y="4943695"/>
            <a:ext cx="2193340" cy="705090"/>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cxnSp>
        <p:nvCxnSpPr>
          <p:cNvPr id="29" name="Straight Arrow Connector 28">
            <a:extLst>
              <a:ext uri="{FF2B5EF4-FFF2-40B4-BE49-F238E27FC236}">
                <a16:creationId xmlns:a16="http://schemas.microsoft.com/office/drawing/2014/main" id="{E9551ABC-64BF-4BD3-ACE1-F8D5156418CD}"/>
              </a:ext>
            </a:extLst>
          </p:cNvPr>
          <p:cNvCxnSpPr/>
          <p:nvPr/>
        </p:nvCxnSpPr>
        <p:spPr>
          <a:xfrm flipH="1">
            <a:off x="2704010" y="5448669"/>
            <a:ext cx="1132068" cy="400233"/>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A700854D-0EAD-4C80-ACB1-E7ACCEBC9D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6297" y="2717879"/>
            <a:ext cx="442339" cy="397068"/>
          </a:xfrm>
          <a:prstGeom prst="rect">
            <a:avLst/>
          </a:prstGeom>
        </p:spPr>
      </p:pic>
    </p:spTree>
    <p:extLst>
      <p:ext uri="{BB962C8B-B14F-4D97-AF65-F5344CB8AC3E}">
        <p14:creationId xmlns:p14="http://schemas.microsoft.com/office/powerpoint/2010/main" val="48251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up)">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22" presetClass="entr" presetSubtype="8" fill="hold" grpId="0" nodeType="withEffect">
                                  <p:stCondLst>
                                    <p:cond delay="0"/>
                                  </p:stCondLst>
                                  <p:iterate type="lt">
                                    <p:tmPct val="10000"/>
                                  </p:iterate>
                                  <p:childTnLst>
                                    <p:set>
                                      <p:cBhvr>
                                        <p:cTn id="30" dur="1" fill="hold">
                                          <p:stCondLst>
                                            <p:cond delay="0"/>
                                          </p:stCondLst>
                                        </p:cTn>
                                        <p:tgtEl>
                                          <p:spTgt spid="18"/>
                                        </p:tgtEl>
                                        <p:attrNameLst>
                                          <p:attrName>style.visibility</p:attrName>
                                        </p:attrNameLst>
                                      </p:cBhvr>
                                      <p:to>
                                        <p:strVal val="visible"/>
                                      </p:to>
                                    </p:set>
                                    <p:animEffect transition="in" filter="wipe(left)">
                                      <p:cBhvr>
                                        <p:cTn id="31" dur="20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up)">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childTnLst>
                                </p:cTn>
                              </p:par>
                              <p:par>
                                <p:cTn id="58" presetID="22" presetClass="entr" presetSubtype="8" fill="hold" grpId="0" nodeType="withEffect">
                                  <p:stCondLst>
                                    <p:cond delay="0"/>
                                  </p:stCondLst>
                                  <p:iterate type="lt">
                                    <p:tmPct val="10000"/>
                                  </p:iterate>
                                  <p:childTnLst>
                                    <p:set>
                                      <p:cBhvr>
                                        <p:cTn id="59" dur="1" fill="hold">
                                          <p:stCondLst>
                                            <p:cond delay="0"/>
                                          </p:stCondLst>
                                        </p:cTn>
                                        <p:tgtEl>
                                          <p:spTgt spid="23"/>
                                        </p:tgtEl>
                                        <p:attrNameLst>
                                          <p:attrName>style.visibility</p:attrName>
                                        </p:attrNameLst>
                                      </p:cBhvr>
                                      <p:to>
                                        <p:strVal val="visible"/>
                                      </p:to>
                                    </p:set>
                                    <p:animEffect transition="in" filter="wipe(left)">
                                      <p:cBhvr>
                                        <p:cTn id="60"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8" grpId="0"/>
      <p:bldP spid="19" grpId="0" animBg="1"/>
      <p:bldP spid="20" grpId="0" animBg="1"/>
      <p:bldP spid="21" grpId="0"/>
      <p:bldP spid="23" grpId="0"/>
      <p:bldP spid="24" grpId="0" animBg="1"/>
      <p:bldP spid="25"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2A167E4E-7809-4820-AEDA-8DF35F16A8AC}"/>
              </a:ext>
            </a:extLst>
          </p:cNvPr>
          <p:cNvGraphicFramePr>
            <a:graphicFrameLocks noGrp="1"/>
          </p:cNvGraphicFramePr>
          <p:nvPr/>
        </p:nvGraphicFramePr>
        <p:xfrm>
          <a:off x="562963" y="1677778"/>
          <a:ext cx="8128000" cy="4619525"/>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708869">
                <a:tc>
                  <a:txBody>
                    <a:bodyPr/>
                    <a:lstStyle/>
                    <a:p>
                      <a:pPr algn="ctr"/>
                      <a:r>
                        <a:rPr lang="en-GB" sz="2000" b="0" i="0" dirty="0">
                          <a:solidFill>
                            <a:schemeClr val="accent5">
                              <a:lumMod val="50000"/>
                            </a:schemeClr>
                          </a:solidFill>
                          <a:latin typeface="Century Gothic" panose="020B0502020202020204" pitchFamily="34" charset="0"/>
                        </a:rPr>
                        <a:t>Say there are these</a:t>
                      </a:r>
                      <a:r>
                        <a:rPr lang="en-GB" sz="2000" b="0" i="0" baseline="0" dirty="0">
                          <a:solidFill>
                            <a:schemeClr val="accent5">
                              <a:lumMod val="50000"/>
                            </a:schemeClr>
                          </a:solidFill>
                          <a:latin typeface="Century Gothic" panose="020B0502020202020204" pitchFamily="34" charset="0"/>
                        </a:rPr>
                        <a:t> </a:t>
                      </a:r>
                      <a:r>
                        <a:rPr lang="en-GB" sz="2000" b="1" dirty="0">
                          <a:solidFill>
                            <a:schemeClr val="accent5">
                              <a:lumMod val="50000"/>
                            </a:schemeClr>
                          </a:solidFill>
                        </a:rPr>
                        <a:t>things</a:t>
                      </a:r>
                    </a:p>
                    <a:p>
                      <a:pPr algn="ctr"/>
                      <a:r>
                        <a:rPr lang="en-GB" sz="2000" b="1" i="1" dirty="0" err="1">
                          <a:solidFill>
                            <a:schemeClr val="accent5">
                              <a:lumMod val="50000"/>
                            </a:schemeClr>
                          </a:solidFill>
                        </a:rPr>
                        <a:t>il</a:t>
                      </a:r>
                      <a:r>
                        <a:rPr lang="en-GB" sz="2000" b="1" i="1" dirty="0">
                          <a:solidFill>
                            <a:schemeClr val="accent5">
                              <a:lumMod val="50000"/>
                            </a:schemeClr>
                          </a:solidFill>
                        </a:rPr>
                        <a:t> y a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0" i="0" dirty="0">
                          <a:solidFill>
                            <a:schemeClr val="accent5">
                              <a:lumMod val="50000"/>
                            </a:schemeClr>
                          </a:solidFill>
                          <a:latin typeface="Century Gothic" panose="020B0502020202020204" pitchFamily="34" charset="0"/>
                        </a:rPr>
                        <a:t>Write here what your partner</a:t>
                      </a:r>
                      <a:r>
                        <a:rPr lang="en-GB" sz="2000" b="0" i="0" baseline="0" dirty="0">
                          <a:solidFill>
                            <a:schemeClr val="accent5">
                              <a:lumMod val="50000"/>
                            </a:schemeClr>
                          </a:solidFill>
                          <a:latin typeface="Century Gothic" panose="020B0502020202020204" pitchFamily="34" charset="0"/>
                        </a:rPr>
                        <a:t> says there is</a:t>
                      </a: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88832">
                <a:tc>
                  <a:txBody>
                    <a:bodyPr/>
                    <a:lstStyle/>
                    <a:p>
                      <a:r>
                        <a:rPr lang="en-GB" sz="2000" b="0" i="0" dirty="0">
                          <a:solidFill>
                            <a:schemeClr val="accent5">
                              <a:lumMod val="50000"/>
                            </a:schemeClr>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0" i="0" dirty="0">
                          <a:solidFill>
                            <a:schemeClr val="accent5">
                              <a:lumMod val="50000"/>
                            </a:schemeClr>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88832">
                <a:tc>
                  <a:txBody>
                    <a:bodyPr/>
                    <a:lstStyle/>
                    <a:p>
                      <a:r>
                        <a:rPr lang="en-GB" sz="2000" b="0" i="0" dirty="0">
                          <a:solidFill>
                            <a:schemeClr val="accent5">
                              <a:lumMod val="50000"/>
                            </a:schemeClr>
                          </a:solidFill>
                          <a:latin typeface="Century Gothic" panose="020B0502020202020204" pitchFamily="34" charset="0"/>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0" i="0" dirty="0">
                          <a:solidFill>
                            <a:schemeClr val="accent5">
                              <a:lumMod val="50000"/>
                            </a:schemeClr>
                          </a:solidFill>
                          <a:latin typeface="Century Gothic" panose="020B0502020202020204" pitchFamily="34" charset="0"/>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88832">
                <a:tc>
                  <a:txBody>
                    <a:bodyPr/>
                    <a:lstStyle/>
                    <a:p>
                      <a:r>
                        <a:rPr lang="en-GB" sz="2000" b="0" i="0" dirty="0">
                          <a:solidFill>
                            <a:schemeClr val="accent5">
                              <a:lumMod val="50000"/>
                            </a:schemeClr>
                          </a:solidFill>
                          <a:latin typeface="Century Gothic" panose="020B0502020202020204" pitchFamily="34" charset="0"/>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0" i="0" dirty="0">
                          <a:solidFill>
                            <a:schemeClr val="accent5">
                              <a:lumMod val="50000"/>
                            </a:schemeClr>
                          </a:solidFill>
                          <a:latin typeface="Century Gothic" panose="020B0502020202020204" pitchFamily="34" charset="0"/>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88832">
                <a:tc>
                  <a:txBody>
                    <a:bodyPr/>
                    <a:lstStyle/>
                    <a:p>
                      <a:r>
                        <a:rPr lang="en-GB" sz="2000" b="0" i="0" dirty="0">
                          <a:solidFill>
                            <a:schemeClr val="accent5">
                              <a:lumMod val="50000"/>
                            </a:schemeClr>
                          </a:solidFill>
                          <a:latin typeface="Century Gothic" panose="020B0502020202020204" pitchFamily="34" charset="0"/>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0" i="0" dirty="0">
                          <a:solidFill>
                            <a:schemeClr val="accent5">
                              <a:lumMod val="50000"/>
                            </a:schemeClr>
                          </a:solidFill>
                          <a:latin typeface="Century Gothic" panose="020B0502020202020204" pitchFamily="34" charset="0"/>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88832">
                <a:tc>
                  <a:txBody>
                    <a:bodyPr/>
                    <a:lstStyle/>
                    <a:p>
                      <a:r>
                        <a:rPr lang="en-GB" sz="2000" b="0" i="0" dirty="0">
                          <a:solidFill>
                            <a:schemeClr val="accent5">
                              <a:lumMod val="50000"/>
                            </a:schemeClr>
                          </a:solidFill>
                          <a:latin typeface="Century Gothic" panose="020B0502020202020204" pitchFamily="34" charset="0"/>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0" i="0" dirty="0">
                          <a:solidFill>
                            <a:schemeClr val="accent5">
                              <a:lumMod val="50000"/>
                            </a:schemeClr>
                          </a:solidFill>
                          <a:latin typeface="Century Gothic" panose="020B0502020202020204" pitchFamily="34" charset="0"/>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88832">
                <a:tc>
                  <a:txBody>
                    <a:bodyPr/>
                    <a:lstStyle/>
                    <a:p>
                      <a:r>
                        <a:rPr lang="en-GB" sz="2000" b="0" i="0" dirty="0">
                          <a:solidFill>
                            <a:schemeClr val="accent5">
                              <a:lumMod val="50000"/>
                            </a:schemeClr>
                          </a:solidFill>
                          <a:latin typeface="Century Gothic" panose="020B0502020202020204" pitchFamily="34" charset="0"/>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0" i="0" dirty="0">
                          <a:solidFill>
                            <a:schemeClr val="accent5">
                              <a:lumMod val="50000"/>
                            </a:schemeClr>
                          </a:solidFill>
                          <a:latin typeface="Century Gothic" panose="020B0502020202020204" pitchFamily="34" charset="0"/>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88832">
                <a:tc>
                  <a:txBody>
                    <a:bodyPr/>
                    <a:lstStyle/>
                    <a:p>
                      <a:r>
                        <a:rPr lang="en-GB" sz="2000" b="0" i="0" dirty="0">
                          <a:solidFill>
                            <a:schemeClr val="accent5">
                              <a:lumMod val="50000"/>
                            </a:schemeClr>
                          </a:solidFill>
                          <a:latin typeface="Century Gothic" panose="020B0502020202020204" pitchFamily="34" charset="0"/>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0" i="0" dirty="0">
                          <a:solidFill>
                            <a:schemeClr val="accent5">
                              <a:lumMod val="50000"/>
                            </a:schemeClr>
                          </a:solidFill>
                          <a:latin typeface="Century Gothic" panose="020B0502020202020204" pitchFamily="34" charset="0"/>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488832">
                <a:tc>
                  <a:txBody>
                    <a:bodyPr/>
                    <a:lstStyle/>
                    <a:p>
                      <a:r>
                        <a:rPr lang="en-GB" sz="2000" b="0" i="0" dirty="0">
                          <a:solidFill>
                            <a:schemeClr val="accent5">
                              <a:lumMod val="50000"/>
                            </a:schemeClr>
                          </a:solidFill>
                          <a:latin typeface="Century Gothic" panose="020B0502020202020204" pitchFamily="34" charset="0"/>
                        </a:rPr>
                        <a:t>8)</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0" i="0" dirty="0">
                          <a:solidFill>
                            <a:schemeClr val="accent5">
                              <a:lumMod val="50000"/>
                            </a:schemeClr>
                          </a:solidFill>
                          <a:latin typeface="Century Gothic" panose="020B0502020202020204" pitchFamily="34" charset="0"/>
                        </a:rPr>
                        <a:t>8)</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883965" cy="707849"/>
          </a:xfrm>
        </p:spPr>
        <p:txBody>
          <a:bodyPr>
            <a:noAutofit/>
          </a:bodyPr>
          <a:lstStyle/>
          <a:p>
            <a:r>
              <a:rPr lang="en-GB" sz="3600" b="1" dirty="0" err="1">
                <a:solidFill>
                  <a:schemeClr val="bg1"/>
                </a:solidFill>
              </a:rPr>
              <a:t>Réponses</a:t>
            </a:r>
            <a:r>
              <a:rPr lang="en-GB" sz="3600" b="1" dirty="0">
                <a:solidFill>
                  <a:schemeClr val="bg1"/>
                </a:solidFill>
              </a:rPr>
              <a:t> - </a:t>
            </a:r>
            <a:r>
              <a:rPr lang="en-GB" sz="3600" b="1" dirty="0" err="1">
                <a:solidFill>
                  <a:schemeClr val="bg1"/>
                </a:solidFill>
              </a:rPr>
              <a:t>Partenaire</a:t>
            </a:r>
            <a:r>
              <a:rPr lang="en-GB" sz="3600" b="1" dirty="0">
                <a:solidFill>
                  <a:schemeClr val="bg1"/>
                </a:solidFill>
              </a:rPr>
              <a:t> A</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10" name="Group 9">
            <a:extLst>
              <a:ext uri="{FF2B5EF4-FFF2-40B4-BE49-F238E27FC236}">
                <a16:creationId xmlns:a16="http://schemas.microsoft.com/office/drawing/2014/main" id="{6AABFE00-932F-43B0-8C38-95965C230794}"/>
              </a:ext>
            </a:extLst>
          </p:cNvPr>
          <p:cNvGrpSpPr/>
          <p:nvPr/>
        </p:nvGrpSpPr>
        <p:grpSpPr>
          <a:xfrm>
            <a:off x="1163054" y="2381942"/>
            <a:ext cx="3859255" cy="3885003"/>
            <a:chOff x="2669317" y="2170546"/>
            <a:chExt cx="3859255" cy="3885003"/>
          </a:xfrm>
        </p:grpSpPr>
        <p:sp>
          <p:nvSpPr>
            <p:cNvPr id="11" name="TextBox 10">
              <a:extLst>
                <a:ext uri="{FF2B5EF4-FFF2-40B4-BE49-F238E27FC236}">
                  <a16:creationId xmlns:a16="http://schemas.microsoft.com/office/drawing/2014/main" id="{1FFFD92C-93FF-4977-A768-709553C3E22D}"/>
                </a:ext>
              </a:extLst>
            </p:cNvPr>
            <p:cNvSpPr txBox="1"/>
            <p:nvPr/>
          </p:nvSpPr>
          <p:spPr>
            <a:xfrm>
              <a:off x="3108052" y="2170546"/>
              <a:ext cx="2971800"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a computer</a:t>
              </a:r>
            </a:p>
          </p:txBody>
        </p:sp>
        <p:sp>
          <p:nvSpPr>
            <p:cNvPr id="12" name="TextBox 11">
              <a:extLst>
                <a:ext uri="{FF2B5EF4-FFF2-40B4-BE49-F238E27FC236}">
                  <a16:creationId xmlns:a16="http://schemas.microsoft.com/office/drawing/2014/main" id="{739EFF4F-C854-4674-A27C-CF2C99C59E80}"/>
                </a:ext>
              </a:extLst>
            </p:cNvPr>
            <p:cNvSpPr txBox="1"/>
            <p:nvPr/>
          </p:nvSpPr>
          <p:spPr>
            <a:xfrm>
              <a:off x="3443291" y="2687403"/>
              <a:ext cx="2971800"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a house</a:t>
              </a:r>
            </a:p>
          </p:txBody>
        </p:sp>
        <p:sp>
          <p:nvSpPr>
            <p:cNvPr id="13" name="TextBox 12">
              <a:extLst>
                <a:ext uri="{FF2B5EF4-FFF2-40B4-BE49-F238E27FC236}">
                  <a16:creationId xmlns:a16="http://schemas.microsoft.com/office/drawing/2014/main" id="{97A46DF2-F17E-4522-9134-E0A9B16EF6C8}"/>
                </a:ext>
              </a:extLst>
            </p:cNvPr>
            <p:cNvSpPr txBox="1"/>
            <p:nvPr/>
          </p:nvSpPr>
          <p:spPr>
            <a:xfrm>
              <a:off x="3194091" y="3172847"/>
              <a:ext cx="2971800"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twelve cars</a:t>
              </a:r>
            </a:p>
          </p:txBody>
        </p:sp>
        <p:sp>
          <p:nvSpPr>
            <p:cNvPr id="14" name="TextBox 13">
              <a:extLst>
                <a:ext uri="{FF2B5EF4-FFF2-40B4-BE49-F238E27FC236}">
                  <a16:creationId xmlns:a16="http://schemas.microsoft.com/office/drawing/2014/main" id="{391F7226-E18C-4A87-A360-77B8D811C931}"/>
                </a:ext>
              </a:extLst>
            </p:cNvPr>
            <p:cNvSpPr txBox="1"/>
            <p:nvPr/>
          </p:nvSpPr>
          <p:spPr>
            <a:xfrm>
              <a:off x="3307572" y="3657933"/>
              <a:ext cx="3221000"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five boys</a:t>
              </a:r>
            </a:p>
          </p:txBody>
        </p:sp>
        <p:sp>
          <p:nvSpPr>
            <p:cNvPr id="15" name="TextBox 14">
              <a:extLst>
                <a:ext uri="{FF2B5EF4-FFF2-40B4-BE49-F238E27FC236}">
                  <a16:creationId xmlns:a16="http://schemas.microsoft.com/office/drawing/2014/main" id="{A4A288EB-A777-4492-B71A-B5A29EED34E4}"/>
                </a:ext>
              </a:extLst>
            </p:cNvPr>
            <p:cNvSpPr txBox="1"/>
            <p:nvPr/>
          </p:nvSpPr>
          <p:spPr>
            <a:xfrm>
              <a:off x="3161426" y="4143377"/>
              <a:ext cx="2971800"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three shops</a:t>
              </a:r>
            </a:p>
          </p:txBody>
        </p:sp>
        <p:sp>
          <p:nvSpPr>
            <p:cNvPr id="16" name="TextBox 15">
              <a:extLst>
                <a:ext uri="{FF2B5EF4-FFF2-40B4-BE49-F238E27FC236}">
                  <a16:creationId xmlns:a16="http://schemas.microsoft.com/office/drawing/2014/main" id="{2AD8B44D-7F97-4A62-ACF9-2D3B26B12D36}"/>
                </a:ext>
              </a:extLst>
            </p:cNvPr>
            <p:cNvSpPr txBox="1"/>
            <p:nvPr/>
          </p:nvSpPr>
          <p:spPr>
            <a:xfrm>
              <a:off x="2669317" y="4644661"/>
              <a:ext cx="2747211" cy="457200"/>
            </a:xfrm>
            <a:prstGeom prst="rect">
              <a:avLst/>
            </a:prstGeom>
            <a:noFill/>
          </p:spPr>
          <p:txBody>
            <a:bodyPr wrap="square" rtlCol="0">
              <a:spAutoFit/>
            </a:bodyPr>
            <a:lstStyle/>
            <a:p>
              <a:pPr algn="ctr"/>
              <a:r>
                <a:rPr lang="en-GB" sz="2400" dirty="0">
                  <a:solidFill>
                    <a:schemeClr val="accent5">
                      <a:lumMod val="50000"/>
                    </a:schemeClr>
                  </a:solidFill>
                  <a:latin typeface="Century Gothic" panose="020B0502020202020204" pitchFamily="34" charset="0"/>
                </a:rPr>
                <a:t>ten men</a:t>
              </a:r>
            </a:p>
          </p:txBody>
        </p:sp>
        <p:sp>
          <p:nvSpPr>
            <p:cNvPr id="17" name="TextBox 16">
              <a:extLst>
                <a:ext uri="{FF2B5EF4-FFF2-40B4-BE49-F238E27FC236}">
                  <a16:creationId xmlns:a16="http://schemas.microsoft.com/office/drawing/2014/main" id="{BA8EF052-8935-4F46-B9B7-EA28B9B20043}"/>
                </a:ext>
              </a:extLst>
            </p:cNvPr>
            <p:cNvSpPr txBox="1"/>
            <p:nvPr/>
          </p:nvSpPr>
          <p:spPr>
            <a:xfrm>
              <a:off x="3128769" y="5101861"/>
              <a:ext cx="2971800"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two people</a:t>
              </a:r>
            </a:p>
          </p:txBody>
        </p:sp>
        <p:sp>
          <p:nvSpPr>
            <p:cNvPr id="18" name="TextBox 17">
              <a:extLst>
                <a:ext uri="{FF2B5EF4-FFF2-40B4-BE49-F238E27FC236}">
                  <a16:creationId xmlns:a16="http://schemas.microsoft.com/office/drawing/2014/main" id="{5B5ED9EC-87A0-4B78-82B7-A770379E4819}"/>
                </a:ext>
              </a:extLst>
            </p:cNvPr>
            <p:cNvSpPr txBox="1"/>
            <p:nvPr/>
          </p:nvSpPr>
          <p:spPr>
            <a:xfrm>
              <a:off x="3318691" y="5593884"/>
              <a:ext cx="2971800"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four girls</a:t>
              </a:r>
            </a:p>
          </p:txBody>
        </p:sp>
      </p:grpSp>
      <p:sp>
        <p:nvSpPr>
          <p:cNvPr id="19" name="TextBox 18">
            <a:extLst>
              <a:ext uri="{FF2B5EF4-FFF2-40B4-BE49-F238E27FC236}">
                <a16:creationId xmlns:a16="http://schemas.microsoft.com/office/drawing/2014/main" id="{9FF3D262-841D-42CC-9593-1A7D14D07380}"/>
              </a:ext>
            </a:extLst>
          </p:cNvPr>
          <p:cNvSpPr txBox="1"/>
          <p:nvPr/>
        </p:nvSpPr>
        <p:spPr>
          <a:xfrm>
            <a:off x="182914" y="1163992"/>
            <a:ext cx="9955849"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Il y a quoi? </a:t>
            </a:r>
            <a:r>
              <a:rPr lang="en-GB" sz="2000" dirty="0" err="1">
                <a:solidFill>
                  <a:schemeClr val="accent5">
                    <a:lumMod val="50000"/>
                  </a:schemeClr>
                </a:solidFill>
                <a:latin typeface="Century Gothic" panose="020B0502020202020204" pitchFamily="34" charset="0"/>
              </a:rPr>
              <a:t>Parle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fran</a:t>
            </a:r>
            <a:r>
              <a:rPr lang="en-GB" sz="2000" dirty="0" err="1">
                <a:solidFill>
                  <a:schemeClr val="accent5">
                    <a:lumMod val="50000"/>
                  </a:schemeClr>
                </a:solidFill>
                <a:latin typeface="Century Gothic" panose="020B0502020202020204" pitchFamily="34" charset="0"/>
                <a:cs typeface="Calibri" panose="020F0502020204030204" pitchFamily="34" charset="0"/>
              </a:rPr>
              <a:t>çais</a:t>
            </a:r>
            <a:r>
              <a:rPr lang="en-GB" sz="2000" dirty="0">
                <a:solidFill>
                  <a:schemeClr val="accent5">
                    <a:lumMod val="50000"/>
                  </a:schemeClr>
                </a:solidFill>
                <a:latin typeface="Century Gothic" panose="020B0502020202020204" pitchFamily="34" charset="0"/>
                <a:cs typeface="Calibri" panose="020F0502020204030204" pitchFamily="34" charset="0"/>
              </a:rPr>
              <a:t>. </a:t>
            </a:r>
            <a:r>
              <a:rPr lang="en-GB" sz="2000" dirty="0" err="1">
                <a:solidFill>
                  <a:schemeClr val="accent5">
                    <a:lumMod val="50000"/>
                  </a:schemeClr>
                </a:solidFill>
                <a:latin typeface="Century Gothic" panose="020B0502020202020204" pitchFamily="34" charset="0"/>
              </a:rPr>
              <a:t>Écris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anglais</a:t>
            </a:r>
            <a:r>
              <a:rPr lang="en-GB" sz="2000" dirty="0">
                <a:solidFill>
                  <a:schemeClr val="accent5">
                    <a:lumMod val="50000"/>
                  </a:schemeClr>
                </a:solidFill>
                <a:latin typeface="Century Gothic" panose="020B0502020202020204" pitchFamily="34" charset="0"/>
              </a:rPr>
              <a:t>!</a:t>
            </a:r>
          </a:p>
        </p:txBody>
      </p:sp>
      <p:sp>
        <p:nvSpPr>
          <p:cNvPr id="20" name="TextBox 19">
            <a:extLst>
              <a:ext uri="{FF2B5EF4-FFF2-40B4-BE49-F238E27FC236}">
                <a16:creationId xmlns:a16="http://schemas.microsoft.com/office/drawing/2014/main" id="{BDCDD23D-2787-4764-A22E-FBF99857253E}"/>
              </a:ext>
            </a:extLst>
          </p:cNvPr>
          <p:cNvSpPr txBox="1"/>
          <p:nvPr/>
        </p:nvSpPr>
        <p:spPr>
          <a:xfrm>
            <a:off x="5150810" y="2406916"/>
            <a:ext cx="2971800" cy="461665"/>
          </a:xfrm>
          <a:prstGeom prst="rect">
            <a:avLst/>
          </a:prstGeom>
          <a:noFill/>
        </p:spPr>
        <p:txBody>
          <a:bodyPr wrap="square" rtlCol="0">
            <a:spAutoFit/>
          </a:bodyPr>
          <a:lstStyle/>
          <a:p>
            <a:pPr algn="ctr"/>
            <a:r>
              <a:rPr lang="en-GB" sz="2400" dirty="0">
                <a:solidFill>
                  <a:schemeClr val="accent5">
                    <a:lumMod val="50000"/>
                  </a:schemeClr>
                </a:solidFill>
                <a:latin typeface="Century Gothic" panose="020B0502020202020204" pitchFamily="34" charset="0"/>
              </a:rPr>
              <a:t>a boy</a:t>
            </a:r>
          </a:p>
        </p:txBody>
      </p:sp>
      <p:sp>
        <p:nvSpPr>
          <p:cNvPr id="21" name="TextBox 20">
            <a:extLst>
              <a:ext uri="{FF2B5EF4-FFF2-40B4-BE49-F238E27FC236}">
                <a16:creationId xmlns:a16="http://schemas.microsoft.com/office/drawing/2014/main" id="{F4193A1E-D3DE-4EB2-A1A1-ADC40EFEB69F}"/>
              </a:ext>
            </a:extLst>
          </p:cNvPr>
          <p:cNvSpPr txBox="1"/>
          <p:nvPr/>
        </p:nvSpPr>
        <p:spPr>
          <a:xfrm>
            <a:off x="5086301" y="2910492"/>
            <a:ext cx="2981491" cy="472208"/>
          </a:xfrm>
          <a:prstGeom prst="rect">
            <a:avLst/>
          </a:prstGeom>
          <a:noFill/>
        </p:spPr>
        <p:txBody>
          <a:bodyPr wrap="square" rtlCol="0">
            <a:spAutoFit/>
          </a:bodyPr>
          <a:lstStyle/>
          <a:p>
            <a:pPr algn="ctr"/>
            <a:r>
              <a:rPr lang="en-GB" sz="2400" dirty="0">
                <a:solidFill>
                  <a:schemeClr val="accent5">
                    <a:lumMod val="50000"/>
                  </a:schemeClr>
                </a:solidFill>
                <a:latin typeface="Century Gothic" panose="020B0502020202020204" pitchFamily="34" charset="0"/>
              </a:rPr>
              <a:t>four cars</a:t>
            </a:r>
          </a:p>
        </p:txBody>
      </p:sp>
      <p:sp>
        <p:nvSpPr>
          <p:cNvPr id="22" name="TextBox 21">
            <a:extLst>
              <a:ext uri="{FF2B5EF4-FFF2-40B4-BE49-F238E27FC236}">
                <a16:creationId xmlns:a16="http://schemas.microsoft.com/office/drawing/2014/main" id="{CF7B757C-E1F8-4BD2-A494-BEC6AD2F2D7E}"/>
              </a:ext>
            </a:extLst>
          </p:cNvPr>
          <p:cNvSpPr txBox="1"/>
          <p:nvPr/>
        </p:nvSpPr>
        <p:spPr>
          <a:xfrm>
            <a:off x="5058493" y="3374124"/>
            <a:ext cx="2971800" cy="461665"/>
          </a:xfrm>
          <a:prstGeom prst="rect">
            <a:avLst/>
          </a:prstGeom>
          <a:noFill/>
        </p:spPr>
        <p:txBody>
          <a:bodyPr wrap="square" rtlCol="0">
            <a:spAutoFit/>
          </a:bodyPr>
          <a:lstStyle/>
          <a:p>
            <a:pPr algn="ctr"/>
            <a:r>
              <a:rPr lang="en-GB" sz="2400" dirty="0">
                <a:solidFill>
                  <a:schemeClr val="accent5">
                    <a:lumMod val="50000"/>
                  </a:schemeClr>
                </a:solidFill>
                <a:latin typeface="Century Gothic" panose="020B0502020202020204" pitchFamily="34" charset="0"/>
              </a:rPr>
              <a:t>two girls</a:t>
            </a:r>
          </a:p>
        </p:txBody>
      </p:sp>
      <p:sp>
        <p:nvSpPr>
          <p:cNvPr id="23" name="TextBox 22">
            <a:extLst>
              <a:ext uri="{FF2B5EF4-FFF2-40B4-BE49-F238E27FC236}">
                <a16:creationId xmlns:a16="http://schemas.microsoft.com/office/drawing/2014/main" id="{87423774-C280-450A-A42A-6D9DA97A974E}"/>
              </a:ext>
            </a:extLst>
          </p:cNvPr>
          <p:cNvSpPr txBox="1"/>
          <p:nvPr/>
        </p:nvSpPr>
        <p:spPr>
          <a:xfrm>
            <a:off x="5393713" y="3860361"/>
            <a:ext cx="2971800"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seven computers</a:t>
            </a:r>
          </a:p>
        </p:txBody>
      </p:sp>
      <p:sp>
        <p:nvSpPr>
          <p:cNvPr id="24" name="TextBox 23">
            <a:extLst>
              <a:ext uri="{FF2B5EF4-FFF2-40B4-BE49-F238E27FC236}">
                <a16:creationId xmlns:a16="http://schemas.microsoft.com/office/drawing/2014/main" id="{778D8B5D-8902-43B2-BD91-1E35FCFC1D92}"/>
              </a:ext>
            </a:extLst>
          </p:cNvPr>
          <p:cNvSpPr txBox="1"/>
          <p:nvPr/>
        </p:nvSpPr>
        <p:spPr>
          <a:xfrm>
            <a:off x="5154364" y="4364960"/>
            <a:ext cx="2971800" cy="461665"/>
          </a:xfrm>
          <a:prstGeom prst="rect">
            <a:avLst/>
          </a:prstGeom>
          <a:noFill/>
        </p:spPr>
        <p:txBody>
          <a:bodyPr wrap="square" rtlCol="0">
            <a:spAutoFit/>
          </a:bodyPr>
          <a:lstStyle/>
          <a:p>
            <a:pPr algn="ctr"/>
            <a:r>
              <a:rPr lang="en-GB" sz="2400" dirty="0">
                <a:solidFill>
                  <a:schemeClr val="accent5">
                    <a:lumMod val="50000"/>
                  </a:schemeClr>
                </a:solidFill>
                <a:latin typeface="Century Gothic" panose="020B0502020202020204" pitchFamily="34" charset="0"/>
              </a:rPr>
              <a:t>nine people</a:t>
            </a:r>
          </a:p>
        </p:txBody>
      </p:sp>
      <p:sp>
        <p:nvSpPr>
          <p:cNvPr id="25" name="TextBox 24">
            <a:extLst>
              <a:ext uri="{FF2B5EF4-FFF2-40B4-BE49-F238E27FC236}">
                <a16:creationId xmlns:a16="http://schemas.microsoft.com/office/drawing/2014/main" id="{8886F8DC-71DD-4FFB-893A-3594A7DF1325}"/>
              </a:ext>
            </a:extLst>
          </p:cNvPr>
          <p:cNvSpPr txBox="1"/>
          <p:nvPr/>
        </p:nvSpPr>
        <p:spPr>
          <a:xfrm>
            <a:off x="5124173" y="4852832"/>
            <a:ext cx="2971800" cy="461665"/>
          </a:xfrm>
          <a:prstGeom prst="rect">
            <a:avLst/>
          </a:prstGeom>
          <a:noFill/>
        </p:spPr>
        <p:txBody>
          <a:bodyPr wrap="square" rtlCol="0">
            <a:spAutoFit/>
          </a:bodyPr>
          <a:lstStyle/>
          <a:p>
            <a:pPr algn="ctr"/>
            <a:r>
              <a:rPr lang="en-GB" sz="2400" dirty="0">
                <a:solidFill>
                  <a:schemeClr val="accent5">
                    <a:lumMod val="50000"/>
                  </a:schemeClr>
                </a:solidFill>
                <a:latin typeface="Century Gothic" panose="020B0502020202020204" pitchFamily="34" charset="0"/>
              </a:rPr>
              <a:t>five shops</a:t>
            </a:r>
          </a:p>
        </p:txBody>
      </p:sp>
      <p:sp>
        <p:nvSpPr>
          <p:cNvPr id="26" name="TextBox 25">
            <a:extLst>
              <a:ext uri="{FF2B5EF4-FFF2-40B4-BE49-F238E27FC236}">
                <a16:creationId xmlns:a16="http://schemas.microsoft.com/office/drawing/2014/main" id="{93438C55-669B-4B0D-9CA4-60B4D254FF88}"/>
              </a:ext>
            </a:extLst>
          </p:cNvPr>
          <p:cNvSpPr txBox="1"/>
          <p:nvPr/>
        </p:nvSpPr>
        <p:spPr>
          <a:xfrm>
            <a:off x="5145436" y="5340455"/>
            <a:ext cx="2971800" cy="461665"/>
          </a:xfrm>
          <a:prstGeom prst="rect">
            <a:avLst/>
          </a:prstGeom>
          <a:noFill/>
        </p:spPr>
        <p:txBody>
          <a:bodyPr wrap="square" rtlCol="0">
            <a:spAutoFit/>
          </a:bodyPr>
          <a:lstStyle/>
          <a:p>
            <a:pPr algn="ctr"/>
            <a:r>
              <a:rPr lang="en-GB" sz="2400" dirty="0">
                <a:solidFill>
                  <a:schemeClr val="accent5">
                    <a:lumMod val="50000"/>
                  </a:schemeClr>
                </a:solidFill>
                <a:latin typeface="Century Gothic" panose="020B0502020202020204" pitchFamily="34" charset="0"/>
              </a:rPr>
              <a:t>a window</a:t>
            </a:r>
          </a:p>
        </p:txBody>
      </p:sp>
      <p:sp>
        <p:nvSpPr>
          <p:cNvPr id="27" name="TextBox 26">
            <a:extLst>
              <a:ext uri="{FF2B5EF4-FFF2-40B4-BE49-F238E27FC236}">
                <a16:creationId xmlns:a16="http://schemas.microsoft.com/office/drawing/2014/main" id="{F1911193-6466-4DFA-934B-75414091DD4B}"/>
              </a:ext>
            </a:extLst>
          </p:cNvPr>
          <p:cNvSpPr txBox="1"/>
          <p:nvPr/>
        </p:nvSpPr>
        <p:spPr>
          <a:xfrm>
            <a:off x="5028133" y="5828576"/>
            <a:ext cx="2971800" cy="461665"/>
          </a:xfrm>
          <a:prstGeom prst="rect">
            <a:avLst/>
          </a:prstGeom>
          <a:noFill/>
        </p:spPr>
        <p:txBody>
          <a:bodyPr wrap="square" rtlCol="0">
            <a:spAutoFit/>
          </a:bodyPr>
          <a:lstStyle/>
          <a:p>
            <a:pPr algn="ctr"/>
            <a:r>
              <a:rPr lang="en-GB" sz="2400" dirty="0">
                <a:solidFill>
                  <a:schemeClr val="accent5">
                    <a:lumMod val="50000"/>
                  </a:schemeClr>
                </a:solidFill>
                <a:latin typeface="Century Gothic" panose="020B0502020202020204" pitchFamily="34" charset="0"/>
              </a:rPr>
              <a:t>two houses</a:t>
            </a:r>
          </a:p>
        </p:txBody>
      </p:sp>
      <p:cxnSp>
        <p:nvCxnSpPr>
          <p:cNvPr id="28" name="Straight Arrow Connector 27">
            <a:extLst>
              <a:ext uri="{FF2B5EF4-FFF2-40B4-BE49-F238E27FC236}">
                <a16:creationId xmlns:a16="http://schemas.microsoft.com/office/drawing/2014/main" id="{AD511D26-B47E-4788-9C1D-01DF21C01609}"/>
              </a:ext>
            </a:extLst>
          </p:cNvPr>
          <p:cNvCxnSpPr/>
          <p:nvPr/>
        </p:nvCxnSpPr>
        <p:spPr>
          <a:xfrm flipH="1">
            <a:off x="6648909" y="769367"/>
            <a:ext cx="10633" cy="823158"/>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2F1A2627-FD8E-4492-ACE2-7B29C7034086}"/>
              </a:ext>
            </a:extLst>
          </p:cNvPr>
          <p:cNvSpPr/>
          <p:nvPr/>
        </p:nvSpPr>
        <p:spPr>
          <a:xfrm>
            <a:off x="9157126" y="1758672"/>
            <a:ext cx="2568332" cy="400110"/>
          </a:xfrm>
          <a:prstGeom prst="rect">
            <a:avLst/>
          </a:prstGeom>
        </p:spPr>
        <p:txBody>
          <a:bodyPr wrap="none">
            <a:spAutoFit/>
          </a:bodyPr>
          <a:lstStyle/>
          <a:p>
            <a:pPr algn="ctr"/>
            <a:r>
              <a:rPr lang="en-GB" sz="2000" dirty="0">
                <a:solidFill>
                  <a:schemeClr val="accent5">
                    <a:lumMod val="50000"/>
                  </a:schemeClr>
                </a:solidFill>
                <a:latin typeface="Century Gothic" panose="020B0502020202020204" pitchFamily="34" charset="0"/>
              </a:rPr>
              <a:t>what Partner B said</a:t>
            </a:r>
          </a:p>
        </p:txBody>
      </p:sp>
      <p:sp>
        <p:nvSpPr>
          <p:cNvPr id="30" name="TextBox 29">
            <a:extLst>
              <a:ext uri="{FF2B5EF4-FFF2-40B4-BE49-F238E27FC236}">
                <a16:creationId xmlns:a16="http://schemas.microsoft.com/office/drawing/2014/main" id="{B53FAF69-1F46-470E-92C7-1992467AC29A}"/>
              </a:ext>
            </a:extLst>
          </p:cNvPr>
          <p:cNvSpPr txBox="1"/>
          <p:nvPr/>
        </p:nvSpPr>
        <p:spPr>
          <a:xfrm>
            <a:off x="8991739" y="2389439"/>
            <a:ext cx="2971800" cy="461665"/>
          </a:xfrm>
          <a:prstGeom prst="rect">
            <a:avLst/>
          </a:prstGeom>
          <a:noFill/>
        </p:spPr>
        <p:txBody>
          <a:bodyPr wrap="square" rtlCol="0">
            <a:spAutoFit/>
          </a:bodyPr>
          <a:lstStyle/>
          <a:p>
            <a:pPr algn="ctr"/>
            <a:r>
              <a:rPr lang="en-GB" sz="2400" dirty="0">
                <a:solidFill>
                  <a:schemeClr val="accent5">
                    <a:lumMod val="50000"/>
                  </a:schemeClr>
                </a:solidFill>
                <a:latin typeface="Century Gothic" panose="020B0502020202020204" pitchFamily="34" charset="0"/>
              </a:rPr>
              <a:t>un </a:t>
            </a:r>
            <a:r>
              <a:rPr lang="en-GB" sz="2400" dirty="0" err="1">
                <a:solidFill>
                  <a:schemeClr val="accent5">
                    <a:lumMod val="50000"/>
                  </a:schemeClr>
                </a:solidFill>
                <a:latin typeface="Century Gothic" panose="020B0502020202020204" pitchFamily="34" charset="0"/>
              </a:rPr>
              <a:t>garçon</a:t>
            </a:r>
            <a:endParaRPr lang="en-GB" sz="2400" dirty="0">
              <a:solidFill>
                <a:schemeClr val="accent5">
                  <a:lumMod val="50000"/>
                </a:schemeClr>
              </a:solidFill>
              <a:latin typeface="Century Gothic" panose="020B0502020202020204" pitchFamily="34" charset="0"/>
            </a:endParaRPr>
          </a:p>
        </p:txBody>
      </p:sp>
      <p:sp>
        <p:nvSpPr>
          <p:cNvPr id="31" name="TextBox 30">
            <a:extLst>
              <a:ext uri="{FF2B5EF4-FFF2-40B4-BE49-F238E27FC236}">
                <a16:creationId xmlns:a16="http://schemas.microsoft.com/office/drawing/2014/main" id="{94A00D0C-8D0B-4EFA-B1F1-61F9C98CCAF4}"/>
              </a:ext>
            </a:extLst>
          </p:cNvPr>
          <p:cNvSpPr txBox="1"/>
          <p:nvPr/>
        </p:nvSpPr>
        <p:spPr>
          <a:xfrm>
            <a:off x="9018501" y="2898892"/>
            <a:ext cx="2981491" cy="472208"/>
          </a:xfrm>
          <a:prstGeom prst="rect">
            <a:avLst/>
          </a:prstGeom>
          <a:noFill/>
        </p:spPr>
        <p:txBody>
          <a:bodyPr wrap="square" rtlCol="0">
            <a:spAutoFit/>
          </a:bodyPr>
          <a:lstStyle/>
          <a:p>
            <a:pPr algn="ctr"/>
            <a:r>
              <a:rPr lang="en-GB" sz="2400" dirty="0" err="1">
                <a:solidFill>
                  <a:schemeClr val="accent5">
                    <a:lumMod val="50000"/>
                  </a:schemeClr>
                </a:solidFill>
                <a:latin typeface="Century Gothic" panose="020B0502020202020204" pitchFamily="34" charset="0"/>
              </a:rPr>
              <a:t>quatre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voitures</a:t>
            </a:r>
            <a:endParaRPr lang="en-GB" sz="2400" dirty="0">
              <a:solidFill>
                <a:schemeClr val="accent5">
                  <a:lumMod val="50000"/>
                </a:schemeClr>
              </a:solidFill>
              <a:latin typeface="Century Gothic" panose="020B0502020202020204" pitchFamily="34" charset="0"/>
            </a:endParaRPr>
          </a:p>
        </p:txBody>
      </p:sp>
      <p:sp>
        <p:nvSpPr>
          <p:cNvPr id="32" name="TextBox 31">
            <a:extLst>
              <a:ext uri="{FF2B5EF4-FFF2-40B4-BE49-F238E27FC236}">
                <a16:creationId xmlns:a16="http://schemas.microsoft.com/office/drawing/2014/main" id="{B9E14B4A-611A-4AAA-A4EC-50592E30C081}"/>
              </a:ext>
            </a:extLst>
          </p:cNvPr>
          <p:cNvSpPr txBox="1"/>
          <p:nvPr/>
        </p:nvSpPr>
        <p:spPr>
          <a:xfrm>
            <a:off x="9759777" y="3436180"/>
            <a:ext cx="2971800"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deux </a:t>
            </a:r>
            <a:r>
              <a:rPr lang="en-GB" sz="2400" dirty="0" err="1">
                <a:solidFill>
                  <a:schemeClr val="accent5">
                    <a:lumMod val="50000"/>
                  </a:schemeClr>
                </a:solidFill>
                <a:latin typeface="Century Gothic" panose="020B0502020202020204" pitchFamily="34" charset="0"/>
              </a:rPr>
              <a:t>filles</a:t>
            </a:r>
            <a:endParaRPr lang="en-GB" sz="2400" dirty="0">
              <a:solidFill>
                <a:schemeClr val="accent5">
                  <a:lumMod val="50000"/>
                </a:schemeClr>
              </a:solidFill>
              <a:latin typeface="Century Gothic" panose="020B0502020202020204" pitchFamily="34" charset="0"/>
            </a:endParaRPr>
          </a:p>
        </p:txBody>
      </p:sp>
      <p:sp>
        <p:nvSpPr>
          <p:cNvPr id="33" name="TextBox 32">
            <a:extLst>
              <a:ext uri="{FF2B5EF4-FFF2-40B4-BE49-F238E27FC236}">
                <a16:creationId xmlns:a16="http://schemas.microsoft.com/office/drawing/2014/main" id="{909F62A8-43BC-4F38-BFB9-75608AAF44A1}"/>
              </a:ext>
            </a:extLst>
          </p:cNvPr>
          <p:cNvSpPr txBox="1"/>
          <p:nvPr/>
        </p:nvSpPr>
        <p:spPr>
          <a:xfrm>
            <a:off x="9214810" y="3912839"/>
            <a:ext cx="2971800"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sept </a:t>
            </a:r>
            <a:r>
              <a:rPr lang="en-GB" sz="2400" dirty="0" err="1">
                <a:solidFill>
                  <a:schemeClr val="accent5">
                    <a:lumMod val="50000"/>
                  </a:schemeClr>
                </a:solidFill>
                <a:latin typeface="Century Gothic" panose="020B0502020202020204" pitchFamily="34" charset="0"/>
              </a:rPr>
              <a:t>ordinateurs</a:t>
            </a:r>
            <a:endParaRPr lang="en-GB" sz="2400" dirty="0">
              <a:solidFill>
                <a:schemeClr val="accent5">
                  <a:lumMod val="50000"/>
                </a:schemeClr>
              </a:solidFill>
              <a:latin typeface="Century Gothic" panose="020B0502020202020204" pitchFamily="34" charset="0"/>
            </a:endParaRPr>
          </a:p>
        </p:txBody>
      </p:sp>
      <p:sp>
        <p:nvSpPr>
          <p:cNvPr id="34" name="TextBox 33">
            <a:extLst>
              <a:ext uri="{FF2B5EF4-FFF2-40B4-BE49-F238E27FC236}">
                <a16:creationId xmlns:a16="http://schemas.microsoft.com/office/drawing/2014/main" id="{398C6F37-7126-4C47-8BF4-3AA2705A2677}"/>
              </a:ext>
            </a:extLst>
          </p:cNvPr>
          <p:cNvSpPr txBox="1"/>
          <p:nvPr/>
        </p:nvSpPr>
        <p:spPr>
          <a:xfrm>
            <a:off x="9291704" y="4389498"/>
            <a:ext cx="2971800" cy="461665"/>
          </a:xfrm>
          <a:prstGeom prst="rect">
            <a:avLst/>
          </a:prstGeom>
          <a:noFill/>
        </p:spPr>
        <p:txBody>
          <a:bodyPr wrap="square" rtlCol="0">
            <a:spAutoFit/>
          </a:bodyPr>
          <a:lstStyle/>
          <a:p>
            <a:r>
              <a:rPr lang="en-GB" sz="2400" dirty="0" err="1">
                <a:solidFill>
                  <a:schemeClr val="accent5">
                    <a:lumMod val="50000"/>
                  </a:schemeClr>
                </a:solidFill>
                <a:latin typeface="Century Gothic" panose="020B0502020202020204" pitchFamily="34" charset="0"/>
              </a:rPr>
              <a:t>neuf</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personnes</a:t>
            </a:r>
            <a:endParaRPr lang="en-GB" sz="2400" dirty="0">
              <a:solidFill>
                <a:schemeClr val="accent5">
                  <a:lumMod val="50000"/>
                </a:schemeClr>
              </a:solidFill>
              <a:latin typeface="Century Gothic" panose="020B0502020202020204" pitchFamily="34" charset="0"/>
            </a:endParaRPr>
          </a:p>
        </p:txBody>
      </p:sp>
      <p:sp>
        <p:nvSpPr>
          <p:cNvPr id="35" name="TextBox 34">
            <a:extLst>
              <a:ext uri="{FF2B5EF4-FFF2-40B4-BE49-F238E27FC236}">
                <a16:creationId xmlns:a16="http://schemas.microsoft.com/office/drawing/2014/main" id="{58730A30-7762-49C3-8F11-976CF747EA20}"/>
              </a:ext>
            </a:extLst>
          </p:cNvPr>
          <p:cNvSpPr txBox="1"/>
          <p:nvPr/>
        </p:nvSpPr>
        <p:spPr>
          <a:xfrm>
            <a:off x="9473815" y="4861649"/>
            <a:ext cx="2971800"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cinq </a:t>
            </a:r>
            <a:r>
              <a:rPr lang="en-GB" sz="2400" dirty="0" err="1">
                <a:solidFill>
                  <a:schemeClr val="accent5">
                    <a:lumMod val="50000"/>
                  </a:schemeClr>
                </a:solidFill>
                <a:latin typeface="Century Gothic" panose="020B0502020202020204" pitchFamily="34" charset="0"/>
              </a:rPr>
              <a:t>magasins</a:t>
            </a:r>
            <a:endParaRPr lang="en-GB" sz="2400" dirty="0">
              <a:solidFill>
                <a:schemeClr val="accent5">
                  <a:lumMod val="50000"/>
                </a:schemeClr>
              </a:solidFill>
              <a:latin typeface="Century Gothic" panose="020B0502020202020204" pitchFamily="34" charset="0"/>
            </a:endParaRPr>
          </a:p>
        </p:txBody>
      </p:sp>
      <p:sp>
        <p:nvSpPr>
          <p:cNvPr id="36" name="TextBox 35">
            <a:extLst>
              <a:ext uri="{FF2B5EF4-FFF2-40B4-BE49-F238E27FC236}">
                <a16:creationId xmlns:a16="http://schemas.microsoft.com/office/drawing/2014/main" id="{C537BE88-B2EB-4475-81F7-973E4DE7D458}"/>
              </a:ext>
            </a:extLst>
          </p:cNvPr>
          <p:cNvSpPr txBox="1"/>
          <p:nvPr/>
        </p:nvSpPr>
        <p:spPr>
          <a:xfrm>
            <a:off x="9158430" y="5349113"/>
            <a:ext cx="2971800" cy="461665"/>
          </a:xfrm>
          <a:prstGeom prst="rect">
            <a:avLst/>
          </a:prstGeom>
          <a:noFill/>
        </p:spPr>
        <p:txBody>
          <a:bodyPr wrap="square" rtlCol="0">
            <a:spAutoFit/>
          </a:bodyPr>
          <a:lstStyle/>
          <a:p>
            <a:pPr algn="ctr"/>
            <a:r>
              <a:rPr lang="en-GB" sz="2400" dirty="0">
                <a:solidFill>
                  <a:schemeClr val="accent5">
                    <a:lumMod val="50000"/>
                  </a:schemeClr>
                </a:solidFill>
                <a:latin typeface="Century Gothic" panose="020B0502020202020204" pitchFamily="34" charset="0"/>
              </a:rPr>
              <a:t>a window</a:t>
            </a:r>
          </a:p>
        </p:txBody>
      </p:sp>
      <p:sp>
        <p:nvSpPr>
          <p:cNvPr id="37" name="TextBox 36">
            <a:extLst>
              <a:ext uri="{FF2B5EF4-FFF2-40B4-BE49-F238E27FC236}">
                <a16:creationId xmlns:a16="http://schemas.microsoft.com/office/drawing/2014/main" id="{E2B4D3C3-23C4-47EA-B915-777C79F43085}"/>
              </a:ext>
            </a:extLst>
          </p:cNvPr>
          <p:cNvSpPr txBox="1"/>
          <p:nvPr/>
        </p:nvSpPr>
        <p:spPr>
          <a:xfrm>
            <a:off x="9484394" y="5850059"/>
            <a:ext cx="2971800" cy="461665"/>
          </a:xfrm>
          <a:prstGeom prst="rect">
            <a:avLst/>
          </a:prstGeom>
          <a:noFill/>
        </p:spPr>
        <p:txBody>
          <a:bodyPr wrap="square" rtlCol="0">
            <a:spAutoFit/>
          </a:bodyPr>
          <a:lstStyle/>
          <a:p>
            <a:r>
              <a:rPr lang="en-GB" sz="2400" dirty="0" err="1">
                <a:solidFill>
                  <a:schemeClr val="accent5">
                    <a:lumMod val="50000"/>
                  </a:schemeClr>
                </a:solidFill>
                <a:latin typeface="Century Gothic" panose="020B0502020202020204" pitchFamily="34" charset="0"/>
              </a:rPr>
              <a:t>deux</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maisons</a:t>
            </a:r>
            <a:endParaRPr lang="en-GB" sz="2400" dirty="0">
              <a:solidFill>
                <a:schemeClr val="accent5">
                  <a:lumMod val="50000"/>
                </a:schemeClr>
              </a:solidFill>
              <a:latin typeface="Century Gothic" panose="020B0502020202020204" pitchFamily="34" charset="0"/>
            </a:endParaRPr>
          </a:p>
        </p:txBody>
      </p:sp>
      <p:sp>
        <p:nvSpPr>
          <p:cNvPr id="38" name="Rectangle 37">
            <a:extLst>
              <a:ext uri="{FF2B5EF4-FFF2-40B4-BE49-F238E27FC236}">
                <a16:creationId xmlns:a16="http://schemas.microsoft.com/office/drawing/2014/main" id="{7CA349E0-D29A-4938-BCF7-E75CF474E186}"/>
              </a:ext>
            </a:extLst>
          </p:cNvPr>
          <p:cNvSpPr/>
          <p:nvPr/>
        </p:nvSpPr>
        <p:spPr>
          <a:xfrm>
            <a:off x="562963" y="2367956"/>
            <a:ext cx="4064000" cy="3922285"/>
          </a:xfrm>
          <a:prstGeom prst="rect">
            <a:avLst/>
          </a:prstGeom>
          <a:solidFill>
            <a:schemeClr val="bg1">
              <a:lumMod val="50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Tree>
    <p:extLst>
      <p:ext uri="{BB962C8B-B14F-4D97-AF65-F5344CB8AC3E}">
        <p14:creationId xmlns:p14="http://schemas.microsoft.com/office/powerpoint/2010/main" val="110356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3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7"/>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6" grpId="0"/>
      <p:bldP spid="27" grpId="0"/>
      <p:bldP spid="30" grpId="0"/>
      <p:bldP spid="31" grpId="0"/>
      <p:bldP spid="32" grpId="0"/>
      <p:bldP spid="33" grpId="0"/>
      <p:bldP spid="34" grpId="0"/>
      <p:bldP spid="35" grpId="0"/>
      <p:bldP spid="36" grpId="0"/>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824330" cy="707849"/>
          </a:xfrm>
        </p:spPr>
        <p:txBody>
          <a:bodyPr>
            <a:noAutofit/>
          </a:bodyPr>
          <a:lstStyle/>
          <a:p>
            <a:r>
              <a:rPr lang="en-GB" sz="3600" b="1" dirty="0" err="1">
                <a:solidFill>
                  <a:schemeClr val="bg1"/>
                </a:solidFill>
              </a:rPr>
              <a:t>Réponses</a:t>
            </a:r>
            <a:r>
              <a:rPr lang="en-GB" sz="3600" b="1" dirty="0">
                <a:solidFill>
                  <a:schemeClr val="bg1"/>
                </a:solidFill>
              </a:rPr>
              <a:t> - </a:t>
            </a:r>
            <a:r>
              <a:rPr lang="en-GB" sz="3600" b="1" dirty="0" err="1">
                <a:solidFill>
                  <a:schemeClr val="bg1"/>
                </a:solidFill>
              </a:rPr>
              <a:t>Partenaire</a:t>
            </a:r>
            <a:r>
              <a:rPr lang="en-GB" sz="3600" b="1" dirty="0">
                <a:solidFill>
                  <a:schemeClr val="bg1"/>
                </a:solidFill>
              </a:rPr>
              <a:t> A</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9" name="Table 8">
            <a:extLst>
              <a:ext uri="{FF2B5EF4-FFF2-40B4-BE49-F238E27FC236}">
                <a16:creationId xmlns:a16="http://schemas.microsoft.com/office/drawing/2014/main" id="{F4422BAF-A932-4263-8736-092DA22EFD8D}"/>
              </a:ext>
            </a:extLst>
          </p:cNvPr>
          <p:cNvGraphicFramePr>
            <a:graphicFrameLocks noGrp="1"/>
          </p:cNvGraphicFramePr>
          <p:nvPr/>
        </p:nvGraphicFramePr>
        <p:xfrm>
          <a:off x="622291" y="1677778"/>
          <a:ext cx="8128000" cy="4619525"/>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708869">
                <a:tc>
                  <a:txBody>
                    <a:bodyPr/>
                    <a:lstStyle/>
                    <a:p>
                      <a:pPr algn="ctr"/>
                      <a:r>
                        <a:rPr lang="en-GB" sz="2000" b="0" i="0" dirty="0">
                          <a:solidFill>
                            <a:schemeClr val="accent5">
                              <a:lumMod val="50000"/>
                            </a:schemeClr>
                          </a:solidFill>
                          <a:latin typeface="Century Gothic" panose="020B0502020202020204" pitchFamily="34" charset="0"/>
                        </a:rPr>
                        <a:t>Say there are these</a:t>
                      </a:r>
                      <a:r>
                        <a:rPr lang="en-GB" sz="2000" b="0" i="0" baseline="0" dirty="0">
                          <a:solidFill>
                            <a:schemeClr val="accent5">
                              <a:lumMod val="50000"/>
                            </a:schemeClr>
                          </a:solidFill>
                          <a:latin typeface="Century Gothic" panose="020B0502020202020204" pitchFamily="34" charset="0"/>
                        </a:rPr>
                        <a:t> </a:t>
                      </a:r>
                      <a:r>
                        <a:rPr lang="en-GB" sz="2000" b="1" dirty="0">
                          <a:solidFill>
                            <a:schemeClr val="accent5">
                              <a:lumMod val="50000"/>
                            </a:schemeClr>
                          </a:solidFill>
                        </a:rPr>
                        <a:t>things</a:t>
                      </a:r>
                    </a:p>
                    <a:p>
                      <a:pPr algn="ctr"/>
                      <a:r>
                        <a:rPr lang="en-GB" sz="2000" b="1" i="1" dirty="0" err="1">
                          <a:solidFill>
                            <a:schemeClr val="accent5">
                              <a:lumMod val="50000"/>
                            </a:schemeClr>
                          </a:solidFill>
                        </a:rPr>
                        <a:t>il</a:t>
                      </a:r>
                      <a:r>
                        <a:rPr lang="en-GB" sz="2000" b="1" i="1" dirty="0">
                          <a:solidFill>
                            <a:schemeClr val="accent5">
                              <a:lumMod val="50000"/>
                            </a:schemeClr>
                          </a:solidFill>
                        </a:rPr>
                        <a:t> y a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0" i="0" dirty="0">
                          <a:solidFill>
                            <a:schemeClr val="accent5">
                              <a:lumMod val="50000"/>
                            </a:schemeClr>
                          </a:solidFill>
                          <a:latin typeface="Century Gothic" panose="020B0502020202020204" pitchFamily="34" charset="0"/>
                        </a:rPr>
                        <a:t>Write here what your partner</a:t>
                      </a:r>
                      <a:r>
                        <a:rPr lang="en-GB" sz="2000" b="0" i="0" baseline="0" dirty="0">
                          <a:solidFill>
                            <a:schemeClr val="accent5">
                              <a:lumMod val="50000"/>
                            </a:schemeClr>
                          </a:solidFill>
                          <a:latin typeface="Century Gothic" panose="020B0502020202020204" pitchFamily="34" charset="0"/>
                        </a:rPr>
                        <a:t> says there is</a:t>
                      </a: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88832">
                <a:tc>
                  <a:txBody>
                    <a:bodyPr/>
                    <a:lstStyle/>
                    <a:p>
                      <a:r>
                        <a:rPr lang="en-GB" sz="2000" b="0" i="0" dirty="0">
                          <a:solidFill>
                            <a:schemeClr val="accent5">
                              <a:lumMod val="50000"/>
                            </a:schemeClr>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0" i="0" dirty="0">
                          <a:solidFill>
                            <a:schemeClr val="accent5">
                              <a:lumMod val="50000"/>
                            </a:schemeClr>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88832">
                <a:tc>
                  <a:txBody>
                    <a:bodyPr/>
                    <a:lstStyle/>
                    <a:p>
                      <a:r>
                        <a:rPr lang="en-GB" sz="2000" b="0" i="0" dirty="0">
                          <a:solidFill>
                            <a:schemeClr val="accent5">
                              <a:lumMod val="50000"/>
                            </a:schemeClr>
                          </a:solidFill>
                          <a:latin typeface="Century Gothic" panose="020B0502020202020204" pitchFamily="34" charset="0"/>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0" i="0" dirty="0">
                          <a:solidFill>
                            <a:schemeClr val="accent5">
                              <a:lumMod val="50000"/>
                            </a:schemeClr>
                          </a:solidFill>
                          <a:latin typeface="Century Gothic" panose="020B0502020202020204" pitchFamily="34" charset="0"/>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88832">
                <a:tc>
                  <a:txBody>
                    <a:bodyPr/>
                    <a:lstStyle/>
                    <a:p>
                      <a:r>
                        <a:rPr lang="en-GB" sz="2000" b="0" i="0" dirty="0">
                          <a:solidFill>
                            <a:schemeClr val="accent5">
                              <a:lumMod val="50000"/>
                            </a:schemeClr>
                          </a:solidFill>
                          <a:latin typeface="Century Gothic" panose="020B0502020202020204" pitchFamily="34" charset="0"/>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0" i="0" dirty="0">
                          <a:solidFill>
                            <a:schemeClr val="accent5">
                              <a:lumMod val="50000"/>
                            </a:schemeClr>
                          </a:solidFill>
                          <a:latin typeface="Century Gothic" panose="020B0502020202020204" pitchFamily="34" charset="0"/>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88832">
                <a:tc>
                  <a:txBody>
                    <a:bodyPr/>
                    <a:lstStyle/>
                    <a:p>
                      <a:r>
                        <a:rPr lang="en-GB" sz="2000" b="0" i="0" dirty="0">
                          <a:solidFill>
                            <a:schemeClr val="accent5">
                              <a:lumMod val="50000"/>
                            </a:schemeClr>
                          </a:solidFill>
                          <a:latin typeface="Century Gothic" panose="020B0502020202020204" pitchFamily="34" charset="0"/>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0" i="0" dirty="0">
                          <a:solidFill>
                            <a:schemeClr val="accent5">
                              <a:lumMod val="50000"/>
                            </a:schemeClr>
                          </a:solidFill>
                          <a:latin typeface="Century Gothic" panose="020B0502020202020204" pitchFamily="34" charset="0"/>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88832">
                <a:tc>
                  <a:txBody>
                    <a:bodyPr/>
                    <a:lstStyle/>
                    <a:p>
                      <a:r>
                        <a:rPr lang="en-GB" sz="2000" b="0" i="0" dirty="0">
                          <a:solidFill>
                            <a:schemeClr val="accent5">
                              <a:lumMod val="50000"/>
                            </a:schemeClr>
                          </a:solidFill>
                          <a:latin typeface="Century Gothic" panose="020B0502020202020204" pitchFamily="34" charset="0"/>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0" i="0" dirty="0">
                          <a:solidFill>
                            <a:schemeClr val="accent5">
                              <a:lumMod val="50000"/>
                            </a:schemeClr>
                          </a:solidFill>
                          <a:latin typeface="Century Gothic" panose="020B0502020202020204" pitchFamily="34" charset="0"/>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88832">
                <a:tc>
                  <a:txBody>
                    <a:bodyPr/>
                    <a:lstStyle/>
                    <a:p>
                      <a:r>
                        <a:rPr lang="en-GB" sz="2000" b="0" i="0" dirty="0">
                          <a:solidFill>
                            <a:schemeClr val="accent5">
                              <a:lumMod val="50000"/>
                            </a:schemeClr>
                          </a:solidFill>
                          <a:latin typeface="Century Gothic" panose="020B0502020202020204" pitchFamily="34" charset="0"/>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0" i="0" dirty="0">
                          <a:solidFill>
                            <a:schemeClr val="accent5">
                              <a:lumMod val="50000"/>
                            </a:schemeClr>
                          </a:solidFill>
                          <a:latin typeface="Century Gothic" panose="020B0502020202020204" pitchFamily="34" charset="0"/>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88832">
                <a:tc>
                  <a:txBody>
                    <a:bodyPr/>
                    <a:lstStyle/>
                    <a:p>
                      <a:r>
                        <a:rPr lang="en-GB" sz="2000" b="0" i="0" dirty="0">
                          <a:solidFill>
                            <a:schemeClr val="accent5">
                              <a:lumMod val="50000"/>
                            </a:schemeClr>
                          </a:solidFill>
                          <a:latin typeface="Century Gothic" panose="020B0502020202020204" pitchFamily="34" charset="0"/>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0" i="0" dirty="0">
                          <a:solidFill>
                            <a:schemeClr val="accent5">
                              <a:lumMod val="50000"/>
                            </a:schemeClr>
                          </a:solidFill>
                          <a:latin typeface="Century Gothic" panose="020B0502020202020204" pitchFamily="34" charset="0"/>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488832">
                <a:tc>
                  <a:txBody>
                    <a:bodyPr/>
                    <a:lstStyle/>
                    <a:p>
                      <a:r>
                        <a:rPr lang="en-GB" sz="2000" b="0" i="0" dirty="0">
                          <a:solidFill>
                            <a:schemeClr val="accent5">
                              <a:lumMod val="50000"/>
                            </a:schemeClr>
                          </a:solidFill>
                          <a:latin typeface="Century Gothic" panose="020B0502020202020204" pitchFamily="34" charset="0"/>
                        </a:rPr>
                        <a:t>8)</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0" i="0" dirty="0">
                          <a:solidFill>
                            <a:schemeClr val="accent5">
                              <a:lumMod val="50000"/>
                            </a:schemeClr>
                          </a:solidFill>
                          <a:latin typeface="Century Gothic" panose="020B0502020202020204" pitchFamily="34" charset="0"/>
                        </a:rPr>
                        <a:t>8)</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10" name="TextBox 9">
            <a:extLst>
              <a:ext uri="{FF2B5EF4-FFF2-40B4-BE49-F238E27FC236}">
                <a16:creationId xmlns:a16="http://schemas.microsoft.com/office/drawing/2014/main" id="{4A5A1319-1EB0-475E-AE46-3FC441FC7CAC}"/>
              </a:ext>
            </a:extLst>
          </p:cNvPr>
          <p:cNvSpPr txBox="1"/>
          <p:nvPr/>
        </p:nvSpPr>
        <p:spPr>
          <a:xfrm>
            <a:off x="242242" y="1163992"/>
            <a:ext cx="9955849"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Il y a quoi? </a:t>
            </a:r>
            <a:r>
              <a:rPr lang="en-GB" sz="2000" dirty="0" err="1">
                <a:solidFill>
                  <a:schemeClr val="accent5">
                    <a:lumMod val="50000"/>
                  </a:schemeClr>
                </a:solidFill>
                <a:latin typeface="Century Gothic" panose="020B0502020202020204" pitchFamily="34" charset="0"/>
              </a:rPr>
              <a:t>Parle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fran</a:t>
            </a:r>
            <a:r>
              <a:rPr lang="en-GB" sz="2000" dirty="0" err="1">
                <a:solidFill>
                  <a:schemeClr val="accent5">
                    <a:lumMod val="50000"/>
                  </a:schemeClr>
                </a:solidFill>
                <a:latin typeface="Century Gothic" panose="020B0502020202020204" pitchFamily="34" charset="0"/>
                <a:cs typeface="Calibri" panose="020F0502020204030204" pitchFamily="34" charset="0"/>
              </a:rPr>
              <a:t>çais</a:t>
            </a:r>
            <a:r>
              <a:rPr lang="en-GB" sz="2000" dirty="0">
                <a:solidFill>
                  <a:schemeClr val="accent5">
                    <a:lumMod val="50000"/>
                  </a:schemeClr>
                </a:solidFill>
                <a:latin typeface="Century Gothic" panose="020B0502020202020204" pitchFamily="34" charset="0"/>
                <a:cs typeface="Calibri" panose="020F0502020204030204" pitchFamily="34" charset="0"/>
              </a:rPr>
              <a:t>. </a:t>
            </a:r>
            <a:r>
              <a:rPr lang="en-GB" sz="2000" dirty="0" err="1">
                <a:solidFill>
                  <a:schemeClr val="accent5">
                    <a:lumMod val="50000"/>
                  </a:schemeClr>
                </a:solidFill>
                <a:latin typeface="Century Gothic" panose="020B0502020202020204" pitchFamily="34" charset="0"/>
              </a:rPr>
              <a:t>Écris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anglais</a:t>
            </a:r>
            <a:r>
              <a:rPr lang="en-GB" sz="2000" dirty="0">
                <a:solidFill>
                  <a:schemeClr val="accent5">
                    <a:lumMod val="50000"/>
                  </a:schemeClr>
                </a:solidFill>
                <a:latin typeface="Century Gothic" panose="020B0502020202020204" pitchFamily="34" charset="0"/>
              </a:rPr>
              <a:t>!</a:t>
            </a:r>
          </a:p>
        </p:txBody>
      </p:sp>
      <p:sp>
        <p:nvSpPr>
          <p:cNvPr id="11" name="TextBox 10">
            <a:extLst>
              <a:ext uri="{FF2B5EF4-FFF2-40B4-BE49-F238E27FC236}">
                <a16:creationId xmlns:a16="http://schemas.microsoft.com/office/drawing/2014/main" id="{2FDC3636-AB10-42C3-9019-D36C44C5F7FC}"/>
              </a:ext>
            </a:extLst>
          </p:cNvPr>
          <p:cNvSpPr txBox="1"/>
          <p:nvPr/>
        </p:nvSpPr>
        <p:spPr>
          <a:xfrm>
            <a:off x="5210138" y="2406916"/>
            <a:ext cx="2971800" cy="461665"/>
          </a:xfrm>
          <a:prstGeom prst="rect">
            <a:avLst/>
          </a:prstGeom>
          <a:noFill/>
        </p:spPr>
        <p:txBody>
          <a:bodyPr wrap="square" rtlCol="0">
            <a:spAutoFit/>
          </a:bodyPr>
          <a:lstStyle/>
          <a:p>
            <a:pPr algn="ctr"/>
            <a:r>
              <a:rPr lang="en-GB" sz="2400" dirty="0">
                <a:solidFill>
                  <a:schemeClr val="accent5">
                    <a:lumMod val="50000"/>
                  </a:schemeClr>
                </a:solidFill>
                <a:latin typeface="Century Gothic" panose="020B0502020202020204" pitchFamily="34" charset="0"/>
              </a:rPr>
              <a:t>a computer</a:t>
            </a:r>
          </a:p>
        </p:txBody>
      </p:sp>
      <p:sp>
        <p:nvSpPr>
          <p:cNvPr id="12" name="TextBox 11">
            <a:extLst>
              <a:ext uri="{FF2B5EF4-FFF2-40B4-BE49-F238E27FC236}">
                <a16:creationId xmlns:a16="http://schemas.microsoft.com/office/drawing/2014/main" id="{F14C748F-CE2E-475A-AA0C-085616397796}"/>
              </a:ext>
            </a:extLst>
          </p:cNvPr>
          <p:cNvSpPr txBox="1"/>
          <p:nvPr/>
        </p:nvSpPr>
        <p:spPr>
          <a:xfrm>
            <a:off x="5145629" y="2910492"/>
            <a:ext cx="2981491" cy="472208"/>
          </a:xfrm>
          <a:prstGeom prst="rect">
            <a:avLst/>
          </a:prstGeom>
          <a:noFill/>
        </p:spPr>
        <p:txBody>
          <a:bodyPr wrap="square" rtlCol="0">
            <a:spAutoFit/>
          </a:bodyPr>
          <a:lstStyle/>
          <a:p>
            <a:pPr algn="ctr"/>
            <a:r>
              <a:rPr lang="en-GB" sz="2400" dirty="0">
                <a:solidFill>
                  <a:schemeClr val="accent5">
                    <a:lumMod val="50000"/>
                  </a:schemeClr>
                </a:solidFill>
                <a:latin typeface="Century Gothic" panose="020B0502020202020204" pitchFamily="34" charset="0"/>
              </a:rPr>
              <a:t>a house</a:t>
            </a:r>
          </a:p>
        </p:txBody>
      </p:sp>
      <p:sp>
        <p:nvSpPr>
          <p:cNvPr id="13" name="TextBox 12">
            <a:extLst>
              <a:ext uri="{FF2B5EF4-FFF2-40B4-BE49-F238E27FC236}">
                <a16:creationId xmlns:a16="http://schemas.microsoft.com/office/drawing/2014/main" id="{C4C27AA2-F4D1-4D91-B762-8923EAB360AF}"/>
              </a:ext>
            </a:extLst>
          </p:cNvPr>
          <p:cNvSpPr txBox="1"/>
          <p:nvPr/>
        </p:nvSpPr>
        <p:spPr>
          <a:xfrm>
            <a:off x="5220166" y="3358157"/>
            <a:ext cx="2971800" cy="461665"/>
          </a:xfrm>
          <a:prstGeom prst="rect">
            <a:avLst/>
          </a:prstGeom>
          <a:noFill/>
        </p:spPr>
        <p:txBody>
          <a:bodyPr wrap="square" rtlCol="0">
            <a:spAutoFit/>
          </a:bodyPr>
          <a:lstStyle/>
          <a:p>
            <a:pPr algn="ctr"/>
            <a:r>
              <a:rPr lang="en-GB" sz="2400" dirty="0">
                <a:solidFill>
                  <a:schemeClr val="accent5">
                    <a:lumMod val="50000"/>
                  </a:schemeClr>
                </a:solidFill>
                <a:latin typeface="Century Gothic" panose="020B0502020202020204" pitchFamily="34" charset="0"/>
              </a:rPr>
              <a:t>twelve cars</a:t>
            </a:r>
          </a:p>
        </p:txBody>
      </p:sp>
      <p:sp>
        <p:nvSpPr>
          <p:cNvPr id="14" name="TextBox 13">
            <a:extLst>
              <a:ext uri="{FF2B5EF4-FFF2-40B4-BE49-F238E27FC236}">
                <a16:creationId xmlns:a16="http://schemas.microsoft.com/office/drawing/2014/main" id="{2A37846A-77B5-40DE-B761-E9DFD4D8BD2B}"/>
              </a:ext>
            </a:extLst>
          </p:cNvPr>
          <p:cNvSpPr txBox="1"/>
          <p:nvPr/>
        </p:nvSpPr>
        <p:spPr>
          <a:xfrm>
            <a:off x="5232970" y="3860668"/>
            <a:ext cx="2971800" cy="461665"/>
          </a:xfrm>
          <a:prstGeom prst="rect">
            <a:avLst/>
          </a:prstGeom>
          <a:noFill/>
        </p:spPr>
        <p:txBody>
          <a:bodyPr wrap="square" rtlCol="0">
            <a:spAutoFit/>
          </a:bodyPr>
          <a:lstStyle/>
          <a:p>
            <a:pPr algn="ctr"/>
            <a:r>
              <a:rPr lang="en-GB" sz="2400" dirty="0">
                <a:solidFill>
                  <a:schemeClr val="accent5">
                    <a:lumMod val="50000"/>
                  </a:schemeClr>
                </a:solidFill>
                <a:latin typeface="Century Gothic" panose="020B0502020202020204" pitchFamily="34" charset="0"/>
              </a:rPr>
              <a:t>five boys</a:t>
            </a:r>
          </a:p>
        </p:txBody>
      </p:sp>
      <p:sp>
        <p:nvSpPr>
          <p:cNvPr id="15" name="TextBox 14">
            <a:extLst>
              <a:ext uri="{FF2B5EF4-FFF2-40B4-BE49-F238E27FC236}">
                <a16:creationId xmlns:a16="http://schemas.microsoft.com/office/drawing/2014/main" id="{32C090A7-3E67-4732-8EBC-0625D720E10A}"/>
              </a:ext>
            </a:extLst>
          </p:cNvPr>
          <p:cNvSpPr txBox="1"/>
          <p:nvPr/>
        </p:nvSpPr>
        <p:spPr>
          <a:xfrm>
            <a:off x="5213692" y="4364960"/>
            <a:ext cx="2971800" cy="461665"/>
          </a:xfrm>
          <a:prstGeom prst="rect">
            <a:avLst/>
          </a:prstGeom>
          <a:noFill/>
        </p:spPr>
        <p:txBody>
          <a:bodyPr wrap="square" rtlCol="0">
            <a:spAutoFit/>
          </a:bodyPr>
          <a:lstStyle/>
          <a:p>
            <a:pPr algn="ctr"/>
            <a:r>
              <a:rPr lang="en-GB" sz="2400" dirty="0">
                <a:solidFill>
                  <a:schemeClr val="accent5">
                    <a:lumMod val="50000"/>
                  </a:schemeClr>
                </a:solidFill>
                <a:latin typeface="Century Gothic" panose="020B0502020202020204" pitchFamily="34" charset="0"/>
              </a:rPr>
              <a:t>three shops</a:t>
            </a:r>
          </a:p>
        </p:txBody>
      </p:sp>
      <p:sp>
        <p:nvSpPr>
          <p:cNvPr id="16" name="TextBox 15">
            <a:extLst>
              <a:ext uri="{FF2B5EF4-FFF2-40B4-BE49-F238E27FC236}">
                <a16:creationId xmlns:a16="http://schemas.microsoft.com/office/drawing/2014/main" id="{9E8EBBDC-B8B9-416C-9A6A-673960F716DA}"/>
              </a:ext>
            </a:extLst>
          </p:cNvPr>
          <p:cNvSpPr txBox="1"/>
          <p:nvPr/>
        </p:nvSpPr>
        <p:spPr>
          <a:xfrm>
            <a:off x="5183501" y="4852832"/>
            <a:ext cx="2971800" cy="461665"/>
          </a:xfrm>
          <a:prstGeom prst="rect">
            <a:avLst/>
          </a:prstGeom>
          <a:noFill/>
        </p:spPr>
        <p:txBody>
          <a:bodyPr wrap="square" rtlCol="0">
            <a:spAutoFit/>
          </a:bodyPr>
          <a:lstStyle/>
          <a:p>
            <a:pPr algn="ctr"/>
            <a:r>
              <a:rPr lang="en-GB" sz="2400" dirty="0">
                <a:solidFill>
                  <a:schemeClr val="accent5">
                    <a:lumMod val="50000"/>
                  </a:schemeClr>
                </a:solidFill>
                <a:latin typeface="Century Gothic" panose="020B0502020202020204" pitchFamily="34" charset="0"/>
              </a:rPr>
              <a:t>ten men</a:t>
            </a:r>
          </a:p>
        </p:txBody>
      </p:sp>
      <p:sp>
        <p:nvSpPr>
          <p:cNvPr id="17" name="TextBox 16">
            <a:extLst>
              <a:ext uri="{FF2B5EF4-FFF2-40B4-BE49-F238E27FC236}">
                <a16:creationId xmlns:a16="http://schemas.microsoft.com/office/drawing/2014/main" id="{B8DD454C-50FF-44FA-B801-AB340036E62E}"/>
              </a:ext>
            </a:extLst>
          </p:cNvPr>
          <p:cNvSpPr txBox="1"/>
          <p:nvPr/>
        </p:nvSpPr>
        <p:spPr>
          <a:xfrm>
            <a:off x="5204764" y="5340455"/>
            <a:ext cx="2971800" cy="461665"/>
          </a:xfrm>
          <a:prstGeom prst="rect">
            <a:avLst/>
          </a:prstGeom>
          <a:noFill/>
        </p:spPr>
        <p:txBody>
          <a:bodyPr wrap="square" rtlCol="0">
            <a:spAutoFit/>
          </a:bodyPr>
          <a:lstStyle/>
          <a:p>
            <a:pPr algn="ctr"/>
            <a:r>
              <a:rPr lang="en-GB" sz="2400" dirty="0">
                <a:solidFill>
                  <a:schemeClr val="accent5">
                    <a:lumMod val="50000"/>
                  </a:schemeClr>
                </a:solidFill>
                <a:latin typeface="Century Gothic" panose="020B0502020202020204" pitchFamily="34" charset="0"/>
              </a:rPr>
              <a:t>two people</a:t>
            </a:r>
          </a:p>
        </p:txBody>
      </p:sp>
      <p:sp>
        <p:nvSpPr>
          <p:cNvPr id="18" name="TextBox 17">
            <a:extLst>
              <a:ext uri="{FF2B5EF4-FFF2-40B4-BE49-F238E27FC236}">
                <a16:creationId xmlns:a16="http://schemas.microsoft.com/office/drawing/2014/main" id="{9B2D00C5-ABF2-4FD3-AF34-7BE35E84BE04}"/>
              </a:ext>
            </a:extLst>
          </p:cNvPr>
          <p:cNvSpPr txBox="1"/>
          <p:nvPr/>
        </p:nvSpPr>
        <p:spPr>
          <a:xfrm>
            <a:off x="5087461" y="5828576"/>
            <a:ext cx="2971800" cy="461665"/>
          </a:xfrm>
          <a:prstGeom prst="rect">
            <a:avLst/>
          </a:prstGeom>
          <a:noFill/>
        </p:spPr>
        <p:txBody>
          <a:bodyPr wrap="square" rtlCol="0">
            <a:spAutoFit/>
          </a:bodyPr>
          <a:lstStyle/>
          <a:p>
            <a:pPr algn="ctr"/>
            <a:r>
              <a:rPr lang="en-GB" sz="2400" dirty="0">
                <a:solidFill>
                  <a:schemeClr val="accent5">
                    <a:lumMod val="50000"/>
                  </a:schemeClr>
                </a:solidFill>
                <a:latin typeface="Century Gothic" panose="020B0502020202020204" pitchFamily="34" charset="0"/>
              </a:rPr>
              <a:t>four girls</a:t>
            </a:r>
          </a:p>
        </p:txBody>
      </p:sp>
      <p:cxnSp>
        <p:nvCxnSpPr>
          <p:cNvPr id="19" name="Straight Arrow Connector 18">
            <a:extLst>
              <a:ext uri="{FF2B5EF4-FFF2-40B4-BE49-F238E27FC236}">
                <a16:creationId xmlns:a16="http://schemas.microsoft.com/office/drawing/2014/main" id="{5379923B-F1F0-4FB9-9476-66392F1F61CB}"/>
              </a:ext>
            </a:extLst>
          </p:cNvPr>
          <p:cNvCxnSpPr/>
          <p:nvPr/>
        </p:nvCxnSpPr>
        <p:spPr>
          <a:xfrm flipH="1">
            <a:off x="6708237" y="769367"/>
            <a:ext cx="10633" cy="823158"/>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493EA17F-BA69-442B-9A58-8A8A492106B7}"/>
              </a:ext>
            </a:extLst>
          </p:cNvPr>
          <p:cNvSpPr/>
          <p:nvPr/>
        </p:nvSpPr>
        <p:spPr>
          <a:xfrm>
            <a:off x="9195615" y="1758672"/>
            <a:ext cx="2610010" cy="400110"/>
          </a:xfrm>
          <a:prstGeom prst="rect">
            <a:avLst/>
          </a:prstGeom>
        </p:spPr>
        <p:txBody>
          <a:bodyPr wrap="none">
            <a:spAutoFit/>
          </a:bodyPr>
          <a:lstStyle/>
          <a:p>
            <a:pPr algn="ctr"/>
            <a:r>
              <a:rPr lang="en-GB" sz="2000" dirty="0">
                <a:solidFill>
                  <a:schemeClr val="accent5">
                    <a:lumMod val="50000"/>
                  </a:schemeClr>
                </a:solidFill>
                <a:latin typeface="Century Gothic" panose="020B0502020202020204" pitchFamily="34" charset="0"/>
              </a:rPr>
              <a:t>what Partner A said</a:t>
            </a:r>
          </a:p>
        </p:txBody>
      </p:sp>
      <p:sp>
        <p:nvSpPr>
          <p:cNvPr id="21" name="TextBox 20">
            <a:extLst>
              <a:ext uri="{FF2B5EF4-FFF2-40B4-BE49-F238E27FC236}">
                <a16:creationId xmlns:a16="http://schemas.microsoft.com/office/drawing/2014/main" id="{53118AE5-069C-4E10-AD62-51058E53E4EC}"/>
              </a:ext>
            </a:extLst>
          </p:cNvPr>
          <p:cNvSpPr txBox="1"/>
          <p:nvPr/>
        </p:nvSpPr>
        <p:spPr>
          <a:xfrm>
            <a:off x="9051067" y="2389439"/>
            <a:ext cx="2971800" cy="461665"/>
          </a:xfrm>
          <a:prstGeom prst="rect">
            <a:avLst/>
          </a:prstGeom>
          <a:noFill/>
        </p:spPr>
        <p:txBody>
          <a:bodyPr wrap="square" rtlCol="0">
            <a:spAutoFit/>
          </a:bodyPr>
          <a:lstStyle/>
          <a:p>
            <a:pPr algn="ctr"/>
            <a:r>
              <a:rPr lang="en-GB" sz="2400" dirty="0">
                <a:solidFill>
                  <a:schemeClr val="accent5">
                    <a:lumMod val="50000"/>
                  </a:schemeClr>
                </a:solidFill>
                <a:latin typeface="Century Gothic" panose="020B0502020202020204" pitchFamily="34" charset="0"/>
              </a:rPr>
              <a:t>un </a:t>
            </a:r>
            <a:r>
              <a:rPr lang="en-GB" sz="2400" dirty="0" err="1">
                <a:solidFill>
                  <a:schemeClr val="accent5">
                    <a:lumMod val="50000"/>
                  </a:schemeClr>
                </a:solidFill>
                <a:latin typeface="Century Gothic" panose="020B0502020202020204" pitchFamily="34" charset="0"/>
              </a:rPr>
              <a:t>ordinateur</a:t>
            </a:r>
            <a:endParaRPr lang="en-GB" sz="2400" dirty="0">
              <a:solidFill>
                <a:schemeClr val="accent5">
                  <a:lumMod val="50000"/>
                </a:schemeClr>
              </a:solidFill>
              <a:latin typeface="Century Gothic" panose="020B0502020202020204" pitchFamily="34" charset="0"/>
            </a:endParaRPr>
          </a:p>
        </p:txBody>
      </p:sp>
      <p:sp>
        <p:nvSpPr>
          <p:cNvPr id="22" name="TextBox 21">
            <a:extLst>
              <a:ext uri="{FF2B5EF4-FFF2-40B4-BE49-F238E27FC236}">
                <a16:creationId xmlns:a16="http://schemas.microsoft.com/office/drawing/2014/main" id="{A2F75BE4-3205-414A-B31A-E6ED0467480A}"/>
              </a:ext>
            </a:extLst>
          </p:cNvPr>
          <p:cNvSpPr txBox="1"/>
          <p:nvPr/>
        </p:nvSpPr>
        <p:spPr>
          <a:xfrm>
            <a:off x="9077829" y="2898892"/>
            <a:ext cx="2981491" cy="472208"/>
          </a:xfrm>
          <a:prstGeom prst="rect">
            <a:avLst/>
          </a:prstGeom>
          <a:noFill/>
        </p:spPr>
        <p:txBody>
          <a:bodyPr wrap="square" rtlCol="0">
            <a:spAutoFit/>
          </a:bodyPr>
          <a:lstStyle/>
          <a:p>
            <a:pPr algn="ctr"/>
            <a:r>
              <a:rPr lang="en-GB" sz="2400" dirty="0" err="1">
                <a:solidFill>
                  <a:schemeClr val="accent5">
                    <a:lumMod val="50000"/>
                  </a:schemeClr>
                </a:solidFill>
                <a:latin typeface="Century Gothic" panose="020B0502020202020204" pitchFamily="34" charset="0"/>
              </a:rPr>
              <a:t>une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maison</a:t>
            </a:r>
            <a:endParaRPr lang="en-GB" sz="2400" dirty="0">
              <a:solidFill>
                <a:schemeClr val="accent5">
                  <a:lumMod val="50000"/>
                </a:schemeClr>
              </a:solidFill>
              <a:latin typeface="Century Gothic" panose="020B0502020202020204" pitchFamily="34" charset="0"/>
            </a:endParaRPr>
          </a:p>
        </p:txBody>
      </p:sp>
      <p:sp>
        <p:nvSpPr>
          <p:cNvPr id="23" name="TextBox 22">
            <a:extLst>
              <a:ext uri="{FF2B5EF4-FFF2-40B4-BE49-F238E27FC236}">
                <a16:creationId xmlns:a16="http://schemas.microsoft.com/office/drawing/2014/main" id="{B67C47B2-1B1C-498C-B447-1AED2688FAF4}"/>
              </a:ext>
            </a:extLst>
          </p:cNvPr>
          <p:cNvSpPr txBox="1"/>
          <p:nvPr/>
        </p:nvSpPr>
        <p:spPr>
          <a:xfrm>
            <a:off x="9463902" y="3411137"/>
            <a:ext cx="2350531" cy="461665"/>
          </a:xfrm>
          <a:prstGeom prst="rect">
            <a:avLst/>
          </a:prstGeom>
          <a:noFill/>
        </p:spPr>
        <p:txBody>
          <a:bodyPr wrap="square" rtlCol="0">
            <a:spAutoFit/>
          </a:bodyPr>
          <a:lstStyle/>
          <a:p>
            <a:r>
              <a:rPr lang="en-GB" sz="2400" dirty="0" err="1">
                <a:solidFill>
                  <a:schemeClr val="accent5">
                    <a:lumMod val="50000"/>
                  </a:schemeClr>
                </a:solidFill>
                <a:latin typeface="Century Gothic" panose="020B0502020202020204" pitchFamily="34" charset="0"/>
              </a:rPr>
              <a:t>douze</a:t>
            </a:r>
            <a:r>
              <a:rPr lang="en-GB" sz="2400" dirty="0">
                <a:solidFill>
                  <a:schemeClr val="accent5">
                    <a:lumMod val="50000"/>
                  </a:schemeClr>
                </a:solidFill>
                <a:latin typeface="Century Gothic" panose="020B0502020202020204" pitchFamily="34" charset="0"/>
              </a:rPr>
              <a:t> voitures</a:t>
            </a:r>
          </a:p>
        </p:txBody>
      </p:sp>
      <p:sp>
        <p:nvSpPr>
          <p:cNvPr id="24" name="TextBox 23">
            <a:extLst>
              <a:ext uri="{FF2B5EF4-FFF2-40B4-BE49-F238E27FC236}">
                <a16:creationId xmlns:a16="http://schemas.microsoft.com/office/drawing/2014/main" id="{B2247802-C8D1-4689-95CD-401EDE5167F4}"/>
              </a:ext>
            </a:extLst>
          </p:cNvPr>
          <p:cNvSpPr txBox="1"/>
          <p:nvPr/>
        </p:nvSpPr>
        <p:spPr>
          <a:xfrm>
            <a:off x="9082674" y="3898282"/>
            <a:ext cx="2971800" cy="461665"/>
          </a:xfrm>
          <a:prstGeom prst="rect">
            <a:avLst/>
          </a:prstGeom>
          <a:noFill/>
        </p:spPr>
        <p:txBody>
          <a:bodyPr wrap="square" rtlCol="0">
            <a:spAutoFit/>
          </a:bodyPr>
          <a:lstStyle/>
          <a:p>
            <a:pPr algn="ctr"/>
            <a:r>
              <a:rPr lang="en-GB" sz="2400" dirty="0">
                <a:solidFill>
                  <a:schemeClr val="accent5">
                    <a:lumMod val="50000"/>
                  </a:schemeClr>
                </a:solidFill>
                <a:latin typeface="Century Gothic" panose="020B0502020202020204" pitchFamily="34" charset="0"/>
              </a:rPr>
              <a:t>cinq </a:t>
            </a:r>
            <a:r>
              <a:rPr lang="en-GB" sz="2400" dirty="0" err="1">
                <a:solidFill>
                  <a:schemeClr val="accent5">
                    <a:lumMod val="50000"/>
                  </a:schemeClr>
                </a:solidFill>
                <a:latin typeface="Century Gothic" panose="020B0502020202020204" pitchFamily="34" charset="0"/>
              </a:rPr>
              <a:t>garçons</a:t>
            </a:r>
            <a:endParaRPr lang="en-GB" sz="2400" dirty="0">
              <a:solidFill>
                <a:schemeClr val="accent5">
                  <a:lumMod val="50000"/>
                </a:schemeClr>
              </a:solidFill>
              <a:latin typeface="Century Gothic" panose="020B0502020202020204" pitchFamily="34" charset="0"/>
            </a:endParaRPr>
          </a:p>
        </p:txBody>
      </p:sp>
      <p:sp>
        <p:nvSpPr>
          <p:cNvPr id="25" name="TextBox 24">
            <a:extLst>
              <a:ext uri="{FF2B5EF4-FFF2-40B4-BE49-F238E27FC236}">
                <a16:creationId xmlns:a16="http://schemas.microsoft.com/office/drawing/2014/main" id="{7AE5299B-E319-480A-B8AB-B8C8FB285E4E}"/>
              </a:ext>
            </a:extLst>
          </p:cNvPr>
          <p:cNvSpPr txBox="1"/>
          <p:nvPr/>
        </p:nvSpPr>
        <p:spPr>
          <a:xfrm>
            <a:off x="9082674" y="4399984"/>
            <a:ext cx="2971800" cy="461665"/>
          </a:xfrm>
          <a:prstGeom prst="rect">
            <a:avLst/>
          </a:prstGeom>
          <a:noFill/>
        </p:spPr>
        <p:txBody>
          <a:bodyPr wrap="square" rtlCol="0">
            <a:spAutoFit/>
          </a:bodyPr>
          <a:lstStyle/>
          <a:p>
            <a:pPr algn="ctr"/>
            <a:r>
              <a:rPr lang="en-GB" sz="2400" dirty="0">
                <a:solidFill>
                  <a:schemeClr val="accent5">
                    <a:lumMod val="50000"/>
                  </a:schemeClr>
                </a:solidFill>
                <a:latin typeface="Century Gothic" panose="020B0502020202020204" pitchFamily="34" charset="0"/>
              </a:rPr>
              <a:t>trois </a:t>
            </a:r>
            <a:r>
              <a:rPr lang="en-GB" sz="2400" dirty="0" err="1">
                <a:solidFill>
                  <a:schemeClr val="accent5">
                    <a:lumMod val="50000"/>
                  </a:schemeClr>
                </a:solidFill>
                <a:latin typeface="Century Gothic" panose="020B0502020202020204" pitchFamily="34" charset="0"/>
              </a:rPr>
              <a:t>magasins</a:t>
            </a:r>
            <a:endParaRPr lang="en-GB" sz="2400" dirty="0">
              <a:solidFill>
                <a:schemeClr val="accent5">
                  <a:lumMod val="50000"/>
                </a:schemeClr>
              </a:solidFill>
              <a:latin typeface="Century Gothic" panose="020B0502020202020204" pitchFamily="34" charset="0"/>
            </a:endParaRPr>
          </a:p>
        </p:txBody>
      </p:sp>
      <p:sp>
        <p:nvSpPr>
          <p:cNvPr id="26" name="TextBox 25">
            <a:extLst>
              <a:ext uri="{FF2B5EF4-FFF2-40B4-BE49-F238E27FC236}">
                <a16:creationId xmlns:a16="http://schemas.microsoft.com/office/drawing/2014/main" id="{88E2E451-A9A5-489D-989E-7305D50AE521}"/>
              </a:ext>
            </a:extLst>
          </p:cNvPr>
          <p:cNvSpPr txBox="1"/>
          <p:nvPr/>
        </p:nvSpPr>
        <p:spPr>
          <a:xfrm>
            <a:off x="9533143" y="4861649"/>
            <a:ext cx="2971800"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dix hommes</a:t>
            </a:r>
          </a:p>
        </p:txBody>
      </p:sp>
      <p:sp>
        <p:nvSpPr>
          <p:cNvPr id="27" name="TextBox 26">
            <a:extLst>
              <a:ext uri="{FF2B5EF4-FFF2-40B4-BE49-F238E27FC236}">
                <a16:creationId xmlns:a16="http://schemas.microsoft.com/office/drawing/2014/main" id="{C5D96698-543C-44DB-853E-5D34135E0F6C}"/>
              </a:ext>
            </a:extLst>
          </p:cNvPr>
          <p:cNvSpPr txBox="1"/>
          <p:nvPr/>
        </p:nvSpPr>
        <p:spPr>
          <a:xfrm>
            <a:off x="9543722" y="5323314"/>
            <a:ext cx="2971800" cy="461665"/>
          </a:xfrm>
          <a:prstGeom prst="rect">
            <a:avLst/>
          </a:prstGeom>
          <a:noFill/>
        </p:spPr>
        <p:txBody>
          <a:bodyPr wrap="square" rtlCol="0">
            <a:spAutoFit/>
          </a:bodyPr>
          <a:lstStyle/>
          <a:p>
            <a:r>
              <a:rPr lang="en-GB" sz="2400" dirty="0" err="1">
                <a:solidFill>
                  <a:schemeClr val="accent5">
                    <a:lumMod val="50000"/>
                  </a:schemeClr>
                </a:solidFill>
                <a:latin typeface="Century Gothic" panose="020B0502020202020204" pitchFamily="34" charset="0"/>
              </a:rPr>
              <a:t>deux</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personnes</a:t>
            </a:r>
            <a:endParaRPr lang="en-GB" sz="2400" dirty="0">
              <a:solidFill>
                <a:schemeClr val="accent5">
                  <a:lumMod val="50000"/>
                </a:schemeClr>
              </a:solidFill>
              <a:latin typeface="Century Gothic" panose="020B0502020202020204" pitchFamily="34" charset="0"/>
            </a:endParaRPr>
          </a:p>
        </p:txBody>
      </p:sp>
      <p:sp>
        <p:nvSpPr>
          <p:cNvPr id="28" name="TextBox 27">
            <a:extLst>
              <a:ext uri="{FF2B5EF4-FFF2-40B4-BE49-F238E27FC236}">
                <a16:creationId xmlns:a16="http://schemas.microsoft.com/office/drawing/2014/main" id="{A332280F-7F6E-47FC-885E-6609BE92BD00}"/>
              </a:ext>
            </a:extLst>
          </p:cNvPr>
          <p:cNvSpPr txBox="1"/>
          <p:nvPr/>
        </p:nvSpPr>
        <p:spPr>
          <a:xfrm>
            <a:off x="9543722" y="5850059"/>
            <a:ext cx="2971800" cy="461665"/>
          </a:xfrm>
          <a:prstGeom prst="rect">
            <a:avLst/>
          </a:prstGeom>
          <a:noFill/>
        </p:spPr>
        <p:txBody>
          <a:bodyPr wrap="square" rtlCol="0">
            <a:spAutoFit/>
          </a:bodyPr>
          <a:lstStyle/>
          <a:p>
            <a:r>
              <a:rPr lang="en-GB" sz="2400" dirty="0" err="1">
                <a:solidFill>
                  <a:schemeClr val="accent5">
                    <a:lumMod val="50000"/>
                  </a:schemeClr>
                </a:solidFill>
                <a:latin typeface="Century Gothic" panose="020B0502020202020204" pitchFamily="34" charset="0"/>
              </a:rPr>
              <a:t>quatre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filles</a:t>
            </a:r>
            <a:endParaRPr lang="en-GB" sz="2400" dirty="0">
              <a:solidFill>
                <a:schemeClr val="accent5">
                  <a:lumMod val="50000"/>
                </a:schemeClr>
              </a:solidFill>
              <a:latin typeface="Century Gothic" panose="020B0502020202020204" pitchFamily="34" charset="0"/>
            </a:endParaRPr>
          </a:p>
        </p:txBody>
      </p:sp>
      <p:sp>
        <p:nvSpPr>
          <p:cNvPr id="29" name="Rectangle 28">
            <a:extLst>
              <a:ext uri="{FF2B5EF4-FFF2-40B4-BE49-F238E27FC236}">
                <a16:creationId xmlns:a16="http://schemas.microsoft.com/office/drawing/2014/main" id="{559111F3-D472-4639-B1D2-8A6366E42BDA}"/>
              </a:ext>
            </a:extLst>
          </p:cNvPr>
          <p:cNvSpPr/>
          <p:nvPr/>
        </p:nvSpPr>
        <p:spPr>
          <a:xfrm>
            <a:off x="631160" y="2389439"/>
            <a:ext cx="4064000" cy="3922285"/>
          </a:xfrm>
          <a:prstGeom prst="rect">
            <a:avLst/>
          </a:prstGeom>
          <a:solidFill>
            <a:schemeClr val="bg1">
              <a:lumMod val="50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nvGrpSpPr>
          <p:cNvPr id="30" name="Group 29">
            <a:extLst>
              <a:ext uri="{FF2B5EF4-FFF2-40B4-BE49-F238E27FC236}">
                <a16:creationId xmlns:a16="http://schemas.microsoft.com/office/drawing/2014/main" id="{8B48D44F-0957-4CA8-9320-3E62BDAD221C}"/>
              </a:ext>
            </a:extLst>
          </p:cNvPr>
          <p:cNvGrpSpPr/>
          <p:nvPr/>
        </p:nvGrpSpPr>
        <p:grpSpPr>
          <a:xfrm>
            <a:off x="1290250" y="2406916"/>
            <a:ext cx="3565647" cy="3848708"/>
            <a:chOff x="2871659" y="2189069"/>
            <a:chExt cx="3565647" cy="3848708"/>
          </a:xfrm>
        </p:grpSpPr>
        <p:sp>
          <p:nvSpPr>
            <p:cNvPr id="31" name="TextBox 30">
              <a:extLst>
                <a:ext uri="{FF2B5EF4-FFF2-40B4-BE49-F238E27FC236}">
                  <a16:creationId xmlns:a16="http://schemas.microsoft.com/office/drawing/2014/main" id="{518D6F24-2C34-4BC8-9F6B-26693A8B6112}"/>
                </a:ext>
              </a:extLst>
            </p:cNvPr>
            <p:cNvSpPr txBox="1"/>
            <p:nvPr/>
          </p:nvSpPr>
          <p:spPr>
            <a:xfrm>
              <a:off x="3465506" y="2189069"/>
              <a:ext cx="2971800"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a boy</a:t>
              </a:r>
            </a:p>
          </p:txBody>
        </p:sp>
        <p:sp>
          <p:nvSpPr>
            <p:cNvPr id="32" name="TextBox 31">
              <a:extLst>
                <a:ext uri="{FF2B5EF4-FFF2-40B4-BE49-F238E27FC236}">
                  <a16:creationId xmlns:a16="http://schemas.microsoft.com/office/drawing/2014/main" id="{3F523679-AD9D-44AD-AB29-642ECF77C3B4}"/>
                </a:ext>
              </a:extLst>
            </p:cNvPr>
            <p:cNvSpPr txBox="1"/>
            <p:nvPr/>
          </p:nvSpPr>
          <p:spPr>
            <a:xfrm>
              <a:off x="3130611" y="5576112"/>
              <a:ext cx="2971800"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two houses</a:t>
              </a:r>
            </a:p>
          </p:txBody>
        </p:sp>
        <p:sp>
          <p:nvSpPr>
            <p:cNvPr id="33" name="TextBox 32">
              <a:extLst>
                <a:ext uri="{FF2B5EF4-FFF2-40B4-BE49-F238E27FC236}">
                  <a16:creationId xmlns:a16="http://schemas.microsoft.com/office/drawing/2014/main" id="{9BA6835A-516E-4A31-9114-58903CED4DE1}"/>
                </a:ext>
              </a:extLst>
            </p:cNvPr>
            <p:cNvSpPr txBox="1"/>
            <p:nvPr/>
          </p:nvSpPr>
          <p:spPr>
            <a:xfrm>
              <a:off x="3309941" y="2665444"/>
              <a:ext cx="2884809"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four cars</a:t>
              </a:r>
            </a:p>
          </p:txBody>
        </p:sp>
        <p:sp>
          <p:nvSpPr>
            <p:cNvPr id="34" name="TextBox 33">
              <a:extLst>
                <a:ext uri="{FF2B5EF4-FFF2-40B4-BE49-F238E27FC236}">
                  <a16:creationId xmlns:a16="http://schemas.microsoft.com/office/drawing/2014/main" id="{2B37B8F2-DEF2-4988-BB30-7C6FE5D271EE}"/>
                </a:ext>
              </a:extLst>
            </p:cNvPr>
            <p:cNvSpPr txBox="1"/>
            <p:nvPr/>
          </p:nvSpPr>
          <p:spPr>
            <a:xfrm>
              <a:off x="2871659" y="3657124"/>
              <a:ext cx="3221000"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seven computers</a:t>
              </a:r>
            </a:p>
          </p:txBody>
        </p:sp>
        <p:sp>
          <p:nvSpPr>
            <p:cNvPr id="35" name="TextBox 34">
              <a:extLst>
                <a:ext uri="{FF2B5EF4-FFF2-40B4-BE49-F238E27FC236}">
                  <a16:creationId xmlns:a16="http://schemas.microsoft.com/office/drawing/2014/main" id="{BFC85C23-0CB8-49D3-9713-9CC40C9A7DA9}"/>
                </a:ext>
              </a:extLst>
            </p:cNvPr>
            <p:cNvSpPr txBox="1"/>
            <p:nvPr/>
          </p:nvSpPr>
          <p:spPr>
            <a:xfrm>
              <a:off x="3266445" y="4623543"/>
              <a:ext cx="2971800"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five shops</a:t>
              </a:r>
            </a:p>
          </p:txBody>
        </p:sp>
        <p:sp>
          <p:nvSpPr>
            <p:cNvPr id="36" name="TextBox 35">
              <a:extLst>
                <a:ext uri="{FF2B5EF4-FFF2-40B4-BE49-F238E27FC236}">
                  <a16:creationId xmlns:a16="http://schemas.microsoft.com/office/drawing/2014/main" id="{EF78F48B-31F2-4AEF-921F-7A861F47DBD6}"/>
                </a:ext>
              </a:extLst>
            </p:cNvPr>
            <p:cNvSpPr txBox="1"/>
            <p:nvPr/>
          </p:nvSpPr>
          <p:spPr>
            <a:xfrm>
              <a:off x="3159793" y="5106326"/>
              <a:ext cx="2747211" cy="457200"/>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a window</a:t>
              </a:r>
            </a:p>
          </p:txBody>
        </p:sp>
        <p:sp>
          <p:nvSpPr>
            <p:cNvPr id="37" name="TextBox 36">
              <a:extLst>
                <a:ext uri="{FF2B5EF4-FFF2-40B4-BE49-F238E27FC236}">
                  <a16:creationId xmlns:a16="http://schemas.microsoft.com/office/drawing/2014/main" id="{F6A1FB33-C7BB-489E-AC02-E3E72803254F}"/>
                </a:ext>
              </a:extLst>
            </p:cNvPr>
            <p:cNvSpPr txBox="1"/>
            <p:nvPr/>
          </p:nvSpPr>
          <p:spPr>
            <a:xfrm>
              <a:off x="3149354" y="4153069"/>
              <a:ext cx="2971800"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nine people</a:t>
              </a:r>
            </a:p>
          </p:txBody>
        </p:sp>
        <p:sp>
          <p:nvSpPr>
            <p:cNvPr id="38" name="TextBox 37">
              <a:extLst>
                <a:ext uri="{FF2B5EF4-FFF2-40B4-BE49-F238E27FC236}">
                  <a16:creationId xmlns:a16="http://schemas.microsoft.com/office/drawing/2014/main" id="{7A94DE85-D43F-4718-A20D-7E8B3773846D}"/>
                </a:ext>
              </a:extLst>
            </p:cNvPr>
            <p:cNvSpPr txBox="1"/>
            <p:nvPr/>
          </p:nvSpPr>
          <p:spPr>
            <a:xfrm>
              <a:off x="3318691" y="3169098"/>
              <a:ext cx="2971800"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two girls</a:t>
              </a:r>
            </a:p>
          </p:txBody>
        </p:sp>
      </p:grpSp>
    </p:spTree>
    <p:extLst>
      <p:ext uri="{BB962C8B-B14F-4D97-AF65-F5344CB8AC3E}">
        <p14:creationId xmlns:p14="http://schemas.microsoft.com/office/powerpoint/2010/main" val="70717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7"/>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21" grpId="0"/>
      <p:bldP spid="22" grpId="0"/>
      <p:bldP spid="23" grpId="0"/>
      <p:bldP spid="24" grpId="0"/>
      <p:bldP spid="25" grpId="0"/>
      <p:bldP spid="26" grpId="0"/>
      <p:bldP spid="27"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5" name="Rounded Rectangle 46">
            <a:extLst>
              <a:ext uri="{FF2B5EF4-FFF2-40B4-BE49-F238E27FC236}">
                <a16:creationId xmlns:a16="http://schemas.microsoft.com/office/drawing/2014/main" id="{CE08024E-CAF7-4215-AE7B-43776E5BFF39}"/>
              </a:ext>
            </a:extLst>
          </p:cNvPr>
          <p:cNvSpPr/>
          <p:nvPr/>
        </p:nvSpPr>
        <p:spPr>
          <a:xfrm>
            <a:off x="9076766" y="177535"/>
            <a:ext cx="2864692" cy="4612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 (1/2)</a:t>
            </a:r>
          </a:p>
        </p:txBody>
      </p:sp>
      <p:sp>
        <p:nvSpPr>
          <p:cNvPr id="18" name="Speech Bubble: Rectangle with Corners Rounded 17">
            <a:extLst>
              <a:ext uri="{FF2B5EF4-FFF2-40B4-BE49-F238E27FC236}">
                <a16:creationId xmlns:a16="http://schemas.microsoft.com/office/drawing/2014/main" id="{762DF164-0A82-4C9D-A331-DA0C26E2D482}"/>
              </a:ext>
            </a:extLst>
          </p:cNvPr>
          <p:cNvSpPr/>
          <p:nvPr/>
        </p:nvSpPr>
        <p:spPr>
          <a:xfrm>
            <a:off x="3805065" y="1590685"/>
            <a:ext cx="3800475" cy="1202474"/>
          </a:xfrm>
          <a:prstGeom prst="wedgeRoundRectCallout">
            <a:avLst>
              <a:gd name="adj1" fmla="val -59913"/>
              <a:gd name="adj2" fmla="val 18764"/>
              <a:gd name="adj3" fmla="val 16667"/>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Je </a:t>
            </a:r>
            <a:r>
              <a:rPr kumimoji="0" lang="en-GB" sz="20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fais</a:t>
            </a: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a:t>
            </a:r>
            <a:r>
              <a:rPr kumimoji="0" lang="en-GB" sz="20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mes</a:t>
            </a: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devoirs et je </a:t>
            </a:r>
            <a:r>
              <a:rPr kumimoji="0" lang="en-GB" sz="20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travaille</a:t>
            </a: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bien </a:t>
            </a:r>
            <a:r>
              <a:rPr kumimoji="0" lang="en-GB" sz="20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en</a:t>
            </a: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a:t>
            </a:r>
            <a:r>
              <a:rPr kumimoji="0" lang="en-GB" sz="20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classe</a:t>
            </a: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Je </a:t>
            </a:r>
            <a:r>
              <a:rPr kumimoji="0" lang="en-GB" sz="20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suis</a:t>
            </a: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quoi?</a:t>
            </a:r>
          </a:p>
        </p:txBody>
      </p:sp>
      <p:sp>
        <p:nvSpPr>
          <p:cNvPr id="20" name="Speech Bubble: Rectangle with Corners Rounded 19">
            <a:extLst>
              <a:ext uri="{FF2B5EF4-FFF2-40B4-BE49-F238E27FC236}">
                <a16:creationId xmlns:a16="http://schemas.microsoft.com/office/drawing/2014/main" id="{73B2E866-75B9-4B72-B33A-90F833EBE50B}"/>
              </a:ext>
            </a:extLst>
          </p:cNvPr>
          <p:cNvSpPr/>
          <p:nvPr/>
        </p:nvSpPr>
        <p:spPr>
          <a:xfrm>
            <a:off x="3805063" y="3707133"/>
            <a:ext cx="3800475" cy="606638"/>
          </a:xfrm>
          <a:prstGeom prst="wedgeRoundRectCallout">
            <a:avLst>
              <a:gd name="adj1" fmla="val -59913"/>
              <a:gd name="adj2" fmla="val 18764"/>
              <a:gd name="adj3" fmla="val 16667"/>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Non … </a:t>
            </a:r>
            <a:r>
              <a:rPr kumimoji="0" lang="en-GB" sz="20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c’est</a:t>
            </a: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un </a:t>
            </a:r>
            <a:r>
              <a:rPr kumimoji="0" lang="en-GB" sz="20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adjectif</a:t>
            </a: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a:t>
            </a:r>
          </a:p>
        </p:txBody>
      </p:sp>
      <p:sp>
        <p:nvSpPr>
          <p:cNvPr id="21" name="Speech Bubble: Rectangle with Corners Rounded 20">
            <a:extLst>
              <a:ext uri="{FF2B5EF4-FFF2-40B4-BE49-F238E27FC236}">
                <a16:creationId xmlns:a16="http://schemas.microsoft.com/office/drawing/2014/main" id="{633D4F5D-904C-4D02-942C-730F5AFCCEF1}"/>
              </a:ext>
            </a:extLst>
          </p:cNvPr>
          <p:cNvSpPr/>
          <p:nvPr/>
        </p:nvSpPr>
        <p:spPr>
          <a:xfrm>
            <a:off x="4757252" y="2944481"/>
            <a:ext cx="3800475" cy="606638"/>
          </a:xfrm>
          <a:prstGeom prst="wedgeRoundRectCallout">
            <a:avLst>
              <a:gd name="adj1" fmla="val 59627"/>
              <a:gd name="adj2" fmla="val 23139"/>
              <a:gd name="adj3" fmla="val 16667"/>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Tu es … </a:t>
            </a:r>
            <a:r>
              <a:rPr kumimoji="0" lang="en-GB" sz="20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tu</a:t>
            </a: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es </a:t>
            </a:r>
            <a:r>
              <a:rPr kumimoji="0" lang="en-GB" sz="20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une</a:t>
            </a:r>
            <a:r>
              <a:rPr kumimoji="0" lang="en-GB" sz="2000" b="0" i="0" u="none" strike="noStrike" kern="0" cap="none" spc="0" normalizeH="0" noProof="0" dirty="0">
                <a:ln>
                  <a:noFill/>
                </a:ln>
                <a:solidFill>
                  <a:srgbClr val="FFFFFF"/>
                </a:solidFill>
                <a:effectLst/>
                <a:uLnTx/>
                <a:uFillTx/>
                <a:latin typeface="Century Gothic" panose="020B0502020202020204" pitchFamily="34" charset="0"/>
                <a:ea typeface="+mn-ea"/>
                <a:cs typeface="+mn-cs"/>
                <a:sym typeface="Arial"/>
              </a:rPr>
              <a:t> </a:t>
            </a: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école?</a:t>
            </a:r>
          </a:p>
        </p:txBody>
      </p:sp>
      <p:sp>
        <p:nvSpPr>
          <p:cNvPr id="27" name="Speech Bubble: Rectangle with Corners Rounded 26">
            <a:extLst>
              <a:ext uri="{FF2B5EF4-FFF2-40B4-BE49-F238E27FC236}">
                <a16:creationId xmlns:a16="http://schemas.microsoft.com/office/drawing/2014/main" id="{8D2C6BE1-A154-4CAC-9580-A4F5FCE2CDCB}"/>
              </a:ext>
            </a:extLst>
          </p:cNvPr>
          <p:cNvSpPr/>
          <p:nvPr/>
        </p:nvSpPr>
        <p:spPr>
          <a:xfrm>
            <a:off x="4924226" y="4465093"/>
            <a:ext cx="3800475" cy="595638"/>
          </a:xfrm>
          <a:prstGeom prst="wedgeRoundRectCallout">
            <a:avLst>
              <a:gd name="adj1" fmla="val 59627"/>
              <a:gd name="adj2" fmla="val 23139"/>
              <a:gd name="adj3" fmla="val 16667"/>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Ah, ah! Tu es sage !</a:t>
            </a:r>
          </a:p>
        </p:txBody>
      </p:sp>
      <p:sp>
        <p:nvSpPr>
          <p:cNvPr id="28" name="Speech Bubble: Rectangle with Corners Rounded 27">
            <a:extLst>
              <a:ext uri="{FF2B5EF4-FFF2-40B4-BE49-F238E27FC236}">
                <a16:creationId xmlns:a16="http://schemas.microsoft.com/office/drawing/2014/main" id="{3A412538-8511-43B6-B97E-5B34DA65FF76}"/>
              </a:ext>
            </a:extLst>
          </p:cNvPr>
          <p:cNvSpPr/>
          <p:nvPr/>
        </p:nvSpPr>
        <p:spPr>
          <a:xfrm>
            <a:off x="3805062" y="5227745"/>
            <a:ext cx="3800475" cy="606638"/>
          </a:xfrm>
          <a:prstGeom prst="wedgeRoundRectCallout">
            <a:avLst>
              <a:gd name="adj1" fmla="val -59913"/>
              <a:gd name="adj2" fmla="val 18764"/>
              <a:gd name="adj3" fmla="val 16667"/>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Oui</a:t>
            </a: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a:t>
            </a:r>
            <a:r>
              <a:rPr kumimoji="0" lang="en-GB" sz="20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c’est</a:t>
            </a: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a:t>
            </a:r>
            <a:r>
              <a:rPr kumimoji="0" lang="en-GB" sz="20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ça</a:t>
            </a: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Je </a:t>
            </a:r>
            <a:r>
              <a:rPr kumimoji="0" lang="en-GB" sz="20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suis</a:t>
            </a: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sage !</a:t>
            </a:r>
          </a:p>
        </p:txBody>
      </p:sp>
      <p:pic>
        <p:nvPicPr>
          <p:cNvPr id="1026" name="Picture 2" descr="Smiling Girl Face Clip Art">
            <a:extLst>
              <a:ext uri="{FF2B5EF4-FFF2-40B4-BE49-F238E27FC236}">
                <a16:creationId xmlns:a16="http://schemas.microsoft.com/office/drawing/2014/main" id="{635CAA3E-7730-4450-9EEC-41118743FE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12119" y="2963817"/>
            <a:ext cx="1393265" cy="15674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oy Face Cartoon Clip Art">
            <a:extLst>
              <a:ext uri="{FF2B5EF4-FFF2-40B4-BE49-F238E27FC236}">
                <a16:creationId xmlns:a16="http://schemas.microsoft.com/office/drawing/2014/main" id="{D37A7AFD-37C0-4371-B25E-8E3CBB3B98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616" y="2935525"/>
            <a:ext cx="1393265" cy="1577978"/>
          </a:xfrm>
          <a:prstGeom prst="rect">
            <a:avLst/>
          </a:prstGeom>
          <a:noFill/>
          <a:extLst>
            <a:ext uri="{909E8E84-426E-40DD-AFC4-6F175D3DCCD1}">
              <a14:hiddenFill xmlns:a14="http://schemas.microsoft.com/office/drawing/2010/main">
                <a:solidFill>
                  <a:srgbClr val="FFFFFF"/>
                </a:solidFill>
              </a14:hiddenFill>
            </a:ext>
          </a:extLst>
        </p:spPr>
      </p:pic>
      <p:sp>
        <p:nvSpPr>
          <p:cNvPr id="33" name="Rounded Rectangular Callout 54">
            <a:extLst>
              <a:ext uri="{FF2B5EF4-FFF2-40B4-BE49-F238E27FC236}">
                <a16:creationId xmlns:a16="http://schemas.microsoft.com/office/drawing/2014/main" id="{7DE2460B-FE61-4B09-BCE8-63286D7E1D1D}"/>
              </a:ext>
            </a:extLst>
          </p:cNvPr>
          <p:cNvSpPr/>
          <p:nvPr/>
        </p:nvSpPr>
        <p:spPr>
          <a:xfrm>
            <a:off x="8818629" y="124089"/>
            <a:ext cx="3233782" cy="1978720"/>
          </a:xfrm>
          <a:prstGeom prst="wedgeRoundRectCallout">
            <a:avLst>
              <a:gd name="adj1" fmla="val 20202"/>
              <a:gd name="adj2" fmla="val 64074"/>
              <a:gd name="adj3" fmla="val 16667"/>
            </a:avLst>
          </a:prstGeom>
          <a:solidFill>
            <a:schemeClr val="accent1">
              <a:lumMod val="50000"/>
            </a:schemeClr>
          </a:solidFill>
          <a:ln>
            <a:solidFill>
              <a:schemeClr val="accent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Remember!</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le, la, les  </a:t>
            </a:r>
            <a:r>
              <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the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un, </a:t>
            </a:r>
            <a:r>
              <a:rPr kumimoji="0" lang="en-GB" sz="20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une</a:t>
            </a: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des</a:t>
            </a:r>
            <a:r>
              <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 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2" name="Title 1">
            <a:extLst>
              <a:ext uri="{FF2B5EF4-FFF2-40B4-BE49-F238E27FC236}">
                <a16:creationId xmlns:a16="http://schemas.microsoft.com/office/drawing/2014/main" id="{807E192E-512E-BA46-8D90-369055CD5F8E}"/>
              </a:ext>
            </a:extLst>
          </p:cNvPr>
          <p:cNvSpPr>
            <a:spLocks noGrp="1"/>
          </p:cNvSpPr>
          <p:nvPr>
            <p:ph type="title"/>
          </p:nvPr>
        </p:nvSpPr>
        <p:spPr>
          <a:xfrm>
            <a:off x="271099" y="0"/>
            <a:ext cx="10515600" cy="1325563"/>
          </a:xfrm>
        </p:spPr>
        <p:txBody>
          <a:bodyPr>
            <a:normAutofit/>
          </a:bodyPr>
          <a:lstStyle/>
          <a:p>
            <a:r>
              <a:rPr lang="en-GB" sz="3600" b="1" dirty="0" err="1">
                <a:solidFill>
                  <a:srgbClr val="FFFFFF"/>
                </a:solidFill>
                <a:latin typeface="Century Gothic" panose="020B0502020202020204" pitchFamily="34" charset="0"/>
              </a:rPr>
              <a:t>Je</a:t>
            </a:r>
            <a:r>
              <a:rPr lang="en-GB" sz="3600" b="1" dirty="0">
                <a:solidFill>
                  <a:srgbClr val="FFFFFF"/>
                </a:solidFill>
                <a:latin typeface="Century Gothic" panose="020B0502020202020204" pitchFamily="34" charset="0"/>
              </a:rPr>
              <a:t> </a:t>
            </a:r>
            <a:r>
              <a:rPr lang="en-GB" sz="3600" b="1" dirty="0" err="1">
                <a:solidFill>
                  <a:srgbClr val="FFFFFF"/>
                </a:solidFill>
                <a:latin typeface="Century Gothic" panose="020B0502020202020204" pitchFamily="34" charset="0"/>
              </a:rPr>
              <a:t>suis</a:t>
            </a:r>
            <a:r>
              <a:rPr lang="en-GB" sz="3600" b="1" dirty="0">
                <a:solidFill>
                  <a:srgbClr val="FFFFFF"/>
                </a:solidFill>
                <a:latin typeface="Century Gothic" panose="020B0502020202020204" pitchFamily="34" charset="0"/>
              </a:rPr>
              <a:t> quoi?</a:t>
            </a:r>
            <a:endParaRPr lang="en-US" sz="3600" dirty="0"/>
          </a:p>
        </p:txBody>
      </p:sp>
    </p:spTree>
    <p:extLst>
      <p:ext uri="{BB962C8B-B14F-4D97-AF65-F5344CB8AC3E}">
        <p14:creationId xmlns:p14="http://schemas.microsoft.com/office/powerpoint/2010/main" val="193356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27" grpId="0" animBg="1"/>
      <p:bldP spid="28" grpId="0" animBg="1"/>
      <p:bldP spid="3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2" name="TextBox 11">
            <a:extLst>
              <a:ext uri="{FF2B5EF4-FFF2-40B4-BE49-F238E27FC236}">
                <a16:creationId xmlns:a16="http://schemas.microsoft.com/office/drawing/2014/main" id="{C4CAF037-93AD-41F3-94C9-F65002839E50}"/>
              </a:ext>
            </a:extLst>
          </p:cNvPr>
          <p:cNvSpPr txBox="1"/>
          <p:nvPr/>
        </p:nvSpPr>
        <p:spPr>
          <a:xfrm>
            <a:off x="341701" y="1425349"/>
            <a:ext cx="314498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2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le </a:t>
            </a:r>
            <a:r>
              <a:rPr kumimoji="0" lang="en-GB" sz="260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fr</a:t>
            </a:r>
            <a:r>
              <a:rPr kumimoji="0" lang="en-GB" sz="2800" u="none" strike="noStrike" kern="0" cap="none" spc="0" normalizeH="0" baseline="0" noProof="0" dirty="0" err="1">
                <a:ln>
                  <a:noFill/>
                </a:ln>
                <a:solidFill>
                  <a:srgbClr val="52565A"/>
                </a:solidFill>
                <a:effectLst/>
                <a:uLnTx/>
                <a:uFillTx/>
                <a:latin typeface="Century Gothic" panose="020B0502020202020204" pitchFamily="34" charset="0"/>
                <a:cs typeface="Arial"/>
                <a:sym typeface="Arial"/>
              </a:rPr>
              <a:t>ère</a:t>
            </a:r>
            <a:endParaRPr kumimoji="0" lang="en-GB" sz="2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13" name="TextBox 12">
            <a:extLst>
              <a:ext uri="{FF2B5EF4-FFF2-40B4-BE49-F238E27FC236}">
                <a16:creationId xmlns:a16="http://schemas.microsoft.com/office/drawing/2014/main" id="{D8285AFE-E368-4DCA-84E6-00A42D509676}"/>
              </a:ext>
            </a:extLst>
          </p:cNvPr>
          <p:cNvSpPr txBox="1"/>
          <p:nvPr/>
        </p:nvSpPr>
        <p:spPr>
          <a:xfrm>
            <a:off x="4094873" y="5636820"/>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le parent</a:t>
            </a:r>
          </a:p>
        </p:txBody>
      </p:sp>
      <p:sp>
        <p:nvSpPr>
          <p:cNvPr id="14" name="TextBox 13">
            <a:extLst>
              <a:ext uri="{FF2B5EF4-FFF2-40B4-BE49-F238E27FC236}">
                <a16:creationId xmlns:a16="http://schemas.microsoft.com/office/drawing/2014/main" id="{0D610BCF-3250-4568-A721-E7CF0F789229}"/>
              </a:ext>
            </a:extLst>
          </p:cNvPr>
          <p:cNvSpPr txBox="1"/>
          <p:nvPr/>
        </p:nvSpPr>
        <p:spPr>
          <a:xfrm>
            <a:off x="6096000" y="2331291"/>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demander</a:t>
            </a:r>
          </a:p>
        </p:txBody>
      </p:sp>
      <p:sp>
        <p:nvSpPr>
          <p:cNvPr id="16" name="TextBox 15">
            <a:extLst>
              <a:ext uri="{FF2B5EF4-FFF2-40B4-BE49-F238E27FC236}">
                <a16:creationId xmlns:a16="http://schemas.microsoft.com/office/drawing/2014/main" id="{0522B09C-285E-4CB4-A6D3-6CE230E4693A}"/>
              </a:ext>
            </a:extLst>
          </p:cNvPr>
          <p:cNvSpPr txBox="1"/>
          <p:nvPr/>
        </p:nvSpPr>
        <p:spPr>
          <a:xfrm>
            <a:off x="3297387" y="2921231"/>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s</a:t>
            </a:r>
            <a:r>
              <a:rPr kumimoji="0" lang="en-GB" sz="260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trict</a:t>
            </a:r>
            <a:r>
              <a:rPr kumimoji="0" lang="en-GB" sz="2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(e)</a:t>
            </a:r>
          </a:p>
        </p:txBody>
      </p:sp>
      <p:sp>
        <p:nvSpPr>
          <p:cNvPr id="17" name="TextBox 16">
            <a:extLst>
              <a:ext uri="{FF2B5EF4-FFF2-40B4-BE49-F238E27FC236}">
                <a16:creationId xmlns:a16="http://schemas.microsoft.com/office/drawing/2014/main" id="{D19540B9-86A4-4165-B3D6-CBDA9A0D9C26}"/>
              </a:ext>
            </a:extLst>
          </p:cNvPr>
          <p:cNvSpPr txBox="1"/>
          <p:nvPr/>
        </p:nvSpPr>
        <p:spPr>
          <a:xfrm>
            <a:off x="8812346" y="5224887"/>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260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l’école</a:t>
            </a:r>
            <a:endParaRPr kumimoji="0" lang="en-GB" sz="2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19" name="TextBox 18">
            <a:extLst>
              <a:ext uri="{FF2B5EF4-FFF2-40B4-BE49-F238E27FC236}">
                <a16:creationId xmlns:a16="http://schemas.microsoft.com/office/drawing/2014/main" id="{1372747B-B50B-4BFD-B41D-569F6E712544}"/>
              </a:ext>
            </a:extLst>
          </p:cNvPr>
          <p:cNvSpPr txBox="1"/>
          <p:nvPr/>
        </p:nvSpPr>
        <p:spPr>
          <a:xfrm>
            <a:off x="8379691" y="2769464"/>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2600" u="none" strike="noStrike" kern="1200" cap="none" spc="0" normalizeH="0" baseline="0" noProof="0" dirty="0">
                <a:ln>
                  <a:noFill/>
                </a:ln>
                <a:solidFill>
                  <a:srgbClr val="DAA520"/>
                </a:solidFill>
                <a:effectLst/>
                <a:uLnTx/>
                <a:uFillTx/>
                <a:latin typeface="Century Gothic" panose="020B0502020202020204" pitchFamily="34" charset="0"/>
                <a:ea typeface="+mn-ea"/>
                <a:cs typeface="Arial"/>
                <a:sym typeface="Arial"/>
              </a:rPr>
              <a:t>la </a:t>
            </a:r>
            <a:r>
              <a:rPr kumimoji="0" lang="en-GB" sz="260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Arial"/>
                <a:sym typeface="Arial"/>
              </a:rPr>
              <a:t>sœur</a:t>
            </a:r>
            <a:endParaRPr kumimoji="0" lang="en-GB" sz="2600" u="none" strike="noStrike" kern="1200" cap="none" spc="0" normalizeH="0" baseline="0" noProof="0" dirty="0">
              <a:ln>
                <a:noFill/>
              </a:ln>
              <a:solidFill>
                <a:srgbClr val="DAA520"/>
              </a:solidFill>
              <a:effectLst/>
              <a:uLnTx/>
              <a:uFillTx/>
              <a:latin typeface="Century Gothic" panose="020B0502020202020204" pitchFamily="34" charset="0"/>
              <a:ea typeface="+mn-ea"/>
              <a:cs typeface="Arial"/>
              <a:sym typeface="Arial"/>
            </a:endParaRPr>
          </a:p>
        </p:txBody>
      </p:sp>
      <p:sp>
        <p:nvSpPr>
          <p:cNvPr id="22" name="TextBox 21">
            <a:extLst>
              <a:ext uri="{FF2B5EF4-FFF2-40B4-BE49-F238E27FC236}">
                <a16:creationId xmlns:a16="http://schemas.microsoft.com/office/drawing/2014/main" id="{6EE02EFA-EA3F-4A82-895C-C7FECBEB553F}"/>
              </a:ext>
            </a:extLst>
          </p:cNvPr>
          <p:cNvSpPr txBox="1"/>
          <p:nvPr/>
        </p:nvSpPr>
        <p:spPr>
          <a:xfrm>
            <a:off x="3297387" y="1777799"/>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Arial"/>
                <a:sym typeface="Arial"/>
              </a:rPr>
              <a:t>normalement</a:t>
            </a:r>
            <a:endParaRPr kumimoji="0" lang="en-GB" sz="2600" u="none" strike="noStrike" kern="1200" cap="none" spc="0" normalizeH="0" baseline="0" noProof="0" dirty="0">
              <a:ln>
                <a:noFill/>
              </a:ln>
              <a:solidFill>
                <a:srgbClr val="DAA520"/>
              </a:solidFill>
              <a:effectLst/>
              <a:uLnTx/>
              <a:uFillTx/>
              <a:latin typeface="Century Gothic" panose="020B0502020202020204" pitchFamily="34" charset="0"/>
              <a:ea typeface="+mn-ea"/>
              <a:cs typeface="Arial"/>
              <a:sym typeface="Arial"/>
            </a:endParaRPr>
          </a:p>
        </p:txBody>
      </p:sp>
      <p:sp>
        <p:nvSpPr>
          <p:cNvPr id="23" name="TextBox 22">
            <a:extLst>
              <a:ext uri="{FF2B5EF4-FFF2-40B4-BE49-F238E27FC236}">
                <a16:creationId xmlns:a16="http://schemas.microsoft.com/office/drawing/2014/main" id="{ED7D65CC-B8E1-4C27-82AF-BAF51B32749A}"/>
              </a:ext>
            </a:extLst>
          </p:cNvPr>
          <p:cNvSpPr txBox="1"/>
          <p:nvPr/>
        </p:nvSpPr>
        <p:spPr>
          <a:xfrm>
            <a:off x="2522382" y="4668371"/>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u="none" strike="noStrike" kern="1200" cap="none" spc="0" normalizeH="0" baseline="0" noProof="0" dirty="0">
                <a:ln>
                  <a:noFill/>
                </a:ln>
                <a:solidFill>
                  <a:srgbClr val="DAA520"/>
                </a:solidFill>
                <a:effectLst/>
                <a:uLnTx/>
                <a:uFillTx/>
                <a:latin typeface="Century Gothic" panose="020B0502020202020204" pitchFamily="34" charset="0"/>
                <a:ea typeface="+mn-ea"/>
                <a:cs typeface="Arial"/>
                <a:sym typeface="Arial"/>
              </a:rPr>
              <a:t>sage</a:t>
            </a:r>
          </a:p>
        </p:txBody>
      </p:sp>
      <p:sp>
        <p:nvSpPr>
          <p:cNvPr id="24" name="TextBox 23">
            <a:extLst>
              <a:ext uri="{FF2B5EF4-FFF2-40B4-BE49-F238E27FC236}">
                <a16:creationId xmlns:a16="http://schemas.microsoft.com/office/drawing/2014/main" id="{D86EA689-323B-4AC2-8A6C-83CF7C577CC8}"/>
              </a:ext>
            </a:extLst>
          </p:cNvPr>
          <p:cNvSpPr txBox="1"/>
          <p:nvPr/>
        </p:nvSpPr>
        <p:spPr>
          <a:xfrm>
            <a:off x="8934031" y="1615917"/>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260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rester</a:t>
            </a:r>
            <a:r>
              <a:rPr kumimoji="0" lang="en-GB" sz="2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à la </a:t>
            </a:r>
            <a:r>
              <a:rPr kumimoji="0" lang="en-GB" sz="260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maison</a:t>
            </a:r>
            <a:endParaRPr kumimoji="0" lang="en-GB" sz="2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25" name="TextBox 24">
            <a:extLst>
              <a:ext uri="{FF2B5EF4-FFF2-40B4-BE49-F238E27FC236}">
                <a16:creationId xmlns:a16="http://schemas.microsoft.com/office/drawing/2014/main" id="{5421A68A-C06D-4300-8AA3-3B73495239A7}"/>
              </a:ext>
            </a:extLst>
          </p:cNvPr>
          <p:cNvSpPr txBox="1"/>
          <p:nvPr/>
        </p:nvSpPr>
        <p:spPr>
          <a:xfrm>
            <a:off x="-193964" y="2454519"/>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u="none" strike="noStrike" kern="1200" cap="none" spc="0" normalizeH="0" baseline="0" noProof="0" dirty="0">
                <a:ln>
                  <a:noFill/>
                </a:ln>
                <a:solidFill>
                  <a:srgbClr val="DAA520"/>
                </a:solidFill>
                <a:effectLst/>
                <a:uLnTx/>
                <a:uFillTx/>
                <a:latin typeface="Century Gothic" panose="020B0502020202020204" pitchFamily="34" charset="0"/>
                <a:ea typeface="+mn-ea"/>
                <a:cs typeface="Arial"/>
                <a:sym typeface="Arial"/>
              </a:rPr>
              <a:t>la raison</a:t>
            </a:r>
          </a:p>
        </p:txBody>
      </p:sp>
      <p:sp>
        <p:nvSpPr>
          <p:cNvPr id="26" name="TextBox 25">
            <a:extLst>
              <a:ext uri="{FF2B5EF4-FFF2-40B4-BE49-F238E27FC236}">
                <a16:creationId xmlns:a16="http://schemas.microsoft.com/office/drawing/2014/main" id="{2DDB0008-7E58-4635-A4FD-3253F874C9A5}"/>
              </a:ext>
            </a:extLst>
          </p:cNvPr>
          <p:cNvSpPr txBox="1"/>
          <p:nvPr/>
        </p:nvSpPr>
        <p:spPr>
          <a:xfrm>
            <a:off x="5789049" y="3786582"/>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u="none" strike="noStrike" kern="1200" cap="none" spc="0" normalizeH="0" baseline="0" noProof="0" dirty="0">
                <a:ln>
                  <a:noFill/>
                </a:ln>
                <a:solidFill>
                  <a:srgbClr val="DAA520"/>
                </a:solidFill>
                <a:effectLst/>
                <a:uLnTx/>
                <a:uFillTx/>
                <a:latin typeface="Century Gothic" panose="020B0502020202020204" pitchFamily="34" charset="0"/>
                <a:ea typeface="+mn-ea"/>
                <a:cs typeface="Arial"/>
                <a:sym typeface="Arial"/>
              </a:rPr>
              <a:t>l’</a:t>
            </a:r>
            <a:r>
              <a:rPr kumimoji="0" lang="en-GB" sz="260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Arial"/>
                <a:sym typeface="Arial"/>
              </a:rPr>
              <a:t>exemple</a:t>
            </a:r>
            <a:endParaRPr kumimoji="0" lang="en-GB" sz="2600" u="none" strike="noStrike" kern="1200" cap="none" spc="0" normalizeH="0" baseline="0" noProof="0" dirty="0">
              <a:ln>
                <a:noFill/>
              </a:ln>
              <a:solidFill>
                <a:srgbClr val="DAA520"/>
              </a:solidFill>
              <a:effectLst/>
              <a:uLnTx/>
              <a:uFillTx/>
              <a:latin typeface="Century Gothic" panose="020B0502020202020204" pitchFamily="34" charset="0"/>
              <a:ea typeface="+mn-ea"/>
              <a:cs typeface="Arial"/>
              <a:sym typeface="Arial"/>
            </a:endParaRPr>
          </a:p>
        </p:txBody>
      </p:sp>
      <p:sp>
        <p:nvSpPr>
          <p:cNvPr id="30" name="TextBox 29">
            <a:extLst>
              <a:ext uri="{FF2B5EF4-FFF2-40B4-BE49-F238E27FC236}">
                <a16:creationId xmlns:a16="http://schemas.microsoft.com/office/drawing/2014/main" id="{1BBA527C-019D-460D-98C1-50D534A838C9}"/>
              </a:ext>
            </a:extLst>
          </p:cNvPr>
          <p:cNvSpPr txBox="1"/>
          <p:nvPr/>
        </p:nvSpPr>
        <p:spPr>
          <a:xfrm>
            <a:off x="9090028" y="3912703"/>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Arial"/>
                <a:sym typeface="Arial"/>
              </a:rPr>
              <a:t>montrer</a:t>
            </a:r>
            <a:endParaRPr kumimoji="0" lang="en-GB" sz="2600" u="none" strike="noStrike" kern="1200" cap="none" spc="0" normalizeH="0" baseline="0" noProof="0" dirty="0">
              <a:ln>
                <a:noFill/>
              </a:ln>
              <a:solidFill>
                <a:srgbClr val="DAA520"/>
              </a:solidFill>
              <a:effectLst/>
              <a:uLnTx/>
              <a:uFillTx/>
              <a:latin typeface="Century Gothic" panose="020B0502020202020204" pitchFamily="34" charset="0"/>
              <a:ea typeface="+mn-ea"/>
              <a:cs typeface="Arial"/>
              <a:sym typeface="Arial"/>
            </a:endParaRPr>
          </a:p>
        </p:txBody>
      </p:sp>
      <p:sp>
        <p:nvSpPr>
          <p:cNvPr id="31" name="TextBox 30">
            <a:extLst>
              <a:ext uri="{FF2B5EF4-FFF2-40B4-BE49-F238E27FC236}">
                <a16:creationId xmlns:a16="http://schemas.microsoft.com/office/drawing/2014/main" id="{0F5B13E4-28BB-47C8-AFDA-E67C4FB9BCE5}"/>
              </a:ext>
            </a:extLst>
          </p:cNvPr>
          <p:cNvSpPr txBox="1"/>
          <p:nvPr/>
        </p:nvSpPr>
        <p:spPr>
          <a:xfrm>
            <a:off x="6807200" y="936183"/>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u="none" strike="noStrike" kern="1200" cap="none" spc="0" normalizeH="0" baseline="0" noProof="0" dirty="0">
                <a:ln>
                  <a:noFill/>
                </a:ln>
                <a:solidFill>
                  <a:srgbClr val="DAA520"/>
                </a:solidFill>
                <a:effectLst/>
                <a:uLnTx/>
                <a:uFillTx/>
                <a:latin typeface="Century Gothic" panose="020B0502020202020204" pitchFamily="34" charset="0"/>
                <a:ea typeface="+mn-ea"/>
                <a:cs typeface="Arial"/>
                <a:sym typeface="Arial"/>
              </a:rPr>
              <a:t>que</a:t>
            </a:r>
          </a:p>
        </p:txBody>
      </p:sp>
      <p:sp>
        <p:nvSpPr>
          <p:cNvPr id="32" name="TextBox 31">
            <a:extLst>
              <a:ext uri="{FF2B5EF4-FFF2-40B4-BE49-F238E27FC236}">
                <a16:creationId xmlns:a16="http://schemas.microsoft.com/office/drawing/2014/main" id="{615EC602-A9AB-4C25-B3F6-F655E3A4F126}"/>
              </a:ext>
            </a:extLst>
          </p:cNvPr>
          <p:cNvSpPr txBox="1"/>
          <p:nvPr/>
        </p:nvSpPr>
        <p:spPr>
          <a:xfrm>
            <a:off x="6096000" y="4998408"/>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parler</a:t>
            </a:r>
            <a:endParaRPr kumimoji="0" lang="en-GB" sz="2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3" name="TextBox 32">
            <a:extLst>
              <a:ext uri="{FF2B5EF4-FFF2-40B4-BE49-F238E27FC236}">
                <a16:creationId xmlns:a16="http://schemas.microsoft.com/office/drawing/2014/main" id="{465E9E1B-F2CE-49A6-A0E4-2AAD9BE9834E}"/>
              </a:ext>
            </a:extLst>
          </p:cNvPr>
          <p:cNvSpPr txBox="1"/>
          <p:nvPr/>
        </p:nvSpPr>
        <p:spPr>
          <a:xfrm>
            <a:off x="949891" y="3612661"/>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jeune</a:t>
            </a:r>
            <a:endParaRPr kumimoji="0" lang="en-GB" sz="2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4" name="TextBox 33">
            <a:extLst>
              <a:ext uri="{FF2B5EF4-FFF2-40B4-BE49-F238E27FC236}">
                <a16:creationId xmlns:a16="http://schemas.microsoft.com/office/drawing/2014/main" id="{B47BEE36-159D-46E0-AE2A-74D5089C3FDA}"/>
              </a:ext>
            </a:extLst>
          </p:cNvPr>
          <p:cNvSpPr txBox="1"/>
          <p:nvPr/>
        </p:nvSpPr>
        <p:spPr>
          <a:xfrm>
            <a:off x="-1" y="5449700"/>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o</a:t>
            </a:r>
            <a:r>
              <a:rPr kumimoji="0" lang="en-GB" sz="260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uvert</a:t>
            </a:r>
            <a:r>
              <a:rPr kumimoji="0" lang="en-GB" sz="2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(e)</a:t>
            </a:r>
          </a:p>
        </p:txBody>
      </p:sp>
      <p:sp>
        <p:nvSpPr>
          <p:cNvPr id="35" name="TextBox 34">
            <a:extLst>
              <a:ext uri="{FF2B5EF4-FFF2-40B4-BE49-F238E27FC236}">
                <a16:creationId xmlns:a16="http://schemas.microsoft.com/office/drawing/2014/main" id="{F9E01085-412C-490D-95C9-857904B2A634}"/>
              </a:ext>
            </a:extLst>
          </p:cNvPr>
          <p:cNvSpPr txBox="1"/>
          <p:nvPr/>
        </p:nvSpPr>
        <p:spPr>
          <a:xfrm>
            <a:off x="-539699" y="4192365"/>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Arial"/>
                <a:sym typeface="Arial"/>
              </a:rPr>
              <a:t>penser</a:t>
            </a:r>
            <a:endParaRPr kumimoji="0" lang="en-GB" sz="2600" u="none" strike="noStrike" kern="1200" cap="none" spc="0" normalizeH="0" baseline="0" noProof="0" dirty="0">
              <a:ln>
                <a:noFill/>
              </a:ln>
              <a:solidFill>
                <a:srgbClr val="DAA520"/>
              </a:solidFill>
              <a:effectLst/>
              <a:uLnTx/>
              <a:uFillTx/>
              <a:latin typeface="Century Gothic" panose="020B0502020202020204" pitchFamily="34" charset="0"/>
              <a:ea typeface="+mn-ea"/>
              <a:cs typeface="Arial"/>
              <a:sym typeface="Arial"/>
            </a:endParaRPr>
          </a:p>
        </p:txBody>
      </p:sp>
      <p:sp>
        <p:nvSpPr>
          <p:cNvPr id="37" name="Rounded Rectangle 46">
            <a:extLst>
              <a:ext uri="{FF2B5EF4-FFF2-40B4-BE49-F238E27FC236}">
                <a16:creationId xmlns:a16="http://schemas.microsoft.com/office/drawing/2014/main" id="{7A963D82-F917-489C-85AE-2E17590A3BBC}"/>
              </a:ext>
            </a:extLst>
          </p:cNvPr>
          <p:cNvSpPr/>
          <p:nvPr/>
        </p:nvSpPr>
        <p:spPr>
          <a:xfrm>
            <a:off x="9076766" y="177535"/>
            <a:ext cx="2864692" cy="4612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 (1/2)</a:t>
            </a:r>
          </a:p>
        </p:txBody>
      </p:sp>
      <p:sp>
        <p:nvSpPr>
          <p:cNvPr id="2" name="Title 1">
            <a:extLst>
              <a:ext uri="{FF2B5EF4-FFF2-40B4-BE49-F238E27FC236}">
                <a16:creationId xmlns:a16="http://schemas.microsoft.com/office/drawing/2014/main" id="{25E2DEFE-D457-9C46-9937-0F85831F6790}"/>
              </a:ext>
            </a:extLst>
          </p:cNvPr>
          <p:cNvSpPr>
            <a:spLocks noGrp="1"/>
          </p:cNvSpPr>
          <p:nvPr>
            <p:ph type="title"/>
          </p:nvPr>
        </p:nvSpPr>
        <p:spPr>
          <a:xfrm>
            <a:off x="271099" y="289129"/>
            <a:ext cx="3215584" cy="814547"/>
          </a:xfrm>
        </p:spPr>
        <p:txBody>
          <a:bodyPr>
            <a:normAutofit/>
          </a:bodyPr>
          <a:lstStyle/>
          <a:p>
            <a:r>
              <a:rPr lang="en-GB" sz="3600" b="1" dirty="0" err="1">
                <a:solidFill>
                  <a:srgbClr val="FFFFFF"/>
                </a:solidFill>
                <a:latin typeface="Century Gothic" panose="020B0502020202020204" pitchFamily="34" charset="0"/>
              </a:rPr>
              <a:t>Je</a:t>
            </a:r>
            <a:r>
              <a:rPr lang="en-GB" sz="3600" b="1" dirty="0">
                <a:solidFill>
                  <a:srgbClr val="FFFFFF"/>
                </a:solidFill>
                <a:latin typeface="Century Gothic" panose="020B0502020202020204" pitchFamily="34" charset="0"/>
              </a:rPr>
              <a:t> </a:t>
            </a:r>
            <a:r>
              <a:rPr lang="en-GB" sz="3600" b="1" dirty="0" err="1">
                <a:solidFill>
                  <a:srgbClr val="FFFFFF"/>
                </a:solidFill>
                <a:latin typeface="Century Gothic" panose="020B0502020202020204" pitchFamily="34" charset="0"/>
              </a:rPr>
              <a:t>suis</a:t>
            </a:r>
            <a:r>
              <a:rPr lang="en-GB" sz="3600" b="1" dirty="0">
                <a:solidFill>
                  <a:srgbClr val="FFFFFF"/>
                </a:solidFill>
                <a:latin typeface="Century Gothic" panose="020B0502020202020204" pitchFamily="34" charset="0"/>
              </a:rPr>
              <a:t> quoi?</a:t>
            </a:r>
            <a:endParaRPr lang="en-US" sz="3600" dirty="0"/>
          </a:p>
        </p:txBody>
      </p:sp>
    </p:spTree>
    <p:extLst>
      <p:ext uri="{BB962C8B-B14F-4D97-AF65-F5344CB8AC3E}">
        <p14:creationId xmlns:p14="http://schemas.microsoft.com/office/powerpoint/2010/main" val="2641741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7242273" cy="867128"/>
          </a:xfrm>
          <a:prstGeom prst="rect">
            <a:avLst/>
          </a:prstGeom>
        </p:spPr>
      </p:pic>
      <p:sp>
        <p:nvSpPr>
          <p:cNvPr id="15" name="Rounded Rectangle 46">
            <a:extLst>
              <a:ext uri="{FF2B5EF4-FFF2-40B4-BE49-F238E27FC236}">
                <a16:creationId xmlns:a16="http://schemas.microsoft.com/office/drawing/2014/main" id="{CE08024E-CAF7-4215-AE7B-43776E5BFF39}"/>
              </a:ext>
            </a:extLst>
          </p:cNvPr>
          <p:cNvSpPr/>
          <p:nvPr/>
        </p:nvSpPr>
        <p:spPr>
          <a:xfrm>
            <a:off x="9668540" y="177535"/>
            <a:ext cx="2272917" cy="375357"/>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27" name="TextBox 26">
            <a:extLst>
              <a:ext uri="{FF2B5EF4-FFF2-40B4-BE49-F238E27FC236}">
                <a16:creationId xmlns:a16="http://schemas.microsoft.com/office/drawing/2014/main" id="{27AFDCD3-1715-48C3-9EDB-CD1BCD1DAFCB}"/>
              </a:ext>
            </a:extLst>
          </p:cNvPr>
          <p:cNvSpPr txBox="1"/>
          <p:nvPr/>
        </p:nvSpPr>
        <p:spPr>
          <a:xfrm>
            <a:off x="118532" y="1362782"/>
            <a:ext cx="11582400" cy="5201424"/>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fr-FR" sz="22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Je suis un enfant et je suis une fille. Je suis quoi? </a:t>
            </a:r>
            <a:br>
              <a:rPr kumimoji="0" lang="fr-FR" sz="22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br>
            <a:r>
              <a:rPr kumimoji="0" lang="de-DE" sz="22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Je suis ... une sœur! </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de-DE" sz="22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fr-FR" sz="22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Je suis un modèle. Je suis quoi? </a:t>
            </a:r>
            <a:br>
              <a:rPr kumimoji="0" lang="de-DE" sz="22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br>
            <a:r>
              <a:rPr kumimoji="0" lang="de-DE" sz="22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Je suis ... un exemple!</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de-DE" sz="22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fr-FR" sz="22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J’ai quatre enfants. Je suis quoi? </a:t>
            </a:r>
            <a:br>
              <a:rPr kumimoji="0" lang="de-DE" sz="22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br>
            <a:r>
              <a:rPr kumimoji="0" lang="de-DE" sz="22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Je suis ... un parent!</a:t>
            </a:r>
            <a:br>
              <a:rPr kumimoji="0" lang="de-DE" sz="22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br>
            <a:endParaRPr kumimoji="0" lang="de-DE" sz="22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fr-FR" sz="22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J’aime les règles. Je suis quoi? </a:t>
            </a:r>
            <a:br>
              <a:rPr kumimoji="0" lang="de-DE" sz="22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br>
            <a:r>
              <a:rPr kumimoji="0" lang="de-DE" sz="22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Je suis ... strict(e)!</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de-DE" sz="22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fr-FR" sz="22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Il y a des ordinateurs, des professeurs et un tableau ici. Je suis quoi? </a:t>
            </a:r>
            <a:br>
              <a:rPr kumimoji="0" lang="de-DE" sz="22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br>
            <a:r>
              <a:rPr kumimoji="0" lang="de-DE" sz="22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Je suis ... une </a:t>
            </a:r>
            <a:r>
              <a:rPr kumimoji="0" lang="en-GB" sz="240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école</a:t>
            </a:r>
            <a:r>
              <a:rPr kumimoji="0" lang="de-DE" sz="22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9" name="Cloud Callout 11">
            <a:extLst>
              <a:ext uri="{FF2B5EF4-FFF2-40B4-BE49-F238E27FC236}">
                <a16:creationId xmlns:a16="http://schemas.microsoft.com/office/drawing/2014/main" id="{9DBE2D22-13B2-41F6-9295-EAA58037F8F3}"/>
              </a:ext>
            </a:extLst>
          </p:cNvPr>
          <p:cNvSpPr/>
          <p:nvPr/>
        </p:nvSpPr>
        <p:spPr>
          <a:xfrm>
            <a:off x="10288023" y="1264969"/>
            <a:ext cx="1301008" cy="1110194"/>
          </a:xfrm>
          <a:prstGeom prst="cloudCallout">
            <a:avLst>
              <a:gd name="adj1" fmla="val 148"/>
              <a:gd name="adj2" fmla="val 71591"/>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46" name="Rectangle 45">
            <a:extLst>
              <a:ext uri="{FF2B5EF4-FFF2-40B4-BE49-F238E27FC236}">
                <a16:creationId xmlns:a16="http://schemas.microsoft.com/office/drawing/2014/main" id="{7C3DBD3D-A255-43B8-AB50-53452CB85F8D}"/>
              </a:ext>
            </a:extLst>
          </p:cNvPr>
          <p:cNvSpPr/>
          <p:nvPr/>
        </p:nvSpPr>
        <p:spPr>
          <a:xfrm>
            <a:off x="1894114" y="1765499"/>
            <a:ext cx="1848149" cy="342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47" name="Rectangle 46">
            <a:extLst>
              <a:ext uri="{FF2B5EF4-FFF2-40B4-BE49-F238E27FC236}">
                <a16:creationId xmlns:a16="http://schemas.microsoft.com/office/drawing/2014/main" id="{955BA451-DFAF-49AF-A8AA-3BC74E570086}"/>
              </a:ext>
            </a:extLst>
          </p:cNvPr>
          <p:cNvSpPr/>
          <p:nvPr/>
        </p:nvSpPr>
        <p:spPr>
          <a:xfrm>
            <a:off x="1894114" y="2746491"/>
            <a:ext cx="1848149" cy="342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48" name="Rectangle 47">
            <a:extLst>
              <a:ext uri="{FF2B5EF4-FFF2-40B4-BE49-F238E27FC236}">
                <a16:creationId xmlns:a16="http://schemas.microsoft.com/office/drawing/2014/main" id="{310F116F-6254-4222-AF71-D38BF8003987}"/>
              </a:ext>
            </a:extLst>
          </p:cNvPr>
          <p:cNvSpPr/>
          <p:nvPr/>
        </p:nvSpPr>
        <p:spPr>
          <a:xfrm>
            <a:off x="1894113" y="3769306"/>
            <a:ext cx="1848149" cy="342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49" name="Rectangle 48">
            <a:extLst>
              <a:ext uri="{FF2B5EF4-FFF2-40B4-BE49-F238E27FC236}">
                <a16:creationId xmlns:a16="http://schemas.microsoft.com/office/drawing/2014/main" id="{774A085C-3E68-4E04-AF5B-5F906495ED07}"/>
              </a:ext>
            </a:extLst>
          </p:cNvPr>
          <p:cNvSpPr/>
          <p:nvPr/>
        </p:nvSpPr>
        <p:spPr>
          <a:xfrm>
            <a:off x="1804012" y="4824552"/>
            <a:ext cx="1848149" cy="342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50" name="Rectangle 49">
            <a:extLst>
              <a:ext uri="{FF2B5EF4-FFF2-40B4-BE49-F238E27FC236}">
                <a16:creationId xmlns:a16="http://schemas.microsoft.com/office/drawing/2014/main" id="{B410EA9D-843C-415B-B54A-67A141D3D018}"/>
              </a:ext>
            </a:extLst>
          </p:cNvPr>
          <p:cNvSpPr/>
          <p:nvPr/>
        </p:nvSpPr>
        <p:spPr>
          <a:xfrm>
            <a:off x="1894113" y="5770767"/>
            <a:ext cx="1848149" cy="342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2" name="Speech Bubble: Rectangle with Corners Rounded 1">
            <a:extLst>
              <a:ext uri="{FF2B5EF4-FFF2-40B4-BE49-F238E27FC236}">
                <a16:creationId xmlns:a16="http://schemas.microsoft.com/office/drawing/2014/main" id="{DB6DFCD5-E321-4934-923C-8DDD940C2BC1}"/>
              </a:ext>
            </a:extLst>
          </p:cNvPr>
          <p:cNvSpPr/>
          <p:nvPr/>
        </p:nvSpPr>
        <p:spPr>
          <a:xfrm>
            <a:off x="6423240" y="2698321"/>
            <a:ext cx="2675882" cy="2297333"/>
          </a:xfrm>
          <a:prstGeom prst="wedgeRoundRectCallout">
            <a:avLst>
              <a:gd name="adj1" fmla="val -63254"/>
              <a:gd name="adj2" fmla="val 20334"/>
              <a:gd name="adj3" fmla="val 16667"/>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Remember!</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If you are a female person, add an –e to the adjective.</a:t>
            </a:r>
          </a:p>
        </p:txBody>
      </p:sp>
      <p:pic>
        <p:nvPicPr>
          <p:cNvPr id="51" name="Picture 2" descr="Smiling Girl Face Clip Art">
            <a:extLst>
              <a:ext uri="{FF2B5EF4-FFF2-40B4-BE49-F238E27FC236}">
                <a16:creationId xmlns:a16="http://schemas.microsoft.com/office/drawing/2014/main" id="{331D8302-D7CB-4068-9101-D51E9AAEF1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40221" y="3003470"/>
            <a:ext cx="1196611" cy="134618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5AA514BC-290A-4148-ABB2-8B2A0CA53CA1}"/>
              </a:ext>
            </a:extLst>
          </p:cNvPr>
          <p:cNvSpPr>
            <a:spLocks noGrp="1"/>
          </p:cNvSpPr>
          <p:nvPr>
            <p:ph type="title"/>
          </p:nvPr>
        </p:nvSpPr>
        <p:spPr>
          <a:xfrm>
            <a:off x="289398" y="18650"/>
            <a:ext cx="5558509" cy="1325563"/>
          </a:xfrm>
        </p:spPr>
        <p:txBody>
          <a:bodyPr>
            <a:normAutofit/>
          </a:bodyPr>
          <a:lstStyle/>
          <a:p>
            <a:r>
              <a:rPr lang="en-GB" sz="3600" b="1" dirty="0" err="1">
                <a:solidFill>
                  <a:srgbClr val="FFFFFF"/>
                </a:solidFill>
                <a:latin typeface="Century Gothic" panose="020B0502020202020204" pitchFamily="34" charset="0"/>
              </a:rPr>
              <a:t>Je</a:t>
            </a:r>
            <a:r>
              <a:rPr lang="en-GB" sz="3600" b="1" dirty="0">
                <a:solidFill>
                  <a:srgbClr val="FFFFFF"/>
                </a:solidFill>
                <a:latin typeface="Century Gothic" panose="020B0502020202020204" pitchFamily="34" charset="0"/>
              </a:rPr>
              <a:t> </a:t>
            </a:r>
            <a:r>
              <a:rPr lang="en-GB" sz="3600" b="1" dirty="0" err="1">
                <a:solidFill>
                  <a:srgbClr val="FFFFFF"/>
                </a:solidFill>
                <a:latin typeface="Century Gothic" panose="020B0502020202020204" pitchFamily="34" charset="0"/>
              </a:rPr>
              <a:t>suis</a:t>
            </a:r>
            <a:r>
              <a:rPr lang="en-GB" sz="3600" b="1" dirty="0">
                <a:solidFill>
                  <a:srgbClr val="FFFFFF"/>
                </a:solidFill>
                <a:latin typeface="Century Gothic" panose="020B0502020202020204" pitchFamily="34" charset="0"/>
              </a:rPr>
              <a:t> quoi? (</a:t>
            </a:r>
            <a:r>
              <a:rPr lang="en-GB" sz="3600" b="1" dirty="0" err="1">
                <a:solidFill>
                  <a:srgbClr val="FFFFFF"/>
                </a:solidFill>
                <a:latin typeface="Century Gothic" panose="020B0502020202020204" pitchFamily="34" charset="0"/>
              </a:rPr>
              <a:t>réponses</a:t>
            </a:r>
            <a:r>
              <a:rPr lang="en-GB" sz="3600" b="1" dirty="0">
                <a:solidFill>
                  <a:srgbClr val="FFFFFF"/>
                </a:solidFill>
                <a:latin typeface="Century Gothic" panose="020B0502020202020204" pitchFamily="34" charset="0"/>
              </a:rPr>
              <a:t>)</a:t>
            </a:r>
            <a:endParaRPr lang="en-US" sz="3600" dirty="0"/>
          </a:p>
        </p:txBody>
      </p:sp>
    </p:spTree>
    <p:extLst>
      <p:ext uri="{BB962C8B-B14F-4D97-AF65-F5344CB8AC3E}">
        <p14:creationId xmlns:p14="http://schemas.microsoft.com/office/powerpoint/2010/main" val="110238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50"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8" name="Speech Bubble: Rectangle with Corners Rounded 17">
            <a:extLst>
              <a:ext uri="{FF2B5EF4-FFF2-40B4-BE49-F238E27FC236}">
                <a16:creationId xmlns:a16="http://schemas.microsoft.com/office/drawing/2014/main" id="{762DF164-0A82-4C9D-A331-DA0C26E2D482}"/>
              </a:ext>
            </a:extLst>
          </p:cNvPr>
          <p:cNvSpPr/>
          <p:nvPr/>
        </p:nvSpPr>
        <p:spPr>
          <a:xfrm>
            <a:off x="3771448" y="1382256"/>
            <a:ext cx="3800475" cy="1202474"/>
          </a:xfrm>
          <a:prstGeom prst="wedgeRoundRectCallout">
            <a:avLst>
              <a:gd name="adj1" fmla="val -59913"/>
              <a:gd name="adj2" fmla="val 18764"/>
              <a:gd name="adj3" fmla="val 16667"/>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Je </a:t>
            </a:r>
            <a:r>
              <a:rPr kumimoji="0" lang="en-GB" sz="20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trouve</a:t>
            </a: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a:t>
            </a:r>
            <a:r>
              <a:rPr kumimoji="0" lang="en-GB" sz="20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une</a:t>
            </a: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solution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Je </a:t>
            </a:r>
            <a:r>
              <a:rPr kumimoji="0" lang="en-GB" sz="20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fais</a:t>
            </a: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quoi?</a:t>
            </a:r>
          </a:p>
        </p:txBody>
      </p:sp>
      <p:sp>
        <p:nvSpPr>
          <p:cNvPr id="21" name="Speech Bubble: Rectangle with Corners Rounded 20">
            <a:extLst>
              <a:ext uri="{FF2B5EF4-FFF2-40B4-BE49-F238E27FC236}">
                <a16:creationId xmlns:a16="http://schemas.microsoft.com/office/drawing/2014/main" id="{633D4F5D-904C-4D02-942C-730F5AFCCEF1}"/>
              </a:ext>
            </a:extLst>
          </p:cNvPr>
          <p:cNvSpPr/>
          <p:nvPr/>
        </p:nvSpPr>
        <p:spPr>
          <a:xfrm>
            <a:off x="4904056" y="2797677"/>
            <a:ext cx="3800475" cy="606638"/>
          </a:xfrm>
          <a:prstGeom prst="wedgeRoundRectCallout">
            <a:avLst>
              <a:gd name="adj1" fmla="val 59627"/>
              <a:gd name="adj2" fmla="val 23139"/>
              <a:gd name="adj3" fmla="val 16667"/>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Tu </a:t>
            </a:r>
            <a:r>
              <a:rPr kumimoji="0" lang="en-GB" sz="20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pens</a:t>
            </a: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es</a:t>
            </a: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a:t>
            </a:r>
          </a:p>
        </p:txBody>
      </p:sp>
      <p:sp>
        <p:nvSpPr>
          <p:cNvPr id="28" name="Speech Bubble: Rectangle with Corners Rounded 27">
            <a:extLst>
              <a:ext uri="{FF2B5EF4-FFF2-40B4-BE49-F238E27FC236}">
                <a16:creationId xmlns:a16="http://schemas.microsoft.com/office/drawing/2014/main" id="{3A412538-8511-43B6-B97E-5B34DA65FF76}"/>
              </a:ext>
            </a:extLst>
          </p:cNvPr>
          <p:cNvSpPr/>
          <p:nvPr/>
        </p:nvSpPr>
        <p:spPr>
          <a:xfrm>
            <a:off x="3701493" y="3617262"/>
            <a:ext cx="3800475" cy="606638"/>
          </a:xfrm>
          <a:prstGeom prst="wedgeRoundRectCallout">
            <a:avLst>
              <a:gd name="adj1" fmla="val -59913"/>
              <a:gd name="adj2" fmla="val 18764"/>
              <a:gd name="adj3" fmla="val 16667"/>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Oui</a:t>
            </a: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a:t>
            </a:r>
            <a:r>
              <a:rPr kumimoji="0" lang="en-GB" sz="20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c’est</a:t>
            </a: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a:t>
            </a:r>
            <a:r>
              <a:rPr kumimoji="0" lang="en-GB" sz="20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ça</a:t>
            </a: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 Je </a:t>
            </a:r>
            <a:r>
              <a:rPr kumimoji="0" lang="en-GB" sz="20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pens</a:t>
            </a: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e</a:t>
            </a:r>
            <a:r>
              <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a:t>
            </a: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a:t>
            </a:r>
          </a:p>
        </p:txBody>
      </p:sp>
      <p:pic>
        <p:nvPicPr>
          <p:cNvPr id="1026" name="Picture 2" descr="Smiling Girl Face Clip Art">
            <a:extLst>
              <a:ext uri="{FF2B5EF4-FFF2-40B4-BE49-F238E27FC236}">
                <a16:creationId xmlns:a16="http://schemas.microsoft.com/office/drawing/2014/main" id="{635CAA3E-7730-4450-9EEC-41118743FE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9157" y="1800335"/>
            <a:ext cx="1393265" cy="15674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oy Face Cartoon Clip Art">
            <a:extLst>
              <a:ext uri="{FF2B5EF4-FFF2-40B4-BE49-F238E27FC236}">
                <a16:creationId xmlns:a16="http://schemas.microsoft.com/office/drawing/2014/main" id="{D37A7AFD-37C0-4371-B25E-8E3CBB3B98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73557" y="1679994"/>
            <a:ext cx="1393265" cy="1577978"/>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46">
            <a:extLst>
              <a:ext uri="{FF2B5EF4-FFF2-40B4-BE49-F238E27FC236}">
                <a16:creationId xmlns:a16="http://schemas.microsoft.com/office/drawing/2014/main" id="{6E293ABF-C721-453A-A937-294A12997FA8}"/>
              </a:ext>
            </a:extLst>
          </p:cNvPr>
          <p:cNvSpPr/>
          <p:nvPr/>
        </p:nvSpPr>
        <p:spPr>
          <a:xfrm>
            <a:off x="9076766" y="177535"/>
            <a:ext cx="2864692" cy="4612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 (2/2)</a:t>
            </a:r>
          </a:p>
        </p:txBody>
      </p:sp>
      <p:sp>
        <p:nvSpPr>
          <p:cNvPr id="17" name="TextBox 16">
            <a:extLst>
              <a:ext uri="{FF2B5EF4-FFF2-40B4-BE49-F238E27FC236}">
                <a16:creationId xmlns:a16="http://schemas.microsoft.com/office/drawing/2014/main" id="{4D1D1993-F3C7-43A5-B4A6-F23B2282CE36}"/>
              </a:ext>
            </a:extLst>
          </p:cNvPr>
          <p:cNvSpPr txBox="1"/>
          <p:nvPr/>
        </p:nvSpPr>
        <p:spPr>
          <a:xfrm>
            <a:off x="5904599" y="2950195"/>
            <a:ext cx="1630906" cy="307777"/>
          </a:xfrm>
          <a:prstGeom prst="rect">
            <a:avLst/>
          </a:prstGeom>
          <a:solidFill>
            <a:schemeClr val="accent1">
              <a:lumMod val="50000"/>
            </a:schemeClr>
          </a:solidFill>
          <a:ln>
            <a:solidFill>
              <a:schemeClr val="accent1">
                <a:lumMod val="50000"/>
              </a:schemeClr>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___ ___</a:t>
            </a:r>
          </a:p>
        </p:txBody>
      </p:sp>
      <p:sp>
        <p:nvSpPr>
          <p:cNvPr id="2" name="TextBox 1">
            <a:extLst>
              <a:ext uri="{FF2B5EF4-FFF2-40B4-BE49-F238E27FC236}">
                <a16:creationId xmlns:a16="http://schemas.microsoft.com/office/drawing/2014/main" id="{2247540D-EAE7-4BAE-8BD9-793168699051}"/>
              </a:ext>
            </a:extLst>
          </p:cNvPr>
          <p:cNvSpPr txBox="1"/>
          <p:nvPr/>
        </p:nvSpPr>
        <p:spPr>
          <a:xfrm>
            <a:off x="224034" y="4752469"/>
            <a:ext cx="12032960"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Je </a:t>
            </a:r>
            <a:r>
              <a:rPr kumimoji="0" lang="en-GB" sz="220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trouve</a:t>
            </a:r>
            <a:r>
              <a:rPr kumimoji="0" lang="en-GB" sz="220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une</a:t>
            </a:r>
            <a:r>
              <a:rPr kumimoji="0" lang="en-GB" sz="220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solution ! – I’m finding a solution!	    Je </a:t>
            </a:r>
            <a:r>
              <a:rPr kumimoji="0" lang="en-GB" sz="220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fais</a:t>
            </a:r>
            <a:r>
              <a:rPr kumimoji="0" lang="en-GB" sz="220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quoi? What am I doing?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Tu </a:t>
            </a:r>
            <a:r>
              <a:rPr kumimoji="0" lang="en-GB" sz="220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penses</a:t>
            </a:r>
            <a:r>
              <a:rPr kumimoji="0" lang="en-GB" sz="220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 Are you thinking? 			    Je </a:t>
            </a:r>
            <a:r>
              <a:rPr kumimoji="0" lang="en-GB" sz="220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pense</a:t>
            </a:r>
            <a:r>
              <a:rPr kumimoji="0" lang="en-GB" sz="220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 I’m thinking.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20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All verbs are in the present continuous because the actions are happening now.</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20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19" name="TextBox 18">
            <a:extLst>
              <a:ext uri="{FF2B5EF4-FFF2-40B4-BE49-F238E27FC236}">
                <a16:creationId xmlns:a16="http://schemas.microsoft.com/office/drawing/2014/main" id="{50B1D6DC-154F-46A8-AFEE-D59225768341}"/>
              </a:ext>
            </a:extLst>
          </p:cNvPr>
          <p:cNvSpPr txBox="1"/>
          <p:nvPr/>
        </p:nvSpPr>
        <p:spPr>
          <a:xfrm>
            <a:off x="3487470" y="4810135"/>
            <a:ext cx="3402532" cy="31689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_____________________________</a:t>
            </a:r>
          </a:p>
        </p:txBody>
      </p:sp>
      <p:sp>
        <p:nvSpPr>
          <p:cNvPr id="22" name="TextBox 21">
            <a:extLst>
              <a:ext uri="{FF2B5EF4-FFF2-40B4-BE49-F238E27FC236}">
                <a16:creationId xmlns:a16="http://schemas.microsoft.com/office/drawing/2014/main" id="{1556A8C3-06B8-41EB-A418-8F8C719A6C86}"/>
              </a:ext>
            </a:extLst>
          </p:cNvPr>
          <p:cNvSpPr txBox="1"/>
          <p:nvPr/>
        </p:nvSpPr>
        <p:spPr>
          <a:xfrm>
            <a:off x="8704531" y="4814693"/>
            <a:ext cx="3118959"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_____________________________</a:t>
            </a:r>
          </a:p>
        </p:txBody>
      </p:sp>
      <p:sp>
        <p:nvSpPr>
          <p:cNvPr id="23" name="TextBox 22">
            <a:extLst>
              <a:ext uri="{FF2B5EF4-FFF2-40B4-BE49-F238E27FC236}">
                <a16:creationId xmlns:a16="http://schemas.microsoft.com/office/drawing/2014/main" id="{689D9051-E76F-48F9-9DA3-3B67F25D7C2E}"/>
              </a:ext>
            </a:extLst>
          </p:cNvPr>
          <p:cNvSpPr txBox="1"/>
          <p:nvPr/>
        </p:nvSpPr>
        <p:spPr>
          <a:xfrm>
            <a:off x="1821318" y="5166461"/>
            <a:ext cx="3118959"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_____________________________</a:t>
            </a:r>
          </a:p>
        </p:txBody>
      </p:sp>
      <p:sp>
        <p:nvSpPr>
          <p:cNvPr id="3" name="Title 2">
            <a:extLst>
              <a:ext uri="{FF2B5EF4-FFF2-40B4-BE49-F238E27FC236}">
                <a16:creationId xmlns:a16="http://schemas.microsoft.com/office/drawing/2014/main" id="{C53C55D7-7FBF-7B48-80DE-BC77AA572ED8}"/>
              </a:ext>
            </a:extLst>
          </p:cNvPr>
          <p:cNvSpPr>
            <a:spLocks noGrp="1"/>
          </p:cNvSpPr>
          <p:nvPr>
            <p:ph type="title"/>
          </p:nvPr>
        </p:nvSpPr>
        <p:spPr>
          <a:xfrm>
            <a:off x="257356" y="17261"/>
            <a:ext cx="3230114" cy="1325563"/>
          </a:xfrm>
        </p:spPr>
        <p:txBody>
          <a:bodyPr>
            <a:normAutofit/>
          </a:bodyPr>
          <a:lstStyle/>
          <a:p>
            <a:r>
              <a:rPr lang="en-GB" sz="3600" b="1" dirty="0" err="1">
                <a:solidFill>
                  <a:srgbClr val="FFFFFF"/>
                </a:solidFill>
                <a:latin typeface="Century Gothic" panose="020B0502020202020204" pitchFamily="34" charset="0"/>
              </a:rPr>
              <a:t>Je</a:t>
            </a:r>
            <a:r>
              <a:rPr lang="en-GB" sz="3600" b="1" dirty="0">
                <a:solidFill>
                  <a:srgbClr val="FFFFFF"/>
                </a:solidFill>
                <a:latin typeface="Century Gothic" panose="020B0502020202020204" pitchFamily="34" charset="0"/>
              </a:rPr>
              <a:t> </a:t>
            </a:r>
            <a:r>
              <a:rPr lang="en-GB" sz="3600" b="1" dirty="0" err="1">
                <a:solidFill>
                  <a:srgbClr val="FFFFFF"/>
                </a:solidFill>
                <a:latin typeface="Century Gothic" panose="020B0502020202020204" pitchFamily="34" charset="0"/>
              </a:rPr>
              <a:t>fais</a:t>
            </a:r>
            <a:r>
              <a:rPr lang="en-GB" sz="3600" b="1" dirty="0">
                <a:solidFill>
                  <a:srgbClr val="FFFFFF"/>
                </a:solidFill>
                <a:latin typeface="Century Gothic" panose="020B0502020202020204" pitchFamily="34" charset="0"/>
              </a:rPr>
              <a:t> quoi?</a:t>
            </a:r>
            <a:endParaRPr lang="en-US" sz="3600" dirty="0"/>
          </a:p>
        </p:txBody>
      </p:sp>
      <p:sp>
        <p:nvSpPr>
          <p:cNvPr id="4" name="Speech Bubble: Rectangle with Corners Rounded 3">
            <a:extLst>
              <a:ext uri="{FF2B5EF4-FFF2-40B4-BE49-F238E27FC236}">
                <a16:creationId xmlns:a16="http://schemas.microsoft.com/office/drawing/2014/main" id="{FCCB8D3B-B475-4227-93CE-9CA0C0D02526}"/>
              </a:ext>
            </a:extLst>
          </p:cNvPr>
          <p:cNvSpPr/>
          <p:nvPr/>
        </p:nvSpPr>
        <p:spPr>
          <a:xfrm>
            <a:off x="224034" y="1443595"/>
            <a:ext cx="2887302" cy="2926239"/>
          </a:xfrm>
          <a:prstGeom prst="wedgeRoundRectCallout">
            <a:avLst>
              <a:gd name="adj1" fmla="val 59982"/>
              <a:gd name="adj2" fmla="val 19924"/>
              <a:gd name="adj3" fmla="val 16667"/>
            </a:avLst>
          </a:prstGeom>
          <a:solidFill>
            <a:schemeClr val="accent1">
              <a:lumMod val="50000"/>
            </a:schemeClr>
          </a:solidFill>
          <a:ln>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Remember!</a:t>
            </a:r>
          </a:p>
          <a:p>
            <a:pPr algn="ctr"/>
            <a:endParaRPr lang="en-GB" sz="2000" b="1" dirty="0">
              <a:latin typeface="Century Gothic" panose="020B0502020202020204" pitchFamily="34" charset="0"/>
            </a:endParaRPr>
          </a:p>
          <a:p>
            <a:pPr algn="ctr"/>
            <a:r>
              <a:rPr lang="en-GB" sz="2000" dirty="0">
                <a:latin typeface="Century Gothic" panose="020B0502020202020204" pitchFamily="34" charset="0"/>
              </a:rPr>
              <a:t>The verb ends in </a:t>
            </a:r>
            <a:r>
              <a:rPr lang="en-GB" sz="2000" b="1" dirty="0">
                <a:latin typeface="Century Gothic" panose="020B0502020202020204" pitchFamily="34" charset="0"/>
              </a:rPr>
              <a:t>–e</a:t>
            </a:r>
            <a:r>
              <a:rPr lang="en-GB" sz="2000" dirty="0">
                <a:latin typeface="Century Gothic" panose="020B0502020202020204" pitchFamily="34" charset="0"/>
              </a:rPr>
              <a:t> when talking about yourself …</a:t>
            </a:r>
          </a:p>
          <a:p>
            <a:pPr algn="ctr"/>
            <a:endParaRPr lang="en-GB" sz="2000" dirty="0">
              <a:latin typeface="Century Gothic" panose="020B0502020202020204" pitchFamily="34" charset="0"/>
            </a:endParaRPr>
          </a:p>
          <a:p>
            <a:pPr algn="ctr"/>
            <a:r>
              <a:rPr lang="en-GB" sz="2000" dirty="0">
                <a:latin typeface="Century Gothic" panose="020B0502020202020204" pitchFamily="34" charset="0"/>
              </a:rPr>
              <a:t>And in </a:t>
            </a:r>
            <a:r>
              <a:rPr lang="en-GB" sz="2000" b="1" dirty="0">
                <a:latin typeface="Century Gothic" panose="020B0502020202020204" pitchFamily="34" charset="0"/>
              </a:rPr>
              <a:t>–es</a:t>
            </a:r>
            <a:r>
              <a:rPr lang="en-GB" sz="2000" dirty="0">
                <a:latin typeface="Century Gothic" panose="020B0502020202020204" pitchFamily="34" charset="0"/>
              </a:rPr>
              <a:t> when talking </a:t>
            </a:r>
            <a:r>
              <a:rPr lang="en-GB" sz="2000" b="1" dirty="0">
                <a:latin typeface="Century Gothic" panose="020B0502020202020204" pitchFamily="34" charset="0"/>
              </a:rPr>
              <a:t>to</a:t>
            </a:r>
            <a:r>
              <a:rPr lang="en-GB" sz="2000" dirty="0">
                <a:latin typeface="Century Gothic" panose="020B0502020202020204" pitchFamily="34" charset="0"/>
              </a:rPr>
              <a:t> someone else</a:t>
            </a:r>
          </a:p>
        </p:txBody>
      </p:sp>
    </p:spTree>
    <p:extLst>
      <p:ext uri="{BB962C8B-B14F-4D97-AF65-F5344CB8AC3E}">
        <p14:creationId xmlns:p14="http://schemas.microsoft.com/office/powerpoint/2010/main" val="413227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2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animBg="1"/>
      <p:bldP spid="17" grpId="0" animBg="1"/>
      <p:bldP spid="17" grpId="1" animBg="1"/>
      <p:bldP spid="19" grpId="0" animBg="1"/>
      <p:bldP spid="19" grpId="1" animBg="1"/>
      <p:bldP spid="22" grpId="0" animBg="1"/>
      <p:bldP spid="22" grpId="1" animBg="1"/>
      <p:bldP spid="23" grpId="0" animBg="1"/>
      <p:bldP spid="23" grpId="1"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Partenaire</a:t>
            </a:r>
            <a:r>
              <a:rPr lang="en-GB" sz="3600" b="1" dirty="0">
                <a:solidFill>
                  <a:schemeClr val="bg1"/>
                </a:solidFill>
              </a:rPr>
              <a:t> A</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9" name="TextBox 8"/>
          <p:cNvSpPr txBox="1"/>
          <p:nvPr/>
        </p:nvSpPr>
        <p:spPr>
          <a:xfrm>
            <a:off x="300788" y="1630523"/>
            <a:ext cx="11609133" cy="4093428"/>
          </a:xfrm>
          <a:prstGeom prst="rect">
            <a:avLst/>
          </a:prstGeom>
          <a:noFill/>
          <a:ln w="38100">
            <a:solidFill>
              <a:schemeClr val="accent5">
                <a:lumMod val="50000"/>
              </a:schemeClr>
            </a:solidFill>
          </a:ln>
        </p:spPr>
        <p:txBody>
          <a:bodyPr wrap="square" rtlCol="0">
            <a:spAutoFit/>
          </a:bodyPr>
          <a:lstStyle/>
          <a:p>
            <a:r>
              <a:rPr lang="en-GB" sz="2400" dirty="0">
                <a:solidFill>
                  <a:srgbClr val="115076"/>
                </a:solidFill>
                <a:latin typeface="Century Gothic" panose="020B0502020202020204" pitchFamily="34" charset="0"/>
              </a:rPr>
              <a:t>Translate these sentences. Then say them to your partner. Your partner must understand what you say, so take care.</a:t>
            </a:r>
          </a:p>
          <a:p>
            <a:endParaRPr lang="en-GB" sz="2400" dirty="0">
              <a:solidFill>
                <a:srgbClr val="115076"/>
              </a:solidFill>
              <a:latin typeface="Century Gothic" panose="020B0502020202020204" pitchFamily="34" charset="0"/>
            </a:endParaRPr>
          </a:p>
          <a:p>
            <a:pPr marL="457200" indent="-457200">
              <a:buFontTx/>
              <a:buAutoNum type="arabicParenR"/>
            </a:pPr>
            <a:r>
              <a:rPr lang="en-GB" sz="2400" dirty="0">
                <a:solidFill>
                  <a:srgbClr val="115076"/>
                </a:solidFill>
                <a:latin typeface="Century Gothic" panose="020B0502020202020204" pitchFamily="34" charset="0"/>
              </a:rPr>
              <a:t>He studies _____________________	5)  They (f) eat ____________________</a:t>
            </a:r>
          </a:p>
          <a:p>
            <a:pPr marL="457200" indent="-457200">
              <a:buAutoNum type="arabicParenR"/>
            </a:pPr>
            <a:endParaRPr lang="en-GB" sz="2400" dirty="0">
              <a:solidFill>
                <a:srgbClr val="115076"/>
              </a:solidFill>
              <a:latin typeface="Century Gothic" panose="020B0502020202020204" pitchFamily="34" charset="0"/>
            </a:endParaRPr>
          </a:p>
          <a:p>
            <a:pPr marL="457200" indent="-457200">
              <a:buFontTx/>
              <a:buAutoNum type="arabicParenR"/>
            </a:pPr>
            <a:r>
              <a:rPr lang="en-GB" sz="2400" dirty="0">
                <a:solidFill>
                  <a:srgbClr val="115076"/>
                </a:solidFill>
                <a:latin typeface="Century Gothic" panose="020B0502020202020204" pitchFamily="34" charset="0"/>
              </a:rPr>
              <a:t>They (m) play __________________	6)  He wears _______________________</a:t>
            </a:r>
          </a:p>
          <a:p>
            <a:pPr marL="457200" indent="-457200">
              <a:buAutoNum type="arabicParenR"/>
            </a:pPr>
            <a:endParaRPr lang="en-GB" sz="2400" dirty="0">
              <a:solidFill>
                <a:srgbClr val="115076"/>
              </a:solidFill>
              <a:latin typeface="Century Gothic" panose="020B0502020202020204" pitchFamily="34" charset="0"/>
            </a:endParaRPr>
          </a:p>
          <a:p>
            <a:pPr marL="457200" indent="-457200">
              <a:buFontTx/>
              <a:buAutoNum type="arabicParenR"/>
            </a:pPr>
            <a:r>
              <a:rPr lang="en-GB" sz="2400" dirty="0">
                <a:solidFill>
                  <a:srgbClr val="115076"/>
                </a:solidFill>
                <a:latin typeface="Century Gothic" panose="020B0502020202020204" pitchFamily="34" charset="0"/>
              </a:rPr>
              <a:t>They (m) sing __________________	7)  She gives _______________________</a:t>
            </a:r>
          </a:p>
          <a:p>
            <a:pPr marL="457200" indent="-457200">
              <a:buAutoNum type="arabicParenR"/>
            </a:pPr>
            <a:endParaRPr lang="en-GB" sz="2400" dirty="0">
              <a:solidFill>
                <a:srgbClr val="115076"/>
              </a:solidFill>
              <a:latin typeface="Century Gothic" panose="020B0502020202020204" pitchFamily="34" charset="0"/>
            </a:endParaRPr>
          </a:p>
          <a:p>
            <a:pPr marL="457200" indent="-457200">
              <a:buFontTx/>
              <a:buAutoNum type="arabicParenR"/>
            </a:pPr>
            <a:r>
              <a:rPr lang="en-GB" sz="2400" dirty="0">
                <a:solidFill>
                  <a:srgbClr val="115076"/>
                </a:solidFill>
                <a:latin typeface="Century Gothic" panose="020B0502020202020204" pitchFamily="34" charset="0"/>
              </a:rPr>
              <a:t>She listens ______________________	8)  They (f) walk ____________________</a:t>
            </a:r>
          </a:p>
          <a:p>
            <a:pPr marL="457200" indent="-457200">
              <a:buAutoNum type="arabicParenR"/>
            </a:pPr>
            <a:endParaRPr lang="en-GB" sz="2000" dirty="0">
              <a:solidFill>
                <a:srgbClr val="115076"/>
              </a:solidFill>
              <a:latin typeface="Century Gothic" panose="020B0502020202020204" pitchFamily="34" charset="0"/>
            </a:endParaRPr>
          </a:p>
        </p:txBody>
      </p:sp>
      <p:sp>
        <p:nvSpPr>
          <p:cNvPr id="10"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noProof="0" dirty="0" err="1">
                <a:solidFill>
                  <a:prstClr val="white"/>
                </a:solidFill>
                <a:latin typeface="Century Gothic" panose="020B0502020202020204" pitchFamily="34" charset="0"/>
              </a:rPr>
              <a:t>parl</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49727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2" name="TextBox 11">
            <a:extLst>
              <a:ext uri="{FF2B5EF4-FFF2-40B4-BE49-F238E27FC236}">
                <a16:creationId xmlns:a16="http://schemas.microsoft.com/office/drawing/2014/main" id="{C4CAF037-93AD-41F3-94C9-F65002839E50}"/>
              </a:ext>
            </a:extLst>
          </p:cNvPr>
          <p:cNvSpPr txBox="1"/>
          <p:nvPr/>
        </p:nvSpPr>
        <p:spPr>
          <a:xfrm>
            <a:off x="341701" y="1425349"/>
            <a:ext cx="314498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2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le </a:t>
            </a:r>
            <a:r>
              <a:rPr kumimoji="0" lang="en-GB" sz="260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fr</a:t>
            </a:r>
            <a:r>
              <a:rPr kumimoji="0" lang="en-GB" sz="2800" u="none" strike="noStrike" kern="0" cap="none" spc="0" normalizeH="0" baseline="0" noProof="0" dirty="0" err="1">
                <a:ln>
                  <a:noFill/>
                </a:ln>
                <a:solidFill>
                  <a:srgbClr val="52565A"/>
                </a:solidFill>
                <a:effectLst/>
                <a:uLnTx/>
                <a:uFillTx/>
                <a:latin typeface="Century Gothic" panose="020B0502020202020204" pitchFamily="34" charset="0"/>
                <a:cs typeface="Arial"/>
                <a:sym typeface="Arial"/>
              </a:rPr>
              <a:t>ère</a:t>
            </a:r>
            <a:endParaRPr kumimoji="0" lang="en-GB" sz="2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13" name="TextBox 12">
            <a:extLst>
              <a:ext uri="{FF2B5EF4-FFF2-40B4-BE49-F238E27FC236}">
                <a16:creationId xmlns:a16="http://schemas.microsoft.com/office/drawing/2014/main" id="{D8285AFE-E368-4DCA-84E6-00A42D509676}"/>
              </a:ext>
            </a:extLst>
          </p:cNvPr>
          <p:cNvSpPr txBox="1"/>
          <p:nvPr/>
        </p:nvSpPr>
        <p:spPr>
          <a:xfrm>
            <a:off x="4094873" y="5636820"/>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le parent</a:t>
            </a:r>
          </a:p>
        </p:txBody>
      </p:sp>
      <p:sp>
        <p:nvSpPr>
          <p:cNvPr id="14" name="TextBox 13">
            <a:extLst>
              <a:ext uri="{FF2B5EF4-FFF2-40B4-BE49-F238E27FC236}">
                <a16:creationId xmlns:a16="http://schemas.microsoft.com/office/drawing/2014/main" id="{0D610BCF-3250-4568-A721-E7CF0F789229}"/>
              </a:ext>
            </a:extLst>
          </p:cNvPr>
          <p:cNvSpPr txBox="1"/>
          <p:nvPr/>
        </p:nvSpPr>
        <p:spPr>
          <a:xfrm>
            <a:off x="6096000" y="2331291"/>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demander</a:t>
            </a:r>
          </a:p>
        </p:txBody>
      </p:sp>
      <p:sp>
        <p:nvSpPr>
          <p:cNvPr id="16" name="TextBox 15">
            <a:extLst>
              <a:ext uri="{FF2B5EF4-FFF2-40B4-BE49-F238E27FC236}">
                <a16:creationId xmlns:a16="http://schemas.microsoft.com/office/drawing/2014/main" id="{0522B09C-285E-4CB4-A6D3-6CE230E4693A}"/>
              </a:ext>
            </a:extLst>
          </p:cNvPr>
          <p:cNvSpPr txBox="1"/>
          <p:nvPr/>
        </p:nvSpPr>
        <p:spPr>
          <a:xfrm>
            <a:off x="3297387" y="2921231"/>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s</a:t>
            </a:r>
            <a:r>
              <a:rPr kumimoji="0" lang="en-GB" sz="260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trict</a:t>
            </a:r>
            <a:r>
              <a:rPr kumimoji="0" lang="en-GB" sz="2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(e)</a:t>
            </a:r>
          </a:p>
        </p:txBody>
      </p:sp>
      <p:sp>
        <p:nvSpPr>
          <p:cNvPr id="17" name="TextBox 16">
            <a:extLst>
              <a:ext uri="{FF2B5EF4-FFF2-40B4-BE49-F238E27FC236}">
                <a16:creationId xmlns:a16="http://schemas.microsoft.com/office/drawing/2014/main" id="{D19540B9-86A4-4165-B3D6-CBDA9A0D9C26}"/>
              </a:ext>
            </a:extLst>
          </p:cNvPr>
          <p:cNvSpPr txBox="1"/>
          <p:nvPr/>
        </p:nvSpPr>
        <p:spPr>
          <a:xfrm>
            <a:off x="8812346" y="5224887"/>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260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l’école</a:t>
            </a:r>
            <a:endParaRPr kumimoji="0" lang="en-GB" sz="2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19" name="TextBox 18">
            <a:extLst>
              <a:ext uri="{FF2B5EF4-FFF2-40B4-BE49-F238E27FC236}">
                <a16:creationId xmlns:a16="http://schemas.microsoft.com/office/drawing/2014/main" id="{1372747B-B50B-4BFD-B41D-569F6E712544}"/>
              </a:ext>
            </a:extLst>
          </p:cNvPr>
          <p:cNvSpPr txBox="1"/>
          <p:nvPr/>
        </p:nvSpPr>
        <p:spPr>
          <a:xfrm>
            <a:off x="8379691" y="2769464"/>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2600" u="none" strike="noStrike" kern="1200" cap="none" spc="0" normalizeH="0" baseline="0" noProof="0" dirty="0">
                <a:ln>
                  <a:noFill/>
                </a:ln>
                <a:solidFill>
                  <a:srgbClr val="DAA520"/>
                </a:solidFill>
                <a:effectLst/>
                <a:uLnTx/>
                <a:uFillTx/>
                <a:latin typeface="Century Gothic" panose="020B0502020202020204" pitchFamily="34" charset="0"/>
                <a:ea typeface="+mn-ea"/>
                <a:cs typeface="Arial"/>
                <a:sym typeface="Arial"/>
              </a:rPr>
              <a:t>la </a:t>
            </a:r>
            <a:r>
              <a:rPr kumimoji="0" lang="en-GB" sz="260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Arial"/>
                <a:sym typeface="Arial"/>
              </a:rPr>
              <a:t>sœur</a:t>
            </a:r>
            <a:endParaRPr kumimoji="0" lang="en-GB" sz="2600" u="none" strike="noStrike" kern="1200" cap="none" spc="0" normalizeH="0" baseline="0" noProof="0" dirty="0">
              <a:ln>
                <a:noFill/>
              </a:ln>
              <a:solidFill>
                <a:srgbClr val="DAA520"/>
              </a:solidFill>
              <a:effectLst/>
              <a:uLnTx/>
              <a:uFillTx/>
              <a:latin typeface="Century Gothic" panose="020B0502020202020204" pitchFamily="34" charset="0"/>
              <a:ea typeface="+mn-ea"/>
              <a:cs typeface="Arial"/>
              <a:sym typeface="Arial"/>
            </a:endParaRPr>
          </a:p>
        </p:txBody>
      </p:sp>
      <p:sp>
        <p:nvSpPr>
          <p:cNvPr id="22" name="TextBox 21">
            <a:extLst>
              <a:ext uri="{FF2B5EF4-FFF2-40B4-BE49-F238E27FC236}">
                <a16:creationId xmlns:a16="http://schemas.microsoft.com/office/drawing/2014/main" id="{6EE02EFA-EA3F-4A82-895C-C7FECBEB553F}"/>
              </a:ext>
            </a:extLst>
          </p:cNvPr>
          <p:cNvSpPr txBox="1"/>
          <p:nvPr/>
        </p:nvSpPr>
        <p:spPr>
          <a:xfrm>
            <a:off x="3297387" y="1777799"/>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Arial"/>
                <a:sym typeface="Arial"/>
              </a:rPr>
              <a:t>normalement</a:t>
            </a:r>
            <a:endParaRPr kumimoji="0" lang="en-GB" sz="2600" u="none" strike="noStrike" kern="1200" cap="none" spc="0" normalizeH="0" baseline="0" noProof="0" dirty="0">
              <a:ln>
                <a:noFill/>
              </a:ln>
              <a:solidFill>
                <a:srgbClr val="DAA520"/>
              </a:solidFill>
              <a:effectLst/>
              <a:uLnTx/>
              <a:uFillTx/>
              <a:latin typeface="Century Gothic" panose="020B0502020202020204" pitchFamily="34" charset="0"/>
              <a:ea typeface="+mn-ea"/>
              <a:cs typeface="Arial"/>
              <a:sym typeface="Arial"/>
            </a:endParaRPr>
          </a:p>
        </p:txBody>
      </p:sp>
      <p:sp>
        <p:nvSpPr>
          <p:cNvPr id="23" name="TextBox 22">
            <a:extLst>
              <a:ext uri="{FF2B5EF4-FFF2-40B4-BE49-F238E27FC236}">
                <a16:creationId xmlns:a16="http://schemas.microsoft.com/office/drawing/2014/main" id="{ED7D65CC-B8E1-4C27-82AF-BAF51B32749A}"/>
              </a:ext>
            </a:extLst>
          </p:cNvPr>
          <p:cNvSpPr txBox="1"/>
          <p:nvPr/>
        </p:nvSpPr>
        <p:spPr>
          <a:xfrm>
            <a:off x="2522382" y="4668371"/>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u="none" strike="noStrike" kern="1200" cap="none" spc="0" normalizeH="0" baseline="0" noProof="0" dirty="0">
                <a:ln>
                  <a:noFill/>
                </a:ln>
                <a:solidFill>
                  <a:srgbClr val="DAA520"/>
                </a:solidFill>
                <a:effectLst/>
                <a:uLnTx/>
                <a:uFillTx/>
                <a:latin typeface="Century Gothic" panose="020B0502020202020204" pitchFamily="34" charset="0"/>
                <a:ea typeface="+mn-ea"/>
                <a:cs typeface="Arial"/>
                <a:sym typeface="Arial"/>
              </a:rPr>
              <a:t>sage</a:t>
            </a:r>
          </a:p>
        </p:txBody>
      </p:sp>
      <p:sp>
        <p:nvSpPr>
          <p:cNvPr id="25" name="TextBox 24">
            <a:extLst>
              <a:ext uri="{FF2B5EF4-FFF2-40B4-BE49-F238E27FC236}">
                <a16:creationId xmlns:a16="http://schemas.microsoft.com/office/drawing/2014/main" id="{5421A68A-C06D-4300-8AA3-3B73495239A7}"/>
              </a:ext>
            </a:extLst>
          </p:cNvPr>
          <p:cNvSpPr txBox="1"/>
          <p:nvPr/>
        </p:nvSpPr>
        <p:spPr>
          <a:xfrm>
            <a:off x="-193964" y="2454519"/>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u="none" strike="noStrike" kern="1200" cap="none" spc="0" normalizeH="0" baseline="0" noProof="0" dirty="0">
                <a:ln>
                  <a:noFill/>
                </a:ln>
                <a:solidFill>
                  <a:srgbClr val="DAA520"/>
                </a:solidFill>
                <a:effectLst/>
                <a:uLnTx/>
                <a:uFillTx/>
                <a:latin typeface="Century Gothic" panose="020B0502020202020204" pitchFamily="34" charset="0"/>
                <a:ea typeface="+mn-ea"/>
                <a:cs typeface="Arial"/>
                <a:sym typeface="Arial"/>
              </a:rPr>
              <a:t>la raison</a:t>
            </a:r>
          </a:p>
        </p:txBody>
      </p:sp>
      <p:sp>
        <p:nvSpPr>
          <p:cNvPr id="26" name="TextBox 25">
            <a:extLst>
              <a:ext uri="{FF2B5EF4-FFF2-40B4-BE49-F238E27FC236}">
                <a16:creationId xmlns:a16="http://schemas.microsoft.com/office/drawing/2014/main" id="{2DDB0008-7E58-4635-A4FD-3253F874C9A5}"/>
              </a:ext>
            </a:extLst>
          </p:cNvPr>
          <p:cNvSpPr txBox="1"/>
          <p:nvPr/>
        </p:nvSpPr>
        <p:spPr>
          <a:xfrm>
            <a:off x="5789049" y="3786582"/>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u="none" strike="noStrike" kern="1200" cap="none" spc="0" normalizeH="0" baseline="0" noProof="0" dirty="0">
                <a:ln>
                  <a:noFill/>
                </a:ln>
                <a:solidFill>
                  <a:srgbClr val="DAA520"/>
                </a:solidFill>
                <a:effectLst/>
                <a:uLnTx/>
                <a:uFillTx/>
                <a:latin typeface="Century Gothic" panose="020B0502020202020204" pitchFamily="34" charset="0"/>
                <a:ea typeface="+mn-ea"/>
                <a:cs typeface="Arial"/>
                <a:sym typeface="Arial"/>
              </a:rPr>
              <a:t>l’</a:t>
            </a:r>
            <a:r>
              <a:rPr kumimoji="0" lang="en-GB" sz="260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Arial"/>
                <a:sym typeface="Arial"/>
              </a:rPr>
              <a:t>exemple</a:t>
            </a:r>
            <a:endParaRPr kumimoji="0" lang="en-GB" sz="2600" u="none" strike="noStrike" kern="1200" cap="none" spc="0" normalizeH="0" baseline="0" noProof="0" dirty="0">
              <a:ln>
                <a:noFill/>
              </a:ln>
              <a:solidFill>
                <a:srgbClr val="DAA520"/>
              </a:solidFill>
              <a:effectLst/>
              <a:uLnTx/>
              <a:uFillTx/>
              <a:latin typeface="Century Gothic" panose="020B0502020202020204" pitchFamily="34" charset="0"/>
              <a:ea typeface="+mn-ea"/>
              <a:cs typeface="Arial"/>
              <a:sym typeface="Arial"/>
            </a:endParaRPr>
          </a:p>
        </p:txBody>
      </p:sp>
      <p:sp>
        <p:nvSpPr>
          <p:cNvPr id="30" name="TextBox 29">
            <a:extLst>
              <a:ext uri="{FF2B5EF4-FFF2-40B4-BE49-F238E27FC236}">
                <a16:creationId xmlns:a16="http://schemas.microsoft.com/office/drawing/2014/main" id="{1BBA527C-019D-460D-98C1-50D534A838C9}"/>
              </a:ext>
            </a:extLst>
          </p:cNvPr>
          <p:cNvSpPr txBox="1"/>
          <p:nvPr/>
        </p:nvSpPr>
        <p:spPr>
          <a:xfrm>
            <a:off x="9090028" y="3912703"/>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Arial"/>
                <a:sym typeface="Arial"/>
              </a:rPr>
              <a:t>montrer</a:t>
            </a:r>
            <a:endParaRPr kumimoji="0" lang="en-GB" sz="2600" u="none" strike="noStrike" kern="1200" cap="none" spc="0" normalizeH="0" baseline="0" noProof="0" dirty="0">
              <a:ln>
                <a:noFill/>
              </a:ln>
              <a:solidFill>
                <a:srgbClr val="DAA520"/>
              </a:solidFill>
              <a:effectLst/>
              <a:uLnTx/>
              <a:uFillTx/>
              <a:latin typeface="Century Gothic" panose="020B0502020202020204" pitchFamily="34" charset="0"/>
              <a:ea typeface="+mn-ea"/>
              <a:cs typeface="Arial"/>
              <a:sym typeface="Arial"/>
            </a:endParaRPr>
          </a:p>
        </p:txBody>
      </p:sp>
      <p:sp>
        <p:nvSpPr>
          <p:cNvPr id="31" name="TextBox 30">
            <a:extLst>
              <a:ext uri="{FF2B5EF4-FFF2-40B4-BE49-F238E27FC236}">
                <a16:creationId xmlns:a16="http://schemas.microsoft.com/office/drawing/2014/main" id="{0F5B13E4-28BB-47C8-AFDA-E67C4FB9BCE5}"/>
              </a:ext>
            </a:extLst>
          </p:cNvPr>
          <p:cNvSpPr txBox="1"/>
          <p:nvPr/>
        </p:nvSpPr>
        <p:spPr>
          <a:xfrm>
            <a:off x="6807200" y="936183"/>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u="none" strike="noStrike" kern="1200" cap="none" spc="0" normalizeH="0" baseline="0" noProof="0" dirty="0">
                <a:ln>
                  <a:noFill/>
                </a:ln>
                <a:solidFill>
                  <a:srgbClr val="DAA520"/>
                </a:solidFill>
                <a:effectLst/>
                <a:uLnTx/>
                <a:uFillTx/>
                <a:latin typeface="Century Gothic" panose="020B0502020202020204" pitchFamily="34" charset="0"/>
                <a:ea typeface="+mn-ea"/>
                <a:cs typeface="Arial"/>
                <a:sym typeface="Arial"/>
              </a:rPr>
              <a:t>que</a:t>
            </a:r>
          </a:p>
        </p:txBody>
      </p:sp>
      <p:sp>
        <p:nvSpPr>
          <p:cNvPr id="32" name="TextBox 31">
            <a:extLst>
              <a:ext uri="{FF2B5EF4-FFF2-40B4-BE49-F238E27FC236}">
                <a16:creationId xmlns:a16="http://schemas.microsoft.com/office/drawing/2014/main" id="{615EC602-A9AB-4C25-B3F6-F655E3A4F126}"/>
              </a:ext>
            </a:extLst>
          </p:cNvPr>
          <p:cNvSpPr txBox="1"/>
          <p:nvPr/>
        </p:nvSpPr>
        <p:spPr>
          <a:xfrm>
            <a:off x="6096000" y="4998408"/>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parler</a:t>
            </a:r>
            <a:endParaRPr kumimoji="0" lang="en-GB" sz="2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3" name="TextBox 32">
            <a:extLst>
              <a:ext uri="{FF2B5EF4-FFF2-40B4-BE49-F238E27FC236}">
                <a16:creationId xmlns:a16="http://schemas.microsoft.com/office/drawing/2014/main" id="{465E9E1B-F2CE-49A6-A0E4-2AAD9BE9834E}"/>
              </a:ext>
            </a:extLst>
          </p:cNvPr>
          <p:cNvSpPr txBox="1"/>
          <p:nvPr/>
        </p:nvSpPr>
        <p:spPr>
          <a:xfrm>
            <a:off x="949891" y="3612661"/>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jeune</a:t>
            </a:r>
            <a:endParaRPr kumimoji="0" lang="en-GB" sz="2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4" name="TextBox 33">
            <a:extLst>
              <a:ext uri="{FF2B5EF4-FFF2-40B4-BE49-F238E27FC236}">
                <a16:creationId xmlns:a16="http://schemas.microsoft.com/office/drawing/2014/main" id="{B47BEE36-159D-46E0-AE2A-74D5089C3FDA}"/>
              </a:ext>
            </a:extLst>
          </p:cNvPr>
          <p:cNvSpPr txBox="1"/>
          <p:nvPr/>
        </p:nvSpPr>
        <p:spPr>
          <a:xfrm>
            <a:off x="-1" y="5449700"/>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o</a:t>
            </a:r>
            <a:r>
              <a:rPr kumimoji="0" lang="en-GB" sz="260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uvert</a:t>
            </a:r>
            <a:r>
              <a:rPr kumimoji="0" lang="en-GB" sz="2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(e)</a:t>
            </a:r>
          </a:p>
        </p:txBody>
      </p:sp>
      <p:sp>
        <p:nvSpPr>
          <p:cNvPr id="35" name="TextBox 34">
            <a:extLst>
              <a:ext uri="{FF2B5EF4-FFF2-40B4-BE49-F238E27FC236}">
                <a16:creationId xmlns:a16="http://schemas.microsoft.com/office/drawing/2014/main" id="{F9E01085-412C-490D-95C9-857904B2A634}"/>
              </a:ext>
            </a:extLst>
          </p:cNvPr>
          <p:cNvSpPr txBox="1"/>
          <p:nvPr/>
        </p:nvSpPr>
        <p:spPr>
          <a:xfrm>
            <a:off x="-539699" y="4192365"/>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Arial"/>
                <a:sym typeface="Arial"/>
              </a:rPr>
              <a:t>penser</a:t>
            </a:r>
            <a:endParaRPr kumimoji="0" lang="en-GB" sz="2600" u="none" strike="noStrike" kern="1200" cap="none" spc="0" normalizeH="0" baseline="0" noProof="0" dirty="0">
              <a:ln>
                <a:noFill/>
              </a:ln>
              <a:solidFill>
                <a:srgbClr val="DAA520"/>
              </a:solidFill>
              <a:effectLst/>
              <a:uLnTx/>
              <a:uFillTx/>
              <a:latin typeface="Century Gothic" panose="020B0502020202020204" pitchFamily="34" charset="0"/>
              <a:ea typeface="+mn-ea"/>
              <a:cs typeface="Arial"/>
              <a:sym typeface="Arial"/>
            </a:endParaRPr>
          </a:p>
        </p:txBody>
      </p:sp>
      <p:sp>
        <p:nvSpPr>
          <p:cNvPr id="27" name="Rounded Rectangle 46">
            <a:extLst>
              <a:ext uri="{FF2B5EF4-FFF2-40B4-BE49-F238E27FC236}">
                <a16:creationId xmlns:a16="http://schemas.microsoft.com/office/drawing/2014/main" id="{F3D1C517-964E-40F5-8117-AAFC03B41B00}"/>
              </a:ext>
            </a:extLst>
          </p:cNvPr>
          <p:cNvSpPr/>
          <p:nvPr/>
        </p:nvSpPr>
        <p:spPr>
          <a:xfrm>
            <a:off x="9076766" y="177535"/>
            <a:ext cx="2864692" cy="4612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 (2/2)</a:t>
            </a:r>
          </a:p>
        </p:txBody>
      </p:sp>
      <p:sp>
        <p:nvSpPr>
          <p:cNvPr id="28" name="TextBox 27">
            <a:extLst>
              <a:ext uri="{FF2B5EF4-FFF2-40B4-BE49-F238E27FC236}">
                <a16:creationId xmlns:a16="http://schemas.microsoft.com/office/drawing/2014/main" id="{BC367EB4-6B34-41BC-A932-664A4FFDEB68}"/>
              </a:ext>
            </a:extLst>
          </p:cNvPr>
          <p:cNvSpPr txBox="1"/>
          <p:nvPr/>
        </p:nvSpPr>
        <p:spPr>
          <a:xfrm>
            <a:off x="8934031" y="1615917"/>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260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rester</a:t>
            </a:r>
            <a:r>
              <a:rPr kumimoji="0" lang="en-GB" sz="2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à la </a:t>
            </a:r>
            <a:r>
              <a:rPr kumimoji="0" lang="en-GB" sz="260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maison</a:t>
            </a:r>
            <a:endParaRPr kumimoji="0" lang="en-GB" sz="2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05AC96F6-1207-5A49-B876-A14F36E2E47F}"/>
              </a:ext>
            </a:extLst>
          </p:cNvPr>
          <p:cNvSpPr>
            <a:spLocks noGrp="1"/>
          </p:cNvSpPr>
          <p:nvPr>
            <p:ph type="title"/>
          </p:nvPr>
        </p:nvSpPr>
        <p:spPr>
          <a:xfrm>
            <a:off x="247346" y="296864"/>
            <a:ext cx="3050041" cy="839599"/>
          </a:xfrm>
        </p:spPr>
        <p:txBody>
          <a:bodyPr>
            <a:normAutofit/>
          </a:bodyPr>
          <a:lstStyle/>
          <a:p>
            <a:r>
              <a:rPr lang="en-GB" sz="3600" b="1" dirty="0">
                <a:solidFill>
                  <a:srgbClr val="FFFFFF"/>
                </a:solidFill>
                <a:latin typeface="Century Gothic" panose="020B0502020202020204" pitchFamily="34" charset="0"/>
              </a:rPr>
              <a:t>Je </a:t>
            </a:r>
            <a:r>
              <a:rPr lang="en-GB" sz="3600" b="1" dirty="0" err="1">
                <a:solidFill>
                  <a:srgbClr val="FFFFFF"/>
                </a:solidFill>
                <a:latin typeface="Century Gothic" panose="020B0502020202020204" pitchFamily="34" charset="0"/>
              </a:rPr>
              <a:t>fais</a:t>
            </a:r>
            <a:r>
              <a:rPr lang="en-GB" sz="3600" b="1" dirty="0">
                <a:solidFill>
                  <a:srgbClr val="FFFFFF"/>
                </a:solidFill>
                <a:latin typeface="Century Gothic" panose="020B0502020202020204" pitchFamily="34" charset="0"/>
              </a:rPr>
              <a:t> quoi?</a:t>
            </a:r>
            <a:endParaRPr lang="en-US" sz="3600" dirty="0"/>
          </a:p>
        </p:txBody>
      </p:sp>
    </p:spTree>
    <p:extLst>
      <p:ext uri="{BB962C8B-B14F-4D97-AF65-F5344CB8AC3E}">
        <p14:creationId xmlns:p14="http://schemas.microsoft.com/office/powerpoint/2010/main" val="1608304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7242273" cy="867128"/>
          </a:xfrm>
          <a:prstGeom prst="rect">
            <a:avLst/>
          </a:prstGeom>
        </p:spPr>
      </p:pic>
      <p:sp>
        <p:nvSpPr>
          <p:cNvPr id="27" name="TextBox 26">
            <a:extLst>
              <a:ext uri="{FF2B5EF4-FFF2-40B4-BE49-F238E27FC236}">
                <a16:creationId xmlns:a16="http://schemas.microsoft.com/office/drawing/2014/main" id="{27AFDCD3-1715-48C3-9EDB-CD1BCD1DAFCB}"/>
              </a:ext>
            </a:extLst>
          </p:cNvPr>
          <p:cNvSpPr txBox="1"/>
          <p:nvPr/>
        </p:nvSpPr>
        <p:spPr>
          <a:xfrm>
            <a:off x="118532" y="1362782"/>
            <a:ext cx="11582400" cy="5201424"/>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fr-FR" sz="22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J’ai une question pour le professeur. Je fais quoi? </a:t>
            </a:r>
            <a:br>
              <a:rPr kumimoji="0" lang="fr-FR" sz="22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br>
            <a:r>
              <a:rPr kumimoji="0" lang="de-DE" sz="22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Je ... demande! </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de-DE" sz="22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fr-FR" sz="22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Je suis en conversation avec mes amis. Je fais quoi? </a:t>
            </a:r>
            <a:br>
              <a:rPr kumimoji="0" lang="de-DE" sz="22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br>
            <a:r>
              <a:rPr kumimoji="0" lang="de-DE" sz="22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Je... parle!</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de-DE" sz="22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fr-FR" sz="22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J’ai une idée ! Je fais quoi? </a:t>
            </a:r>
            <a:br>
              <a:rPr kumimoji="0" lang="de-DE" sz="22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br>
            <a:r>
              <a:rPr kumimoji="0" lang="de-DE" sz="22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Je... pense!</a:t>
            </a:r>
            <a:br>
              <a:rPr kumimoji="0" lang="de-DE" sz="22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br>
            <a:endParaRPr kumimoji="0" lang="de-DE" sz="22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fr-FR" sz="22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Je suis dans mon lit en ce moment. Je fais quoi? </a:t>
            </a:r>
            <a:br>
              <a:rPr kumimoji="0" lang="de-DE" sz="22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br>
            <a:r>
              <a:rPr kumimoji="0" lang="de-DE" sz="22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Je ... reste à la maison!</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de-DE" sz="22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fr-FR" sz="22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Je donne une photo à Paul. Je fais quoi? </a:t>
            </a:r>
            <a:br>
              <a:rPr kumimoji="0" lang="de-DE" sz="22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br>
            <a:r>
              <a:rPr kumimoji="0" lang="de-DE" sz="22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Je ... </a:t>
            </a:r>
            <a:r>
              <a:rPr kumimoji="0" lang="en-GB" sz="220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montre</a:t>
            </a:r>
            <a:r>
              <a:rPr kumimoji="0" lang="de-DE" sz="22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9" name="Cloud Callout 11">
            <a:extLst>
              <a:ext uri="{FF2B5EF4-FFF2-40B4-BE49-F238E27FC236}">
                <a16:creationId xmlns:a16="http://schemas.microsoft.com/office/drawing/2014/main" id="{9DBE2D22-13B2-41F6-9295-EAA58037F8F3}"/>
              </a:ext>
            </a:extLst>
          </p:cNvPr>
          <p:cNvSpPr/>
          <p:nvPr/>
        </p:nvSpPr>
        <p:spPr>
          <a:xfrm>
            <a:off x="10288023" y="1264969"/>
            <a:ext cx="1301008" cy="1110194"/>
          </a:xfrm>
          <a:prstGeom prst="cloudCallout">
            <a:avLst>
              <a:gd name="adj1" fmla="val 148"/>
              <a:gd name="adj2" fmla="val 71591"/>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pic>
        <p:nvPicPr>
          <p:cNvPr id="45" name="Picture 4" descr="Boy Face Cartoon Clip Art">
            <a:extLst>
              <a:ext uri="{FF2B5EF4-FFF2-40B4-BE49-F238E27FC236}">
                <a16:creationId xmlns:a16="http://schemas.microsoft.com/office/drawing/2014/main" id="{57381390-72E8-4393-8C08-F0717F6ED6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72198" y="2904494"/>
            <a:ext cx="1132659" cy="1282822"/>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7C3DBD3D-A255-43B8-AB50-53452CB85F8D}"/>
              </a:ext>
            </a:extLst>
          </p:cNvPr>
          <p:cNvSpPr/>
          <p:nvPr/>
        </p:nvSpPr>
        <p:spPr>
          <a:xfrm>
            <a:off x="1380473" y="1721025"/>
            <a:ext cx="1848149" cy="342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14" name="Rounded Rectangle 46">
            <a:extLst>
              <a:ext uri="{FF2B5EF4-FFF2-40B4-BE49-F238E27FC236}">
                <a16:creationId xmlns:a16="http://schemas.microsoft.com/office/drawing/2014/main" id="{1C911C06-AACE-432B-9621-10F7BDCB598E}"/>
              </a:ext>
            </a:extLst>
          </p:cNvPr>
          <p:cNvSpPr/>
          <p:nvPr/>
        </p:nvSpPr>
        <p:spPr>
          <a:xfrm>
            <a:off x="9076766" y="177535"/>
            <a:ext cx="2864692" cy="4612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 (2/2)</a:t>
            </a:r>
          </a:p>
        </p:txBody>
      </p:sp>
      <p:sp>
        <p:nvSpPr>
          <p:cNvPr id="16" name="Rectangle 15">
            <a:extLst>
              <a:ext uri="{FF2B5EF4-FFF2-40B4-BE49-F238E27FC236}">
                <a16:creationId xmlns:a16="http://schemas.microsoft.com/office/drawing/2014/main" id="{252F40C5-84CB-4069-AF23-73BB9F95ABD2}"/>
              </a:ext>
            </a:extLst>
          </p:cNvPr>
          <p:cNvSpPr/>
          <p:nvPr/>
        </p:nvSpPr>
        <p:spPr>
          <a:xfrm>
            <a:off x="1240026" y="2787276"/>
            <a:ext cx="1848149" cy="342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17" name="Rectangle 16">
            <a:extLst>
              <a:ext uri="{FF2B5EF4-FFF2-40B4-BE49-F238E27FC236}">
                <a16:creationId xmlns:a16="http://schemas.microsoft.com/office/drawing/2014/main" id="{EE3D24EF-7902-447A-B4CB-2C4D0D0AB1C0}"/>
              </a:ext>
            </a:extLst>
          </p:cNvPr>
          <p:cNvSpPr/>
          <p:nvPr/>
        </p:nvSpPr>
        <p:spPr>
          <a:xfrm>
            <a:off x="1240026" y="3789656"/>
            <a:ext cx="1848149" cy="342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18" name="Rectangle 17">
            <a:extLst>
              <a:ext uri="{FF2B5EF4-FFF2-40B4-BE49-F238E27FC236}">
                <a16:creationId xmlns:a16="http://schemas.microsoft.com/office/drawing/2014/main" id="{BCB14564-054E-473E-9300-8212DD3A186E}"/>
              </a:ext>
            </a:extLst>
          </p:cNvPr>
          <p:cNvSpPr/>
          <p:nvPr/>
        </p:nvSpPr>
        <p:spPr>
          <a:xfrm>
            <a:off x="1380472" y="4794772"/>
            <a:ext cx="2450446" cy="342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19" name="Rectangle 18">
            <a:extLst>
              <a:ext uri="{FF2B5EF4-FFF2-40B4-BE49-F238E27FC236}">
                <a16:creationId xmlns:a16="http://schemas.microsoft.com/office/drawing/2014/main" id="{6FE6D8C2-782D-428B-89E0-CA8383B69A6D}"/>
              </a:ext>
            </a:extLst>
          </p:cNvPr>
          <p:cNvSpPr/>
          <p:nvPr/>
        </p:nvSpPr>
        <p:spPr>
          <a:xfrm>
            <a:off x="1311743" y="5797152"/>
            <a:ext cx="1848149" cy="342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2" name="Title 1">
            <a:extLst>
              <a:ext uri="{FF2B5EF4-FFF2-40B4-BE49-F238E27FC236}">
                <a16:creationId xmlns:a16="http://schemas.microsoft.com/office/drawing/2014/main" id="{C19457A4-19F3-1144-9CCB-FD1D34018639}"/>
              </a:ext>
            </a:extLst>
          </p:cNvPr>
          <p:cNvSpPr>
            <a:spLocks noGrp="1"/>
          </p:cNvSpPr>
          <p:nvPr>
            <p:ph type="title"/>
          </p:nvPr>
        </p:nvSpPr>
        <p:spPr>
          <a:xfrm>
            <a:off x="271099" y="31747"/>
            <a:ext cx="10515600" cy="1325563"/>
          </a:xfrm>
        </p:spPr>
        <p:txBody>
          <a:bodyPr>
            <a:normAutofit/>
          </a:bodyPr>
          <a:lstStyle/>
          <a:p>
            <a:r>
              <a:rPr lang="en-GB" sz="3600" b="1" dirty="0" err="1">
                <a:solidFill>
                  <a:srgbClr val="FFFFFF"/>
                </a:solidFill>
                <a:latin typeface="Century Gothic" panose="020B0502020202020204" pitchFamily="34" charset="0"/>
              </a:rPr>
              <a:t>Je</a:t>
            </a:r>
            <a:r>
              <a:rPr lang="en-GB" sz="3600" b="1" dirty="0">
                <a:solidFill>
                  <a:srgbClr val="FFFFFF"/>
                </a:solidFill>
                <a:latin typeface="Century Gothic" panose="020B0502020202020204" pitchFamily="34" charset="0"/>
              </a:rPr>
              <a:t> </a:t>
            </a:r>
            <a:r>
              <a:rPr lang="en-GB" sz="3600" b="1" dirty="0" err="1">
                <a:solidFill>
                  <a:srgbClr val="FFFFFF"/>
                </a:solidFill>
                <a:latin typeface="Century Gothic" panose="020B0502020202020204" pitchFamily="34" charset="0"/>
              </a:rPr>
              <a:t>fais</a:t>
            </a:r>
            <a:r>
              <a:rPr lang="en-GB" sz="3600" b="1" dirty="0">
                <a:solidFill>
                  <a:srgbClr val="FFFFFF"/>
                </a:solidFill>
                <a:latin typeface="Century Gothic" panose="020B0502020202020204" pitchFamily="34" charset="0"/>
              </a:rPr>
              <a:t> quoi? (</a:t>
            </a:r>
            <a:r>
              <a:rPr lang="en-GB" sz="3600" b="1" dirty="0" err="1">
                <a:solidFill>
                  <a:srgbClr val="FFFFFF"/>
                </a:solidFill>
                <a:latin typeface="Century Gothic" panose="020B0502020202020204" pitchFamily="34" charset="0"/>
              </a:rPr>
              <a:t>réponses</a:t>
            </a:r>
            <a:r>
              <a:rPr lang="en-GB" sz="3600" b="1" dirty="0">
                <a:solidFill>
                  <a:srgbClr val="FFFFFF"/>
                </a:solidFill>
                <a:latin typeface="Century Gothic" panose="020B0502020202020204" pitchFamily="34" charset="0"/>
              </a:rPr>
              <a:t>)</a:t>
            </a:r>
            <a:endParaRPr lang="en-US" sz="3600" dirty="0"/>
          </a:p>
        </p:txBody>
      </p:sp>
    </p:spTree>
    <p:extLst>
      <p:ext uri="{BB962C8B-B14F-4D97-AF65-F5344CB8AC3E}">
        <p14:creationId xmlns:p14="http://schemas.microsoft.com/office/powerpoint/2010/main" val="270114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16" grpId="0" animBg="1"/>
      <p:bldP spid="17" grpId="0" animBg="1"/>
      <p:bldP spid="18"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40564" y="1217336"/>
            <a:ext cx="11379200" cy="1015663"/>
          </a:xfrm>
          <a:prstGeom prst="rect">
            <a:avLst/>
          </a:prstGeom>
          <a:noFill/>
        </p:spPr>
        <p:txBody>
          <a:bodyPr wrap="square" rtlCol="0">
            <a:spAutoFit/>
          </a:bodyPr>
          <a:lstStyle/>
          <a:p>
            <a:pPr lvl="0">
              <a:defRPr/>
            </a:pPr>
            <a:r>
              <a:rPr kumimoji="0" lang="en-GB" sz="200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Use</a:t>
            </a:r>
            <a:r>
              <a:rPr kumimoji="0" lang="en-GB" sz="200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 the pictures to make up a sentence about where he (il) or she (</a:t>
            </a:r>
            <a:r>
              <a:rPr kumimoji="0" lang="en-GB" sz="2000" u="none" strike="noStrike" kern="1200" cap="none" spc="0" normalizeH="0" noProof="0" dirty="0" err="1">
                <a:ln>
                  <a:noFill/>
                </a:ln>
                <a:solidFill>
                  <a:srgbClr val="002060"/>
                </a:solidFill>
                <a:effectLst/>
                <a:uLnTx/>
                <a:uFillTx/>
                <a:latin typeface="Century Gothic" panose="020B0502020202020204" pitchFamily="34" charset="0"/>
                <a:cs typeface="Arial"/>
                <a:sym typeface="Arial"/>
              </a:rPr>
              <a:t>elle</a:t>
            </a:r>
            <a:r>
              <a:rPr kumimoji="0" lang="en-GB" sz="200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 is going, or they (il/</a:t>
            </a:r>
            <a:r>
              <a:rPr kumimoji="0" lang="en-GB" sz="2000" u="none" strike="noStrike" kern="1200" cap="none" spc="0" normalizeH="0" noProof="0" dirty="0" err="1">
                <a:ln>
                  <a:noFill/>
                </a:ln>
                <a:solidFill>
                  <a:srgbClr val="002060"/>
                </a:solidFill>
                <a:effectLst/>
                <a:uLnTx/>
                <a:uFillTx/>
                <a:latin typeface="Century Gothic" panose="020B0502020202020204" pitchFamily="34" charset="0"/>
                <a:cs typeface="Arial"/>
                <a:sym typeface="Arial"/>
              </a:rPr>
              <a:t>elle</a:t>
            </a:r>
            <a:r>
              <a:rPr kumimoji="0" lang="en-GB" sz="200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 are going. Say the sentence to your partner, who has to translate it into English. Swap roles. Repeat four times.</a:t>
            </a:r>
            <a:endParaRPr kumimoji="0" lang="en-GB" sz="200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10871573" y="270713"/>
            <a:ext cx="1062928" cy="344718"/>
          </a:xfrm>
        </p:spPr>
        <p:txBody>
          <a:bodyPr>
            <a:normAutofit fontScale="90000"/>
          </a:bodyPr>
          <a:lstStyle/>
          <a:p>
            <a:pPr lvl="0" algn="ctr">
              <a:lnSpc>
                <a:spcPct val="100000"/>
              </a:lnSpc>
              <a:spcBef>
                <a:spcPts val="0"/>
              </a:spcBef>
              <a:defRPr/>
            </a:pPr>
            <a:r>
              <a:rPr lang="en-GB" sz="1800" b="1" dirty="0">
                <a:solidFill>
                  <a:prstClr val="white"/>
                </a:solidFill>
                <a:ea typeface="+mn-ea"/>
                <a:cs typeface="+mn-cs"/>
              </a:rPr>
              <a:t>Qui </a:t>
            </a:r>
            <a:r>
              <a:rPr lang="en-GB" sz="1800" b="1" dirty="0" err="1">
                <a:solidFill>
                  <a:prstClr val="white"/>
                </a:solidFill>
                <a:ea typeface="+mn-ea"/>
                <a:cs typeface="+mn-cs"/>
              </a:rPr>
              <a:t>va</a:t>
            </a:r>
            <a:r>
              <a:rPr lang="en-GB" sz="1800" b="1" dirty="0">
                <a:solidFill>
                  <a:prstClr val="white"/>
                </a:solidFill>
                <a:ea typeface="+mn-ea"/>
                <a:cs typeface="+mn-cs"/>
              </a:rPr>
              <a:t> </a:t>
            </a:r>
            <a:r>
              <a:rPr lang="en-GB" sz="1800" b="1" dirty="0" err="1">
                <a:solidFill>
                  <a:prstClr val="white"/>
                </a:solidFill>
                <a:ea typeface="+mn-ea"/>
                <a:cs typeface="+mn-cs"/>
              </a:rPr>
              <a:t>où</a:t>
            </a:r>
            <a:r>
              <a:rPr lang="en-GB" sz="1800" b="1" dirty="0">
                <a:solidFill>
                  <a:prstClr val="white"/>
                </a:solidFill>
                <a:ea typeface="+mn-ea"/>
                <a:cs typeface="+mn-cs"/>
              </a:rPr>
              <a:t> ?</a:t>
            </a:r>
            <a:endParaRPr lang="en-US" dirty="0"/>
          </a:p>
        </p:txBody>
      </p:sp>
      <p:sp>
        <p:nvSpPr>
          <p:cNvPr id="17" name="Title 3"/>
          <p:cNvSpPr txBox="1">
            <a:spLocks/>
          </p:cNvSpPr>
          <p:nvPr/>
        </p:nvSpPr>
        <p:spPr>
          <a:xfrm>
            <a:off x="59643"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800" b="1" kern="0">
                <a:solidFill>
                  <a:schemeClr val="bg1"/>
                </a:solidFill>
              </a:rPr>
              <a:t>Qui </a:t>
            </a:r>
            <a:r>
              <a:rPr lang="en-GB" sz="2800" b="1" kern="0" err="1">
                <a:solidFill>
                  <a:schemeClr val="bg1"/>
                </a:solidFill>
              </a:rPr>
              <a:t>va</a:t>
            </a:r>
            <a:r>
              <a:rPr lang="en-GB" sz="2800" b="1" kern="0">
                <a:solidFill>
                  <a:schemeClr val="bg1"/>
                </a:solidFill>
              </a:rPr>
              <a:t> </a:t>
            </a:r>
            <a:r>
              <a:rPr lang="en-GB" sz="2800" b="1" kern="0" err="1">
                <a:solidFill>
                  <a:schemeClr val="bg1"/>
                </a:solidFill>
              </a:rPr>
              <a:t>où</a:t>
            </a:r>
            <a:r>
              <a:rPr lang="en-GB" sz="2800" b="1" kern="0">
                <a:solidFill>
                  <a:schemeClr val="bg1"/>
                </a:solidFill>
              </a:rPr>
              <a:t> ? </a:t>
            </a:r>
            <a:r>
              <a:rPr lang="en-GB" sz="2800" b="1" kern="0" err="1">
                <a:solidFill>
                  <a:schemeClr val="bg1"/>
                </a:solidFill>
              </a:rPr>
              <a:t>Partenaire</a:t>
            </a:r>
            <a:r>
              <a:rPr lang="en-GB" sz="2800" b="1" kern="0">
                <a:solidFill>
                  <a:schemeClr val="bg1"/>
                </a:solidFill>
              </a:rPr>
              <a:t> A  &amp; B</a:t>
            </a:r>
          </a:p>
        </p:txBody>
      </p:sp>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23434" y="5235600"/>
            <a:ext cx="620443" cy="805770"/>
          </a:xfrm>
          <a:prstGeom prst="rect">
            <a:avLst/>
          </a:prstGeom>
        </p:spPr>
      </p:pic>
      <p:pic>
        <p:nvPicPr>
          <p:cNvPr id="50" name="Picture 2" descr="C:\Users\wdj\Google Drive\Primary\Y5 SoW\From Tracy\Pronouns\you.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1283" y="4453473"/>
            <a:ext cx="939384" cy="82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4595" y="2257101"/>
            <a:ext cx="607526" cy="812771"/>
          </a:xfrm>
          <a:prstGeom prst="rect">
            <a:avLst/>
          </a:prstGeom>
        </p:spPr>
      </p:pic>
      <p:pic>
        <p:nvPicPr>
          <p:cNvPr id="9" name="Picture 8"/>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9609890" y="2441976"/>
            <a:ext cx="299273" cy="839626"/>
          </a:xfrm>
          <a:prstGeom prst="rect">
            <a:avLst/>
          </a:prstGeom>
        </p:spPr>
      </p:pic>
      <p:pic>
        <p:nvPicPr>
          <p:cNvPr id="52" name="Picture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97871" y="3671993"/>
            <a:ext cx="939641" cy="704731"/>
          </a:xfrm>
          <a:prstGeom prst="rect">
            <a:avLst/>
          </a:prstGeom>
        </p:spPr>
      </p:pic>
      <p:pic>
        <p:nvPicPr>
          <p:cNvPr id="53" name="Picture 5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96756" y="4549049"/>
            <a:ext cx="1527581" cy="766337"/>
          </a:xfrm>
          <a:prstGeom prst="rect">
            <a:avLst/>
          </a:prstGeom>
        </p:spPr>
      </p:pic>
      <p:pic>
        <p:nvPicPr>
          <p:cNvPr id="54" name="Picture 5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40676" y="3053759"/>
            <a:ext cx="763757" cy="787624"/>
          </a:xfrm>
          <a:prstGeom prst="rect">
            <a:avLst/>
          </a:prstGeom>
        </p:spPr>
      </p:pic>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88360" y="4903839"/>
            <a:ext cx="763757" cy="787624"/>
          </a:xfrm>
          <a:prstGeom prst="rect">
            <a:avLst/>
          </a:prstGeom>
        </p:spPr>
      </p:pic>
      <p:sp>
        <p:nvSpPr>
          <p:cNvPr id="10" name="TextBox 9"/>
          <p:cNvSpPr txBox="1"/>
          <p:nvPr/>
        </p:nvSpPr>
        <p:spPr>
          <a:xfrm>
            <a:off x="2595973" y="3744115"/>
            <a:ext cx="968079" cy="461665"/>
          </a:xfrm>
          <a:prstGeom prst="rect">
            <a:avLst/>
          </a:prstGeom>
          <a:noFill/>
        </p:spPr>
        <p:txBody>
          <a:bodyPr wrap="square" rtlCol="0">
            <a:spAutoFit/>
          </a:bodyPr>
          <a:lstStyle/>
          <a:p>
            <a:pPr algn="ctr"/>
            <a:r>
              <a:rPr lang="en-GB" sz="2400">
                <a:solidFill>
                  <a:schemeClr val="accent5">
                    <a:lumMod val="50000"/>
                  </a:schemeClr>
                </a:solidFill>
                <a:latin typeface="Century Gothic" panose="020B0502020202020204" pitchFamily="34" charset="0"/>
              </a:rPr>
              <a:t>ils</a:t>
            </a:r>
          </a:p>
        </p:txBody>
      </p:sp>
      <p:sp>
        <p:nvSpPr>
          <p:cNvPr id="56" name="TextBox 55"/>
          <p:cNvSpPr txBox="1"/>
          <p:nvPr/>
        </p:nvSpPr>
        <p:spPr>
          <a:xfrm>
            <a:off x="2487350" y="5312077"/>
            <a:ext cx="968079" cy="461665"/>
          </a:xfrm>
          <a:prstGeom prst="rect">
            <a:avLst/>
          </a:prstGeom>
          <a:noFill/>
        </p:spPr>
        <p:txBody>
          <a:bodyPr wrap="square" rtlCol="0">
            <a:spAutoFit/>
          </a:bodyPr>
          <a:lstStyle/>
          <a:p>
            <a:pPr algn="ctr"/>
            <a:r>
              <a:rPr lang="en-GB" sz="2400">
                <a:solidFill>
                  <a:schemeClr val="accent5">
                    <a:lumMod val="50000"/>
                  </a:schemeClr>
                </a:solidFill>
                <a:latin typeface="Century Gothic" panose="020B0502020202020204" pitchFamily="34" charset="0"/>
              </a:rPr>
              <a:t>elles</a:t>
            </a:r>
          </a:p>
        </p:txBody>
      </p:sp>
      <p:pic>
        <p:nvPicPr>
          <p:cNvPr id="57" name="Picture 5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03487" y="2487784"/>
            <a:ext cx="673527" cy="506268"/>
          </a:xfrm>
          <a:prstGeom prst="rect">
            <a:avLst/>
          </a:prstGeom>
        </p:spPr>
      </p:pic>
      <p:pic>
        <p:nvPicPr>
          <p:cNvPr id="27" name="Picture 2" descr="C:\Users\wdj\Google Drive\Primary\Y5 SoW\From Tracy\Pronouns\he.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4396" y="2560055"/>
            <a:ext cx="1386233" cy="1025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descr="C:\Users\wdj\Google Drive\Primary\Y5 SoW\From Tracy\Pronouns\they.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96567" y="2664906"/>
            <a:ext cx="1276505" cy="920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14165" y="4353441"/>
            <a:ext cx="1314450"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31"/>
          <p:cNvSpPr txBox="1"/>
          <p:nvPr/>
        </p:nvSpPr>
        <p:spPr>
          <a:xfrm>
            <a:off x="798706" y="3720703"/>
            <a:ext cx="968079" cy="523220"/>
          </a:xfrm>
          <a:prstGeom prst="rect">
            <a:avLst/>
          </a:prstGeom>
          <a:noFill/>
        </p:spPr>
        <p:txBody>
          <a:bodyPr wrap="square" rtlCol="0">
            <a:spAutoFit/>
          </a:bodyPr>
          <a:lstStyle/>
          <a:p>
            <a:pPr algn="ctr"/>
            <a:r>
              <a:rPr lang="en-GB" sz="2800">
                <a:solidFill>
                  <a:schemeClr val="accent5">
                    <a:lumMod val="50000"/>
                  </a:schemeClr>
                </a:solidFill>
                <a:latin typeface="Century Gothic" panose="020B0502020202020204" pitchFamily="34" charset="0"/>
              </a:rPr>
              <a:t>il</a:t>
            </a:r>
          </a:p>
        </p:txBody>
      </p:sp>
      <p:sp>
        <p:nvSpPr>
          <p:cNvPr id="37" name="TextBox 36"/>
          <p:cNvSpPr txBox="1"/>
          <p:nvPr/>
        </p:nvSpPr>
        <p:spPr>
          <a:xfrm>
            <a:off x="836457" y="5312077"/>
            <a:ext cx="968079" cy="461665"/>
          </a:xfrm>
          <a:prstGeom prst="rect">
            <a:avLst/>
          </a:prstGeom>
          <a:noFill/>
        </p:spPr>
        <p:txBody>
          <a:bodyPr wrap="square" rtlCol="0">
            <a:spAutoFit/>
          </a:bodyPr>
          <a:lstStyle/>
          <a:p>
            <a:pPr algn="ctr"/>
            <a:r>
              <a:rPr lang="en-GB" sz="2400">
                <a:solidFill>
                  <a:schemeClr val="accent5">
                    <a:lumMod val="50000"/>
                  </a:schemeClr>
                </a:solidFill>
                <a:latin typeface="Century Gothic" panose="020B0502020202020204" pitchFamily="34" charset="0"/>
              </a:rPr>
              <a:t>elle</a:t>
            </a:r>
          </a:p>
        </p:txBody>
      </p:sp>
      <p:sp>
        <p:nvSpPr>
          <p:cNvPr id="3" name="TextBox 2"/>
          <p:cNvSpPr txBox="1"/>
          <p:nvPr/>
        </p:nvSpPr>
        <p:spPr>
          <a:xfrm>
            <a:off x="7010348" y="3282450"/>
            <a:ext cx="1030328" cy="461665"/>
          </a:xfrm>
          <a:prstGeom prst="rect">
            <a:avLst/>
          </a:prstGeom>
          <a:noFill/>
        </p:spPr>
        <p:txBody>
          <a:bodyPr wrap="square" rtlCol="0">
            <a:spAutoFit/>
          </a:bodyPr>
          <a:lstStyle/>
          <a:p>
            <a:r>
              <a:rPr lang="en-GB" sz="2400">
                <a:solidFill>
                  <a:schemeClr val="accent5">
                    <a:lumMod val="50000"/>
                  </a:schemeClr>
                </a:solidFill>
                <a:latin typeface="Century Gothic" panose="020B0502020202020204" pitchFamily="34" charset="0"/>
              </a:rPr>
              <a:t>Léa’s</a:t>
            </a:r>
          </a:p>
        </p:txBody>
      </p:sp>
      <p:sp>
        <p:nvSpPr>
          <p:cNvPr id="38" name="TextBox 37"/>
          <p:cNvSpPr txBox="1"/>
          <p:nvPr/>
        </p:nvSpPr>
        <p:spPr>
          <a:xfrm>
            <a:off x="9468820" y="5104201"/>
            <a:ext cx="1125343" cy="461665"/>
          </a:xfrm>
          <a:prstGeom prst="rect">
            <a:avLst/>
          </a:prstGeom>
          <a:noFill/>
        </p:spPr>
        <p:txBody>
          <a:bodyPr wrap="square" rtlCol="0">
            <a:spAutoFit/>
          </a:bodyPr>
          <a:lstStyle/>
          <a:p>
            <a:r>
              <a:rPr lang="en-GB" sz="2400">
                <a:solidFill>
                  <a:schemeClr val="accent5">
                    <a:lumMod val="50000"/>
                  </a:schemeClr>
                </a:solidFill>
                <a:latin typeface="Century Gothic" panose="020B0502020202020204" pitchFamily="34" charset="0"/>
              </a:rPr>
              <a:t>Amir’s</a:t>
            </a:r>
          </a:p>
        </p:txBody>
      </p:sp>
      <p:pic>
        <p:nvPicPr>
          <p:cNvPr id="28" name="Picture 27" descr="background rectangle">
            <a:extLst>
              <a:ext uri="{FF2B5EF4-FFF2-40B4-BE49-F238E27FC236}">
                <a16:creationId xmlns:a16="http://schemas.microsoft.com/office/drawing/2014/main" id="{D6F7A1DF-7425-412B-B68B-172A8E9F3816}"/>
              </a:ext>
              <a:ext uri="{C183D7F6-B498-43B3-948B-1728B52AA6E4}">
                <adec:decorative xmlns:adec="http://schemas.microsoft.com/office/drawing/2017/decorative" val="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0" name="Title 3">
            <a:extLst>
              <a:ext uri="{FF2B5EF4-FFF2-40B4-BE49-F238E27FC236}">
                <a16:creationId xmlns:a16="http://schemas.microsoft.com/office/drawing/2014/main" id="{7FA5F882-9EA2-40AE-9368-C4E4F5B0F66A}"/>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a:solidFill>
                  <a:schemeClr val="bg1"/>
                </a:solidFill>
              </a:rPr>
              <a:t>Qui va où ?</a:t>
            </a:r>
            <a:endParaRPr lang="en-GB" sz="3600" b="1" kern="0" dirty="0">
              <a:solidFill>
                <a:schemeClr val="bg1"/>
              </a:solidFill>
            </a:endParaRPr>
          </a:p>
        </p:txBody>
      </p:sp>
      <p:sp>
        <p:nvSpPr>
          <p:cNvPr id="34" name="Rounded Rectangle 46">
            <a:extLst>
              <a:ext uri="{FF2B5EF4-FFF2-40B4-BE49-F238E27FC236}">
                <a16:creationId xmlns:a16="http://schemas.microsoft.com/office/drawing/2014/main" id="{5B5BFFA9-DEE1-433E-90CE-53C25342D2FF}"/>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Title 3">
            <a:extLst>
              <a:ext uri="{FF2B5EF4-FFF2-40B4-BE49-F238E27FC236}">
                <a16:creationId xmlns:a16="http://schemas.microsoft.com/office/drawing/2014/main" id="{841353F8-40C6-439B-AC72-98DBFA7C7DFD}"/>
              </a:ext>
            </a:extLst>
          </p:cNvPr>
          <p:cNvSpPr txBox="1">
            <a:spLocks/>
          </p:cNvSpPr>
          <p:nvPr/>
        </p:nvSpPr>
        <p:spPr>
          <a:xfrm>
            <a:off x="6112703" y="522147"/>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dirty="0" err="1">
                <a:solidFill>
                  <a:srgbClr val="115177"/>
                </a:solidFill>
              </a:rPr>
              <a:t>Partenaire</a:t>
            </a:r>
            <a:r>
              <a:rPr lang="en-GB" sz="3600" b="1" kern="0" dirty="0">
                <a:solidFill>
                  <a:srgbClr val="115177"/>
                </a:solidFill>
              </a:rPr>
              <a:t> A &amp; B</a:t>
            </a:r>
          </a:p>
        </p:txBody>
      </p:sp>
    </p:spTree>
    <p:extLst>
      <p:ext uri="{BB962C8B-B14F-4D97-AF65-F5344CB8AC3E}">
        <p14:creationId xmlns:p14="http://schemas.microsoft.com/office/powerpoint/2010/main" val="31943584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40564" y="1217336"/>
            <a:ext cx="11379200" cy="1323439"/>
          </a:xfrm>
          <a:prstGeom prst="rect">
            <a:avLst/>
          </a:prstGeom>
          <a:noFill/>
        </p:spPr>
        <p:txBody>
          <a:bodyPr wrap="square" rtlCol="0">
            <a:spAutoFit/>
          </a:bodyPr>
          <a:lstStyle/>
          <a:p>
            <a:pPr lvl="0">
              <a:defRPr/>
            </a:pPr>
            <a:r>
              <a:rPr kumimoji="0" lang="en-GB" sz="200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Use</a:t>
            </a:r>
            <a:r>
              <a:rPr kumimoji="0" lang="en-GB" sz="200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 the pictures to make up six sentences: two about where he (</a:t>
            </a:r>
            <a:r>
              <a:rPr kumimoji="0" lang="en-GB" sz="2000" u="none" strike="noStrike" kern="1200" cap="none" spc="0" normalizeH="0" noProof="0" dirty="0" err="1">
                <a:ln>
                  <a:noFill/>
                </a:ln>
                <a:solidFill>
                  <a:srgbClr val="002060"/>
                </a:solidFill>
                <a:effectLst/>
                <a:uLnTx/>
                <a:uFillTx/>
                <a:latin typeface="Century Gothic" panose="020B0502020202020204" pitchFamily="34" charset="0"/>
                <a:cs typeface="Arial"/>
                <a:sym typeface="Arial"/>
              </a:rPr>
              <a:t>il</a:t>
            </a:r>
            <a:r>
              <a:rPr lang="en-GB" sz="2000" dirty="0">
                <a:solidFill>
                  <a:srgbClr val="002060"/>
                </a:solidFill>
                <a:latin typeface="Century Gothic" panose="020B0502020202020204" pitchFamily="34" charset="0"/>
                <a:cs typeface="Arial"/>
                <a:sym typeface="Arial"/>
              </a:rPr>
              <a:t>) is going, two about where she (</a:t>
            </a:r>
            <a:r>
              <a:rPr lang="en-GB" sz="2000" dirty="0" err="1">
                <a:solidFill>
                  <a:srgbClr val="002060"/>
                </a:solidFill>
                <a:latin typeface="Century Gothic" panose="020B0502020202020204" pitchFamily="34" charset="0"/>
                <a:cs typeface="Arial"/>
                <a:sym typeface="Arial"/>
              </a:rPr>
              <a:t>elle</a:t>
            </a:r>
            <a:r>
              <a:rPr lang="en-GB" sz="2000" dirty="0">
                <a:solidFill>
                  <a:srgbClr val="002060"/>
                </a:solidFill>
                <a:latin typeface="Century Gothic" panose="020B0502020202020204" pitchFamily="34" charset="0"/>
                <a:cs typeface="Arial"/>
                <a:sym typeface="Arial"/>
              </a:rPr>
              <a:t>) is going, and two about where </a:t>
            </a:r>
            <a:r>
              <a:rPr kumimoji="0" lang="en-GB" sz="200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they (</a:t>
            </a:r>
            <a:r>
              <a:rPr kumimoji="0" lang="en-GB" sz="2000" u="none" strike="noStrike" kern="1200" cap="none" spc="0" normalizeH="0" noProof="0" dirty="0" err="1">
                <a:ln>
                  <a:noFill/>
                </a:ln>
                <a:solidFill>
                  <a:srgbClr val="002060"/>
                </a:solidFill>
                <a:effectLst/>
                <a:uLnTx/>
                <a:uFillTx/>
                <a:latin typeface="Century Gothic" panose="020B0502020202020204" pitchFamily="34" charset="0"/>
                <a:cs typeface="Arial"/>
                <a:sym typeface="Arial"/>
              </a:rPr>
              <a:t>ils</a:t>
            </a:r>
            <a:r>
              <a:rPr kumimoji="0" lang="en-GB" sz="200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a:t>
            </a:r>
            <a:r>
              <a:rPr kumimoji="0" lang="en-GB" sz="2000" u="none" strike="noStrike" kern="1200" cap="none" spc="0" normalizeH="0" noProof="0" dirty="0" err="1">
                <a:ln>
                  <a:noFill/>
                </a:ln>
                <a:solidFill>
                  <a:srgbClr val="002060"/>
                </a:solidFill>
                <a:effectLst/>
                <a:uLnTx/>
                <a:uFillTx/>
                <a:latin typeface="Century Gothic" panose="020B0502020202020204" pitchFamily="34" charset="0"/>
                <a:cs typeface="Arial"/>
                <a:sym typeface="Arial"/>
              </a:rPr>
              <a:t>elles</a:t>
            </a:r>
            <a:r>
              <a:rPr kumimoji="0" lang="en-GB" sz="200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 are going. Write the sentences down and give them to your partner, who has to write them in English. </a:t>
            </a:r>
          </a:p>
          <a:p>
            <a:pPr lvl="0">
              <a:defRPr/>
            </a:pPr>
            <a:r>
              <a:rPr kumimoji="0" lang="en-GB" sz="200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Do the same for your partner’s sentences.</a:t>
            </a:r>
            <a:endParaRPr kumimoji="0" lang="en-GB" sz="200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10871573" y="270713"/>
            <a:ext cx="1062928" cy="344718"/>
          </a:xfrm>
        </p:spPr>
        <p:txBody>
          <a:bodyPr>
            <a:normAutofit fontScale="90000"/>
          </a:bodyPr>
          <a:lstStyle/>
          <a:p>
            <a:pPr lvl="0" algn="ctr">
              <a:lnSpc>
                <a:spcPct val="100000"/>
              </a:lnSpc>
              <a:spcBef>
                <a:spcPts val="0"/>
              </a:spcBef>
              <a:defRPr/>
            </a:pPr>
            <a:r>
              <a:rPr lang="en-GB" sz="1800" b="1" dirty="0">
                <a:solidFill>
                  <a:prstClr val="white"/>
                </a:solidFill>
                <a:ea typeface="+mn-ea"/>
                <a:cs typeface="+mn-cs"/>
              </a:rPr>
              <a:t>Qui </a:t>
            </a:r>
            <a:r>
              <a:rPr lang="en-GB" sz="1800" b="1" dirty="0" err="1">
                <a:solidFill>
                  <a:prstClr val="white"/>
                </a:solidFill>
                <a:ea typeface="+mn-ea"/>
                <a:cs typeface="+mn-cs"/>
              </a:rPr>
              <a:t>va</a:t>
            </a:r>
            <a:r>
              <a:rPr lang="en-GB" sz="1800" b="1" dirty="0">
                <a:solidFill>
                  <a:prstClr val="white"/>
                </a:solidFill>
                <a:ea typeface="+mn-ea"/>
                <a:cs typeface="+mn-cs"/>
              </a:rPr>
              <a:t> </a:t>
            </a:r>
            <a:r>
              <a:rPr lang="en-GB" sz="1800" b="1" dirty="0" err="1">
                <a:solidFill>
                  <a:prstClr val="white"/>
                </a:solidFill>
                <a:ea typeface="+mn-ea"/>
                <a:cs typeface="+mn-cs"/>
              </a:rPr>
              <a:t>où</a:t>
            </a:r>
            <a:r>
              <a:rPr lang="en-GB" sz="1800" b="1" dirty="0">
                <a:solidFill>
                  <a:prstClr val="white"/>
                </a:solidFill>
                <a:ea typeface="+mn-ea"/>
                <a:cs typeface="+mn-cs"/>
              </a:rPr>
              <a:t> ?</a:t>
            </a:r>
            <a:endParaRPr lang="en-US" dirty="0"/>
          </a:p>
        </p:txBody>
      </p:sp>
      <p:sp>
        <p:nvSpPr>
          <p:cNvPr id="17" name="Title 3"/>
          <p:cNvSpPr txBox="1">
            <a:spLocks/>
          </p:cNvSpPr>
          <p:nvPr/>
        </p:nvSpPr>
        <p:spPr>
          <a:xfrm>
            <a:off x="59643"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800" b="1" kern="0">
                <a:solidFill>
                  <a:schemeClr val="bg1"/>
                </a:solidFill>
              </a:rPr>
              <a:t>Qui </a:t>
            </a:r>
            <a:r>
              <a:rPr lang="en-GB" sz="2800" b="1" kern="0" err="1">
                <a:solidFill>
                  <a:schemeClr val="bg1"/>
                </a:solidFill>
              </a:rPr>
              <a:t>va</a:t>
            </a:r>
            <a:r>
              <a:rPr lang="en-GB" sz="2800" b="1" kern="0">
                <a:solidFill>
                  <a:schemeClr val="bg1"/>
                </a:solidFill>
              </a:rPr>
              <a:t> </a:t>
            </a:r>
            <a:r>
              <a:rPr lang="en-GB" sz="2800" b="1" kern="0" err="1">
                <a:solidFill>
                  <a:schemeClr val="bg1"/>
                </a:solidFill>
              </a:rPr>
              <a:t>où</a:t>
            </a:r>
            <a:r>
              <a:rPr lang="en-GB" sz="2800" b="1" kern="0">
                <a:solidFill>
                  <a:schemeClr val="bg1"/>
                </a:solidFill>
              </a:rPr>
              <a:t> ? </a:t>
            </a:r>
          </a:p>
        </p:txBody>
      </p:sp>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23434" y="5235600"/>
            <a:ext cx="620443" cy="805770"/>
          </a:xfrm>
          <a:prstGeom prst="rect">
            <a:avLst/>
          </a:prstGeom>
        </p:spPr>
      </p:pic>
      <p:pic>
        <p:nvPicPr>
          <p:cNvPr id="50" name="Picture 2" descr="C:\Users\wdj\Google Drive\Primary\Y5 SoW\From Tracy\Pronouns\you.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9368" y="4739541"/>
            <a:ext cx="939384" cy="82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7658" y="2497561"/>
            <a:ext cx="607526" cy="812771"/>
          </a:xfrm>
          <a:prstGeom prst="rect">
            <a:avLst/>
          </a:prstGeom>
        </p:spPr>
      </p:pic>
      <p:pic>
        <p:nvPicPr>
          <p:cNvPr id="9" name="Picture 8"/>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9609890" y="2441976"/>
            <a:ext cx="299273" cy="839626"/>
          </a:xfrm>
          <a:prstGeom prst="rect">
            <a:avLst/>
          </a:prstGeom>
        </p:spPr>
      </p:pic>
      <p:pic>
        <p:nvPicPr>
          <p:cNvPr id="52" name="Picture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97871" y="3671993"/>
            <a:ext cx="939641" cy="704731"/>
          </a:xfrm>
          <a:prstGeom prst="rect">
            <a:avLst/>
          </a:prstGeom>
        </p:spPr>
      </p:pic>
      <p:pic>
        <p:nvPicPr>
          <p:cNvPr id="53" name="Picture 5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96756" y="4549049"/>
            <a:ext cx="1527581" cy="766337"/>
          </a:xfrm>
          <a:prstGeom prst="rect">
            <a:avLst/>
          </a:prstGeom>
        </p:spPr>
      </p:pic>
      <p:pic>
        <p:nvPicPr>
          <p:cNvPr id="54" name="Picture 5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40676" y="3053759"/>
            <a:ext cx="763757" cy="787624"/>
          </a:xfrm>
          <a:prstGeom prst="rect">
            <a:avLst/>
          </a:prstGeom>
        </p:spPr>
      </p:pic>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88360" y="4903839"/>
            <a:ext cx="763757" cy="787624"/>
          </a:xfrm>
          <a:prstGeom prst="rect">
            <a:avLst/>
          </a:prstGeom>
        </p:spPr>
      </p:pic>
      <p:sp>
        <p:nvSpPr>
          <p:cNvPr id="10" name="TextBox 9"/>
          <p:cNvSpPr txBox="1"/>
          <p:nvPr/>
        </p:nvSpPr>
        <p:spPr>
          <a:xfrm>
            <a:off x="2614058" y="4030183"/>
            <a:ext cx="968079" cy="461665"/>
          </a:xfrm>
          <a:prstGeom prst="rect">
            <a:avLst/>
          </a:prstGeom>
          <a:noFill/>
        </p:spPr>
        <p:txBody>
          <a:bodyPr wrap="square" rtlCol="0">
            <a:spAutoFit/>
          </a:bodyPr>
          <a:lstStyle/>
          <a:p>
            <a:pPr algn="ctr"/>
            <a:r>
              <a:rPr lang="en-GB" sz="2400">
                <a:solidFill>
                  <a:schemeClr val="accent5">
                    <a:lumMod val="50000"/>
                  </a:schemeClr>
                </a:solidFill>
                <a:latin typeface="Century Gothic" panose="020B0502020202020204" pitchFamily="34" charset="0"/>
              </a:rPr>
              <a:t>ils</a:t>
            </a:r>
          </a:p>
        </p:txBody>
      </p:sp>
      <p:sp>
        <p:nvSpPr>
          <p:cNvPr id="56" name="TextBox 55"/>
          <p:cNvSpPr txBox="1"/>
          <p:nvPr/>
        </p:nvSpPr>
        <p:spPr>
          <a:xfrm>
            <a:off x="2505435" y="5598145"/>
            <a:ext cx="968079" cy="461665"/>
          </a:xfrm>
          <a:prstGeom prst="rect">
            <a:avLst/>
          </a:prstGeom>
          <a:noFill/>
        </p:spPr>
        <p:txBody>
          <a:bodyPr wrap="square" rtlCol="0">
            <a:spAutoFit/>
          </a:bodyPr>
          <a:lstStyle/>
          <a:p>
            <a:pPr algn="ctr"/>
            <a:r>
              <a:rPr lang="en-GB" sz="2400">
                <a:solidFill>
                  <a:schemeClr val="accent5">
                    <a:lumMod val="50000"/>
                  </a:schemeClr>
                </a:solidFill>
                <a:latin typeface="Century Gothic" panose="020B0502020202020204" pitchFamily="34" charset="0"/>
              </a:rPr>
              <a:t>elles</a:t>
            </a:r>
          </a:p>
        </p:txBody>
      </p:sp>
      <p:pic>
        <p:nvPicPr>
          <p:cNvPr id="57" name="Picture 5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03487" y="2487784"/>
            <a:ext cx="673527" cy="506268"/>
          </a:xfrm>
          <a:prstGeom prst="rect">
            <a:avLst/>
          </a:prstGeom>
        </p:spPr>
      </p:pic>
      <p:pic>
        <p:nvPicPr>
          <p:cNvPr id="27" name="Picture 2" descr="C:\Users\wdj\Google Drive\Primary\Y5 SoW\From Tracy\Pronouns\he.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2481" y="2846123"/>
            <a:ext cx="1386233" cy="1025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descr="C:\Users\wdj\Google Drive\Primary\Y5 SoW\From Tracy\Pronouns\they.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14652" y="2950974"/>
            <a:ext cx="1276505" cy="920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32250" y="4639509"/>
            <a:ext cx="1314450"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31"/>
          <p:cNvSpPr txBox="1"/>
          <p:nvPr/>
        </p:nvSpPr>
        <p:spPr>
          <a:xfrm>
            <a:off x="816791" y="4006771"/>
            <a:ext cx="968079" cy="523220"/>
          </a:xfrm>
          <a:prstGeom prst="rect">
            <a:avLst/>
          </a:prstGeom>
          <a:noFill/>
        </p:spPr>
        <p:txBody>
          <a:bodyPr wrap="square" rtlCol="0">
            <a:spAutoFit/>
          </a:bodyPr>
          <a:lstStyle/>
          <a:p>
            <a:pPr algn="ctr"/>
            <a:r>
              <a:rPr lang="en-GB" sz="2800">
                <a:solidFill>
                  <a:schemeClr val="accent5">
                    <a:lumMod val="50000"/>
                  </a:schemeClr>
                </a:solidFill>
                <a:latin typeface="Century Gothic" panose="020B0502020202020204" pitchFamily="34" charset="0"/>
              </a:rPr>
              <a:t>il</a:t>
            </a:r>
          </a:p>
        </p:txBody>
      </p:sp>
      <p:sp>
        <p:nvSpPr>
          <p:cNvPr id="37" name="TextBox 36"/>
          <p:cNvSpPr txBox="1"/>
          <p:nvPr/>
        </p:nvSpPr>
        <p:spPr>
          <a:xfrm>
            <a:off x="854542" y="5598145"/>
            <a:ext cx="968079" cy="461665"/>
          </a:xfrm>
          <a:prstGeom prst="rect">
            <a:avLst/>
          </a:prstGeom>
          <a:noFill/>
        </p:spPr>
        <p:txBody>
          <a:bodyPr wrap="square" rtlCol="0">
            <a:spAutoFit/>
          </a:bodyPr>
          <a:lstStyle/>
          <a:p>
            <a:pPr algn="ctr"/>
            <a:r>
              <a:rPr lang="en-GB" sz="2400">
                <a:solidFill>
                  <a:schemeClr val="accent5">
                    <a:lumMod val="50000"/>
                  </a:schemeClr>
                </a:solidFill>
                <a:latin typeface="Century Gothic" panose="020B0502020202020204" pitchFamily="34" charset="0"/>
              </a:rPr>
              <a:t>elle</a:t>
            </a:r>
          </a:p>
        </p:txBody>
      </p:sp>
      <p:sp>
        <p:nvSpPr>
          <p:cNvPr id="3" name="TextBox 2"/>
          <p:cNvSpPr txBox="1"/>
          <p:nvPr/>
        </p:nvSpPr>
        <p:spPr>
          <a:xfrm>
            <a:off x="7010348" y="3282450"/>
            <a:ext cx="1030328" cy="461665"/>
          </a:xfrm>
          <a:prstGeom prst="rect">
            <a:avLst/>
          </a:prstGeom>
          <a:noFill/>
        </p:spPr>
        <p:txBody>
          <a:bodyPr wrap="square" rtlCol="0">
            <a:spAutoFit/>
          </a:bodyPr>
          <a:lstStyle/>
          <a:p>
            <a:r>
              <a:rPr lang="en-GB" sz="2400">
                <a:solidFill>
                  <a:schemeClr val="accent5">
                    <a:lumMod val="50000"/>
                  </a:schemeClr>
                </a:solidFill>
                <a:latin typeface="Century Gothic" panose="020B0502020202020204" pitchFamily="34" charset="0"/>
              </a:rPr>
              <a:t>Léa’s</a:t>
            </a:r>
          </a:p>
        </p:txBody>
      </p:sp>
      <p:sp>
        <p:nvSpPr>
          <p:cNvPr id="38" name="TextBox 37"/>
          <p:cNvSpPr txBox="1"/>
          <p:nvPr/>
        </p:nvSpPr>
        <p:spPr>
          <a:xfrm>
            <a:off x="9468820" y="5104201"/>
            <a:ext cx="1125343" cy="461665"/>
          </a:xfrm>
          <a:prstGeom prst="rect">
            <a:avLst/>
          </a:prstGeom>
          <a:noFill/>
        </p:spPr>
        <p:txBody>
          <a:bodyPr wrap="square" rtlCol="0">
            <a:spAutoFit/>
          </a:bodyPr>
          <a:lstStyle/>
          <a:p>
            <a:r>
              <a:rPr lang="en-GB" sz="2400">
                <a:solidFill>
                  <a:schemeClr val="accent5">
                    <a:lumMod val="50000"/>
                  </a:schemeClr>
                </a:solidFill>
                <a:latin typeface="Century Gothic" panose="020B0502020202020204" pitchFamily="34" charset="0"/>
              </a:rPr>
              <a:t>Amir’s</a:t>
            </a:r>
          </a:p>
        </p:txBody>
      </p:sp>
      <p:pic>
        <p:nvPicPr>
          <p:cNvPr id="25" name="Picture 24" descr="background rectangle">
            <a:extLst>
              <a:ext uri="{FF2B5EF4-FFF2-40B4-BE49-F238E27FC236}">
                <a16:creationId xmlns:a16="http://schemas.microsoft.com/office/drawing/2014/main" id="{E665BB61-DBC0-4025-9473-4C4397EFB0DD}"/>
              </a:ext>
              <a:ext uri="{C183D7F6-B498-43B3-948B-1728B52AA6E4}">
                <adec:decorative xmlns:adec="http://schemas.microsoft.com/office/drawing/2017/decorative" val="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6" name="Title 3">
            <a:extLst>
              <a:ext uri="{FF2B5EF4-FFF2-40B4-BE49-F238E27FC236}">
                <a16:creationId xmlns:a16="http://schemas.microsoft.com/office/drawing/2014/main" id="{F556F2EE-7AF8-41EE-A1E2-57330E70BC1D}"/>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a:solidFill>
                  <a:schemeClr val="bg1"/>
                </a:solidFill>
              </a:rPr>
              <a:t>Qui va où ?</a:t>
            </a:r>
            <a:endParaRPr lang="en-GB" sz="3600" b="1" kern="0" dirty="0">
              <a:solidFill>
                <a:schemeClr val="bg1"/>
              </a:solidFill>
            </a:endParaRPr>
          </a:p>
        </p:txBody>
      </p:sp>
      <p:sp>
        <p:nvSpPr>
          <p:cNvPr id="5" name="Rounded Rectangle 46">
            <a:extLst>
              <a:ext uri="{FF2B5EF4-FFF2-40B4-BE49-F238E27FC236}">
                <a16:creationId xmlns:a16="http://schemas.microsoft.com/office/drawing/2014/main" id="{3988B245-A436-4FF0-94AB-FDAF98508938}"/>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18666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0"/>
            <a:ext cx="10515600" cy="1325563"/>
          </a:xfrm>
        </p:spPr>
        <p:txBody>
          <a:bodyPr/>
          <a:lstStyle/>
          <a:p>
            <a:pPr rtl="0" eaLnBrk="1" latinLnBrk="0" hangingPunct="1"/>
            <a:r>
              <a:rPr lang="en-GB" sz="3600" b="1" i="0" spc="0" baseline="0" dirty="0" err="1">
                <a:ln>
                  <a:noFill/>
                </a:ln>
                <a:solidFill>
                  <a:srgbClr val="FFFFFF"/>
                </a:solidFill>
                <a:effectLst/>
                <a:latin typeface="Century Gothic" panose="020B0502020202020204" pitchFamily="34" charset="0"/>
                <a:ea typeface="+mn-ea"/>
                <a:cs typeface="+mn-cs"/>
              </a:rPr>
              <a:t>Vrai</a:t>
            </a:r>
            <a:r>
              <a:rPr lang="en-GB" sz="3600" b="1" i="0" spc="0" baseline="0" dirty="0">
                <a:ln>
                  <a:noFill/>
                </a:ln>
                <a:solidFill>
                  <a:srgbClr val="FFFFFF"/>
                </a:solidFill>
                <a:effectLst/>
                <a:latin typeface="Century Gothic" panose="020B0502020202020204" pitchFamily="34" charset="0"/>
                <a:ea typeface="+mn-ea"/>
                <a:cs typeface="+mn-cs"/>
              </a:rPr>
              <a:t> </a:t>
            </a:r>
            <a:r>
              <a:rPr lang="en-GB" sz="3600" b="1" i="0" spc="0" baseline="0" dirty="0" err="1">
                <a:ln>
                  <a:noFill/>
                </a:ln>
                <a:solidFill>
                  <a:srgbClr val="FFFFFF"/>
                </a:solidFill>
                <a:effectLst/>
                <a:latin typeface="Century Gothic" panose="020B0502020202020204" pitchFamily="34" charset="0"/>
                <a:ea typeface="+mn-ea"/>
                <a:cs typeface="+mn-cs"/>
              </a:rPr>
              <a:t>ou</a:t>
            </a:r>
            <a:r>
              <a:rPr lang="en-GB" sz="3600" b="1" i="0" spc="0" baseline="0" dirty="0">
                <a:ln>
                  <a:noFill/>
                </a:ln>
                <a:solidFill>
                  <a:srgbClr val="FFFFFF"/>
                </a:solidFill>
                <a:effectLst/>
                <a:latin typeface="Century Gothic" panose="020B0502020202020204" pitchFamily="34" charset="0"/>
                <a:ea typeface="+mn-ea"/>
                <a:cs typeface="+mn-cs"/>
              </a:rPr>
              <a:t> faux ?</a:t>
            </a:r>
            <a:endParaRPr lang="en-GB" sz="4000" dirty="0">
              <a:effectLst/>
            </a:endParaRPr>
          </a:p>
        </p:txBody>
      </p:sp>
      <p:graphicFrame>
        <p:nvGraphicFramePr>
          <p:cNvPr id="7" name="Table 6">
            <a:extLst>
              <a:ext uri="{FF2B5EF4-FFF2-40B4-BE49-F238E27FC236}">
                <a16:creationId xmlns:a16="http://schemas.microsoft.com/office/drawing/2014/main" id="{399C4538-52BA-4F9D-B4C9-AA2662F47F0F}"/>
              </a:ext>
            </a:extLst>
          </p:cNvPr>
          <p:cNvGraphicFramePr>
            <a:graphicFrameLocks noGrp="1"/>
          </p:cNvGraphicFramePr>
          <p:nvPr/>
        </p:nvGraphicFramePr>
        <p:xfrm>
          <a:off x="516000" y="1636138"/>
          <a:ext cx="11160000" cy="4114800"/>
        </p:xfrm>
        <a:graphic>
          <a:graphicData uri="http://schemas.openxmlformats.org/drawingml/2006/table">
            <a:tbl>
              <a:tblPr firstRow="1" bandRow="1">
                <a:tableStyleId>{BC89EF96-8CEA-46FF-86C4-4CE0E7609802}</a:tableStyleId>
              </a:tblPr>
              <a:tblGrid>
                <a:gridCol w="720000">
                  <a:extLst>
                    <a:ext uri="{9D8B030D-6E8A-4147-A177-3AD203B41FA5}">
                      <a16:colId xmlns:a16="http://schemas.microsoft.com/office/drawing/2014/main" val="1201900561"/>
                    </a:ext>
                  </a:extLst>
                </a:gridCol>
                <a:gridCol w="6840000">
                  <a:extLst>
                    <a:ext uri="{9D8B030D-6E8A-4147-A177-3AD203B41FA5}">
                      <a16:colId xmlns:a16="http://schemas.microsoft.com/office/drawing/2014/main" val="1873575314"/>
                    </a:ext>
                  </a:extLst>
                </a:gridCol>
                <a:gridCol w="1800000">
                  <a:extLst>
                    <a:ext uri="{9D8B030D-6E8A-4147-A177-3AD203B41FA5}">
                      <a16:colId xmlns:a16="http://schemas.microsoft.com/office/drawing/2014/main" val="2271249759"/>
                    </a:ext>
                  </a:extLst>
                </a:gridCol>
                <a:gridCol w="1800000">
                  <a:extLst>
                    <a:ext uri="{9D8B030D-6E8A-4147-A177-3AD203B41FA5}">
                      <a16:colId xmlns:a16="http://schemas.microsoft.com/office/drawing/2014/main" val="2005171949"/>
                    </a:ext>
                  </a:extLst>
                </a:gridCol>
              </a:tblGrid>
              <a:tr h="370840">
                <a:tc>
                  <a:txBody>
                    <a:bodyPr/>
                    <a:lstStyle/>
                    <a:p>
                      <a:pPr algn="ctr"/>
                      <a:endParaRPr lang="en-GB" sz="2400" b="0" i="0" dirty="0">
                        <a:solidFill>
                          <a:srgbClr val="115076"/>
                        </a:solidFill>
                        <a:latin typeface="Century Gothic" panose="020B0502020202020204" pitchFamily="34" charset="0"/>
                      </a:endParaRPr>
                    </a:p>
                  </a:txBody>
                  <a:tcPr anchor="ctr"/>
                </a:tc>
                <a:tc>
                  <a:txBody>
                    <a:bodyPr/>
                    <a:lstStyle/>
                    <a:p>
                      <a:endParaRPr lang="en-GB" sz="2400" b="0" i="0" dirty="0">
                        <a:solidFill>
                          <a:srgbClr val="115076"/>
                        </a:solidFill>
                        <a:latin typeface="Century Gothic" panose="020B0502020202020204" pitchFamily="34" charset="0"/>
                      </a:endParaRPr>
                    </a:p>
                  </a:txBody>
                  <a:tcPr anchor="ctr"/>
                </a:tc>
                <a:tc>
                  <a:txBody>
                    <a:bodyPr/>
                    <a:lstStyle/>
                    <a:p>
                      <a:pPr algn="ctr"/>
                      <a:r>
                        <a:rPr lang="en-GB" sz="2400" b="0" i="0" dirty="0" err="1">
                          <a:solidFill>
                            <a:srgbClr val="115076"/>
                          </a:solidFill>
                          <a:latin typeface="Century Gothic" panose="020B0502020202020204" pitchFamily="34" charset="0"/>
                        </a:rPr>
                        <a:t>oui</a:t>
                      </a:r>
                      <a:r>
                        <a:rPr lang="en-GB" sz="2400" b="0" i="0" dirty="0">
                          <a:solidFill>
                            <a:srgbClr val="115076"/>
                          </a:solidFill>
                          <a:latin typeface="Century Gothic" panose="020B0502020202020204" pitchFamily="34" charset="0"/>
                        </a:rPr>
                        <a:t> / non</a:t>
                      </a:r>
                    </a:p>
                  </a:txBody>
                  <a:tcPr anchor="ctr"/>
                </a:tc>
                <a:tc>
                  <a:txBody>
                    <a:bodyPr/>
                    <a:lstStyle/>
                    <a:p>
                      <a:pPr algn="ctr"/>
                      <a:r>
                        <a:rPr lang="en-GB" sz="2400" b="0" i="0" dirty="0" err="1">
                          <a:solidFill>
                            <a:srgbClr val="115076"/>
                          </a:solidFill>
                          <a:latin typeface="Century Gothic" panose="020B0502020202020204" pitchFamily="34" charset="0"/>
                        </a:rPr>
                        <a:t>vrai</a:t>
                      </a:r>
                      <a:r>
                        <a:rPr lang="en-GB" sz="2400" b="0" i="0" dirty="0">
                          <a:solidFill>
                            <a:srgbClr val="115076"/>
                          </a:solidFill>
                          <a:latin typeface="Century Gothic" panose="020B0502020202020204" pitchFamily="34" charset="0"/>
                        </a:rPr>
                        <a:t> / faux</a:t>
                      </a:r>
                    </a:p>
                  </a:txBody>
                  <a:tcPr anchor="ctr"/>
                </a:tc>
                <a:extLst>
                  <a:ext uri="{0D108BD9-81ED-4DB2-BD59-A6C34878D82A}">
                    <a16:rowId xmlns:a16="http://schemas.microsoft.com/office/drawing/2014/main" val="3604009205"/>
                  </a:ext>
                </a:extLst>
              </a:tr>
              <a:tr h="370840">
                <a:tc>
                  <a:txBody>
                    <a:bodyPr/>
                    <a:lstStyle/>
                    <a:p>
                      <a:pPr algn="ctr"/>
                      <a:r>
                        <a:rPr lang="en-GB" sz="2400" b="0" i="0" dirty="0">
                          <a:solidFill>
                            <a:srgbClr val="115076"/>
                          </a:solidFill>
                          <a:latin typeface="Century Gothic" panose="020B0502020202020204" pitchFamily="34" charset="0"/>
                        </a:rPr>
                        <a:t>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i="0" dirty="0">
                          <a:solidFill>
                            <a:srgbClr val="115076"/>
                          </a:solidFill>
                          <a:latin typeface="Century Gothic" panose="020B0502020202020204" pitchFamily="34" charset="0"/>
                        </a:rPr>
                        <a:t>__________: tu es content(e) aujourd’hui.</a:t>
                      </a:r>
                    </a:p>
                  </a:txBody>
                  <a:tcPr anchor="ctr"/>
                </a:tc>
                <a:tc>
                  <a:txBody>
                    <a:bodyPr/>
                    <a:lstStyle/>
                    <a:p>
                      <a:pPr algn="ctr"/>
                      <a:endParaRPr lang="en-GB" sz="2400" b="0" i="0" dirty="0">
                        <a:solidFill>
                          <a:srgbClr val="115076"/>
                        </a:solidFill>
                        <a:latin typeface="Century Gothic" panose="020B0502020202020204" pitchFamily="34" charset="0"/>
                      </a:endParaRPr>
                    </a:p>
                  </a:txBody>
                  <a:tcPr anchor="ctr"/>
                </a:tc>
                <a:tc>
                  <a:txBody>
                    <a:bodyPr/>
                    <a:lstStyle/>
                    <a:p>
                      <a:pPr algn="ctr"/>
                      <a:endParaRPr lang="en-GB" sz="2400" b="0" i="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662045443"/>
                  </a:ext>
                </a:extLst>
              </a:tr>
              <a:tr h="370840">
                <a:tc>
                  <a:txBody>
                    <a:bodyPr/>
                    <a:lstStyle/>
                    <a:p>
                      <a:pPr algn="ctr"/>
                      <a:r>
                        <a:rPr lang="en-GB" sz="2400" b="0" i="0" dirty="0">
                          <a:solidFill>
                            <a:srgbClr val="115076"/>
                          </a:solidFill>
                          <a:latin typeface="Century Gothic" panose="020B0502020202020204" pitchFamily="34" charset="0"/>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i="0" dirty="0">
                          <a:solidFill>
                            <a:srgbClr val="115076"/>
                          </a:solidFill>
                          <a:latin typeface="Century Gothic" panose="020B0502020202020204" pitchFamily="34" charset="0"/>
                        </a:rPr>
                        <a:t>__________: tu as un animal.</a:t>
                      </a:r>
                    </a:p>
                  </a:txBody>
                  <a:tcPr anchor="ctr"/>
                </a:tc>
                <a:tc>
                  <a:txBody>
                    <a:bodyPr/>
                    <a:lstStyle/>
                    <a:p>
                      <a:pPr algn="ctr"/>
                      <a:endParaRPr lang="en-GB" sz="2400" b="0" i="0" dirty="0">
                        <a:solidFill>
                          <a:srgbClr val="115076"/>
                        </a:solidFill>
                        <a:latin typeface="Century Gothic" panose="020B0502020202020204" pitchFamily="34" charset="0"/>
                      </a:endParaRPr>
                    </a:p>
                  </a:txBody>
                  <a:tcPr anchor="ctr"/>
                </a:tc>
                <a:tc>
                  <a:txBody>
                    <a:bodyPr/>
                    <a:lstStyle/>
                    <a:p>
                      <a:pPr algn="ctr"/>
                      <a:endParaRPr lang="en-GB" sz="2400" b="0" i="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499892077"/>
                  </a:ext>
                </a:extLst>
              </a:tr>
              <a:tr h="370840">
                <a:tc>
                  <a:txBody>
                    <a:bodyPr/>
                    <a:lstStyle/>
                    <a:p>
                      <a:pPr algn="ctr"/>
                      <a:r>
                        <a:rPr lang="en-GB" sz="2400" b="0" i="0" dirty="0">
                          <a:solidFill>
                            <a:srgbClr val="115076"/>
                          </a:solidFill>
                          <a:latin typeface="Century Gothic" panose="020B0502020202020204" pitchFamily="34" charset="0"/>
                        </a:rPr>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i="0" dirty="0">
                          <a:solidFill>
                            <a:srgbClr val="115076"/>
                          </a:solidFill>
                          <a:latin typeface="Century Gothic" panose="020B0502020202020204" pitchFamily="34" charset="0"/>
                        </a:rPr>
                        <a:t>__________: tu aimes la couleur rouge.</a:t>
                      </a:r>
                    </a:p>
                  </a:txBody>
                  <a:tcPr anchor="ctr"/>
                </a:tc>
                <a:tc>
                  <a:txBody>
                    <a:bodyPr/>
                    <a:lstStyle/>
                    <a:p>
                      <a:pPr algn="ctr"/>
                      <a:endParaRPr lang="en-GB" sz="2400" b="0" i="0" dirty="0">
                        <a:solidFill>
                          <a:srgbClr val="115076"/>
                        </a:solidFill>
                        <a:latin typeface="Century Gothic" panose="020B0502020202020204" pitchFamily="34" charset="0"/>
                      </a:endParaRPr>
                    </a:p>
                  </a:txBody>
                  <a:tcPr anchor="ctr"/>
                </a:tc>
                <a:tc>
                  <a:txBody>
                    <a:bodyPr/>
                    <a:lstStyle/>
                    <a:p>
                      <a:pPr algn="ctr"/>
                      <a:endParaRPr lang="en-GB" sz="2400" b="0" i="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3819747307"/>
                  </a:ext>
                </a:extLst>
              </a:tr>
              <a:tr h="370840">
                <a:tc>
                  <a:txBody>
                    <a:bodyPr/>
                    <a:lstStyle/>
                    <a:p>
                      <a:pPr algn="ctr"/>
                      <a:r>
                        <a:rPr lang="en-GB" sz="2400" b="0" i="0" dirty="0">
                          <a:solidFill>
                            <a:srgbClr val="115076"/>
                          </a:solidFill>
                          <a:latin typeface="Century Gothic" panose="020B0502020202020204" pitchFamily="34" charset="0"/>
                        </a:rPr>
                        <a:t>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i="0" dirty="0">
                          <a:solidFill>
                            <a:srgbClr val="115076"/>
                          </a:solidFill>
                          <a:latin typeface="Century Gothic" panose="020B0502020202020204" pitchFamily="34" charset="0"/>
                        </a:rPr>
                        <a:t>__________: tu regardes un film le week-end.</a:t>
                      </a:r>
                    </a:p>
                  </a:txBody>
                  <a:tcPr anchor="ctr"/>
                </a:tc>
                <a:tc>
                  <a:txBody>
                    <a:bodyPr/>
                    <a:lstStyle/>
                    <a:p>
                      <a:pPr algn="ctr"/>
                      <a:endParaRPr lang="en-GB" sz="2400" b="0" i="0" dirty="0">
                        <a:solidFill>
                          <a:srgbClr val="115076"/>
                        </a:solidFill>
                        <a:latin typeface="Century Gothic" panose="020B0502020202020204" pitchFamily="34" charset="0"/>
                      </a:endParaRPr>
                    </a:p>
                  </a:txBody>
                  <a:tcPr anchor="ctr"/>
                </a:tc>
                <a:tc>
                  <a:txBody>
                    <a:bodyPr/>
                    <a:lstStyle/>
                    <a:p>
                      <a:pPr algn="ctr"/>
                      <a:endParaRPr lang="en-GB" sz="2400" b="0" i="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106981199"/>
                  </a:ext>
                </a:extLst>
              </a:tr>
              <a:tr h="370840">
                <a:tc>
                  <a:txBody>
                    <a:bodyPr/>
                    <a:lstStyle/>
                    <a:p>
                      <a:pPr algn="ctr"/>
                      <a:r>
                        <a:rPr lang="en-GB" sz="2400" b="0" i="0" dirty="0">
                          <a:solidFill>
                            <a:srgbClr val="115076"/>
                          </a:solidFill>
                          <a:latin typeface="Century Gothic" panose="020B0502020202020204" pitchFamily="34" charset="0"/>
                        </a:rPr>
                        <a:t>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i="0" dirty="0">
                          <a:solidFill>
                            <a:srgbClr val="115076"/>
                          </a:solidFill>
                          <a:latin typeface="Century Gothic" panose="020B0502020202020204" pitchFamily="34" charset="0"/>
                        </a:rPr>
                        <a:t>__________: tu écoutes la musique rock.</a:t>
                      </a:r>
                    </a:p>
                  </a:txBody>
                  <a:tcPr anchor="ctr"/>
                </a:tc>
                <a:tc>
                  <a:txBody>
                    <a:bodyPr/>
                    <a:lstStyle/>
                    <a:p>
                      <a:pPr algn="ctr"/>
                      <a:endParaRPr lang="en-GB" sz="2400" b="0" i="0" dirty="0">
                        <a:solidFill>
                          <a:srgbClr val="115076"/>
                        </a:solidFill>
                        <a:latin typeface="Century Gothic" panose="020B0502020202020204" pitchFamily="34" charset="0"/>
                      </a:endParaRPr>
                    </a:p>
                  </a:txBody>
                  <a:tcPr anchor="ctr"/>
                </a:tc>
                <a:tc>
                  <a:txBody>
                    <a:bodyPr/>
                    <a:lstStyle/>
                    <a:p>
                      <a:pPr algn="ctr"/>
                      <a:endParaRPr lang="en-GB" sz="2400" b="0" i="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2832836712"/>
                  </a:ext>
                </a:extLst>
              </a:tr>
              <a:tr h="370840">
                <a:tc>
                  <a:txBody>
                    <a:bodyPr/>
                    <a:lstStyle/>
                    <a:p>
                      <a:pPr algn="ctr"/>
                      <a:r>
                        <a:rPr lang="en-GB" sz="2400" b="0" i="0" dirty="0">
                          <a:solidFill>
                            <a:srgbClr val="115076"/>
                          </a:solidFill>
                          <a:latin typeface="Century Gothic" panose="020B0502020202020204" pitchFamily="34" charset="0"/>
                        </a:rPr>
                        <a:t>6)</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i="0" dirty="0">
                          <a:solidFill>
                            <a:srgbClr val="115076"/>
                          </a:solidFill>
                          <a:latin typeface="Century Gothic" panose="020B0502020202020204" pitchFamily="34" charset="0"/>
                        </a:rPr>
                        <a:t>__________: tu chantes bien.</a:t>
                      </a:r>
                    </a:p>
                  </a:txBody>
                  <a:tcPr anchor="ctr"/>
                </a:tc>
                <a:tc>
                  <a:txBody>
                    <a:bodyPr/>
                    <a:lstStyle/>
                    <a:p>
                      <a:pPr algn="ctr"/>
                      <a:endParaRPr lang="en-GB" sz="2400" b="0" i="0" dirty="0">
                        <a:solidFill>
                          <a:srgbClr val="115076"/>
                        </a:solidFill>
                        <a:latin typeface="Century Gothic" panose="020B0502020202020204" pitchFamily="34" charset="0"/>
                      </a:endParaRPr>
                    </a:p>
                  </a:txBody>
                  <a:tcPr anchor="ctr"/>
                </a:tc>
                <a:tc>
                  <a:txBody>
                    <a:bodyPr/>
                    <a:lstStyle/>
                    <a:p>
                      <a:pPr algn="ctr"/>
                      <a:endParaRPr lang="en-GB" sz="2400" b="0" i="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672371685"/>
                  </a:ext>
                </a:extLst>
              </a:tr>
              <a:tr h="370840">
                <a:tc>
                  <a:txBody>
                    <a:bodyPr/>
                    <a:lstStyle/>
                    <a:p>
                      <a:pPr algn="ctr"/>
                      <a:r>
                        <a:rPr lang="en-GB" sz="2400" b="0" i="0" dirty="0">
                          <a:solidFill>
                            <a:srgbClr val="115076"/>
                          </a:solidFill>
                          <a:latin typeface="Century Gothic" panose="020B0502020202020204" pitchFamily="34" charset="0"/>
                        </a:rPr>
                        <a:t>7)</a:t>
                      </a:r>
                    </a:p>
                  </a:txBody>
                  <a:tcPr anchor="ctr"/>
                </a:tc>
                <a:tc>
                  <a:txBody>
                    <a:bodyPr/>
                    <a:lstStyle/>
                    <a:p>
                      <a:r>
                        <a:rPr lang="fr-FR" sz="2400" b="0" i="0" dirty="0">
                          <a:solidFill>
                            <a:srgbClr val="115076"/>
                          </a:solidFill>
                          <a:latin typeface="Century Gothic" panose="020B0502020202020204" pitchFamily="34" charset="0"/>
                        </a:rPr>
                        <a:t>__________: tu manges un fruit chaque jour.</a:t>
                      </a:r>
                      <a:endParaRPr lang="en-GB" sz="2400" b="0" i="0" dirty="0">
                        <a:solidFill>
                          <a:srgbClr val="115076"/>
                        </a:solidFill>
                        <a:latin typeface="Century Gothic" panose="020B0502020202020204" pitchFamily="34" charset="0"/>
                      </a:endParaRPr>
                    </a:p>
                  </a:txBody>
                  <a:tcPr anchor="ctr"/>
                </a:tc>
                <a:tc>
                  <a:txBody>
                    <a:bodyPr/>
                    <a:lstStyle/>
                    <a:p>
                      <a:pPr algn="ctr"/>
                      <a:endParaRPr lang="en-GB" sz="2400" b="0" i="0" dirty="0">
                        <a:solidFill>
                          <a:srgbClr val="115076"/>
                        </a:solidFill>
                        <a:latin typeface="Century Gothic" panose="020B0502020202020204" pitchFamily="34" charset="0"/>
                      </a:endParaRPr>
                    </a:p>
                  </a:txBody>
                  <a:tcPr anchor="ctr"/>
                </a:tc>
                <a:tc>
                  <a:txBody>
                    <a:bodyPr/>
                    <a:lstStyle/>
                    <a:p>
                      <a:pPr algn="ctr"/>
                      <a:endParaRPr lang="en-GB" sz="2400" b="0" i="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3892377078"/>
                  </a:ext>
                </a:extLst>
              </a:tr>
              <a:tr h="370840">
                <a:tc>
                  <a:txBody>
                    <a:bodyPr/>
                    <a:lstStyle/>
                    <a:p>
                      <a:pPr algn="ctr"/>
                      <a:r>
                        <a:rPr lang="en-GB" sz="2400" b="0" i="0" dirty="0">
                          <a:solidFill>
                            <a:srgbClr val="115076"/>
                          </a:solidFill>
                          <a:latin typeface="Century Gothic" panose="020B0502020202020204" pitchFamily="34" charset="0"/>
                        </a:rPr>
                        <a:t>8)</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i="0" dirty="0">
                          <a:solidFill>
                            <a:srgbClr val="115076"/>
                          </a:solidFill>
                          <a:latin typeface="Century Gothic" panose="020B0502020202020204" pitchFamily="34" charset="0"/>
                        </a:rPr>
                        <a:t>__________: tu marches à l’école.</a:t>
                      </a:r>
                    </a:p>
                  </a:txBody>
                  <a:tcPr anchor="ctr"/>
                </a:tc>
                <a:tc>
                  <a:txBody>
                    <a:bodyPr/>
                    <a:lstStyle/>
                    <a:p>
                      <a:pPr algn="ctr"/>
                      <a:endParaRPr lang="en-GB" sz="2400" b="0" i="0" dirty="0">
                        <a:solidFill>
                          <a:srgbClr val="115076"/>
                        </a:solidFill>
                        <a:latin typeface="Century Gothic" panose="020B0502020202020204" pitchFamily="34" charset="0"/>
                      </a:endParaRPr>
                    </a:p>
                  </a:txBody>
                  <a:tcPr anchor="ctr"/>
                </a:tc>
                <a:tc>
                  <a:txBody>
                    <a:bodyPr/>
                    <a:lstStyle/>
                    <a:p>
                      <a:pPr algn="ctr"/>
                      <a:endParaRPr lang="en-GB" sz="2400" b="0" i="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2108694938"/>
                  </a:ext>
                </a:extLst>
              </a:tr>
            </a:tbl>
          </a:graphicData>
        </a:graphic>
      </p:graphicFrame>
      <p:pic>
        <p:nvPicPr>
          <p:cNvPr id="6" name="Picture 5" descr="background rectangle">
            <a:extLst>
              <a:ext uri="{FF2B5EF4-FFF2-40B4-BE49-F238E27FC236}">
                <a16:creationId xmlns:a16="http://schemas.microsoft.com/office/drawing/2014/main" id="{2321FDA1-7C89-4CE4-B7E5-7B293F30E3B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034443B1-48E0-4FD7-AF8D-7A32A62BBD49}"/>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Vrai ou faux ?</a:t>
            </a:r>
            <a:endParaRPr lang="en-GB" sz="3600" b="1" dirty="0">
              <a:solidFill>
                <a:schemeClr val="bg1"/>
              </a:solidFill>
            </a:endParaRPr>
          </a:p>
        </p:txBody>
      </p:sp>
      <p:sp>
        <p:nvSpPr>
          <p:cNvPr id="9" name="Rounded Rectangle 46">
            <a:extLst>
              <a:ext uri="{FF2B5EF4-FFF2-40B4-BE49-F238E27FC236}">
                <a16:creationId xmlns:a16="http://schemas.microsoft.com/office/drawing/2014/main" id="{F06DE54C-5621-45D6-901F-7C3004AF7401}"/>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144683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 name="Title 1"/>
          <p:cNvSpPr>
            <a:spLocks noGrp="1"/>
          </p:cNvSpPr>
          <p:nvPr>
            <p:ph type="title"/>
          </p:nvPr>
        </p:nvSpPr>
        <p:spPr>
          <a:xfrm>
            <a:off x="67247" y="16372"/>
            <a:ext cx="6118898" cy="1325563"/>
          </a:xfrm>
        </p:spPr>
        <p:txBody>
          <a:bodyPr>
            <a:normAutofit/>
          </a:bodyPr>
          <a:lstStyle/>
          <a:p>
            <a:r>
              <a:rPr lang="en-GB" sz="3600" b="1" dirty="0" err="1">
                <a:solidFill>
                  <a:schemeClr val="bg1"/>
                </a:solidFill>
              </a:rPr>
              <a:t>Habiter</a:t>
            </a:r>
            <a:r>
              <a:rPr lang="en-GB" sz="3600" b="1" dirty="0">
                <a:solidFill>
                  <a:schemeClr val="bg1"/>
                </a:solidFill>
              </a:rPr>
              <a:t> à Alger</a:t>
            </a:r>
            <a:endParaRPr lang="en-GB" dirty="0">
              <a:solidFill>
                <a:schemeClr val="bg1"/>
              </a:solidFill>
              <a:effectLst/>
            </a:endParaRPr>
          </a:p>
        </p:txBody>
      </p:sp>
      <p:sp>
        <p:nvSpPr>
          <p:cNvPr id="7" name="TextBox 6">
            <a:extLst>
              <a:ext uri="{FF2B5EF4-FFF2-40B4-BE49-F238E27FC236}">
                <a16:creationId xmlns:a16="http://schemas.microsoft.com/office/drawing/2014/main" id="{39FA264E-38C6-4966-B9CD-5FC0BE491B28}"/>
              </a:ext>
            </a:extLst>
          </p:cNvPr>
          <p:cNvSpPr txBox="1"/>
          <p:nvPr/>
        </p:nvSpPr>
        <p:spPr>
          <a:xfrm>
            <a:off x="-2" y="1163992"/>
            <a:ext cx="11407290" cy="461665"/>
          </a:xfrm>
          <a:prstGeom prst="rect">
            <a:avLst/>
          </a:prstGeom>
          <a:noFill/>
        </p:spPr>
        <p:txBody>
          <a:bodyPr wrap="none" rtlCol="0">
            <a:spAutoFit/>
          </a:bodyPr>
          <a:lstStyle/>
          <a:p>
            <a:r>
              <a:rPr lang="en-GB" sz="2400" dirty="0">
                <a:solidFill>
                  <a:srgbClr val="115076"/>
                </a:solidFill>
                <a:latin typeface="Century Gothic" panose="020B0502020202020204" pitchFamily="34" charset="0"/>
              </a:rPr>
              <a:t>Amir </a:t>
            </a:r>
            <a:r>
              <a:rPr lang="en-GB" sz="2400" dirty="0" err="1">
                <a:solidFill>
                  <a:srgbClr val="115076"/>
                </a:solidFill>
                <a:latin typeface="Century Gothic" panose="020B0502020202020204" pitchFamily="34" charset="0"/>
              </a:rPr>
              <a:t>écrit</a:t>
            </a:r>
            <a:r>
              <a:rPr lang="en-GB" sz="2400" dirty="0">
                <a:solidFill>
                  <a:srgbClr val="115076"/>
                </a:solidFill>
                <a:latin typeface="Century Gothic" panose="020B0502020202020204" pitchFamily="34" charset="0"/>
              </a:rPr>
              <a:t> à Abdel. Lis la </a:t>
            </a:r>
            <a:r>
              <a:rPr lang="en-GB" sz="2400" dirty="0" err="1">
                <a:solidFill>
                  <a:srgbClr val="115076"/>
                </a:solidFill>
                <a:latin typeface="Century Gothic" panose="020B0502020202020204" pitchFamily="34" charset="0"/>
              </a:rPr>
              <a:t>réponse</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d’Abdel</a:t>
            </a:r>
            <a:r>
              <a:rPr lang="en-GB" sz="2400" dirty="0">
                <a:solidFill>
                  <a:srgbClr val="115076"/>
                </a:solidFill>
                <a:latin typeface="Century Gothic" panose="020B0502020202020204" pitchFamily="34" charset="0"/>
              </a:rPr>
              <a:t>. Amir </a:t>
            </a:r>
            <a:r>
              <a:rPr lang="en-GB" sz="2400" dirty="0" err="1">
                <a:solidFill>
                  <a:srgbClr val="115076"/>
                </a:solidFill>
                <a:latin typeface="Century Gothic" panose="020B0502020202020204" pitchFamily="34" charset="0"/>
              </a:rPr>
              <a:t>dit</a:t>
            </a:r>
            <a:r>
              <a:rPr lang="en-GB" sz="2400" dirty="0">
                <a:solidFill>
                  <a:srgbClr val="115076"/>
                </a:solidFill>
                <a:latin typeface="Century Gothic" panose="020B0502020202020204" pitchFamily="34" charset="0"/>
              </a:rPr>
              <a:t> quoi ? </a:t>
            </a:r>
            <a:r>
              <a:rPr lang="en-GB" sz="2400" dirty="0" err="1">
                <a:solidFill>
                  <a:srgbClr val="115076"/>
                </a:solidFill>
                <a:latin typeface="Century Gothic" panose="020B0502020202020204" pitchFamily="34" charset="0"/>
              </a:rPr>
              <a:t>Écris</a:t>
            </a:r>
            <a:r>
              <a:rPr lang="en-GB" sz="2400" dirty="0">
                <a:solidFill>
                  <a:srgbClr val="115076"/>
                </a:solidFill>
                <a:latin typeface="Century Gothic" panose="020B0502020202020204" pitchFamily="34" charset="0"/>
              </a:rPr>
              <a:t> les questions.</a:t>
            </a:r>
          </a:p>
        </p:txBody>
      </p:sp>
      <p:sp>
        <p:nvSpPr>
          <p:cNvPr id="9" name="Rectangle 8">
            <a:extLst>
              <a:ext uri="{FF2B5EF4-FFF2-40B4-BE49-F238E27FC236}">
                <a16:creationId xmlns:a16="http://schemas.microsoft.com/office/drawing/2014/main" id="{F36FC1FB-EF9A-4B39-BABB-3CB241E77187}"/>
              </a:ext>
            </a:extLst>
          </p:cNvPr>
          <p:cNvSpPr/>
          <p:nvPr/>
        </p:nvSpPr>
        <p:spPr>
          <a:xfrm>
            <a:off x="342900" y="1793877"/>
            <a:ext cx="5760000" cy="4320000"/>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dirty="0">
                <a:solidFill>
                  <a:srgbClr val="115076"/>
                </a:solidFill>
                <a:latin typeface="Century Gothic" panose="020B0502020202020204" pitchFamily="34" charset="0"/>
              </a:rPr>
              <a:t>&gt;&gt; RE : </a:t>
            </a:r>
            <a:r>
              <a:rPr lang="en-GB" sz="2000" dirty="0" err="1">
                <a:solidFill>
                  <a:srgbClr val="115076"/>
                </a:solidFill>
                <a:latin typeface="Century Gothic" panose="020B0502020202020204" pitchFamily="34" charset="0"/>
              </a:rPr>
              <a:t>Habiter</a:t>
            </a:r>
            <a:r>
              <a:rPr lang="en-GB" sz="2000" dirty="0">
                <a:solidFill>
                  <a:srgbClr val="115076"/>
                </a:solidFill>
                <a:latin typeface="Century Gothic" panose="020B0502020202020204" pitchFamily="34" charset="0"/>
              </a:rPr>
              <a:t> à Alger, </a:t>
            </a:r>
            <a:r>
              <a:rPr lang="en-GB" sz="2000" dirty="0" err="1">
                <a:solidFill>
                  <a:srgbClr val="115076"/>
                </a:solidFill>
                <a:latin typeface="Century Gothic" panose="020B0502020202020204" pitchFamily="34" charset="0"/>
              </a:rPr>
              <a:t>c’est</a:t>
            </a:r>
            <a:r>
              <a:rPr lang="en-GB" sz="2000" dirty="0">
                <a:solidFill>
                  <a:srgbClr val="115076"/>
                </a:solidFill>
                <a:latin typeface="Century Gothic" panose="020B0502020202020204" pitchFamily="34" charset="0"/>
              </a:rPr>
              <a:t> comment ?</a:t>
            </a:r>
          </a:p>
          <a:p>
            <a:endParaRPr lang="en-GB" sz="2000" dirty="0">
              <a:solidFill>
                <a:srgbClr val="115076"/>
              </a:solidFill>
              <a:latin typeface="Century Gothic" panose="020B0502020202020204" pitchFamily="34" charset="0"/>
            </a:endParaRPr>
          </a:p>
          <a:p>
            <a:r>
              <a:rPr lang="en-GB" sz="2000" dirty="0">
                <a:solidFill>
                  <a:srgbClr val="115076"/>
                </a:solidFill>
                <a:latin typeface="Century Gothic" panose="020B0502020202020204" pitchFamily="34" charset="0"/>
              </a:rPr>
              <a:t>Salut Amir,</a:t>
            </a:r>
          </a:p>
          <a:p>
            <a:endParaRPr lang="en-GB" sz="2000" dirty="0">
              <a:solidFill>
                <a:srgbClr val="115076"/>
              </a:solidFill>
              <a:latin typeface="Century Gothic" panose="020B0502020202020204" pitchFamily="34" charset="0"/>
            </a:endParaRPr>
          </a:p>
          <a:p>
            <a:r>
              <a:rPr lang="en-GB" sz="2000" dirty="0" err="1">
                <a:solidFill>
                  <a:srgbClr val="115076"/>
                </a:solidFill>
                <a:latin typeface="Century Gothic" panose="020B0502020202020204" pitchFamily="34" charset="0"/>
              </a:rPr>
              <a:t>Oui</a:t>
            </a:r>
            <a:r>
              <a:rPr lang="en-GB" sz="2000" dirty="0">
                <a:solidFill>
                  <a:srgbClr val="115076"/>
                </a:solidFill>
                <a:latin typeface="Century Gothic" panose="020B0502020202020204" pitchFamily="34" charset="0"/>
              </a:rPr>
              <a:t>, </a:t>
            </a:r>
            <a:r>
              <a:rPr lang="en-GB" sz="2000" dirty="0">
                <a:solidFill>
                  <a:srgbClr val="EE6000"/>
                </a:solidFill>
                <a:latin typeface="Century Gothic" panose="020B0502020202020204" pitchFamily="34" charset="0"/>
              </a:rPr>
              <a:t>[1] </a:t>
            </a:r>
            <a:r>
              <a:rPr lang="en-GB" sz="2000" dirty="0" err="1">
                <a:solidFill>
                  <a:srgbClr val="115076"/>
                </a:solidFill>
                <a:latin typeface="Century Gothic" panose="020B0502020202020204" pitchFamily="34" charset="0"/>
              </a:rPr>
              <a:t>j’aime</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habiter</a:t>
            </a:r>
            <a:r>
              <a:rPr lang="en-GB" sz="2000" dirty="0">
                <a:solidFill>
                  <a:srgbClr val="115076"/>
                </a:solidFill>
                <a:latin typeface="Century Gothic" panose="020B0502020202020204" pitchFamily="34" charset="0"/>
              </a:rPr>
              <a:t> à Alger ! </a:t>
            </a:r>
            <a:r>
              <a:rPr lang="en-GB" sz="2000" dirty="0">
                <a:solidFill>
                  <a:srgbClr val="EE6000"/>
                </a:solidFill>
                <a:latin typeface="Century Gothic" panose="020B0502020202020204" pitchFamily="34" charset="0"/>
              </a:rPr>
              <a:t>[2] </a:t>
            </a:r>
            <a:r>
              <a:rPr lang="en-GB" sz="2000" dirty="0" err="1">
                <a:solidFill>
                  <a:srgbClr val="115076"/>
                </a:solidFill>
                <a:latin typeface="Century Gothic" panose="020B0502020202020204" pitchFamily="34" charset="0"/>
              </a:rPr>
              <a:t>J’aime</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étudier</a:t>
            </a:r>
            <a:r>
              <a:rPr lang="en-GB" sz="2000" dirty="0">
                <a:solidFill>
                  <a:srgbClr val="115076"/>
                </a:solidFill>
                <a:latin typeface="Century Gothic" panose="020B0502020202020204" pitchFamily="34" charset="0"/>
              </a:rPr>
              <a:t> à </a:t>
            </a:r>
            <a:r>
              <a:rPr lang="en-GB" sz="2000" dirty="0" err="1">
                <a:solidFill>
                  <a:srgbClr val="115076"/>
                </a:solidFill>
                <a:latin typeface="Century Gothic" panose="020B0502020202020204" pitchFamily="34" charset="0"/>
              </a:rPr>
              <a:t>l’université</a:t>
            </a:r>
            <a:r>
              <a:rPr lang="en-GB" sz="2000" dirty="0">
                <a:solidFill>
                  <a:srgbClr val="115076"/>
                </a:solidFill>
                <a:latin typeface="Century Gothic" panose="020B0502020202020204" pitchFamily="34" charset="0"/>
              </a:rPr>
              <a:t>, et </a:t>
            </a:r>
            <a:r>
              <a:rPr lang="en-GB" sz="2000" dirty="0">
                <a:solidFill>
                  <a:srgbClr val="EE6000"/>
                </a:solidFill>
                <a:latin typeface="Century Gothic" panose="020B0502020202020204" pitchFamily="34" charset="0"/>
              </a:rPr>
              <a:t>[3] </a:t>
            </a:r>
            <a:r>
              <a:rPr lang="en-GB" sz="2000" dirty="0" err="1">
                <a:solidFill>
                  <a:srgbClr val="115076"/>
                </a:solidFill>
                <a:latin typeface="Century Gothic" panose="020B0502020202020204" pitchFamily="34" charset="0"/>
              </a:rPr>
              <a:t>j’aime</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mes</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professeurs</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Souvent</a:t>
            </a:r>
            <a:r>
              <a:rPr lang="en-GB" sz="2000" dirty="0">
                <a:solidFill>
                  <a:srgbClr val="115076"/>
                </a:solidFill>
                <a:latin typeface="Century Gothic" panose="020B0502020202020204" pitchFamily="34" charset="0"/>
              </a:rPr>
              <a:t>, </a:t>
            </a:r>
            <a:r>
              <a:rPr lang="en-GB" sz="2000" dirty="0">
                <a:solidFill>
                  <a:srgbClr val="EE6000"/>
                </a:solidFill>
                <a:latin typeface="Century Gothic" panose="020B0502020202020204" pitchFamily="34" charset="0"/>
              </a:rPr>
              <a:t>[4] </a:t>
            </a:r>
            <a:r>
              <a:rPr lang="en-GB" sz="2000" dirty="0">
                <a:solidFill>
                  <a:srgbClr val="115076"/>
                </a:solidFill>
                <a:latin typeface="Century Gothic" panose="020B0502020202020204" pitchFamily="34" charset="0"/>
              </a:rPr>
              <a:t>je </a:t>
            </a:r>
            <a:r>
              <a:rPr lang="en-GB" sz="2000" dirty="0" err="1">
                <a:solidFill>
                  <a:srgbClr val="115076"/>
                </a:solidFill>
                <a:latin typeface="Century Gothic" panose="020B0502020202020204" pitchFamily="34" charset="0"/>
              </a:rPr>
              <a:t>parle</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français</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en</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classe</a:t>
            </a:r>
            <a:r>
              <a:rPr lang="en-GB" sz="2000" dirty="0">
                <a:solidFill>
                  <a:srgbClr val="115076"/>
                </a:solidFill>
                <a:latin typeface="Century Gothic" panose="020B0502020202020204" pitchFamily="34" charset="0"/>
              </a:rPr>
              <a:t>. </a:t>
            </a:r>
            <a:r>
              <a:rPr lang="en-GB" sz="2000" dirty="0">
                <a:solidFill>
                  <a:srgbClr val="EE6000"/>
                </a:solidFill>
                <a:latin typeface="Century Gothic" panose="020B0502020202020204" pitchFamily="34" charset="0"/>
              </a:rPr>
              <a:t>[5] </a:t>
            </a:r>
            <a:r>
              <a:rPr lang="en-GB" sz="2000" dirty="0">
                <a:solidFill>
                  <a:srgbClr val="115076"/>
                </a:solidFill>
                <a:latin typeface="Century Gothic" panose="020B0502020202020204" pitchFamily="34" charset="0"/>
              </a:rPr>
              <a:t>Je </a:t>
            </a:r>
            <a:r>
              <a:rPr lang="en-GB" sz="2000" dirty="0" err="1">
                <a:solidFill>
                  <a:srgbClr val="115076"/>
                </a:solidFill>
                <a:latin typeface="Century Gothic" panose="020B0502020202020204" pitchFamily="34" charset="0"/>
              </a:rPr>
              <a:t>travaille</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aussi</a:t>
            </a:r>
            <a:r>
              <a:rPr lang="en-GB" sz="2000" dirty="0">
                <a:solidFill>
                  <a:srgbClr val="115076"/>
                </a:solidFill>
                <a:latin typeface="Century Gothic" panose="020B0502020202020204" pitchFamily="34" charset="0"/>
              </a:rPr>
              <a:t>, et </a:t>
            </a:r>
            <a:r>
              <a:rPr lang="en-GB" sz="2000" dirty="0">
                <a:solidFill>
                  <a:srgbClr val="EE6000"/>
                </a:solidFill>
                <a:latin typeface="Century Gothic" panose="020B0502020202020204" pitchFamily="34" charset="0"/>
              </a:rPr>
              <a:t>[6] </a:t>
            </a:r>
            <a:r>
              <a:rPr lang="en-GB" sz="2000" dirty="0">
                <a:solidFill>
                  <a:srgbClr val="115076"/>
                </a:solidFill>
                <a:latin typeface="Century Gothic" panose="020B0502020202020204" pitchFamily="34" charset="0"/>
              </a:rPr>
              <a:t>je </a:t>
            </a:r>
            <a:r>
              <a:rPr lang="en-GB" sz="2000" dirty="0" err="1">
                <a:solidFill>
                  <a:srgbClr val="115076"/>
                </a:solidFill>
                <a:latin typeface="Century Gothic" panose="020B0502020202020204" pitchFamily="34" charset="0"/>
              </a:rPr>
              <a:t>sors</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chaque</a:t>
            </a:r>
            <a:r>
              <a:rPr lang="en-GB" sz="2000" dirty="0">
                <a:solidFill>
                  <a:srgbClr val="115076"/>
                </a:solidFill>
                <a:latin typeface="Century Gothic" panose="020B0502020202020204" pitchFamily="34" charset="0"/>
              </a:rPr>
              <a:t> week-end. </a:t>
            </a:r>
            <a:r>
              <a:rPr lang="en-GB" sz="2000" dirty="0">
                <a:solidFill>
                  <a:srgbClr val="EE6000"/>
                </a:solidFill>
                <a:latin typeface="Century Gothic" panose="020B0502020202020204" pitchFamily="34" charset="0"/>
              </a:rPr>
              <a:t>[7] </a:t>
            </a:r>
            <a:r>
              <a:rPr lang="en-GB" sz="2000" dirty="0" err="1">
                <a:solidFill>
                  <a:srgbClr val="115076"/>
                </a:solidFill>
                <a:latin typeface="Century Gothic" panose="020B0502020202020204" pitchFamily="34" charset="0"/>
              </a:rPr>
              <a:t>Oui</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j’aime</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devenir</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adulte</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Rarement</a:t>
            </a:r>
            <a:r>
              <a:rPr lang="en-GB" sz="2000" dirty="0">
                <a:solidFill>
                  <a:srgbClr val="115076"/>
                </a:solidFill>
                <a:latin typeface="Century Gothic" panose="020B0502020202020204" pitchFamily="34" charset="0"/>
              </a:rPr>
              <a:t>, </a:t>
            </a:r>
            <a:r>
              <a:rPr lang="en-GB" sz="2000" dirty="0">
                <a:solidFill>
                  <a:srgbClr val="EE6000"/>
                </a:solidFill>
                <a:latin typeface="Century Gothic" panose="020B0502020202020204" pitchFamily="34" charset="0"/>
              </a:rPr>
              <a:t>[8] </a:t>
            </a:r>
            <a:r>
              <a:rPr lang="en-GB" sz="2000" dirty="0">
                <a:solidFill>
                  <a:srgbClr val="115076"/>
                </a:solidFill>
                <a:latin typeface="Century Gothic" panose="020B0502020202020204" pitchFamily="34" charset="0"/>
              </a:rPr>
              <a:t>je </a:t>
            </a:r>
            <a:r>
              <a:rPr lang="en-GB" sz="2000" dirty="0" err="1">
                <a:solidFill>
                  <a:srgbClr val="115076"/>
                </a:solidFill>
                <a:latin typeface="Century Gothic" panose="020B0502020202020204" pitchFamily="34" charset="0"/>
              </a:rPr>
              <a:t>vais</a:t>
            </a:r>
            <a:r>
              <a:rPr lang="en-GB" sz="2000" dirty="0">
                <a:solidFill>
                  <a:srgbClr val="115076"/>
                </a:solidFill>
                <a:latin typeface="Century Gothic" panose="020B0502020202020204" pitchFamily="34" charset="0"/>
              </a:rPr>
              <a:t> à </a:t>
            </a:r>
            <a:r>
              <a:rPr lang="en-GB" sz="2000" dirty="0" err="1">
                <a:solidFill>
                  <a:srgbClr val="115076"/>
                </a:solidFill>
                <a:latin typeface="Century Gothic" panose="020B0502020202020204" pitchFamily="34" charset="0"/>
              </a:rPr>
              <a:t>l’étranger</a:t>
            </a:r>
            <a:r>
              <a:rPr lang="en-GB" sz="2000" dirty="0">
                <a:solidFill>
                  <a:srgbClr val="115076"/>
                </a:solidFill>
                <a:latin typeface="Century Gothic" panose="020B0502020202020204" pitchFamily="34" charset="0"/>
              </a:rPr>
              <a:t>. </a:t>
            </a:r>
            <a:r>
              <a:rPr lang="en-GB" sz="2000" dirty="0">
                <a:solidFill>
                  <a:srgbClr val="EE6000"/>
                </a:solidFill>
                <a:latin typeface="Century Gothic" panose="020B0502020202020204" pitchFamily="34" charset="0"/>
              </a:rPr>
              <a:t>[9] </a:t>
            </a:r>
            <a:r>
              <a:rPr lang="en-GB" sz="2000" dirty="0">
                <a:solidFill>
                  <a:srgbClr val="115076"/>
                </a:solidFill>
                <a:latin typeface="Century Gothic" panose="020B0502020202020204" pitchFamily="34" charset="0"/>
              </a:rPr>
              <a:t>Je </a:t>
            </a:r>
            <a:r>
              <a:rPr lang="en-GB" sz="2000" dirty="0" err="1">
                <a:solidFill>
                  <a:srgbClr val="115076"/>
                </a:solidFill>
                <a:latin typeface="Century Gothic" panose="020B0502020202020204" pitchFamily="34" charset="0"/>
              </a:rPr>
              <a:t>prends</a:t>
            </a:r>
            <a:r>
              <a:rPr lang="en-GB" sz="2000" dirty="0">
                <a:solidFill>
                  <a:srgbClr val="115076"/>
                </a:solidFill>
                <a:latin typeface="Century Gothic" panose="020B0502020202020204" pitchFamily="34" charset="0"/>
              </a:rPr>
              <a:t> la </a:t>
            </a:r>
            <a:r>
              <a:rPr lang="en-GB" sz="2000" dirty="0" err="1">
                <a:solidFill>
                  <a:srgbClr val="115076"/>
                </a:solidFill>
                <a:latin typeface="Century Gothic" panose="020B0502020202020204" pitchFamily="34" charset="0"/>
              </a:rPr>
              <a:t>voiture</a:t>
            </a:r>
            <a:r>
              <a:rPr lang="en-GB" sz="2000" dirty="0">
                <a:solidFill>
                  <a:srgbClr val="115076"/>
                </a:solidFill>
                <a:latin typeface="Century Gothic" panose="020B0502020202020204" pitchFamily="34" charset="0"/>
              </a:rPr>
              <a:t>. </a:t>
            </a:r>
            <a:r>
              <a:rPr lang="en-GB" sz="2000" dirty="0">
                <a:solidFill>
                  <a:srgbClr val="EE6000"/>
                </a:solidFill>
                <a:latin typeface="Century Gothic" panose="020B0502020202020204" pitchFamily="34" charset="0"/>
              </a:rPr>
              <a:t>[10] </a:t>
            </a:r>
            <a:r>
              <a:rPr lang="en-GB" sz="2000" dirty="0">
                <a:solidFill>
                  <a:srgbClr val="115076"/>
                </a:solidFill>
                <a:latin typeface="Century Gothic" panose="020B0502020202020204" pitchFamily="34" charset="0"/>
              </a:rPr>
              <a:t>Je </a:t>
            </a:r>
            <a:r>
              <a:rPr lang="en-GB" sz="2000" dirty="0" err="1">
                <a:solidFill>
                  <a:srgbClr val="115076"/>
                </a:solidFill>
                <a:latin typeface="Century Gothic" panose="020B0502020202020204" pitchFamily="34" charset="0"/>
              </a:rPr>
              <a:t>reviens</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en</a:t>
            </a:r>
            <a:r>
              <a:rPr lang="en-GB" sz="2000" dirty="0">
                <a:solidFill>
                  <a:srgbClr val="115076"/>
                </a:solidFill>
                <a:latin typeface="Century Gothic" panose="020B0502020202020204" pitchFamily="34" charset="0"/>
              </a:rPr>
              <a:t> France, </a:t>
            </a:r>
            <a:r>
              <a:rPr lang="en-GB" sz="2000" dirty="0" err="1">
                <a:solidFill>
                  <a:srgbClr val="115076"/>
                </a:solidFill>
                <a:latin typeface="Century Gothic" panose="020B0502020202020204" pitchFamily="34" charset="0"/>
              </a:rPr>
              <a:t>mais</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c’est</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cher</a:t>
            </a:r>
            <a:r>
              <a:rPr lang="en-GB" sz="2000" dirty="0">
                <a:solidFill>
                  <a:srgbClr val="115076"/>
                </a:solidFill>
                <a:latin typeface="Century Gothic" panose="020B0502020202020204" pitchFamily="34" charset="0"/>
              </a:rPr>
              <a:t> !</a:t>
            </a:r>
          </a:p>
          <a:p>
            <a:endParaRPr lang="en-GB" sz="2000" dirty="0">
              <a:solidFill>
                <a:srgbClr val="115076"/>
              </a:solidFill>
              <a:latin typeface="Century Gothic" panose="020B0502020202020204" pitchFamily="34" charset="0"/>
            </a:endParaRPr>
          </a:p>
          <a:p>
            <a:r>
              <a:rPr lang="en-GB" sz="2000" dirty="0">
                <a:solidFill>
                  <a:srgbClr val="115076"/>
                </a:solidFill>
                <a:latin typeface="Century Gothic" panose="020B0502020202020204" pitchFamily="34" charset="0"/>
              </a:rPr>
              <a:t>Abdel</a:t>
            </a:r>
          </a:p>
        </p:txBody>
      </p:sp>
      <p:sp>
        <p:nvSpPr>
          <p:cNvPr id="36" name="Rectangle 35">
            <a:extLst>
              <a:ext uri="{FF2B5EF4-FFF2-40B4-BE49-F238E27FC236}">
                <a16:creationId xmlns:a16="http://schemas.microsoft.com/office/drawing/2014/main" id="{8CA0AC94-9468-4094-A15A-7608A1C1EBBC}"/>
              </a:ext>
            </a:extLst>
          </p:cNvPr>
          <p:cNvSpPr/>
          <p:nvPr/>
        </p:nvSpPr>
        <p:spPr>
          <a:xfrm>
            <a:off x="6449100" y="1793877"/>
            <a:ext cx="5400000" cy="4320000"/>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dirty="0" err="1">
                <a:solidFill>
                  <a:srgbClr val="EE6000"/>
                </a:solidFill>
                <a:latin typeface="Century Gothic" panose="020B0502020202020204" pitchFamily="34" charset="0"/>
              </a:rPr>
              <a:t>Objet</a:t>
            </a:r>
            <a:r>
              <a:rPr lang="en-GB" sz="2000" dirty="0">
                <a:solidFill>
                  <a:srgbClr val="EE6000"/>
                </a:solidFill>
                <a:latin typeface="Century Gothic" panose="020B0502020202020204" pitchFamily="34" charset="0"/>
              </a:rPr>
              <a:t> : </a:t>
            </a:r>
            <a:r>
              <a:rPr lang="en-GB" sz="2000" dirty="0" err="1">
                <a:solidFill>
                  <a:srgbClr val="EE6000"/>
                </a:solidFill>
                <a:latin typeface="Century Gothic" panose="020B0502020202020204" pitchFamily="34" charset="0"/>
              </a:rPr>
              <a:t>Habiter</a:t>
            </a:r>
            <a:r>
              <a:rPr lang="en-GB" sz="2000" dirty="0">
                <a:solidFill>
                  <a:srgbClr val="EE6000"/>
                </a:solidFill>
                <a:latin typeface="Century Gothic" panose="020B0502020202020204" pitchFamily="34" charset="0"/>
              </a:rPr>
              <a:t> à Alger, </a:t>
            </a:r>
            <a:r>
              <a:rPr lang="en-GB" sz="2000" dirty="0" err="1">
                <a:solidFill>
                  <a:srgbClr val="EE6000"/>
                </a:solidFill>
                <a:latin typeface="Century Gothic" panose="020B0502020202020204" pitchFamily="34" charset="0"/>
              </a:rPr>
              <a:t>c’est</a:t>
            </a:r>
            <a:r>
              <a:rPr lang="en-GB" sz="2000" dirty="0">
                <a:solidFill>
                  <a:srgbClr val="EE6000"/>
                </a:solidFill>
                <a:latin typeface="Century Gothic" panose="020B0502020202020204" pitchFamily="34" charset="0"/>
              </a:rPr>
              <a:t> comment ?</a:t>
            </a:r>
          </a:p>
          <a:p>
            <a:endParaRPr lang="en-GB" sz="2000" dirty="0">
              <a:solidFill>
                <a:srgbClr val="EE6000"/>
              </a:solidFill>
              <a:latin typeface="Century Gothic" panose="020B0502020202020204" pitchFamily="34" charset="0"/>
            </a:endParaRPr>
          </a:p>
          <a:p>
            <a:r>
              <a:rPr lang="en-GB" sz="2000" dirty="0">
                <a:solidFill>
                  <a:srgbClr val="EE6000"/>
                </a:solidFill>
                <a:latin typeface="Century Gothic" panose="020B0502020202020204" pitchFamily="34" charset="0"/>
              </a:rPr>
              <a:t>Salut Abdel,</a:t>
            </a:r>
          </a:p>
          <a:p>
            <a:endParaRPr lang="en-GB" sz="2000" dirty="0">
              <a:solidFill>
                <a:srgbClr val="EE6000"/>
              </a:solidFill>
              <a:latin typeface="Century Gothic" panose="020B0502020202020204" pitchFamily="34" charset="0"/>
            </a:endParaRPr>
          </a:p>
          <a:p>
            <a:r>
              <a:rPr lang="en-GB" sz="2000" dirty="0">
                <a:solidFill>
                  <a:srgbClr val="EE6000"/>
                </a:solidFill>
                <a:latin typeface="Century Gothic" panose="020B0502020202020204" pitchFamily="34" charset="0"/>
              </a:rPr>
              <a:t>[1] </a:t>
            </a:r>
            <a:r>
              <a:rPr lang="en-GB" sz="2000" dirty="0" err="1">
                <a:solidFill>
                  <a:srgbClr val="EE6000"/>
                </a:solidFill>
                <a:latin typeface="Century Gothic" panose="020B0502020202020204" pitchFamily="34" charset="0"/>
              </a:rPr>
              <a:t>Aimes-tu</a:t>
            </a:r>
            <a:r>
              <a:rPr lang="en-GB" sz="2000" dirty="0">
                <a:solidFill>
                  <a:srgbClr val="EE6000"/>
                </a:solidFill>
                <a:latin typeface="Century Gothic" panose="020B0502020202020204" pitchFamily="34" charset="0"/>
              </a:rPr>
              <a:t> </a:t>
            </a:r>
            <a:r>
              <a:rPr lang="en-GB" sz="2000" dirty="0" err="1">
                <a:solidFill>
                  <a:srgbClr val="EE6000"/>
                </a:solidFill>
                <a:latin typeface="Century Gothic" panose="020B0502020202020204" pitchFamily="34" charset="0"/>
              </a:rPr>
              <a:t>habiter</a:t>
            </a:r>
            <a:r>
              <a:rPr lang="en-GB" sz="2000" dirty="0">
                <a:solidFill>
                  <a:srgbClr val="EE6000"/>
                </a:solidFill>
                <a:latin typeface="Century Gothic" panose="020B0502020202020204" pitchFamily="34" charset="0"/>
              </a:rPr>
              <a:t> à Alger ?</a:t>
            </a:r>
          </a:p>
          <a:p>
            <a:r>
              <a:rPr lang="en-GB" sz="2000" dirty="0">
                <a:solidFill>
                  <a:srgbClr val="EE6000"/>
                </a:solidFill>
                <a:latin typeface="Century Gothic" panose="020B0502020202020204" pitchFamily="34" charset="0"/>
              </a:rPr>
              <a:t>[2] </a:t>
            </a:r>
            <a:r>
              <a:rPr lang="en-GB" sz="2000" dirty="0" err="1">
                <a:solidFill>
                  <a:srgbClr val="EE6000"/>
                </a:solidFill>
                <a:latin typeface="Century Gothic" panose="020B0502020202020204" pitchFamily="34" charset="0"/>
              </a:rPr>
              <a:t>Aimes-tu</a:t>
            </a:r>
            <a:r>
              <a:rPr lang="en-GB" sz="2000" dirty="0">
                <a:solidFill>
                  <a:srgbClr val="EE6000"/>
                </a:solidFill>
                <a:latin typeface="Century Gothic" panose="020B0502020202020204" pitchFamily="34" charset="0"/>
              </a:rPr>
              <a:t> </a:t>
            </a:r>
            <a:r>
              <a:rPr lang="en-GB" sz="2000" dirty="0" err="1">
                <a:solidFill>
                  <a:srgbClr val="EE6000"/>
                </a:solidFill>
                <a:latin typeface="Century Gothic" panose="020B0502020202020204" pitchFamily="34" charset="0"/>
              </a:rPr>
              <a:t>étudier</a:t>
            </a:r>
            <a:r>
              <a:rPr lang="en-GB" sz="2000" dirty="0">
                <a:solidFill>
                  <a:srgbClr val="EE6000"/>
                </a:solidFill>
                <a:latin typeface="Century Gothic" panose="020B0502020202020204" pitchFamily="34" charset="0"/>
              </a:rPr>
              <a:t> à </a:t>
            </a:r>
            <a:r>
              <a:rPr lang="en-GB" sz="2000" dirty="0" err="1">
                <a:solidFill>
                  <a:srgbClr val="EE6000"/>
                </a:solidFill>
                <a:latin typeface="Century Gothic" panose="020B0502020202020204" pitchFamily="34" charset="0"/>
              </a:rPr>
              <a:t>l’université</a:t>
            </a:r>
            <a:r>
              <a:rPr lang="en-GB" sz="2000" dirty="0">
                <a:solidFill>
                  <a:srgbClr val="EE6000"/>
                </a:solidFill>
                <a:latin typeface="Century Gothic" panose="020B0502020202020204" pitchFamily="34" charset="0"/>
              </a:rPr>
              <a:t> ?</a:t>
            </a:r>
          </a:p>
          <a:p>
            <a:r>
              <a:rPr lang="en-GB" sz="2000" dirty="0">
                <a:solidFill>
                  <a:srgbClr val="EE6000"/>
                </a:solidFill>
                <a:latin typeface="Century Gothic" panose="020B0502020202020204" pitchFamily="34" charset="0"/>
              </a:rPr>
              <a:t>[3] </a:t>
            </a:r>
            <a:r>
              <a:rPr lang="en-GB" sz="2000" dirty="0" err="1">
                <a:solidFill>
                  <a:srgbClr val="EE6000"/>
                </a:solidFill>
                <a:latin typeface="Century Gothic" panose="020B0502020202020204" pitchFamily="34" charset="0"/>
              </a:rPr>
              <a:t>Aimes-tu</a:t>
            </a:r>
            <a:r>
              <a:rPr lang="en-GB" sz="2000" dirty="0">
                <a:solidFill>
                  <a:srgbClr val="EE6000"/>
                </a:solidFill>
                <a:latin typeface="Century Gothic" panose="020B0502020202020204" pitchFamily="34" charset="0"/>
              </a:rPr>
              <a:t> </a:t>
            </a:r>
            <a:r>
              <a:rPr lang="en-GB" sz="2000" dirty="0" err="1">
                <a:solidFill>
                  <a:srgbClr val="EE6000"/>
                </a:solidFill>
                <a:latin typeface="Century Gothic" panose="020B0502020202020204" pitchFamily="34" charset="0"/>
              </a:rPr>
              <a:t>tes</a:t>
            </a:r>
            <a:r>
              <a:rPr lang="en-GB" sz="2000" dirty="0">
                <a:solidFill>
                  <a:srgbClr val="EE6000"/>
                </a:solidFill>
                <a:latin typeface="Century Gothic" panose="020B0502020202020204" pitchFamily="34" charset="0"/>
              </a:rPr>
              <a:t> </a:t>
            </a:r>
            <a:r>
              <a:rPr lang="en-GB" sz="2000" dirty="0" err="1">
                <a:solidFill>
                  <a:srgbClr val="EE6000"/>
                </a:solidFill>
                <a:latin typeface="Century Gothic" panose="020B0502020202020204" pitchFamily="34" charset="0"/>
              </a:rPr>
              <a:t>professeurs</a:t>
            </a:r>
            <a:r>
              <a:rPr lang="en-GB" sz="2000" dirty="0">
                <a:solidFill>
                  <a:srgbClr val="EE6000"/>
                </a:solidFill>
                <a:latin typeface="Century Gothic" panose="020B0502020202020204" pitchFamily="34" charset="0"/>
              </a:rPr>
              <a:t> ?</a:t>
            </a:r>
          </a:p>
          <a:p>
            <a:r>
              <a:rPr lang="en-GB" sz="2000" dirty="0">
                <a:solidFill>
                  <a:srgbClr val="EE6000"/>
                </a:solidFill>
                <a:latin typeface="Century Gothic" panose="020B0502020202020204" pitchFamily="34" charset="0"/>
              </a:rPr>
              <a:t>[4] </a:t>
            </a:r>
            <a:r>
              <a:rPr lang="en-GB" sz="2000" dirty="0" err="1">
                <a:solidFill>
                  <a:srgbClr val="EE6000"/>
                </a:solidFill>
                <a:latin typeface="Century Gothic" panose="020B0502020202020204" pitchFamily="34" charset="0"/>
              </a:rPr>
              <a:t>Parles-tu</a:t>
            </a:r>
            <a:r>
              <a:rPr lang="en-GB" sz="2000" dirty="0">
                <a:solidFill>
                  <a:srgbClr val="EE6000"/>
                </a:solidFill>
                <a:latin typeface="Century Gothic" panose="020B0502020202020204" pitchFamily="34" charset="0"/>
              </a:rPr>
              <a:t> </a:t>
            </a:r>
            <a:r>
              <a:rPr lang="en-GB" sz="2000" dirty="0" err="1">
                <a:solidFill>
                  <a:srgbClr val="EE6000"/>
                </a:solidFill>
                <a:latin typeface="Century Gothic" panose="020B0502020202020204" pitchFamily="34" charset="0"/>
              </a:rPr>
              <a:t>français</a:t>
            </a:r>
            <a:r>
              <a:rPr lang="en-GB" sz="2000" dirty="0">
                <a:solidFill>
                  <a:srgbClr val="EE6000"/>
                </a:solidFill>
                <a:latin typeface="Century Gothic" panose="020B0502020202020204" pitchFamily="34" charset="0"/>
              </a:rPr>
              <a:t> </a:t>
            </a:r>
            <a:r>
              <a:rPr lang="en-GB" sz="2000" dirty="0" err="1">
                <a:solidFill>
                  <a:srgbClr val="EE6000"/>
                </a:solidFill>
                <a:latin typeface="Century Gothic" panose="020B0502020202020204" pitchFamily="34" charset="0"/>
              </a:rPr>
              <a:t>en</a:t>
            </a:r>
            <a:r>
              <a:rPr lang="en-GB" sz="2000" dirty="0">
                <a:solidFill>
                  <a:srgbClr val="EE6000"/>
                </a:solidFill>
                <a:latin typeface="Century Gothic" panose="020B0502020202020204" pitchFamily="34" charset="0"/>
              </a:rPr>
              <a:t> </a:t>
            </a:r>
            <a:r>
              <a:rPr lang="en-GB" sz="2000" dirty="0" err="1">
                <a:solidFill>
                  <a:srgbClr val="EE6000"/>
                </a:solidFill>
                <a:latin typeface="Century Gothic" panose="020B0502020202020204" pitchFamily="34" charset="0"/>
              </a:rPr>
              <a:t>classe</a:t>
            </a:r>
            <a:r>
              <a:rPr lang="en-GB" sz="2000" dirty="0">
                <a:solidFill>
                  <a:srgbClr val="EE6000"/>
                </a:solidFill>
                <a:latin typeface="Century Gothic" panose="020B0502020202020204" pitchFamily="34" charset="0"/>
              </a:rPr>
              <a:t> ?</a:t>
            </a:r>
          </a:p>
          <a:p>
            <a:r>
              <a:rPr lang="en-GB" sz="2000" dirty="0">
                <a:solidFill>
                  <a:srgbClr val="EE6000"/>
                </a:solidFill>
                <a:latin typeface="Century Gothic" panose="020B0502020202020204" pitchFamily="34" charset="0"/>
              </a:rPr>
              <a:t>[5] </a:t>
            </a:r>
            <a:r>
              <a:rPr lang="en-GB" sz="2000" dirty="0" err="1">
                <a:solidFill>
                  <a:srgbClr val="EE6000"/>
                </a:solidFill>
                <a:latin typeface="Century Gothic" panose="020B0502020202020204" pitchFamily="34" charset="0"/>
              </a:rPr>
              <a:t>Travailles-tu</a:t>
            </a:r>
            <a:r>
              <a:rPr lang="en-GB" sz="2000" dirty="0">
                <a:solidFill>
                  <a:srgbClr val="EE6000"/>
                </a:solidFill>
                <a:latin typeface="Century Gothic" panose="020B0502020202020204" pitchFamily="34" charset="0"/>
              </a:rPr>
              <a:t> </a:t>
            </a:r>
            <a:r>
              <a:rPr lang="en-GB" sz="2000" dirty="0" err="1">
                <a:solidFill>
                  <a:srgbClr val="EE6000"/>
                </a:solidFill>
                <a:latin typeface="Century Gothic" panose="020B0502020202020204" pitchFamily="34" charset="0"/>
              </a:rPr>
              <a:t>aussi</a:t>
            </a:r>
            <a:r>
              <a:rPr lang="en-GB" sz="2000" dirty="0">
                <a:solidFill>
                  <a:srgbClr val="EE6000"/>
                </a:solidFill>
                <a:latin typeface="Century Gothic" panose="020B0502020202020204" pitchFamily="34" charset="0"/>
              </a:rPr>
              <a:t> ?</a:t>
            </a:r>
          </a:p>
          <a:p>
            <a:r>
              <a:rPr lang="en-GB" sz="2000" dirty="0">
                <a:solidFill>
                  <a:srgbClr val="EE6000"/>
                </a:solidFill>
                <a:latin typeface="Century Gothic" panose="020B0502020202020204" pitchFamily="34" charset="0"/>
              </a:rPr>
              <a:t>[6] </a:t>
            </a:r>
            <a:r>
              <a:rPr lang="en-GB" sz="2000" dirty="0" err="1">
                <a:solidFill>
                  <a:srgbClr val="EE6000"/>
                </a:solidFill>
                <a:latin typeface="Century Gothic" panose="020B0502020202020204" pitchFamily="34" charset="0"/>
              </a:rPr>
              <a:t>Sors-tu</a:t>
            </a:r>
            <a:r>
              <a:rPr lang="en-GB" sz="2000" dirty="0">
                <a:solidFill>
                  <a:srgbClr val="EE6000"/>
                </a:solidFill>
                <a:latin typeface="Century Gothic" panose="020B0502020202020204" pitchFamily="34" charset="0"/>
              </a:rPr>
              <a:t> </a:t>
            </a:r>
            <a:r>
              <a:rPr lang="en-GB" sz="2000" dirty="0" err="1">
                <a:solidFill>
                  <a:srgbClr val="EE6000"/>
                </a:solidFill>
                <a:latin typeface="Century Gothic" panose="020B0502020202020204" pitchFamily="34" charset="0"/>
              </a:rPr>
              <a:t>chaque</a:t>
            </a:r>
            <a:r>
              <a:rPr lang="en-GB" sz="2000" dirty="0">
                <a:solidFill>
                  <a:srgbClr val="EE6000"/>
                </a:solidFill>
                <a:latin typeface="Century Gothic" panose="020B0502020202020204" pitchFamily="34" charset="0"/>
              </a:rPr>
              <a:t> week-end ?</a:t>
            </a:r>
          </a:p>
          <a:p>
            <a:r>
              <a:rPr lang="en-GB" sz="2000" dirty="0">
                <a:solidFill>
                  <a:srgbClr val="EE6000"/>
                </a:solidFill>
                <a:latin typeface="Century Gothic" panose="020B0502020202020204" pitchFamily="34" charset="0"/>
              </a:rPr>
              <a:t>[7] </a:t>
            </a:r>
            <a:r>
              <a:rPr lang="en-GB" sz="2000" dirty="0" err="1">
                <a:solidFill>
                  <a:srgbClr val="EE6000"/>
                </a:solidFill>
                <a:latin typeface="Century Gothic" panose="020B0502020202020204" pitchFamily="34" charset="0"/>
              </a:rPr>
              <a:t>Aimes-tu</a:t>
            </a:r>
            <a:r>
              <a:rPr lang="en-GB" sz="2000" dirty="0">
                <a:solidFill>
                  <a:srgbClr val="EE6000"/>
                </a:solidFill>
                <a:latin typeface="Century Gothic" panose="020B0502020202020204" pitchFamily="34" charset="0"/>
              </a:rPr>
              <a:t> </a:t>
            </a:r>
            <a:r>
              <a:rPr lang="en-GB" sz="2000" dirty="0" err="1">
                <a:solidFill>
                  <a:srgbClr val="EE6000"/>
                </a:solidFill>
                <a:latin typeface="Century Gothic" panose="020B0502020202020204" pitchFamily="34" charset="0"/>
              </a:rPr>
              <a:t>devenir</a:t>
            </a:r>
            <a:r>
              <a:rPr lang="en-GB" sz="2000" dirty="0">
                <a:solidFill>
                  <a:srgbClr val="EE6000"/>
                </a:solidFill>
                <a:latin typeface="Century Gothic" panose="020B0502020202020204" pitchFamily="34" charset="0"/>
              </a:rPr>
              <a:t> </a:t>
            </a:r>
            <a:r>
              <a:rPr lang="en-GB" sz="2000" dirty="0" err="1">
                <a:solidFill>
                  <a:srgbClr val="EE6000"/>
                </a:solidFill>
                <a:latin typeface="Century Gothic" panose="020B0502020202020204" pitchFamily="34" charset="0"/>
              </a:rPr>
              <a:t>adulte</a:t>
            </a:r>
            <a:r>
              <a:rPr lang="en-GB" sz="2000" dirty="0">
                <a:solidFill>
                  <a:srgbClr val="EE6000"/>
                </a:solidFill>
                <a:latin typeface="Century Gothic" panose="020B0502020202020204" pitchFamily="34" charset="0"/>
              </a:rPr>
              <a:t> ?</a:t>
            </a:r>
          </a:p>
          <a:p>
            <a:r>
              <a:rPr lang="en-GB" sz="2000" dirty="0">
                <a:solidFill>
                  <a:srgbClr val="EE6000"/>
                </a:solidFill>
                <a:latin typeface="Century Gothic" panose="020B0502020202020204" pitchFamily="34" charset="0"/>
              </a:rPr>
              <a:t>[8] Vas-</a:t>
            </a:r>
            <a:r>
              <a:rPr lang="en-GB" sz="2000" dirty="0" err="1">
                <a:solidFill>
                  <a:srgbClr val="EE6000"/>
                </a:solidFill>
                <a:latin typeface="Century Gothic" panose="020B0502020202020204" pitchFamily="34" charset="0"/>
              </a:rPr>
              <a:t>tu</a:t>
            </a:r>
            <a:r>
              <a:rPr lang="en-GB" sz="2000" dirty="0">
                <a:solidFill>
                  <a:srgbClr val="EE6000"/>
                </a:solidFill>
                <a:latin typeface="Century Gothic" panose="020B0502020202020204" pitchFamily="34" charset="0"/>
              </a:rPr>
              <a:t> à </a:t>
            </a:r>
            <a:r>
              <a:rPr lang="en-GB" sz="2000" dirty="0" err="1">
                <a:solidFill>
                  <a:srgbClr val="EE6000"/>
                </a:solidFill>
                <a:latin typeface="Century Gothic" panose="020B0502020202020204" pitchFamily="34" charset="0"/>
              </a:rPr>
              <a:t>l’étranger</a:t>
            </a:r>
            <a:r>
              <a:rPr lang="en-GB" sz="2000" dirty="0">
                <a:solidFill>
                  <a:srgbClr val="EE6000"/>
                </a:solidFill>
                <a:latin typeface="Century Gothic" panose="020B0502020202020204" pitchFamily="34" charset="0"/>
              </a:rPr>
              <a:t> ?</a:t>
            </a:r>
          </a:p>
          <a:p>
            <a:r>
              <a:rPr lang="en-GB" sz="2000" dirty="0">
                <a:solidFill>
                  <a:srgbClr val="EE6000"/>
                </a:solidFill>
                <a:latin typeface="Century Gothic" panose="020B0502020202020204" pitchFamily="34" charset="0"/>
              </a:rPr>
              <a:t>[9] </a:t>
            </a:r>
            <a:r>
              <a:rPr lang="en-GB" sz="2000" dirty="0" err="1">
                <a:solidFill>
                  <a:srgbClr val="EE6000"/>
                </a:solidFill>
                <a:latin typeface="Century Gothic" panose="020B0502020202020204" pitchFamily="34" charset="0"/>
              </a:rPr>
              <a:t>Prends-tu</a:t>
            </a:r>
            <a:r>
              <a:rPr lang="en-GB" sz="2000" dirty="0">
                <a:solidFill>
                  <a:srgbClr val="EE6000"/>
                </a:solidFill>
                <a:latin typeface="Century Gothic" panose="020B0502020202020204" pitchFamily="34" charset="0"/>
              </a:rPr>
              <a:t> la </a:t>
            </a:r>
            <a:r>
              <a:rPr lang="en-GB" sz="2000" dirty="0" err="1">
                <a:solidFill>
                  <a:srgbClr val="EE6000"/>
                </a:solidFill>
                <a:latin typeface="Century Gothic" panose="020B0502020202020204" pitchFamily="34" charset="0"/>
              </a:rPr>
              <a:t>voiture</a:t>
            </a:r>
            <a:r>
              <a:rPr lang="en-GB" sz="2000" dirty="0">
                <a:solidFill>
                  <a:srgbClr val="EE6000"/>
                </a:solidFill>
                <a:latin typeface="Century Gothic" panose="020B0502020202020204" pitchFamily="34" charset="0"/>
              </a:rPr>
              <a:t>?</a:t>
            </a:r>
          </a:p>
          <a:p>
            <a:r>
              <a:rPr lang="en-GB" sz="2000" dirty="0">
                <a:solidFill>
                  <a:srgbClr val="EE6000"/>
                </a:solidFill>
                <a:latin typeface="Century Gothic" panose="020B0502020202020204" pitchFamily="34" charset="0"/>
              </a:rPr>
              <a:t>[10] </a:t>
            </a:r>
            <a:r>
              <a:rPr lang="en-GB" sz="2000" dirty="0" err="1">
                <a:solidFill>
                  <a:srgbClr val="EE6000"/>
                </a:solidFill>
                <a:latin typeface="Century Gothic" panose="020B0502020202020204" pitchFamily="34" charset="0"/>
              </a:rPr>
              <a:t>Reviens-tu</a:t>
            </a:r>
            <a:r>
              <a:rPr lang="en-GB" sz="2000" dirty="0">
                <a:solidFill>
                  <a:srgbClr val="EE6000"/>
                </a:solidFill>
                <a:latin typeface="Century Gothic" panose="020B0502020202020204" pitchFamily="34" charset="0"/>
              </a:rPr>
              <a:t> </a:t>
            </a:r>
            <a:r>
              <a:rPr lang="en-GB" sz="2000" dirty="0" err="1">
                <a:solidFill>
                  <a:srgbClr val="EE6000"/>
                </a:solidFill>
                <a:latin typeface="Century Gothic" panose="020B0502020202020204" pitchFamily="34" charset="0"/>
              </a:rPr>
              <a:t>en</a:t>
            </a:r>
            <a:r>
              <a:rPr lang="en-GB" sz="2000" dirty="0">
                <a:solidFill>
                  <a:srgbClr val="EE6000"/>
                </a:solidFill>
                <a:latin typeface="Century Gothic" panose="020B0502020202020204" pitchFamily="34" charset="0"/>
              </a:rPr>
              <a:t> France ?</a:t>
            </a:r>
          </a:p>
          <a:p>
            <a:endParaRPr lang="en-GB" sz="2000" dirty="0">
              <a:solidFill>
                <a:srgbClr val="EE6000"/>
              </a:solidFill>
              <a:latin typeface="Century Gothic" panose="020B0502020202020204" pitchFamily="34" charset="0"/>
            </a:endParaRPr>
          </a:p>
        </p:txBody>
      </p:sp>
      <p:pic>
        <p:nvPicPr>
          <p:cNvPr id="11" name="Picture 10">
            <a:extLst>
              <a:ext uri="{FF2B5EF4-FFF2-40B4-BE49-F238E27FC236}">
                <a16:creationId xmlns:a16="http://schemas.microsoft.com/office/drawing/2014/main" id="{14FA53A9-055B-4979-BA84-62CA9151B2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3890" y="5033877"/>
            <a:ext cx="1080000" cy="1080000"/>
          </a:xfrm>
          <a:prstGeom prst="rect">
            <a:avLst/>
          </a:prstGeom>
        </p:spPr>
      </p:pic>
      <p:pic>
        <p:nvPicPr>
          <p:cNvPr id="13" name="Picture 12">
            <a:extLst>
              <a:ext uri="{FF2B5EF4-FFF2-40B4-BE49-F238E27FC236}">
                <a16:creationId xmlns:a16="http://schemas.microsoft.com/office/drawing/2014/main" id="{4F08BC95-0800-407D-BF47-44B091A01E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94310" y="5154008"/>
            <a:ext cx="1080000" cy="1080000"/>
          </a:xfrm>
          <a:prstGeom prst="rect">
            <a:avLst/>
          </a:prstGeom>
        </p:spPr>
      </p:pic>
      <p:pic>
        <p:nvPicPr>
          <p:cNvPr id="10" name="Picture 9" descr="background rectangle">
            <a:extLst>
              <a:ext uri="{FF2B5EF4-FFF2-40B4-BE49-F238E27FC236}">
                <a16:creationId xmlns:a16="http://schemas.microsoft.com/office/drawing/2014/main" id="{FE10F482-6720-4846-A5DF-7FE6D9EC577E}"/>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2" name="Title 3">
            <a:extLst>
              <a:ext uri="{FF2B5EF4-FFF2-40B4-BE49-F238E27FC236}">
                <a16:creationId xmlns:a16="http://schemas.microsoft.com/office/drawing/2014/main" id="{CA8E172D-1FD6-4D5B-A12F-420D1E137CEB}"/>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Habiter à Alger</a:t>
            </a:r>
            <a:endParaRPr lang="en-GB" sz="3600" b="1" dirty="0">
              <a:solidFill>
                <a:schemeClr val="bg1"/>
              </a:solidFill>
            </a:endParaRPr>
          </a:p>
        </p:txBody>
      </p:sp>
      <p:sp>
        <p:nvSpPr>
          <p:cNvPr id="14" name="Rounded Rectangle 46">
            <a:extLst>
              <a:ext uri="{FF2B5EF4-FFF2-40B4-BE49-F238E27FC236}">
                <a16:creationId xmlns:a16="http://schemas.microsoft.com/office/drawing/2014/main" id="{80B81D77-E187-45D3-AB3B-AD73E04722CB}"/>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8521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Qui fait quoi ?</a:t>
            </a:r>
          </a:p>
        </p:txBody>
      </p:sp>
      <p:pic>
        <p:nvPicPr>
          <p:cNvPr id="10" name="Picture 2" descr="Portrait de face d'un homme à l'aspect bienveillant, soigneusement vêtu et perruqué, assis sur une chaise de paille.">
            <a:extLst>
              <a:ext uri="{FF2B5EF4-FFF2-40B4-BE49-F238E27FC236}">
                <a16:creationId xmlns:a16="http://schemas.microsoft.com/office/drawing/2014/main" id="{A40833AA-060C-42AD-82E8-75B5082E01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4418" y="3626130"/>
            <a:ext cx="1440000" cy="20049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upload.wikimedia.org/wikipedia/commons/9/9c/Stromae_2011_cropped.jpg">
            <a:extLst>
              <a:ext uri="{FF2B5EF4-FFF2-40B4-BE49-F238E27FC236}">
                <a16:creationId xmlns:a16="http://schemas.microsoft.com/office/drawing/2014/main" id="{0933F953-A399-4F2A-8A46-DD4147151D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69739" y="3955009"/>
            <a:ext cx="1440000" cy="17586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upload.wikimedia.org/wikipedia/commons/7/71/Marie_Curie_c1920.png">
            <a:extLst>
              <a:ext uri="{FF2B5EF4-FFF2-40B4-BE49-F238E27FC236}">
                <a16:creationId xmlns:a16="http://schemas.microsoft.com/office/drawing/2014/main" id="{33A45549-6756-4FFF-9F83-E415C2C759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54038" y="3736429"/>
            <a:ext cx="1440000" cy="197721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upload.wikimedia.org/wikipedia/commons/2/2d/Marion_Cotillard_1_%28July_2009%29.jpg">
            <a:extLst>
              <a:ext uri="{FF2B5EF4-FFF2-40B4-BE49-F238E27FC236}">
                <a16:creationId xmlns:a16="http://schemas.microsoft.com/office/drawing/2014/main" id="{C94F5F83-E08C-4DBF-8AF0-F525D6FAD5D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74990" y="3626130"/>
            <a:ext cx="1440000" cy="20875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Gabrielle Chanel en marinière.jpg">
            <a:extLst>
              <a:ext uri="{FF2B5EF4-FFF2-40B4-BE49-F238E27FC236}">
                <a16:creationId xmlns:a16="http://schemas.microsoft.com/office/drawing/2014/main" id="{6538D13D-4461-42D1-B70C-4F8F7299142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35308" y="1226947"/>
            <a:ext cx="1440000" cy="189118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s://upload.wikimedia.org/wikipedia/commons/7/7c/Didier_Drogba_%282019%29_%28cropped%29.jpg">
            <a:extLst>
              <a:ext uri="{FF2B5EF4-FFF2-40B4-BE49-F238E27FC236}">
                <a16:creationId xmlns:a16="http://schemas.microsoft.com/office/drawing/2014/main" id="{E5C30FD6-AA0F-4D7E-BEDE-62A29CC38A9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82165" y="1256729"/>
            <a:ext cx="1440000" cy="1861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s://upload.wikimedia.org/wikipedia/commons/5/5a/Bonnat_Hugo001z.jpg">
            <a:extLst>
              <a:ext uri="{FF2B5EF4-FFF2-40B4-BE49-F238E27FC236}">
                <a16:creationId xmlns:a16="http://schemas.microsoft.com/office/drawing/2014/main" id="{3246FE55-3DF2-4BA9-BA44-03AEE1E67D8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54038" y="1311857"/>
            <a:ext cx="1440000" cy="18062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s://upload.wikimedia.org/wikipedia/commons/3/38/Celine_Dion_by_Linda_Bisset.jpg">
            <a:extLst>
              <a:ext uri="{FF2B5EF4-FFF2-40B4-BE49-F238E27FC236}">
                <a16:creationId xmlns:a16="http://schemas.microsoft.com/office/drawing/2014/main" id="{D0A4AC97-52F4-487B-BD99-2FE58A111BC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369739" y="830322"/>
            <a:ext cx="1440000" cy="22929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670FF2A-16F6-4063-97AD-28A88070F0F4}"/>
              </a:ext>
            </a:extLst>
          </p:cNvPr>
          <p:cNvSpPr txBox="1"/>
          <p:nvPr/>
        </p:nvSpPr>
        <p:spPr>
          <a:xfrm>
            <a:off x="3434948" y="3123282"/>
            <a:ext cx="18407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Coco Chanel</a:t>
            </a:r>
          </a:p>
        </p:txBody>
      </p:sp>
      <p:sp>
        <p:nvSpPr>
          <p:cNvPr id="18" name="TextBox 17">
            <a:extLst>
              <a:ext uri="{FF2B5EF4-FFF2-40B4-BE49-F238E27FC236}">
                <a16:creationId xmlns:a16="http://schemas.microsoft.com/office/drawing/2014/main" id="{9FDC59C9-7798-4B1D-88FE-7C00B89FFED2}"/>
              </a:ext>
            </a:extLst>
          </p:cNvPr>
          <p:cNvSpPr txBox="1"/>
          <p:nvPr/>
        </p:nvSpPr>
        <p:spPr>
          <a:xfrm>
            <a:off x="5762306" y="3123282"/>
            <a:ext cx="19453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Didier Drogba</a:t>
            </a:r>
          </a:p>
        </p:txBody>
      </p:sp>
      <p:sp>
        <p:nvSpPr>
          <p:cNvPr id="19" name="TextBox 18">
            <a:extLst>
              <a:ext uri="{FF2B5EF4-FFF2-40B4-BE49-F238E27FC236}">
                <a16:creationId xmlns:a16="http://schemas.microsoft.com/office/drawing/2014/main" id="{4583433D-C606-4A66-849E-D74493A9E7C4}"/>
              </a:ext>
            </a:extLst>
          </p:cNvPr>
          <p:cNvSpPr txBox="1"/>
          <p:nvPr/>
        </p:nvSpPr>
        <p:spPr>
          <a:xfrm>
            <a:off x="8153857" y="3123282"/>
            <a:ext cx="164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Victor Hugo</a:t>
            </a:r>
          </a:p>
        </p:txBody>
      </p:sp>
      <p:sp>
        <p:nvSpPr>
          <p:cNvPr id="20" name="TextBox 19">
            <a:extLst>
              <a:ext uri="{FF2B5EF4-FFF2-40B4-BE49-F238E27FC236}">
                <a16:creationId xmlns:a16="http://schemas.microsoft.com/office/drawing/2014/main" id="{1EFB6F85-40C2-40C6-A622-F883CDD7629E}"/>
              </a:ext>
            </a:extLst>
          </p:cNvPr>
          <p:cNvSpPr txBox="1"/>
          <p:nvPr/>
        </p:nvSpPr>
        <p:spPr>
          <a:xfrm>
            <a:off x="10269558" y="3123282"/>
            <a:ext cx="16403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Céline Dion</a:t>
            </a:r>
          </a:p>
        </p:txBody>
      </p:sp>
      <p:sp>
        <p:nvSpPr>
          <p:cNvPr id="21" name="TextBox 20">
            <a:extLst>
              <a:ext uri="{FF2B5EF4-FFF2-40B4-BE49-F238E27FC236}">
                <a16:creationId xmlns:a16="http://schemas.microsoft.com/office/drawing/2014/main" id="{FF865FE6-4C6E-442A-8FAE-38B6F68D7324}"/>
              </a:ext>
            </a:extLst>
          </p:cNvPr>
          <p:cNvSpPr txBox="1"/>
          <p:nvPr/>
        </p:nvSpPr>
        <p:spPr>
          <a:xfrm>
            <a:off x="3321369" y="5608155"/>
            <a:ext cx="20060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Jean-Jacques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Rousseau</a:t>
            </a:r>
          </a:p>
        </p:txBody>
      </p:sp>
      <p:sp>
        <p:nvSpPr>
          <p:cNvPr id="22" name="TextBox 21">
            <a:extLst>
              <a:ext uri="{FF2B5EF4-FFF2-40B4-BE49-F238E27FC236}">
                <a16:creationId xmlns:a16="http://schemas.microsoft.com/office/drawing/2014/main" id="{9121C3A4-F9B0-4A8D-9CD8-8B19DA6F6CB5}"/>
              </a:ext>
            </a:extLst>
          </p:cNvPr>
          <p:cNvSpPr txBox="1"/>
          <p:nvPr/>
        </p:nvSpPr>
        <p:spPr>
          <a:xfrm>
            <a:off x="5674313" y="5713647"/>
            <a:ext cx="21593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Marion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Cotillard</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821DA7D8-D429-4F6A-A42A-BF88303CB3FF}"/>
              </a:ext>
            </a:extLst>
          </p:cNvPr>
          <p:cNvSpPr txBox="1"/>
          <p:nvPr/>
        </p:nvSpPr>
        <p:spPr>
          <a:xfrm>
            <a:off x="8153857" y="5713647"/>
            <a:ext cx="164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Marie Curie</a:t>
            </a:r>
          </a:p>
        </p:txBody>
      </p:sp>
      <p:sp>
        <p:nvSpPr>
          <p:cNvPr id="24" name="TextBox 23">
            <a:extLst>
              <a:ext uri="{FF2B5EF4-FFF2-40B4-BE49-F238E27FC236}">
                <a16:creationId xmlns:a16="http://schemas.microsoft.com/office/drawing/2014/main" id="{768FA4E9-FAA5-4608-A0EF-5D80C9ACCE18}"/>
              </a:ext>
            </a:extLst>
          </p:cNvPr>
          <p:cNvSpPr txBox="1"/>
          <p:nvPr/>
        </p:nvSpPr>
        <p:spPr>
          <a:xfrm>
            <a:off x="10494047" y="5719198"/>
            <a:ext cx="1204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Stromae</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9118F6EA-C524-47CB-81AA-6063920827C1}"/>
              </a:ext>
            </a:extLst>
          </p:cNvPr>
          <p:cNvSpPr txBox="1"/>
          <p:nvPr/>
        </p:nvSpPr>
        <p:spPr>
          <a:xfrm>
            <a:off x="203337" y="1150135"/>
            <a:ext cx="3169457" cy="5016758"/>
          </a:xfrm>
          <a:prstGeom prst="rect">
            <a:avLst/>
          </a:prstGeom>
          <a:noFill/>
        </p:spPr>
        <p:txBody>
          <a:bodyPr wrap="none" rtlCol="0">
            <a:spAutoFit/>
          </a:bodyPr>
          <a:lstStyle/>
          <a:p>
            <a:r>
              <a:rPr lang="en-GB" sz="2000" dirty="0" err="1">
                <a:solidFill>
                  <a:srgbClr val="115076"/>
                </a:solidFill>
                <a:latin typeface="Century Gothic" panose="020B0502020202020204" pitchFamily="34" charset="0"/>
              </a:rPr>
              <a:t>Fais</a:t>
            </a:r>
            <a:r>
              <a:rPr lang="en-GB" sz="2000" dirty="0">
                <a:solidFill>
                  <a:srgbClr val="115076"/>
                </a:solidFill>
                <a:latin typeface="Century Gothic" panose="020B0502020202020204" pitchFamily="34" charset="0"/>
              </a:rPr>
              <a:t> des questions avec:</a:t>
            </a:r>
          </a:p>
          <a:p>
            <a:endParaRPr lang="en-GB" sz="2000" dirty="0">
              <a:solidFill>
                <a:srgbClr val="115076"/>
              </a:solidFill>
              <a:latin typeface="Century Gothic" panose="020B0502020202020204" pitchFamily="34" charset="0"/>
            </a:endParaRPr>
          </a:p>
          <a:p>
            <a:r>
              <a:rPr lang="en-GB" sz="2000" dirty="0" err="1">
                <a:solidFill>
                  <a:srgbClr val="115076"/>
                </a:solidFill>
                <a:latin typeface="Century Gothic" panose="020B0502020202020204" pitchFamily="34" charset="0"/>
              </a:rPr>
              <a:t>être</a:t>
            </a:r>
            <a:endParaRPr lang="en-GB" sz="2000" dirty="0">
              <a:solidFill>
                <a:srgbClr val="115076"/>
              </a:solidFill>
              <a:latin typeface="Century Gothic" panose="020B0502020202020204" pitchFamily="34" charset="0"/>
            </a:endParaRPr>
          </a:p>
          <a:p>
            <a:r>
              <a:rPr lang="en-GB" sz="2000" dirty="0" err="1">
                <a:solidFill>
                  <a:srgbClr val="115076"/>
                </a:solidFill>
                <a:latin typeface="Century Gothic" panose="020B0502020202020204" pitchFamily="34" charset="0"/>
              </a:rPr>
              <a:t>venir</a:t>
            </a:r>
            <a:endParaRPr lang="en-GB" sz="2000" dirty="0">
              <a:solidFill>
                <a:srgbClr val="115076"/>
              </a:solidFill>
              <a:latin typeface="Century Gothic" panose="020B0502020202020204" pitchFamily="34" charset="0"/>
            </a:endParaRPr>
          </a:p>
          <a:p>
            <a:r>
              <a:rPr lang="en-GB" sz="2000" dirty="0" err="1">
                <a:solidFill>
                  <a:srgbClr val="115076"/>
                </a:solidFill>
                <a:latin typeface="Century Gothic" panose="020B0502020202020204" pitchFamily="34" charset="0"/>
              </a:rPr>
              <a:t>habiter</a:t>
            </a:r>
            <a:endParaRPr lang="en-GB" sz="2000" dirty="0">
              <a:solidFill>
                <a:srgbClr val="115076"/>
              </a:solidFill>
              <a:latin typeface="Century Gothic" panose="020B0502020202020204" pitchFamily="34" charset="0"/>
            </a:endParaRPr>
          </a:p>
          <a:p>
            <a:r>
              <a:rPr lang="en-GB" sz="2000" dirty="0" err="1">
                <a:solidFill>
                  <a:srgbClr val="115076"/>
                </a:solidFill>
                <a:latin typeface="Century Gothic" panose="020B0502020202020204" pitchFamily="34" charset="0"/>
              </a:rPr>
              <a:t>travailler</a:t>
            </a:r>
            <a:endParaRPr lang="en-GB" sz="2000" dirty="0">
              <a:solidFill>
                <a:srgbClr val="115076"/>
              </a:solidFill>
              <a:latin typeface="Century Gothic" panose="020B0502020202020204" pitchFamily="34" charset="0"/>
            </a:endParaRPr>
          </a:p>
          <a:p>
            <a:r>
              <a:rPr lang="en-GB" sz="2000" dirty="0">
                <a:solidFill>
                  <a:srgbClr val="115076"/>
                </a:solidFill>
                <a:latin typeface="Century Gothic" panose="020B0502020202020204" pitchFamily="34" charset="0"/>
              </a:rPr>
              <a:t>aimer</a:t>
            </a:r>
          </a:p>
          <a:p>
            <a:r>
              <a:rPr lang="en-GB" sz="2000" dirty="0" err="1">
                <a:solidFill>
                  <a:srgbClr val="115076"/>
                </a:solidFill>
                <a:latin typeface="Century Gothic" panose="020B0502020202020204" pitchFamily="34" charset="0"/>
              </a:rPr>
              <a:t>créer</a:t>
            </a:r>
            <a:endParaRPr lang="en-GB" sz="2000" dirty="0">
              <a:solidFill>
                <a:srgbClr val="115076"/>
              </a:solidFill>
              <a:latin typeface="Century Gothic" panose="020B0502020202020204" pitchFamily="34" charset="0"/>
            </a:endParaRPr>
          </a:p>
          <a:p>
            <a:r>
              <a:rPr lang="en-GB" sz="2000" dirty="0">
                <a:solidFill>
                  <a:srgbClr val="115076"/>
                </a:solidFill>
                <a:latin typeface="Century Gothic" panose="020B0502020202020204" pitchFamily="34" charset="0"/>
              </a:rPr>
              <a:t>changer</a:t>
            </a:r>
          </a:p>
          <a:p>
            <a:r>
              <a:rPr lang="en-GB" sz="2000" dirty="0" err="1">
                <a:solidFill>
                  <a:srgbClr val="115076"/>
                </a:solidFill>
                <a:latin typeface="Century Gothic" panose="020B0502020202020204" pitchFamily="34" charset="0"/>
              </a:rPr>
              <a:t>gagner</a:t>
            </a:r>
            <a:endParaRPr lang="en-GB" sz="2000" dirty="0">
              <a:solidFill>
                <a:srgbClr val="115076"/>
              </a:solidFill>
              <a:latin typeface="Century Gothic" panose="020B0502020202020204" pitchFamily="34" charset="0"/>
            </a:endParaRPr>
          </a:p>
          <a:p>
            <a:r>
              <a:rPr lang="en-GB" sz="2000" dirty="0" err="1">
                <a:solidFill>
                  <a:srgbClr val="115076"/>
                </a:solidFill>
                <a:latin typeface="Century Gothic" panose="020B0502020202020204" pitchFamily="34" charset="0"/>
              </a:rPr>
              <a:t>jouer</a:t>
            </a:r>
            <a:endParaRPr lang="en-GB" sz="2000" dirty="0">
              <a:solidFill>
                <a:srgbClr val="115076"/>
              </a:solidFill>
              <a:latin typeface="Century Gothic" panose="020B0502020202020204" pitchFamily="34" charset="0"/>
            </a:endParaRPr>
          </a:p>
          <a:p>
            <a:r>
              <a:rPr lang="en-GB" sz="2000" dirty="0" err="1">
                <a:solidFill>
                  <a:srgbClr val="115076"/>
                </a:solidFill>
                <a:latin typeface="Century Gothic" panose="020B0502020202020204" pitchFamily="34" charset="0"/>
              </a:rPr>
              <a:t>écrire</a:t>
            </a:r>
            <a:endParaRPr lang="en-GB" sz="2000" dirty="0">
              <a:solidFill>
                <a:srgbClr val="115076"/>
              </a:solidFill>
              <a:latin typeface="Century Gothic" panose="020B0502020202020204" pitchFamily="34" charset="0"/>
            </a:endParaRPr>
          </a:p>
          <a:p>
            <a:r>
              <a:rPr lang="en-GB" sz="2000" dirty="0" err="1">
                <a:solidFill>
                  <a:srgbClr val="115076"/>
                </a:solidFill>
                <a:latin typeface="Century Gothic" panose="020B0502020202020204" pitchFamily="34" charset="0"/>
              </a:rPr>
              <a:t>étudier</a:t>
            </a:r>
            <a:endParaRPr lang="en-GB" sz="2000" dirty="0">
              <a:solidFill>
                <a:srgbClr val="115076"/>
              </a:solidFill>
              <a:latin typeface="Century Gothic" panose="020B0502020202020204" pitchFamily="34" charset="0"/>
            </a:endParaRPr>
          </a:p>
          <a:p>
            <a:r>
              <a:rPr lang="en-GB" sz="2000" dirty="0">
                <a:solidFill>
                  <a:srgbClr val="115076"/>
                </a:solidFill>
                <a:latin typeface="Century Gothic" panose="020B0502020202020204" pitchFamily="34" charset="0"/>
              </a:rPr>
              <a:t>chanter</a:t>
            </a:r>
          </a:p>
          <a:p>
            <a:r>
              <a:rPr lang="en-GB" sz="2000" dirty="0" err="1">
                <a:solidFill>
                  <a:srgbClr val="115076"/>
                </a:solidFill>
                <a:latin typeface="Century Gothic" panose="020B0502020202020204" pitchFamily="34" charset="0"/>
              </a:rPr>
              <a:t>parler</a:t>
            </a:r>
            <a:endParaRPr lang="en-GB" sz="2000" dirty="0">
              <a:solidFill>
                <a:srgbClr val="115076"/>
              </a:solidFill>
              <a:latin typeface="Century Gothic" panose="020B0502020202020204" pitchFamily="34" charset="0"/>
            </a:endParaRPr>
          </a:p>
          <a:p>
            <a:r>
              <a:rPr lang="en-GB" sz="2000" dirty="0">
                <a:solidFill>
                  <a:srgbClr val="115076"/>
                </a:solidFill>
                <a:latin typeface="Century Gothic" panose="020B0502020202020204" pitchFamily="34" charset="0"/>
              </a:rPr>
              <a:t>…</a:t>
            </a:r>
          </a:p>
        </p:txBody>
      </p:sp>
      <p:sp>
        <p:nvSpPr>
          <p:cNvPr id="2" name="TextBox 1">
            <a:extLst>
              <a:ext uri="{FF2B5EF4-FFF2-40B4-BE49-F238E27FC236}">
                <a16:creationId xmlns:a16="http://schemas.microsoft.com/office/drawing/2014/main" id="{04E7B607-EA4A-4116-B232-C43844152A5E}"/>
              </a:ext>
            </a:extLst>
          </p:cNvPr>
          <p:cNvSpPr txBox="1"/>
          <p:nvPr/>
        </p:nvSpPr>
        <p:spPr>
          <a:xfrm>
            <a:off x="6505289" y="165936"/>
            <a:ext cx="2861531" cy="1015663"/>
          </a:xfrm>
          <a:prstGeom prst="rect">
            <a:avLst/>
          </a:prstGeom>
          <a:noFill/>
          <a:ln>
            <a:solidFill>
              <a:srgbClr val="115076"/>
            </a:solidFill>
          </a:ln>
        </p:spPr>
        <p:txBody>
          <a:bodyPr wrap="square" rtlCol="0">
            <a:spAutoFit/>
          </a:bodyPr>
          <a:lstStyle/>
          <a:p>
            <a:r>
              <a:rPr lang="en-GB" sz="2000" dirty="0" err="1">
                <a:solidFill>
                  <a:srgbClr val="115076"/>
                </a:solidFill>
                <a:latin typeface="Century Gothic" panose="020B0502020202020204" pitchFamily="34" charset="0"/>
              </a:rPr>
              <a:t>Exemple</a:t>
            </a:r>
            <a:endParaRPr lang="en-GB" sz="2000" dirty="0">
              <a:solidFill>
                <a:srgbClr val="115076"/>
              </a:solidFill>
              <a:latin typeface="Century Gothic" panose="020B0502020202020204" pitchFamily="34" charset="0"/>
            </a:endParaRPr>
          </a:p>
          <a:p>
            <a:r>
              <a:rPr lang="en-GB" sz="2000" dirty="0">
                <a:solidFill>
                  <a:srgbClr val="115076"/>
                </a:solidFill>
                <a:latin typeface="Century Gothic" panose="020B0502020202020204" pitchFamily="34" charset="0"/>
              </a:rPr>
              <a:t>Coco Chanel </a:t>
            </a:r>
            <a:r>
              <a:rPr lang="en-GB" sz="2000" dirty="0" err="1">
                <a:solidFill>
                  <a:srgbClr val="115076"/>
                </a:solidFill>
                <a:latin typeface="Century Gothic" panose="020B0502020202020204" pitchFamily="34" charset="0"/>
              </a:rPr>
              <a:t>est-elle</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française</a:t>
            </a:r>
            <a:r>
              <a:rPr lang="en-GB" sz="2000" dirty="0">
                <a:solidFill>
                  <a:srgbClr val="115076"/>
                </a:solidFill>
                <a:latin typeface="Century Gothic" panose="020B0502020202020204" pitchFamily="34" charset="0"/>
              </a:rPr>
              <a:t> ? </a:t>
            </a:r>
          </a:p>
        </p:txBody>
      </p:sp>
      <p:pic>
        <p:nvPicPr>
          <p:cNvPr id="25" name="Picture 24" descr="background rectangle">
            <a:extLst>
              <a:ext uri="{FF2B5EF4-FFF2-40B4-BE49-F238E27FC236}">
                <a16:creationId xmlns:a16="http://schemas.microsoft.com/office/drawing/2014/main" id="{2FFEEEC2-0F22-4AA7-B893-E9FAD4222176}"/>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6" name="Title 3">
            <a:extLst>
              <a:ext uri="{FF2B5EF4-FFF2-40B4-BE49-F238E27FC236}">
                <a16:creationId xmlns:a16="http://schemas.microsoft.com/office/drawing/2014/main" id="{6498FF68-B71B-4A66-B7B8-C26826C8A5D6}"/>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Qui fait quoi ?</a:t>
            </a:r>
            <a:endParaRPr lang="en-GB" sz="3600" b="1" dirty="0">
              <a:solidFill>
                <a:schemeClr val="bg1"/>
              </a:solidFill>
            </a:endParaRPr>
          </a:p>
        </p:txBody>
      </p:sp>
      <p:sp>
        <p:nvSpPr>
          <p:cNvPr id="27" name="Rounded Rectangle 46">
            <a:extLst>
              <a:ext uri="{FF2B5EF4-FFF2-40B4-BE49-F238E27FC236}">
                <a16:creationId xmlns:a16="http://schemas.microsoft.com/office/drawing/2014/main" id="{2FB76C5E-5C6A-4B64-875F-E054902DA8E5}"/>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178679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Résultat de recherche d'images pour &quot;angèle free photos&quot;">
            <a:extLst>
              <a:ext uri="{FF2B5EF4-FFF2-40B4-BE49-F238E27FC236}">
                <a16:creationId xmlns:a16="http://schemas.microsoft.com/office/drawing/2014/main" id="{BFF4EB19-19E8-4955-860A-8A2B29879A3E}"/>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20700" t="5189" b="33357"/>
          <a:stretch/>
        </p:blipFill>
        <p:spPr bwMode="auto">
          <a:xfrm rot="20820234">
            <a:off x="8150069" y="644141"/>
            <a:ext cx="1166138" cy="13580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3" name="Picture 10" descr="Résultat de recherche d'images pour &quot;gims free photos&quot;">
            <a:extLst>
              <a:ext uri="{FF2B5EF4-FFF2-40B4-BE49-F238E27FC236}">
                <a16:creationId xmlns:a16="http://schemas.microsoft.com/office/drawing/2014/main" id="{70F99726-2032-4410-A8E5-BA4BA56CFC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2858"/>
          <a:stretch/>
        </p:blipFill>
        <p:spPr bwMode="auto">
          <a:xfrm rot="1453712">
            <a:off x="9442787" y="847465"/>
            <a:ext cx="1493809" cy="14825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itle 3"/>
          <p:cNvSpPr>
            <a:spLocks noGrp="1"/>
          </p:cNvSpPr>
          <p:nvPr>
            <p:ph type="title"/>
          </p:nvPr>
        </p:nvSpPr>
        <p:spPr>
          <a:xfrm>
            <a:off x="1" y="296864"/>
            <a:ext cx="5818820" cy="707849"/>
          </a:xfrm>
        </p:spPr>
        <p:txBody>
          <a:bodyPr>
            <a:noAutofit/>
          </a:bodyPr>
          <a:lstStyle/>
          <a:p>
            <a:r>
              <a:rPr lang="fr-FR" sz="2500" b="1" dirty="0">
                <a:solidFill>
                  <a:schemeClr val="bg1"/>
                </a:solidFill>
              </a:rPr>
              <a:t>Elle est comment? Il est comment?</a:t>
            </a:r>
          </a:p>
        </p:txBody>
      </p:sp>
      <p:sp>
        <p:nvSpPr>
          <p:cNvPr id="12" name="TextBox 11">
            <a:extLst>
              <a:ext uri="{FF2B5EF4-FFF2-40B4-BE49-F238E27FC236}">
                <a16:creationId xmlns:a16="http://schemas.microsoft.com/office/drawing/2014/main" id="{45736B70-821C-48ED-9B58-B6D0DC2FDD02}"/>
              </a:ext>
            </a:extLst>
          </p:cNvPr>
          <p:cNvSpPr txBox="1"/>
          <p:nvPr/>
        </p:nvSpPr>
        <p:spPr>
          <a:xfrm>
            <a:off x="1218857" y="1586680"/>
            <a:ext cx="6802317" cy="1323439"/>
          </a:xfrm>
          <a:prstGeom prst="rect">
            <a:avLst/>
          </a:prstGeom>
          <a:noFill/>
        </p:spPr>
        <p:txBody>
          <a:bodyPr wrap="square" rtlCol="0">
            <a:spAutoFit/>
          </a:bodyPr>
          <a:lstStyle/>
          <a:p>
            <a:r>
              <a:rPr lang="fr-FR" sz="2000" dirty="0" err="1">
                <a:solidFill>
                  <a:schemeClr val="accent1">
                    <a:lumMod val="50000"/>
                  </a:schemeClr>
                </a:solidFill>
                <a:latin typeface="Century Gothic" panose="020B0502020202020204" pitchFamily="34" charset="0"/>
              </a:rPr>
              <a:t>Student</a:t>
            </a:r>
            <a:r>
              <a:rPr lang="fr-FR" sz="2000" dirty="0">
                <a:solidFill>
                  <a:schemeClr val="accent1">
                    <a:lumMod val="50000"/>
                  </a:schemeClr>
                </a:solidFill>
                <a:latin typeface="Century Gothic" panose="020B0502020202020204" pitchFamily="34" charset="0"/>
              </a:rPr>
              <a:t> A: Dis une description de l’artiste. </a:t>
            </a:r>
            <a:endParaRPr lang="en-GB" sz="2000" dirty="0">
              <a:solidFill>
                <a:schemeClr val="accent1">
                  <a:lumMod val="50000"/>
                </a:schemeClr>
              </a:solidFill>
              <a:latin typeface="Century Gothic" panose="020B0502020202020204" pitchFamily="34" charset="0"/>
            </a:endParaRPr>
          </a:p>
          <a:p>
            <a:r>
              <a:rPr lang="fr-FR" sz="2000" dirty="0">
                <a:solidFill>
                  <a:schemeClr val="accent1">
                    <a:lumMod val="50000"/>
                  </a:schemeClr>
                </a:solidFill>
                <a:latin typeface="Century Gothic" panose="020B0502020202020204" pitchFamily="34" charset="0"/>
              </a:rPr>
              <a:t>Exemples :</a:t>
            </a:r>
            <a:endParaRPr lang="en-GB" sz="2000" dirty="0">
              <a:solidFill>
                <a:schemeClr val="accent1">
                  <a:lumMod val="50000"/>
                </a:schemeClr>
              </a:solidFill>
              <a:latin typeface="Century Gothic" panose="020B0502020202020204" pitchFamily="34" charset="0"/>
            </a:endParaRPr>
          </a:p>
          <a:p>
            <a:r>
              <a:rPr lang="fr-FR" sz="2000" dirty="0">
                <a:solidFill>
                  <a:schemeClr val="accent1">
                    <a:lumMod val="50000"/>
                  </a:schemeClr>
                </a:solidFill>
                <a:latin typeface="Century Gothic" panose="020B0502020202020204" pitchFamily="34" charset="0"/>
                <a:sym typeface="Wingdings" panose="05000000000000000000" pitchFamily="2" charset="2"/>
              </a:rPr>
              <a:t></a:t>
            </a:r>
            <a:r>
              <a:rPr lang="fr-FR" sz="2000" dirty="0">
                <a:solidFill>
                  <a:schemeClr val="accent1">
                    <a:lumMod val="50000"/>
                  </a:schemeClr>
                </a:solidFill>
                <a:latin typeface="Century Gothic" panose="020B0502020202020204" pitchFamily="34" charset="0"/>
              </a:rPr>
              <a:t> + manger des carottes </a:t>
            </a:r>
            <a:r>
              <a:rPr lang="fr-FR" sz="2000" dirty="0">
                <a:solidFill>
                  <a:schemeClr val="accent1">
                    <a:lumMod val="50000"/>
                  </a:schemeClr>
                </a:solidFill>
                <a:latin typeface="Century Gothic" panose="020B0502020202020204" pitchFamily="34" charset="0"/>
                <a:sym typeface="Wingdings" panose="05000000000000000000" pitchFamily="2" charset="2"/>
              </a:rPr>
              <a:t></a:t>
            </a:r>
            <a:r>
              <a:rPr lang="fr-FR" sz="2000" dirty="0">
                <a:solidFill>
                  <a:schemeClr val="accent1">
                    <a:lumMod val="50000"/>
                  </a:schemeClr>
                </a:solidFill>
                <a:latin typeface="Century Gothic" panose="020B0502020202020204" pitchFamily="34" charset="0"/>
              </a:rPr>
              <a:t> Elle mange des carottes.</a:t>
            </a:r>
            <a:endParaRPr lang="en-GB" sz="2000" dirty="0">
              <a:solidFill>
                <a:schemeClr val="accent1">
                  <a:lumMod val="50000"/>
                </a:schemeClr>
              </a:solidFill>
              <a:latin typeface="Century Gothic" panose="020B0502020202020204" pitchFamily="34" charset="0"/>
            </a:endParaRPr>
          </a:p>
          <a:p>
            <a:r>
              <a:rPr lang="fr-FR" sz="2000" dirty="0">
                <a:solidFill>
                  <a:schemeClr val="accent1">
                    <a:lumMod val="50000"/>
                  </a:schemeClr>
                </a:solidFill>
                <a:latin typeface="Century Gothic" panose="020B0502020202020204" pitchFamily="34" charset="0"/>
                <a:sym typeface="Wingdings" panose="05000000000000000000" pitchFamily="2" charset="2"/>
              </a:rPr>
              <a:t></a:t>
            </a:r>
            <a:r>
              <a:rPr lang="fr-FR" sz="2000" dirty="0">
                <a:solidFill>
                  <a:schemeClr val="accent1">
                    <a:lumMod val="50000"/>
                  </a:schemeClr>
                </a:solidFill>
                <a:latin typeface="Century Gothic" panose="020B0502020202020204" pitchFamily="34" charset="0"/>
              </a:rPr>
              <a:t> + regarder la télé </a:t>
            </a:r>
            <a:r>
              <a:rPr lang="fr-FR" sz="2000" dirty="0">
                <a:solidFill>
                  <a:schemeClr val="accent1">
                    <a:lumMod val="50000"/>
                  </a:schemeClr>
                </a:solidFill>
                <a:latin typeface="Century Gothic" panose="020B0502020202020204" pitchFamily="34" charset="0"/>
                <a:sym typeface="Wingdings" panose="05000000000000000000" pitchFamily="2" charset="2"/>
              </a:rPr>
              <a:t></a:t>
            </a:r>
            <a:r>
              <a:rPr lang="fr-FR" sz="2000" dirty="0">
                <a:solidFill>
                  <a:schemeClr val="accent1">
                    <a:lumMod val="50000"/>
                  </a:schemeClr>
                </a:solidFill>
                <a:latin typeface="Century Gothic" panose="020B0502020202020204" pitchFamily="34" charset="0"/>
              </a:rPr>
              <a:t> Elle ne regarde pas la télé.</a:t>
            </a:r>
            <a:endParaRPr lang="en-GB" sz="2000" dirty="0">
              <a:solidFill>
                <a:schemeClr val="accent1">
                  <a:lumMod val="50000"/>
                </a:schemeClr>
              </a:solidFill>
              <a:latin typeface="Century Gothic" panose="020B0502020202020204" pitchFamily="34" charset="0"/>
            </a:endParaRPr>
          </a:p>
        </p:txBody>
      </p:sp>
      <p:sp>
        <p:nvSpPr>
          <p:cNvPr id="18" name="TextBox 17">
            <a:extLst>
              <a:ext uri="{FF2B5EF4-FFF2-40B4-BE49-F238E27FC236}">
                <a16:creationId xmlns:a16="http://schemas.microsoft.com/office/drawing/2014/main" id="{B82AB367-8943-499E-AABD-A6E9B00D27CC}"/>
              </a:ext>
            </a:extLst>
          </p:cNvPr>
          <p:cNvSpPr txBox="1"/>
          <p:nvPr/>
        </p:nvSpPr>
        <p:spPr>
          <a:xfrm>
            <a:off x="3008563" y="3327509"/>
            <a:ext cx="6802317" cy="1323439"/>
          </a:xfrm>
          <a:prstGeom prst="rect">
            <a:avLst/>
          </a:prstGeom>
          <a:noFill/>
        </p:spPr>
        <p:txBody>
          <a:bodyPr wrap="square" rtlCol="0">
            <a:spAutoFit/>
          </a:bodyPr>
          <a:lstStyle/>
          <a:p>
            <a:r>
              <a:rPr lang="fr-FR" sz="2000" dirty="0" err="1">
                <a:solidFill>
                  <a:schemeClr val="accent1">
                    <a:lumMod val="50000"/>
                  </a:schemeClr>
                </a:solidFill>
                <a:latin typeface="Century Gothic" panose="020B0502020202020204" pitchFamily="34" charset="0"/>
              </a:rPr>
              <a:t>Student</a:t>
            </a:r>
            <a:r>
              <a:rPr lang="fr-FR" sz="2000" dirty="0">
                <a:solidFill>
                  <a:schemeClr val="accent1">
                    <a:lumMod val="50000"/>
                  </a:schemeClr>
                </a:solidFill>
                <a:latin typeface="Century Gothic" panose="020B0502020202020204" pitchFamily="34" charset="0"/>
              </a:rPr>
              <a:t> B: Ecoute, coche (</a:t>
            </a:r>
            <a:r>
              <a:rPr lang="fr-FR" sz="2000" dirty="0">
                <a:solidFill>
                  <a:schemeClr val="accent1">
                    <a:lumMod val="50000"/>
                  </a:schemeClr>
                </a:solidFill>
                <a:latin typeface="Century Gothic" panose="020B0502020202020204" pitchFamily="34" charset="0"/>
                <a:sym typeface="Wingdings" panose="05000000000000000000" pitchFamily="2" charset="2"/>
              </a:rPr>
              <a:t></a:t>
            </a:r>
            <a:r>
              <a:rPr lang="fr-FR" sz="2000" dirty="0">
                <a:solidFill>
                  <a:schemeClr val="accent1">
                    <a:lumMod val="50000"/>
                  </a:schemeClr>
                </a:solidFill>
                <a:latin typeface="Century Gothic" panose="020B0502020202020204" pitchFamily="34" charset="0"/>
              </a:rPr>
              <a:t>) et écris la description. Exemples :</a:t>
            </a:r>
            <a:endParaRPr lang="en-GB" sz="2000" dirty="0">
              <a:solidFill>
                <a:schemeClr val="accent1">
                  <a:lumMod val="50000"/>
                </a:schemeClr>
              </a:solidFill>
              <a:latin typeface="Century Gothic" panose="020B0502020202020204" pitchFamily="34" charset="0"/>
            </a:endParaRPr>
          </a:p>
          <a:p>
            <a:r>
              <a:rPr lang="fr-FR" sz="2000" dirty="0">
                <a:solidFill>
                  <a:schemeClr val="accent1">
                    <a:lumMod val="50000"/>
                  </a:schemeClr>
                </a:solidFill>
                <a:latin typeface="Century Gothic" panose="020B0502020202020204" pitchFamily="34" charset="0"/>
                <a:sym typeface="Wingdings" panose="05000000000000000000" pitchFamily="2" charset="2"/>
              </a:rPr>
              <a:t></a:t>
            </a:r>
            <a:r>
              <a:rPr lang="fr-FR" sz="2000" dirty="0">
                <a:solidFill>
                  <a:schemeClr val="accent1">
                    <a:lumMod val="50000"/>
                  </a:schemeClr>
                </a:solidFill>
                <a:latin typeface="Century Gothic" panose="020B0502020202020204" pitchFamily="34" charset="0"/>
              </a:rPr>
              <a:t> + manger des carottes </a:t>
            </a:r>
            <a:r>
              <a:rPr lang="fr-FR" sz="2000" dirty="0">
                <a:solidFill>
                  <a:schemeClr val="accent1">
                    <a:lumMod val="50000"/>
                  </a:schemeClr>
                </a:solidFill>
                <a:latin typeface="Century Gothic" panose="020B0502020202020204" pitchFamily="34" charset="0"/>
                <a:sym typeface="Wingdings" panose="05000000000000000000" pitchFamily="2" charset="2"/>
              </a:rPr>
              <a:t></a:t>
            </a:r>
            <a:r>
              <a:rPr lang="fr-FR" sz="2000" dirty="0">
                <a:solidFill>
                  <a:schemeClr val="accent1">
                    <a:lumMod val="50000"/>
                  </a:schemeClr>
                </a:solidFill>
                <a:latin typeface="Century Gothic" panose="020B0502020202020204" pitchFamily="34" charset="0"/>
              </a:rPr>
              <a:t> Elle mange des carottes.</a:t>
            </a:r>
            <a:endParaRPr lang="en-GB" sz="2000" dirty="0">
              <a:solidFill>
                <a:schemeClr val="accent1">
                  <a:lumMod val="50000"/>
                </a:schemeClr>
              </a:solidFill>
              <a:latin typeface="Century Gothic" panose="020B0502020202020204" pitchFamily="34" charset="0"/>
            </a:endParaRPr>
          </a:p>
          <a:p>
            <a:r>
              <a:rPr lang="fr-FR" sz="2000" dirty="0">
                <a:solidFill>
                  <a:schemeClr val="accent1">
                    <a:lumMod val="50000"/>
                  </a:schemeClr>
                </a:solidFill>
                <a:latin typeface="Century Gothic" panose="020B0502020202020204" pitchFamily="34" charset="0"/>
                <a:sym typeface="Wingdings" panose="05000000000000000000" pitchFamily="2" charset="2"/>
              </a:rPr>
              <a:t></a:t>
            </a:r>
            <a:r>
              <a:rPr lang="fr-FR" sz="2000" dirty="0">
                <a:solidFill>
                  <a:schemeClr val="accent1">
                    <a:lumMod val="50000"/>
                  </a:schemeClr>
                </a:solidFill>
                <a:latin typeface="Century Gothic" panose="020B0502020202020204" pitchFamily="34" charset="0"/>
              </a:rPr>
              <a:t> + regarder la télé </a:t>
            </a:r>
            <a:r>
              <a:rPr lang="fr-FR" sz="2000" dirty="0">
                <a:solidFill>
                  <a:schemeClr val="accent1">
                    <a:lumMod val="50000"/>
                  </a:schemeClr>
                </a:solidFill>
                <a:latin typeface="Century Gothic" panose="020B0502020202020204" pitchFamily="34" charset="0"/>
                <a:sym typeface="Wingdings" panose="05000000000000000000" pitchFamily="2" charset="2"/>
              </a:rPr>
              <a:t></a:t>
            </a:r>
            <a:r>
              <a:rPr lang="fr-FR" sz="2000" dirty="0">
                <a:solidFill>
                  <a:schemeClr val="accent1">
                    <a:lumMod val="50000"/>
                  </a:schemeClr>
                </a:solidFill>
                <a:latin typeface="Century Gothic" panose="020B0502020202020204" pitchFamily="34" charset="0"/>
              </a:rPr>
              <a:t> Elle ne regarde pas la télé.</a:t>
            </a:r>
            <a:endParaRPr lang="en-GB" sz="2000" dirty="0">
              <a:solidFill>
                <a:schemeClr val="accent1">
                  <a:lumMod val="50000"/>
                </a:schemeClr>
              </a:solidFill>
              <a:latin typeface="Century Gothic" panose="020B0502020202020204" pitchFamily="34" charset="0"/>
            </a:endParaRPr>
          </a:p>
        </p:txBody>
      </p:sp>
      <p:pic>
        <p:nvPicPr>
          <p:cNvPr id="2053" name="Picture 5" descr="Speaking Man Clip Art">
            <a:extLst>
              <a:ext uri="{FF2B5EF4-FFF2-40B4-BE49-F238E27FC236}">
                <a16:creationId xmlns:a16="http://schemas.microsoft.com/office/drawing/2014/main" id="{FC6DCCD7-2EB6-4F2E-B4CB-2CAD2A4B2278}"/>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0805" y="1667739"/>
            <a:ext cx="952500" cy="819150"/>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Ear Clip Art">
            <a:extLst>
              <a:ext uri="{FF2B5EF4-FFF2-40B4-BE49-F238E27FC236}">
                <a16:creationId xmlns:a16="http://schemas.microsoft.com/office/drawing/2014/main" id="{64473CCE-9CD7-491B-B41C-17E9B8180F2B}"/>
              </a:ext>
            </a:extLst>
          </p:cNvPr>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95058" y="3327509"/>
            <a:ext cx="1128712" cy="183184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a:extLst>
              <a:ext uri="{FF2B5EF4-FFF2-40B4-BE49-F238E27FC236}">
                <a16:creationId xmlns:a16="http://schemas.microsoft.com/office/drawing/2014/main" id="{64183DF6-D0F2-4333-A956-6F7ECFCE9E26}"/>
              </a:ext>
            </a:extLst>
          </p:cNvPr>
          <p:cNvGraphicFramePr>
            <a:graphicFrameLocks noGrp="1"/>
          </p:cNvGraphicFramePr>
          <p:nvPr/>
        </p:nvGraphicFramePr>
        <p:xfrm>
          <a:off x="3104115" y="4885393"/>
          <a:ext cx="8221636" cy="1050036"/>
        </p:xfrm>
        <a:graphic>
          <a:graphicData uri="http://schemas.openxmlformats.org/drawingml/2006/table">
            <a:tbl>
              <a:tblPr firstRow="1" firstCol="1" bandRow="1"/>
              <a:tblGrid>
                <a:gridCol w="444101">
                  <a:extLst>
                    <a:ext uri="{9D8B030D-6E8A-4147-A177-3AD203B41FA5}">
                      <a16:colId xmlns:a16="http://schemas.microsoft.com/office/drawing/2014/main" val="2159651037"/>
                    </a:ext>
                  </a:extLst>
                </a:gridCol>
                <a:gridCol w="2815119">
                  <a:extLst>
                    <a:ext uri="{9D8B030D-6E8A-4147-A177-3AD203B41FA5}">
                      <a16:colId xmlns:a16="http://schemas.microsoft.com/office/drawing/2014/main" val="1750774193"/>
                    </a:ext>
                  </a:extLst>
                </a:gridCol>
                <a:gridCol w="647272">
                  <a:extLst>
                    <a:ext uri="{9D8B030D-6E8A-4147-A177-3AD203B41FA5}">
                      <a16:colId xmlns:a16="http://schemas.microsoft.com/office/drawing/2014/main" val="1931459988"/>
                    </a:ext>
                  </a:extLst>
                </a:gridCol>
                <a:gridCol w="626724">
                  <a:extLst>
                    <a:ext uri="{9D8B030D-6E8A-4147-A177-3AD203B41FA5}">
                      <a16:colId xmlns:a16="http://schemas.microsoft.com/office/drawing/2014/main" val="850638556"/>
                    </a:ext>
                  </a:extLst>
                </a:gridCol>
                <a:gridCol w="3688420">
                  <a:extLst>
                    <a:ext uri="{9D8B030D-6E8A-4147-A177-3AD203B41FA5}">
                      <a16:colId xmlns:a16="http://schemas.microsoft.com/office/drawing/2014/main" val="2237597651"/>
                    </a:ext>
                  </a:extLst>
                </a:gridCol>
              </a:tblGrid>
              <a:tr h="0">
                <a:tc>
                  <a:txBody>
                    <a:bodyPr/>
                    <a:lstStyle/>
                    <a:p>
                      <a:pPr algn="l">
                        <a:lnSpc>
                          <a:spcPct val="107000"/>
                        </a:lnSpc>
                        <a:spcAft>
                          <a:spcPts val="0"/>
                        </a:spcAft>
                      </a:pPr>
                      <a:r>
                        <a:rPr lang="fr-FR" sz="2400" b="0" i="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2000" b="0" i="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l">
                        <a:lnSpc>
                          <a:spcPct val="107000"/>
                        </a:lnSpc>
                        <a:spcAft>
                          <a:spcPts val="0"/>
                        </a:spcAft>
                      </a:pPr>
                      <a:r>
                        <a:rPr lang="fr-FR" sz="2400" b="0" i="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2000" b="0" i="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l">
                        <a:lnSpc>
                          <a:spcPct val="107000"/>
                        </a:lnSpc>
                        <a:spcAft>
                          <a:spcPts val="0"/>
                        </a:spcAft>
                      </a:pPr>
                      <a:endParaRPr lang="en-GB" sz="2000" b="0" i="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l">
                        <a:lnSpc>
                          <a:spcPct val="107000"/>
                        </a:lnSpc>
                        <a:spcAft>
                          <a:spcPts val="0"/>
                        </a:spcAft>
                      </a:pPr>
                      <a:endParaRPr lang="en-GB" sz="2000" b="0" i="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l">
                        <a:lnSpc>
                          <a:spcPct val="107000"/>
                        </a:lnSpc>
                        <a:spcAft>
                          <a:spcPts val="0"/>
                        </a:spcAft>
                      </a:pPr>
                      <a:endParaRPr lang="en-GB" sz="2000" b="0" i="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289495278"/>
                  </a:ext>
                </a:extLst>
              </a:tr>
              <a:tr h="0">
                <a:tc>
                  <a:txBody>
                    <a:bodyPr/>
                    <a:lstStyle/>
                    <a:p>
                      <a:pPr marL="0" lvl="0" indent="0" algn="l">
                        <a:lnSpc>
                          <a:spcPct val="107000"/>
                        </a:lnSpc>
                        <a:spcAft>
                          <a:spcPts val="0"/>
                        </a:spcAft>
                        <a:buFont typeface="+mj-lt"/>
                        <a:buNone/>
                      </a:pPr>
                      <a:r>
                        <a:rPr lang="en-GB" sz="2000" b="0" i="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1.</a:t>
                      </a: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l">
                        <a:lnSpc>
                          <a:spcPct val="107000"/>
                        </a:lnSpc>
                        <a:spcAft>
                          <a:spcPts val="0"/>
                        </a:spcAft>
                      </a:pPr>
                      <a:r>
                        <a:rPr lang="fr-FR" sz="2000" b="0" i="0" dirty="0">
                          <a:solidFill>
                            <a:schemeClr val="accent1">
                              <a:lumMod val="50000"/>
                            </a:schemeClr>
                          </a:solidFill>
                          <a:latin typeface="Century Gothic" panose="020B0502020202020204" pitchFamily="34" charset="0"/>
                        </a:rPr>
                        <a:t>manger des carottes </a:t>
                      </a:r>
                      <a:endParaRPr lang="en-GB" sz="1800" b="0" i="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lnSpc>
                          <a:spcPct val="107000"/>
                        </a:lnSpc>
                        <a:spcAft>
                          <a:spcPts val="0"/>
                        </a:spcAft>
                      </a:pPr>
                      <a:r>
                        <a:rPr lang="fr-FR" sz="2400" b="0" i="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2000" b="0" i="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l">
                        <a:lnSpc>
                          <a:spcPct val="107000"/>
                        </a:lnSpc>
                        <a:spcAft>
                          <a:spcPts val="0"/>
                        </a:spcAft>
                      </a:pPr>
                      <a:r>
                        <a:rPr lang="fr-FR" sz="2400" b="0" i="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2000" b="0" i="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fr-FR" sz="2000" dirty="0">
                          <a:solidFill>
                            <a:schemeClr val="accent1">
                              <a:lumMod val="50000"/>
                            </a:schemeClr>
                          </a:solidFill>
                          <a:latin typeface="Bradley Hand ITC" panose="03070402050302030203" pitchFamily="66" charset="0"/>
                        </a:rPr>
                        <a:t>Elle mange des carottes.</a:t>
                      </a:r>
                      <a:endParaRPr lang="en-GB" sz="2000" dirty="0">
                        <a:solidFill>
                          <a:schemeClr val="accent1">
                            <a:lumMod val="50000"/>
                          </a:schemeClr>
                        </a:solidFill>
                        <a:latin typeface="Bradley Hand ITC" panose="03070402050302030203" pitchFamily="66"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846496118"/>
                  </a:ext>
                </a:extLst>
              </a:tr>
              <a:tr h="0">
                <a:tc>
                  <a:txBody>
                    <a:bodyPr/>
                    <a:lstStyle/>
                    <a:p>
                      <a:pPr marL="0" lvl="0" indent="0" algn="l">
                        <a:lnSpc>
                          <a:spcPct val="107000"/>
                        </a:lnSpc>
                        <a:spcAft>
                          <a:spcPts val="0"/>
                        </a:spcAft>
                        <a:buFont typeface="+mj-lt"/>
                        <a:buNone/>
                      </a:pPr>
                      <a:r>
                        <a:rPr lang="en-GB" sz="2000" b="0" i="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2.</a:t>
                      </a: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l">
                        <a:lnSpc>
                          <a:spcPct val="107000"/>
                        </a:lnSpc>
                        <a:spcAft>
                          <a:spcPts val="0"/>
                        </a:spcAft>
                      </a:pPr>
                      <a:r>
                        <a:rPr lang="en-GB" sz="2000" b="0" i="0" dirty="0" err="1">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regarder</a:t>
                      </a:r>
                      <a:r>
                        <a:rPr lang="en-GB" sz="2000" b="0" i="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 la </a:t>
                      </a:r>
                      <a:r>
                        <a:rPr lang="en-GB" sz="2000" b="0" i="0" dirty="0" err="1">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télé</a:t>
                      </a:r>
                      <a:r>
                        <a:rPr lang="en-GB" sz="2000" b="0" i="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l">
                        <a:lnSpc>
                          <a:spcPct val="107000"/>
                        </a:lnSpc>
                        <a:spcAft>
                          <a:spcPts val="0"/>
                        </a:spcAft>
                      </a:pPr>
                      <a:endParaRPr lang="en-GB" sz="2000" b="0" i="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fr-FR" sz="2000" b="0" i="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1800" b="0" i="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fr-FR" sz="2000" b="0" dirty="0">
                          <a:solidFill>
                            <a:schemeClr val="accent1">
                              <a:lumMod val="50000"/>
                            </a:schemeClr>
                          </a:solidFill>
                          <a:latin typeface="Bradley Hand ITC" panose="03070402050302030203" pitchFamily="66" charset="0"/>
                        </a:rPr>
                        <a:t>Elle ne regarde pas la télé.</a:t>
                      </a:r>
                      <a:endParaRPr lang="en-GB" sz="2000" b="0" i="0" dirty="0">
                        <a:solidFill>
                          <a:schemeClr val="accent1">
                            <a:lumMod val="50000"/>
                          </a:schemeClr>
                        </a:solidFill>
                        <a:effectLst/>
                        <a:latin typeface="Bradley Hand ITC" panose="03070402050302030203" pitchFamily="66"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618091355"/>
                  </a:ext>
                </a:extLst>
              </a:tr>
            </a:tbl>
          </a:graphicData>
        </a:graphic>
      </p:graphicFrame>
      <p:sp>
        <p:nvSpPr>
          <p:cNvPr id="17" name="Rectangle 16">
            <a:extLst>
              <a:ext uri="{FF2B5EF4-FFF2-40B4-BE49-F238E27FC236}">
                <a16:creationId xmlns:a16="http://schemas.microsoft.com/office/drawing/2014/main" id="{4CECC965-79BB-43C5-8BC2-3D479BF666BB}"/>
              </a:ext>
            </a:extLst>
          </p:cNvPr>
          <p:cNvSpPr/>
          <p:nvPr/>
        </p:nvSpPr>
        <p:spPr>
          <a:xfrm>
            <a:off x="4724708" y="2211759"/>
            <a:ext cx="3196667" cy="3594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latin typeface="Century Gothic" panose="020B0502020202020204" pitchFamily="34" charset="0"/>
              </a:rPr>
              <a:t>_________________________</a:t>
            </a:r>
          </a:p>
        </p:txBody>
      </p:sp>
      <p:sp>
        <p:nvSpPr>
          <p:cNvPr id="21" name="Rectangle 20">
            <a:extLst>
              <a:ext uri="{FF2B5EF4-FFF2-40B4-BE49-F238E27FC236}">
                <a16:creationId xmlns:a16="http://schemas.microsoft.com/office/drawing/2014/main" id="{1966B94E-3463-4D2E-B32D-0595380DD1F4}"/>
              </a:ext>
            </a:extLst>
          </p:cNvPr>
          <p:cNvSpPr/>
          <p:nvPr/>
        </p:nvSpPr>
        <p:spPr>
          <a:xfrm>
            <a:off x="3989795" y="2552684"/>
            <a:ext cx="3368824" cy="3888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latin typeface="Century Gothic" panose="020B0502020202020204" pitchFamily="34" charset="0"/>
              </a:rPr>
              <a:t>_________________________</a:t>
            </a:r>
          </a:p>
        </p:txBody>
      </p:sp>
      <p:sp>
        <p:nvSpPr>
          <p:cNvPr id="25" name="Rectangle 24">
            <a:extLst>
              <a:ext uri="{FF2B5EF4-FFF2-40B4-BE49-F238E27FC236}">
                <a16:creationId xmlns:a16="http://schemas.microsoft.com/office/drawing/2014/main" id="{BB8354FE-B84B-4525-97D3-AD72AF87E8A6}"/>
              </a:ext>
            </a:extLst>
          </p:cNvPr>
          <p:cNvSpPr/>
          <p:nvPr/>
        </p:nvSpPr>
        <p:spPr>
          <a:xfrm flipH="1">
            <a:off x="7678422" y="5301854"/>
            <a:ext cx="2650733" cy="2654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6" name="Rectangle 25">
            <a:extLst>
              <a:ext uri="{FF2B5EF4-FFF2-40B4-BE49-F238E27FC236}">
                <a16:creationId xmlns:a16="http://schemas.microsoft.com/office/drawing/2014/main" id="{9EBEEE3B-E003-4484-99A1-DDAC80325643}"/>
              </a:ext>
            </a:extLst>
          </p:cNvPr>
          <p:cNvSpPr/>
          <p:nvPr/>
        </p:nvSpPr>
        <p:spPr>
          <a:xfrm flipH="1">
            <a:off x="7678417" y="5662740"/>
            <a:ext cx="2907589" cy="2654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pic>
        <p:nvPicPr>
          <p:cNvPr id="1026" name="Picture 2" descr="Pen Clip Art">
            <a:extLst>
              <a:ext uri="{FF2B5EF4-FFF2-40B4-BE49-F238E27FC236}">
                <a16:creationId xmlns:a16="http://schemas.microsoft.com/office/drawing/2014/main" id="{62BED5ED-EF12-41FC-8527-A140EF6DA3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12119" y="5254144"/>
            <a:ext cx="274620" cy="27553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Pen Clip Art">
            <a:extLst>
              <a:ext uri="{FF2B5EF4-FFF2-40B4-BE49-F238E27FC236}">
                <a16:creationId xmlns:a16="http://schemas.microsoft.com/office/drawing/2014/main" id="{BDACC77D-B370-4259-A623-6967EDEF97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12119" y="5620323"/>
            <a:ext cx="274620" cy="27553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Symbol Thumbs Up Clip Art">
            <a:extLst>
              <a:ext uri="{FF2B5EF4-FFF2-40B4-BE49-F238E27FC236}">
                <a16:creationId xmlns:a16="http://schemas.microsoft.com/office/drawing/2014/main" id="{2F4B1EDC-BD51-490D-BCCA-452255F4AD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66983" y="4908797"/>
            <a:ext cx="259177" cy="31997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ymbol Thumbs Up Clip Art">
            <a:extLst>
              <a:ext uri="{FF2B5EF4-FFF2-40B4-BE49-F238E27FC236}">
                <a16:creationId xmlns:a16="http://schemas.microsoft.com/office/drawing/2014/main" id="{F1D62D03-AD3D-44EE-924E-106A190C4A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1516314">
            <a:off x="7201499" y="4911255"/>
            <a:ext cx="259910" cy="320876"/>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2E62B4D1-874D-4FCC-8E67-030FEE2EB8F0}"/>
              </a:ext>
            </a:extLst>
          </p:cNvPr>
          <p:cNvSpPr/>
          <p:nvPr/>
        </p:nvSpPr>
        <p:spPr>
          <a:xfrm flipH="1">
            <a:off x="6516803" y="5290429"/>
            <a:ext cx="330046" cy="233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1" name="Rectangle 30">
            <a:extLst>
              <a:ext uri="{FF2B5EF4-FFF2-40B4-BE49-F238E27FC236}">
                <a16:creationId xmlns:a16="http://schemas.microsoft.com/office/drawing/2014/main" id="{8D094B34-6646-4098-8369-A627F7AC9E37}"/>
              </a:ext>
            </a:extLst>
          </p:cNvPr>
          <p:cNvSpPr/>
          <p:nvPr/>
        </p:nvSpPr>
        <p:spPr>
          <a:xfrm flipH="1">
            <a:off x="7151469" y="5676402"/>
            <a:ext cx="340318" cy="163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pic>
        <p:nvPicPr>
          <p:cNvPr id="22" name="Picture 21" descr="background rectangle">
            <a:extLst>
              <a:ext uri="{FF2B5EF4-FFF2-40B4-BE49-F238E27FC236}">
                <a16:creationId xmlns:a16="http://schemas.microsoft.com/office/drawing/2014/main" id="{04A0C4BA-2856-4031-A1A2-3F02B79B7F7D}"/>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4" name="Title 3">
            <a:extLst>
              <a:ext uri="{FF2B5EF4-FFF2-40B4-BE49-F238E27FC236}">
                <a16:creationId xmlns:a16="http://schemas.microsoft.com/office/drawing/2014/main" id="{ADBEE344-C36A-48F8-9F5A-139DDF647418}"/>
              </a:ext>
            </a:extLst>
          </p:cNvPr>
          <p:cNvSpPr txBox="1">
            <a:spLocks/>
          </p:cNvSpPr>
          <p:nvPr/>
        </p:nvSpPr>
        <p:spPr>
          <a:xfrm>
            <a:off x="0" y="296864"/>
            <a:ext cx="5842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b="1">
                <a:solidFill>
                  <a:schemeClr val="bg1"/>
                </a:solidFill>
              </a:rPr>
              <a:t>Il/Elle est comment ?</a:t>
            </a:r>
            <a:endParaRPr lang="en-GB" sz="3200" b="1" dirty="0">
              <a:solidFill>
                <a:schemeClr val="bg1"/>
              </a:solidFill>
            </a:endParaRPr>
          </a:p>
        </p:txBody>
      </p:sp>
      <p:sp>
        <p:nvSpPr>
          <p:cNvPr id="33" name="Rounded Rectangle 46">
            <a:extLst>
              <a:ext uri="{FF2B5EF4-FFF2-40B4-BE49-F238E27FC236}">
                <a16:creationId xmlns:a16="http://schemas.microsoft.com/office/drawing/2014/main" id="{08C79EE0-814D-40B5-9A39-3190D8CA2D37}"/>
              </a:ext>
            </a:extLst>
          </p:cNvPr>
          <p:cNvSpPr/>
          <p:nvPr/>
        </p:nvSpPr>
        <p:spPr>
          <a:xfrm>
            <a:off x="8559801" y="249870"/>
            <a:ext cx="335012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écrire</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8290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25"/>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26"/>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3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7" grpId="0" animBg="1"/>
      <p:bldP spid="21" grpId="0" animBg="1"/>
      <p:bldP spid="25" grpId="0" animBg="1"/>
      <p:bldP spid="25" grpId="1" animBg="1"/>
      <p:bldP spid="26" grpId="0" animBg="1"/>
      <p:bldP spid="26" grpId="1" animBg="1"/>
      <p:bldP spid="30" grpId="0" animBg="1"/>
      <p:bldP spid="30" grpId="1" animBg="1"/>
      <p:bldP spid="3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EC8E9EC-8379-43A7-A301-2FBF9BAF6894}"/>
              </a:ext>
            </a:extLst>
          </p:cNvPr>
          <p:cNvSpPr txBox="1"/>
          <p:nvPr/>
        </p:nvSpPr>
        <p:spPr>
          <a:xfrm>
            <a:off x="6100901" y="3039026"/>
            <a:ext cx="6091099" cy="3139321"/>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dirty="0">
                <a:solidFill>
                  <a:srgbClr val="1F4E79"/>
                </a:solidFill>
                <a:latin typeface="Century Gothic" panose="020B0502020202020204" pitchFamily="34" charset="0"/>
              </a:rPr>
              <a:t>Il est chanteur</a:t>
            </a:r>
            <a:r>
              <a:rPr kumimoji="0" lang="fr-FR" sz="2200" i="0" u="none" strike="noStrike" kern="1200" cap="none" spc="0" normalizeH="0" dirty="0">
                <a:ln>
                  <a:noFill/>
                </a:ln>
                <a:solidFill>
                  <a:srgbClr val="1F4E79"/>
                </a:solidFill>
                <a:effectLst/>
                <a:uLnTx/>
                <a:uFillTx/>
                <a:latin typeface="Century Gothic" panose="020B0502020202020204" pitchFamily="34" charset="0"/>
              </a:rPr>
              <a:t>.</a:t>
            </a:r>
          </a:p>
          <a:p>
            <a:pPr marL="457200" indent="-457200">
              <a:buFont typeface="+mj-lt"/>
              <a:buAutoNum type="arabicPeriod"/>
              <a:defRPr/>
            </a:pPr>
            <a:r>
              <a:rPr lang="fr-FR" sz="2200" dirty="0">
                <a:solidFill>
                  <a:srgbClr val="1F4E79"/>
                </a:solidFill>
                <a:latin typeface="Century Gothic" panose="020B0502020202020204" pitchFamily="34" charset="0"/>
              </a:rPr>
              <a:t>Il chante le rap.</a:t>
            </a:r>
          </a:p>
          <a:p>
            <a:pPr marL="457200" indent="-457200">
              <a:buFont typeface="+mj-lt"/>
              <a:buAutoNum type="arabicPeriod"/>
              <a:defRPr/>
            </a:pPr>
            <a:r>
              <a:rPr lang="fr-FR" sz="2200" dirty="0">
                <a:solidFill>
                  <a:srgbClr val="1F4E79"/>
                </a:solidFill>
                <a:latin typeface="Century Gothic" panose="020B0502020202020204" pitchFamily="34" charset="0"/>
              </a:rPr>
              <a:t>Il </a:t>
            </a:r>
            <a:r>
              <a:rPr lang="fr-FR" sz="2200" b="1" dirty="0">
                <a:solidFill>
                  <a:srgbClr val="FF6600"/>
                </a:solidFill>
                <a:latin typeface="Century Gothic" panose="020B0502020202020204" pitchFamily="34" charset="0"/>
              </a:rPr>
              <a:t>n’</a:t>
            </a:r>
            <a:r>
              <a:rPr lang="fr-FR" sz="2200" dirty="0">
                <a:solidFill>
                  <a:srgbClr val="1F4E79"/>
                </a:solidFill>
                <a:latin typeface="Century Gothic" panose="020B0502020202020204" pitchFamily="34" charset="0"/>
              </a:rPr>
              <a:t>est </a:t>
            </a:r>
            <a:r>
              <a:rPr lang="fr-FR" sz="2200" b="1" dirty="0">
                <a:solidFill>
                  <a:srgbClr val="FF6600"/>
                </a:solidFill>
                <a:latin typeface="Century Gothic" panose="020B0502020202020204" pitchFamily="34" charset="0"/>
              </a:rPr>
              <a:t>pas</a:t>
            </a:r>
            <a:r>
              <a:rPr lang="fr-FR" sz="2200" dirty="0">
                <a:solidFill>
                  <a:srgbClr val="1F4E79"/>
                </a:solidFill>
                <a:latin typeface="Century Gothic" panose="020B0502020202020204" pitchFamily="34" charset="0"/>
              </a:rPr>
              <a:t> jeune.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baseline="0" noProof="0" dirty="0">
                <a:solidFill>
                  <a:srgbClr val="1F4E79"/>
                </a:solidFill>
                <a:latin typeface="Century Gothic" panose="020B0502020202020204" pitchFamily="34" charset="0"/>
              </a:rPr>
              <a:t>Il parle français.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200" i="0" u="none" strike="noStrike" kern="1200" cap="none" spc="0" normalizeH="0" dirty="0">
                <a:ln>
                  <a:noFill/>
                </a:ln>
                <a:solidFill>
                  <a:srgbClr val="1F4E79"/>
                </a:solidFill>
                <a:effectLst/>
                <a:uLnTx/>
                <a:uFillTx/>
                <a:latin typeface="Century Gothic" panose="020B0502020202020204" pitchFamily="34" charset="0"/>
              </a:rPr>
              <a:t>Il </a:t>
            </a:r>
            <a:r>
              <a:rPr lang="fr-FR" sz="2200" b="1" dirty="0">
                <a:solidFill>
                  <a:srgbClr val="FF6600"/>
                </a:solidFill>
                <a:latin typeface="Century Gothic" panose="020B0502020202020204" pitchFamily="34" charset="0"/>
              </a:rPr>
              <a:t>n’</a:t>
            </a:r>
            <a:r>
              <a:rPr kumimoji="0" lang="fr-FR" sz="2200" i="0" u="none" strike="noStrike" kern="1200" cap="none" spc="0" normalizeH="0" dirty="0">
                <a:ln>
                  <a:noFill/>
                </a:ln>
                <a:solidFill>
                  <a:srgbClr val="1F4E79"/>
                </a:solidFill>
                <a:effectLst/>
                <a:uLnTx/>
                <a:uFillTx/>
                <a:latin typeface="Century Gothic" panose="020B0502020202020204" pitchFamily="34" charset="0"/>
              </a:rPr>
              <a:t>est </a:t>
            </a:r>
            <a:r>
              <a:rPr lang="fr-FR" sz="2200" b="1" dirty="0">
                <a:solidFill>
                  <a:srgbClr val="FF6600"/>
                </a:solidFill>
                <a:latin typeface="Century Gothic" panose="020B0502020202020204" pitchFamily="34" charset="0"/>
              </a:rPr>
              <a:t>pas</a:t>
            </a:r>
            <a:r>
              <a:rPr kumimoji="0" lang="fr-FR" sz="2200" i="0" u="none" strike="noStrike" kern="1200" cap="none" spc="0" normalizeH="0" dirty="0">
                <a:ln>
                  <a:noFill/>
                </a:ln>
                <a:solidFill>
                  <a:srgbClr val="1F4E79"/>
                </a:solidFill>
                <a:effectLst/>
                <a:uLnTx/>
                <a:uFillTx/>
                <a:latin typeface="Century Gothic" panose="020B0502020202020204" pitchFamily="34" charset="0"/>
              </a:rPr>
              <a:t> français.</a:t>
            </a:r>
          </a:p>
          <a:p>
            <a:pPr marL="457200" indent="-457200">
              <a:buFont typeface="+mj-lt"/>
              <a:buAutoNum type="arabicPeriod"/>
              <a:defRPr/>
            </a:pPr>
            <a:r>
              <a:rPr lang="fr-FR" sz="2200" dirty="0">
                <a:solidFill>
                  <a:srgbClr val="1F4E79"/>
                </a:solidFill>
                <a:latin typeface="Century Gothic" panose="020B0502020202020204" pitchFamily="34" charset="0"/>
              </a:rPr>
              <a:t>Il </a:t>
            </a:r>
            <a:r>
              <a:rPr lang="fr-FR" sz="2200" b="1" dirty="0">
                <a:solidFill>
                  <a:srgbClr val="FF6600"/>
                </a:solidFill>
                <a:latin typeface="Century Gothic" panose="020B0502020202020204" pitchFamily="34" charset="0"/>
              </a:rPr>
              <a:t>n’</a:t>
            </a:r>
            <a:r>
              <a:rPr lang="fr-FR" sz="2200" dirty="0">
                <a:solidFill>
                  <a:srgbClr val="1F4E79"/>
                </a:solidFill>
                <a:latin typeface="Century Gothic" panose="020B0502020202020204" pitchFamily="34" charset="0"/>
              </a:rPr>
              <a:t>habite </a:t>
            </a:r>
            <a:r>
              <a:rPr lang="fr-FR" sz="2200" b="1" dirty="0">
                <a:solidFill>
                  <a:srgbClr val="FF6600"/>
                </a:solidFill>
                <a:latin typeface="Century Gothic" panose="020B0502020202020204" pitchFamily="34" charset="0"/>
              </a:rPr>
              <a:t>pas</a:t>
            </a:r>
            <a:r>
              <a:rPr lang="fr-FR" sz="2200" dirty="0">
                <a:solidFill>
                  <a:srgbClr val="1F4E79"/>
                </a:solidFill>
                <a:latin typeface="Century Gothic" panose="020B0502020202020204" pitchFamily="34" charset="0"/>
              </a:rPr>
              <a:t> à Londres.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dirty="0">
                <a:solidFill>
                  <a:srgbClr val="1F4E79"/>
                </a:solidFill>
                <a:latin typeface="Century Gothic" panose="020B0502020202020204" pitchFamily="34" charset="0"/>
              </a:rPr>
              <a:t>Il habite à Paris.</a:t>
            </a:r>
            <a:endParaRPr kumimoji="0" lang="fr-FR" sz="2200" i="0" u="none" strike="noStrike" kern="1200" cap="none" spc="0" normalizeH="0" dirty="0">
              <a:ln>
                <a:noFill/>
              </a:ln>
              <a:solidFill>
                <a:srgbClr val="1F4E79"/>
              </a:solidFill>
              <a:effectLst/>
              <a:uLnTx/>
              <a:uFillTx/>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baseline="0" noProof="0" dirty="0">
                <a:solidFill>
                  <a:srgbClr val="1F4E79"/>
                </a:solidFill>
                <a:latin typeface="Century Gothic" panose="020B0502020202020204" pitchFamily="34" charset="0"/>
              </a:rPr>
              <a:t>Il écoute Eminem.</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dirty="0">
                <a:solidFill>
                  <a:srgbClr val="1F4E79"/>
                </a:solidFill>
                <a:latin typeface="Century Gothic" panose="020B0502020202020204" pitchFamily="34" charset="0"/>
              </a:rPr>
              <a:t>Il crée des vêtements.</a:t>
            </a:r>
            <a:endParaRPr kumimoji="0" lang="fr-FR" sz="2200" i="0" u="none" strike="noStrike" kern="1200" cap="none" spc="0" normalizeH="0" baseline="0" dirty="0">
              <a:ln>
                <a:noFill/>
              </a:ln>
              <a:solidFill>
                <a:srgbClr val="1F4E79"/>
              </a:solidFill>
              <a:effectLst/>
              <a:uLnTx/>
              <a:uFillTx/>
              <a:latin typeface="Century Gothic" panose="020B0502020202020204" pitchFamily="34" charset="0"/>
            </a:endParaRPr>
          </a:p>
        </p:txBody>
      </p:sp>
      <p:pic>
        <p:nvPicPr>
          <p:cNvPr id="20" name="Picture 4" descr="Résultat de recherche d'images pour &quot;angèle free photos&quot;">
            <a:extLst>
              <a:ext uri="{FF2B5EF4-FFF2-40B4-BE49-F238E27FC236}">
                <a16:creationId xmlns:a16="http://schemas.microsoft.com/office/drawing/2014/main" id="{BFF4EB19-19E8-4955-860A-8A2B29879A3E}"/>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20700" t="5189" b="33357"/>
          <a:stretch/>
        </p:blipFill>
        <p:spPr bwMode="auto">
          <a:xfrm rot="20820234">
            <a:off x="354004" y="1301789"/>
            <a:ext cx="1166138" cy="13580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1" name="TextBox 20">
            <a:extLst>
              <a:ext uri="{FF2B5EF4-FFF2-40B4-BE49-F238E27FC236}">
                <a16:creationId xmlns:a16="http://schemas.microsoft.com/office/drawing/2014/main" id="{6D755FE9-7A8F-438A-8FAF-2B80AA460B6F}"/>
              </a:ext>
            </a:extLst>
          </p:cNvPr>
          <p:cNvSpPr txBox="1"/>
          <p:nvPr/>
        </p:nvSpPr>
        <p:spPr>
          <a:xfrm>
            <a:off x="1395756" y="1429462"/>
            <a:ext cx="15890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Angèle</a:t>
            </a:r>
          </a:p>
        </p:txBody>
      </p:sp>
      <p:pic>
        <p:nvPicPr>
          <p:cNvPr id="23" name="Picture 10" descr="Résultat de recherche d'images pour &quot;gims free photos&quot;">
            <a:extLst>
              <a:ext uri="{FF2B5EF4-FFF2-40B4-BE49-F238E27FC236}">
                <a16:creationId xmlns:a16="http://schemas.microsoft.com/office/drawing/2014/main" id="{70F99726-2032-4410-A8E5-BA4BA56CFC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2858"/>
          <a:stretch/>
        </p:blipFill>
        <p:spPr bwMode="auto">
          <a:xfrm rot="1453712">
            <a:off x="9419092" y="1515836"/>
            <a:ext cx="1493809" cy="14825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4" name="TextBox 23">
            <a:extLst>
              <a:ext uri="{FF2B5EF4-FFF2-40B4-BE49-F238E27FC236}">
                <a16:creationId xmlns:a16="http://schemas.microsoft.com/office/drawing/2014/main" id="{311DE657-877C-4F75-8EB0-32978B94F45B}"/>
              </a:ext>
            </a:extLst>
          </p:cNvPr>
          <p:cNvSpPr txBox="1"/>
          <p:nvPr/>
        </p:nvSpPr>
        <p:spPr>
          <a:xfrm>
            <a:off x="9099375" y="1008228"/>
            <a:ext cx="11453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Gims</a:t>
            </a:r>
          </a:p>
        </p:txBody>
      </p:sp>
      <p:sp>
        <p:nvSpPr>
          <p:cNvPr id="13" name="TextBox 12">
            <a:extLst>
              <a:ext uri="{FF2B5EF4-FFF2-40B4-BE49-F238E27FC236}">
                <a16:creationId xmlns:a16="http://schemas.microsoft.com/office/drawing/2014/main" id="{6389F0F3-41D2-4D74-83F2-9902D890DC54}"/>
              </a:ext>
            </a:extLst>
          </p:cNvPr>
          <p:cNvSpPr txBox="1"/>
          <p:nvPr/>
        </p:nvSpPr>
        <p:spPr>
          <a:xfrm>
            <a:off x="221140" y="3039026"/>
            <a:ext cx="5797236" cy="3139321"/>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dirty="0">
                <a:solidFill>
                  <a:srgbClr val="1F4E79"/>
                </a:solidFill>
                <a:latin typeface="Century Gothic" panose="020B0502020202020204" pitchFamily="34" charset="0"/>
              </a:rPr>
              <a:t>Elle est chanteuse</a:t>
            </a:r>
            <a:r>
              <a:rPr kumimoji="0" lang="fr-FR" sz="2200" i="0" u="none" strike="noStrike" kern="1200" cap="none" spc="0" normalizeH="0" dirty="0">
                <a:ln>
                  <a:noFill/>
                </a:ln>
                <a:solidFill>
                  <a:srgbClr val="1F4E79"/>
                </a:solidFill>
                <a:effectLst/>
                <a:uLnTx/>
                <a:uFillTx/>
                <a:latin typeface="Century Gothic" panose="020B0502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dirty="0">
                <a:solidFill>
                  <a:srgbClr val="1F4E79"/>
                </a:solidFill>
                <a:latin typeface="Century Gothic" panose="020B0502020202020204" pitchFamily="34" charset="0"/>
              </a:rPr>
              <a:t>Elle </a:t>
            </a:r>
            <a:r>
              <a:rPr lang="fr-FR" sz="2200" b="1" dirty="0">
                <a:solidFill>
                  <a:srgbClr val="FF6600"/>
                </a:solidFill>
                <a:latin typeface="Century Gothic" panose="020B0502020202020204" pitchFamily="34" charset="0"/>
              </a:rPr>
              <a:t>n’</a:t>
            </a:r>
            <a:r>
              <a:rPr lang="fr-FR" sz="2200" dirty="0">
                <a:solidFill>
                  <a:srgbClr val="1F4E79"/>
                </a:solidFill>
                <a:latin typeface="Century Gothic" panose="020B0502020202020204" pitchFamily="34" charset="0"/>
              </a:rPr>
              <a:t>est </a:t>
            </a:r>
            <a:r>
              <a:rPr lang="fr-FR" sz="2200" b="1" dirty="0">
                <a:solidFill>
                  <a:srgbClr val="FF6600"/>
                </a:solidFill>
                <a:latin typeface="Century Gothic" panose="020B0502020202020204" pitchFamily="34" charset="0"/>
              </a:rPr>
              <a:t>pas</a:t>
            </a:r>
            <a:r>
              <a:rPr lang="fr-FR" sz="2200" baseline="0" noProof="0" dirty="0">
                <a:solidFill>
                  <a:srgbClr val="1F4E79"/>
                </a:solidFill>
                <a:latin typeface="Century Gothic" panose="020B0502020202020204" pitchFamily="34" charset="0"/>
              </a:rPr>
              <a:t> française.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dirty="0">
                <a:solidFill>
                  <a:srgbClr val="1F4E79"/>
                </a:solidFill>
                <a:latin typeface="Century Gothic" panose="020B0502020202020204" pitchFamily="34" charset="0"/>
              </a:rPr>
              <a:t>Elle vient de l’étranger.</a:t>
            </a:r>
            <a:endParaRPr lang="fr-FR" sz="2200" baseline="0" noProof="0" dirty="0">
              <a:solidFill>
                <a:srgbClr val="1F4E79"/>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baseline="0" dirty="0">
                <a:solidFill>
                  <a:srgbClr val="1F4E79"/>
                </a:solidFill>
                <a:latin typeface="Century Gothic" panose="020B0502020202020204" pitchFamily="34" charset="0"/>
              </a:rPr>
              <a:t>Elle a un frère.</a:t>
            </a:r>
          </a:p>
          <a:p>
            <a:pPr marL="457200" indent="-457200">
              <a:buFont typeface="+mj-lt"/>
              <a:buAutoNum type="arabicPeriod"/>
              <a:defRPr/>
            </a:pPr>
            <a:r>
              <a:rPr lang="fr-FR" sz="2200" dirty="0">
                <a:solidFill>
                  <a:srgbClr val="1F4E79"/>
                </a:solidFill>
                <a:latin typeface="Century Gothic" panose="020B0502020202020204" pitchFamily="34" charset="0"/>
              </a:rPr>
              <a:t>Elle est sur Instagram.</a:t>
            </a:r>
          </a:p>
          <a:p>
            <a:pPr marL="457200" indent="-457200">
              <a:buFont typeface="+mj-lt"/>
              <a:buAutoNum type="arabicPeriod"/>
              <a:defRPr/>
            </a:pPr>
            <a:r>
              <a:rPr lang="fr-FR" sz="2200" dirty="0">
                <a:solidFill>
                  <a:srgbClr val="1F4E79"/>
                </a:solidFill>
                <a:latin typeface="Century Gothic" panose="020B0502020202020204" pitchFamily="34" charset="0"/>
              </a:rPr>
              <a:t>Elle </a:t>
            </a:r>
            <a:r>
              <a:rPr lang="fr-FR" sz="2200" b="1" dirty="0">
                <a:solidFill>
                  <a:srgbClr val="FF6600"/>
                </a:solidFill>
                <a:latin typeface="Century Gothic" panose="020B0502020202020204" pitchFamily="34" charset="0"/>
              </a:rPr>
              <a:t>n’</a:t>
            </a:r>
            <a:r>
              <a:rPr lang="fr-FR" sz="2200" dirty="0">
                <a:solidFill>
                  <a:srgbClr val="1F4E79"/>
                </a:solidFill>
                <a:latin typeface="Century Gothic" panose="020B0502020202020204" pitchFamily="34" charset="0"/>
              </a:rPr>
              <a:t>aime </a:t>
            </a:r>
            <a:r>
              <a:rPr lang="fr-FR" sz="2200" b="1" dirty="0">
                <a:solidFill>
                  <a:srgbClr val="FF6600"/>
                </a:solidFill>
                <a:latin typeface="Century Gothic" panose="020B0502020202020204" pitchFamily="34" charset="0"/>
              </a:rPr>
              <a:t>pas</a:t>
            </a:r>
            <a:r>
              <a:rPr lang="fr-FR" sz="2200" dirty="0">
                <a:solidFill>
                  <a:srgbClr val="1F4E79"/>
                </a:solidFill>
                <a:latin typeface="Century Gothic" panose="020B0502020202020204" pitchFamily="34" charset="0"/>
              </a:rPr>
              <a:t> le sexisme.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200" i="0" u="none" strike="noStrike" kern="1200" cap="none" spc="0" normalizeH="0" dirty="0">
                <a:ln>
                  <a:noFill/>
                </a:ln>
                <a:solidFill>
                  <a:srgbClr val="1F4E79"/>
                </a:solidFill>
                <a:effectLst/>
                <a:uLnTx/>
                <a:uFillTx/>
                <a:latin typeface="Century Gothic" panose="020B0502020202020204" pitchFamily="34" charset="0"/>
              </a:rPr>
              <a:t>Elle travaille en France.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200" i="0" u="none" strike="noStrike" kern="1200" cap="none" spc="0" normalizeH="0" baseline="0" dirty="0">
                <a:ln>
                  <a:noFill/>
                </a:ln>
                <a:solidFill>
                  <a:srgbClr val="1F4E79"/>
                </a:solidFill>
                <a:effectLst/>
                <a:uLnTx/>
                <a:uFillTx/>
                <a:latin typeface="Century Gothic" panose="020B0502020202020204" pitchFamily="34" charset="0"/>
              </a:rPr>
              <a:t>Elle</a:t>
            </a:r>
            <a:r>
              <a:rPr kumimoji="0" lang="fr-FR" sz="2200" i="0" u="none" strike="noStrike" kern="1200" cap="none" spc="0" normalizeH="0" dirty="0">
                <a:ln>
                  <a:noFill/>
                </a:ln>
                <a:solidFill>
                  <a:srgbClr val="1F4E79"/>
                </a:solidFill>
                <a:effectLst/>
                <a:uLnTx/>
                <a:uFillTx/>
                <a:latin typeface="Century Gothic" panose="020B0502020202020204" pitchFamily="34" charset="0"/>
              </a:rPr>
              <a:t> est jeune.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dirty="0">
                <a:solidFill>
                  <a:srgbClr val="1F4E79"/>
                </a:solidFill>
                <a:latin typeface="Century Gothic" panose="020B0502020202020204" pitchFamily="34" charset="0"/>
              </a:rPr>
              <a:t>Elle </a:t>
            </a:r>
            <a:r>
              <a:rPr lang="fr-FR" sz="2200" b="1" dirty="0">
                <a:solidFill>
                  <a:srgbClr val="FF6600"/>
                </a:solidFill>
                <a:latin typeface="Century Gothic" panose="020B0502020202020204" pitchFamily="34" charset="0"/>
              </a:rPr>
              <a:t>ne</a:t>
            </a:r>
            <a:r>
              <a:rPr lang="fr-FR" sz="2200" dirty="0">
                <a:solidFill>
                  <a:srgbClr val="1F4E79"/>
                </a:solidFill>
                <a:latin typeface="Century Gothic" panose="020B0502020202020204" pitchFamily="34" charset="0"/>
              </a:rPr>
              <a:t> chante </a:t>
            </a:r>
            <a:r>
              <a:rPr lang="fr-FR" sz="2200" b="1" dirty="0">
                <a:solidFill>
                  <a:srgbClr val="FF6600"/>
                </a:solidFill>
                <a:latin typeface="Century Gothic" panose="020B0502020202020204" pitchFamily="34" charset="0"/>
              </a:rPr>
              <a:t>pas</a:t>
            </a:r>
            <a:r>
              <a:rPr lang="fr-FR" sz="2200" dirty="0">
                <a:solidFill>
                  <a:srgbClr val="1F4E79"/>
                </a:solidFill>
                <a:latin typeface="Century Gothic" panose="020B0502020202020204" pitchFamily="34" charset="0"/>
              </a:rPr>
              <a:t> en Angleterre.</a:t>
            </a:r>
            <a:endParaRPr kumimoji="0" lang="fr-FR" sz="2200" i="0" u="none" strike="noStrike" kern="1200" cap="none" spc="0" normalizeH="0" baseline="0" dirty="0">
              <a:ln>
                <a:noFill/>
              </a:ln>
              <a:solidFill>
                <a:srgbClr val="1F4E79"/>
              </a:solidFill>
              <a:effectLst/>
              <a:uLnTx/>
              <a:uFillTx/>
              <a:latin typeface="Century Gothic" panose="020B0502020202020204" pitchFamily="34" charset="0"/>
            </a:endParaRPr>
          </a:p>
        </p:txBody>
      </p:sp>
      <p:sp>
        <p:nvSpPr>
          <p:cNvPr id="15" name="Title 3">
            <a:extLst>
              <a:ext uri="{FF2B5EF4-FFF2-40B4-BE49-F238E27FC236}">
                <a16:creationId xmlns:a16="http://schemas.microsoft.com/office/drawing/2014/main" id="{48492FF6-203A-41D6-969E-4440C58809A8}"/>
              </a:ext>
            </a:extLst>
          </p:cNvPr>
          <p:cNvSpPr>
            <a:spLocks noGrp="1"/>
          </p:cNvSpPr>
          <p:nvPr>
            <p:ph type="title"/>
          </p:nvPr>
        </p:nvSpPr>
        <p:spPr>
          <a:xfrm>
            <a:off x="15821" y="300204"/>
            <a:ext cx="5629275" cy="708025"/>
          </a:xfrm>
        </p:spPr>
        <p:txBody>
          <a:bodyPr>
            <a:noAutofit/>
          </a:bodyPr>
          <a:lstStyle/>
          <a:p>
            <a:r>
              <a:rPr lang="fr-FR" sz="2500" b="1" dirty="0">
                <a:solidFill>
                  <a:schemeClr val="bg1"/>
                </a:solidFill>
              </a:rPr>
              <a:t>Elle est comment? Il est comment?</a:t>
            </a:r>
          </a:p>
        </p:txBody>
      </p:sp>
      <p:pic>
        <p:nvPicPr>
          <p:cNvPr id="14" name="Picture 13" descr="background rectangle">
            <a:extLst>
              <a:ext uri="{FF2B5EF4-FFF2-40B4-BE49-F238E27FC236}">
                <a16:creationId xmlns:a16="http://schemas.microsoft.com/office/drawing/2014/main" id="{3F668376-61BF-41CE-BC6C-178CDFAE6C1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4C3CCD44-B65E-4F85-B5AC-393FC0BE600E}"/>
              </a:ext>
            </a:extLst>
          </p:cNvPr>
          <p:cNvSpPr txBox="1">
            <a:spLocks/>
          </p:cNvSpPr>
          <p:nvPr/>
        </p:nvSpPr>
        <p:spPr>
          <a:xfrm>
            <a:off x="0" y="296864"/>
            <a:ext cx="5842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b="1">
                <a:solidFill>
                  <a:schemeClr val="bg1"/>
                </a:solidFill>
              </a:rPr>
              <a:t>Il/Elle est comment ?</a:t>
            </a:r>
            <a:endParaRPr lang="en-GB" sz="3200" b="1" dirty="0">
              <a:solidFill>
                <a:schemeClr val="bg1"/>
              </a:solidFill>
            </a:endParaRPr>
          </a:p>
        </p:txBody>
      </p:sp>
      <p:sp>
        <p:nvSpPr>
          <p:cNvPr id="17" name="Rounded Rectangle 46">
            <a:extLst>
              <a:ext uri="{FF2B5EF4-FFF2-40B4-BE49-F238E27FC236}">
                <a16:creationId xmlns:a16="http://schemas.microsoft.com/office/drawing/2014/main" id="{F7BFEA18-135C-45BD-9C0A-BDD51BE3440B}"/>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3228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p:bldP spid="24"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5736B70-821C-48ED-9B58-B6D0DC2FDD02}"/>
              </a:ext>
            </a:extLst>
          </p:cNvPr>
          <p:cNvSpPr txBox="1"/>
          <p:nvPr/>
        </p:nvSpPr>
        <p:spPr>
          <a:xfrm>
            <a:off x="1583781" y="1329402"/>
            <a:ext cx="809106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Avec la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liste</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de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verbes</a:t>
            </a:r>
            <a:r>
              <a:rPr lang="en-GB" sz="2000" b="1" dirty="0">
                <a:solidFill>
                  <a:srgbClr val="5B9BD5">
                    <a:lumMod val="50000"/>
                  </a:srgbClr>
                </a:solidFill>
                <a:latin typeface="Century Gothic" panose="020F0302020204030204"/>
              </a:rPr>
              <a:t>, dis </a:t>
            </a:r>
            <a:r>
              <a:rPr lang="en-GB" sz="2000" b="1" dirty="0" err="1">
                <a:solidFill>
                  <a:srgbClr val="5B9BD5">
                    <a:lumMod val="50000"/>
                  </a:srgbClr>
                </a:solidFill>
                <a:latin typeface="Century Gothic" panose="020F0302020204030204"/>
              </a:rPr>
              <a:t>une</a:t>
            </a:r>
            <a:r>
              <a:rPr lang="en-GB" sz="2000" b="1" dirty="0">
                <a:solidFill>
                  <a:srgbClr val="5B9BD5">
                    <a:lumMod val="50000"/>
                  </a:srgbClr>
                </a:solidFill>
                <a:latin typeface="Century Gothic" panose="020F0302020204030204"/>
              </a:rPr>
              <a:t> description de </a:t>
            </a:r>
            <a:r>
              <a:rPr lang="en-GB" sz="2000" b="1" dirty="0" err="1">
                <a:solidFill>
                  <a:srgbClr val="5B9BD5">
                    <a:lumMod val="50000"/>
                  </a:srgbClr>
                </a:solidFill>
                <a:latin typeface="Century Gothic" panose="020F0302020204030204"/>
              </a:rPr>
              <a:t>l’artiste</a:t>
            </a:r>
            <a:r>
              <a:rPr lang="en-GB" sz="2000" b="1" dirty="0">
                <a:solidFill>
                  <a:srgbClr val="5B9BD5">
                    <a:lumMod val="50000"/>
                  </a:srgbClr>
                </a:solidFill>
                <a:latin typeface="Century Gothic" panose="020F0302020204030204"/>
              </a:rPr>
              <a:t>.</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Exemples :</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sym typeface="Wingdings" panose="05000000000000000000" pitchFamily="2" charset="2"/>
              </a:rPr>
              <a:t></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manger des carottes </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sym typeface="Wingdings" panose="05000000000000000000" pitchFamily="2" charset="2"/>
              </a:rPr>
              <a:t></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Elle mange des carottes.</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sym typeface="Wingdings" panose="05000000000000000000" pitchFamily="2" charset="2"/>
              </a:rPr>
              <a:t></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regarder la télé </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sym typeface="Wingdings" panose="05000000000000000000" pitchFamily="2" charset="2"/>
              </a:rPr>
              <a:t></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Elle </a:t>
            </a:r>
            <a:r>
              <a:rPr kumimoji="0" lang="fr-FR"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ne</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regarde </a:t>
            </a:r>
            <a:r>
              <a:rPr kumimoji="0" lang="fr-FR"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pas</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la télé.</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426BDA04-FEB6-4BBA-91C0-C6538986135C}"/>
              </a:ext>
            </a:extLst>
          </p:cNvPr>
          <p:cNvSpPr txBox="1"/>
          <p:nvPr/>
        </p:nvSpPr>
        <p:spPr>
          <a:xfrm>
            <a:off x="4364551" y="2951434"/>
            <a:ext cx="5291693" cy="3139321"/>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dirty="0">
                <a:solidFill>
                  <a:srgbClr val="1F4E79"/>
                </a:solidFill>
                <a:latin typeface="Century Gothic" panose="020B0502020202020204" pitchFamily="34" charset="0"/>
              </a:rPr>
              <a:t>Elle est chanteuse</a:t>
            </a:r>
            <a:r>
              <a:rPr kumimoji="0" lang="fr-FR" sz="2200" i="0" u="none" strike="noStrike" kern="1200" cap="none" spc="0" normalizeH="0" dirty="0">
                <a:ln>
                  <a:noFill/>
                </a:ln>
                <a:solidFill>
                  <a:srgbClr val="1F4E79"/>
                </a:solidFill>
                <a:effectLst/>
                <a:uLnTx/>
                <a:uFillTx/>
                <a:latin typeface="Century Gothic" panose="020B0502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dirty="0">
                <a:solidFill>
                  <a:srgbClr val="1F4E79"/>
                </a:solidFill>
                <a:latin typeface="Century Gothic" panose="020B0502020202020204" pitchFamily="34" charset="0"/>
              </a:rPr>
              <a:t>Elle </a:t>
            </a:r>
            <a:r>
              <a:rPr lang="fr-FR" sz="2200" b="1" dirty="0">
                <a:solidFill>
                  <a:srgbClr val="FF6600"/>
                </a:solidFill>
                <a:latin typeface="Century Gothic" panose="020B0502020202020204" pitchFamily="34" charset="0"/>
              </a:rPr>
              <a:t>n’</a:t>
            </a:r>
            <a:r>
              <a:rPr lang="fr-FR" sz="2200" dirty="0">
                <a:solidFill>
                  <a:srgbClr val="1F4E79"/>
                </a:solidFill>
                <a:latin typeface="Century Gothic" panose="020B0502020202020204" pitchFamily="34" charset="0"/>
              </a:rPr>
              <a:t>est </a:t>
            </a:r>
            <a:r>
              <a:rPr lang="fr-FR" sz="2200" b="1" dirty="0">
                <a:solidFill>
                  <a:srgbClr val="FF6600"/>
                </a:solidFill>
                <a:latin typeface="Century Gothic" panose="020B0502020202020204" pitchFamily="34" charset="0"/>
              </a:rPr>
              <a:t>pas</a:t>
            </a:r>
            <a:r>
              <a:rPr lang="fr-FR" sz="2200" baseline="0" noProof="0" dirty="0">
                <a:solidFill>
                  <a:srgbClr val="1F4E79"/>
                </a:solidFill>
                <a:latin typeface="Century Gothic" panose="020B0502020202020204" pitchFamily="34" charset="0"/>
              </a:rPr>
              <a:t> française.</a:t>
            </a:r>
          </a:p>
          <a:p>
            <a:pPr marL="457200" indent="-457200">
              <a:buFont typeface="+mj-lt"/>
              <a:buAutoNum type="arabicPeriod"/>
              <a:defRPr/>
            </a:pPr>
            <a:r>
              <a:rPr lang="fr-FR" sz="2200" dirty="0">
                <a:solidFill>
                  <a:srgbClr val="1F4E79"/>
                </a:solidFill>
                <a:latin typeface="Century Gothic" panose="020B0502020202020204" pitchFamily="34" charset="0"/>
              </a:rPr>
              <a:t>Elle vient de </a:t>
            </a:r>
            <a:r>
              <a:rPr lang="fr-FR" sz="2200" dirty="0">
                <a:solidFill>
                  <a:schemeClr val="accent1">
                    <a:lumMod val="50000"/>
                  </a:schemeClr>
                </a:solidFill>
                <a:latin typeface="Century Gothic" panose="020B0502020202020204" pitchFamily="34" charset="0"/>
              </a:rPr>
              <a:t>l’étranger.</a:t>
            </a:r>
          </a:p>
          <a:p>
            <a:pPr marL="457200" lvl="0" indent="-457200">
              <a:buFont typeface="+mj-lt"/>
              <a:buAutoNum type="arabicPeriod"/>
              <a:defRPr/>
            </a:pPr>
            <a:r>
              <a:rPr lang="fr-FR" sz="2200" dirty="0">
                <a:solidFill>
                  <a:srgbClr val="1F4E79"/>
                </a:solidFill>
                <a:latin typeface="Century Gothic" panose="020B0502020202020204" pitchFamily="34" charset="0"/>
              </a:rPr>
              <a:t>Elle a un </a:t>
            </a:r>
            <a:r>
              <a:rPr lang="fr-FR" sz="22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frère</a:t>
            </a:r>
            <a:r>
              <a:rPr kumimoji="0" lang="fr-FR" sz="2200" i="0" u="none" strike="noStrike" kern="1200" cap="none" spc="0" normalizeH="0" dirty="0">
                <a:ln>
                  <a:noFill/>
                </a:ln>
                <a:solidFill>
                  <a:srgbClr val="1F4E79"/>
                </a:solidFill>
                <a:effectLst/>
                <a:uLnTx/>
                <a:uFillTx/>
                <a:latin typeface="Century Gothic" panose="020B0502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baseline="0" dirty="0">
                <a:solidFill>
                  <a:srgbClr val="1F4E79"/>
                </a:solidFill>
                <a:latin typeface="Century Gothic" panose="020B0502020202020204" pitchFamily="34" charset="0"/>
              </a:rPr>
              <a:t>Elle est sur Instagram.</a:t>
            </a:r>
          </a:p>
          <a:p>
            <a:pPr marL="457200" lvl="0" indent="-457200">
              <a:buFont typeface="+mj-lt"/>
              <a:buAutoNum type="arabicPeriod"/>
              <a:defRPr/>
            </a:pPr>
            <a:r>
              <a:rPr lang="fr-FR" sz="2200" dirty="0">
                <a:solidFill>
                  <a:srgbClr val="1F4E79"/>
                </a:solidFill>
                <a:latin typeface="Century Gothic" panose="020B0502020202020204" pitchFamily="34" charset="0"/>
              </a:rPr>
              <a:t>Elle </a:t>
            </a:r>
            <a:r>
              <a:rPr lang="fr-FR" sz="2200" b="1" dirty="0">
                <a:solidFill>
                  <a:srgbClr val="FF6600"/>
                </a:solidFill>
                <a:latin typeface="Century Gothic" panose="020B0502020202020204" pitchFamily="34" charset="0"/>
              </a:rPr>
              <a:t>n’</a:t>
            </a:r>
            <a:r>
              <a:rPr lang="fr-FR" sz="2200" dirty="0">
                <a:solidFill>
                  <a:srgbClr val="1F4E79"/>
                </a:solidFill>
                <a:latin typeface="Century Gothic" panose="020B0502020202020204" pitchFamily="34" charset="0"/>
              </a:rPr>
              <a:t>aime </a:t>
            </a:r>
            <a:r>
              <a:rPr lang="fr-FR" sz="2200" b="1" dirty="0">
                <a:solidFill>
                  <a:srgbClr val="FF6600"/>
                </a:solidFill>
                <a:latin typeface="Century Gothic" panose="020B0502020202020204" pitchFamily="34" charset="0"/>
              </a:rPr>
              <a:t>pas </a:t>
            </a:r>
            <a:r>
              <a:rPr lang="fr-FR" sz="2200" dirty="0">
                <a:solidFill>
                  <a:srgbClr val="1F4E79"/>
                </a:solidFill>
                <a:latin typeface="Century Gothic" panose="020B0502020202020204" pitchFamily="34" charset="0"/>
              </a:rPr>
              <a:t>le sexisme.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200" i="0" u="none" strike="noStrike" kern="1200" cap="none" spc="0" normalizeH="0" dirty="0">
                <a:ln>
                  <a:noFill/>
                </a:ln>
                <a:solidFill>
                  <a:srgbClr val="1F4E79"/>
                </a:solidFill>
                <a:effectLst/>
                <a:uLnTx/>
                <a:uFillTx/>
                <a:latin typeface="Century Gothic" panose="020B0502020202020204" pitchFamily="34" charset="0"/>
              </a:rPr>
              <a:t>Elle travaille en France.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baseline="0" dirty="0">
                <a:solidFill>
                  <a:srgbClr val="1F4E79"/>
                </a:solidFill>
                <a:latin typeface="Century Gothic" panose="020B0502020202020204" pitchFamily="34" charset="0"/>
              </a:rPr>
              <a:t>Elle</a:t>
            </a:r>
            <a:r>
              <a:rPr lang="fr-FR" sz="2200" dirty="0">
                <a:solidFill>
                  <a:srgbClr val="1F4E79"/>
                </a:solidFill>
                <a:latin typeface="Century Gothic" panose="020B0502020202020204" pitchFamily="34" charset="0"/>
              </a:rPr>
              <a:t> est jeune.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dirty="0">
                <a:solidFill>
                  <a:srgbClr val="1F4E79"/>
                </a:solidFill>
                <a:latin typeface="Century Gothic" panose="020B0502020202020204" pitchFamily="34" charset="0"/>
              </a:rPr>
              <a:t>Elle </a:t>
            </a:r>
            <a:r>
              <a:rPr lang="fr-FR" sz="2200" b="1" dirty="0">
                <a:solidFill>
                  <a:srgbClr val="FF6600"/>
                </a:solidFill>
                <a:latin typeface="Century Gothic" panose="020B0502020202020204" pitchFamily="34" charset="0"/>
              </a:rPr>
              <a:t>ne</a:t>
            </a:r>
            <a:r>
              <a:rPr lang="fr-FR" sz="2200" dirty="0">
                <a:solidFill>
                  <a:srgbClr val="1F4E79"/>
                </a:solidFill>
                <a:latin typeface="Century Gothic" panose="020B0502020202020204" pitchFamily="34" charset="0"/>
              </a:rPr>
              <a:t> chante </a:t>
            </a:r>
            <a:r>
              <a:rPr lang="fr-FR" sz="2200" b="1" dirty="0">
                <a:solidFill>
                  <a:srgbClr val="FF6600"/>
                </a:solidFill>
                <a:latin typeface="Century Gothic" panose="020B0502020202020204" pitchFamily="34" charset="0"/>
              </a:rPr>
              <a:t>pas</a:t>
            </a:r>
            <a:r>
              <a:rPr lang="fr-FR" sz="2200" dirty="0">
                <a:solidFill>
                  <a:srgbClr val="1F4E79"/>
                </a:solidFill>
                <a:latin typeface="Century Gothic" panose="020B0502020202020204" pitchFamily="34" charset="0"/>
              </a:rPr>
              <a:t> en Angleterre.</a:t>
            </a:r>
            <a:endParaRPr kumimoji="0" lang="fr-FR" sz="2200" i="0" u="none" strike="noStrike" kern="1200" cap="none" spc="0" normalizeH="0" baseline="0" dirty="0">
              <a:ln>
                <a:noFill/>
              </a:ln>
              <a:solidFill>
                <a:srgbClr val="1F4E79"/>
              </a:solidFill>
              <a:effectLst/>
              <a:uLnTx/>
              <a:uFillTx/>
              <a:latin typeface="Century Gothic" panose="020B0502020202020204" pitchFamily="34" charset="0"/>
            </a:endParaRPr>
          </a:p>
        </p:txBody>
      </p:sp>
      <p:sp>
        <p:nvSpPr>
          <p:cNvPr id="24" name="TextBox 23">
            <a:extLst>
              <a:ext uri="{FF2B5EF4-FFF2-40B4-BE49-F238E27FC236}">
                <a16:creationId xmlns:a16="http://schemas.microsoft.com/office/drawing/2014/main" id="{6F4BDE70-69EF-4DBD-B7B7-0196B4FAA8DA}"/>
              </a:ext>
            </a:extLst>
          </p:cNvPr>
          <p:cNvSpPr txBox="1"/>
          <p:nvPr/>
        </p:nvSpPr>
        <p:spPr>
          <a:xfrm>
            <a:off x="10053177" y="911542"/>
            <a:ext cx="200297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Check your pronunciation </a:t>
            </a:r>
            <a:r>
              <a:rPr kumimoji="0" lang="en-GB" sz="2000" b="1"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by clicking on the arrows.</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0" name="Picture 4" descr="Résultat de recherche d'images pour &quot;angèle free photos&quot;">
            <a:extLst>
              <a:ext uri="{FF2B5EF4-FFF2-40B4-BE49-F238E27FC236}">
                <a16:creationId xmlns:a16="http://schemas.microsoft.com/office/drawing/2014/main" id="{BFF4EB19-19E8-4955-860A-8A2B29879A3E}"/>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20700" t="5189" b="33357"/>
          <a:stretch/>
        </p:blipFill>
        <p:spPr bwMode="auto">
          <a:xfrm>
            <a:off x="188941" y="1281691"/>
            <a:ext cx="1166138" cy="13580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itle 3"/>
          <p:cNvSpPr>
            <a:spLocks noGrp="1"/>
          </p:cNvSpPr>
          <p:nvPr>
            <p:ph type="title"/>
          </p:nvPr>
        </p:nvSpPr>
        <p:spPr>
          <a:xfrm>
            <a:off x="-1" y="246828"/>
            <a:ext cx="5632175" cy="757886"/>
          </a:xfrm>
        </p:spPr>
        <p:txBody>
          <a:bodyPr>
            <a:noAutofit/>
          </a:bodyPr>
          <a:lstStyle/>
          <a:p>
            <a:r>
              <a:rPr lang="fr-FR" sz="2500" b="1" dirty="0">
                <a:solidFill>
                  <a:schemeClr val="bg1"/>
                </a:solidFill>
              </a:rPr>
              <a:t>Elle est comment? Il est comment? </a:t>
            </a:r>
          </a:p>
        </p:txBody>
      </p:sp>
      <p:pic>
        <p:nvPicPr>
          <p:cNvPr id="2053" name="Picture 5" descr="Speaking Man Clip Art">
            <a:extLst>
              <a:ext uri="{FF2B5EF4-FFF2-40B4-BE49-F238E27FC236}">
                <a16:creationId xmlns:a16="http://schemas.microsoft.com/office/drawing/2014/main" id="{FC6DCCD7-2EB6-4F2E-B4CB-2CAD2A4B2278}"/>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10391489" y="2472766"/>
            <a:ext cx="1078794" cy="88814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F94860C0-0E2A-490A-AABA-7D19D642C268}"/>
              </a:ext>
            </a:extLst>
          </p:cNvPr>
          <p:cNvSpPr txBox="1"/>
          <p:nvPr/>
        </p:nvSpPr>
        <p:spPr>
          <a:xfrm>
            <a:off x="222141" y="2966823"/>
            <a:ext cx="4349872" cy="3139321"/>
          </a:xfrm>
          <a:prstGeom prst="rect">
            <a:avLst/>
          </a:prstGeom>
          <a:noFill/>
        </p:spPr>
        <p:txBody>
          <a:bodyPr wrap="square" rtlCol="0">
            <a:spAutoFit/>
          </a:bodyPr>
          <a:lstStyle/>
          <a:p>
            <a:pPr marL="457200" indent="-457200">
              <a:buFont typeface="+mj-lt"/>
              <a:buAutoNum type="arabicPeriod"/>
              <a:defRPr/>
            </a:pPr>
            <a:r>
              <a:rPr lang="fr-FR" sz="22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 </a:t>
            </a:r>
            <a:r>
              <a:rPr lang="fr-FR" sz="2200" dirty="0">
                <a:solidFill>
                  <a:schemeClr val="accent1">
                    <a:lumMod val="50000"/>
                  </a:schemeClr>
                </a:solidFill>
                <a:latin typeface="Century Gothic" panose="020B0502020202020204" pitchFamily="34" charset="0"/>
              </a:rPr>
              <a:t>être chanteuse</a:t>
            </a:r>
            <a:endParaRPr kumimoji="0" lang="fr-FR" sz="2200" i="0" u="none" strike="noStrike" kern="1200" cap="none" spc="0" normalizeH="0" dirty="0">
              <a:ln>
                <a:noFill/>
              </a:ln>
              <a:solidFill>
                <a:schemeClr val="accent1">
                  <a:lumMod val="50000"/>
                </a:schemeClr>
              </a:solidFill>
              <a:effectLst/>
              <a:uLnTx/>
              <a:uFillTx/>
              <a:latin typeface="Century Gothic" panose="020B0502020202020204" pitchFamily="34" charset="0"/>
            </a:endParaRPr>
          </a:p>
          <a:p>
            <a:pPr marL="457200" indent="-457200">
              <a:buFont typeface="+mj-lt"/>
              <a:buAutoNum type="arabicPeriod"/>
              <a:defRPr/>
            </a:pPr>
            <a:r>
              <a:rPr lang="fr-FR" sz="22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 </a:t>
            </a:r>
            <a:r>
              <a:rPr lang="fr-FR" sz="2200" dirty="0">
                <a:solidFill>
                  <a:schemeClr val="accent1">
                    <a:lumMod val="50000"/>
                  </a:schemeClr>
                </a:solidFill>
                <a:latin typeface="Century Gothic" panose="020B0502020202020204" pitchFamily="34" charset="0"/>
                <a:sym typeface="Wingdings" panose="05000000000000000000" pitchFamily="2" charset="2"/>
              </a:rPr>
              <a:t>être </a:t>
            </a:r>
            <a:r>
              <a:rPr lang="fr-FR" sz="2200" baseline="0" noProof="0" dirty="0">
                <a:solidFill>
                  <a:schemeClr val="accent1">
                    <a:lumMod val="50000"/>
                  </a:schemeClr>
                </a:solidFill>
                <a:latin typeface="Century Gothic" panose="020B0502020202020204" pitchFamily="34" charset="0"/>
              </a:rPr>
              <a:t>française</a:t>
            </a:r>
          </a:p>
          <a:p>
            <a:pPr marL="457200" indent="-457200">
              <a:buFont typeface="+mj-lt"/>
              <a:buAutoNum type="arabicPeriod"/>
              <a:defRPr/>
            </a:pPr>
            <a:r>
              <a:rPr lang="fr-FR" sz="22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 </a:t>
            </a:r>
            <a:r>
              <a:rPr lang="fr-FR" sz="2200" dirty="0">
                <a:solidFill>
                  <a:schemeClr val="accent1">
                    <a:lumMod val="50000"/>
                  </a:schemeClr>
                </a:solidFill>
                <a:latin typeface="Century Gothic" panose="020B0502020202020204" pitchFamily="34" charset="0"/>
              </a:rPr>
              <a:t>venir de l’étranger</a:t>
            </a:r>
            <a:endParaRPr lang="fr-FR" sz="2200" baseline="0" noProof="0" dirty="0">
              <a:solidFill>
                <a:schemeClr val="accent1">
                  <a:lumMod val="50000"/>
                </a:schemeClr>
              </a:solidFill>
              <a:latin typeface="Century Gothic" panose="020B0502020202020204" pitchFamily="34" charset="0"/>
            </a:endParaRPr>
          </a:p>
          <a:p>
            <a:pPr marL="457200" lvl="0" indent="-457200">
              <a:buFont typeface="+mj-lt"/>
              <a:buAutoNum type="arabicPeriod"/>
              <a:defRPr/>
            </a:pPr>
            <a:r>
              <a:rPr lang="fr-FR" sz="22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 avoir un frère</a:t>
            </a:r>
          </a:p>
          <a:p>
            <a:pPr marL="457200" lvl="0" indent="-457200">
              <a:buFont typeface="+mj-lt"/>
              <a:buAutoNum type="arabicPeriod"/>
              <a:defRPr/>
            </a:pPr>
            <a:r>
              <a:rPr lang="fr-FR" sz="22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 </a:t>
            </a:r>
            <a:r>
              <a:rPr kumimoji="0" lang="fr-FR" sz="2200" i="0" u="none" strike="noStrike" kern="1200" cap="none" spc="0" normalizeH="0" dirty="0">
                <a:ln>
                  <a:noFill/>
                </a:ln>
                <a:solidFill>
                  <a:schemeClr val="accent1">
                    <a:lumMod val="50000"/>
                  </a:schemeClr>
                </a:solidFill>
                <a:effectLst/>
                <a:uLnTx/>
                <a:uFillTx/>
                <a:latin typeface="Century Gothic" panose="020B0502020202020204" pitchFamily="34" charset="0"/>
              </a:rPr>
              <a:t>être sur Instagram</a:t>
            </a:r>
          </a:p>
          <a:p>
            <a:pPr marL="457200" indent="-457200">
              <a:buFont typeface="+mj-lt"/>
              <a:buAutoNum type="arabicPeriod"/>
              <a:defRPr/>
            </a:pPr>
            <a:r>
              <a:rPr lang="fr-FR" sz="22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 </a:t>
            </a:r>
            <a:r>
              <a:rPr lang="fr-FR" sz="2200" dirty="0">
                <a:solidFill>
                  <a:schemeClr val="accent1">
                    <a:lumMod val="50000"/>
                  </a:schemeClr>
                </a:solidFill>
                <a:latin typeface="Century Gothic" panose="020B0502020202020204" pitchFamily="34" charset="0"/>
              </a:rPr>
              <a:t>aimer le sexisme</a:t>
            </a:r>
          </a:p>
          <a:p>
            <a:pPr marL="457200" lvl="0" indent="-457200">
              <a:buFont typeface="+mj-lt"/>
              <a:buAutoNum type="arabicPeriod"/>
              <a:defRPr/>
            </a:pPr>
            <a:r>
              <a:rPr lang="fr-FR" sz="22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 </a:t>
            </a:r>
            <a:r>
              <a:rPr kumimoji="0" lang="fr-FR" sz="2200" i="0" u="none" strike="noStrike" kern="1200" cap="none" spc="0" normalizeH="0" dirty="0">
                <a:ln>
                  <a:noFill/>
                </a:ln>
                <a:solidFill>
                  <a:schemeClr val="accent1">
                    <a:lumMod val="50000"/>
                  </a:schemeClr>
                </a:solidFill>
                <a:effectLst/>
                <a:uLnTx/>
                <a:uFillTx/>
                <a:latin typeface="Century Gothic" panose="020B0502020202020204" pitchFamily="34" charset="0"/>
              </a:rPr>
              <a:t>travailler en France</a:t>
            </a:r>
          </a:p>
          <a:p>
            <a:pPr marL="457200" lvl="0" indent="-457200">
              <a:buFont typeface="+mj-lt"/>
              <a:buAutoNum type="arabicPeriod"/>
              <a:defRPr/>
            </a:pPr>
            <a:r>
              <a:rPr lang="fr-FR" sz="22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 </a:t>
            </a:r>
            <a:r>
              <a:rPr kumimoji="0" lang="fr-FR" sz="2200" i="0" u="none" strike="noStrike" kern="1200" cap="none" spc="0" normalizeH="0" baseline="0" dirty="0">
                <a:ln>
                  <a:noFill/>
                </a:ln>
                <a:solidFill>
                  <a:schemeClr val="accent1">
                    <a:lumMod val="50000"/>
                  </a:schemeClr>
                </a:solidFill>
                <a:effectLst/>
                <a:uLnTx/>
                <a:uFillTx/>
                <a:latin typeface="Century Gothic" panose="020B0502020202020204" pitchFamily="34" charset="0"/>
              </a:rPr>
              <a:t>être </a:t>
            </a:r>
            <a:r>
              <a:rPr kumimoji="0" lang="fr-FR" sz="2200" i="0" u="none" strike="noStrike" kern="1200" cap="none" spc="0" normalizeH="0" dirty="0">
                <a:ln>
                  <a:noFill/>
                </a:ln>
                <a:solidFill>
                  <a:schemeClr val="accent1">
                    <a:lumMod val="50000"/>
                  </a:schemeClr>
                </a:solidFill>
                <a:effectLst/>
                <a:uLnTx/>
                <a:uFillTx/>
                <a:latin typeface="Century Gothic" panose="020B0502020202020204" pitchFamily="34" charset="0"/>
              </a:rPr>
              <a:t>jeune</a:t>
            </a:r>
          </a:p>
          <a:p>
            <a:pPr marL="457200" lvl="0" indent="-457200">
              <a:buFont typeface="+mj-lt"/>
              <a:buAutoNum type="arabicPeriod"/>
              <a:defRPr/>
            </a:pPr>
            <a:r>
              <a:rPr lang="fr-FR" sz="22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 </a:t>
            </a:r>
            <a:r>
              <a:rPr lang="fr-FR" sz="2200" baseline="0" dirty="0">
                <a:solidFill>
                  <a:schemeClr val="accent1">
                    <a:lumMod val="50000"/>
                  </a:schemeClr>
                </a:solidFill>
                <a:latin typeface="Century Gothic" panose="020B0502020202020204" pitchFamily="34" charset="0"/>
              </a:rPr>
              <a:t>chanter en Angleterre</a:t>
            </a:r>
            <a:endParaRPr kumimoji="0" lang="fr-FR" sz="2200" i="0" u="none" strike="noStrike" kern="1200" cap="none" spc="0" normalizeH="0" baseline="0" dirty="0">
              <a:ln>
                <a:noFill/>
              </a:ln>
              <a:solidFill>
                <a:schemeClr val="accent1">
                  <a:lumMod val="50000"/>
                </a:schemeClr>
              </a:solidFill>
              <a:effectLst/>
              <a:uLnTx/>
              <a:uFillTx/>
              <a:latin typeface="Century Gothic" panose="020B0502020202020204" pitchFamily="34" charset="0"/>
            </a:endParaRPr>
          </a:p>
        </p:txBody>
      </p:sp>
      <p:sp>
        <p:nvSpPr>
          <p:cNvPr id="13" name="Action Button: Go Forward or Next 12">
            <a:hlinkClick r:id="" action="ppaction://noaction" highlightClick="1">
              <a:snd r:embed="rId5" name="A1.wav"/>
            </a:hlinkClick>
            <a:extLst>
              <a:ext uri="{FF2B5EF4-FFF2-40B4-BE49-F238E27FC236}">
                <a16:creationId xmlns:a16="http://schemas.microsoft.com/office/drawing/2014/main" id="{421F2BCB-CD5B-481D-B9C5-302895CFA71E}"/>
              </a:ext>
            </a:extLst>
          </p:cNvPr>
          <p:cNvSpPr/>
          <p:nvPr/>
        </p:nvSpPr>
        <p:spPr>
          <a:xfrm>
            <a:off x="9674849" y="3016311"/>
            <a:ext cx="323510" cy="28216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4" name="Action Button: Go Forward or Next 13">
            <a:hlinkClick r:id="" action="ppaction://noaction" highlightClick="1">
              <a:snd r:embed="rId6" name="A2.wav"/>
            </a:hlinkClick>
            <a:extLst>
              <a:ext uri="{FF2B5EF4-FFF2-40B4-BE49-F238E27FC236}">
                <a16:creationId xmlns:a16="http://schemas.microsoft.com/office/drawing/2014/main" id="{80E1AA31-52C2-4AFD-9800-B66553B455FE}"/>
              </a:ext>
            </a:extLst>
          </p:cNvPr>
          <p:cNvSpPr/>
          <p:nvPr/>
        </p:nvSpPr>
        <p:spPr>
          <a:xfrm>
            <a:off x="9674849" y="3352008"/>
            <a:ext cx="323510" cy="28216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5" name="Action Button: Go Forward or Next 14">
            <a:hlinkClick r:id="" action="ppaction://noaction" highlightClick="1">
              <a:snd r:embed="rId7" name="A3.wav"/>
            </a:hlinkClick>
            <a:extLst>
              <a:ext uri="{FF2B5EF4-FFF2-40B4-BE49-F238E27FC236}">
                <a16:creationId xmlns:a16="http://schemas.microsoft.com/office/drawing/2014/main" id="{970735F4-9FD4-4487-BA43-17CB006F5939}"/>
              </a:ext>
            </a:extLst>
          </p:cNvPr>
          <p:cNvSpPr/>
          <p:nvPr/>
        </p:nvSpPr>
        <p:spPr>
          <a:xfrm>
            <a:off x="9674849" y="3687705"/>
            <a:ext cx="323510" cy="28216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8" name="Action Button: Go Forward or Next 17">
            <a:hlinkClick r:id="" action="ppaction://noaction" highlightClick="1">
              <a:snd r:embed="rId8" name="A4.wav"/>
            </a:hlinkClick>
            <a:extLst>
              <a:ext uri="{FF2B5EF4-FFF2-40B4-BE49-F238E27FC236}">
                <a16:creationId xmlns:a16="http://schemas.microsoft.com/office/drawing/2014/main" id="{6D3F0754-7D50-4463-B755-E9FF9D69AE23}"/>
              </a:ext>
            </a:extLst>
          </p:cNvPr>
          <p:cNvSpPr/>
          <p:nvPr/>
        </p:nvSpPr>
        <p:spPr>
          <a:xfrm>
            <a:off x="9674849" y="4023402"/>
            <a:ext cx="323510" cy="28216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2" name="Action Button: Go Forward or Next 21">
            <a:hlinkClick r:id="" action="ppaction://noaction" highlightClick="1">
              <a:snd r:embed="rId9" name="A5.wav"/>
            </a:hlinkClick>
            <a:extLst>
              <a:ext uri="{FF2B5EF4-FFF2-40B4-BE49-F238E27FC236}">
                <a16:creationId xmlns:a16="http://schemas.microsoft.com/office/drawing/2014/main" id="{0DB3B36B-D6DC-4E79-96A2-B09D6286F17F}"/>
              </a:ext>
            </a:extLst>
          </p:cNvPr>
          <p:cNvSpPr/>
          <p:nvPr/>
        </p:nvSpPr>
        <p:spPr>
          <a:xfrm>
            <a:off x="9674849" y="4359099"/>
            <a:ext cx="323510" cy="28216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3" name="Action Button: Go Forward or Next 22">
            <a:hlinkClick r:id="" action="ppaction://noaction" highlightClick="1">
              <a:snd r:embed="rId10" name="A6.wav"/>
            </a:hlinkClick>
            <a:extLst>
              <a:ext uri="{FF2B5EF4-FFF2-40B4-BE49-F238E27FC236}">
                <a16:creationId xmlns:a16="http://schemas.microsoft.com/office/drawing/2014/main" id="{E65721AE-BA05-4DA6-BE3F-D99C5B739571}"/>
              </a:ext>
            </a:extLst>
          </p:cNvPr>
          <p:cNvSpPr/>
          <p:nvPr/>
        </p:nvSpPr>
        <p:spPr>
          <a:xfrm>
            <a:off x="9674849" y="4694796"/>
            <a:ext cx="323510" cy="28216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5" name="Action Button: Go Forward or Next 24">
            <a:hlinkClick r:id="" action="ppaction://noaction" highlightClick="1">
              <a:snd r:embed="rId11" name="A7.wav"/>
            </a:hlinkClick>
            <a:extLst>
              <a:ext uri="{FF2B5EF4-FFF2-40B4-BE49-F238E27FC236}">
                <a16:creationId xmlns:a16="http://schemas.microsoft.com/office/drawing/2014/main" id="{96FC3845-CD86-4247-9EEB-167BC4AC6AD0}"/>
              </a:ext>
            </a:extLst>
          </p:cNvPr>
          <p:cNvSpPr/>
          <p:nvPr/>
        </p:nvSpPr>
        <p:spPr>
          <a:xfrm>
            <a:off x="9674849" y="5030493"/>
            <a:ext cx="323510" cy="28216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6" name="Action Button: Go Forward or Next 25">
            <a:hlinkClick r:id="" action="ppaction://noaction" highlightClick="1">
              <a:snd r:embed="rId12" name="A8.wav"/>
            </a:hlinkClick>
            <a:extLst>
              <a:ext uri="{FF2B5EF4-FFF2-40B4-BE49-F238E27FC236}">
                <a16:creationId xmlns:a16="http://schemas.microsoft.com/office/drawing/2014/main" id="{5C1CA742-36F7-4948-9952-A2683D9C5CB0}"/>
              </a:ext>
            </a:extLst>
          </p:cNvPr>
          <p:cNvSpPr/>
          <p:nvPr/>
        </p:nvSpPr>
        <p:spPr>
          <a:xfrm>
            <a:off x="9674849" y="5366190"/>
            <a:ext cx="323510" cy="28216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7" name="Action Button: Go Forward or Next 26">
            <a:hlinkClick r:id="" action="ppaction://noaction" highlightClick="1">
              <a:snd r:embed="rId13" name="A9.wav"/>
            </a:hlinkClick>
            <a:extLst>
              <a:ext uri="{FF2B5EF4-FFF2-40B4-BE49-F238E27FC236}">
                <a16:creationId xmlns:a16="http://schemas.microsoft.com/office/drawing/2014/main" id="{C7CEBE6B-18F2-44B8-8689-C0FBBBC89537}"/>
              </a:ext>
            </a:extLst>
          </p:cNvPr>
          <p:cNvSpPr/>
          <p:nvPr/>
        </p:nvSpPr>
        <p:spPr>
          <a:xfrm>
            <a:off x="9674849" y="5701889"/>
            <a:ext cx="323510" cy="28216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1" name="Speech Bubble: Rectangle with Corners Rounded 20">
            <a:extLst>
              <a:ext uri="{FF2B5EF4-FFF2-40B4-BE49-F238E27FC236}">
                <a16:creationId xmlns:a16="http://schemas.microsoft.com/office/drawing/2014/main" id="{C53BBCB4-AAF7-4071-A670-47BAB4230528}"/>
              </a:ext>
            </a:extLst>
          </p:cNvPr>
          <p:cNvSpPr/>
          <p:nvPr/>
        </p:nvSpPr>
        <p:spPr>
          <a:xfrm>
            <a:off x="5445691" y="4275235"/>
            <a:ext cx="3336874" cy="1259538"/>
          </a:xfrm>
          <a:prstGeom prst="wedgeRoundRectCallout">
            <a:avLst>
              <a:gd name="adj1" fmla="val -19551"/>
              <a:gd name="adj2" fmla="val 66108"/>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200" dirty="0">
                <a:solidFill>
                  <a:schemeClr val="bg1"/>
                </a:solidFill>
                <a:latin typeface="Century Gothic" panose="020B0502020202020204" pitchFamily="34" charset="0"/>
              </a:rPr>
              <a:t>Elle ne chante pas en Angleterre</a:t>
            </a:r>
          </a:p>
        </p:txBody>
      </p:sp>
      <p:sp>
        <p:nvSpPr>
          <p:cNvPr id="29" name="Arc 28">
            <a:extLst>
              <a:ext uri="{FF2B5EF4-FFF2-40B4-BE49-F238E27FC236}">
                <a16:creationId xmlns:a16="http://schemas.microsoft.com/office/drawing/2014/main" id="{60CD34CA-B269-4038-913E-3562EFA83524}"/>
              </a:ext>
            </a:extLst>
          </p:cNvPr>
          <p:cNvSpPr/>
          <p:nvPr/>
        </p:nvSpPr>
        <p:spPr>
          <a:xfrm rot="8257527">
            <a:off x="8060705" y="4540292"/>
            <a:ext cx="368623" cy="407328"/>
          </a:xfrm>
          <a:prstGeom prst="arc">
            <a:avLst>
              <a:gd name="adj1" fmla="val 15896731"/>
              <a:gd name="adj2" fmla="val 21417006"/>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dirty="0">
              <a:ln>
                <a:noFill/>
              </a:ln>
              <a:solidFill>
                <a:srgbClr val="000000"/>
              </a:solidFill>
              <a:effectLst/>
              <a:uLnTx/>
              <a:uFillTx/>
              <a:latin typeface="Century Gothic" panose="020B0502020202020204" pitchFamily="34" charset="0"/>
              <a:ea typeface="+mn-ea"/>
              <a:cs typeface="+mn-cs"/>
              <a:sym typeface="Arial"/>
            </a:endParaRPr>
          </a:p>
        </p:txBody>
      </p:sp>
      <p:pic>
        <p:nvPicPr>
          <p:cNvPr id="28" name="Picture 27" descr="background rectangle">
            <a:extLst>
              <a:ext uri="{FF2B5EF4-FFF2-40B4-BE49-F238E27FC236}">
                <a16:creationId xmlns:a16="http://schemas.microsoft.com/office/drawing/2014/main" id="{68E0CB38-0A35-49CD-AAE8-81BA53AEB458}"/>
              </a:ext>
              <a:ext uri="{C183D7F6-B498-43B3-948B-1728B52AA6E4}">
                <adec:decorative xmlns:adec="http://schemas.microsoft.com/office/drawing/2017/decorative" val="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0" name="Title 3">
            <a:extLst>
              <a:ext uri="{FF2B5EF4-FFF2-40B4-BE49-F238E27FC236}">
                <a16:creationId xmlns:a16="http://schemas.microsoft.com/office/drawing/2014/main" id="{2D0DB140-3CFC-4B5B-A707-B71A307F7437}"/>
              </a:ext>
            </a:extLst>
          </p:cNvPr>
          <p:cNvSpPr txBox="1">
            <a:spLocks/>
          </p:cNvSpPr>
          <p:nvPr/>
        </p:nvSpPr>
        <p:spPr>
          <a:xfrm>
            <a:off x="0" y="296864"/>
            <a:ext cx="5842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b="1">
                <a:solidFill>
                  <a:schemeClr val="bg1"/>
                </a:solidFill>
              </a:rPr>
              <a:t>Il/Elle est comment ?</a:t>
            </a:r>
            <a:endParaRPr lang="en-GB" sz="3200" b="1" dirty="0">
              <a:solidFill>
                <a:schemeClr val="bg1"/>
              </a:solidFill>
            </a:endParaRPr>
          </a:p>
        </p:txBody>
      </p:sp>
      <p:sp>
        <p:nvSpPr>
          <p:cNvPr id="2" name="Rounded Rectangle 46">
            <a:extLst>
              <a:ext uri="{FF2B5EF4-FFF2-40B4-BE49-F238E27FC236}">
                <a16:creationId xmlns:a16="http://schemas.microsoft.com/office/drawing/2014/main" id="{92A02177-1237-43B8-8A04-11407EEEE7E1}"/>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1174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xEl>
                                              <p:pRg st="6" end="6"/>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9">
                                            <p:txEl>
                                              <p:pRg st="7" end="7"/>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9">
                                            <p:txEl>
                                              <p:pRg st="8" end="8"/>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8" grpId="0" animBg="1"/>
      <p:bldP spid="22" grpId="0" animBg="1"/>
      <p:bldP spid="23" grpId="0" animBg="1"/>
      <p:bldP spid="25" grpId="0" animBg="1"/>
      <p:bldP spid="26" grpId="0" animBg="1"/>
      <p:bldP spid="27" grpId="0" animBg="1"/>
      <p:bldP spid="21" grpId="0" animBg="1"/>
      <p:bldP spid="2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Partenaire</a:t>
            </a:r>
            <a:r>
              <a:rPr lang="en-GB" sz="3600" b="1" dirty="0">
                <a:solidFill>
                  <a:schemeClr val="bg1"/>
                </a:solidFill>
              </a:rPr>
              <a:t> B</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10"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noProof="0" dirty="0" err="1">
                <a:solidFill>
                  <a:prstClr val="white"/>
                </a:solidFill>
                <a:latin typeface="Century Gothic" panose="020B0502020202020204" pitchFamily="34" charset="0"/>
              </a:rPr>
              <a:t>parl</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TextBox 10"/>
          <p:cNvSpPr txBox="1"/>
          <p:nvPr/>
        </p:nvSpPr>
        <p:spPr>
          <a:xfrm>
            <a:off x="300788" y="1630522"/>
            <a:ext cx="11609133" cy="4154984"/>
          </a:xfrm>
          <a:prstGeom prst="rect">
            <a:avLst/>
          </a:prstGeom>
          <a:noFill/>
          <a:ln w="38100">
            <a:solidFill>
              <a:schemeClr val="accent5">
                <a:lumMod val="50000"/>
              </a:schemeClr>
            </a:solidFill>
          </a:ln>
        </p:spPr>
        <p:txBody>
          <a:bodyPr wrap="square" rtlCol="0">
            <a:spAutoFit/>
          </a:bodyPr>
          <a:lstStyle/>
          <a:p>
            <a:r>
              <a:rPr lang="en-GB" sz="2400" dirty="0">
                <a:solidFill>
                  <a:srgbClr val="115076"/>
                </a:solidFill>
                <a:latin typeface="Century Gothic" panose="020B0502020202020204" pitchFamily="34" charset="0"/>
              </a:rPr>
              <a:t>Translate these sentences. Then say them to your partner. Your partner must understand what you say, so take care.</a:t>
            </a:r>
          </a:p>
          <a:p>
            <a:endParaRPr lang="en-GB" sz="2400" dirty="0">
              <a:solidFill>
                <a:srgbClr val="115076"/>
              </a:solidFill>
              <a:latin typeface="Century Gothic" panose="020B0502020202020204" pitchFamily="34" charset="0"/>
            </a:endParaRPr>
          </a:p>
          <a:p>
            <a:pPr marL="457200" indent="-457200">
              <a:buFontTx/>
              <a:buAutoNum type="arabicParenR"/>
            </a:pPr>
            <a:r>
              <a:rPr lang="en-GB" sz="2400" dirty="0">
                <a:solidFill>
                  <a:srgbClr val="115076"/>
                </a:solidFill>
                <a:latin typeface="Century Gothic" panose="020B0502020202020204" pitchFamily="34" charset="0"/>
              </a:rPr>
              <a:t>They (f) sing __________________      5)  She studies _____________________</a:t>
            </a:r>
          </a:p>
          <a:p>
            <a:pPr marL="457200" indent="-457200">
              <a:buFontTx/>
              <a:buAutoNum type="arabicParenR"/>
            </a:pPr>
            <a:endParaRPr lang="en-GB" sz="2400" dirty="0">
              <a:solidFill>
                <a:srgbClr val="115076"/>
              </a:solidFill>
              <a:latin typeface="Century Gothic" panose="020B0502020202020204" pitchFamily="34" charset="0"/>
            </a:endParaRPr>
          </a:p>
          <a:p>
            <a:pPr marL="457200" indent="-457200">
              <a:buFontTx/>
              <a:buAutoNum type="arabicParenR"/>
            </a:pPr>
            <a:r>
              <a:rPr lang="en-GB" sz="2400" dirty="0">
                <a:solidFill>
                  <a:srgbClr val="115076"/>
                </a:solidFill>
                <a:latin typeface="Century Gothic" panose="020B0502020202020204" pitchFamily="34" charset="0"/>
              </a:rPr>
              <a:t>He listens _____________________     6)  She wears ______________________</a:t>
            </a:r>
          </a:p>
          <a:p>
            <a:pPr marL="457200" indent="-457200">
              <a:buAutoNum type="arabicParenR"/>
            </a:pPr>
            <a:endParaRPr lang="en-GB" sz="2400" dirty="0">
              <a:solidFill>
                <a:srgbClr val="115076"/>
              </a:solidFill>
              <a:latin typeface="Century Gothic" panose="020B0502020202020204" pitchFamily="34" charset="0"/>
            </a:endParaRPr>
          </a:p>
          <a:p>
            <a:pPr marL="457200" indent="-457200">
              <a:buFontTx/>
              <a:buAutoNum type="arabicParenR"/>
            </a:pPr>
            <a:r>
              <a:rPr lang="en-GB" sz="2400" dirty="0">
                <a:solidFill>
                  <a:srgbClr val="115076"/>
                </a:solidFill>
                <a:latin typeface="Century Gothic" panose="020B0502020202020204" pitchFamily="34" charset="0"/>
              </a:rPr>
              <a:t>They (m) eat _________________      7)  They (m) give ___________________</a:t>
            </a:r>
          </a:p>
          <a:p>
            <a:endParaRPr lang="en-GB" sz="2400" dirty="0">
              <a:solidFill>
                <a:srgbClr val="115076"/>
              </a:solidFill>
              <a:latin typeface="Century Gothic" panose="020B0502020202020204" pitchFamily="34" charset="0"/>
            </a:endParaRPr>
          </a:p>
          <a:p>
            <a:r>
              <a:rPr lang="en-GB" sz="2400" dirty="0">
                <a:solidFill>
                  <a:srgbClr val="115076"/>
                </a:solidFill>
                <a:latin typeface="Century Gothic" panose="020B0502020202020204" pitchFamily="34" charset="0"/>
              </a:rPr>
              <a:t>4)  They (f) play __________________     8)  He walks ________________________</a:t>
            </a:r>
          </a:p>
          <a:p>
            <a:pPr marL="457200" indent="-457200">
              <a:buAutoNum type="arabicParenR"/>
            </a:pPr>
            <a:endParaRPr lang="en-GB" sz="2400"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4920558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276661" y="1163992"/>
            <a:ext cx="3626069" cy="2836112"/>
            <a:chOff x="4419472" y="3438495"/>
            <a:chExt cx="3626069" cy="2836112"/>
          </a:xfrm>
        </p:grpSpPr>
        <p:sp>
          <p:nvSpPr>
            <p:cNvPr id="10" name="Rectangle 9"/>
            <p:cNvSpPr/>
            <p:nvPr/>
          </p:nvSpPr>
          <p:spPr>
            <a:xfrm>
              <a:off x="4419472" y="3438495"/>
              <a:ext cx="3626069" cy="283611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GB" sz="3200" b="1" kern="0" dirty="0">
                <a:solidFill>
                  <a:srgbClr val="002060"/>
                </a:solidFill>
                <a:latin typeface="Century Gothic" panose="020B0502020202020204" pitchFamily="34" charset="0"/>
                <a:sym typeface="Arial"/>
              </a:endParaRPr>
            </a:p>
            <a:p>
              <a:pPr algn="ctr">
                <a:buClr>
                  <a:srgbClr val="000000"/>
                </a:buClr>
                <a:buFont typeface="Arial"/>
                <a:buNone/>
              </a:pPr>
              <a:endParaRPr lang="en-GB" sz="3200" b="1" kern="0" dirty="0">
                <a:solidFill>
                  <a:srgbClr val="002060"/>
                </a:solidFill>
                <a:latin typeface="Century Gothic" panose="020B0502020202020204" pitchFamily="34" charset="0"/>
                <a:sym typeface="Arial"/>
              </a:endParaRPr>
            </a:p>
            <a:p>
              <a:pPr algn="ctr">
                <a:buClr>
                  <a:srgbClr val="000000"/>
                </a:buClr>
                <a:buFont typeface="Arial"/>
                <a:buNone/>
              </a:pPr>
              <a:endParaRPr lang="en-GB" sz="3200" b="1" kern="0" dirty="0">
                <a:solidFill>
                  <a:srgbClr val="002060"/>
                </a:solidFill>
                <a:latin typeface="Century Gothic" panose="020B0502020202020204" pitchFamily="34" charset="0"/>
                <a:sym typeface="Arial"/>
              </a:endParaRPr>
            </a:p>
            <a:p>
              <a:pPr algn="ctr">
                <a:buClr>
                  <a:srgbClr val="000000"/>
                </a:buClr>
                <a:buFont typeface="Arial"/>
                <a:buNone/>
              </a:pPr>
              <a:endParaRPr lang="en-GB" sz="3200" b="1" kern="0" dirty="0">
                <a:solidFill>
                  <a:srgbClr val="002060"/>
                </a:solidFill>
                <a:latin typeface="Century Gothic" panose="020B0502020202020204" pitchFamily="34" charset="0"/>
                <a:sym typeface="Arial"/>
              </a:endParaRPr>
            </a:p>
            <a:p>
              <a:pPr algn="ctr">
                <a:buClr>
                  <a:srgbClr val="000000"/>
                </a:buClr>
                <a:buFont typeface="Arial"/>
                <a:buNone/>
              </a:pPr>
              <a:endParaRPr lang="en-GB" sz="2800" b="1" kern="0" dirty="0">
                <a:solidFill>
                  <a:srgbClr val="002060"/>
                </a:solidFill>
                <a:latin typeface="Century Gothic" panose="020B0502020202020204" pitchFamily="34" charset="0"/>
                <a:sym typeface="Arial"/>
              </a:endParaRPr>
            </a:p>
            <a:p>
              <a:pPr algn="ctr">
                <a:buClr>
                  <a:srgbClr val="000000"/>
                </a:buClr>
                <a:buFont typeface="Arial"/>
                <a:buNone/>
              </a:pPr>
              <a:endParaRPr lang="en-GB" sz="3200" b="1" kern="0" dirty="0">
                <a:solidFill>
                  <a:srgbClr val="002060"/>
                </a:solidFill>
                <a:latin typeface="Century Gothic" panose="020B0502020202020204" pitchFamily="34" charset="0"/>
                <a:sym typeface="Arial"/>
              </a:endParaRPr>
            </a:p>
            <a:p>
              <a:pPr algn="ctr">
                <a:buClr>
                  <a:srgbClr val="000000"/>
                </a:buClr>
                <a:buFont typeface="Arial"/>
                <a:buNone/>
              </a:pPr>
              <a:endParaRPr lang="en-GB" sz="3200" b="1" kern="0" dirty="0">
                <a:solidFill>
                  <a:srgbClr val="002060"/>
                </a:solidFill>
                <a:latin typeface="Century Gothic" panose="020B0502020202020204" pitchFamily="34" charset="0"/>
                <a:sym typeface="Arial"/>
              </a:endParaRPr>
            </a:p>
          </p:txBody>
        </p:sp>
        <p:sp>
          <p:nvSpPr>
            <p:cNvPr id="27" name="TextBox 26"/>
            <p:cNvSpPr txBox="1"/>
            <p:nvPr/>
          </p:nvSpPr>
          <p:spPr>
            <a:xfrm>
              <a:off x="4461465" y="5430791"/>
              <a:ext cx="3542081" cy="738664"/>
            </a:xfrm>
            <a:prstGeom prst="rect">
              <a:avLst/>
            </a:prstGeom>
            <a:noFill/>
          </p:spPr>
          <p:txBody>
            <a:bodyPr wrap="square" rtlCol="0">
              <a:spAutoFit/>
            </a:bodyPr>
            <a:lstStyle/>
            <a:p>
              <a:pPr algn="ctr">
                <a:buClr>
                  <a:srgbClr val="000000"/>
                </a:buClr>
                <a:buFont typeface="Arial"/>
                <a:buNone/>
              </a:pPr>
              <a:r>
                <a:rPr lang="en-GB" sz="2800" kern="0" dirty="0">
                  <a:solidFill>
                    <a:srgbClr val="002060"/>
                  </a:solidFill>
                  <a:latin typeface="Century Gothic" panose="020B0502020202020204" pitchFamily="34" charset="0"/>
                  <a:cs typeface="Arial"/>
                  <a:sym typeface="Arial"/>
                </a:rPr>
                <a:t>[easy subject]</a:t>
              </a:r>
            </a:p>
            <a:p>
              <a:pPr>
                <a:buClr>
                  <a:srgbClr val="000000"/>
                </a:buClr>
                <a:buFont typeface="Arial"/>
                <a:buNone/>
              </a:pPr>
              <a:endParaRPr lang="en-GB" sz="1400" kern="0" dirty="0">
                <a:solidFill>
                  <a:srgbClr val="000000"/>
                </a:solidFill>
                <a:latin typeface="Century Gothic" panose="020B0502020202020204" pitchFamily="34" charset="0"/>
                <a:cs typeface="Arial"/>
                <a:sym typeface="Arial"/>
              </a:endParaRPr>
            </a:p>
          </p:txBody>
        </p:sp>
      </p:gr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1250" y="1556630"/>
            <a:ext cx="2156888" cy="1437925"/>
          </a:xfrm>
          <a:prstGeom prst="rect">
            <a:avLst/>
          </a:prstGeom>
        </p:spPr>
      </p:pic>
      <p:sp>
        <p:nvSpPr>
          <p:cNvPr id="3" name="Title 2"/>
          <p:cNvSpPr>
            <a:spLocks noGrp="1"/>
          </p:cNvSpPr>
          <p:nvPr>
            <p:ph type="title"/>
          </p:nvPr>
        </p:nvSpPr>
        <p:spPr>
          <a:xfrm>
            <a:off x="332486" y="180713"/>
            <a:ext cx="10515600" cy="1114241"/>
          </a:xfrm>
        </p:spPr>
        <p:txBody>
          <a:bodyPr>
            <a:normAutofit/>
          </a:bodyPr>
          <a:lstStyle/>
          <a:p>
            <a:pPr rtl="0"/>
            <a:r>
              <a:rPr lang="en-GB" sz="2800" b="1" i="0" dirty="0" err="1">
                <a:solidFill>
                  <a:schemeClr val="accent5">
                    <a:lumMod val="50000"/>
                  </a:schemeClr>
                </a:solidFill>
                <a:effectLst/>
                <a:latin typeface="Century Gothic" panose="020B0502020202020204" pitchFamily="34" charset="0"/>
                <a:ea typeface="Century Gothic" panose="020B0502020202020204" pitchFamily="34" charset="0"/>
                <a:cs typeface="Century Gothic" panose="020B0502020202020204" pitchFamily="34" charset="0"/>
              </a:rPr>
              <a:t>Parlez</a:t>
            </a:r>
            <a:r>
              <a:rPr lang="en-GB" sz="2800" b="1" i="0" baseline="0" dirty="0">
                <a:solidFill>
                  <a:schemeClr val="accent5">
                    <a:lumMod val="50000"/>
                  </a:schemeClr>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n-GB" sz="2800" b="1" i="0" baseline="0" dirty="0" err="1">
                <a:solidFill>
                  <a:schemeClr val="accent5">
                    <a:lumMod val="50000"/>
                  </a:schemeClr>
                </a:solidFill>
                <a:effectLst/>
                <a:latin typeface="Century Gothic" panose="020B0502020202020204" pitchFamily="34" charset="0"/>
                <a:ea typeface="Century Gothic" panose="020B0502020202020204" pitchFamily="34" charset="0"/>
                <a:cs typeface="Century Gothic" panose="020B0502020202020204" pitchFamily="34" charset="0"/>
              </a:rPr>
              <a:t>en</a:t>
            </a:r>
            <a:r>
              <a:rPr lang="en-GB" sz="2800" b="1" i="0" baseline="0" dirty="0">
                <a:solidFill>
                  <a:schemeClr val="accent5">
                    <a:lumMod val="50000"/>
                  </a:schemeClr>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n-GB" sz="2800" b="1" i="0" baseline="0" dirty="0" err="1">
                <a:solidFill>
                  <a:schemeClr val="accent5">
                    <a:lumMod val="50000"/>
                  </a:schemeClr>
                </a:solidFill>
                <a:effectLst/>
                <a:latin typeface="Century Gothic" panose="020B0502020202020204" pitchFamily="34" charset="0"/>
                <a:ea typeface="Century Gothic" panose="020B0502020202020204" pitchFamily="34" charset="0"/>
                <a:cs typeface="Century Gothic" panose="020B0502020202020204" pitchFamily="34" charset="0"/>
              </a:rPr>
              <a:t>fran</a:t>
            </a:r>
            <a:r>
              <a:rPr lang="en-GB" sz="2800" baseline="0" dirty="0" err="1">
                <a:solidFill>
                  <a:schemeClr val="accent5">
                    <a:lumMod val="50000"/>
                  </a:schemeClr>
                </a:solidFill>
                <a:effectLst/>
                <a:latin typeface="Century Gothic" panose="020B0502020202020204" pitchFamily="34" charset="0"/>
                <a:ea typeface="Century Gothic" panose="020B0502020202020204" pitchFamily="34" charset="0"/>
                <a:cs typeface="Calibri" panose="020F0502020204030204" pitchFamily="34" charset="0"/>
              </a:rPr>
              <a:t>çais</a:t>
            </a:r>
            <a:r>
              <a:rPr lang="en-GB" sz="2400" baseline="0" dirty="0">
                <a:solidFill>
                  <a:schemeClr val="accent5">
                    <a:lumMod val="50000"/>
                  </a:schemeClr>
                </a:solidFill>
                <a:effectLst/>
                <a:latin typeface="Century Gothic" panose="020B0502020202020204" pitchFamily="34" charset="0"/>
                <a:ea typeface="Century Gothic" panose="020B0502020202020204" pitchFamily="34" charset="0"/>
                <a:cs typeface="Calibri" panose="020F0502020204030204" pitchFamily="34" charset="0"/>
              </a:rPr>
              <a:t>! </a:t>
            </a:r>
            <a:endParaRPr lang="en-GB" sz="5400" dirty="0">
              <a:solidFill>
                <a:schemeClr val="accent5">
                  <a:lumMod val="50000"/>
                </a:schemeClr>
              </a:solidFill>
              <a:latin typeface="Century Gothic" panose="020B0502020202020204" pitchFamily="34" charset="0"/>
            </a:endParaRPr>
          </a:p>
        </p:txBody>
      </p:sp>
      <p:sp>
        <p:nvSpPr>
          <p:cNvPr id="7" name="TextBox 6"/>
          <p:cNvSpPr txBox="1"/>
          <p:nvPr/>
        </p:nvSpPr>
        <p:spPr>
          <a:xfrm>
            <a:off x="218953" y="1258259"/>
            <a:ext cx="7888727" cy="3139321"/>
          </a:xfrm>
          <a:prstGeom prst="rect">
            <a:avLst/>
          </a:prstGeom>
          <a:noFill/>
        </p:spPr>
        <p:txBody>
          <a:bodyPr wrap="square" rtlCol="0">
            <a:spAutoFit/>
          </a:bodyPr>
          <a:lstStyle/>
          <a:p>
            <a:r>
              <a:rPr lang="en-GB" sz="2200" kern="0" dirty="0" err="1">
                <a:solidFill>
                  <a:srgbClr val="4472C4">
                    <a:lumMod val="50000"/>
                  </a:srgbClr>
                </a:solidFill>
                <a:latin typeface="Century Gothic" panose="020B0502020202020204" pitchFamily="34" charset="0"/>
                <a:cs typeface="Arial"/>
                <a:sym typeface="Arial"/>
              </a:rPr>
              <a:t>Écoute</a:t>
            </a:r>
            <a:r>
              <a:rPr lang="en-GB" sz="2200" kern="0" dirty="0">
                <a:solidFill>
                  <a:srgbClr val="4472C4">
                    <a:lumMod val="50000"/>
                  </a:srgbClr>
                </a:solidFill>
                <a:latin typeface="Century Gothic" panose="020B0502020202020204" pitchFamily="34" charset="0"/>
                <a:cs typeface="Arial"/>
                <a:sym typeface="Arial"/>
              </a:rPr>
              <a:t> ton/ta </a:t>
            </a:r>
            <a:r>
              <a:rPr lang="en-GB" sz="2200" kern="0" dirty="0" err="1">
                <a:solidFill>
                  <a:srgbClr val="4472C4">
                    <a:lumMod val="50000"/>
                  </a:srgbClr>
                </a:solidFill>
                <a:latin typeface="Century Gothic" panose="020B0502020202020204" pitchFamily="34" charset="0"/>
                <a:cs typeface="Arial"/>
                <a:sym typeface="Arial"/>
              </a:rPr>
              <a:t>partenaire</a:t>
            </a:r>
            <a:r>
              <a:rPr lang="en-GB" sz="2200" kern="0" dirty="0">
                <a:solidFill>
                  <a:srgbClr val="4472C4">
                    <a:lumMod val="50000"/>
                  </a:srgbClr>
                </a:solidFill>
                <a:latin typeface="Century Gothic" panose="020B0502020202020204" pitchFamily="34" charset="0"/>
                <a:cs typeface="Arial"/>
                <a:sym typeface="Arial"/>
              </a:rPr>
              <a:t>. Coche la description </a:t>
            </a:r>
            <a:r>
              <a:rPr lang="en-GB" sz="2200" kern="0" dirty="0" err="1">
                <a:solidFill>
                  <a:srgbClr val="4472C4">
                    <a:lumMod val="50000"/>
                  </a:srgbClr>
                </a:solidFill>
                <a:latin typeface="Century Gothic" panose="020B0502020202020204" pitchFamily="34" charset="0"/>
                <a:cs typeface="Arial"/>
                <a:sym typeface="Arial"/>
              </a:rPr>
              <a:t>correcte</a:t>
            </a:r>
            <a:r>
              <a:rPr lang="en-GB" sz="2200" kern="0" dirty="0">
                <a:solidFill>
                  <a:srgbClr val="4472C4">
                    <a:lumMod val="50000"/>
                  </a:srgbClr>
                </a:solidFill>
                <a:latin typeface="Century Gothic" panose="020B0502020202020204" pitchFamily="34" charset="0"/>
                <a:cs typeface="Arial"/>
                <a:sym typeface="Arial"/>
              </a:rPr>
              <a:t> </a:t>
            </a:r>
            <a:r>
              <a:rPr lang="en-GB" sz="2200" kern="0" dirty="0" err="1">
                <a:solidFill>
                  <a:srgbClr val="4472C4">
                    <a:lumMod val="50000"/>
                  </a:srgbClr>
                </a:solidFill>
                <a:latin typeface="Century Gothic" panose="020B0502020202020204" pitchFamily="34" charset="0"/>
                <a:cs typeface="Arial"/>
                <a:sym typeface="Arial"/>
              </a:rPr>
              <a:t>ou</a:t>
            </a:r>
            <a:r>
              <a:rPr lang="en-GB" sz="2200" kern="0" dirty="0">
                <a:solidFill>
                  <a:srgbClr val="4472C4">
                    <a:lumMod val="50000"/>
                  </a:srgbClr>
                </a:solidFill>
                <a:latin typeface="Century Gothic" panose="020B0502020202020204" pitchFamily="34" charset="0"/>
                <a:cs typeface="Arial"/>
                <a:sym typeface="Arial"/>
              </a:rPr>
              <a:t> </a:t>
            </a:r>
            <a:r>
              <a:rPr lang="en-GB" sz="2200" kern="0" dirty="0" err="1">
                <a:solidFill>
                  <a:srgbClr val="4472C4">
                    <a:lumMod val="50000"/>
                  </a:srgbClr>
                </a:solidFill>
                <a:latin typeface="Century Gothic" panose="020B0502020202020204" pitchFamily="34" charset="0"/>
                <a:cs typeface="Arial"/>
                <a:sym typeface="Arial"/>
              </a:rPr>
              <a:t>écris</a:t>
            </a:r>
            <a:r>
              <a:rPr lang="en-GB" sz="2200" kern="0" dirty="0">
                <a:solidFill>
                  <a:srgbClr val="4472C4">
                    <a:lumMod val="50000"/>
                  </a:srgbClr>
                </a:solidFill>
                <a:latin typeface="Century Gothic" panose="020B0502020202020204" pitchFamily="34" charset="0"/>
                <a:cs typeface="Arial"/>
                <a:sym typeface="Arial"/>
              </a:rPr>
              <a:t> la description </a:t>
            </a:r>
            <a:r>
              <a:rPr lang="en-GB" sz="2200" kern="0" dirty="0" err="1">
                <a:solidFill>
                  <a:srgbClr val="4472C4">
                    <a:lumMod val="50000"/>
                  </a:srgbClr>
                </a:solidFill>
                <a:latin typeface="Century Gothic" panose="020B0502020202020204" pitchFamily="34" charset="0"/>
                <a:cs typeface="Arial"/>
                <a:sym typeface="Arial"/>
              </a:rPr>
              <a:t>en</a:t>
            </a:r>
            <a:r>
              <a:rPr lang="en-GB" sz="2200" kern="0" dirty="0">
                <a:solidFill>
                  <a:srgbClr val="4472C4">
                    <a:lumMod val="50000"/>
                  </a:srgbClr>
                </a:solidFill>
                <a:latin typeface="Century Gothic" panose="020B0502020202020204" pitchFamily="34" charset="0"/>
                <a:cs typeface="Arial"/>
                <a:sym typeface="Arial"/>
              </a:rPr>
              <a:t> </a:t>
            </a:r>
            <a:r>
              <a:rPr lang="en-GB" sz="2200" kern="0" dirty="0" err="1">
                <a:solidFill>
                  <a:srgbClr val="4472C4">
                    <a:lumMod val="50000"/>
                  </a:srgbClr>
                </a:solidFill>
                <a:latin typeface="Century Gothic" panose="020B0502020202020204" pitchFamily="34" charset="0"/>
                <a:cs typeface="Arial"/>
                <a:sym typeface="Arial"/>
              </a:rPr>
              <a:t>anglais</a:t>
            </a:r>
            <a:r>
              <a:rPr lang="en-GB" sz="2200" kern="0" dirty="0">
                <a:solidFill>
                  <a:srgbClr val="4472C4">
                    <a:lumMod val="50000"/>
                  </a:srgbClr>
                </a:solidFill>
                <a:latin typeface="Century Gothic" panose="020B0502020202020204" pitchFamily="34" charset="0"/>
                <a:cs typeface="Arial"/>
                <a:sym typeface="Arial"/>
              </a:rPr>
              <a:t>.</a:t>
            </a:r>
          </a:p>
          <a:p>
            <a:pPr>
              <a:buClr>
                <a:srgbClr val="000000"/>
              </a:buClr>
              <a:buFont typeface="Arial"/>
              <a:buNone/>
            </a:pPr>
            <a:endParaRPr lang="en-GB" sz="2200" dirty="0">
              <a:solidFill>
                <a:srgbClr val="4472C4">
                  <a:lumMod val="50000"/>
                </a:srgbClr>
              </a:solidFill>
              <a:latin typeface="Century Gothic" panose="020B0502020202020204" pitchFamily="34" charset="0"/>
            </a:endParaRPr>
          </a:p>
          <a:p>
            <a:pPr>
              <a:buClr>
                <a:srgbClr val="000000"/>
              </a:buClr>
              <a:buFont typeface="Arial"/>
              <a:buNone/>
            </a:pPr>
            <a:r>
              <a:rPr lang="en-GB" sz="2200" dirty="0">
                <a:solidFill>
                  <a:srgbClr val="4472C4">
                    <a:lumMod val="50000"/>
                  </a:srgbClr>
                </a:solidFill>
                <a:latin typeface="Century Gothic" panose="020B0502020202020204" pitchFamily="34" charset="0"/>
              </a:rPr>
              <a:t>Use </a:t>
            </a:r>
            <a:r>
              <a:rPr lang="en-GB" sz="2200" kern="0" dirty="0">
                <a:solidFill>
                  <a:srgbClr val="4472C4">
                    <a:lumMod val="50000"/>
                  </a:srgbClr>
                </a:solidFill>
                <a:latin typeface="Century Gothic" panose="020B0502020202020204" pitchFamily="34" charset="0"/>
                <a:cs typeface="Arial"/>
                <a:sym typeface="Arial"/>
              </a:rPr>
              <a:t>the correct form of the adjective in French (masculine/feminine) in the correct position (before/after the noun).</a:t>
            </a:r>
          </a:p>
          <a:p>
            <a:pPr>
              <a:buClr>
                <a:srgbClr val="000000"/>
              </a:buClr>
              <a:buFont typeface="Arial"/>
              <a:buNone/>
            </a:pPr>
            <a:endParaRPr lang="en-GB" sz="2200" kern="0" dirty="0">
              <a:solidFill>
                <a:srgbClr val="4472C4">
                  <a:lumMod val="50000"/>
                </a:srgbClr>
              </a:solidFill>
              <a:latin typeface="Century Gothic" panose="020B0502020202020204" pitchFamily="34" charset="0"/>
              <a:cs typeface="Arial"/>
              <a:sym typeface="Arial"/>
            </a:endParaRPr>
          </a:p>
          <a:p>
            <a:pPr>
              <a:buClr>
                <a:srgbClr val="000000"/>
              </a:buClr>
              <a:buFont typeface="Arial"/>
              <a:buNone/>
            </a:pPr>
            <a:r>
              <a:rPr lang="en-GB" sz="2200" kern="0" dirty="0">
                <a:solidFill>
                  <a:srgbClr val="4472C4">
                    <a:lumMod val="50000"/>
                  </a:srgbClr>
                </a:solidFill>
                <a:latin typeface="Century Gothic" panose="020B0502020202020204" pitchFamily="34" charset="0"/>
                <a:cs typeface="Arial"/>
                <a:sym typeface="Arial"/>
              </a:rPr>
              <a:t>e.g.  </a:t>
            </a:r>
            <a:r>
              <a:rPr lang="en-GB" sz="2200" kern="0" dirty="0" err="1">
                <a:solidFill>
                  <a:srgbClr val="4472C4">
                    <a:lumMod val="50000"/>
                  </a:srgbClr>
                </a:solidFill>
                <a:latin typeface="Century Gothic" panose="020B0502020202020204" pitchFamily="34" charset="0"/>
                <a:cs typeface="Arial"/>
                <a:sym typeface="Arial"/>
              </a:rPr>
              <a:t>C’est</a:t>
            </a:r>
            <a:r>
              <a:rPr lang="en-GB" sz="2200" kern="0" dirty="0">
                <a:solidFill>
                  <a:srgbClr val="4472C4">
                    <a:lumMod val="50000"/>
                  </a:srgbClr>
                </a:solidFill>
                <a:latin typeface="Century Gothic" panose="020B0502020202020204" pitchFamily="34" charset="0"/>
                <a:cs typeface="Arial"/>
                <a:sym typeface="Arial"/>
              </a:rPr>
              <a:t> </a:t>
            </a:r>
            <a:r>
              <a:rPr lang="en-GB" sz="2200" kern="0" dirty="0" err="1">
                <a:solidFill>
                  <a:srgbClr val="4472C4">
                    <a:lumMod val="50000"/>
                  </a:srgbClr>
                </a:solidFill>
                <a:latin typeface="Century Gothic" panose="020B0502020202020204" pitchFamily="34" charset="0"/>
                <a:cs typeface="Arial"/>
                <a:sym typeface="Arial"/>
              </a:rPr>
              <a:t>une</a:t>
            </a:r>
            <a:r>
              <a:rPr lang="en-GB" sz="2200" kern="0" dirty="0">
                <a:solidFill>
                  <a:srgbClr val="4472C4">
                    <a:lumMod val="50000"/>
                  </a:srgbClr>
                </a:solidFill>
                <a:latin typeface="Century Gothic" panose="020B0502020202020204" pitchFamily="34" charset="0"/>
                <a:cs typeface="Arial"/>
                <a:sym typeface="Arial"/>
              </a:rPr>
              <a:t> matière facile.</a:t>
            </a:r>
          </a:p>
          <a:p>
            <a:pPr>
              <a:buClr>
                <a:srgbClr val="000000"/>
              </a:buClr>
              <a:buFont typeface="Arial"/>
              <a:buNone/>
            </a:pPr>
            <a:endParaRPr lang="en-GB" sz="2200" kern="0" dirty="0">
              <a:solidFill>
                <a:srgbClr val="4472C4">
                  <a:lumMod val="50000"/>
                </a:srgbClr>
              </a:solidFill>
              <a:latin typeface="Century Gothic" panose="020B0502020202020204" pitchFamily="34" charset="0"/>
              <a:cs typeface="Arial"/>
              <a:sym typeface="Arial"/>
            </a:endParaRPr>
          </a:p>
        </p:txBody>
      </p:sp>
      <p:pic>
        <p:nvPicPr>
          <p:cNvPr id="9" name="Picture 8" descr="background rectangle">
            <a:extLst>
              <a:ext uri="{FF2B5EF4-FFF2-40B4-BE49-F238E27FC236}">
                <a16:creationId xmlns:a16="http://schemas.microsoft.com/office/drawing/2014/main" id="{BB026F43-BC9F-47BA-BCE2-04351725001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1" name="Title 3">
            <a:extLst>
              <a:ext uri="{FF2B5EF4-FFF2-40B4-BE49-F238E27FC236}">
                <a16:creationId xmlns:a16="http://schemas.microsoft.com/office/drawing/2014/main" id="{F4E69A83-6897-4444-805B-5654E038580A}"/>
              </a:ext>
            </a:extLst>
          </p:cNvPr>
          <p:cNvSpPr txBox="1">
            <a:spLocks/>
          </p:cNvSpPr>
          <p:nvPr/>
        </p:nvSpPr>
        <p:spPr>
          <a:xfrm>
            <a:off x="0" y="296864"/>
            <a:ext cx="5638800"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a:solidFill>
                  <a:schemeClr val="bg1"/>
                </a:solidFill>
              </a:rPr>
              <a:t>Parlez en français !</a:t>
            </a:r>
            <a:endParaRPr lang="en-GB" sz="3600" b="1" dirty="0">
              <a:solidFill>
                <a:schemeClr val="bg1"/>
              </a:solidFill>
            </a:endParaRPr>
          </a:p>
        </p:txBody>
      </p:sp>
      <p:sp>
        <p:nvSpPr>
          <p:cNvPr id="12" name="Rounded Rectangle 46">
            <a:extLst>
              <a:ext uri="{FF2B5EF4-FFF2-40B4-BE49-F238E27FC236}">
                <a16:creationId xmlns:a16="http://schemas.microsoft.com/office/drawing/2014/main" id="{ED6D1D93-483C-4B0D-B8E0-DAFF4E920DBC}"/>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3AD96693-4B0F-4056-B7FE-6470ED4AC6EB}"/>
              </a:ext>
            </a:extLst>
          </p:cNvPr>
          <p:cNvPicPr>
            <a:picLocks noChangeAspect="1"/>
          </p:cNvPicPr>
          <p:nvPr/>
        </p:nvPicPr>
        <p:blipFill>
          <a:blip r:embed="rId5"/>
          <a:stretch>
            <a:fillRect/>
          </a:stretch>
        </p:blipFill>
        <p:spPr>
          <a:xfrm>
            <a:off x="2276597" y="4161837"/>
            <a:ext cx="9696450" cy="2140186"/>
          </a:xfrm>
          <a:prstGeom prst="rect">
            <a:avLst/>
          </a:prstGeom>
        </p:spPr>
      </p:pic>
      <p:pic>
        <p:nvPicPr>
          <p:cNvPr id="6" name="Picture 5">
            <a:extLst>
              <a:ext uri="{FF2B5EF4-FFF2-40B4-BE49-F238E27FC236}">
                <a16:creationId xmlns:a16="http://schemas.microsoft.com/office/drawing/2014/main" id="{73D9BE0E-186C-443F-BFE7-AEBE040343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972" y="4119155"/>
            <a:ext cx="2057644" cy="2057644"/>
          </a:xfrm>
          <a:prstGeom prst="rect">
            <a:avLst/>
          </a:prstGeom>
        </p:spPr>
      </p:pic>
      <p:sp>
        <p:nvSpPr>
          <p:cNvPr id="8" name="Speech Bubble: Rectangle with Corners Rounded 7">
            <a:extLst>
              <a:ext uri="{FF2B5EF4-FFF2-40B4-BE49-F238E27FC236}">
                <a16:creationId xmlns:a16="http://schemas.microsoft.com/office/drawing/2014/main" id="{2E393E2E-AB55-4BA4-AF2C-600FA250F217}"/>
              </a:ext>
            </a:extLst>
          </p:cNvPr>
          <p:cNvSpPr/>
          <p:nvPr/>
        </p:nvSpPr>
        <p:spPr>
          <a:xfrm>
            <a:off x="855415" y="3609448"/>
            <a:ext cx="3620226" cy="458122"/>
          </a:xfrm>
          <a:prstGeom prst="wedgeRoundRectCallout">
            <a:avLst>
              <a:gd name="adj1" fmla="val -35370"/>
              <a:gd name="adj2" fmla="val 95679"/>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Tree>
    <p:extLst>
      <p:ext uri="{BB962C8B-B14F-4D97-AF65-F5344CB8AC3E}">
        <p14:creationId xmlns:p14="http://schemas.microsoft.com/office/powerpoint/2010/main" val="13848143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33552" y="3897657"/>
            <a:ext cx="3626069" cy="23515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9" name="Rectangle 8"/>
          <p:cNvSpPr/>
          <p:nvPr/>
        </p:nvSpPr>
        <p:spPr>
          <a:xfrm>
            <a:off x="433552" y="1398520"/>
            <a:ext cx="3626069" cy="23515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0" name="Rectangle 9"/>
          <p:cNvSpPr/>
          <p:nvPr/>
        </p:nvSpPr>
        <p:spPr>
          <a:xfrm>
            <a:off x="4374000" y="3897657"/>
            <a:ext cx="3626069" cy="23515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1" name="Rectangle 10"/>
          <p:cNvSpPr/>
          <p:nvPr/>
        </p:nvSpPr>
        <p:spPr>
          <a:xfrm>
            <a:off x="4373660" y="1398520"/>
            <a:ext cx="3626069" cy="23515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2" name="Rectangle 11"/>
          <p:cNvSpPr/>
          <p:nvPr/>
        </p:nvSpPr>
        <p:spPr>
          <a:xfrm>
            <a:off x="8269200" y="3897657"/>
            <a:ext cx="3626069" cy="23515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[good question]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3" name="Rectangle 12"/>
          <p:cNvSpPr/>
          <p:nvPr/>
        </p:nvSpPr>
        <p:spPr>
          <a:xfrm>
            <a:off x="8269200" y="1400401"/>
            <a:ext cx="3626069" cy="2337064"/>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21" name="TextBox 20"/>
          <p:cNvSpPr txBox="1"/>
          <p:nvPr/>
        </p:nvSpPr>
        <p:spPr>
          <a:xfrm>
            <a:off x="909480" y="3177050"/>
            <a:ext cx="276399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[new building]</a:t>
            </a:r>
          </a:p>
        </p:txBody>
      </p:sp>
      <p:sp>
        <p:nvSpPr>
          <p:cNvPr id="22" name="TextBox 21"/>
          <p:cNvSpPr txBox="1"/>
          <p:nvPr/>
        </p:nvSpPr>
        <p:spPr>
          <a:xfrm>
            <a:off x="8538338" y="3234612"/>
            <a:ext cx="335674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[funny teacher]</a:t>
            </a:r>
            <a:endParaRPr kumimoji="0" lang="en-GB" sz="28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23" name="TextBox 22"/>
          <p:cNvSpPr txBox="1"/>
          <p:nvPr/>
        </p:nvSpPr>
        <p:spPr>
          <a:xfrm>
            <a:off x="4738595" y="3214244"/>
            <a:ext cx="29744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[intelligent girl]</a:t>
            </a:r>
          </a:p>
        </p:txBody>
      </p:sp>
      <p:sp>
        <p:nvSpPr>
          <p:cNvPr id="25" name="TextBox 24"/>
          <p:cNvSpPr txBox="1"/>
          <p:nvPr/>
        </p:nvSpPr>
        <p:spPr>
          <a:xfrm>
            <a:off x="599619" y="5683097"/>
            <a:ext cx="3296715"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[beautiful idea]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27" name="TextBox 26"/>
          <p:cNvSpPr txBox="1"/>
          <p:nvPr/>
        </p:nvSpPr>
        <p:spPr>
          <a:xfrm>
            <a:off x="4165465" y="5685596"/>
            <a:ext cx="4042458"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[interesting subject]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2" name="TextBox 1"/>
          <p:cNvSpPr txBox="1"/>
          <p:nvPr/>
        </p:nvSpPr>
        <p:spPr>
          <a:xfrm>
            <a:off x="194051" y="391988"/>
            <a:ext cx="14308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320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a:t>
            </a:r>
          </a:p>
        </p:txBody>
      </p:sp>
      <p:sp>
        <p:nvSpPr>
          <p:cNvPr id="17" name="Oval Callout 16"/>
          <p:cNvSpPr/>
          <p:nvPr/>
        </p:nvSpPr>
        <p:spPr>
          <a:xfrm>
            <a:off x="10001598" y="1646771"/>
            <a:ext cx="1756850" cy="892135"/>
          </a:xfrm>
          <a:prstGeom prst="wedgeEllipseCallout">
            <a:avLst>
              <a:gd name="adj1" fmla="val -43340"/>
              <a:gd name="adj2" fmla="val 51419"/>
            </a:avLst>
          </a:prstGeom>
          <a:solidFill>
            <a:schemeClr val="accent1">
              <a:lumMod val="50000"/>
            </a:schemeClr>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FFFFFF"/>
                </a:solidFill>
                <a:effectLst/>
                <a:uLnTx/>
                <a:uFillTx/>
                <a:latin typeface="Century Gothic" panose="020B0502020202020204" pitchFamily="34" charset="0"/>
                <a:sym typeface="Arial"/>
              </a:rPr>
              <a:t>Hahaha</a:t>
            </a:r>
            <a:endPar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sym typeface="Aria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2960" y="1471125"/>
            <a:ext cx="717030" cy="169356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6981" y="1629304"/>
            <a:ext cx="939426" cy="1361488"/>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0086" y="1527861"/>
            <a:ext cx="868632" cy="1743057"/>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8268" y="4052962"/>
            <a:ext cx="1452736" cy="1457627"/>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97371" y="4072664"/>
            <a:ext cx="2156888" cy="1437925"/>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79582" y="4020379"/>
            <a:ext cx="1004928" cy="1340630"/>
          </a:xfrm>
          <a:prstGeom prst="rect">
            <a:avLst/>
          </a:prstGeom>
        </p:spPr>
      </p:pic>
      <p:sp>
        <p:nvSpPr>
          <p:cNvPr id="3" name="Title 2"/>
          <p:cNvSpPr>
            <a:spLocks noGrp="1"/>
          </p:cNvSpPr>
          <p:nvPr>
            <p:ph type="title"/>
          </p:nvPr>
        </p:nvSpPr>
        <p:spPr>
          <a:xfrm>
            <a:off x="647276" y="477709"/>
            <a:ext cx="10515600" cy="423414"/>
          </a:xfrm>
        </p:spPr>
        <p:txBody>
          <a:bodyPr>
            <a:normAutofit fontScale="90000"/>
          </a:bodyPr>
          <a:lstStyle/>
          <a:p>
            <a:pPr rtl="0"/>
            <a:r>
              <a:rPr lang="en-GB" sz="2800" b="1" i="0" dirty="0" err="1">
                <a:solidFill>
                  <a:schemeClr val="accent5">
                    <a:lumMod val="50000"/>
                  </a:schemeClr>
                </a:solidFill>
                <a:effectLst/>
                <a:latin typeface="Century Gothic" panose="020B0502020202020204" pitchFamily="34" charset="0"/>
                <a:ea typeface="Century Gothic" panose="020B0502020202020204" pitchFamily="34" charset="0"/>
                <a:cs typeface="Century Gothic" panose="020B0502020202020204" pitchFamily="34" charset="0"/>
              </a:rPr>
              <a:t>Parlez</a:t>
            </a:r>
            <a:r>
              <a:rPr lang="en-GB" sz="2800" b="1" i="0" baseline="0" dirty="0">
                <a:solidFill>
                  <a:schemeClr val="accent5">
                    <a:lumMod val="50000"/>
                  </a:schemeClr>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n-GB" sz="2800" b="1" i="0" baseline="0" dirty="0" err="1">
                <a:solidFill>
                  <a:schemeClr val="accent5">
                    <a:lumMod val="50000"/>
                  </a:schemeClr>
                </a:solidFill>
                <a:effectLst/>
                <a:latin typeface="Century Gothic" panose="020B0502020202020204" pitchFamily="34" charset="0"/>
                <a:ea typeface="Century Gothic" panose="020B0502020202020204" pitchFamily="34" charset="0"/>
                <a:cs typeface="Century Gothic" panose="020B0502020202020204" pitchFamily="34" charset="0"/>
              </a:rPr>
              <a:t>en</a:t>
            </a:r>
            <a:r>
              <a:rPr lang="en-GB" sz="2800" b="1" i="0" baseline="0" dirty="0">
                <a:solidFill>
                  <a:schemeClr val="accent5">
                    <a:lumMod val="50000"/>
                  </a:schemeClr>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n-GB" sz="2800" b="1" i="0" baseline="0" dirty="0" err="1">
                <a:solidFill>
                  <a:schemeClr val="accent5">
                    <a:lumMod val="50000"/>
                  </a:schemeClr>
                </a:solidFill>
                <a:effectLst/>
                <a:latin typeface="Century Gothic" panose="020B0502020202020204" pitchFamily="34" charset="0"/>
                <a:ea typeface="Century Gothic" panose="020B0502020202020204" pitchFamily="34" charset="0"/>
                <a:cs typeface="Century Gothic" panose="020B0502020202020204" pitchFamily="34" charset="0"/>
              </a:rPr>
              <a:t>fran</a:t>
            </a:r>
            <a:r>
              <a:rPr lang="en-GB" sz="2800" baseline="0" dirty="0" err="1">
                <a:solidFill>
                  <a:schemeClr val="accent5">
                    <a:lumMod val="50000"/>
                  </a:schemeClr>
                </a:solidFill>
                <a:effectLst/>
                <a:latin typeface="Century Gothic" panose="020B0502020202020204" pitchFamily="34" charset="0"/>
                <a:ea typeface="Century Gothic" panose="020B0502020202020204" pitchFamily="34" charset="0"/>
                <a:cs typeface="Calibri" panose="020F0502020204030204" pitchFamily="34" charset="0"/>
              </a:rPr>
              <a:t>çais</a:t>
            </a:r>
            <a:r>
              <a:rPr lang="en-GB" sz="2400" baseline="0" dirty="0">
                <a:solidFill>
                  <a:schemeClr val="accent5">
                    <a:lumMod val="50000"/>
                  </a:schemeClr>
                </a:solidFill>
                <a:effectLst/>
                <a:latin typeface="Century Gothic" panose="020B0502020202020204" pitchFamily="34" charset="0"/>
                <a:ea typeface="Century Gothic" panose="020B0502020202020204" pitchFamily="34" charset="0"/>
                <a:cs typeface="Calibri" panose="020F0502020204030204" pitchFamily="34" charset="0"/>
              </a:rPr>
              <a:t>!</a:t>
            </a:r>
            <a:endParaRPr lang="en-GB" sz="5400" dirty="0">
              <a:solidFill>
                <a:schemeClr val="accent5">
                  <a:lumMod val="50000"/>
                </a:schemeClr>
              </a:solidFill>
              <a:latin typeface="Century Gothic" panose="020B0502020202020204" pitchFamily="34" charset="0"/>
            </a:endParaRPr>
          </a:p>
        </p:txBody>
      </p:sp>
      <p:sp>
        <p:nvSpPr>
          <p:cNvPr id="24" name="Google Shape;172;p5">
            <a:hlinkClick r:id="" action="ppaction://noaction">
              <a:snd r:embed="rId9" name="53. 1. C'est.wav"/>
            </a:hlinkClick>
          </p:cNvPr>
          <p:cNvSpPr/>
          <p:nvPr/>
        </p:nvSpPr>
        <p:spPr>
          <a:xfrm>
            <a:off x="523329" y="1509078"/>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1</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26" name="Google Shape;172;p5">
            <a:hlinkClick r:id="" action="ppaction://noaction">
              <a:snd r:embed="rId10" name="53. 2. C'est une.wav"/>
            </a:hlinkClick>
          </p:cNvPr>
          <p:cNvSpPr/>
          <p:nvPr/>
        </p:nvSpPr>
        <p:spPr>
          <a:xfrm>
            <a:off x="4472554" y="1509078"/>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u="none" strike="noStrike" kern="0" cap="none" spc="0" normalizeH="0" baseline="0" noProof="0" dirty="0">
                <a:ln>
                  <a:noFill/>
                </a:ln>
                <a:solidFill>
                  <a:srgbClr val="FFFFFF"/>
                </a:solidFill>
                <a:effectLst/>
                <a:uLnTx/>
                <a:uFillTx/>
                <a:latin typeface="Century Gothic"/>
                <a:cs typeface="Arial"/>
                <a:sym typeface="Century Gothic"/>
              </a:rPr>
              <a:t>2</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28" name="Google Shape;172;p5">
            <a:hlinkClick r:id="" action="ppaction://noaction">
              <a:snd r:embed="rId11" name="53. 3. C'est.wav"/>
            </a:hlinkClick>
          </p:cNvPr>
          <p:cNvSpPr/>
          <p:nvPr/>
        </p:nvSpPr>
        <p:spPr>
          <a:xfrm>
            <a:off x="8385739" y="1477957"/>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u="none" strike="noStrike" kern="0" cap="none" spc="0" normalizeH="0" baseline="0" noProof="0" dirty="0">
                <a:ln>
                  <a:noFill/>
                </a:ln>
                <a:solidFill>
                  <a:srgbClr val="FFFFFF"/>
                </a:solidFill>
                <a:effectLst/>
                <a:uLnTx/>
                <a:uFillTx/>
                <a:latin typeface="Century Gothic"/>
                <a:cs typeface="Arial"/>
                <a:sym typeface="Century Gothic"/>
              </a:rPr>
              <a:t>3</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29" name="Google Shape;172;p5">
            <a:hlinkClick r:id="" action="ppaction://noaction">
              <a:snd r:embed="rId12" name="53. 4. C'est un.wav"/>
            </a:hlinkClick>
          </p:cNvPr>
          <p:cNvSpPr/>
          <p:nvPr/>
        </p:nvSpPr>
        <p:spPr>
          <a:xfrm>
            <a:off x="527818" y="3990345"/>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u="none" strike="noStrike" kern="0" cap="none" spc="0" normalizeH="0" baseline="0" noProof="0" dirty="0">
                <a:ln>
                  <a:noFill/>
                </a:ln>
                <a:solidFill>
                  <a:srgbClr val="FFFFFF"/>
                </a:solidFill>
                <a:effectLst/>
                <a:uLnTx/>
                <a:uFillTx/>
                <a:latin typeface="Century Gothic"/>
                <a:cs typeface="Arial"/>
                <a:sym typeface="Century Gothic"/>
              </a:rPr>
              <a:t>4</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30" name="Google Shape;172;p5">
            <a:hlinkClick r:id="" action="ppaction://noaction">
              <a:snd r:embed="rId13" name="53. 5. C'est.wav"/>
            </a:hlinkClick>
          </p:cNvPr>
          <p:cNvSpPr/>
          <p:nvPr/>
        </p:nvSpPr>
        <p:spPr>
          <a:xfrm>
            <a:off x="4479040" y="3984644"/>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u="none" strike="noStrike" kern="0" cap="none" spc="0" normalizeH="0" baseline="0" noProof="0" dirty="0">
                <a:ln>
                  <a:noFill/>
                </a:ln>
                <a:solidFill>
                  <a:srgbClr val="FFFFFF"/>
                </a:solidFill>
                <a:effectLst/>
                <a:uLnTx/>
                <a:uFillTx/>
                <a:latin typeface="Century Gothic"/>
                <a:cs typeface="Arial"/>
                <a:sym typeface="Century Gothic"/>
              </a:rPr>
              <a:t>5</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31" name="Google Shape;172;p5">
            <a:hlinkClick r:id="" action="ppaction://noaction">
              <a:snd r:embed="rId14" name="53. 6. C'est.wav"/>
            </a:hlinkClick>
          </p:cNvPr>
          <p:cNvSpPr/>
          <p:nvPr/>
        </p:nvSpPr>
        <p:spPr>
          <a:xfrm>
            <a:off x="8386455" y="3984644"/>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u="none" strike="noStrike" kern="0" cap="none" spc="0" normalizeH="0" baseline="0" noProof="0" dirty="0">
                <a:ln>
                  <a:noFill/>
                </a:ln>
                <a:solidFill>
                  <a:srgbClr val="FFFFFF"/>
                </a:solidFill>
                <a:effectLst/>
                <a:uLnTx/>
                <a:uFillTx/>
                <a:latin typeface="Century Gothic"/>
                <a:cs typeface="Arial"/>
                <a:sym typeface="Century Gothic"/>
              </a:rPr>
              <a:t>6</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pic>
        <p:nvPicPr>
          <p:cNvPr id="33" name="Picture 32" descr="background rectangle">
            <a:extLst>
              <a:ext uri="{FF2B5EF4-FFF2-40B4-BE49-F238E27FC236}">
                <a16:creationId xmlns:a16="http://schemas.microsoft.com/office/drawing/2014/main" id="{B33A1053-8BF6-444C-A800-35B2DF9D1A55}"/>
              </a:ext>
              <a:ext uri="{C183D7F6-B498-43B3-948B-1728B52AA6E4}">
                <adec:decorative xmlns:adec="http://schemas.microsoft.com/office/drawing/2017/decorative" val="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4" name="Title 3">
            <a:extLst>
              <a:ext uri="{FF2B5EF4-FFF2-40B4-BE49-F238E27FC236}">
                <a16:creationId xmlns:a16="http://schemas.microsoft.com/office/drawing/2014/main" id="{C74148FA-4337-4EA2-8D5F-236889ABDE14}"/>
              </a:ext>
            </a:extLst>
          </p:cNvPr>
          <p:cNvSpPr txBox="1">
            <a:spLocks/>
          </p:cNvSpPr>
          <p:nvPr/>
        </p:nvSpPr>
        <p:spPr>
          <a:xfrm>
            <a:off x="0" y="296864"/>
            <a:ext cx="5638800"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a:solidFill>
                  <a:schemeClr val="bg1"/>
                </a:solidFill>
              </a:rPr>
              <a:t>Parlez en français ! (A)</a:t>
            </a:r>
            <a:endParaRPr lang="en-GB" sz="3600" b="1" dirty="0">
              <a:solidFill>
                <a:schemeClr val="bg1"/>
              </a:solidFill>
            </a:endParaRPr>
          </a:p>
        </p:txBody>
      </p:sp>
      <p:sp>
        <p:nvSpPr>
          <p:cNvPr id="7" name="Rounded Rectangle 46">
            <a:extLst>
              <a:ext uri="{FF2B5EF4-FFF2-40B4-BE49-F238E27FC236}">
                <a16:creationId xmlns:a16="http://schemas.microsoft.com/office/drawing/2014/main" id="{134E42A9-0C2C-4DA7-850F-B4852F013FE4}"/>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2705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32000" y="3898800"/>
            <a:ext cx="3626069" cy="235080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9" name="Rectangle 8"/>
          <p:cNvSpPr/>
          <p:nvPr/>
        </p:nvSpPr>
        <p:spPr>
          <a:xfrm>
            <a:off x="432000" y="1400400"/>
            <a:ext cx="3626069" cy="2350801"/>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0" name="Rectangle 9"/>
          <p:cNvSpPr/>
          <p:nvPr/>
        </p:nvSpPr>
        <p:spPr>
          <a:xfrm>
            <a:off x="4374000" y="3898800"/>
            <a:ext cx="3626069" cy="235256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1" name="Rectangle 10"/>
          <p:cNvSpPr/>
          <p:nvPr/>
        </p:nvSpPr>
        <p:spPr>
          <a:xfrm>
            <a:off x="4374000" y="1400400"/>
            <a:ext cx="3626069" cy="2373959"/>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2" name="Rectangle 11"/>
          <p:cNvSpPr/>
          <p:nvPr/>
        </p:nvSpPr>
        <p:spPr>
          <a:xfrm>
            <a:off x="8269200" y="3898800"/>
            <a:ext cx="3626069" cy="235256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[funny question]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3" name="Rectangle 12"/>
          <p:cNvSpPr/>
          <p:nvPr/>
        </p:nvSpPr>
        <p:spPr>
          <a:xfrm>
            <a:off x="8269200" y="1400400"/>
            <a:ext cx="3626069" cy="242418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21" name="TextBox 20"/>
          <p:cNvSpPr txBox="1"/>
          <p:nvPr/>
        </p:nvSpPr>
        <p:spPr>
          <a:xfrm>
            <a:off x="532515" y="3188218"/>
            <a:ext cx="352261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[beautiful building]</a:t>
            </a:r>
          </a:p>
        </p:txBody>
      </p:sp>
      <p:sp>
        <p:nvSpPr>
          <p:cNvPr id="22" name="TextBox 21"/>
          <p:cNvSpPr txBox="1"/>
          <p:nvPr/>
        </p:nvSpPr>
        <p:spPr>
          <a:xfrm>
            <a:off x="7941840" y="3227144"/>
            <a:ext cx="431694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[interesting teacher]</a:t>
            </a:r>
            <a:endParaRPr kumimoji="0" lang="en-GB" sz="28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23" name="TextBox 22"/>
          <p:cNvSpPr txBox="1"/>
          <p:nvPr/>
        </p:nvSpPr>
        <p:spPr>
          <a:xfrm>
            <a:off x="4797969" y="3188218"/>
            <a:ext cx="29744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[new girl]</a:t>
            </a:r>
          </a:p>
        </p:txBody>
      </p:sp>
      <p:sp>
        <p:nvSpPr>
          <p:cNvPr id="25" name="TextBox 24"/>
          <p:cNvSpPr txBox="1"/>
          <p:nvPr/>
        </p:nvSpPr>
        <p:spPr>
          <a:xfrm>
            <a:off x="695246" y="5684618"/>
            <a:ext cx="3128248"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[intelligent idea]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27" name="TextBox 26"/>
          <p:cNvSpPr txBox="1"/>
          <p:nvPr/>
        </p:nvSpPr>
        <p:spPr>
          <a:xfrm>
            <a:off x="4514143" y="5695501"/>
            <a:ext cx="354208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[good subject]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2" name="TextBox 1"/>
          <p:cNvSpPr txBox="1"/>
          <p:nvPr/>
        </p:nvSpPr>
        <p:spPr>
          <a:xfrm>
            <a:off x="118579" y="363839"/>
            <a:ext cx="14308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320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B</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5307" y="1527481"/>
            <a:ext cx="717030" cy="169356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2792" y="1527481"/>
            <a:ext cx="939426" cy="1361488"/>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67703" y="1506162"/>
            <a:ext cx="865214" cy="1736198"/>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2629" y="4136132"/>
            <a:ext cx="1373482" cy="1378106"/>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6739" y="3979111"/>
            <a:ext cx="2156888" cy="1437925"/>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07586" y="4339390"/>
            <a:ext cx="1004928" cy="1340630"/>
          </a:xfrm>
          <a:prstGeom prst="rect">
            <a:avLst/>
          </a:prstGeom>
        </p:spPr>
      </p:pic>
      <p:sp>
        <p:nvSpPr>
          <p:cNvPr id="3" name="Title 2"/>
          <p:cNvSpPr>
            <a:spLocks noGrp="1"/>
          </p:cNvSpPr>
          <p:nvPr>
            <p:ph type="title"/>
          </p:nvPr>
        </p:nvSpPr>
        <p:spPr>
          <a:xfrm>
            <a:off x="570236" y="507162"/>
            <a:ext cx="10515600" cy="594562"/>
          </a:xfrm>
        </p:spPr>
        <p:txBody>
          <a:bodyPr>
            <a:normAutofit/>
          </a:bodyPr>
          <a:lstStyle/>
          <a:p>
            <a:pPr rtl="0"/>
            <a:r>
              <a:rPr lang="en-GB" sz="2800" b="1" i="0" u="none" strike="noStrike" cap="none" dirty="0" err="1">
                <a:solidFill>
                  <a:srgbClr val="1F3864"/>
                </a:solidFill>
                <a:effectLst/>
                <a:sym typeface="Century Gothic"/>
              </a:rPr>
              <a:t>Parlez</a:t>
            </a:r>
            <a:r>
              <a:rPr lang="en-GB" sz="2800" b="1" i="0" u="none" strike="noStrike" cap="none" baseline="0" dirty="0">
                <a:solidFill>
                  <a:srgbClr val="1F3864"/>
                </a:solidFill>
                <a:effectLst/>
                <a:sym typeface="Century Gothic"/>
              </a:rPr>
              <a:t> </a:t>
            </a:r>
            <a:r>
              <a:rPr lang="en-GB" sz="2800" b="1" i="0" u="none" strike="noStrike" cap="none" baseline="0" dirty="0" err="1">
                <a:solidFill>
                  <a:srgbClr val="1F3864"/>
                </a:solidFill>
                <a:effectLst/>
                <a:sym typeface="Century Gothic"/>
              </a:rPr>
              <a:t>en</a:t>
            </a:r>
            <a:r>
              <a:rPr lang="en-GB" sz="2800" b="1" i="0" u="none" strike="noStrike" cap="none" baseline="0" dirty="0">
                <a:solidFill>
                  <a:srgbClr val="1F3864"/>
                </a:solidFill>
                <a:effectLst/>
                <a:sym typeface="Century Gothic"/>
              </a:rPr>
              <a:t> </a:t>
            </a:r>
            <a:r>
              <a:rPr lang="en-GB" sz="2800" b="1" i="0" u="none" strike="noStrike" cap="none" baseline="0" dirty="0" err="1">
                <a:solidFill>
                  <a:srgbClr val="1F3864"/>
                </a:solidFill>
                <a:effectLst/>
                <a:sym typeface="Century Gothic"/>
              </a:rPr>
              <a:t>français</a:t>
            </a:r>
            <a:r>
              <a:rPr lang="en-GB" sz="2800" b="1" i="0" u="none" strike="noStrike" cap="none" baseline="0" dirty="0">
                <a:solidFill>
                  <a:srgbClr val="1F3864"/>
                </a:solidFill>
                <a:effectLst/>
                <a:sym typeface="Century Gothic"/>
              </a:rPr>
              <a:t>!</a:t>
            </a:r>
            <a:endParaRPr lang="en-GB" sz="2800" dirty="0">
              <a:solidFill>
                <a:schemeClr val="accent5">
                  <a:lumMod val="75000"/>
                </a:schemeClr>
              </a:solidFill>
              <a:effectLst/>
            </a:endParaRPr>
          </a:p>
          <a:p>
            <a:endParaRPr lang="en-GB" sz="2800" dirty="0"/>
          </a:p>
        </p:txBody>
      </p:sp>
      <p:sp>
        <p:nvSpPr>
          <p:cNvPr id="24" name="Google Shape;172;p5">
            <a:hlinkClick r:id="" action="ppaction://noaction">
              <a:snd r:embed="rId9" name="54. 1. Batiment.wav"/>
            </a:hlinkClick>
          </p:cNvPr>
          <p:cNvSpPr/>
          <p:nvPr/>
        </p:nvSpPr>
        <p:spPr>
          <a:xfrm>
            <a:off x="529575" y="1506162"/>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1</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26" name="Google Shape;172;p5">
            <a:hlinkClick r:id="" action="ppaction://noaction">
              <a:snd r:embed="rId10" name="54. 2. Fille.wav"/>
            </a:hlinkClick>
          </p:cNvPr>
          <p:cNvSpPr/>
          <p:nvPr/>
        </p:nvSpPr>
        <p:spPr>
          <a:xfrm>
            <a:off x="4501639" y="1485043"/>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u="none" strike="noStrike" kern="0" cap="none" spc="0" normalizeH="0" baseline="0" noProof="0" dirty="0">
                <a:ln>
                  <a:noFill/>
                </a:ln>
                <a:solidFill>
                  <a:srgbClr val="FFFFFF"/>
                </a:solidFill>
                <a:effectLst/>
                <a:uLnTx/>
                <a:uFillTx/>
                <a:latin typeface="Century Gothic"/>
                <a:cs typeface="Arial"/>
                <a:sym typeface="Century Gothic"/>
              </a:rPr>
              <a:t>2</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28" name="Google Shape;172;p5">
            <a:hlinkClick r:id="" action="ppaction://noaction">
              <a:snd r:embed="rId11" name="54. 3. Professeur.wav"/>
            </a:hlinkClick>
          </p:cNvPr>
          <p:cNvSpPr/>
          <p:nvPr/>
        </p:nvSpPr>
        <p:spPr>
          <a:xfrm>
            <a:off x="8356978" y="1487482"/>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u="none" strike="noStrike" kern="0" cap="none" spc="0" normalizeH="0" baseline="0" noProof="0" dirty="0">
                <a:ln>
                  <a:noFill/>
                </a:ln>
                <a:solidFill>
                  <a:srgbClr val="FFFFFF"/>
                </a:solidFill>
                <a:effectLst/>
                <a:uLnTx/>
                <a:uFillTx/>
                <a:latin typeface="Century Gothic"/>
                <a:cs typeface="Arial"/>
                <a:sym typeface="Century Gothic"/>
              </a:rPr>
              <a:t>3</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29" name="Google Shape;172;p5">
            <a:hlinkClick r:id="" action="ppaction://noaction">
              <a:snd r:embed="rId12" name="54. 4. Idée.wav"/>
            </a:hlinkClick>
          </p:cNvPr>
          <p:cNvSpPr/>
          <p:nvPr/>
        </p:nvSpPr>
        <p:spPr>
          <a:xfrm>
            <a:off x="527134" y="3987609"/>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u="none" strike="noStrike" kern="0" cap="none" spc="0" normalizeH="0" baseline="0" noProof="0" dirty="0">
                <a:ln>
                  <a:noFill/>
                </a:ln>
                <a:solidFill>
                  <a:srgbClr val="FFFFFF"/>
                </a:solidFill>
                <a:effectLst/>
                <a:uLnTx/>
                <a:uFillTx/>
                <a:latin typeface="Century Gothic"/>
                <a:cs typeface="Arial"/>
                <a:sym typeface="Century Gothic"/>
              </a:rPr>
              <a:t>4</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30" name="Google Shape;172;p5">
            <a:hlinkClick r:id="" action="ppaction://noaction">
              <a:snd r:embed="rId13" name="54. 5. Matiere.wav"/>
            </a:hlinkClick>
          </p:cNvPr>
          <p:cNvSpPr/>
          <p:nvPr/>
        </p:nvSpPr>
        <p:spPr>
          <a:xfrm>
            <a:off x="4460577" y="3988027"/>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u="none" strike="noStrike" kern="0" cap="none" spc="0" normalizeH="0" baseline="0" noProof="0" dirty="0">
                <a:ln>
                  <a:noFill/>
                </a:ln>
                <a:solidFill>
                  <a:srgbClr val="FFFFFF"/>
                </a:solidFill>
                <a:effectLst/>
                <a:uLnTx/>
                <a:uFillTx/>
                <a:latin typeface="Century Gothic"/>
                <a:cs typeface="Arial"/>
                <a:sym typeface="Century Gothic"/>
              </a:rPr>
              <a:t>5</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31" name="Google Shape;172;p5">
            <a:hlinkClick r:id="" action="ppaction://noaction">
              <a:snd r:embed="rId14" name="54. 6. Question.wav"/>
            </a:hlinkClick>
          </p:cNvPr>
          <p:cNvSpPr/>
          <p:nvPr/>
        </p:nvSpPr>
        <p:spPr>
          <a:xfrm>
            <a:off x="8355271" y="3979111"/>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u="none" strike="noStrike" kern="0" cap="none" spc="0" normalizeH="0" baseline="0" noProof="0" dirty="0">
                <a:ln>
                  <a:noFill/>
                </a:ln>
                <a:solidFill>
                  <a:srgbClr val="FFFFFF"/>
                </a:solidFill>
                <a:effectLst/>
                <a:uLnTx/>
                <a:uFillTx/>
                <a:latin typeface="Century Gothic"/>
                <a:cs typeface="Arial"/>
                <a:sym typeface="Century Gothic"/>
              </a:rPr>
              <a:t>6</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pic>
        <p:nvPicPr>
          <p:cNvPr id="33" name="Picture 32" descr="background rectangle">
            <a:extLst>
              <a:ext uri="{FF2B5EF4-FFF2-40B4-BE49-F238E27FC236}">
                <a16:creationId xmlns:a16="http://schemas.microsoft.com/office/drawing/2014/main" id="{90DC9578-3470-40DE-8F2D-992FCF34C760}"/>
              </a:ext>
              <a:ext uri="{C183D7F6-B498-43B3-948B-1728B52AA6E4}">
                <adec:decorative xmlns:adec="http://schemas.microsoft.com/office/drawing/2017/decorative" val="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4" name="Title 3">
            <a:extLst>
              <a:ext uri="{FF2B5EF4-FFF2-40B4-BE49-F238E27FC236}">
                <a16:creationId xmlns:a16="http://schemas.microsoft.com/office/drawing/2014/main" id="{0A203E94-ED9A-4666-A049-6DB10A2201D0}"/>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a:solidFill>
                  <a:schemeClr val="bg1"/>
                </a:solidFill>
              </a:rPr>
              <a:t>Parlez en français ! (B)</a:t>
            </a:r>
            <a:endParaRPr lang="en-GB" sz="3600" b="1" dirty="0">
              <a:solidFill>
                <a:schemeClr val="bg1"/>
              </a:solidFill>
            </a:endParaRPr>
          </a:p>
        </p:txBody>
      </p:sp>
      <p:sp>
        <p:nvSpPr>
          <p:cNvPr id="35" name="Rounded Rectangle 46">
            <a:extLst>
              <a:ext uri="{FF2B5EF4-FFF2-40B4-BE49-F238E27FC236}">
                <a16:creationId xmlns:a16="http://schemas.microsoft.com/office/drawing/2014/main" id="{D60D7457-B879-4FC2-A678-B4AFB9831C5F}"/>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Oval Callout 16">
            <a:extLst>
              <a:ext uri="{FF2B5EF4-FFF2-40B4-BE49-F238E27FC236}">
                <a16:creationId xmlns:a16="http://schemas.microsoft.com/office/drawing/2014/main" id="{CCBA1B7E-EF91-42B4-925C-7DE539D8A18F}"/>
              </a:ext>
            </a:extLst>
          </p:cNvPr>
          <p:cNvSpPr/>
          <p:nvPr/>
        </p:nvSpPr>
        <p:spPr>
          <a:xfrm>
            <a:off x="10351395" y="4015391"/>
            <a:ext cx="1756850" cy="892135"/>
          </a:xfrm>
          <a:prstGeom prst="wedgeEllipseCallout">
            <a:avLst>
              <a:gd name="adj1" fmla="val -43340"/>
              <a:gd name="adj2" fmla="val 51419"/>
            </a:avLst>
          </a:prstGeom>
          <a:solidFill>
            <a:schemeClr val="accent1">
              <a:lumMod val="50000"/>
            </a:schemeClr>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FFFFFF"/>
                </a:solidFill>
                <a:effectLst/>
                <a:uLnTx/>
                <a:uFillTx/>
                <a:latin typeface="Century Gothic" panose="020B0502020202020204" pitchFamily="34" charset="0"/>
                <a:sym typeface="Arial"/>
              </a:rPr>
              <a:t>Hahaha</a:t>
            </a:r>
            <a:endPar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sym typeface="Arial"/>
            </a:endParaRPr>
          </a:p>
        </p:txBody>
      </p:sp>
    </p:spTree>
    <p:extLst>
      <p:ext uri="{BB962C8B-B14F-4D97-AF65-F5344CB8AC3E}">
        <p14:creationId xmlns:p14="http://schemas.microsoft.com/office/powerpoint/2010/main" val="15542958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A40A82-7CB5-4B2C-BCA2-1CEFD173729D}"/>
              </a:ext>
            </a:extLst>
          </p:cNvPr>
          <p:cNvSpPr txBox="1"/>
          <p:nvPr/>
        </p:nvSpPr>
        <p:spPr>
          <a:xfrm>
            <a:off x="58599" y="1163992"/>
            <a:ext cx="11851321" cy="830997"/>
          </a:xfrm>
          <a:prstGeom prst="rect">
            <a:avLst/>
          </a:prstGeom>
          <a:noFill/>
        </p:spPr>
        <p:txBody>
          <a:bodyPr wrap="none" rtlCol="0">
            <a:spAutoFit/>
          </a:bodyPr>
          <a:lstStyle/>
          <a:p>
            <a:r>
              <a:rPr lang="en-GB" sz="2400" dirty="0">
                <a:solidFill>
                  <a:srgbClr val="115076"/>
                </a:solidFill>
                <a:latin typeface="Century Gothic" panose="020B0502020202020204" pitchFamily="34" charset="0"/>
              </a:rPr>
              <a:t>Tu </a:t>
            </a:r>
            <a:r>
              <a:rPr lang="en-GB" sz="2400" dirty="0" err="1">
                <a:solidFill>
                  <a:srgbClr val="115076"/>
                </a:solidFill>
                <a:latin typeface="Century Gothic" panose="020B0502020202020204" pitchFamily="34" charset="0"/>
              </a:rPr>
              <a:t>veux</a:t>
            </a:r>
            <a:r>
              <a:rPr lang="en-GB" sz="2400" dirty="0">
                <a:solidFill>
                  <a:srgbClr val="115076"/>
                </a:solidFill>
                <a:latin typeface="Century Gothic" panose="020B0502020202020204" pitchFamily="34" charset="0"/>
              </a:rPr>
              <a:t> faire </a:t>
            </a:r>
            <a:r>
              <a:rPr lang="en-GB" sz="2400" dirty="0" err="1">
                <a:solidFill>
                  <a:srgbClr val="115076"/>
                </a:solidFill>
                <a:latin typeface="Century Gothic" panose="020B0502020202020204" pitchFamily="34" charset="0"/>
              </a:rPr>
              <a:t>une</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activité</a:t>
            </a:r>
            <a:r>
              <a:rPr lang="en-GB" sz="2400" dirty="0">
                <a:solidFill>
                  <a:srgbClr val="115076"/>
                </a:solidFill>
                <a:latin typeface="Century Gothic" panose="020B0502020202020204" pitchFamily="34" charset="0"/>
              </a:rPr>
              <a:t> avec un(e) </a:t>
            </a:r>
            <a:r>
              <a:rPr lang="en-GB" sz="2400" dirty="0" err="1">
                <a:solidFill>
                  <a:srgbClr val="115076"/>
                </a:solidFill>
                <a:latin typeface="Century Gothic" panose="020B0502020202020204" pitchFamily="34" charset="0"/>
              </a:rPr>
              <a:t>ami</a:t>
            </a:r>
            <a:r>
              <a:rPr lang="en-GB" sz="2400" dirty="0">
                <a:solidFill>
                  <a:srgbClr val="115076"/>
                </a:solidFill>
                <a:latin typeface="Century Gothic" panose="020B0502020202020204" pitchFamily="34" charset="0"/>
              </a:rPr>
              <a:t>(e). </a:t>
            </a:r>
            <a:r>
              <a:rPr lang="en-GB" sz="2400" dirty="0" err="1">
                <a:solidFill>
                  <a:srgbClr val="115076"/>
                </a:solidFill>
                <a:latin typeface="Century Gothic" panose="020B0502020202020204" pitchFamily="34" charset="0"/>
              </a:rPr>
              <a:t>Va</a:t>
            </a:r>
            <a:r>
              <a:rPr lang="en-GB" sz="2400" dirty="0">
                <a:solidFill>
                  <a:srgbClr val="115076"/>
                </a:solidFill>
                <a:latin typeface="Century Gothic" panose="020B0502020202020204" pitchFamily="34" charset="0"/>
              </a:rPr>
              <a:t>-t-</a:t>
            </a:r>
            <a:r>
              <a:rPr lang="en-GB" sz="2400" dirty="0" err="1">
                <a:solidFill>
                  <a:srgbClr val="115076"/>
                </a:solidFill>
                <a:latin typeface="Century Gothic" panose="020B0502020202020204" pitchFamily="34" charset="0"/>
              </a:rPr>
              <a:t>il</a:t>
            </a:r>
            <a:r>
              <a:rPr lang="en-GB" sz="2400" dirty="0">
                <a:solidFill>
                  <a:srgbClr val="115076"/>
                </a:solidFill>
                <a:latin typeface="Century Gothic" panose="020B0502020202020204" pitchFamily="34" charset="0"/>
              </a:rPr>
              <a:t> / </a:t>
            </a:r>
            <a:r>
              <a:rPr lang="en-GB" sz="2400" dirty="0" err="1">
                <a:solidFill>
                  <a:srgbClr val="115076"/>
                </a:solidFill>
                <a:latin typeface="Century Gothic" panose="020B0502020202020204" pitchFamily="34" charset="0"/>
              </a:rPr>
              <a:t>va</a:t>
            </a:r>
            <a:r>
              <a:rPr lang="en-GB" sz="2400" dirty="0">
                <a:solidFill>
                  <a:srgbClr val="115076"/>
                </a:solidFill>
                <a:latin typeface="Century Gothic" panose="020B0502020202020204" pitchFamily="34" charset="0"/>
              </a:rPr>
              <a:t>-t-</a:t>
            </a:r>
            <a:r>
              <a:rPr lang="en-GB" sz="2400" dirty="0" err="1">
                <a:solidFill>
                  <a:srgbClr val="115076"/>
                </a:solidFill>
                <a:latin typeface="Century Gothic" panose="020B0502020202020204" pitchFamily="34" charset="0"/>
              </a:rPr>
              <a:t>elle</a:t>
            </a:r>
            <a:r>
              <a:rPr lang="en-GB" sz="2400" dirty="0">
                <a:solidFill>
                  <a:srgbClr val="115076"/>
                </a:solidFill>
                <a:latin typeface="Century Gothic" panose="020B0502020202020204" pitchFamily="34" charset="0"/>
              </a:rPr>
              <a:t> dire </a:t>
            </a:r>
            <a:r>
              <a:rPr lang="en-GB" sz="2400" dirty="0" err="1">
                <a:solidFill>
                  <a:srgbClr val="115076"/>
                </a:solidFill>
                <a:latin typeface="Century Gothic" panose="020B0502020202020204" pitchFamily="34" charset="0"/>
              </a:rPr>
              <a:t>oui</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ou</a:t>
            </a:r>
            <a:r>
              <a:rPr lang="en-GB" sz="2400" dirty="0">
                <a:solidFill>
                  <a:srgbClr val="115076"/>
                </a:solidFill>
                <a:latin typeface="Century Gothic" panose="020B0502020202020204" pitchFamily="34" charset="0"/>
              </a:rPr>
              <a:t> non ?</a:t>
            </a:r>
          </a:p>
          <a:p>
            <a:r>
              <a:rPr lang="en-GB" sz="2400" dirty="0" err="1">
                <a:solidFill>
                  <a:srgbClr val="115076"/>
                </a:solidFill>
                <a:latin typeface="Century Gothic" panose="020B0502020202020204" pitchFamily="34" charset="0"/>
              </a:rPr>
              <a:t>Fais</a:t>
            </a:r>
            <a:r>
              <a:rPr lang="en-GB" sz="2400" dirty="0">
                <a:solidFill>
                  <a:srgbClr val="115076"/>
                </a:solidFill>
                <a:latin typeface="Century Gothic" panose="020B0502020202020204" pitchFamily="34" charset="0"/>
              </a:rPr>
              <a:t> des questions et </a:t>
            </a:r>
            <a:r>
              <a:rPr lang="en-GB" sz="2400" dirty="0" err="1">
                <a:solidFill>
                  <a:srgbClr val="115076"/>
                </a:solidFill>
                <a:latin typeface="Century Gothic" panose="020B0502020202020204" pitchFamily="34" charset="0"/>
              </a:rPr>
              <a:t>donne</a:t>
            </a:r>
            <a:r>
              <a:rPr lang="en-GB" sz="2400" dirty="0">
                <a:solidFill>
                  <a:srgbClr val="115076"/>
                </a:solidFill>
                <a:latin typeface="Century Gothic" panose="020B0502020202020204" pitchFamily="34" charset="0"/>
              </a:rPr>
              <a:t> des </a:t>
            </a:r>
            <a:r>
              <a:rPr lang="en-GB" sz="2400" dirty="0" err="1">
                <a:solidFill>
                  <a:srgbClr val="115076"/>
                </a:solidFill>
                <a:latin typeface="Century Gothic" panose="020B0502020202020204" pitchFamily="34" charset="0"/>
              </a:rPr>
              <a:t>réponses</a:t>
            </a:r>
            <a:r>
              <a:rPr lang="en-GB" sz="2400" dirty="0">
                <a:solidFill>
                  <a:srgbClr val="115076"/>
                </a:solidFill>
                <a:latin typeface="Century Gothic" panose="020B0502020202020204" pitchFamily="34" charset="0"/>
              </a:rPr>
              <a:t> avec un(e) </a:t>
            </a:r>
            <a:r>
              <a:rPr lang="en-GB" sz="2400" dirty="0" err="1">
                <a:solidFill>
                  <a:srgbClr val="115076"/>
                </a:solidFill>
                <a:latin typeface="Century Gothic" panose="020B0502020202020204" pitchFamily="34" charset="0"/>
              </a:rPr>
              <a:t>partenaire</a:t>
            </a:r>
            <a:r>
              <a:rPr lang="en-GB" sz="2400" dirty="0">
                <a:solidFill>
                  <a:srgbClr val="115076"/>
                </a:solidFill>
                <a:latin typeface="Century Gothic" panose="020B0502020202020204" pitchFamily="34" charset="0"/>
              </a:rPr>
              <a:t>.</a:t>
            </a:r>
          </a:p>
        </p:txBody>
      </p:sp>
      <p:sp>
        <p:nvSpPr>
          <p:cNvPr id="7" name="TextBox 6">
            <a:extLst>
              <a:ext uri="{FF2B5EF4-FFF2-40B4-BE49-F238E27FC236}">
                <a16:creationId xmlns:a16="http://schemas.microsoft.com/office/drawing/2014/main" id="{0F47289C-B851-416F-A4DF-9B211B3BA02C}"/>
              </a:ext>
            </a:extLst>
          </p:cNvPr>
          <p:cNvSpPr txBox="1"/>
          <p:nvPr/>
        </p:nvSpPr>
        <p:spPr>
          <a:xfrm>
            <a:off x="188939" y="2154268"/>
            <a:ext cx="5429692" cy="1323439"/>
          </a:xfrm>
          <a:prstGeom prst="rect">
            <a:avLst/>
          </a:prstGeom>
          <a:noFill/>
          <a:ln>
            <a:solidFill>
              <a:srgbClr val="115076"/>
            </a:solidFill>
          </a:ln>
        </p:spPr>
        <p:txBody>
          <a:bodyPr wrap="none" rtlCol="0">
            <a:spAutoFit/>
          </a:bodyPr>
          <a:lstStyle/>
          <a:p>
            <a:r>
              <a:rPr lang="en-GB" sz="2000" dirty="0" err="1">
                <a:solidFill>
                  <a:srgbClr val="115076"/>
                </a:solidFill>
                <a:latin typeface="Century Gothic" panose="020B0502020202020204" pitchFamily="34" charset="0"/>
              </a:rPr>
              <a:t>Exemple</a:t>
            </a:r>
            <a:r>
              <a:rPr lang="en-GB" sz="2000" dirty="0">
                <a:solidFill>
                  <a:srgbClr val="115076"/>
                </a:solidFill>
                <a:latin typeface="Century Gothic" panose="020B0502020202020204" pitchFamily="34" charset="0"/>
              </a:rPr>
              <a:t> 1:</a:t>
            </a:r>
          </a:p>
          <a:p>
            <a:endParaRPr lang="en-GB" sz="2000" dirty="0">
              <a:solidFill>
                <a:srgbClr val="115076"/>
              </a:solidFill>
              <a:latin typeface="Century Gothic" panose="020B0502020202020204" pitchFamily="34" charset="0"/>
            </a:endParaRPr>
          </a:p>
          <a:p>
            <a:r>
              <a:rPr lang="en-GB" sz="2000" dirty="0">
                <a:solidFill>
                  <a:srgbClr val="115076"/>
                </a:solidFill>
                <a:latin typeface="Century Gothic" panose="020B0502020202020204" pitchFamily="34" charset="0"/>
              </a:rPr>
              <a:t>A: </a:t>
            </a:r>
            <a:r>
              <a:rPr lang="en-GB" sz="2000" dirty="0" err="1">
                <a:solidFill>
                  <a:srgbClr val="115076"/>
                </a:solidFill>
                <a:latin typeface="Century Gothic" panose="020B0502020202020204" pitchFamily="34" charset="0"/>
              </a:rPr>
              <a:t>Veux-tu</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regarder</a:t>
            </a:r>
            <a:r>
              <a:rPr lang="en-GB" sz="2000" dirty="0">
                <a:solidFill>
                  <a:srgbClr val="115076"/>
                </a:solidFill>
                <a:latin typeface="Century Gothic" panose="020B0502020202020204" pitchFamily="34" charset="0"/>
              </a:rPr>
              <a:t> la </a:t>
            </a:r>
            <a:r>
              <a:rPr lang="en-GB" sz="2000" dirty="0" err="1">
                <a:solidFill>
                  <a:srgbClr val="115076"/>
                </a:solidFill>
                <a:latin typeface="Century Gothic" panose="020B0502020202020204" pitchFamily="34" charset="0"/>
              </a:rPr>
              <a:t>télé</a:t>
            </a:r>
            <a:r>
              <a:rPr lang="en-GB" sz="2000" dirty="0">
                <a:solidFill>
                  <a:srgbClr val="115076"/>
                </a:solidFill>
                <a:latin typeface="Century Gothic" panose="020B0502020202020204" pitchFamily="34" charset="0"/>
              </a:rPr>
              <a:t> ensemble ?</a:t>
            </a:r>
          </a:p>
          <a:p>
            <a:r>
              <a:rPr lang="en-GB" sz="2000" dirty="0">
                <a:solidFill>
                  <a:srgbClr val="115076"/>
                </a:solidFill>
                <a:latin typeface="Century Gothic" panose="020B0502020202020204" pitchFamily="34" charset="0"/>
              </a:rPr>
              <a:t>B: </a:t>
            </a:r>
            <a:r>
              <a:rPr lang="en-GB" sz="2000" dirty="0" err="1">
                <a:solidFill>
                  <a:srgbClr val="EE6000"/>
                </a:solidFill>
                <a:latin typeface="Century Gothic" panose="020B0502020202020204" pitchFamily="34" charset="0"/>
              </a:rPr>
              <a:t>Oui</a:t>
            </a:r>
            <a:r>
              <a:rPr lang="en-GB" sz="2000" dirty="0">
                <a:solidFill>
                  <a:srgbClr val="115076"/>
                </a:solidFill>
                <a:latin typeface="Century Gothic" panose="020B0502020202020204" pitchFamily="34" charset="0"/>
              </a:rPr>
              <a:t>, je </a:t>
            </a:r>
            <a:r>
              <a:rPr lang="en-GB" sz="2000" dirty="0" err="1">
                <a:solidFill>
                  <a:srgbClr val="115076"/>
                </a:solidFill>
                <a:latin typeface="Century Gothic" panose="020B0502020202020204" pitchFamily="34" charset="0"/>
              </a:rPr>
              <a:t>veux</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regarder</a:t>
            </a:r>
            <a:r>
              <a:rPr lang="en-GB" sz="2000" dirty="0">
                <a:solidFill>
                  <a:srgbClr val="115076"/>
                </a:solidFill>
                <a:latin typeface="Century Gothic" panose="020B0502020202020204" pitchFamily="34" charset="0"/>
              </a:rPr>
              <a:t> la </a:t>
            </a:r>
            <a:r>
              <a:rPr lang="en-GB" sz="2000" dirty="0" err="1">
                <a:solidFill>
                  <a:srgbClr val="115076"/>
                </a:solidFill>
                <a:latin typeface="Century Gothic" panose="020B0502020202020204" pitchFamily="34" charset="0"/>
              </a:rPr>
              <a:t>télé</a:t>
            </a:r>
            <a:r>
              <a:rPr lang="en-GB" sz="2000" dirty="0">
                <a:solidFill>
                  <a:srgbClr val="115076"/>
                </a:solidFill>
                <a:latin typeface="Century Gothic" panose="020B0502020202020204" pitchFamily="34" charset="0"/>
              </a:rPr>
              <a:t> ensemble ! </a:t>
            </a:r>
          </a:p>
        </p:txBody>
      </p:sp>
      <p:sp>
        <p:nvSpPr>
          <p:cNvPr id="33" name="TextBox 32">
            <a:extLst>
              <a:ext uri="{FF2B5EF4-FFF2-40B4-BE49-F238E27FC236}">
                <a16:creationId xmlns:a16="http://schemas.microsoft.com/office/drawing/2014/main" id="{079A2D56-5AE3-4D0B-BAF9-C029124A183C}"/>
              </a:ext>
            </a:extLst>
          </p:cNvPr>
          <p:cNvSpPr txBox="1"/>
          <p:nvPr/>
        </p:nvSpPr>
        <p:spPr>
          <a:xfrm>
            <a:off x="188939" y="3539573"/>
            <a:ext cx="6330579" cy="1323439"/>
          </a:xfrm>
          <a:prstGeom prst="rect">
            <a:avLst/>
          </a:prstGeom>
          <a:noFill/>
          <a:ln>
            <a:solidFill>
              <a:srgbClr val="115076"/>
            </a:solidFill>
          </a:ln>
        </p:spPr>
        <p:txBody>
          <a:bodyPr wrap="none" rtlCol="0">
            <a:spAutoFit/>
          </a:bodyPr>
          <a:lstStyle/>
          <a:p>
            <a:r>
              <a:rPr lang="en-GB" sz="2000" dirty="0" err="1">
                <a:solidFill>
                  <a:srgbClr val="115076"/>
                </a:solidFill>
                <a:latin typeface="Century Gothic" panose="020B0502020202020204" pitchFamily="34" charset="0"/>
              </a:rPr>
              <a:t>Exemple</a:t>
            </a:r>
            <a:r>
              <a:rPr lang="en-GB" sz="2000" dirty="0">
                <a:solidFill>
                  <a:srgbClr val="115076"/>
                </a:solidFill>
                <a:latin typeface="Century Gothic" panose="020B0502020202020204" pitchFamily="34" charset="0"/>
              </a:rPr>
              <a:t> 2:</a:t>
            </a:r>
          </a:p>
          <a:p>
            <a:endParaRPr lang="en-GB" sz="2000" dirty="0">
              <a:solidFill>
                <a:srgbClr val="115076"/>
              </a:solidFill>
              <a:latin typeface="Century Gothic" panose="020B0502020202020204" pitchFamily="34" charset="0"/>
            </a:endParaRPr>
          </a:p>
          <a:p>
            <a:r>
              <a:rPr lang="en-GB" sz="2000" dirty="0">
                <a:solidFill>
                  <a:srgbClr val="115076"/>
                </a:solidFill>
                <a:latin typeface="Century Gothic" panose="020B0502020202020204" pitchFamily="34" charset="0"/>
              </a:rPr>
              <a:t>A: </a:t>
            </a:r>
            <a:r>
              <a:rPr lang="en-GB" sz="2000" dirty="0" err="1">
                <a:solidFill>
                  <a:srgbClr val="115076"/>
                </a:solidFill>
                <a:latin typeface="Century Gothic" panose="020B0502020202020204" pitchFamily="34" charset="0"/>
              </a:rPr>
              <a:t>Veux-tu</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regarder</a:t>
            </a:r>
            <a:r>
              <a:rPr lang="en-GB" sz="2000" dirty="0">
                <a:solidFill>
                  <a:srgbClr val="115076"/>
                </a:solidFill>
                <a:latin typeface="Century Gothic" panose="020B0502020202020204" pitchFamily="34" charset="0"/>
              </a:rPr>
              <a:t> la </a:t>
            </a:r>
            <a:r>
              <a:rPr lang="en-GB" sz="2000" dirty="0" err="1">
                <a:solidFill>
                  <a:srgbClr val="115076"/>
                </a:solidFill>
                <a:latin typeface="Century Gothic" panose="020B0502020202020204" pitchFamily="34" charset="0"/>
              </a:rPr>
              <a:t>télé</a:t>
            </a:r>
            <a:r>
              <a:rPr lang="en-GB" sz="2000" dirty="0">
                <a:solidFill>
                  <a:srgbClr val="115076"/>
                </a:solidFill>
                <a:latin typeface="Century Gothic" panose="020B0502020202020204" pitchFamily="34" charset="0"/>
              </a:rPr>
              <a:t> ensemble ?</a:t>
            </a:r>
          </a:p>
          <a:p>
            <a:r>
              <a:rPr lang="en-GB" sz="2000" dirty="0">
                <a:solidFill>
                  <a:srgbClr val="115076"/>
                </a:solidFill>
                <a:latin typeface="Century Gothic" panose="020B0502020202020204" pitchFamily="34" charset="0"/>
              </a:rPr>
              <a:t>B: </a:t>
            </a:r>
            <a:r>
              <a:rPr lang="en-GB" sz="2000" dirty="0" err="1">
                <a:solidFill>
                  <a:srgbClr val="EE6000"/>
                </a:solidFill>
                <a:latin typeface="Century Gothic" panose="020B0502020202020204" pitchFamily="34" charset="0"/>
              </a:rPr>
              <a:t>Peut-être</a:t>
            </a:r>
            <a:r>
              <a:rPr lang="en-GB" sz="2000" dirty="0">
                <a:solidFill>
                  <a:srgbClr val="115076"/>
                </a:solidFill>
                <a:latin typeface="Century Gothic" panose="020B0502020202020204" pitchFamily="34" charset="0"/>
              </a:rPr>
              <a:t>… Tu </a:t>
            </a:r>
            <a:r>
              <a:rPr lang="en-GB" sz="2000" dirty="0" err="1">
                <a:solidFill>
                  <a:srgbClr val="115076"/>
                </a:solidFill>
                <a:latin typeface="Century Gothic" panose="020B0502020202020204" pitchFamily="34" charset="0"/>
              </a:rPr>
              <a:t>dois</a:t>
            </a:r>
            <a:r>
              <a:rPr lang="en-GB" sz="2000" dirty="0">
                <a:solidFill>
                  <a:srgbClr val="115076"/>
                </a:solidFill>
                <a:latin typeface="Century Gothic" panose="020B0502020202020204" pitchFamily="34" charset="0"/>
              </a:rPr>
              <a:t> encore demander </a:t>
            </a:r>
            <a:r>
              <a:rPr lang="en-GB" sz="2000" dirty="0" err="1">
                <a:solidFill>
                  <a:srgbClr val="115076"/>
                </a:solidFill>
                <a:latin typeface="Century Gothic" panose="020B0502020202020204" pitchFamily="34" charset="0"/>
              </a:rPr>
              <a:t>demain</a:t>
            </a:r>
            <a:r>
              <a:rPr lang="en-GB" sz="2000" dirty="0">
                <a:solidFill>
                  <a:srgbClr val="115076"/>
                </a:solidFill>
                <a:latin typeface="Century Gothic" panose="020B0502020202020204" pitchFamily="34" charset="0"/>
              </a:rPr>
              <a:t> !</a:t>
            </a:r>
          </a:p>
        </p:txBody>
      </p:sp>
      <p:sp>
        <p:nvSpPr>
          <p:cNvPr id="42" name="TextBox 41">
            <a:extLst>
              <a:ext uri="{FF2B5EF4-FFF2-40B4-BE49-F238E27FC236}">
                <a16:creationId xmlns:a16="http://schemas.microsoft.com/office/drawing/2014/main" id="{C6011A8C-3F28-42C6-86A0-6B159F0E596D}"/>
              </a:ext>
            </a:extLst>
          </p:cNvPr>
          <p:cNvSpPr txBox="1"/>
          <p:nvPr/>
        </p:nvSpPr>
        <p:spPr>
          <a:xfrm>
            <a:off x="188940" y="4921796"/>
            <a:ext cx="8804013" cy="1323439"/>
          </a:xfrm>
          <a:prstGeom prst="rect">
            <a:avLst/>
          </a:prstGeom>
          <a:noFill/>
          <a:ln>
            <a:solidFill>
              <a:srgbClr val="115076"/>
            </a:solidFill>
          </a:ln>
        </p:spPr>
        <p:txBody>
          <a:bodyPr wrap="none" rtlCol="0">
            <a:spAutoFit/>
          </a:bodyPr>
          <a:lstStyle/>
          <a:p>
            <a:r>
              <a:rPr lang="en-GB" sz="2000" dirty="0" err="1">
                <a:solidFill>
                  <a:srgbClr val="115076"/>
                </a:solidFill>
                <a:latin typeface="Century Gothic" panose="020B0502020202020204" pitchFamily="34" charset="0"/>
              </a:rPr>
              <a:t>Exemple</a:t>
            </a:r>
            <a:r>
              <a:rPr lang="en-GB" sz="2000" dirty="0">
                <a:solidFill>
                  <a:srgbClr val="115076"/>
                </a:solidFill>
                <a:latin typeface="Century Gothic" panose="020B0502020202020204" pitchFamily="34" charset="0"/>
              </a:rPr>
              <a:t> 3:</a:t>
            </a:r>
          </a:p>
          <a:p>
            <a:endParaRPr lang="en-GB" sz="2000" dirty="0">
              <a:solidFill>
                <a:srgbClr val="115076"/>
              </a:solidFill>
              <a:latin typeface="Century Gothic" panose="020B0502020202020204" pitchFamily="34" charset="0"/>
            </a:endParaRPr>
          </a:p>
          <a:p>
            <a:r>
              <a:rPr lang="en-GB" sz="2000" dirty="0">
                <a:solidFill>
                  <a:srgbClr val="115076"/>
                </a:solidFill>
                <a:latin typeface="Century Gothic" panose="020B0502020202020204" pitchFamily="34" charset="0"/>
              </a:rPr>
              <a:t>A: </a:t>
            </a:r>
            <a:r>
              <a:rPr lang="en-GB" sz="2000" dirty="0" err="1">
                <a:solidFill>
                  <a:srgbClr val="115076"/>
                </a:solidFill>
                <a:latin typeface="Century Gothic" panose="020B0502020202020204" pitchFamily="34" charset="0"/>
              </a:rPr>
              <a:t>Veux-tu</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regarder</a:t>
            </a:r>
            <a:r>
              <a:rPr lang="en-GB" sz="2000" dirty="0">
                <a:solidFill>
                  <a:srgbClr val="115076"/>
                </a:solidFill>
                <a:latin typeface="Century Gothic" panose="020B0502020202020204" pitchFamily="34" charset="0"/>
              </a:rPr>
              <a:t> la </a:t>
            </a:r>
            <a:r>
              <a:rPr lang="en-GB" sz="2000" dirty="0" err="1">
                <a:solidFill>
                  <a:srgbClr val="115076"/>
                </a:solidFill>
                <a:latin typeface="Century Gothic" panose="020B0502020202020204" pitchFamily="34" charset="0"/>
              </a:rPr>
              <a:t>télé</a:t>
            </a:r>
            <a:r>
              <a:rPr lang="en-GB" sz="2000" dirty="0">
                <a:solidFill>
                  <a:srgbClr val="115076"/>
                </a:solidFill>
                <a:latin typeface="Century Gothic" panose="020B0502020202020204" pitchFamily="34" charset="0"/>
              </a:rPr>
              <a:t> ensemble ?</a:t>
            </a:r>
          </a:p>
          <a:p>
            <a:r>
              <a:rPr lang="en-GB" sz="2000" dirty="0">
                <a:solidFill>
                  <a:srgbClr val="115076"/>
                </a:solidFill>
                <a:latin typeface="Century Gothic" panose="020B0502020202020204" pitchFamily="34" charset="0"/>
              </a:rPr>
              <a:t>B: </a:t>
            </a:r>
            <a:r>
              <a:rPr lang="en-GB" sz="2000" dirty="0" err="1">
                <a:solidFill>
                  <a:srgbClr val="EE6000"/>
                </a:solidFill>
                <a:latin typeface="Century Gothic" panose="020B0502020202020204" pitchFamily="34" charset="0"/>
              </a:rPr>
              <a:t>Désolé</a:t>
            </a:r>
            <a:r>
              <a:rPr lang="en-GB" sz="2000" dirty="0">
                <a:solidFill>
                  <a:srgbClr val="EE6000"/>
                </a:solidFill>
                <a:latin typeface="Century Gothic" panose="020B0502020202020204" pitchFamily="34" charset="0"/>
              </a:rPr>
              <a:t>(e)</a:t>
            </a:r>
            <a:r>
              <a:rPr lang="en-GB" sz="2000" dirty="0">
                <a:solidFill>
                  <a:srgbClr val="115076"/>
                </a:solidFill>
                <a:latin typeface="Century Gothic" panose="020B0502020202020204" pitchFamily="34" charset="0"/>
              </a:rPr>
              <a:t>, je ne </a:t>
            </a:r>
            <a:r>
              <a:rPr lang="en-GB" sz="2000" dirty="0" err="1">
                <a:solidFill>
                  <a:srgbClr val="115076"/>
                </a:solidFill>
                <a:latin typeface="Century Gothic" panose="020B0502020202020204" pitchFamily="34" charset="0"/>
              </a:rPr>
              <a:t>veux</a:t>
            </a:r>
            <a:r>
              <a:rPr lang="en-GB" sz="2000" dirty="0">
                <a:solidFill>
                  <a:srgbClr val="115076"/>
                </a:solidFill>
                <a:latin typeface="Century Gothic" panose="020B0502020202020204" pitchFamily="34" charset="0"/>
              </a:rPr>
              <a:t> pas </a:t>
            </a:r>
            <a:r>
              <a:rPr lang="en-GB" sz="2000" dirty="0" err="1">
                <a:solidFill>
                  <a:srgbClr val="115076"/>
                </a:solidFill>
                <a:latin typeface="Century Gothic" panose="020B0502020202020204" pitchFamily="34" charset="0"/>
              </a:rPr>
              <a:t>regarder</a:t>
            </a:r>
            <a:r>
              <a:rPr lang="en-GB" sz="2000" dirty="0">
                <a:solidFill>
                  <a:srgbClr val="115076"/>
                </a:solidFill>
                <a:latin typeface="Century Gothic" panose="020B0502020202020204" pitchFamily="34" charset="0"/>
              </a:rPr>
              <a:t> la </a:t>
            </a:r>
            <a:r>
              <a:rPr lang="en-GB" sz="2000" dirty="0" err="1">
                <a:solidFill>
                  <a:srgbClr val="115076"/>
                </a:solidFill>
                <a:latin typeface="Century Gothic" panose="020B0502020202020204" pitchFamily="34" charset="0"/>
              </a:rPr>
              <a:t>télé</a:t>
            </a:r>
            <a:r>
              <a:rPr lang="en-GB" sz="2000" dirty="0">
                <a:solidFill>
                  <a:srgbClr val="115076"/>
                </a:solidFill>
                <a:latin typeface="Century Gothic" panose="020B0502020202020204" pitchFamily="34" charset="0"/>
              </a:rPr>
              <a:t>. Je </a:t>
            </a:r>
            <a:r>
              <a:rPr lang="en-GB" sz="2000" dirty="0" err="1">
                <a:solidFill>
                  <a:srgbClr val="115076"/>
                </a:solidFill>
                <a:latin typeface="Century Gothic" panose="020B0502020202020204" pitchFamily="34" charset="0"/>
              </a:rPr>
              <a:t>dois</a:t>
            </a:r>
            <a:r>
              <a:rPr lang="en-GB" sz="2000" dirty="0">
                <a:solidFill>
                  <a:srgbClr val="115076"/>
                </a:solidFill>
                <a:latin typeface="Century Gothic" panose="020B0502020202020204" pitchFamily="34" charset="0"/>
              </a:rPr>
              <a:t> faire le ménage !</a:t>
            </a:r>
          </a:p>
        </p:txBody>
      </p:sp>
      <p:sp>
        <p:nvSpPr>
          <p:cNvPr id="10" name="TextBox 9">
            <a:extLst>
              <a:ext uri="{FF2B5EF4-FFF2-40B4-BE49-F238E27FC236}">
                <a16:creationId xmlns:a16="http://schemas.microsoft.com/office/drawing/2014/main" id="{7800FC2E-D8DA-46AD-A0C4-1F64A7771007}"/>
              </a:ext>
            </a:extLst>
          </p:cNvPr>
          <p:cNvSpPr txBox="1"/>
          <p:nvPr/>
        </p:nvSpPr>
        <p:spPr>
          <a:xfrm>
            <a:off x="5623440" y="3077597"/>
            <a:ext cx="1462260" cy="400110"/>
          </a:xfrm>
          <a:prstGeom prst="rect">
            <a:avLst/>
          </a:prstGeom>
          <a:noFill/>
        </p:spPr>
        <p:txBody>
          <a:bodyPr wrap="none" rtlCol="0">
            <a:spAutoFit/>
          </a:bodyPr>
          <a:lstStyle/>
          <a:p>
            <a:r>
              <a:rPr lang="en-GB" sz="2000" dirty="0">
                <a:solidFill>
                  <a:srgbClr val="EE6000"/>
                </a:solidFill>
                <a:latin typeface="Century Gothic" panose="020B0502020202020204" pitchFamily="34" charset="0"/>
                <a:sym typeface="Wingdings" panose="05000000000000000000" pitchFamily="2" charset="2"/>
              </a:rPr>
              <a:t> 2 points</a:t>
            </a:r>
            <a:endParaRPr lang="en-GB" sz="2000" dirty="0">
              <a:solidFill>
                <a:srgbClr val="EE6000"/>
              </a:solidFill>
              <a:latin typeface="Century Gothic" panose="020B0502020202020204" pitchFamily="34" charset="0"/>
            </a:endParaRPr>
          </a:p>
        </p:txBody>
      </p:sp>
      <p:sp>
        <p:nvSpPr>
          <p:cNvPr id="43" name="TextBox 42">
            <a:extLst>
              <a:ext uri="{FF2B5EF4-FFF2-40B4-BE49-F238E27FC236}">
                <a16:creationId xmlns:a16="http://schemas.microsoft.com/office/drawing/2014/main" id="{BF371F02-E56F-41DF-AF84-BDD4FF6A613E}"/>
              </a:ext>
            </a:extLst>
          </p:cNvPr>
          <p:cNvSpPr txBox="1"/>
          <p:nvPr/>
        </p:nvSpPr>
        <p:spPr>
          <a:xfrm>
            <a:off x="6700658" y="4462902"/>
            <a:ext cx="1350050" cy="400110"/>
          </a:xfrm>
          <a:prstGeom prst="rect">
            <a:avLst/>
          </a:prstGeom>
          <a:noFill/>
        </p:spPr>
        <p:txBody>
          <a:bodyPr wrap="none" rtlCol="0">
            <a:spAutoFit/>
          </a:bodyPr>
          <a:lstStyle/>
          <a:p>
            <a:r>
              <a:rPr lang="en-GB" sz="2000" dirty="0">
                <a:solidFill>
                  <a:srgbClr val="EE6000"/>
                </a:solidFill>
                <a:latin typeface="Century Gothic" panose="020B0502020202020204" pitchFamily="34" charset="0"/>
                <a:sym typeface="Wingdings" panose="05000000000000000000" pitchFamily="2" charset="2"/>
              </a:rPr>
              <a:t> 1 point</a:t>
            </a:r>
            <a:endParaRPr lang="en-GB" sz="2000" dirty="0">
              <a:solidFill>
                <a:srgbClr val="EE6000"/>
              </a:solidFill>
              <a:latin typeface="Century Gothic" panose="020B0502020202020204" pitchFamily="34" charset="0"/>
            </a:endParaRPr>
          </a:p>
        </p:txBody>
      </p:sp>
      <p:sp>
        <p:nvSpPr>
          <p:cNvPr id="44" name="TextBox 43">
            <a:extLst>
              <a:ext uri="{FF2B5EF4-FFF2-40B4-BE49-F238E27FC236}">
                <a16:creationId xmlns:a16="http://schemas.microsoft.com/office/drawing/2014/main" id="{522BADC5-92F9-49DD-B97A-407FEA8DF3E1}"/>
              </a:ext>
            </a:extLst>
          </p:cNvPr>
          <p:cNvSpPr txBox="1"/>
          <p:nvPr/>
        </p:nvSpPr>
        <p:spPr>
          <a:xfrm>
            <a:off x="9060279" y="5903909"/>
            <a:ext cx="1462260" cy="400110"/>
          </a:xfrm>
          <a:prstGeom prst="rect">
            <a:avLst/>
          </a:prstGeom>
          <a:noFill/>
        </p:spPr>
        <p:txBody>
          <a:bodyPr wrap="none" rtlCol="0">
            <a:spAutoFit/>
          </a:bodyPr>
          <a:lstStyle/>
          <a:p>
            <a:r>
              <a:rPr lang="en-GB" sz="2000" dirty="0">
                <a:solidFill>
                  <a:srgbClr val="EE6000"/>
                </a:solidFill>
                <a:latin typeface="Century Gothic" panose="020B0502020202020204" pitchFamily="34" charset="0"/>
                <a:sym typeface="Wingdings" panose="05000000000000000000" pitchFamily="2" charset="2"/>
              </a:rPr>
              <a:t> 0 points</a:t>
            </a:r>
            <a:endParaRPr lang="en-GB" sz="2000" dirty="0">
              <a:solidFill>
                <a:srgbClr val="EE6000"/>
              </a:solidFill>
              <a:latin typeface="Century Gothic" panose="020B0502020202020204" pitchFamily="34" charset="0"/>
            </a:endParaRPr>
          </a:p>
        </p:txBody>
      </p:sp>
      <p:sp>
        <p:nvSpPr>
          <p:cNvPr id="11" name="Rectangle 10">
            <a:extLst>
              <a:ext uri="{FF2B5EF4-FFF2-40B4-BE49-F238E27FC236}">
                <a16:creationId xmlns:a16="http://schemas.microsoft.com/office/drawing/2014/main" id="{9BDA3FF7-F3C0-4AC9-BEAC-104502CD0084}"/>
              </a:ext>
            </a:extLst>
          </p:cNvPr>
          <p:cNvSpPr/>
          <p:nvPr/>
        </p:nvSpPr>
        <p:spPr>
          <a:xfrm>
            <a:off x="8340279" y="2155886"/>
            <a:ext cx="1440000" cy="1440000"/>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latin typeface="Century Gothic" panose="020B0502020202020204" pitchFamily="34" charset="0"/>
              </a:rPr>
              <a:t>Questions</a:t>
            </a:r>
          </a:p>
        </p:txBody>
      </p:sp>
      <p:sp>
        <p:nvSpPr>
          <p:cNvPr id="45" name="Rectangle 44">
            <a:extLst>
              <a:ext uri="{FF2B5EF4-FFF2-40B4-BE49-F238E27FC236}">
                <a16:creationId xmlns:a16="http://schemas.microsoft.com/office/drawing/2014/main" id="{52667A05-9C15-48AD-9A84-2D594EAC6537}"/>
              </a:ext>
            </a:extLst>
          </p:cNvPr>
          <p:cNvSpPr/>
          <p:nvPr/>
        </p:nvSpPr>
        <p:spPr>
          <a:xfrm>
            <a:off x="10314858" y="2155886"/>
            <a:ext cx="1440000" cy="1440000"/>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115076"/>
                </a:solidFill>
                <a:latin typeface="Century Gothic" panose="020B0502020202020204" pitchFamily="34" charset="0"/>
              </a:rPr>
              <a:t>Réponses</a:t>
            </a:r>
            <a:endParaRPr lang="en-GB" sz="2000" dirty="0">
              <a:solidFill>
                <a:srgbClr val="115076"/>
              </a:solidFill>
              <a:latin typeface="Century Gothic" panose="020B0502020202020204" pitchFamily="34" charset="0"/>
            </a:endParaRPr>
          </a:p>
        </p:txBody>
      </p:sp>
      <p:sp>
        <p:nvSpPr>
          <p:cNvPr id="14" name="TextBox 13">
            <a:extLst>
              <a:ext uri="{FF2B5EF4-FFF2-40B4-BE49-F238E27FC236}">
                <a16:creationId xmlns:a16="http://schemas.microsoft.com/office/drawing/2014/main" id="{F2E61B21-4349-4D54-8CB6-496B421DBCAF}"/>
              </a:ext>
            </a:extLst>
          </p:cNvPr>
          <p:cNvSpPr txBox="1"/>
          <p:nvPr/>
        </p:nvSpPr>
        <p:spPr>
          <a:xfrm>
            <a:off x="8196100" y="3595886"/>
            <a:ext cx="1728358" cy="400110"/>
          </a:xfrm>
          <a:prstGeom prst="rect">
            <a:avLst/>
          </a:prstGeom>
          <a:noFill/>
        </p:spPr>
        <p:txBody>
          <a:bodyPr wrap="none" rtlCol="0">
            <a:spAutoFit/>
          </a:bodyPr>
          <a:lstStyle/>
          <a:p>
            <a:pPr algn="ctr"/>
            <a:r>
              <a:rPr lang="en-GB" sz="2000" dirty="0" err="1">
                <a:solidFill>
                  <a:schemeClr val="accent5">
                    <a:lumMod val="50000"/>
                  </a:schemeClr>
                </a:solidFill>
                <a:latin typeface="Century Gothic" panose="020B0502020202020204" pitchFamily="34" charset="0"/>
              </a:rPr>
              <a:t>Partenaire</a:t>
            </a:r>
            <a:r>
              <a:rPr lang="en-GB" sz="2000" dirty="0">
                <a:solidFill>
                  <a:schemeClr val="accent5">
                    <a:lumMod val="50000"/>
                  </a:schemeClr>
                </a:solidFill>
                <a:latin typeface="Century Gothic" panose="020B0502020202020204" pitchFamily="34" charset="0"/>
              </a:rPr>
              <a:t> A</a:t>
            </a:r>
          </a:p>
        </p:txBody>
      </p:sp>
      <p:sp>
        <p:nvSpPr>
          <p:cNvPr id="46" name="TextBox 45">
            <a:extLst>
              <a:ext uri="{FF2B5EF4-FFF2-40B4-BE49-F238E27FC236}">
                <a16:creationId xmlns:a16="http://schemas.microsoft.com/office/drawing/2014/main" id="{EB7B82B8-26BE-4618-8108-3CDAC3D73E92}"/>
              </a:ext>
            </a:extLst>
          </p:cNvPr>
          <p:cNvSpPr txBox="1"/>
          <p:nvPr/>
        </p:nvSpPr>
        <p:spPr>
          <a:xfrm>
            <a:off x="10191428" y="3595886"/>
            <a:ext cx="1686680" cy="400110"/>
          </a:xfrm>
          <a:prstGeom prst="rect">
            <a:avLst/>
          </a:prstGeom>
          <a:noFill/>
        </p:spPr>
        <p:txBody>
          <a:bodyPr wrap="none" rtlCol="0">
            <a:spAutoFit/>
          </a:bodyPr>
          <a:lstStyle/>
          <a:p>
            <a:pPr algn="ctr"/>
            <a:r>
              <a:rPr lang="en-GB" sz="2000" dirty="0" err="1">
                <a:solidFill>
                  <a:schemeClr val="accent5">
                    <a:lumMod val="50000"/>
                  </a:schemeClr>
                </a:solidFill>
                <a:latin typeface="Century Gothic" panose="020B0502020202020204" pitchFamily="34" charset="0"/>
              </a:rPr>
              <a:t>Partenaire</a:t>
            </a:r>
            <a:r>
              <a:rPr lang="en-GB" sz="2000" dirty="0">
                <a:solidFill>
                  <a:schemeClr val="accent5">
                    <a:lumMod val="50000"/>
                  </a:schemeClr>
                </a:solidFill>
                <a:latin typeface="Century Gothic" panose="020B0502020202020204" pitchFamily="34" charset="0"/>
              </a:rPr>
              <a:t> B</a:t>
            </a:r>
          </a:p>
        </p:txBody>
      </p:sp>
      <p:pic>
        <p:nvPicPr>
          <p:cNvPr id="21" name="Picture 20" descr="background rectangle">
            <a:extLst>
              <a:ext uri="{FF2B5EF4-FFF2-40B4-BE49-F238E27FC236}">
                <a16:creationId xmlns:a16="http://schemas.microsoft.com/office/drawing/2014/main" id="{16BAA274-1C91-4C36-9912-2D960721C6F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2" name="Title 3">
            <a:extLst>
              <a:ext uri="{FF2B5EF4-FFF2-40B4-BE49-F238E27FC236}">
                <a16:creationId xmlns:a16="http://schemas.microsoft.com/office/drawing/2014/main" id="{3F3685CB-688B-4C66-A697-5D953BAF851F}"/>
              </a:ext>
            </a:extLst>
          </p:cNvPr>
          <p:cNvSpPr>
            <a:spLocks noGrp="1"/>
          </p:cNvSpPr>
          <p:nvPr>
            <p:ph type="title"/>
          </p:nvPr>
        </p:nvSpPr>
        <p:spPr>
          <a:xfrm>
            <a:off x="0" y="296864"/>
            <a:ext cx="5734756" cy="707849"/>
          </a:xfrm>
        </p:spPr>
        <p:txBody>
          <a:bodyPr>
            <a:normAutofit/>
          </a:bodyPr>
          <a:lstStyle/>
          <a:p>
            <a:r>
              <a:rPr lang="en-GB" sz="3600" b="1" dirty="0" err="1">
                <a:solidFill>
                  <a:schemeClr val="bg1"/>
                </a:solidFill>
              </a:rPr>
              <a:t>Veux-tu</a:t>
            </a:r>
            <a:r>
              <a:rPr lang="en-GB" sz="3600" b="1" dirty="0">
                <a:solidFill>
                  <a:schemeClr val="bg1"/>
                </a:solidFill>
              </a:rPr>
              <a:t> faire </a:t>
            </a:r>
            <a:r>
              <a:rPr lang="en-GB" sz="3600" b="1" dirty="0" err="1">
                <a:solidFill>
                  <a:schemeClr val="bg1"/>
                </a:solidFill>
              </a:rPr>
              <a:t>ça</a:t>
            </a:r>
            <a:r>
              <a:rPr lang="en-GB" sz="3600" b="1" dirty="0">
                <a:solidFill>
                  <a:schemeClr val="bg1"/>
                </a:solidFill>
              </a:rPr>
              <a:t>?  </a:t>
            </a:r>
          </a:p>
        </p:txBody>
      </p:sp>
      <p:sp>
        <p:nvSpPr>
          <p:cNvPr id="23" name="Rounded Rectangle 46">
            <a:extLst>
              <a:ext uri="{FF2B5EF4-FFF2-40B4-BE49-F238E27FC236}">
                <a16:creationId xmlns:a16="http://schemas.microsoft.com/office/drawing/2014/main" id="{E9C7AC35-5D8A-4DDE-85E0-BF6955203D83}"/>
              </a:ext>
            </a:extLst>
          </p:cNvPr>
          <p:cNvSpPr/>
          <p:nvPr/>
        </p:nvSpPr>
        <p:spPr>
          <a:xfrm>
            <a:off x="9594937" y="249867"/>
            <a:ext cx="2314984" cy="40148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5711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3" grpId="0" animBg="1"/>
      <p:bldP spid="42" grpId="0" animBg="1"/>
      <p:bldP spid="10" grpId="0"/>
      <p:bldP spid="43" grpId="0"/>
      <p:bldP spid="4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A40A82-7CB5-4B2C-BCA2-1CEFD173729D}"/>
              </a:ext>
            </a:extLst>
          </p:cNvPr>
          <p:cNvSpPr txBox="1"/>
          <p:nvPr/>
        </p:nvSpPr>
        <p:spPr>
          <a:xfrm>
            <a:off x="58599" y="1163992"/>
            <a:ext cx="11851321" cy="830997"/>
          </a:xfrm>
          <a:prstGeom prst="rect">
            <a:avLst/>
          </a:prstGeom>
          <a:noFill/>
        </p:spPr>
        <p:txBody>
          <a:bodyPr wrap="none" rtlCol="0">
            <a:spAutoFit/>
          </a:bodyPr>
          <a:lstStyle/>
          <a:p>
            <a:r>
              <a:rPr lang="en-GB" sz="2400" dirty="0">
                <a:solidFill>
                  <a:srgbClr val="115076"/>
                </a:solidFill>
                <a:latin typeface="Century Gothic" panose="020B0502020202020204" pitchFamily="34" charset="0"/>
              </a:rPr>
              <a:t>Tu </a:t>
            </a:r>
            <a:r>
              <a:rPr lang="en-GB" sz="2400" dirty="0" err="1">
                <a:solidFill>
                  <a:srgbClr val="115076"/>
                </a:solidFill>
                <a:latin typeface="Century Gothic" panose="020B0502020202020204" pitchFamily="34" charset="0"/>
              </a:rPr>
              <a:t>veux</a:t>
            </a:r>
            <a:r>
              <a:rPr lang="en-GB" sz="2400" dirty="0">
                <a:solidFill>
                  <a:srgbClr val="115076"/>
                </a:solidFill>
                <a:latin typeface="Century Gothic" panose="020B0502020202020204" pitchFamily="34" charset="0"/>
              </a:rPr>
              <a:t> faire </a:t>
            </a:r>
            <a:r>
              <a:rPr lang="en-GB" sz="2400" dirty="0" err="1">
                <a:solidFill>
                  <a:srgbClr val="115076"/>
                </a:solidFill>
                <a:latin typeface="Century Gothic" panose="020B0502020202020204" pitchFamily="34" charset="0"/>
              </a:rPr>
              <a:t>une</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activité</a:t>
            </a:r>
            <a:r>
              <a:rPr lang="en-GB" sz="2400" dirty="0">
                <a:solidFill>
                  <a:srgbClr val="115076"/>
                </a:solidFill>
                <a:latin typeface="Century Gothic" panose="020B0502020202020204" pitchFamily="34" charset="0"/>
              </a:rPr>
              <a:t> avec un(e) </a:t>
            </a:r>
            <a:r>
              <a:rPr lang="en-GB" sz="2400" dirty="0" err="1">
                <a:solidFill>
                  <a:srgbClr val="115076"/>
                </a:solidFill>
                <a:latin typeface="Century Gothic" panose="020B0502020202020204" pitchFamily="34" charset="0"/>
              </a:rPr>
              <a:t>ami</a:t>
            </a:r>
            <a:r>
              <a:rPr lang="en-GB" sz="2400" dirty="0">
                <a:solidFill>
                  <a:srgbClr val="115076"/>
                </a:solidFill>
                <a:latin typeface="Century Gothic" panose="020B0502020202020204" pitchFamily="34" charset="0"/>
              </a:rPr>
              <a:t>(e). </a:t>
            </a:r>
            <a:r>
              <a:rPr lang="en-GB" sz="2400" dirty="0" err="1">
                <a:solidFill>
                  <a:srgbClr val="115076"/>
                </a:solidFill>
                <a:latin typeface="Century Gothic" panose="020B0502020202020204" pitchFamily="34" charset="0"/>
              </a:rPr>
              <a:t>Va</a:t>
            </a:r>
            <a:r>
              <a:rPr lang="en-GB" sz="2400" dirty="0">
                <a:solidFill>
                  <a:srgbClr val="115076"/>
                </a:solidFill>
                <a:latin typeface="Century Gothic" panose="020B0502020202020204" pitchFamily="34" charset="0"/>
              </a:rPr>
              <a:t>-t-</a:t>
            </a:r>
            <a:r>
              <a:rPr lang="en-GB" sz="2400" dirty="0" err="1">
                <a:solidFill>
                  <a:srgbClr val="115076"/>
                </a:solidFill>
                <a:latin typeface="Century Gothic" panose="020B0502020202020204" pitchFamily="34" charset="0"/>
              </a:rPr>
              <a:t>il</a:t>
            </a:r>
            <a:r>
              <a:rPr lang="en-GB" sz="2400" dirty="0">
                <a:solidFill>
                  <a:srgbClr val="115076"/>
                </a:solidFill>
                <a:latin typeface="Century Gothic" panose="020B0502020202020204" pitchFamily="34" charset="0"/>
              </a:rPr>
              <a:t> / </a:t>
            </a:r>
            <a:r>
              <a:rPr lang="en-GB" sz="2400" dirty="0" err="1">
                <a:solidFill>
                  <a:srgbClr val="115076"/>
                </a:solidFill>
                <a:latin typeface="Century Gothic" panose="020B0502020202020204" pitchFamily="34" charset="0"/>
              </a:rPr>
              <a:t>va</a:t>
            </a:r>
            <a:r>
              <a:rPr lang="en-GB" sz="2400" dirty="0">
                <a:solidFill>
                  <a:srgbClr val="115076"/>
                </a:solidFill>
                <a:latin typeface="Century Gothic" panose="020B0502020202020204" pitchFamily="34" charset="0"/>
              </a:rPr>
              <a:t>-t-</a:t>
            </a:r>
            <a:r>
              <a:rPr lang="en-GB" sz="2400" dirty="0" err="1">
                <a:solidFill>
                  <a:srgbClr val="115076"/>
                </a:solidFill>
                <a:latin typeface="Century Gothic" panose="020B0502020202020204" pitchFamily="34" charset="0"/>
              </a:rPr>
              <a:t>elle</a:t>
            </a:r>
            <a:r>
              <a:rPr lang="en-GB" sz="2400" dirty="0">
                <a:solidFill>
                  <a:srgbClr val="115076"/>
                </a:solidFill>
                <a:latin typeface="Century Gothic" panose="020B0502020202020204" pitchFamily="34" charset="0"/>
              </a:rPr>
              <a:t> dire </a:t>
            </a:r>
            <a:r>
              <a:rPr lang="en-GB" sz="2400" dirty="0" err="1">
                <a:solidFill>
                  <a:srgbClr val="115076"/>
                </a:solidFill>
                <a:latin typeface="Century Gothic" panose="020B0502020202020204" pitchFamily="34" charset="0"/>
              </a:rPr>
              <a:t>oui</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ou</a:t>
            </a:r>
            <a:r>
              <a:rPr lang="en-GB" sz="2400" dirty="0">
                <a:solidFill>
                  <a:srgbClr val="115076"/>
                </a:solidFill>
                <a:latin typeface="Century Gothic" panose="020B0502020202020204" pitchFamily="34" charset="0"/>
              </a:rPr>
              <a:t> non ?</a:t>
            </a:r>
          </a:p>
          <a:p>
            <a:r>
              <a:rPr lang="en-GB" sz="2400" dirty="0" err="1">
                <a:solidFill>
                  <a:srgbClr val="115076"/>
                </a:solidFill>
                <a:latin typeface="Century Gothic" panose="020B0502020202020204" pitchFamily="34" charset="0"/>
              </a:rPr>
              <a:t>Écoute</a:t>
            </a:r>
            <a:r>
              <a:rPr lang="en-GB" sz="2400" dirty="0">
                <a:solidFill>
                  <a:srgbClr val="115076"/>
                </a:solidFill>
                <a:latin typeface="Century Gothic" panose="020B0502020202020204" pitchFamily="34" charset="0"/>
              </a:rPr>
              <a:t> ton/ta </a:t>
            </a:r>
            <a:r>
              <a:rPr lang="en-GB" sz="2400" dirty="0" err="1">
                <a:solidFill>
                  <a:srgbClr val="115076"/>
                </a:solidFill>
                <a:latin typeface="Century Gothic" panose="020B0502020202020204" pitchFamily="34" charset="0"/>
              </a:rPr>
              <a:t>partenaire</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Fais</a:t>
            </a:r>
            <a:r>
              <a:rPr lang="en-GB" sz="2400" dirty="0">
                <a:solidFill>
                  <a:srgbClr val="115076"/>
                </a:solidFill>
                <a:latin typeface="Century Gothic" panose="020B0502020202020204" pitchFamily="34" charset="0"/>
              </a:rPr>
              <a:t> des questions (</a:t>
            </a:r>
            <a:r>
              <a:rPr lang="en-GB" sz="2400" dirty="0">
                <a:solidFill>
                  <a:srgbClr val="EE6000"/>
                </a:solidFill>
                <a:latin typeface="Century Gothic" panose="020B0502020202020204" pitchFamily="34" charset="0"/>
              </a:rPr>
              <a:t>Q</a:t>
            </a:r>
            <a:r>
              <a:rPr lang="en-GB" sz="2400" dirty="0">
                <a:solidFill>
                  <a:srgbClr val="115076"/>
                </a:solidFill>
                <a:latin typeface="Century Gothic" panose="020B0502020202020204" pitchFamily="34" charset="0"/>
              </a:rPr>
              <a:t>) et </a:t>
            </a:r>
            <a:r>
              <a:rPr lang="en-GB" sz="2400" dirty="0" err="1">
                <a:solidFill>
                  <a:srgbClr val="115076"/>
                </a:solidFill>
                <a:latin typeface="Century Gothic" panose="020B0502020202020204" pitchFamily="34" charset="0"/>
              </a:rPr>
              <a:t>donne</a:t>
            </a:r>
            <a:r>
              <a:rPr lang="en-GB" sz="2400" dirty="0">
                <a:solidFill>
                  <a:srgbClr val="115076"/>
                </a:solidFill>
                <a:latin typeface="Century Gothic" panose="020B0502020202020204" pitchFamily="34" charset="0"/>
              </a:rPr>
              <a:t> des </a:t>
            </a:r>
            <a:r>
              <a:rPr lang="en-GB" sz="2400" dirty="0" err="1">
                <a:solidFill>
                  <a:srgbClr val="115076"/>
                </a:solidFill>
                <a:latin typeface="Century Gothic" panose="020B0502020202020204" pitchFamily="34" charset="0"/>
              </a:rPr>
              <a:t>réponses</a:t>
            </a:r>
            <a:r>
              <a:rPr lang="en-GB" sz="2400" dirty="0">
                <a:solidFill>
                  <a:srgbClr val="115076"/>
                </a:solidFill>
                <a:latin typeface="Century Gothic" panose="020B0502020202020204" pitchFamily="34" charset="0"/>
              </a:rPr>
              <a:t> (</a:t>
            </a:r>
            <a:r>
              <a:rPr lang="en-GB" sz="2400" dirty="0">
                <a:solidFill>
                  <a:srgbClr val="EE6000"/>
                </a:solidFill>
                <a:latin typeface="Century Gothic" panose="020B0502020202020204" pitchFamily="34" charset="0"/>
              </a:rPr>
              <a:t>R</a:t>
            </a:r>
            <a:r>
              <a:rPr lang="en-GB" sz="2400" dirty="0">
                <a:solidFill>
                  <a:srgbClr val="115076"/>
                </a:solidFill>
                <a:latin typeface="Century Gothic" panose="020B0502020202020204" pitchFamily="34" charset="0"/>
              </a:rPr>
              <a:t>).</a:t>
            </a:r>
          </a:p>
        </p:txBody>
      </p:sp>
      <p:sp>
        <p:nvSpPr>
          <p:cNvPr id="7" name="TextBox 6">
            <a:extLst>
              <a:ext uri="{FF2B5EF4-FFF2-40B4-BE49-F238E27FC236}">
                <a16:creationId xmlns:a16="http://schemas.microsoft.com/office/drawing/2014/main" id="{0F47289C-B851-416F-A4DF-9B211B3BA02C}"/>
              </a:ext>
            </a:extLst>
          </p:cNvPr>
          <p:cNvSpPr txBox="1"/>
          <p:nvPr/>
        </p:nvSpPr>
        <p:spPr>
          <a:xfrm>
            <a:off x="188939" y="2154268"/>
            <a:ext cx="5429692" cy="1323439"/>
          </a:xfrm>
          <a:prstGeom prst="rect">
            <a:avLst/>
          </a:prstGeom>
          <a:noFill/>
          <a:ln>
            <a:solidFill>
              <a:srgbClr val="115076"/>
            </a:solidFill>
          </a:ln>
        </p:spPr>
        <p:txBody>
          <a:bodyPr wrap="none" rtlCol="0">
            <a:spAutoFit/>
          </a:bodyPr>
          <a:lstStyle/>
          <a:p>
            <a:r>
              <a:rPr lang="en-GB" sz="2000" dirty="0" err="1">
                <a:solidFill>
                  <a:srgbClr val="115076"/>
                </a:solidFill>
                <a:latin typeface="Century Gothic" panose="020B0502020202020204" pitchFamily="34" charset="0"/>
              </a:rPr>
              <a:t>Exemple</a:t>
            </a:r>
            <a:r>
              <a:rPr lang="en-GB" sz="2000" dirty="0">
                <a:solidFill>
                  <a:srgbClr val="115076"/>
                </a:solidFill>
                <a:latin typeface="Century Gothic" panose="020B0502020202020204" pitchFamily="34" charset="0"/>
              </a:rPr>
              <a:t> 1:</a:t>
            </a:r>
          </a:p>
          <a:p>
            <a:endParaRPr lang="en-GB" sz="2000" dirty="0">
              <a:solidFill>
                <a:srgbClr val="115076"/>
              </a:solidFill>
              <a:latin typeface="Century Gothic" panose="020B0502020202020204" pitchFamily="34" charset="0"/>
            </a:endParaRPr>
          </a:p>
          <a:p>
            <a:r>
              <a:rPr lang="en-GB" sz="2000" dirty="0">
                <a:solidFill>
                  <a:srgbClr val="115076"/>
                </a:solidFill>
                <a:latin typeface="Century Gothic" panose="020B0502020202020204" pitchFamily="34" charset="0"/>
              </a:rPr>
              <a:t>A: </a:t>
            </a:r>
            <a:r>
              <a:rPr lang="en-GB" sz="2000" dirty="0" err="1">
                <a:solidFill>
                  <a:srgbClr val="115076"/>
                </a:solidFill>
                <a:latin typeface="Century Gothic" panose="020B0502020202020204" pitchFamily="34" charset="0"/>
              </a:rPr>
              <a:t>Veux-tu</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regarder</a:t>
            </a:r>
            <a:r>
              <a:rPr lang="en-GB" sz="2000" dirty="0">
                <a:solidFill>
                  <a:srgbClr val="115076"/>
                </a:solidFill>
                <a:latin typeface="Century Gothic" panose="020B0502020202020204" pitchFamily="34" charset="0"/>
              </a:rPr>
              <a:t> la </a:t>
            </a:r>
            <a:r>
              <a:rPr lang="en-GB" sz="2000" dirty="0" err="1">
                <a:solidFill>
                  <a:srgbClr val="115076"/>
                </a:solidFill>
                <a:latin typeface="Century Gothic" panose="020B0502020202020204" pitchFamily="34" charset="0"/>
              </a:rPr>
              <a:t>télé</a:t>
            </a:r>
            <a:r>
              <a:rPr lang="en-GB" sz="2000" dirty="0">
                <a:solidFill>
                  <a:srgbClr val="115076"/>
                </a:solidFill>
                <a:latin typeface="Century Gothic" panose="020B0502020202020204" pitchFamily="34" charset="0"/>
              </a:rPr>
              <a:t> ensemble ?</a:t>
            </a:r>
          </a:p>
          <a:p>
            <a:r>
              <a:rPr lang="en-GB" sz="2000" dirty="0">
                <a:solidFill>
                  <a:srgbClr val="115076"/>
                </a:solidFill>
                <a:latin typeface="Century Gothic" panose="020B0502020202020204" pitchFamily="34" charset="0"/>
              </a:rPr>
              <a:t>B: </a:t>
            </a:r>
            <a:r>
              <a:rPr lang="en-GB" sz="2000" dirty="0" err="1">
                <a:solidFill>
                  <a:srgbClr val="115076"/>
                </a:solidFill>
                <a:latin typeface="Century Gothic" panose="020B0502020202020204" pitchFamily="34" charset="0"/>
              </a:rPr>
              <a:t>Oui</a:t>
            </a:r>
            <a:r>
              <a:rPr lang="en-GB" sz="2000" dirty="0">
                <a:solidFill>
                  <a:srgbClr val="115076"/>
                </a:solidFill>
                <a:latin typeface="Century Gothic" panose="020B0502020202020204" pitchFamily="34" charset="0"/>
              </a:rPr>
              <a:t>, je </a:t>
            </a:r>
            <a:r>
              <a:rPr lang="en-GB" sz="2000" dirty="0" err="1">
                <a:solidFill>
                  <a:srgbClr val="115076"/>
                </a:solidFill>
                <a:latin typeface="Century Gothic" panose="020B0502020202020204" pitchFamily="34" charset="0"/>
              </a:rPr>
              <a:t>veux</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regarder</a:t>
            </a:r>
            <a:r>
              <a:rPr lang="en-GB" sz="2000" dirty="0">
                <a:solidFill>
                  <a:srgbClr val="115076"/>
                </a:solidFill>
                <a:latin typeface="Century Gothic" panose="020B0502020202020204" pitchFamily="34" charset="0"/>
              </a:rPr>
              <a:t> la </a:t>
            </a:r>
            <a:r>
              <a:rPr lang="en-GB" sz="2000" dirty="0" err="1">
                <a:solidFill>
                  <a:srgbClr val="115076"/>
                </a:solidFill>
                <a:latin typeface="Century Gothic" panose="020B0502020202020204" pitchFamily="34" charset="0"/>
              </a:rPr>
              <a:t>télé</a:t>
            </a:r>
            <a:r>
              <a:rPr lang="en-GB" sz="2000" dirty="0">
                <a:solidFill>
                  <a:srgbClr val="115076"/>
                </a:solidFill>
                <a:latin typeface="Century Gothic" panose="020B0502020202020204" pitchFamily="34" charset="0"/>
              </a:rPr>
              <a:t> ensemble ! </a:t>
            </a:r>
          </a:p>
        </p:txBody>
      </p:sp>
      <p:sp>
        <p:nvSpPr>
          <p:cNvPr id="33" name="TextBox 32">
            <a:extLst>
              <a:ext uri="{FF2B5EF4-FFF2-40B4-BE49-F238E27FC236}">
                <a16:creationId xmlns:a16="http://schemas.microsoft.com/office/drawing/2014/main" id="{079A2D56-5AE3-4D0B-BAF9-C029124A183C}"/>
              </a:ext>
            </a:extLst>
          </p:cNvPr>
          <p:cNvSpPr txBox="1"/>
          <p:nvPr/>
        </p:nvSpPr>
        <p:spPr>
          <a:xfrm>
            <a:off x="188939" y="3539573"/>
            <a:ext cx="6330579" cy="1323439"/>
          </a:xfrm>
          <a:prstGeom prst="rect">
            <a:avLst/>
          </a:prstGeom>
          <a:noFill/>
          <a:ln>
            <a:solidFill>
              <a:srgbClr val="115076"/>
            </a:solidFill>
          </a:ln>
        </p:spPr>
        <p:txBody>
          <a:bodyPr wrap="none" rtlCol="0">
            <a:spAutoFit/>
          </a:bodyPr>
          <a:lstStyle/>
          <a:p>
            <a:r>
              <a:rPr lang="en-GB" sz="2000" dirty="0" err="1">
                <a:solidFill>
                  <a:srgbClr val="115076"/>
                </a:solidFill>
                <a:latin typeface="Century Gothic" panose="020B0502020202020204" pitchFamily="34" charset="0"/>
              </a:rPr>
              <a:t>Exemple</a:t>
            </a:r>
            <a:r>
              <a:rPr lang="en-GB" sz="2000" dirty="0">
                <a:solidFill>
                  <a:srgbClr val="115076"/>
                </a:solidFill>
                <a:latin typeface="Century Gothic" panose="020B0502020202020204" pitchFamily="34" charset="0"/>
              </a:rPr>
              <a:t> 2:</a:t>
            </a:r>
          </a:p>
          <a:p>
            <a:endParaRPr lang="en-GB" sz="2000" dirty="0">
              <a:solidFill>
                <a:srgbClr val="115076"/>
              </a:solidFill>
              <a:latin typeface="Century Gothic" panose="020B0502020202020204" pitchFamily="34" charset="0"/>
            </a:endParaRPr>
          </a:p>
          <a:p>
            <a:r>
              <a:rPr lang="en-GB" sz="2000" dirty="0">
                <a:solidFill>
                  <a:srgbClr val="115076"/>
                </a:solidFill>
                <a:latin typeface="Century Gothic" panose="020B0502020202020204" pitchFamily="34" charset="0"/>
              </a:rPr>
              <a:t>A: </a:t>
            </a:r>
            <a:r>
              <a:rPr lang="en-GB" sz="2000" dirty="0" err="1">
                <a:solidFill>
                  <a:srgbClr val="115076"/>
                </a:solidFill>
                <a:latin typeface="Century Gothic" panose="020B0502020202020204" pitchFamily="34" charset="0"/>
              </a:rPr>
              <a:t>Veux-tu</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regarder</a:t>
            </a:r>
            <a:r>
              <a:rPr lang="en-GB" sz="2000" dirty="0">
                <a:solidFill>
                  <a:srgbClr val="115076"/>
                </a:solidFill>
                <a:latin typeface="Century Gothic" panose="020B0502020202020204" pitchFamily="34" charset="0"/>
              </a:rPr>
              <a:t> la </a:t>
            </a:r>
            <a:r>
              <a:rPr lang="en-GB" sz="2000" dirty="0" err="1">
                <a:solidFill>
                  <a:srgbClr val="115076"/>
                </a:solidFill>
                <a:latin typeface="Century Gothic" panose="020B0502020202020204" pitchFamily="34" charset="0"/>
              </a:rPr>
              <a:t>télé</a:t>
            </a:r>
            <a:r>
              <a:rPr lang="en-GB" sz="2000" dirty="0">
                <a:solidFill>
                  <a:srgbClr val="115076"/>
                </a:solidFill>
                <a:latin typeface="Century Gothic" panose="020B0502020202020204" pitchFamily="34" charset="0"/>
              </a:rPr>
              <a:t> ensemble ?</a:t>
            </a:r>
          </a:p>
          <a:p>
            <a:r>
              <a:rPr lang="en-GB" sz="2000" dirty="0">
                <a:solidFill>
                  <a:srgbClr val="115076"/>
                </a:solidFill>
                <a:latin typeface="Century Gothic" panose="020B0502020202020204" pitchFamily="34" charset="0"/>
              </a:rPr>
              <a:t>B: </a:t>
            </a:r>
            <a:r>
              <a:rPr lang="en-GB" sz="2000" dirty="0" err="1">
                <a:solidFill>
                  <a:srgbClr val="115076"/>
                </a:solidFill>
                <a:latin typeface="Century Gothic" panose="020B0502020202020204" pitchFamily="34" charset="0"/>
              </a:rPr>
              <a:t>Peut-être</a:t>
            </a:r>
            <a:r>
              <a:rPr lang="en-GB" sz="2000" dirty="0">
                <a:solidFill>
                  <a:srgbClr val="115076"/>
                </a:solidFill>
                <a:latin typeface="Century Gothic" panose="020B0502020202020204" pitchFamily="34" charset="0"/>
              </a:rPr>
              <a:t>… Tu </a:t>
            </a:r>
            <a:r>
              <a:rPr lang="en-GB" sz="2000" dirty="0" err="1">
                <a:solidFill>
                  <a:srgbClr val="115076"/>
                </a:solidFill>
                <a:latin typeface="Century Gothic" panose="020B0502020202020204" pitchFamily="34" charset="0"/>
              </a:rPr>
              <a:t>dois</a:t>
            </a:r>
            <a:r>
              <a:rPr lang="en-GB" sz="2000" dirty="0">
                <a:solidFill>
                  <a:srgbClr val="115076"/>
                </a:solidFill>
                <a:latin typeface="Century Gothic" panose="020B0502020202020204" pitchFamily="34" charset="0"/>
              </a:rPr>
              <a:t> demander encore </a:t>
            </a:r>
            <a:r>
              <a:rPr lang="en-GB" sz="2000" dirty="0" err="1">
                <a:solidFill>
                  <a:srgbClr val="115076"/>
                </a:solidFill>
                <a:latin typeface="Century Gothic" panose="020B0502020202020204" pitchFamily="34" charset="0"/>
              </a:rPr>
              <a:t>demain</a:t>
            </a:r>
            <a:r>
              <a:rPr lang="en-GB" sz="2000" dirty="0">
                <a:solidFill>
                  <a:srgbClr val="115076"/>
                </a:solidFill>
                <a:latin typeface="Century Gothic" panose="020B0502020202020204" pitchFamily="34" charset="0"/>
              </a:rPr>
              <a:t> !</a:t>
            </a:r>
          </a:p>
        </p:txBody>
      </p:sp>
      <p:sp>
        <p:nvSpPr>
          <p:cNvPr id="42" name="TextBox 41">
            <a:extLst>
              <a:ext uri="{FF2B5EF4-FFF2-40B4-BE49-F238E27FC236}">
                <a16:creationId xmlns:a16="http://schemas.microsoft.com/office/drawing/2014/main" id="{C6011A8C-3F28-42C6-86A0-6B159F0E596D}"/>
              </a:ext>
            </a:extLst>
          </p:cNvPr>
          <p:cNvSpPr txBox="1"/>
          <p:nvPr/>
        </p:nvSpPr>
        <p:spPr>
          <a:xfrm>
            <a:off x="188940" y="4921796"/>
            <a:ext cx="8804013" cy="1323439"/>
          </a:xfrm>
          <a:prstGeom prst="rect">
            <a:avLst/>
          </a:prstGeom>
          <a:noFill/>
          <a:ln>
            <a:solidFill>
              <a:srgbClr val="115076"/>
            </a:solidFill>
          </a:ln>
        </p:spPr>
        <p:txBody>
          <a:bodyPr wrap="none" rtlCol="0">
            <a:spAutoFit/>
          </a:bodyPr>
          <a:lstStyle/>
          <a:p>
            <a:r>
              <a:rPr lang="en-GB" sz="2000" dirty="0" err="1">
                <a:solidFill>
                  <a:srgbClr val="115076"/>
                </a:solidFill>
                <a:latin typeface="Century Gothic" panose="020B0502020202020204" pitchFamily="34" charset="0"/>
              </a:rPr>
              <a:t>Exemple</a:t>
            </a:r>
            <a:r>
              <a:rPr lang="en-GB" sz="2000" dirty="0">
                <a:solidFill>
                  <a:srgbClr val="115076"/>
                </a:solidFill>
                <a:latin typeface="Century Gothic" panose="020B0502020202020204" pitchFamily="34" charset="0"/>
              </a:rPr>
              <a:t> 3:</a:t>
            </a:r>
          </a:p>
          <a:p>
            <a:endParaRPr lang="en-GB" sz="2000" dirty="0">
              <a:solidFill>
                <a:srgbClr val="115076"/>
              </a:solidFill>
              <a:latin typeface="Century Gothic" panose="020B0502020202020204" pitchFamily="34" charset="0"/>
            </a:endParaRPr>
          </a:p>
          <a:p>
            <a:r>
              <a:rPr lang="en-GB" sz="2000" dirty="0">
                <a:solidFill>
                  <a:srgbClr val="115076"/>
                </a:solidFill>
                <a:latin typeface="Century Gothic" panose="020B0502020202020204" pitchFamily="34" charset="0"/>
              </a:rPr>
              <a:t>A: </a:t>
            </a:r>
            <a:r>
              <a:rPr lang="en-GB" sz="2000" dirty="0" err="1">
                <a:solidFill>
                  <a:srgbClr val="115076"/>
                </a:solidFill>
                <a:latin typeface="Century Gothic" panose="020B0502020202020204" pitchFamily="34" charset="0"/>
              </a:rPr>
              <a:t>Veux-tu</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regarder</a:t>
            </a:r>
            <a:r>
              <a:rPr lang="en-GB" sz="2000" dirty="0">
                <a:solidFill>
                  <a:srgbClr val="115076"/>
                </a:solidFill>
                <a:latin typeface="Century Gothic" panose="020B0502020202020204" pitchFamily="34" charset="0"/>
              </a:rPr>
              <a:t> la </a:t>
            </a:r>
            <a:r>
              <a:rPr lang="en-GB" sz="2000" dirty="0" err="1">
                <a:solidFill>
                  <a:srgbClr val="115076"/>
                </a:solidFill>
                <a:latin typeface="Century Gothic" panose="020B0502020202020204" pitchFamily="34" charset="0"/>
              </a:rPr>
              <a:t>télé</a:t>
            </a:r>
            <a:r>
              <a:rPr lang="en-GB" sz="2000" dirty="0">
                <a:solidFill>
                  <a:srgbClr val="115076"/>
                </a:solidFill>
                <a:latin typeface="Century Gothic" panose="020B0502020202020204" pitchFamily="34" charset="0"/>
              </a:rPr>
              <a:t> ensemble ?</a:t>
            </a:r>
          </a:p>
          <a:p>
            <a:r>
              <a:rPr lang="en-GB" sz="2000" dirty="0">
                <a:solidFill>
                  <a:srgbClr val="115076"/>
                </a:solidFill>
                <a:latin typeface="Century Gothic" panose="020B0502020202020204" pitchFamily="34" charset="0"/>
              </a:rPr>
              <a:t>B: </a:t>
            </a:r>
            <a:r>
              <a:rPr lang="en-GB" sz="2000" dirty="0" err="1">
                <a:solidFill>
                  <a:srgbClr val="115076"/>
                </a:solidFill>
                <a:latin typeface="Century Gothic" panose="020B0502020202020204" pitchFamily="34" charset="0"/>
              </a:rPr>
              <a:t>Désolé</a:t>
            </a:r>
            <a:r>
              <a:rPr lang="en-GB" sz="2000" dirty="0">
                <a:solidFill>
                  <a:srgbClr val="115076"/>
                </a:solidFill>
                <a:latin typeface="Century Gothic" panose="020B0502020202020204" pitchFamily="34" charset="0"/>
              </a:rPr>
              <a:t>(e), je ne </a:t>
            </a:r>
            <a:r>
              <a:rPr lang="en-GB" sz="2000" dirty="0" err="1">
                <a:solidFill>
                  <a:srgbClr val="115076"/>
                </a:solidFill>
                <a:latin typeface="Century Gothic" panose="020B0502020202020204" pitchFamily="34" charset="0"/>
              </a:rPr>
              <a:t>veux</a:t>
            </a:r>
            <a:r>
              <a:rPr lang="en-GB" sz="2000" dirty="0">
                <a:solidFill>
                  <a:srgbClr val="115076"/>
                </a:solidFill>
                <a:latin typeface="Century Gothic" panose="020B0502020202020204" pitchFamily="34" charset="0"/>
              </a:rPr>
              <a:t> pas </a:t>
            </a:r>
            <a:r>
              <a:rPr lang="en-GB" sz="2000" dirty="0" err="1">
                <a:solidFill>
                  <a:srgbClr val="115076"/>
                </a:solidFill>
                <a:latin typeface="Century Gothic" panose="020B0502020202020204" pitchFamily="34" charset="0"/>
              </a:rPr>
              <a:t>regarder</a:t>
            </a:r>
            <a:r>
              <a:rPr lang="en-GB" sz="2000" dirty="0">
                <a:solidFill>
                  <a:srgbClr val="115076"/>
                </a:solidFill>
                <a:latin typeface="Century Gothic" panose="020B0502020202020204" pitchFamily="34" charset="0"/>
              </a:rPr>
              <a:t> la </a:t>
            </a:r>
            <a:r>
              <a:rPr lang="en-GB" sz="2000" dirty="0" err="1">
                <a:solidFill>
                  <a:srgbClr val="115076"/>
                </a:solidFill>
                <a:latin typeface="Century Gothic" panose="020B0502020202020204" pitchFamily="34" charset="0"/>
              </a:rPr>
              <a:t>télé</a:t>
            </a:r>
            <a:r>
              <a:rPr lang="en-GB" sz="2000" dirty="0">
                <a:solidFill>
                  <a:srgbClr val="115076"/>
                </a:solidFill>
                <a:latin typeface="Century Gothic" panose="020B0502020202020204" pitchFamily="34" charset="0"/>
              </a:rPr>
              <a:t>. Je </a:t>
            </a:r>
            <a:r>
              <a:rPr lang="en-GB" sz="2000" dirty="0" err="1">
                <a:solidFill>
                  <a:srgbClr val="115076"/>
                </a:solidFill>
                <a:latin typeface="Century Gothic" panose="020B0502020202020204" pitchFamily="34" charset="0"/>
              </a:rPr>
              <a:t>dois</a:t>
            </a:r>
            <a:r>
              <a:rPr lang="en-GB" sz="2000" dirty="0">
                <a:solidFill>
                  <a:srgbClr val="115076"/>
                </a:solidFill>
                <a:latin typeface="Century Gothic" panose="020B0502020202020204" pitchFamily="34" charset="0"/>
              </a:rPr>
              <a:t> faire le ménage !</a:t>
            </a:r>
          </a:p>
        </p:txBody>
      </p:sp>
      <p:pic>
        <p:nvPicPr>
          <p:cNvPr id="11" name="Picture 10" descr="background rectangle">
            <a:extLst>
              <a:ext uri="{FF2B5EF4-FFF2-40B4-BE49-F238E27FC236}">
                <a16:creationId xmlns:a16="http://schemas.microsoft.com/office/drawing/2014/main" id="{3F23835B-EB02-4505-81C4-17C86999986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2" name="Title 3">
            <a:extLst>
              <a:ext uri="{FF2B5EF4-FFF2-40B4-BE49-F238E27FC236}">
                <a16:creationId xmlns:a16="http://schemas.microsoft.com/office/drawing/2014/main" id="{00B85FDC-349F-4D94-8618-21D88E915EF5}"/>
              </a:ext>
            </a:extLst>
          </p:cNvPr>
          <p:cNvSpPr>
            <a:spLocks noGrp="1"/>
          </p:cNvSpPr>
          <p:nvPr>
            <p:ph type="title"/>
          </p:nvPr>
        </p:nvSpPr>
        <p:spPr>
          <a:xfrm>
            <a:off x="0" y="296864"/>
            <a:ext cx="5734756" cy="707849"/>
          </a:xfrm>
        </p:spPr>
        <p:txBody>
          <a:bodyPr>
            <a:normAutofit/>
          </a:bodyPr>
          <a:lstStyle/>
          <a:p>
            <a:r>
              <a:rPr lang="en-GB" sz="3600" b="1" dirty="0" err="1">
                <a:solidFill>
                  <a:schemeClr val="bg1"/>
                </a:solidFill>
              </a:rPr>
              <a:t>Veux-tu</a:t>
            </a:r>
            <a:r>
              <a:rPr lang="en-GB" sz="3600" b="1" dirty="0">
                <a:solidFill>
                  <a:schemeClr val="bg1"/>
                </a:solidFill>
              </a:rPr>
              <a:t> faire </a:t>
            </a:r>
            <a:r>
              <a:rPr lang="en-GB" sz="3600" b="1" dirty="0" err="1">
                <a:solidFill>
                  <a:schemeClr val="bg1"/>
                </a:solidFill>
              </a:rPr>
              <a:t>ça</a:t>
            </a:r>
            <a:r>
              <a:rPr lang="en-GB" sz="3600" b="1" dirty="0">
                <a:solidFill>
                  <a:schemeClr val="bg1"/>
                </a:solidFill>
              </a:rPr>
              <a:t>?  </a:t>
            </a:r>
          </a:p>
        </p:txBody>
      </p:sp>
      <p:sp>
        <p:nvSpPr>
          <p:cNvPr id="13" name="Rounded Rectangle 46">
            <a:extLst>
              <a:ext uri="{FF2B5EF4-FFF2-40B4-BE49-F238E27FC236}">
                <a16:creationId xmlns:a16="http://schemas.microsoft.com/office/drawing/2014/main" id="{66260A65-6FCA-4358-9E72-521F4F302C6A}"/>
              </a:ext>
            </a:extLst>
          </p:cNvPr>
          <p:cNvSpPr/>
          <p:nvPr/>
        </p:nvSpPr>
        <p:spPr>
          <a:xfrm>
            <a:off x="9594937" y="249867"/>
            <a:ext cx="2314984" cy="40148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0054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3" grpId="0" animBg="1"/>
      <p:bldP spid="4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Partenaire</a:t>
            </a:r>
            <a:r>
              <a:rPr lang="en-GB" sz="3600" b="1" dirty="0">
                <a:solidFill>
                  <a:schemeClr val="bg1"/>
                </a:solidFill>
              </a:rPr>
              <a:t> B</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75" name="TextBox 74" descr="boy with speech bubble"/>
          <p:cNvSpPr txBox="1"/>
          <p:nvPr/>
        </p:nvSpPr>
        <p:spPr>
          <a:xfrm>
            <a:off x="167952" y="1310377"/>
            <a:ext cx="11887200" cy="4893647"/>
          </a:xfrm>
          <a:prstGeom prst="rect">
            <a:avLst/>
          </a:prstGeom>
          <a:noFill/>
          <a:ln w="38100">
            <a:solidFill>
              <a:schemeClr val="accent5">
                <a:lumMod val="50000"/>
              </a:schemeClr>
            </a:solidFill>
          </a:ln>
        </p:spPr>
        <p:txBody>
          <a:bodyPr wrap="square" rtlCol="0">
            <a:spAutoFit/>
          </a:bodyPr>
          <a:lstStyle/>
          <a:p>
            <a:r>
              <a:rPr lang="en-GB" sz="2400" b="1" dirty="0">
                <a:solidFill>
                  <a:srgbClr val="002060"/>
                </a:solidFill>
                <a:latin typeface="Century Gothic" panose="020B0502020202020204" pitchFamily="34" charset="0"/>
              </a:rPr>
              <a:t>Listen to your partner, tick the correct picture, write the French then compare: </a:t>
            </a:r>
          </a:p>
          <a:p>
            <a:endParaRPr lang="en-GB" sz="2400" b="1" dirty="0">
              <a:solidFill>
                <a:srgbClr val="002060"/>
              </a:solidFill>
              <a:latin typeface="Century Gothic" panose="020B0502020202020204" pitchFamily="34" charset="0"/>
            </a:endParaRPr>
          </a:p>
          <a:p>
            <a:r>
              <a:rPr lang="en-GB" sz="2400" b="1" dirty="0">
                <a:solidFill>
                  <a:srgbClr val="002060"/>
                </a:solidFill>
                <a:latin typeface="Century Gothic" panose="020B0502020202020204" pitchFamily="34" charset="0"/>
              </a:rPr>
              <a:t>1)						5)</a:t>
            </a:r>
          </a:p>
          <a:p>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p>
            <a:r>
              <a:rPr lang="en-GB" sz="2400" b="1" dirty="0">
                <a:solidFill>
                  <a:srgbClr val="002060"/>
                </a:solidFill>
                <a:latin typeface="Century Gothic" panose="020B0502020202020204" pitchFamily="34" charset="0"/>
              </a:rPr>
              <a:t>2)	</a:t>
            </a:r>
            <a:r>
              <a:rPr lang="en-GB" sz="2400" b="1" dirty="0">
                <a:latin typeface="Century Gothic" panose="020B0502020202020204" pitchFamily="34" charset="0"/>
              </a:rPr>
              <a:t>	</a:t>
            </a:r>
            <a:r>
              <a:rPr lang="en-GB" sz="2400" b="1" dirty="0">
                <a:solidFill>
                  <a:srgbClr val="002060"/>
                </a:solidFill>
                <a:latin typeface="Century Gothic" panose="020B0502020202020204" pitchFamily="34" charset="0"/>
              </a:rPr>
              <a:t>				6)</a:t>
            </a:r>
          </a:p>
          <a:p>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p>
            <a:r>
              <a:rPr lang="en-GB" sz="2400" b="1" dirty="0">
                <a:solidFill>
                  <a:srgbClr val="002060"/>
                </a:solidFill>
                <a:latin typeface="Century Gothic" panose="020B0502020202020204" pitchFamily="34" charset="0"/>
              </a:rPr>
              <a:t>3)						7)</a:t>
            </a:r>
          </a:p>
          <a:p>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p>
            <a:r>
              <a:rPr lang="en-GB" sz="2400" b="1" dirty="0">
                <a:solidFill>
                  <a:srgbClr val="002060"/>
                </a:solidFill>
                <a:latin typeface="Century Gothic" panose="020B0502020202020204" pitchFamily="34" charset="0"/>
              </a:rPr>
              <a:t>4)						8)</a:t>
            </a:r>
            <a:endParaRPr lang="en-GB" sz="2400" dirty="0">
              <a:solidFill>
                <a:srgbClr val="002060"/>
              </a:solidFill>
              <a:latin typeface="Century Gothic" panose="020B0502020202020204" pitchFamily="34" charset="0"/>
            </a:endParaRPr>
          </a:p>
          <a:p>
            <a:endParaRPr lang="en-GB" sz="2400" dirty="0">
              <a:solidFill>
                <a:srgbClr val="002060"/>
              </a:solidFill>
              <a:latin typeface="Century Gothic" panose="020B0502020202020204" pitchFamily="34" charset="0"/>
            </a:endParaRPr>
          </a:p>
        </p:txBody>
      </p:sp>
      <p:grpSp>
        <p:nvGrpSpPr>
          <p:cNvPr id="76" name="Group 75" descr="girl with speech bubble"/>
          <p:cNvGrpSpPr/>
          <p:nvPr/>
        </p:nvGrpSpPr>
        <p:grpSpPr>
          <a:xfrm>
            <a:off x="703055" y="1903724"/>
            <a:ext cx="960370" cy="949644"/>
            <a:chOff x="6717369" y="2358723"/>
            <a:chExt cx="1469236" cy="1255701"/>
          </a:xfrm>
        </p:grpSpPr>
        <p:pic>
          <p:nvPicPr>
            <p:cNvPr id="77" name="Picture 76" descr="woman with a speech bubbl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7369" y="2358723"/>
              <a:ext cx="891548" cy="1255701"/>
            </a:xfrm>
            <a:prstGeom prst="rect">
              <a:avLst/>
            </a:prstGeom>
          </p:spPr>
        </p:pic>
        <p:sp>
          <p:nvSpPr>
            <p:cNvPr id="78" name="Rounded Rectangular Callout 77"/>
            <p:cNvSpPr/>
            <p:nvPr/>
          </p:nvSpPr>
          <p:spPr>
            <a:xfrm>
              <a:off x="7562213" y="2523666"/>
              <a:ext cx="624392" cy="354842"/>
            </a:xfrm>
            <a:prstGeom prst="wedgeRoundRectCallout">
              <a:avLst>
                <a:gd name="adj1" fmla="val -77663"/>
                <a:gd name="adj2" fmla="val 4807"/>
                <a:gd name="adj3" fmla="val 16667"/>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pic>
        <p:nvPicPr>
          <p:cNvPr id="79" name="Picture 78" descr="boy read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7308" y="1933562"/>
            <a:ext cx="802357" cy="838956"/>
          </a:xfrm>
          <a:prstGeom prst="rect">
            <a:avLst/>
          </a:prstGeom>
        </p:spPr>
      </p:pic>
      <p:pic>
        <p:nvPicPr>
          <p:cNvPr id="80" name="Picture 79" descr="woman behind  a desk with a blank piece of pape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1736" y="1964416"/>
            <a:ext cx="591298" cy="828259"/>
          </a:xfrm>
          <a:prstGeom prst="rect">
            <a:avLst/>
          </a:prstGeom>
        </p:spPr>
      </p:pic>
      <p:pic>
        <p:nvPicPr>
          <p:cNvPr id="81" name="Picture 80" descr="girl"/>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058" y="3188173"/>
            <a:ext cx="511068" cy="616194"/>
          </a:xfrm>
          <a:prstGeom prst="rect">
            <a:avLst/>
          </a:prstGeom>
        </p:spPr>
      </p:pic>
      <p:grpSp>
        <p:nvGrpSpPr>
          <p:cNvPr id="82" name="Group 81" descr="two girls playing football"/>
          <p:cNvGrpSpPr/>
          <p:nvPr/>
        </p:nvGrpSpPr>
        <p:grpSpPr>
          <a:xfrm>
            <a:off x="1946007" y="3128995"/>
            <a:ext cx="881601" cy="643848"/>
            <a:chOff x="2746826" y="2434549"/>
            <a:chExt cx="1348729" cy="851351"/>
          </a:xfrm>
        </p:grpSpPr>
        <p:pic>
          <p:nvPicPr>
            <p:cNvPr id="83" name="Picture 82" descr="girl playing football"/>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6826" y="2471116"/>
              <a:ext cx="781864" cy="814784"/>
            </a:xfrm>
            <a:prstGeom prst="rect">
              <a:avLst/>
            </a:prstGeom>
          </p:spPr>
        </p:pic>
        <p:pic>
          <p:nvPicPr>
            <p:cNvPr id="84" name="Picture 83" descr="girl playing football"/>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13691" y="2434549"/>
              <a:ext cx="781864" cy="814784"/>
            </a:xfrm>
            <a:prstGeom prst="rect">
              <a:avLst/>
            </a:prstGeom>
          </p:spPr>
        </p:pic>
      </p:grpSp>
      <p:pic>
        <p:nvPicPr>
          <p:cNvPr id="85" name="Picture 84" descr="a girl playing football"/>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47095" y="3154238"/>
            <a:ext cx="595925" cy="621016"/>
          </a:xfrm>
          <a:prstGeom prst="rect">
            <a:avLst/>
          </a:prstGeom>
        </p:spPr>
      </p:pic>
      <p:pic>
        <p:nvPicPr>
          <p:cNvPr id="86" name="Picture 85" descr="bo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63467" y="3120831"/>
            <a:ext cx="480046" cy="549938"/>
          </a:xfrm>
          <a:prstGeom prst="rect">
            <a:avLst/>
          </a:prstGeom>
        </p:spPr>
      </p:pic>
      <p:sp>
        <p:nvSpPr>
          <p:cNvPr id="87" name="Rounded Rectangular Callout 86" descr="speech bubble"/>
          <p:cNvSpPr/>
          <p:nvPr/>
        </p:nvSpPr>
        <p:spPr>
          <a:xfrm>
            <a:off x="7010964" y="3283043"/>
            <a:ext cx="418186" cy="308097"/>
          </a:xfrm>
          <a:prstGeom prst="wedgeRoundRectCallout">
            <a:avLst>
              <a:gd name="adj1" fmla="val -87192"/>
              <a:gd name="adj2" fmla="val 2379"/>
              <a:gd name="adj3" fmla="val 16667"/>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nvGrpSpPr>
          <p:cNvPr id="88" name="Group 87" descr="two people listening with headphones"/>
          <p:cNvGrpSpPr/>
          <p:nvPr/>
        </p:nvGrpSpPr>
        <p:grpSpPr>
          <a:xfrm>
            <a:off x="701771" y="4082076"/>
            <a:ext cx="908670" cy="766398"/>
            <a:chOff x="1600030" y="2037227"/>
            <a:chExt cx="3638586" cy="2511022"/>
          </a:xfrm>
        </p:grpSpPr>
        <p:pic>
          <p:nvPicPr>
            <p:cNvPr id="89" name="Picture 88" descr="woman with headphones"/>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93865" y="2124985"/>
              <a:ext cx="1744751" cy="2423264"/>
            </a:xfrm>
            <a:prstGeom prst="rect">
              <a:avLst/>
            </a:prstGeom>
          </p:spPr>
        </p:pic>
        <p:pic>
          <p:nvPicPr>
            <p:cNvPr id="90" name="Picture 89" descr="woman with headphone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00030" y="2037227"/>
              <a:ext cx="1893835" cy="2511022"/>
            </a:xfrm>
            <a:prstGeom prst="rect">
              <a:avLst/>
            </a:prstGeom>
          </p:spPr>
        </p:pic>
      </p:grpSp>
      <p:pic>
        <p:nvPicPr>
          <p:cNvPr id="91" name="Picture 90" descr="two people singing"/>
          <p:cNvPicPr>
            <a:picLocks noChangeAspect="1"/>
          </p:cNvPicPr>
          <p:nvPr/>
        </p:nvPicPr>
        <p:blipFill rotWithShape="1">
          <a:blip r:embed="rId12">
            <a:extLst>
              <a:ext uri="{28A0092B-C50C-407E-A947-70E740481C1C}">
                <a14:useLocalDpi xmlns:a14="http://schemas.microsoft.com/office/drawing/2010/main" val="0"/>
              </a:ext>
            </a:extLst>
          </a:blip>
          <a:srcRect r="56680"/>
          <a:stretch/>
        </p:blipFill>
        <p:spPr>
          <a:xfrm>
            <a:off x="1793324" y="4101666"/>
            <a:ext cx="1056071" cy="856102"/>
          </a:xfrm>
          <a:prstGeom prst="rect">
            <a:avLst/>
          </a:prstGeom>
        </p:spPr>
      </p:pic>
      <p:grpSp>
        <p:nvGrpSpPr>
          <p:cNvPr id="92" name="Group 91" descr="two people singing"/>
          <p:cNvGrpSpPr/>
          <p:nvPr/>
        </p:nvGrpSpPr>
        <p:grpSpPr>
          <a:xfrm>
            <a:off x="3380687" y="4082076"/>
            <a:ext cx="930953" cy="936227"/>
            <a:chOff x="2170742" y="3665566"/>
            <a:chExt cx="963065" cy="841300"/>
          </a:xfrm>
        </p:grpSpPr>
        <p:pic>
          <p:nvPicPr>
            <p:cNvPr id="93" name="Picture 92" descr="women singing"/>
            <p:cNvPicPr>
              <a:picLocks noChangeAspect="1"/>
            </p:cNvPicPr>
            <p:nvPr/>
          </p:nvPicPr>
          <p:blipFill rotWithShape="1">
            <a:blip r:embed="rId12">
              <a:extLst>
                <a:ext uri="{28A0092B-C50C-407E-A947-70E740481C1C}">
                  <a14:useLocalDpi xmlns:a14="http://schemas.microsoft.com/office/drawing/2010/main" val="0"/>
                </a:ext>
              </a:extLst>
            </a:blip>
            <a:srcRect l="24500" r="56598"/>
            <a:stretch/>
          </p:blipFill>
          <p:spPr>
            <a:xfrm>
              <a:off x="2689670" y="3681721"/>
              <a:ext cx="444137" cy="825145"/>
            </a:xfrm>
            <a:prstGeom prst="rect">
              <a:avLst/>
            </a:prstGeom>
          </p:spPr>
        </p:pic>
        <p:pic>
          <p:nvPicPr>
            <p:cNvPr id="94" name="Picture 93" descr="women singing"/>
            <p:cNvPicPr>
              <a:picLocks noChangeAspect="1"/>
            </p:cNvPicPr>
            <p:nvPr/>
          </p:nvPicPr>
          <p:blipFill rotWithShape="1">
            <a:blip r:embed="rId12">
              <a:extLst>
                <a:ext uri="{28A0092B-C50C-407E-A947-70E740481C1C}">
                  <a14:useLocalDpi xmlns:a14="http://schemas.microsoft.com/office/drawing/2010/main" val="0"/>
                </a:ext>
              </a:extLst>
            </a:blip>
            <a:srcRect l="77915" b="14501"/>
            <a:stretch/>
          </p:blipFill>
          <p:spPr>
            <a:xfrm>
              <a:off x="2170742" y="3665566"/>
              <a:ext cx="518928" cy="705489"/>
            </a:xfrm>
            <a:prstGeom prst="rect">
              <a:avLst/>
            </a:prstGeom>
          </p:spPr>
        </p:pic>
      </p:grpSp>
      <p:grpSp>
        <p:nvGrpSpPr>
          <p:cNvPr id="95" name="Group 94" descr="two people with a present"/>
          <p:cNvGrpSpPr/>
          <p:nvPr/>
        </p:nvGrpSpPr>
        <p:grpSpPr>
          <a:xfrm>
            <a:off x="6252349" y="4048289"/>
            <a:ext cx="1141875" cy="928921"/>
            <a:chOff x="6338783" y="3694668"/>
            <a:chExt cx="1746913" cy="1228299"/>
          </a:xfrm>
        </p:grpSpPr>
        <p:pic>
          <p:nvPicPr>
            <p:cNvPr id="96" name="Picture 95" descr="two people holding a present"/>
            <p:cNvPicPr>
              <a:picLocks noChangeAspect="1"/>
            </p:cNvPicPr>
            <p:nvPr/>
          </p:nvPicPr>
          <p:blipFill rotWithShape="1">
            <a:blip r:embed="rId13">
              <a:extLst>
                <a:ext uri="{28A0092B-C50C-407E-A947-70E740481C1C}">
                  <a14:useLocalDpi xmlns:a14="http://schemas.microsoft.com/office/drawing/2010/main" val="0"/>
                </a:ext>
              </a:extLst>
            </a:blip>
            <a:srcRect l="12632" t="12042" r="16622" b="13343"/>
            <a:stretch/>
          </p:blipFill>
          <p:spPr>
            <a:xfrm>
              <a:off x="6338783" y="3694668"/>
              <a:ext cx="1746913" cy="1228299"/>
            </a:xfrm>
            <a:prstGeom prst="rect">
              <a:avLst/>
            </a:prstGeom>
          </p:spPr>
        </p:pic>
        <p:pic>
          <p:nvPicPr>
            <p:cNvPr id="97" name="Picture 96" descr="present"/>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91052" y="4091023"/>
              <a:ext cx="745541" cy="549215"/>
            </a:xfrm>
            <a:prstGeom prst="rect">
              <a:avLst/>
            </a:prstGeom>
          </p:spPr>
        </p:pic>
      </p:grpSp>
      <p:pic>
        <p:nvPicPr>
          <p:cNvPr id="98" name="Picture 97" descr="present"/>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242911" y="4457745"/>
            <a:ext cx="530401" cy="390729"/>
          </a:xfrm>
          <a:prstGeom prst="rect">
            <a:avLst/>
          </a:prstGeom>
        </p:spPr>
      </p:pic>
      <p:pic>
        <p:nvPicPr>
          <p:cNvPr id="99" name="Picture 98" descr="one person with a present"/>
          <p:cNvPicPr>
            <a:picLocks noChangeAspect="1"/>
          </p:cNvPicPr>
          <p:nvPr/>
        </p:nvPicPr>
        <p:blipFill rotWithShape="1">
          <a:blip r:embed="rId13">
            <a:extLst>
              <a:ext uri="{28A0092B-C50C-407E-A947-70E740481C1C}">
                <a14:useLocalDpi xmlns:a14="http://schemas.microsoft.com/office/drawing/2010/main" val="0"/>
              </a:ext>
            </a:extLst>
          </a:blip>
          <a:srcRect l="50441" t="15284" r="15834" b="11315"/>
          <a:stretch/>
        </p:blipFill>
        <p:spPr>
          <a:xfrm>
            <a:off x="7889652" y="4122659"/>
            <a:ext cx="629786" cy="913807"/>
          </a:xfrm>
          <a:prstGeom prst="rect">
            <a:avLst/>
          </a:prstGeom>
        </p:spPr>
      </p:pic>
      <p:grpSp>
        <p:nvGrpSpPr>
          <p:cNvPr id="100" name="Group 99" descr="one person with a present"/>
          <p:cNvGrpSpPr/>
          <p:nvPr/>
        </p:nvGrpSpPr>
        <p:grpSpPr>
          <a:xfrm>
            <a:off x="9478320" y="4128956"/>
            <a:ext cx="860221" cy="928921"/>
            <a:chOff x="9883295" y="3685698"/>
            <a:chExt cx="1316021" cy="1228299"/>
          </a:xfrm>
        </p:grpSpPr>
        <p:pic>
          <p:nvPicPr>
            <p:cNvPr id="101" name="Picture 100" descr="girl holding present"/>
            <p:cNvPicPr>
              <a:picLocks noChangeAspect="1"/>
            </p:cNvPicPr>
            <p:nvPr/>
          </p:nvPicPr>
          <p:blipFill rotWithShape="1">
            <a:blip r:embed="rId13">
              <a:extLst>
                <a:ext uri="{28A0092B-C50C-407E-A947-70E740481C1C}">
                  <a14:useLocalDpi xmlns:a14="http://schemas.microsoft.com/office/drawing/2010/main" val="0"/>
                </a:ext>
              </a:extLst>
            </a:blip>
            <a:srcRect l="12632" t="12042" r="50202" b="13343"/>
            <a:stretch/>
          </p:blipFill>
          <p:spPr>
            <a:xfrm>
              <a:off x="9883295" y="3685698"/>
              <a:ext cx="917731" cy="1228299"/>
            </a:xfrm>
            <a:prstGeom prst="rect">
              <a:avLst/>
            </a:prstGeom>
          </p:spPr>
        </p:pic>
        <p:pic>
          <p:nvPicPr>
            <p:cNvPr id="102" name="Picture 101" descr="present"/>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53775" y="4146388"/>
              <a:ext cx="745541" cy="549215"/>
            </a:xfrm>
            <a:prstGeom prst="rect">
              <a:avLst/>
            </a:prstGeom>
          </p:spPr>
        </p:pic>
      </p:grpSp>
      <p:pic>
        <p:nvPicPr>
          <p:cNvPr id="103" name="Picture 102" descr="a woman singing"/>
          <p:cNvPicPr>
            <a:picLocks noChangeAspect="1"/>
          </p:cNvPicPr>
          <p:nvPr/>
        </p:nvPicPr>
        <p:blipFill rotWithShape="1">
          <a:blip r:embed="rId12">
            <a:extLst>
              <a:ext uri="{28A0092B-C50C-407E-A947-70E740481C1C}">
                <a14:useLocalDpi xmlns:a14="http://schemas.microsoft.com/office/drawing/2010/main" val="0"/>
              </a:ext>
            </a:extLst>
          </a:blip>
          <a:srcRect l="24500" r="56598" b="25473"/>
          <a:stretch/>
        </p:blipFill>
        <p:spPr>
          <a:xfrm>
            <a:off x="731618" y="5083157"/>
            <a:ext cx="677889" cy="889739"/>
          </a:xfrm>
          <a:prstGeom prst="rect">
            <a:avLst/>
          </a:prstGeom>
        </p:spPr>
      </p:pic>
      <p:pic>
        <p:nvPicPr>
          <p:cNvPr id="104" name="Picture 103" descr="one person listening with headphones"/>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35263" y="5057877"/>
            <a:ext cx="600955" cy="887980"/>
          </a:xfrm>
          <a:prstGeom prst="rect">
            <a:avLst/>
          </a:prstGeom>
        </p:spPr>
      </p:pic>
      <p:pic>
        <p:nvPicPr>
          <p:cNvPr id="105" name="Picture 104" descr="one person listening with headphones"/>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45290" y="5089444"/>
            <a:ext cx="593891" cy="824848"/>
          </a:xfrm>
          <a:prstGeom prst="rect">
            <a:avLst/>
          </a:prstGeom>
        </p:spPr>
      </p:pic>
      <p:grpSp>
        <p:nvGrpSpPr>
          <p:cNvPr id="106" name="Group 105" descr="women behind  a desk with a blank piece of paper"/>
          <p:cNvGrpSpPr/>
          <p:nvPr/>
        </p:nvGrpSpPr>
        <p:grpSpPr>
          <a:xfrm>
            <a:off x="6252349" y="5211159"/>
            <a:ext cx="927717" cy="853917"/>
            <a:chOff x="6253635" y="4994059"/>
            <a:chExt cx="1419281" cy="1129122"/>
          </a:xfrm>
        </p:grpSpPr>
        <p:pic>
          <p:nvPicPr>
            <p:cNvPr id="107" name="Picture 106" descr="woman behind a desk about to write"/>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891052" y="4994059"/>
              <a:ext cx="781864" cy="1095195"/>
            </a:xfrm>
            <a:prstGeom prst="rect">
              <a:avLst/>
            </a:prstGeom>
          </p:spPr>
        </p:pic>
        <p:pic>
          <p:nvPicPr>
            <p:cNvPr id="108" name="Picture 107" descr="woman behind a desk about to write"/>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253635" y="5027986"/>
              <a:ext cx="781864" cy="1095195"/>
            </a:xfrm>
            <a:prstGeom prst="rect">
              <a:avLst/>
            </a:prstGeom>
          </p:spPr>
        </p:pic>
      </p:grpSp>
      <p:sp>
        <p:nvSpPr>
          <p:cNvPr id="109"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0" name="Picture 10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1138319" y="2902608"/>
            <a:ext cx="457339" cy="746001"/>
          </a:xfrm>
          <a:prstGeom prst="rect">
            <a:avLst/>
          </a:prstGeom>
        </p:spPr>
      </p:pic>
      <p:pic>
        <p:nvPicPr>
          <p:cNvPr id="111" name="Picture 11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a:off x="8290346" y="1791784"/>
            <a:ext cx="548795" cy="1097589"/>
          </a:xfrm>
          <a:prstGeom prst="rect">
            <a:avLst/>
          </a:prstGeom>
        </p:spPr>
      </p:pic>
      <p:grpSp>
        <p:nvGrpSpPr>
          <p:cNvPr id="112" name="Group 111"/>
          <p:cNvGrpSpPr/>
          <p:nvPr/>
        </p:nvGrpSpPr>
        <p:grpSpPr>
          <a:xfrm>
            <a:off x="9592560" y="5036466"/>
            <a:ext cx="965444" cy="1137616"/>
            <a:chOff x="9592560" y="5036466"/>
            <a:chExt cx="965444" cy="1137616"/>
          </a:xfrm>
        </p:grpSpPr>
        <p:pic>
          <p:nvPicPr>
            <p:cNvPr id="113" name="Picture 11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a:off x="9592560" y="5076493"/>
              <a:ext cx="548795" cy="1097589"/>
            </a:xfrm>
            <a:prstGeom prst="rect">
              <a:avLst/>
            </a:prstGeom>
          </p:spPr>
        </p:pic>
        <p:pic>
          <p:nvPicPr>
            <p:cNvPr id="114" name="Picture 11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a:off x="10009209" y="5036466"/>
              <a:ext cx="548795" cy="1097589"/>
            </a:xfrm>
            <a:prstGeom prst="rect">
              <a:avLst/>
            </a:prstGeom>
          </p:spPr>
        </p:pic>
      </p:grpSp>
      <p:grpSp>
        <p:nvGrpSpPr>
          <p:cNvPr id="115" name="Group 114"/>
          <p:cNvGrpSpPr/>
          <p:nvPr/>
        </p:nvGrpSpPr>
        <p:grpSpPr>
          <a:xfrm>
            <a:off x="9769990" y="2952976"/>
            <a:ext cx="531437" cy="1138847"/>
            <a:chOff x="9769990" y="2952976"/>
            <a:chExt cx="531437" cy="1138847"/>
          </a:xfrm>
        </p:grpSpPr>
        <p:pic>
          <p:nvPicPr>
            <p:cNvPr id="116" name="Picture 11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769990" y="2952976"/>
              <a:ext cx="531437" cy="603906"/>
            </a:xfrm>
            <a:prstGeom prst="rect">
              <a:avLst/>
            </a:prstGeom>
          </p:spPr>
        </p:pic>
        <p:pic>
          <p:nvPicPr>
            <p:cNvPr id="117" name="Picture 12" descr="tie clipart - Clip Art Library"/>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915463" y="3493408"/>
              <a:ext cx="225892" cy="5984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8" name="Group 117"/>
          <p:cNvGrpSpPr/>
          <p:nvPr/>
        </p:nvGrpSpPr>
        <p:grpSpPr>
          <a:xfrm>
            <a:off x="8217453" y="3037287"/>
            <a:ext cx="627002" cy="1081164"/>
            <a:chOff x="8217453" y="3037287"/>
            <a:chExt cx="627002" cy="1081164"/>
          </a:xfrm>
        </p:grpSpPr>
        <p:pic>
          <p:nvPicPr>
            <p:cNvPr id="119" name="Picture 118"/>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217453" y="3037287"/>
              <a:ext cx="627002" cy="503279"/>
            </a:xfrm>
            <a:prstGeom prst="rect">
              <a:avLst/>
            </a:prstGeom>
          </p:spPr>
        </p:pic>
        <p:pic>
          <p:nvPicPr>
            <p:cNvPr id="120" name="Picture 12" descr="tie clipart - Clip Art Library"/>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433227" y="3520036"/>
              <a:ext cx="225892" cy="5984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1" name="Group 120"/>
          <p:cNvGrpSpPr/>
          <p:nvPr/>
        </p:nvGrpSpPr>
        <p:grpSpPr>
          <a:xfrm>
            <a:off x="5914772" y="1888308"/>
            <a:ext cx="1851397" cy="904367"/>
            <a:chOff x="5914772" y="1888308"/>
            <a:chExt cx="1851397" cy="904367"/>
          </a:xfrm>
        </p:grpSpPr>
        <p:pic>
          <p:nvPicPr>
            <p:cNvPr id="122" name="Picture 12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914772" y="1888308"/>
              <a:ext cx="1084945" cy="772887"/>
            </a:xfrm>
            <a:prstGeom prst="rect">
              <a:avLst/>
            </a:prstGeom>
          </p:spPr>
        </p:pic>
        <p:pic>
          <p:nvPicPr>
            <p:cNvPr id="123" name="Picture 122"/>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206722" y="2310989"/>
              <a:ext cx="434967" cy="481686"/>
            </a:xfrm>
            <a:prstGeom prst="rect">
              <a:avLst/>
            </a:prstGeom>
          </p:spPr>
        </p:pic>
        <p:grpSp>
          <p:nvGrpSpPr>
            <p:cNvPr id="124" name="Group 123"/>
            <p:cNvGrpSpPr/>
            <p:nvPr/>
          </p:nvGrpSpPr>
          <p:grpSpPr>
            <a:xfrm>
              <a:off x="7038498" y="1905589"/>
              <a:ext cx="727671" cy="878187"/>
              <a:chOff x="7038498" y="1905589"/>
              <a:chExt cx="727671" cy="878187"/>
            </a:xfrm>
          </p:grpSpPr>
          <p:pic>
            <p:nvPicPr>
              <p:cNvPr id="125" name="Picture 12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044259" y="1905589"/>
                <a:ext cx="721910" cy="812149"/>
              </a:xfrm>
              <a:prstGeom prst="rect">
                <a:avLst/>
              </a:prstGeom>
            </p:spPr>
          </p:pic>
          <p:pic>
            <p:nvPicPr>
              <p:cNvPr id="126" name="Picture 12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038498" y="2302090"/>
                <a:ext cx="434967" cy="481686"/>
              </a:xfrm>
              <a:prstGeom prst="rect">
                <a:avLst/>
              </a:prstGeom>
            </p:spPr>
          </p:pic>
        </p:grpSp>
      </p:grpSp>
      <p:grpSp>
        <p:nvGrpSpPr>
          <p:cNvPr id="127" name="Group 126"/>
          <p:cNvGrpSpPr/>
          <p:nvPr/>
        </p:nvGrpSpPr>
        <p:grpSpPr>
          <a:xfrm>
            <a:off x="9590681" y="1882020"/>
            <a:ext cx="1418717" cy="910655"/>
            <a:chOff x="9590681" y="1882020"/>
            <a:chExt cx="1418717" cy="910655"/>
          </a:xfrm>
        </p:grpSpPr>
        <p:grpSp>
          <p:nvGrpSpPr>
            <p:cNvPr id="128" name="Group 127"/>
            <p:cNvGrpSpPr/>
            <p:nvPr/>
          </p:nvGrpSpPr>
          <p:grpSpPr>
            <a:xfrm>
              <a:off x="9590681" y="1882020"/>
              <a:ext cx="727671" cy="878187"/>
              <a:chOff x="7038498" y="1905589"/>
              <a:chExt cx="727671" cy="878187"/>
            </a:xfrm>
          </p:grpSpPr>
          <p:pic>
            <p:nvPicPr>
              <p:cNvPr id="132" name="Picture 131"/>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044259" y="1905589"/>
                <a:ext cx="721910" cy="812149"/>
              </a:xfrm>
              <a:prstGeom prst="rect">
                <a:avLst/>
              </a:prstGeom>
            </p:spPr>
          </p:pic>
          <p:pic>
            <p:nvPicPr>
              <p:cNvPr id="133" name="Picture 132"/>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038498" y="2302090"/>
                <a:ext cx="434967" cy="481686"/>
              </a:xfrm>
              <a:prstGeom prst="rect">
                <a:avLst/>
              </a:prstGeom>
            </p:spPr>
          </p:pic>
        </p:grpSp>
        <p:grpSp>
          <p:nvGrpSpPr>
            <p:cNvPr id="129" name="Group 128"/>
            <p:cNvGrpSpPr/>
            <p:nvPr/>
          </p:nvGrpSpPr>
          <p:grpSpPr>
            <a:xfrm>
              <a:off x="10281727" y="1914488"/>
              <a:ext cx="727671" cy="878187"/>
              <a:chOff x="7038498" y="1905589"/>
              <a:chExt cx="727671" cy="878187"/>
            </a:xfrm>
          </p:grpSpPr>
          <p:pic>
            <p:nvPicPr>
              <p:cNvPr id="130" name="Picture 12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044259" y="1905589"/>
                <a:ext cx="721910" cy="812149"/>
              </a:xfrm>
              <a:prstGeom prst="rect">
                <a:avLst/>
              </a:prstGeom>
            </p:spPr>
          </p:pic>
          <p:pic>
            <p:nvPicPr>
              <p:cNvPr id="131" name="Picture 130"/>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038498" y="2302090"/>
                <a:ext cx="434967" cy="481686"/>
              </a:xfrm>
              <a:prstGeom prst="rect">
                <a:avLst/>
              </a:prstGeom>
            </p:spPr>
          </p:pic>
        </p:grpSp>
      </p:grpSp>
      <p:grpSp>
        <p:nvGrpSpPr>
          <p:cNvPr id="134" name="Group 133"/>
          <p:cNvGrpSpPr/>
          <p:nvPr/>
        </p:nvGrpSpPr>
        <p:grpSpPr>
          <a:xfrm>
            <a:off x="7697430" y="5125524"/>
            <a:ext cx="1418717" cy="910655"/>
            <a:chOff x="9590681" y="1882020"/>
            <a:chExt cx="1418717" cy="910655"/>
          </a:xfrm>
        </p:grpSpPr>
        <p:grpSp>
          <p:nvGrpSpPr>
            <p:cNvPr id="135" name="Group 134"/>
            <p:cNvGrpSpPr/>
            <p:nvPr/>
          </p:nvGrpSpPr>
          <p:grpSpPr>
            <a:xfrm>
              <a:off x="9590681" y="1882020"/>
              <a:ext cx="727671" cy="878187"/>
              <a:chOff x="7038498" y="1905589"/>
              <a:chExt cx="727671" cy="878187"/>
            </a:xfrm>
          </p:grpSpPr>
          <p:pic>
            <p:nvPicPr>
              <p:cNvPr id="139" name="Picture 138"/>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044259" y="1905589"/>
                <a:ext cx="721910" cy="812149"/>
              </a:xfrm>
              <a:prstGeom prst="rect">
                <a:avLst/>
              </a:prstGeom>
            </p:spPr>
          </p:pic>
          <p:pic>
            <p:nvPicPr>
              <p:cNvPr id="140" name="Picture 139"/>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038498" y="2302090"/>
                <a:ext cx="434967" cy="481686"/>
              </a:xfrm>
              <a:prstGeom prst="rect">
                <a:avLst/>
              </a:prstGeom>
            </p:spPr>
          </p:pic>
        </p:grpSp>
        <p:grpSp>
          <p:nvGrpSpPr>
            <p:cNvPr id="136" name="Group 135"/>
            <p:cNvGrpSpPr/>
            <p:nvPr/>
          </p:nvGrpSpPr>
          <p:grpSpPr>
            <a:xfrm>
              <a:off x="10281727" y="1914488"/>
              <a:ext cx="727671" cy="878187"/>
              <a:chOff x="7038498" y="1905589"/>
              <a:chExt cx="727671" cy="878187"/>
            </a:xfrm>
          </p:grpSpPr>
          <p:pic>
            <p:nvPicPr>
              <p:cNvPr id="137" name="Picture 136"/>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044259" y="1905589"/>
                <a:ext cx="721910" cy="812149"/>
              </a:xfrm>
              <a:prstGeom prst="rect">
                <a:avLst/>
              </a:prstGeom>
            </p:spPr>
          </p:pic>
          <p:pic>
            <p:nvPicPr>
              <p:cNvPr id="138" name="Picture 137"/>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038498" y="2302090"/>
                <a:ext cx="434967" cy="481686"/>
              </a:xfrm>
              <a:prstGeom prst="rect">
                <a:avLst/>
              </a:prstGeom>
            </p:spPr>
          </p:pic>
        </p:grpSp>
      </p:grpSp>
    </p:spTree>
    <p:extLst>
      <p:ext uri="{BB962C8B-B14F-4D97-AF65-F5344CB8AC3E}">
        <p14:creationId xmlns:p14="http://schemas.microsoft.com/office/powerpoint/2010/main" val="890341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Partenaire</a:t>
            </a:r>
            <a:r>
              <a:rPr lang="en-GB" sz="3600" b="1" dirty="0">
                <a:solidFill>
                  <a:schemeClr val="bg1"/>
                </a:solidFill>
              </a:rPr>
              <a:t> A</a:t>
            </a:r>
          </a:p>
        </p:txBody>
      </p:sp>
      <p:sp>
        <p:nvSpPr>
          <p:cNvPr id="9" name="TextBox 8" descr="boy with speech bubble"/>
          <p:cNvSpPr txBox="1"/>
          <p:nvPr/>
        </p:nvSpPr>
        <p:spPr>
          <a:xfrm>
            <a:off x="167952" y="1310377"/>
            <a:ext cx="11887200" cy="4893647"/>
          </a:xfrm>
          <a:prstGeom prst="rect">
            <a:avLst/>
          </a:prstGeom>
          <a:noFill/>
          <a:ln w="38100">
            <a:solidFill>
              <a:schemeClr val="accent5">
                <a:lumMod val="50000"/>
              </a:schemeClr>
            </a:solidFill>
          </a:ln>
        </p:spPr>
        <p:txBody>
          <a:bodyPr wrap="square" rtlCol="0">
            <a:spAutoFit/>
          </a:bodyPr>
          <a:lstStyle/>
          <a:p>
            <a:r>
              <a:rPr lang="en-GB" sz="2400" b="1" dirty="0">
                <a:solidFill>
                  <a:srgbClr val="002060"/>
                </a:solidFill>
                <a:latin typeface="Century Gothic" panose="020B0502020202020204" pitchFamily="34" charset="0"/>
              </a:rPr>
              <a:t>Listen to your partner, tick the correct picture, write the French then compare: </a:t>
            </a:r>
          </a:p>
          <a:p>
            <a:endParaRPr lang="en-GB" sz="2400" b="1" dirty="0">
              <a:solidFill>
                <a:srgbClr val="002060"/>
              </a:solidFill>
              <a:latin typeface="Century Gothic" panose="020B0502020202020204" pitchFamily="34" charset="0"/>
            </a:endParaRPr>
          </a:p>
          <a:p>
            <a:r>
              <a:rPr lang="en-GB" sz="2400" b="1" dirty="0">
                <a:solidFill>
                  <a:srgbClr val="002060"/>
                </a:solidFill>
                <a:latin typeface="Century Gothic" panose="020B0502020202020204" pitchFamily="34" charset="0"/>
              </a:rPr>
              <a:t>1)						5)</a:t>
            </a:r>
          </a:p>
          <a:p>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p>
            <a:r>
              <a:rPr lang="en-GB" sz="2400" b="1" dirty="0">
                <a:solidFill>
                  <a:srgbClr val="002060"/>
                </a:solidFill>
                <a:latin typeface="Century Gothic" panose="020B0502020202020204" pitchFamily="34" charset="0"/>
              </a:rPr>
              <a:t>2)	</a:t>
            </a:r>
            <a:r>
              <a:rPr lang="en-GB" sz="2400" b="1" dirty="0">
                <a:latin typeface="Century Gothic" panose="020B0502020202020204" pitchFamily="34" charset="0"/>
              </a:rPr>
              <a:t>	</a:t>
            </a:r>
            <a:r>
              <a:rPr lang="en-GB" sz="2400" b="1" dirty="0">
                <a:solidFill>
                  <a:srgbClr val="002060"/>
                </a:solidFill>
                <a:latin typeface="Century Gothic" panose="020B0502020202020204" pitchFamily="34" charset="0"/>
              </a:rPr>
              <a:t>				6)</a:t>
            </a:r>
          </a:p>
          <a:p>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p>
            <a:r>
              <a:rPr lang="en-GB" sz="2400" b="1" dirty="0">
                <a:solidFill>
                  <a:srgbClr val="002060"/>
                </a:solidFill>
                <a:latin typeface="Century Gothic" panose="020B0502020202020204" pitchFamily="34" charset="0"/>
              </a:rPr>
              <a:t>3)						7)</a:t>
            </a:r>
          </a:p>
          <a:p>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p>
            <a:r>
              <a:rPr lang="en-GB" sz="2400" b="1" dirty="0">
                <a:solidFill>
                  <a:srgbClr val="002060"/>
                </a:solidFill>
                <a:latin typeface="Century Gothic" panose="020B0502020202020204" pitchFamily="34" charset="0"/>
              </a:rPr>
              <a:t>4)						8)</a:t>
            </a:r>
            <a:endParaRPr lang="en-GB" sz="2400" dirty="0">
              <a:solidFill>
                <a:srgbClr val="002060"/>
              </a:solidFill>
              <a:latin typeface="Century Gothic" panose="020B0502020202020204" pitchFamily="34" charset="0"/>
            </a:endParaRPr>
          </a:p>
          <a:p>
            <a:endParaRPr lang="en-GB" sz="2400" dirty="0">
              <a:solidFill>
                <a:srgbClr val="002060"/>
              </a:solidFill>
              <a:latin typeface="Century Gothic" panose="020B0502020202020204" pitchFamily="34" charset="0"/>
            </a:endParaRPr>
          </a:p>
        </p:txBody>
      </p:sp>
      <p:sp>
        <p:nvSpPr>
          <p:cNvPr id="10"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 name="Picture 10" descr="boy singing"/>
          <p:cNvPicPr>
            <a:picLocks noChangeAspect="1"/>
          </p:cNvPicPr>
          <p:nvPr/>
        </p:nvPicPr>
        <p:blipFill rotWithShape="1">
          <a:blip r:embed="rId4">
            <a:extLst>
              <a:ext uri="{28A0092B-C50C-407E-A947-70E740481C1C}">
                <a14:useLocalDpi xmlns:a14="http://schemas.microsoft.com/office/drawing/2010/main" val="0"/>
              </a:ext>
            </a:extLst>
          </a:blip>
          <a:srcRect r="71145"/>
          <a:stretch/>
        </p:blipFill>
        <p:spPr>
          <a:xfrm>
            <a:off x="713003" y="1992336"/>
            <a:ext cx="668380" cy="813435"/>
          </a:xfrm>
          <a:prstGeom prst="rect">
            <a:avLst/>
          </a:prstGeom>
        </p:spPr>
      </p:pic>
      <p:grpSp>
        <p:nvGrpSpPr>
          <p:cNvPr id="12" name="Group 11" descr="women singing"/>
          <p:cNvGrpSpPr/>
          <p:nvPr/>
        </p:nvGrpSpPr>
        <p:grpSpPr>
          <a:xfrm>
            <a:off x="2202098" y="1992336"/>
            <a:ext cx="861187" cy="873467"/>
            <a:chOff x="2170742" y="3665566"/>
            <a:chExt cx="963065" cy="841300"/>
          </a:xfrm>
        </p:grpSpPr>
        <p:pic>
          <p:nvPicPr>
            <p:cNvPr id="13" name="Picture 12" descr="woman "/>
            <p:cNvPicPr>
              <a:picLocks noChangeAspect="1"/>
            </p:cNvPicPr>
            <p:nvPr/>
          </p:nvPicPr>
          <p:blipFill rotWithShape="1">
            <a:blip r:embed="rId4">
              <a:extLst>
                <a:ext uri="{28A0092B-C50C-407E-A947-70E740481C1C}">
                  <a14:useLocalDpi xmlns:a14="http://schemas.microsoft.com/office/drawing/2010/main" val="0"/>
                </a:ext>
              </a:extLst>
            </a:blip>
            <a:srcRect l="24500" r="56598"/>
            <a:stretch/>
          </p:blipFill>
          <p:spPr>
            <a:xfrm>
              <a:off x="2689670" y="3681721"/>
              <a:ext cx="444137" cy="825145"/>
            </a:xfrm>
            <a:prstGeom prst="rect">
              <a:avLst/>
            </a:prstGeom>
          </p:spPr>
        </p:pic>
        <p:pic>
          <p:nvPicPr>
            <p:cNvPr id="14" name="Picture 13" descr="woman singing"/>
            <p:cNvPicPr>
              <a:picLocks noChangeAspect="1"/>
            </p:cNvPicPr>
            <p:nvPr/>
          </p:nvPicPr>
          <p:blipFill rotWithShape="1">
            <a:blip r:embed="rId4">
              <a:extLst>
                <a:ext uri="{28A0092B-C50C-407E-A947-70E740481C1C}">
                  <a14:useLocalDpi xmlns:a14="http://schemas.microsoft.com/office/drawing/2010/main" val="0"/>
                </a:ext>
              </a:extLst>
            </a:blip>
            <a:srcRect l="77915" b="14501"/>
            <a:stretch/>
          </p:blipFill>
          <p:spPr>
            <a:xfrm>
              <a:off x="2170742" y="3665566"/>
              <a:ext cx="518928" cy="705489"/>
            </a:xfrm>
            <a:prstGeom prst="rect">
              <a:avLst/>
            </a:prstGeom>
          </p:spPr>
        </p:pic>
      </p:grpSp>
      <p:pic>
        <p:nvPicPr>
          <p:cNvPr id="15" name="Picture 14" descr="boy and girl singing"/>
          <p:cNvPicPr>
            <a:picLocks noChangeAspect="1"/>
          </p:cNvPicPr>
          <p:nvPr/>
        </p:nvPicPr>
        <p:blipFill rotWithShape="1">
          <a:blip r:embed="rId4">
            <a:extLst>
              <a:ext uri="{28A0092B-C50C-407E-A947-70E740481C1C}">
                <a14:useLocalDpi xmlns:a14="http://schemas.microsoft.com/office/drawing/2010/main" val="0"/>
              </a:ext>
            </a:extLst>
          </a:blip>
          <a:srcRect r="56680"/>
          <a:stretch/>
        </p:blipFill>
        <p:spPr>
          <a:xfrm>
            <a:off x="3772232" y="2000864"/>
            <a:ext cx="985277" cy="798713"/>
          </a:xfrm>
          <a:prstGeom prst="rect">
            <a:avLst/>
          </a:prstGeom>
        </p:spPr>
      </p:pic>
      <p:pic>
        <p:nvPicPr>
          <p:cNvPr id="16" name="Picture 15" descr="girl with headphone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9038" y="3088376"/>
            <a:ext cx="496310" cy="706650"/>
          </a:xfrm>
          <a:prstGeom prst="rect">
            <a:avLst/>
          </a:prstGeom>
        </p:spPr>
      </p:pic>
      <p:pic>
        <p:nvPicPr>
          <p:cNvPr id="17" name="Picture 16" descr="boy singing"/>
          <p:cNvPicPr>
            <a:picLocks noChangeAspect="1"/>
          </p:cNvPicPr>
          <p:nvPr/>
        </p:nvPicPr>
        <p:blipFill rotWithShape="1">
          <a:blip r:embed="rId4">
            <a:extLst>
              <a:ext uri="{28A0092B-C50C-407E-A947-70E740481C1C}">
                <a14:useLocalDpi xmlns:a14="http://schemas.microsoft.com/office/drawing/2010/main" val="0"/>
              </a:ext>
            </a:extLst>
          </a:blip>
          <a:srcRect r="71145"/>
          <a:stretch/>
        </p:blipFill>
        <p:spPr>
          <a:xfrm>
            <a:off x="2150407" y="3098489"/>
            <a:ext cx="777711" cy="946494"/>
          </a:xfrm>
          <a:prstGeom prst="rect">
            <a:avLst/>
          </a:prstGeom>
        </p:spPr>
      </p:pic>
      <p:pic>
        <p:nvPicPr>
          <p:cNvPr id="18" name="Picture 17" descr="girl with headphone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81707" y="3088376"/>
            <a:ext cx="499786" cy="738491"/>
          </a:xfrm>
          <a:prstGeom prst="rect">
            <a:avLst/>
          </a:prstGeom>
        </p:spPr>
      </p:pic>
      <p:pic>
        <p:nvPicPr>
          <p:cNvPr id="19" name="Picture 18" descr="woman writing behind a desk"/>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15838" y="5258574"/>
            <a:ext cx="492167" cy="689402"/>
          </a:xfrm>
          <a:prstGeom prst="rect">
            <a:avLst/>
          </a:prstGeom>
        </p:spPr>
      </p:pic>
      <p:pic>
        <p:nvPicPr>
          <p:cNvPr id="20" name="Picture 19" descr="girls playing football"/>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04231" y="5318820"/>
            <a:ext cx="551660" cy="574887"/>
          </a:xfrm>
          <a:prstGeom prst="rect">
            <a:avLst/>
          </a:prstGeom>
        </p:spPr>
      </p:pic>
      <p:grpSp>
        <p:nvGrpSpPr>
          <p:cNvPr id="21" name="Group 20" descr="girl with speech bubble"/>
          <p:cNvGrpSpPr/>
          <p:nvPr/>
        </p:nvGrpSpPr>
        <p:grpSpPr>
          <a:xfrm>
            <a:off x="6358419" y="1949347"/>
            <a:ext cx="803645" cy="818440"/>
            <a:chOff x="6717369" y="2358723"/>
            <a:chExt cx="1469236" cy="1255701"/>
          </a:xfrm>
        </p:grpSpPr>
        <p:pic>
          <p:nvPicPr>
            <p:cNvPr id="22" name="Picture 21" descr="girl"/>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17369" y="2358723"/>
              <a:ext cx="891548" cy="1255701"/>
            </a:xfrm>
            <a:prstGeom prst="rect">
              <a:avLst/>
            </a:prstGeom>
          </p:spPr>
        </p:pic>
        <p:sp>
          <p:nvSpPr>
            <p:cNvPr id="23" name="Rounded Rectangular Callout 22" descr="speech bubble"/>
            <p:cNvSpPr/>
            <p:nvPr/>
          </p:nvSpPr>
          <p:spPr>
            <a:xfrm>
              <a:off x="7562213" y="2523666"/>
              <a:ext cx="624392" cy="354842"/>
            </a:xfrm>
            <a:prstGeom prst="wedgeRoundRectCallout">
              <a:avLst>
                <a:gd name="adj1" fmla="val -77663"/>
                <a:gd name="adj2" fmla="val 4807"/>
                <a:gd name="adj3" fmla="val 16667"/>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pic>
        <p:nvPicPr>
          <p:cNvPr id="24" name="Picture 23" descr="boy readi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11312" y="1881178"/>
            <a:ext cx="748571" cy="782717"/>
          </a:xfrm>
          <a:prstGeom prst="rect">
            <a:avLst/>
          </a:prstGeom>
        </p:spPr>
      </p:pic>
      <p:pic>
        <p:nvPicPr>
          <p:cNvPr id="25" name="Picture 24" descr="woman behind a desk"/>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76524" y="1935704"/>
            <a:ext cx="551660" cy="772737"/>
          </a:xfrm>
          <a:prstGeom prst="rect">
            <a:avLst/>
          </a:prstGeom>
        </p:spPr>
      </p:pic>
      <p:grpSp>
        <p:nvGrpSpPr>
          <p:cNvPr id="26" name="Group 25" descr="boy and girl holding a present"/>
          <p:cNvGrpSpPr/>
          <p:nvPr/>
        </p:nvGrpSpPr>
        <p:grpSpPr>
          <a:xfrm>
            <a:off x="6074098" y="4189156"/>
            <a:ext cx="1056302" cy="866651"/>
            <a:chOff x="6338783" y="3694668"/>
            <a:chExt cx="1746913" cy="1228299"/>
          </a:xfrm>
        </p:grpSpPr>
        <p:pic>
          <p:nvPicPr>
            <p:cNvPr id="27" name="Picture 26" descr="boy and girl holding a present"/>
            <p:cNvPicPr>
              <a:picLocks noChangeAspect="1"/>
            </p:cNvPicPr>
            <p:nvPr/>
          </p:nvPicPr>
          <p:blipFill rotWithShape="1">
            <a:blip r:embed="rId12">
              <a:extLst>
                <a:ext uri="{28A0092B-C50C-407E-A947-70E740481C1C}">
                  <a14:useLocalDpi xmlns:a14="http://schemas.microsoft.com/office/drawing/2010/main" val="0"/>
                </a:ext>
              </a:extLst>
            </a:blip>
            <a:srcRect l="12632" t="12042" r="16622" b="13343"/>
            <a:stretch/>
          </p:blipFill>
          <p:spPr>
            <a:xfrm>
              <a:off x="6338783" y="3694668"/>
              <a:ext cx="1746913" cy="1228299"/>
            </a:xfrm>
            <a:prstGeom prst="rect">
              <a:avLst/>
            </a:prstGeom>
          </p:spPr>
        </p:pic>
        <p:pic>
          <p:nvPicPr>
            <p:cNvPr id="28" name="Picture 27" descr="present"/>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91052" y="4091023"/>
              <a:ext cx="745541" cy="549215"/>
            </a:xfrm>
            <a:prstGeom prst="rect">
              <a:avLst/>
            </a:prstGeom>
          </p:spPr>
        </p:pic>
      </p:grpSp>
      <p:pic>
        <p:nvPicPr>
          <p:cNvPr id="29" name="Picture 28" descr="girl with present"/>
          <p:cNvPicPr>
            <a:picLocks noChangeAspect="1"/>
          </p:cNvPicPr>
          <p:nvPr/>
        </p:nvPicPr>
        <p:blipFill rotWithShape="1">
          <a:blip r:embed="rId12">
            <a:extLst>
              <a:ext uri="{28A0092B-C50C-407E-A947-70E740481C1C}">
                <a14:useLocalDpi xmlns:a14="http://schemas.microsoft.com/office/drawing/2010/main" val="0"/>
              </a:ext>
            </a:extLst>
          </a:blip>
          <a:srcRect l="12088" t="13300" r="43608" b="12307"/>
          <a:stretch/>
        </p:blipFill>
        <p:spPr>
          <a:xfrm>
            <a:off x="8294477" y="4230881"/>
            <a:ext cx="771904" cy="864072"/>
          </a:xfrm>
          <a:prstGeom prst="rect">
            <a:avLst/>
          </a:prstGeom>
        </p:spPr>
      </p:pic>
      <p:grpSp>
        <p:nvGrpSpPr>
          <p:cNvPr id="30" name="Group 29" descr="girls with present"/>
          <p:cNvGrpSpPr/>
          <p:nvPr/>
        </p:nvGrpSpPr>
        <p:grpSpPr>
          <a:xfrm>
            <a:off x="7837057" y="4217699"/>
            <a:ext cx="795756" cy="866651"/>
            <a:chOff x="9883295" y="3685698"/>
            <a:chExt cx="1316021" cy="1228299"/>
          </a:xfrm>
        </p:grpSpPr>
        <p:pic>
          <p:nvPicPr>
            <p:cNvPr id="31" name="Picture 30" descr="girls holding present"/>
            <p:cNvPicPr>
              <a:picLocks noChangeAspect="1"/>
            </p:cNvPicPr>
            <p:nvPr/>
          </p:nvPicPr>
          <p:blipFill rotWithShape="1">
            <a:blip r:embed="rId12">
              <a:extLst>
                <a:ext uri="{28A0092B-C50C-407E-A947-70E740481C1C}">
                  <a14:useLocalDpi xmlns:a14="http://schemas.microsoft.com/office/drawing/2010/main" val="0"/>
                </a:ext>
              </a:extLst>
            </a:blip>
            <a:srcRect l="12632" t="12042" r="50202" b="13343"/>
            <a:stretch/>
          </p:blipFill>
          <p:spPr>
            <a:xfrm>
              <a:off x="9883295" y="3685698"/>
              <a:ext cx="917731" cy="1228299"/>
            </a:xfrm>
            <a:prstGeom prst="rect">
              <a:avLst/>
            </a:prstGeom>
          </p:spPr>
        </p:pic>
        <p:pic>
          <p:nvPicPr>
            <p:cNvPr id="32" name="Picture 31" descr="present"/>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53775" y="4146388"/>
              <a:ext cx="745541" cy="549215"/>
            </a:xfrm>
            <a:prstGeom prst="rect">
              <a:avLst/>
            </a:prstGeom>
          </p:spPr>
        </p:pic>
      </p:grpSp>
      <p:grpSp>
        <p:nvGrpSpPr>
          <p:cNvPr id="33" name="Group 32" descr="girl holding a present"/>
          <p:cNvGrpSpPr/>
          <p:nvPr/>
        </p:nvGrpSpPr>
        <p:grpSpPr>
          <a:xfrm>
            <a:off x="9910135" y="4229241"/>
            <a:ext cx="795756" cy="866651"/>
            <a:chOff x="9883295" y="3685698"/>
            <a:chExt cx="1316021" cy="1228299"/>
          </a:xfrm>
        </p:grpSpPr>
        <p:pic>
          <p:nvPicPr>
            <p:cNvPr id="34" name="Picture 33" descr="girl"/>
            <p:cNvPicPr>
              <a:picLocks noChangeAspect="1"/>
            </p:cNvPicPr>
            <p:nvPr/>
          </p:nvPicPr>
          <p:blipFill rotWithShape="1">
            <a:blip r:embed="rId12">
              <a:extLst>
                <a:ext uri="{28A0092B-C50C-407E-A947-70E740481C1C}">
                  <a14:useLocalDpi xmlns:a14="http://schemas.microsoft.com/office/drawing/2010/main" val="0"/>
                </a:ext>
              </a:extLst>
            </a:blip>
            <a:srcRect l="12632" t="12042" r="50202" b="13343"/>
            <a:stretch/>
          </p:blipFill>
          <p:spPr>
            <a:xfrm>
              <a:off x="9883295" y="3685698"/>
              <a:ext cx="917731" cy="1228299"/>
            </a:xfrm>
            <a:prstGeom prst="rect">
              <a:avLst/>
            </a:prstGeom>
          </p:spPr>
        </p:pic>
        <p:pic>
          <p:nvPicPr>
            <p:cNvPr id="35" name="Picture 34" descr="present"/>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53775" y="4146388"/>
              <a:ext cx="745541" cy="549215"/>
            </a:xfrm>
            <a:prstGeom prst="rect">
              <a:avLst/>
            </a:prstGeom>
          </p:spPr>
        </p:pic>
      </p:grpSp>
      <p:pic>
        <p:nvPicPr>
          <p:cNvPr id="36" name="Picture 35" descr="girl playing football"/>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26516" y="5312827"/>
            <a:ext cx="551660" cy="574887"/>
          </a:xfrm>
          <a:prstGeom prst="rect">
            <a:avLst/>
          </a:prstGeom>
        </p:spPr>
      </p:pic>
      <p:pic>
        <p:nvPicPr>
          <p:cNvPr id="37" name="Picture 36" descr="boy readi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75216" y="5247527"/>
            <a:ext cx="748571" cy="782717"/>
          </a:xfrm>
          <a:prstGeom prst="rect">
            <a:avLst/>
          </a:prstGeom>
        </p:spPr>
      </p:pic>
      <p:pic>
        <p:nvPicPr>
          <p:cNvPr id="38" name="Picture 3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282214" y="5199049"/>
            <a:ext cx="457339" cy="746001"/>
          </a:xfrm>
          <a:prstGeom prst="rect">
            <a:avLst/>
          </a:prstGeom>
        </p:spPr>
      </p:pic>
      <p:pic>
        <p:nvPicPr>
          <p:cNvPr id="39" name="Picture 3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847259" y="5199049"/>
            <a:ext cx="457339" cy="746001"/>
          </a:xfrm>
          <a:prstGeom prst="rect">
            <a:avLst/>
          </a:prstGeom>
        </p:spPr>
      </p:pic>
      <p:grpSp>
        <p:nvGrpSpPr>
          <p:cNvPr id="40" name="Group 39"/>
          <p:cNvGrpSpPr/>
          <p:nvPr/>
        </p:nvGrpSpPr>
        <p:grpSpPr>
          <a:xfrm>
            <a:off x="6271700" y="3047024"/>
            <a:ext cx="627002" cy="1081164"/>
            <a:chOff x="8217453" y="3037287"/>
            <a:chExt cx="627002" cy="1081164"/>
          </a:xfrm>
        </p:grpSpPr>
        <p:pic>
          <p:nvPicPr>
            <p:cNvPr id="41" name="Picture 4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217453" y="3037287"/>
              <a:ext cx="627002" cy="503279"/>
            </a:xfrm>
            <a:prstGeom prst="rect">
              <a:avLst/>
            </a:prstGeom>
          </p:spPr>
        </p:pic>
        <p:pic>
          <p:nvPicPr>
            <p:cNvPr id="42" name="Picture 12" descr="tie clipart - Clip Art Library"/>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433227" y="3520036"/>
              <a:ext cx="225892" cy="5984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Group 42"/>
          <p:cNvGrpSpPr/>
          <p:nvPr/>
        </p:nvGrpSpPr>
        <p:grpSpPr>
          <a:xfrm>
            <a:off x="7845745" y="3054947"/>
            <a:ext cx="627002" cy="1081164"/>
            <a:chOff x="8217453" y="3037287"/>
            <a:chExt cx="627002" cy="1081164"/>
          </a:xfrm>
        </p:grpSpPr>
        <p:pic>
          <p:nvPicPr>
            <p:cNvPr id="44" name="Picture 4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217453" y="3037287"/>
              <a:ext cx="627002" cy="503279"/>
            </a:xfrm>
            <a:prstGeom prst="rect">
              <a:avLst/>
            </a:prstGeom>
          </p:spPr>
        </p:pic>
        <p:pic>
          <p:nvPicPr>
            <p:cNvPr id="45" name="Picture 12" descr="tie clipart - Clip Art Library"/>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433227" y="3520036"/>
              <a:ext cx="225892" cy="5984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45"/>
          <p:cNvGrpSpPr/>
          <p:nvPr/>
        </p:nvGrpSpPr>
        <p:grpSpPr>
          <a:xfrm>
            <a:off x="8521829" y="3002312"/>
            <a:ext cx="531437" cy="1138847"/>
            <a:chOff x="9769990" y="2952976"/>
            <a:chExt cx="531437" cy="1138847"/>
          </a:xfrm>
        </p:grpSpPr>
        <p:pic>
          <p:nvPicPr>
            <p:cNvPr id="47" name="Picture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769990" y="2952976"/>
              <a:ext cx="531437" cy="603906"/>
            </a:xfrm>
            <a:prstGeom prst="rect">
              <a:avLst/>
            </a:prstGeom>
          </p:spPr>
        </p:pic>
        <p:pic>
          <p:nvPicPr>
            <p:cNvPr id="48" name="Picture 12" descr="tie clipart - Clip Art Library"/>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915463" y="3493408"/>
              <a:ext cx="225892" cy="5984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 48"/>
          <p:cNvGrpSpPr/>
          <p:nvPr/>
        </p:nvGrpSpPr>
        <p:grpSpPr>
          <a:xfrm>
            <a:off x="9799752" y="3017201"/>
            <a:ext cx="531437" cy="1138847"/>
            <a:chOff x="9769990" y="2952976"/>
            <a:chExt cx="531437" cy="1138847"/>
          </a:xfrm>
        </p:grpSpPr>
        <p:pic>
          <p:nvPicPr>
            <p:cNvPr id="50" name="Picture 4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769990" y="2952976"/>
              <a:ext cx="531437" cy="603906"/>
            </a:xfrm>
            <a:prstGeom prst="rect">
              <a:avLst/>
            </a:prstGeom>
          </p:spPr>
        </p:pic>
        <p:pic>
          <p:nvPicPr>
            <p:cNvPr id="51" name="Picture 12" descr="tie clipart - Clip Art Library"/>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915463" y="3493408"/>
              <a:ext cx="225892" cy="5984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2" name="Group 51"/>
          <p:cNvGrpSpPr/>
          <p:nvPr/>
        </p:nvGrpSpPr>
        <p:grpSpPr>
          <a:xfrm>
            <a:off x="10329508" y="3037612"/>
            <a:ext cx="531437" cy="1138847"/>
            <a:chOff x="9769990" y="2952976"/>
            <a:chExt cx="531437" cy="1138847"/>
          </a:xfrm>
        </p:grpSpPr>
        <p:pic>
          <p:nvPicPr>
            <p:cNvPr id="53" name="Picture 5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769990" y="2952976"/>
              <a:ext cx="531437" cy="603906"/>
            </a:xfrm>
            <a:prstGeom prst="rect">
              <a:avLst/>
            </a:prstGeom>
          </p:spPr>
        </p:pic>
        <p:pic>
          <p:nvPicPr>
            <p:cNvPr id="54" name="Picture 12" descr="tie clipart - Clip Art Library"/>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915463" y="3493408"/>
              <a:ext cx="225892" cy="598415"/>
            </a:xfrm>
            <a:prstGeom prst="rect">
              <a:avLst/>
            </a:prstGeom>
            <a:noFill/>
            <a:extLst>
              <a:ext uri="{909E8E84-426E-40DD-AFC4-6F175D3DCCD1}">
                <a14:hiddenFill xmlns:a14="http://schemas.microsoft.com/office/drawing/2010/main">
                  <a:solidFill>
                    <a:srgbClr val="FFFFFF"/>
                  </a:solidFill>
                </a14:hiddenFill>
              </a:ext>
            </a:extLst>
          </p:spPr>
        </p:pic>
      </p:grpSp>
      <p:pic>
        <p:nvPicPr>
          <p:cNvPr id="55" name="Picture 54"/>
          <p:cNvPicPr>
            <a:picLocks noChangeAspect="1"/>
          </p:cNvPicPr>
          <p:nvPr/>
        </p:nvPicPr>
        <p:blipFill rotWithShape="1">
          <a:blip r:embed="rId18" cstate="print">
            <a:extLst>
              <a:ext uri="{28A0092B-C50C-407E-A947-70E740481C1C}">
                <a14:useLocalDpi xmlns:a14="http://schemas.microsoft.com/office/drawing/2010/main" val="0"/>
              </a:ext>
            </a:extLst>
          </a:blip>
          <a:srcRect r="73167" b="52485"/>
          <a:stretch/>
        </p:blipFill>
        <p:spPr>
          <a:xfrm>
            <a:off x="2499513" y="4077805"/>
            <a:ext cx="723032" cy="922215"/>
          </a:xfrm>
          <a:prstGeom prst="rect">
            <a:avLst/>
          </a:prstGeom>
        </p:spPr>
      </p:pic>
      <p:pic>
        <p:nvPicPr>
          <p:cNvPr id="56" name="Picture 55"/>
          <p:cNvPicPr>
            <a:picLocks noChangeAspect="1"/>
          </p:cNvPicPr>
          <p:nvPr/>
        </p:nvPicPr>
        <p:blipFill rotWithShape="1">
          <a:blip r:embed="rId18" cstate="print">
            <a:extLst>
              <a:ext uri="{28A0092B-C50C-407E-A947-70E740481C1C}">
                <a14:useLocalDpi xmlns:a14="http://schemas.microsoft.com/office/drawing/2010/main" val="0"/>
              </a:ext>
            </a:extLst>
          </a:blip>
          <a:srcRect r="73167" b="52485"/>
          <a:stretch/>
        </p:blipFill>
        <p:spPr>
          <a:xfrm>
            <a:off x="9909333" y="5139162"/>
            <a:ext cx="723032" cy="922215"/>
          </a:xfrm>
          <a:prstGeom prst="rect">
            <a:avLst/>
          </a:prstGeom>
        </p:spPr>
      </p:pic>
      <p:grpSp>
        <p:nvGrpSpPr>
          <p:cNvPr id="57" name="Group 56"/>
          <p:cNvGrpSpPr/>
          <p:nvPr/>
        </p:nvGrpSpPr>
        <p:grpSpPr>
          <a:xfrm>
            <a:off x="3566912" y="4033915"/>
            <a:ext cx="1418717" cy="910655"/>
            <a:chOff x="9590681" y="1882020"/>
            <a:chExt cx="1418717" cy="910655"/>
          </a:xfrm>
        </p:grpSpPr>
        <p:grpSp>
          <p:nvGrpSpPr>
            <p:cNvPr id="58" name="Group 57"/>
            <p:cNvGrpSpPr/>
            <p:nvPr/>
          </p:nvGrpSpPr>
          <p:grpSpPr>
            <a:xfrm>
              <a:off x="9590681" y="1882020"/>
              <a:ext cx="727671" cy="878187"/>
              <a:chOff x="7038498" y="1905589"/>
              <a:chExt cx="727671" cy="878187"/>
            </a:xfrm>
          </p:grpSpPr>
          <p:pic>
            <p:nvPicPr>
              <p:cNvPr id="62" name="Picture 6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044259" y="1905589"/>
                <a:ext cx="721910" cy="812149"/>
              </a:xfrm>
              <a:prstGeom prst="rect">
                <a:avLst/>
              </a:prstGeom>
            </p:spPr>
          </p:pic>
          <p:pic>
            <p:nvPicPr>
              <p:cNvPr id="63" name="Picture 6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038498" y="2302090"/>
                <a:ext cx="434967" cy="481686"/>
              </a:xfrm>
              <a:prstGeom prst="rect">
                <a:avLst/>
              </a:prstGeom>
            </p:spPr>
          </p:pic>
        </p:grpSp>
        <p:grpSp>
          <p:nvGrpSpPr>
            <p:cNvPr id="59" name="Group 58"/>
            <p:cNvGrpSpPr/>
            <p:nvPr/>
          </p:nvGrpSpPr>
          <p:grpSpPr>
            <a:xfrm>
              <a:off x="10281727" y="1914488"/>
              <a:ext cx="727671" cy="878187"/>
              <a:chOff x="7038498" y="1905589"/>
              <a:chExt cx="727671" cy="878187"/>
            </a:xfrm>
          </p:grpSpPr>
          <p:pic>
            <p:nvPicPr>
              <p:cNvPr id="60" name="Picture 5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044259" y="1905589"/>
                <a:ext cx="721910" cy="812149"/>
              </a:xfrm>
              <a:prstGeom prst="rect">
                <a:avLst/>
              </a:prstGeom>
            </p:spPr>
          </p:pic>
          <p:pic>
            <p:nvPicPr>
              <p:cNvPr id="61" name="Picture 6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038498" y="2302090"/>
                <a:ext cx="434967" cy="481686"/>
              </a:xfrm>
              <a:prstGeom prst="rect">
                <a:avLst/>
              </a:prstGeom>
            </p:spPr>
          </p:pic>
        </p:grpSp>
      </p:grpSp>
      <p:grpSp>
        <p:nvGrpSpPr>
          <p:cNvPr id="64" name="Group 63"/>
          <p:cNvGrpSpPr/>
          <p:nvPr/>
        </p:nvGrpSpPr>
        <p:grpSpPr>
          <a:xfrm>
            <a:off x="280152" y="4090564"/>
            <a:ext cx="1851397" cy="904367"/>
            <a:chOff x="5914772" y="1888308"/>
            <a:chExt cx="1851397" cy="904367"/>
          </a:xfrm>
        </p:grpSpPr>
        <p:pic>
          <p:nvPicPr>
            <p:cNvPr id="65" name="Picture 64"/>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914772" y="1888308"/>
              <a:ext cx="1084945" cy="772887"/>
            </a:xfrm>
            <a:prstGeom prst="rect">
              <a:avLst/>
            </a:prstGeom>
          </p:spPr>
        </p:pic>
        <p:pic>
          <p:nvPicPr>
            <p:cNvPr id="66" name="Picture 6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206722" y="2310989"/>
              <a:ext cx="434967" cy="481686"/>
            </a:xfrm>
            <a:prstGeom prst="rect">
              <a:avLst/>
            </a:prstGeom>
          </p:spPr>
        </p:pic>
        <p:grpSp>
          <p:nvGrpSpPr>
            <p:cNvPr id="67" name="Group 66"/>
            <p:cNvGrpSpPr/>
            <p:nvPr/>
          </p:nvGrpSpPr>
          <p:grpSpPr>
            <a:xfrm>
              <a:off x="7038498" y="1905589"/>
              <a:ext cx="727671" cy="878187"/>
              <a:chOff x="7038498" y="1905589"/>
              <a:chExt cx="727671" cy="878187"/>
            </a:xfrm>
          </p:grpSpPr>
          <p:pic>
            <p:nvPicPr>
              <p:cNvPr id="68" name="Picture 6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044259" y="1905589"/>
                <a:ext cx="721910" cy="812149"/>
              </a:xfrm>
              <a:prstGeom prst="rect">
                <a:avLst/>
              </a:prstGeom>
            </p:spPr>
          </p:pic>
          <p:pic>
            <p:nvPicPr>
              <p:cNvPr id="69" name="Picture 6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038498" y="2302090"/>
                <a:ext cx="434967" cy="481686"/>
              </a:xfrm>
              <a:prstGeom prst="rect">
                <a:avLst/>
              </a:prstGeom>
            </p:spPr>
          </p:pic>
        </p:grpSp>
      </p:grpSp>
      <p:pic>
        <p:nvPicPr>
          <p:cNvPr id="70" name="Picture 6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945001" y="5141962"/>
            <a:ext cx="1084945" cy="772887"/>
          </a:xfrm>
          <a:prstGeom prst="rect">
            <a:avLst/>
          </a:prstGeom>
        </p:spPr>
      </p:pic>
      <p:pic>
        <p:nvPicPr>
          <p:cNvPr id="71" name="Picture 7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074098" y="5547526"/>
            <a:ext cx="434967" cy="481686"/>
          </a:xfrm>
          <a:prstGeom prst="rect">
            <a:avLst/>
          </a:prstGeom>
        </p:spPr>
      </p:pic>
    </p:spTree>
    <p:extLst>
      <p:ext uri="{BB962C8B-B14F-4D97-AF65-F5344CB8AC3E}">
        <p14:creationId xmlns:p14="http://schemas.microsoft.com/office/powerpoint/2010/main" val="3154358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Exemple</a:t>
            </a:r>
            <a:r>
              <a:rPr lang="en-GB" sz="3600" b="1" dirty="0">
                <a:solidFill>
                  <a:schemeClr val="bg1"/>
                </a:solidFill>
              </a:rPr>
              <a:t> :</a:t>
            </a:r>
          </a:p>
        </p:txBody>
      </p:sp>
      <p:sp>
        <p:nvSpPr>
          <p:cNvPr id="9" name="TextBox 8"/>
          <p:cNvSpPr txBox="1"/>
          <p:nvPr/>
        </p:nvSpPr>
        <p:spPr>
          <a:xfrm>
            <a:off x="4803269" y="2108695"/>
            <a:ext cx="7106652" cy="4031873"/>
          </a:xfrm>
          <a:prstGeom prst="rect">
            <a:avLst/>
          </a:prstGeom>
          <a:noFill/>
          <a:ln w="76200">
            <a:solidFill>
              <a:schemeClr val="accent5">
                <a:lumMod val="50000"/>
              </a:schemeClr>
            </a:solidFill>
          </a:ln>
        </p:spPr>
        <p:txBody>
          <a:bodyPr wrap="square" rtlCol="0">
            <a:spAutoFit/>
          </a:bodyPr>
          <a:lstStyle/>
          <a:p>
            <a:r>
              <a:rPr lang="en-GB" sz="3200" dirty="0">
                <a:solidFill>
                  <a:schemeClr val="accent5">
                    <a:lumMod val="50000"/>
                  </a:schemeClr>
                </a:solidFill>
                <a:latin typeface="Century Gothic" panose="020B0502020202020204" pitchFamily="34" charset="0"/>
              </a:rPr>
              <a:t>1) </a:t>
            </a:r>
          </a:p>
          <a:p>
            <a:endParaRPr lang="en-GB" sz="3200" dirty="0">
              <a:latin typeface="Century Gothic" panose="020B0502020202020204" pitchFamily="34" charset="0"/>
            </a:endParaRPr>
          </a:p>
          <a:p>
            <a:endParaRPr lang="en-GB" sz="3200" dirty="0">
              <a:latin typeface="Century Gothic" panose="020B0502020202020204" pitchFamily="34" charset="0"/>
            </a:endParaRPr>
          </a:p>
          <a:p>
            <a:endParaRPr lang="en-GB" sz="3200" dirty="0">
              <a:latin typeface="Century Gothic" panose="020B0502020202020204" pitchFamily="34" charset="0"/>
            </a:endParaRPr>
          </a:p>
          <a:p>
            <a:endParaRPr lang="en-GB" sz="3200" dirty="0">
              <a:latin typeface="Century Gothic" panose="020B0502020202020204" pitchFamily="34" charset="0"/>
            </a:endParaRPr>
          </a:p>
          <a:p>
            <a:endParaRPr lang="en-GB" sz="3200" dirty="0">
              <a:latin typeface="Century Gothic" panose="020B0502020202020204" pitchFamily="34" charset="0"/>
            </a:endParaRPr>
          </a:p>
          <a:p>
            <a:endParaRPr lang="en-GB" sz="3200" dirty="0">
              <a:latin typeface="Century Gothic" panose="020B0502020202020204" pitchFamily="34" charset="0"/>
            </a:endParaRPr>
          </a:p>
          <a:p>
            <a:endParaRPr lang="en-GB" sz="3200" dirty="0">
              <a:latin typeface="Century Gothic" panose="020B0502020202020204" pitchFamily="34" charset="0"/>
            </a:endParaRPr>
          </a:p>
        </p:txBody>
      </p:sp>
      <p:sp>
        <p:nvSpPr>
          <p:cNvPr id="10" name="Rectangle 9"/>
          <p:cNvSpPr/>
          <p:nvPr/>
        </p:nvSpPr>
        <p:spPr>
          <a:xfrm>
            <a:off x="308212" y="1282400"/>
            <a:ext cx="3275257" cy="707886"/>
          </a:xfrm>
          <a:prstGeom prst="rect">
            <a:avLst/>
          </a:prstGeom>
          <a:noFill/>
        </p:spPr>
        <p:txBody>
          <a:bodyPr wrap="none" lIns="91440" tIns="45720" rIns="91440" bIns="45720">
            <a:spAutoFit/>
          </a:bodyPr>
          <a:lstStyle/>
          <a:p>
            <a:pPr algn="ctr"/>
            <a:r>
              <a:rPr lang="en-US" sz="4000" b="1" dirty="0" err="1">
                <a:ln w="22225">
                  <a:solidFill>
                    <a:schemeClr val="bg1"/>
                  </a:solidFill>
                  <a:prstDash val="solid"/>
                </a:ln>
                <a:solidFill>
                  <a:srgbClr val="115076"/>
                </a:solidFill>
                <a:latin typeface="Century Gothic" panose="020B0502020202020204" pitchFamily="34" charset="0"/>
              </a:rPr>
              <a:t>Partenaire</a:t>
            </a:r>
            <a:r>
              <a:rPr lang="en-US" sz="4000" b="1" dirty="0">
                <a:ln w="22225">
                  <a:solidFill>
                    <a:schemeClr val="bg1"/>
                  </a:solidFill>
                  <a:prstDash val="solid"/>
                </a:ln>
                <a:solidFill>
                  <a:srgbClr val="115076"/>
                </a:solidFill>
                <a:latin typeface="Century Gothic" panose="020B0502020202020204" pitchFamily="34" charset="0"/>
              </a:rPr>
              <a:t> A</a:t>
            </a:r>
            <a:endParaRPr lang="en-US" sz="4000" b="1" cap="none" spc="0" dirty="0">
              <a:ln w="22225">
                <a:solidFill>
                  <a:schemeClr val="bg1"/>
                </a:solidFill>
                <a:prstDash val="solid"/>
              </a:ln>
              <a:solidFill>
                <a:srgbClr val="115076"/>
              </a:solidFill>
              <a:effectLst/>
              <a:latin typeface="Century Gothic" panose="020B0502020202020204" pitchFamily="34" charset="0"/>
            </a:endParaRPr>
          </a:p>
        </p:txBody>
      </p:sp>
      <p:sp>
        <p:nvSpPr>
          <p:cNvPr id="11" name="Rectangle 10"/>
          <p:cNvSpPr/>
          <p:nvPr/>
        </p:nvSpPr>
        <p:spPr>
          <a:xfrm>
            <a:off x="5009331" y="1330346"/>
            <a:ext cx="3159840" cy="707886"/>
          </a:xfrm>
          <a:prstGeom prst="rect">
            <a:avLst/>
          </a:prstGeom>
          <a:noFill/>
        </p:spPr>
        <p:txBody>
          <a:bodyPr wrap="none" lIns="91440" tIns="45720" rIns="91440" bIns="45720">
            <a:spAutoFit/>
          </a:bodyPr>
          <a:lstStyle/>
          <a:p>
            <a:pPr algn="ctr"/>
            <a:r>
              <a:rPr lang="en-US" sz="4000" b="1" dirty="0" err="1">
                <a:ln w="22225">
                  <a:solidFill>
                    <a:schemeClr val="bg1"/>
                  </a:solidFill>
                  <a:prstDash val="solid"/>
                </a:ln>
                <a:solidFill>
                  <a:srgbClr val="115076"/>
                </a:solidFill>
                <a:latin typeface="Century Gothic" panose="020B0502020202020204" pitchFamily="34" charset="0"/>
              </a:rPr>
              <a:t>Partenaire</a:t>
            </a:r>
            <a:r>
              <a:rPr lang="en-US" sz="4000" b="1" dirty="0">
                <a:ln w="22225">
                  <a:solidFill>
                    <a:schemeClr val="bg1"/>
                  </a:solidFill>
                  <a:prstDash val="solid"/>
                </a:ln>
                <a:solidFill>
                  <a:srgbClr val="115076"/>
                </a:solidFill>
                <a:latin typeface="Century Gothic" panose="020B0502020202020204" pitchFamily="34" charset="0"/>
              </a:rPr>
              <a:t> B</a:t>
            </a:r>
            <a:endParaRPr lang="en-US" sz="4000" b="1" cap="none" spc="0" dirty="0">
              <a:ln w="22225">
                <a:solidFill>
                  <a:schemeClr val="bg1"/>
                </a:solidFill>
                <a:prstDash val="solid"/>
              </a:ln>
              <a:solidFill>
                <a:srgbClr val="115076"/>
              </a:solidFill>
              <a:effectLst/>
              <a:latin typeface="Century Gothic" panose="020B0502020202020204" pitchFamily="34" charset="0"/>
            </a:endParaRPr>
          </a:p>
        </p:txBody>
      </p:sp>
      <p:sp>
        <p:nvSpPr>
          <p:cNvPr id="12" name="TextBox 11"/>
          <p:cNvSpPr txBox="1"/>
          <p:nvPr/>
        </p:nvSpPr>
        <p:spPr>
          <a:xfrm>
            <a:off x="325044" y="2108696"/>
            <a:ext cx="4134635" cy="4031873"/>
          </a:xfrm>
          <a:prstGeom prst="rect">
            <a:avLst/>
          </a:prstGeom>
          <a:noFill/>
          <a:ln w="76200">
            <a:solidFill>
              <a:schemeClr val="accent5">
                <a:lumMod val="50000"/>
              </a:schemeClr>
            </a:solidFill>
          </a:ln>
        </p:spPr>
        <p:txBody>
          <a:bodyPr wrap="square" rtlCol="0">
            <a:spAutoFit/>
          </a:bodyPr>
          <a:lstStyle/>
          <a:p>
            <a:r>
              <a:rPr lang="en-GB" sz="3200" dirty="0" err="1">
                <a:solidFill>
                  <a:schemeClr val="accent5">
                    <a:lumMod val="50000"/>
                  </a:schemeClr>
                </a:solidFill>
                <a:latin typeface="Century Gothic" panose="020B0502020202020204" pitchFamily="34" charset="0"/>
              </a:rPr>
              <a:t>eg</a:t>
            </a:r>
            <a:r>
              <a:rPr lang="en-GB" sz="3200" dirty="0">
                <a:solidFill>
                  <a:schemeClr val="accent5">
                    <a:lumMod val="50000"/>
                  </a:schemeClr>
                </a:solidFill>
                <a:latin typeface="Century Gothic" panose="020B0502020202020204" pitchFamily="34" charset="0"/>
              </a:rPr>
              <a:t>) </a:t>
            </a:r>
          </a:p>
          <a:p>
            <a:endParaRPr lang="en-GB" sz="3200" dirty="0">
              <a:latin typeface="Century Gothic" panose="020B0502020202020204" pitchFamily="34" charset="0"/>
            </a:endParaRPr>
          </a:p>
          <a:p>
            <a:endParaRPr lang="en-GB" sz="3200" dirty="0">
              <a:latin typeface="Century Gothic" panose="020B0502020202020204" pitchFamily="34" charset="0"/>
            </a:endParaRPr>
          </a:p>
          <a:p>
            <a:endParaRPr lang="en-GB" sz="3200" dirty="0">
              <a:latin typeface="Century Gothic" panose="020B0502020202020204" pitchFamily="34" charset="0"/>
            </a:endParaRPr>
          </a:p>
          <a:p>
            <a:endParaRPr lang="en-GB" sz="3200" dirty="0">
              <a:latin typeface="Century Gothic" panose="020B0502020202020204" pitchFamily="34" charset="0"/>
            </a:endParaRPr>
          </a:p>
          <a:p>
            <a:endParaRPr lang="en-GB" sz="3200" dirty="0">
              <a:latin typeface="Century Gothic" panose="020B0502020202020204" pitchFamily="34" charset="0"/>
            </a:endParaRPr>
          </a:p>
          <a:p>
            <a:endParaRPr lang="en-GB" sz="3200" dirty="0">
              <a:latin typeface="Century Gothic" panose="020B0502020202020204" pitchFamily="34" charset="0"/>
            </a:endParaRPr>
          </a:p>
          <a:p>
            <a:endParaRPr lang="en-GB" sz="3200" dirty="0">
              <a:latin typeface="Century Gothic" panose="020B0502020202020204" pitchFamily="34" charset="0"/>
            </a:endParaRPr>
          </a:p>
        </p:txBody>
      </p:sp>
      <p:sp>
        <p:nvSpPr>
          <p:cNvPr id="13" name="TextBox 12"/>
          <p:cNvSpPr txBox="1"/>
          <p:nvPr/>
        </p:nvSpPr>
        <p:spPr>
          <a:xfrm>
            <a:off x="942810" y="2117276"/>
            <a:ext cx="3242693" cy="1569660"/>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 She listens</a:t>
            </a:r>
          </a:p>
          <a:p>
            <a:endParaRPr lang="en-GB" sz="3200" dirty="0">
              <a:solidFill>
                <a:schemeClr val="accent5">
                  <a:lumMod val="50000"/>
                </a:schemeClr>
              </a:solidFill>
              <a:latin typeface="Century Gothic" panose="020B0502020202020204" pitchFamily="34" charset="0"/>
            </a:endParaRPr>
          </a:p>
          <a:p>
            <a:r>
              <a:rPr lang="en-GB" sz="3200" dirty="0">
                <a:solidFill>
                  <a:schemeClr val="accent5">
                    <a:lumMod val="50000"/>
                  </a:schemeClr>
                </a:solidFill>
                <a:latin typeface="Century Gothic" panose="020B0502020202020204" pitchFamily="34" charset="0"/>
              </a:rPr>
              <a:t>______________</a:t>
            </a:r>
          </a:p>
        </p:txBody>
      </p:sp>
      <p:sp>
        <p:nvSpPr>
          <p:cNvPr id="14" name="TextBox 13"/>
          <p:cNvSpPr txBox="1"/>
          <p:nvPr/>
        </p:nvSpPr>
        <p:spPr>
          <a:xfrm>
            <a:off x="808784" y="2618298"/>
            <a:ext cx="3242693" cy="1077218"/>
          </a:xfrm>
          <a:prstGeom prst="rect">
            <a:avLst/>
          </a:prstGeom>
          <a:noFill/>
        </p:spPr>
        <p:txBody>
          <a:bodyPr wrap="square" rtlCol="0">
            <a:spAutoFit/>
          </a:bodyPr>
          <a:lstStyle/>
          <a:p>
            <a:endParaRPr lang="en-GB" sz="3200" dirty="0">
              <a:solidFill>
                <a:schemeClr val="accent5">
                  <a:lumMod val="50000"/>
                </a:schemeClr>
              </a:solidFill>
              <a:latin typeface="Century Gothic" panose="020B0502020202020204" pitchFamily="34" charset="0"/>
            </a:endParaRPr>
          </a:p>
          <a:p>
            <a:r>
              <a:rPr lang="en-GB" sz="3200" dirty="0">
                <a:solidFill>
                  <a:schemeClr val="accent5">
                    <a:lumMod val="50000"/>
                  </a:schemeClr>
                </a:solidFill>
                <a:latin typeface="Century Gothic" panose="020B0502020202020204" pitchFamily="34" charset="0"/>
              </a:rPr>
              <a:t>__Elle </a:t>
            </a:r>
            <a:r>
              <a:rPr lang="en-GB" sz="3200" dirty="0" err="1">
                <a:solidFill>
                  <a:schemeClr val="accent5">
                    <a:lumMod val="50000"/>
                  </a:schemeClr>
                </a:solidFill>
                <a:latin typeface="Century Gothic" panose="020B0502020202020204" pitchFamily="34" charset="0"/>
              </a:rPr>
              <a:t>écoute</a:t>
            </a:r>
            <a:r>
              <a:rPr lang="en-GB" sz="3200" dirty="0">
                <a:solidFill>
                  <a:schemeClr val="accent5">
                    <a:lumMod val="50000"/>
                  </a:schemeClr>
                </a:solidFill>
                <a:latin typeface="Century Gothic" panose="020B0502020202020204" pitchFamily="34" charset="0"/>
              </a:rPr>
              <a:t>__</a:t>
            </a:r>
          </a:p>
        </p:txBody>
      </p:sp>
      <p:grpSp>
        <p:nvGrpSpPr>
          <p:cNvPr id="15" name="Group 14" descr="a woman behind a desk, a girl with headphones, a man wearing headphones"/>
          <p:cNvGrpSpPr/>
          <p:nvPr/>
        </p:nvGrpSpPr>
        <p:grpSpPr>
          <a:xfrm>
            <a:off x="5644455" y="2567128"/>
            <a:ext cx="5739172" cy="2099346"/>
            <a:chOff x="1289166" y="1379621"/>
            <a:chExt cx="5739172" cy="2099346"/>
          </a:xfrm>
        </p:grpSpPr>
        <p:pic>
          <p:nvPicPr>
            <p:cNvPr id="16" name="Picture 15" descr="man behind a des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9166" y="1379621"/>
              <a:ext cx="1498731" cy="2099346"/>
            </a:xfrm>
            <a:prstGeom prst="rect">
              <a:avLst/>
            </a:prstGeom>
          </p:spPr>
        </p:pic>
        <p:pic>
          <p:nvPicPr>
            <p:cNvPr id="17" name="Picture 16" descr="boy wearing headphone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16343" y="1379621"/>
              <a:ext cx="1411995" cy="2086385"/>
            </a:xfrm>
            <a:prstGeom prst="rect">
              <a:avLst/>
            </a:prstGeom>
          </p:spPr>
        </p:pic>
        <p:pic>
          <p:nvPicPr>
            <p:cNvPr id="18" name="Picture 17" descr="woman wearing headphone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97132" y="1410254"/>
              <a:ext cx="1467419" cy="2038080"/>
            </a:xfrm>
            <a:prstGeom prst="rect">
              <a:avLst/>
            </a:prstGeom>
          </p:spPr>
        </p:pic>
      </p:grpSp>
      <p:pic>
        <p:nvPicPr>
          <p:cNvPr id="19" name="Picture 18" descr="green checkmark"/>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71399" y="3780264"/>
            <a:ext cx="1110005" cy="1156254"/>
          </a:xfrm>
          <a:prstGeom prst="rect">
            <a:avLst/>
          </a:prstGeom>
        </p:spPr>
      </p:pic>
      <p:sp>
        <p:nvSpPr>
          <p:cNvPr id="20" name="Rectangle 19"/>
          <p:cNvSpPr/>
          <p:nvPr/>
        </p:nvSpPr>
        <p:spPr>
          <a:xfrm>
            <a:off x="6149900" y="4936518"/>
            <a:ext cx="4413389" cy="1015663"/>
          </a:xfrm>
          <a:prstGeom prst="rect">
            <a:avLst/>
          </a:prstGeom>
          <a:noFill/>
          <a:ln>
            <a:noFill/>
          </a:ln>
        </p:spPr>
        <p:txBody>
          <a:bodyPr wrap="none" lIns="91440" tIns="45720" rIns="91440" bIns="45720">
            <a:spAutoFit/>
          </a:bodyPr>
          <a:lstStyle/>
          <a:p>
            <a:pPr algn="ctr"/>
            <a:r>
              <a:rPr lang="en-US" sz="6000" b="1" cap="none" spc="0" dirty="0" err="1">
                <a:ln w="22225">
                  <a:solidFill>
                    <a:schemeClr val="bg1"/>
                  </a:solidFill>
                  <a:prstDash val="solid"/>
                </a:ln>
                <a:solidFill>
                  <a:srgbClr val="115076"/>
                </a:solidFill>
                <a:effectLst/>
                <a:latin typeface="Century Gothic" panose="020B0502020202020204" pitchFamily="34" charset="0"/>
              </a:rPr>
              <a:t>elle</a:t>
            </a:r>
            <a:r>
              <a:rPr lang="en-US" sz="6000" b="1" cap="none" spc="0" dirty="0">
                <a:ln w="22225">
                  <a:solidFill>
                    <a:schemeClr val="bg1"/>
                  </a:solidFill>
                  <a:prstDash val="solid"/>
                </a:ln>
                <a:solidFill>
                  <a:srgbClr val="115076"/>
                </a:solidFill>
                <a:effectLst/>
                <a:latin typeface="Century Gothic" panose="020B0502020202020204" pitchFamily="34" charset="0"/>
              </a:rPr>
              <a:t> </a:t>
            </a:r>
            <a:r>
              <a:rPr lang="en-US" sz="6000" b="1" cap="none" spc="0" dirty="0" err="1">
                <a:ln w="22225">
                  <a:solidFill>
                    <a:schemeClr val="bg1"/>
                  </a:solidFill>
                  <a:prstDash val="solid"/>
                </a:ln>
                <a:solidFill>
                  <a:srgbClr val="115076"/>
                </a:solidFill>
                <a:effectLst/>
                <a:latin typeface="Century Gothic" panose="020B0502020202020204" pitchFamily="34" charset="0"/>
              </a:rPr>
              <a:t>écoute</a:t>
            </a:r>
            <a:endParaRPr lang="en-US" sz="6000" b="1" cap="none" spc="0" dirty="0">
              <a:ln w="22225">
                <a:solidFill>
                  <a:schemeClr val="bg1"/>
                </a:solidFill>
                <a:prstDash val="solid"/>
              </a:ln>
              <a:solidFill>
                <a:srgbClr val="115076"/>
              </a:solidFill>
              <a:effectLst/>
              <a:latin typeface="Century Gothic" panose="020B0502020202020204" pitchFamily="34" charset="0"/>
            </a:endParaRPr>
          </a:p>
        </p:txBody>
      </p:sp>
      <p:sp>
        <p:nvSpPr>
          <p:cNvPr id="21"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9388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Exemple</a:t>
            </a:r>
            <a:r>
              <a:rPr lang="en-GB" sz="3600" b="1" dirty="0">
                <a:solidFill>
                  <a:schemeClr val="bg1"/>
                </a:solidFill>
              </a:rPr>
              <a:t> :</a:t>
            </a:r>
          </a:p>
        </p:txBody>
      </p:sp>
      <p:grpSp>
        <p:nvGrpSpPr>
          <p:cNvPr id="9" name="Group 8" descr="girls singing"/>
          <p:cNvGrpSpPr/>
          <p:nvPr/>
        </p:nvGrpSpPr>
        <p:grpSpPr>
          <a:xfrm>
            <a:off x="4945256" y="2877381"/>
            <a:ext cx="1917057" cy="1731006"/>
            <a:chOff x="2170742" y="3665566"/>
            <a:chExt cx="963065" cy="841300"/>
          </a:xfrm>
        </p:grpSpPr>
        <p:pic>
          <p:nvPicPr>
            <p:cNvPr id="10" name="Picture 9" descr="girls singing"/>
            <p:cNvPicPr>
              <a:picLocks noChangeAspect="1"/>
            </p:cNvPicPr>
            <p:nvPr/>
          </p:nvPicPr>
          <p:blipFill rotWithShape="1">
            <a:blip r:embed="rId4">
              <a:extLst>
                <a:ext uri="{28A0092B-C50C-407E-A947-70E740481C1C}">
                  <a14:useLocalDpi xmlns:a14="http://schemas.microsoft.com/office/drawing/2010/main" val="0"/>
                </a:ext>
              </a:extLst>
            </a:blip>
            <a:srcRect l="24500" r="56598"/>
            <a:stretch/>
          </p:blipFill>
          <p:spPr>
            <a:xfrm>
              <a:off x="2689670" y="3681721"/>
              <a:ext cx="444137" cy="825145"/>
            </a:xfrm>
            <a:prstGeom prst="rect">
              <a:avLst/>
            </a:prstGeom>
          </p:spPr>
        </p:pic>
        <p:pic>
          <p:nvPicPr>
            <p:cNvPr id="11" name="Picture 10" descr="girls singing"/>
            <p:cNvPicPr>
              <a:picLocks noChangeAspect="1"/>
            </p:cNvPicPr>
            <p:nvPr/>
          </p:nvPicPr>
          <p:blipFill rotWithShape="1">
            <a:blip r:embed="rId4">
              <a:extLst>
                <a:ext uri="{28A0092B-C50C-407E-A947-70E740481C1C}">
                  <a14:useLocalDpi xmlns:a14="http://schemas.microsoft.com/office/drawing/2010/main" val="0"/>
                </a:ext>
              </a:extLst>
            </a:blip>
            <a:srcRect l="77915" b="14501"/>
            <a:stretch/>
          </p:blipFill>
          <p:spPr>
            <a:xfrm>
              <a:off x="2170742" y="3665566"/>
              <a:ext cx="518928" cy="705489"/>
            </a:xfrm>
            <a:prstGeom prst="rect">
              <a:avLst/>
            </a:prstGeom>
          </p:spPr>
        </p:pic>
      </p:grpSp>
      <p:pic>
        <p:nvPicPr>
          <p:cNvPr id="12" name="Picture 11" descr="girl and boy singing "/>
          <p:cNvPicPr>
            <a:picLocks noChangeAspect="1"/>
          </p:cNvPicPr>
          <p:nvPr/>
        </p:nvPicPr>
        <p:blipFill rotWithShape="1">
          <a:blip r:embed="rId4">
            <a:extLst>
              <a:ext uri="{28A0092B-C50C-407E-A947-70E740481C1C}">
                <a14:useLocalDpi xmlns:a14="http://schemas.microsoft.com/office/drawing/2010/main" val="0"/>
              </a:ext>
            </a:extLst>
          </a:blip>
          <a:srcRect r="56680"/>
          <a:stretch/>
        </p:blipFill>
        <p:spPr>
          <a:xfrm>
            <a:off x="7413233" y="2952141"/>
            <a:ext cx="2043114" cy="1656246"/>
          </a:xfrm>
          <a:prstGeom prst="rect">
            <a:avLst/>
          </a:prstGeom>
        </p:spPr>
      </p:pic>
      <p:pic>
        <p:nvPicPr>
          <p:cNvPr id="13" name="Picture 12" descr="girls singing"/>
          <p:cNvPicPr>
            <a:picLocks noChangeAspect="1"/>
          </p:cNvPicPr>
          <p:nvPr/>
        </p:nvPicPr>
        <p:blipFill rotWithShape="1">
          <a:blip r:embed="rId4">
            <a:extLst>
              <a:ext uri="{28A0092B-C50C-407E-A947-70E740481C1C}">
                <a14:useLocalDpi xmlns:a14="http://schemas.microsoft.com/office/drawing/2010/main" val="0"/>
              </a:ext>
            </a:extLst>
          </a:blip>
          <a:srcRect l="24500" r="56598"/>
          <a:stretch/>
        </p:blipFill>
        <p:spPr>
          <a:xfrm>
            <a:off x="10402398" y="2967368"/>
            <a:ext cx="884090" cy="1697766"/>
          </a:xfrm>
          <a:prstGeom prst="rect">
            <a:avLst/>
          </a:prstGeom>
        </p:spPr>
      </p:pic>
      <p:sp>
        <p:nvSpPr>
          <p:cNvPr id="14" name="TextBox 13"/>
          <p:cNvSpPr txBox="1"/>
          <p:nvPr/>
        </p:nvSpPr>
        <p:spPr>
          <a:xfrm>
            <a:off x="325044" y="2108696"/>
            <a:ext cx="4134635" cy="4031873"/>
          </a:xfrm>
          <a:prstGeom prst="rect">
            <a:avLst/>
          </a:prstGeom>
          <a:noFill/>
          <a:ln w="76200">
            <a:solidFill>
              <a:schemeClr val="accent5">
                <a:lumMod val="50000"/>
              </a:schemeClr>
            </a:solidFill>
          </a:ln>
        </p:spPr>
        <p:txBody>
          <a:bodyPr wrap="square" rtlCol="0">
            <a:spAutoFit/>
          </a:bodyPr>
          <a:lstStyle/>
          <a:p>
            <a:r>
              <a:rPr lang="en-GB" sz="3200" dirty="0" err="1">
                <a:solidFill>
                  <a:schemeClr val="accent5">
                    <a:lumMod val="50000"/>
                  </a:schemeClr>
                </a:solidFill>
                <a:latin typeface="Century Gothic" panose="020B0502020202020204" pitchFamily="34" charset="0"/>
              </a:rPr>
              <a:t>eg</a:t>
            </a:r>
            <a:r>
              <a:rPr lang="en-GB" sz="3200" dirty="0">
                <a:solidFill>
                  <a:schemeClr val="accent5">
                    <a:lumMod val="50000"/>
                  </a:schemeClr>
                </a:solidFill>
                <a:latin typeface="Century Gothic" panose="020B0502020202020204" pitchFamily="34" charset="0"/>
              </a:rPr>
              <a:t>) </a:t>
            </a:r>
          </a:p>
          <a:p>
            <a:endParaRPr lang="en-GB" sz="3200" dirty="0">
              <a:latin typeface="Century Gothic" panose="020B0502020202020204" pitchFamily="34" charset="0"/>
            </a:endParaRPr>
          </a:p>
          <a:p>
            <a:endParaRPr lang="en-GB" sz="3200" dirty="0">
              <a:latin typeface="Century Gothic" panose="020B0502020202020204" pitchFamily="34" charset="0"/>
            </a:endParaRPr>
          </a:p>
          <a:p>
            <a:endParaRPr lang="en-GB" sz="3200" dirty="0">
              <a:latin typeface="Century Gothic" panose="020B0502020202020204" pitchFamily="34" charset="0"/>
            </a:endParaRPr>
          </a:p>
          <a:p>
            <a:endParaRPr lang="en-GB" sz="3200" dirty="0">
              <a:latin typeface="Century Gothic" panose="020B0502020202020204" pitchFamily="34" charset="0"/>
            </a:endParaRPr>
          </a:p>
          <a:p>
            <a:endParaRPr lang="en-GB" sz="3200" dirty="0">
              <a:latin typeface="Century Gothic" panose="020B0502020202020204" pitchFamily="34" charset="0"/>
            </a:endParaRPr>
          </a:p>
          <a:p>
            <a:endParaRPr lang="en-GB" sz="3200" dirty="0">
              <a:latin typeface="Century Gothic" panose="020B0502020202020204" pitchFamily="34" charset="0"/>
            </a:endParaRPr>
          </a:p>
          <a:p>
            <a:endParaRPr lang="en-GB" sz="3200" dirty="0">
              <a:latin typeface="Century Gothic" panose="020B0502020202020204" pitchFamily="34" charset="0"/>
            </a:endParaRPr>
          </a:p>
        </p:txBody>
      </p:sp>
      <p:sp>
        <p:nvSpPr>
          <p:cNvPr id="15" name="TextBox 14"/>
          <p:cNvSpPr txBox="1"/>
          <p:nvPr/>
        </p:nvSpPr>
        <p:spPr>
          <a:xfrm>
            <a:off x="892295" y="2108695"/>
            <a:ext cx="3242693" cy="1569660"/>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 They (m) sing</a:t>
            </a:r>
          </a:p>
          <a:p>
            <a:endParaRPr lang="en-GB" sz="3200" dirty="0">
              <a:solidFill>
                <a:schemeClr val="accent5">
                  <a:lumMod val="50000"/>
                </a:schemeClr>
              </a:solidFill>
              <a:latin typeface="Century Gothic" panose="020B0502020202020204" pitchFamily="34" charset="0"/>
            </a:endParaRPr>
          </a:p>
          <a:p>
            <a:r>
              <a:rPr lang="en-GB" sz="3200" dirty="0">
                <a:solidFill>
                  <a:schemeClr val="accent5">
                    <a:lumMod val="50000"/>
                  </a:schemeClr>
                </a:solidFill>
                <a:latin typeface="Century Gothic" panose="020B0502020202020204" pitchFamily="34" charset="0"/>
              </a:rPr>
              <a:t>_______________</a:t>
            </a:r>
          </a:p>
        </p:txBody>
      </p:sp>
      <p:sp>
        <p:nvSpPr>
          <p:cNvPr id="16" name="TextBox 15"/>
          <p:cNvSpPr txBox="1"/>
          <p:nvPr/>
        </p:nvSpPr>
        <p:spPr>
          <a:xfrm>
            <a:off x="892295" y="2525948"/>
            <a:ext cx="3384680" cy="1077218"/>
          </a:xfrm>
          <a:prstGeom prst="rect">
            <a:avLst/>
          </a:prstGeom>
          <a:noFill/>
        </p:spPr>
        <p:txBody>
          <a:bodyPr wrap="square" rtlCol="0">
            <a:spAutoFit/>
          </a:bodyPr>
          <a:lstStyle/>
          <a:p>
            <a:endParaRPr lang="en-GB" sz="3200" dirty="0">
              <a:solidFill>
                <a:schemeClr val="accent5">
                  <a:lumMod val="50000"/>
                </a:schemeClr>
              </a:solidFill>
              <a:latin typeface="Century Gothic" panose="020B0502020202020204" pitchFamily="34" charset="0"/>
            </a:endParaRPr>
          </a:p>
          <a:p>
            <a:r>
              <a:rPr lang="en-GB" sz="3200" dirty="0">
                <a:solidFill>
                  <a:schemeClr val="accent5">
                    <a:lumMod val="50000"/>
                  </a:schemeClr>
                </a:solidFill>
                <a:latin typeface="Century Gothic" panose="020B0502020202020204" pitchFamily="34" charset="0"/>
              </a:rPr>
              <a:t>   </a:t>
            </a:r>
            <a:r>
              <a:rPr lang="en-GB" sz="3200" dirty="0" err="1">
                <a:solidFill>
                  <a:schemeClr val="accent5">
                    <a:lumMod val="50000"/>
                  </a:schemeClr>
                </a:solidFill>
                <a:latin typeface="Century Gothic" panose="020B0502020202020204" pitchFamily="34" charset="0"/>
              </a:rPr>
              <a:t>ils</a:t>
            </a:r>
            <a:r>
              <a:rPr lang="en-GB" sz="3200" dirty="0">
                <a:solidFill>
                  <a:schemeClr val="accent5">
                    <a:lumMod val="50000"/>
                  </a:schemeClr>
                </a:solidFill>
                <a:latin typeface="Century Gothic" panose="020B0502020202020204" pitchFamily="34" charset="0"/>
              </a:rPr>
              <a:t> </a:t>
            </a:r>
            <a:r>
              <a:rPr lang="en-GB" sz="3200" dirty="0" err="1">
                <a:solidFill>
                  <a:schemeClr val="accent5">
                    <a:lumMod val="50000"/>
                  </a:schemeClr>
                </a:solidFill>
                <a:latin typeface="Century Gothic" panose="020B0502020202020204" pitchFamily="34" charset="0"/>
              </a:rPr>
              <a:t>chantent</a:t>
            </a:r>
            <a:endParaRPr lang="en-GB" sz="3200" dirty="0">
              <a:solidFill>
                <a:schemeClr val="accent5">
                  <a:lumMod val="50000"/>
                </a:schemeClr>
              </a:solidFill>
              <a:latin typeface="Century Gothic" panose="020B0502020202020204" pitchFamily="34" charset="0"/>
            </a:endParaRPr>
          </a:p>
        </p:txBody>
      </p:sp>
      <p:sp>
        <p:nvSpPr>
          <p:cNvPr id="17" name="TextBox 16"/>
          <p:cNvSpPr txBox="1"/>
          <p:nvPr/>
        </p:nvSpPr>
        <p:spPr>
          <a:xfrm>
            <a:off x="4803269" y="2108695"/>
            <a:ext cx="7106652" cy="4031873"/>
          </a:xfrm>
          <a:prstGeom prst="rect">
            <a:avLst/>
          </a:prstGeom>
          <a:noFill/>
          <a:ln w="76200">
            <a:solidFill>
              <a:schemeClr val="accent5">
                <a:lumMod val="50000"/>
              </a:schemeClr>
            </a:solidFill>
          </a:ln>
        </p:spPr>
        <p:txBody>
          <a:bodyPr wrap="square" rtlCol="0">
            <a:spAutoFit/>
          </a:bodyPr>
          <a:lstStyle/>
          <a:p>
            <a:r>
              <a:rPr lang="en-GB" sz="3200" dirty="0">
                <a:solidFill>
                  <a:schemeClr val="accent5">
                    <a:lumMod val="50000"/>
                  </a:schemeClr>
                </a:solidFill>
                <a:latin typeface="Century Gothic" panose="020B0502020202020204" pitchFamily="34" charset="0"/>
              </a:rPr>
              <a:t>1) </a:t>
            </a:r>
          </a:p>
          <a:p>
            <a:endParaRPr lang="en-GB" sz="3200" dirty="0">
              <a:latin typeface="Century Gothic" panose="020B0502020202020204" pitchFamily="34" charset="0"/>
            </a:endParaRPr>
          </a:p>
          <a:p>
            <a:endParaRPr lang="en-GB" sz="3200" dirty="0">
              <a:latin typeface="Century Gothic" panose="020B0502020202020204" pitchFamily="34" charset="0"/>
            </a:endParaRPr>
          </a:p>
          <a:p>
            <a:endParaRPr lang="en-GB" sz="3200" dirty="0">
              <a:latin typeface="Century Gothic" panose="020B0502020202020204" pitchFamily="34" charset="0"/>
            </a:endParaRPr>
          </a:p>
          <a:p>
            <a:endParaRPr lang="en-GB" sz="3200" dirty="0">
              <a:latin typeface="Century Gothic" panose="020B0502020202020204" pitchFamily="34" charset="0"/>
            </a:endParaRPr>
          </a:p>
          <a:p>
            <a:endParaRPr lang="en-GB" sz="3200" dirty="0">
              <a:latin typeface="Century Gothic" panose="020B0502020202020204" pitchFamily="34" charset="0"/>
            </a:endParaRPr>
          </a:p>
          <a:p>
            <a:endParaRPr lang="en-GB" sz="3200" dirty="0">
              <a:latin typeface="Century Gothic" panose="020B0502020202020204" pitchFamily="34" charset="0"/>
            </a:endParaRPr>
          </a:p>
          <a:p>
            <a:endParaRPr lang="en-GB" sz="3200" dirty="0">
              <a:latin typeface="Century Gothic" panose="020B0502020202020204" pitchFamily="34" charset="0"/>
            </a:endParaRPr>
          </a:p>
        </p:txBody>
      </p:sp>
      <p:sp>
        <p:nvSpPr>
          <p:cNvPr id="18" name="Rectangle 17"/>
          <p:cNvSpPr/>
          <p:nvPr/>
        </p:nvSpPr>
        <p:spPr>
          <a:xfrm>
            <a:off x="200860" y="1281819"/>
            <a:ext cx="3241593" cy="707886"/>
          </a:xfrm>
          <a:prstGeom prst="rect">
            <a:avLst/>
          </a:prstGeom>
          <a:noFill/>
        </p:spPr>
        <p:txBody>
          <a:bodyPr wrap="none" lIns="91440" tIns="45720" rIns="91440" bIns="45720">
            <a:spAutoFit/>
          </a:bodyPr>
          <a:lstStyle/>
          <a:p>
            <a:pPr algn="ctr"/>
            <a:r>
              <a:rPr lang="en-US" sz="4000" b="1" dirty="0" err="1">
                <a:ln w="22225">
                  <a:solidFill>
                    <a:schemeClr val="bg1"/>
                  </a:solidFill>
                  <a:prstDash val="solid"/>
                </a:ln>
                <a:solidFill>
                  <a:srgbClr val="115076"/>
                </a:solidFill>
                <a:latin typeface="Century Gothic" panose="020B0502020202020204" pitchFamily="34" charset="0"/>
              </a:rPr>
              <a:t>Partenaire</a:t>
            </a:r>
            <a:r>
              <a:rPr lang="en-US" sz="4000" b="1" dirty="0">
                <a:ln w="22225">
                  <a:solidFill>
                    <a:schemeClr val="bg1"/>
                  </a:solidFill>
                  <a:prstDash val="solid"/>
                </a:ln>
                <a:solidFill>
                  <a:srgbClr val="115076"/>
                </a:solidFill>
                <a:latin typeface="Century Gothic" panose="020B0502020202020204" pitchFamily="34" charset="0"/>
              </a:rPr>
              <a:t> A</a:t>
            </a:r>
            <a:endParaRPr lang="en-US" sz="4000" b="1" cap="none" spc="0" dirty="0">
              <a:ln w="22225">
                <a:solidFill>
                  <a:schemeClr val="bg1"/>
                </a:solidFill>
                <a:prstDash val="solid"/>
              </a:ln>
              <a:solidFill>
                <a:srgbClr val="115076"/>
              </a:solidFill>
              <a:effectLst/>
              <a:latin typeface="Century Gothic" panose="020B0502020202020204" pitchFamily="34" charset="0"/>
            </a:endParaRPr>
          </a:p>
        </p:txBody>
      </p:sp>
      <p:sp>
        <p:nvSpPr>
          <p:cNvPr id="19" name="Rectangle 18"/>
          <p:cNvSpPr/>
          <p:nvPr/>
        </p:nvSpPr>
        <p:spPr>
          <a:xfrm>
            <a:off x="4803269" y="1330580"/>
            <a:ext cx="3159840" cy="707886"/>
          </a:xfrm>
          <a:prstGeom prst="rect">
            <a:avLst/>
          </a:prstGeom>
          <a:noFill/>
        </p:spPr>
        <p:txBody>
          <a:bodyPr wrap="none" lIns="91440" tIns="45720" rIns="91440" bIns="45720">
            <a:spAutoFit/>
          </a:bodyPr>
          <a:lstStyle/>
          <a:p>
            <a:pPr algn="ctr"/>
            <a:r>
              <a:rPr lang="en-US" sz="4000" b="1" dirty="0" err="1">
                <a:ln w="22225">
                  <a:solidFill>
                    <a:schemeClr val="bg1"/>
                  </a:solidFill>
                  <a:prstDash val="solid"/>
                </a:ln>
                <a:solidFill>
                  <a:srgbClr val="115076"/>
                </a:solidFill>
                <a:latin typeface="Century Gothic" panose="020B0502020202020204" pitchFamily="34" charset="0"/>
              </a:rPr>
              <a:t>Partenaire</a:t>
            </a:r>
            <a:r>
              <a:rPr lang="en-US" sz="4000" b="1" dirty="0">
                <a:ln w="22225">
                  <a:solidFill>
                    <a:schemeClr val="bg1"/>
                  </a:solidFill>
                  <a:prstDash val="solid"/>
                </a:ln>
                <a:solidFill>
                  <a:srgbClr val="115076"/>
                </a:solidFill>
                <a:latin typeface="Century Gothic" panose="020B0502020202020204" pitchFamily="34" charset="0"/>
              </a:rPr>
              <a:t> B</a:t>
            </a:r>
            <a:endParaRPr lang="en-US" sz="4000" b="1" cap="none" spc="0" dirty="0">
              <a:ln w="22225">
                <a:solidFill>
                  <a:schemeClr val="bg1"/>
                </a:solidFill>
                <a:prstDash val="solid"/>
              </a:ln>
              <a:solidFill>
                <a:srgbClr val="115076"/>
              </a:solidFill>
              <a:effectLst/>
              <a:latin typeface="Century Gothic" panose="020B0502020202020204" pitchFamily="34" charset="0"/>
            </a:endParaRPr>
          </a:p>
        </p:txBody>
      </p:sp>
      <p:pic>
        <p:nvPicPr>
          <p:cNvPr id="20" name="Picture 19" descr="green checkmar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1399" y="3780264"/>
            <a:ext cx="1110005" cy="1156254"/>
          </a:xfrm>
          <a:prstGeom prst="rect">
            <a:avLst/>
          </a:prstGeom>
        </p:spPr>
      </p:pic>
      <p:sp>
        <p:nvSpPr>
          <p:cNvPr id="21" name="Rectangle 20"/>
          <p:cNvSpPr/>
          <p:nvPr/>
        </p:nvSpPr>
        <p:spPr>
          <a:xfrm>
            <a:off x="6133872" y="4936518"/>
            <a:ext cx="4445449" cy="1015663"/>
          </a:xfrm>
          <a:prstGeom prst="rect">
            <a:avLst/>
          </a:prstGeom>
          <a:noFill/>
          <a:ln>
            <a:noFill/>
          </a:ln>
        </p:spPr>
        <p:txBody>
          <a:bodyPr wrap="none" lIns="91440" tIns="45720" rIns="91440" bIns="45720">
            <a:spAutoFit/>
          </a:bodyPr>
          <a:lstStyle/>
          <a:p>
            <a:pPr algn="ctr"/>
            <a:r>
              <a:rPr lang="en-US" sz="6000" b="1" dirty="0" err="1">
                <a:ln w="22225">
                  <a:solidFill>
                    <a:schemeClr val="bg1"/>
                  </a:solidFill>
                  <a:prstDash val="solid"/>
                </a:ln>
                <a:solidFill>
                  <a:srgbClr val="115076"/>
                </a:solidFill>
                <a:latin typeface="Century Gothic" panose="020B0502020202020204" pitchFamily="34" charset="0"/>
              </a:rPr>
              <a:t>i</a:t>
            </a:r>
            <a:r>
              <a:rPr lang="en-US" sz="6000" b="1" cap="none" spc="0" dirty="0" err="1">
                <a:ln w="22225">
                  <a:solidFill>
                    <a:schemeClr val="bg1"/>
                  </a:solidFill>
                  <a:prstDash val="solid"/>
                </a:ln>
                <a:solidFill>
                  <a:srgbClr val="115076"/>
                </a:solidFill>
                <a:effectLst/>
                <a:latin typeface="Century Gothic" panose="020B0502020202020204" pitchFamily="34" charset="0"/>
              </a:rPr>
              <a:t>ls</a:t>
            </a:r>
            <a:r>
              <a:rPr lang="en-US" sz="6000" b="1" cap="none" spc="0" dirty="0">
                <a:ln w="22225">
                  <a:solidFill>
                    <a:schemeClr val="bg1"/>
                  </a:solidFill>
                  <a:prstDash val="solid"/>
                </a:ln>
                <a:solidFill>
                  <a:srgbClr val="115076"/>
                </a:solidFill>
                <a:effectLst/>
                <a:latin typeface="Century Gothic" panose="020B0502020202020204" pitchFamily="34" charset="0"/>
              </a:rPr>
              <a:t> </a:t>
            </a:r>
            <a:r>
              <a:rPr lang="en-US" sz="6000" b="1" cap="none" spc="0" dirty="0" err="1">
                <a:ln w="22225">
                  <a:solidFill>
                    <a:schemeClr val="bg1"/>
                  </a:solidFill>
                  <a:prstDash val="solid"/>
                </a:ln>
                <a:solidFill>
                  <a:srgbClr val="115076"/>
                </a:solidFill>
                <a:effectLst/>
                <a:latin typeface="Century Gothic" panose="020B0502020202020204" pitchFamily="34" charset="0"/>
              </a:rPr>
              <a:t>chan</a:t>
            </a:r>
            <a:r>
              <a:rPr lang="en-US" sz="6000" b="1" dirty="0" err="1">
                <a:ln w="22225">
                  <a:solidFill>
                    <a:schemeClr val="bg1"/>
                  </a:solidFill>
                  <a:prstDash val="solid"/>
                </a:ln>
                <a:solidFill>
                  <a:srgbClr val="115076"/>
                </a:solidFill>
                <a:latin typeface="Century Gothic" panose="020B0502020202020204" pitchFamily="34" charset="0"/>
              </a:rPr>
              <a:t>tent</a:t>
            </a:r>
            <a:endParaRPr lang="en-US" sz="6000" b="1" cap="none" spc="0" dirty="0">
              <a:ln w="22225">
                <a:solidFill>
                  <a:schemeClr val="bg1"/>
                </a:solidFill>
                <a:prstDash val="solid"/>
              </a:ln>
              <a:solidFill>
                <a:srgbClr val="115076"/>
              </a:solidFill>
              <a:effectLst/>
              <a:latin typeface="Century Gothic" panose="020B0502020202020204" pitchFamily="34" charset="0"/>
            </a:endParaRPr>
          </a:p>
        </p:txBody>
      </p:sp>
      <p:sp>
        <p:nvSpPr>
          <p:cNvPr id="22"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5462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prstClr val="white"/>
                </a:solidFill>
              </a:rPr>
              <a:t>Réponses</a:t>
            </a:r>
            <a:r>
              <a:rPr lang="en-GB" sz="3600" b="1" dirty="0">
                <a:solidFill>
                  <a:prstClr val="white"/>
                </a:solidFill>
              </a:rPr>
              <a:t> B :</a:t>
            </a:r>
          </a:p>
        </p:txBody>
      </p:sp>
      <p:sp>
        <p:nvSpPr>
          <p:cNvPr id="5" name="TextBox 4" descr="boy with speech bubble"/>
          <p:cNvSpPr txBox="1"/>
          <p:nvPr/>
        </p:nvSpPr>
        <p:spPr>
          <a:xfrm>
            <a:off x="167952" y="1310377"/>
            <a:ext cx="11887200" cy="4893647"/>
          </a:xfrm>
          <a:prstGeom prst="rect">
            <a:avLst/>
          </a:prstGeom>
          <a:noFill/>
          <a:ln w="38100">
            <a:solidFill>
              <a:schemeClr val="accent5">
                <a:lumMod val="50000"/>
              </a:schemeClr>
            </a:solidFill>
          </a:ln>
        </p:spPr>
        <p:txBody>
          <a:bodyPr wrap="square" rtlCol="0">
            <a:spAutoFit/>
          </a:bodyPr>
          <a:lstStyle/>
          <a:p>
            <a:r>
              <a:rPr lang="en-GB" sz="2400" b="1" dirty="0">
                <a:solidFill>
                  <a:srgbClr val="002060"/>
                </a:solidFill>
                <a:latin typeface="Century Gothic" panose="020B0502020202020204" pitchFamily="34" charset="0"/>
              </a:rPr>
              <a:t>Listen to your partner, tick the correct picture, write the French then compare: </a:t>
            </a:r>
          </a:p>
          <a:p>
            <a:endParaRPr lang="en-GB" sz="2400" b="1" dirty="0">
              <a:solidFill>
                <a:srgbClr val="002060"/>
              </a:solidFill>
              <a:latin typeface="Century Gothic" panose="020B0502020202020204" pitchFamily="34" charset="0"/>
            </a:endParaRPr>
          </a:p>
          <a:p>
            <a:r>
              <a:rPr lang="en-GB" sz="2400" b="1" dirty="0">
                <a:solidFill>
                  <a:srgbClr val="002060"/>
                </a:solidFill>
                <a:latin typeface="Century Gothic" panose="020B0502020202020204" pitchFamily="34" charset="0"/>
              </a:rPr>
              <a:t>1)						5)</a:t>
            </a:r>
          </a:p>
          <a:p>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p>
            <a:r>
              <a:rPr lang="en-GB" sz="2400" b="1" dirty="0">
                <a:solidFill>
                  <a:srgbClr val="002060"/>
                </a:solidFill>
                <a:latin typeface="Century Gothic" panose="020B0502020202020204" pitchFamily="34" charset="0"/>
              </a:rPr>
              <a:t>2)	</a:t>
            </a:r>
            <a:r>
              <a:rPr lang="en-GB" sz="2400" b="1" dirty="0">
                <a:latin typeface="Century Gothic" panose="020B0502020202020204" pitchFamily="34" charset="0"/>
              </a:rPr>
              <a:t>	</a:t>
            </a:r>
            <a:r>
              <a:rPr lang="en-GB" sz="2400" b="1" dirty="0">
                <a:solidFill>
                  <a:srgbClr val="002060"/>
                </a:solidFill>
                <a:latin typeface="Century Gothic" panose="020B0502020202020204" pitchFamily="34" charset="0"/>
              </a:rPr>
              <a:t>				6)</a:t>
            </a:r>
          </a:p>
          <a:p>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p>
            <a:r>
              <a:rPr lang="en-GB" sz="2400" b="1" dirty="0">
                <a:solidFill>
                  <a:srgbClr val="002060"/>
                </a:solidFill>
                <a:latin typeface="Century Gothic" panose="020B0502020202020204" pitchFamily="34" charset="0"/>
              </a:rPr>
              <a:t>3)						7)</a:t>
            </a:r>
          </a:p>
          <a:p>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p>
            <a:r>
              <a:rPr lang="en-GB" sz="2400" b="1" dirty="0">
                <a:solidFill>
                  <a:srgbClr val="002060"/>
                </a:solidFill>
                <a:latin typeface="Century Gothic" panose="020B0502020202020204" pitchFamily="34" charset="0"/>
              </a:rPr>
              <a:t>4)						8)</a:t>
            </a:r>
            <a:endParaRPr lang="en-GB" sz="2400" dirty="0">
              <a:solidFill>
                <a:srgbClr val="002060"/>
              </a:solidFill>
              <a:latin typeface="Century Gothic" panose="020B0502020202020204" pitchFamily="34" charset="0"/>
            </a:endParaRPr>
          </a:p>
          <a:p>
            <a:endParaRPr lang="en-GB" sz="2400" dirty="0">
              <a:solidFill>
                <a:srgbClr val="002060"/>
              </a:solidFill>
              <a:latin typeface="Century Gothic" panose="020B0502020202020204" pitchFamily="34" charset="0"/>
            </a:endParaRPr>
          </a:p>
        </p:txBody>
      </p:sp>
      <p:grpSp>
        <p:nvGrpSpPr>
          <p:cNvPr id="6" name="Group 5" descr="girl with speech bubble"/>
          <p:cNvGrpSpPr/>
          <p:nvPr/>
        </p:nvGrpSpPr>
        <p:grpSpPr>
          <a:xfrm>
            <a:off x="703055" y="1903724"/>
            <a:ext cx="960370" cy="949644"/>
            <a:chOff x="6717369" y="2358723"/>
            <a:chExt cx="1469236" cy="1255701"/>
          </a:xfrm>
        </p:grpSpPr>
        <p:pic>
          <p:nvPicPr>
            <p:cNvPr id="9" name="Picture 8" descr="woman with a speech bubbl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7369" y="2358723"/>
              <a:ext cx="891548" cy="1255701"/>
            </a:xfrm>
            <a:prstGeom prst="rect">
              <a:avLst/>
            </a:prstGeom>
          </p:spPr>
        </p:pic>
        <p:sp>
          <p:nvSpPr>
            <p:cNvPr id="10" name="Rounded Rectangular Callout 9"/>
            <p:cNvSpPr/>
            <p:nvPr/>
          </p:nvSpPr>
          <p:spPr>
            <a:xfrm>
              <a:off x="7562213" y="2523666"/>
              <a:ext cx="624392" cy="354842"/>
            </a:xfrm>
            <a:prstGeom prst="wedgeRoundRectCallout">
              <a:avLst>
                <a:gd name="adj1" fmla="val -77663"/>
                <a:gd name="adj2" fmla="val 4807"/>
                <a:gd name="adj3" fmla="val 16667"/>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pic>
        <p:nvPicPr>
          <p:cNvPr id="11" name="Picture 10" descr="boy read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7308" y="1933562"/>
            <a:ext cx="802357" cy="838956"/>
          </a:xfrm>
          <a:prstGeom prst="rect">
            <a:avLst/>
          </a:prstGeom>
        </p:spPr>
      </p:pic>
      <p:pic>
        <p:nvPicPr>
          <p:cNvPr id="12" name="Picture 11" descr="woman behind  a desk with a blank piece of pape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1736" y="1964416"/>
            <a:ext cx="591298" cy="828259"/>
          </a:xfrm>
          <a:prstGeom prst="rect">
            <a:avLst/>
          </a:prstGeom>
        </p:spPr>
      </p:pic>
      <p:pic>
        <p:nvPicPr>
          <p:cNvPr id="13" name="Picture 12" descr="girl"/>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058" y="3188173"/>
            <a:ext cx="511068" cy="616194"/>
          </a:xfrm>
          <a:prstGeom prst="rect">
            <a:avLst/>
          </a:prstGeom>
        </p:spPr>
      </p:pic>
      <p:grpSp>
        <p:nvGrpSpPr>
          <p:cNvPr id="14" name="Group 13" descr="two girls playing football"/>
          <p:cNvGrpSpPr/>
          <p:nvPr/>
        </p:nvGrpSpPr>
        <p:grpSpPr>
          <a:xfrm>
            <a:off x="1946007" y="3128995"/>
            <a:ext cx="881601" cy="643848"/>
            <a:chOff x="2746826" y="2434549"/>
            <a:chExt cx="1348729" cy="851351"/>
          </a:xfrm>
        </p:grpSpPr>
        <p:pic>
          <p:nvPicPr>
            <p:cNvPr id="15" name="Picture 14" descr="girl playing football"/>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6826" y="2471116"/>
              <a:ext cx="781864" cy="814784"/>
            </a:xfrm>
            <a:prstGeom prst="rect">
              <a:avLst/>
            </a:prstGeom>
          </p:spPr>
        </p:pic>
        <p:pic>
          <p:nvPicPr>
            <p:cNvPr id="16" name="Picture 15" descr="girl playing football"/>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13691" y="2434549"/>
              <a:ext cx="781864" cy="814784"/>
            </a:xfrm>
            <a:prstGeom prst="rect">
              <a:avLst/>
            </a:prstGeom>
          </p:spPr>
        </p:pic>
      </p:grpSp>
      <p:pic>
        <p:nvPicPr>
          <p:cNvPr id="17" name="Picture 16" descr="a girl playing football"/>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47095" y="3154238"/>
            <a:ext cx="595925" cy="621016"/>
          </a:xfrm>
          <a:prstGeom prst="rect">
            <a:avLst/>
          </a:prstGeom>
        </p:spPr>
      </p:pic>
      <p:pic>
        <p:nvPicPr>
          <p:cNvPr id="18" name="Picture 17" descr="bo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63467" y="3120831"/>
            <a:ext cx="480046" cy="549938"/>
          </a:xfrm>
          <a:prstGeom prst="rect">
            <a:avLst/>
          </a:prstGeom>
        </p:spPr>
      </p:pic>
      <p:sp>
        <p:nvSpPr>
          <p:cNvPr id="19" name="Rounded Rectangular Callout 18" descr="speech bubble"/>
          <p:cNvSpPr/>
          <p:nvPr/>
        </p:nvSpPr>
        <p:spPr>
          <a:xfrm>
            <a:off x="7010964" y="3283043"/>
            <a:ext cx="418186" cy="308097"/>
          </a:xfrm>
          <a:prstGeom prst="wedgeRoundRectCallout">
            <a:avLst>
              <a:gd name="adj1" fmla="val -87192"/>
              <a:gd name="adj2" fmla="val 2379"/>
              <a:gd name="adj3" fmla="val 16667"/>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nvGrpSpPr>
          <p:cNvPr id="20" name="Group 19" descr="two people listening with headphones"/>
          <p:cNvGrpSpPr/>
          <p:nvPr/>
        </p:nvGrpSpPr>
        <p:grpSpPr>
          <a:xfrm>
            <a:off x="701771" y="4082076"/>
            <a:ext cx="908670" cy="766398"/>
            <a:chOff x="1600030" y="2037227"/>
            <a:chExt cx="3638586" cy="2511022"/>
          </a:xfrm>
        </p:grpSpPr>
        <p:pic>
          <p:nvPicPr>
            <p:cNvPr id="21" name="Picture 20" descr="woman with headphones"/>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93865" y="2124985"/>
              <a:ext cx="1744751" cy="2423264"/>
            </a:xfrm>
            <a:prstGeom prst="rect">
              <a:avLst/>
            </a:prstGeom>
          </p:spPr>
        </p:pic>
        <p:pic>
          <p:nvPicPr>
            <p:cNvPr id="22" name="Picture 21" descr="woman with headphone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00030" y="2037227"/>
              <a:ext cx="1893835" cy="2511022"/>
            </a:xfrm>
            <a:prstGeom prst="rect">
              <a:avLst/>
            </a:prstGeom>
          </p:spPr>
        </p:pic>
      </p:grpSp>
      <p:pic>
        <p:nvPicPr>
          <p:cNvPr id="23" name="Picture 22" descr="two people singing"/>
          <p:cNvPicPr>
            <a:picLocks noChangeAspect="1"/>
          </p:cNvPicPr>
          <p:nvPr/>
        </p:nvPicPr>
        <p:blipFill rotWithShape="1">
          <a:blip r:embed="rId12">
            <a:extLst>
              <a:ext uri="{28A0092B-C50C-407E-A947-70E740481C1C}">
                <a14:useLocalDpi xmlns:a14="http://schemas.microsoft.com/office/drawing/2010/main" val="0"/>
              </a:ext>
            </a:extLst>
          </a:blip>
          <a:srcRect r="56680"/>
          <a:stretch/>
        </p:blipFill>
        <p:spPr>
          <a:xfrm>
            <a:off x="1793324" y="4101666"/>
            <a:ext cx="1056071" cy="856102"/>
          </a:xfrm>
          <a:prstGeom prst="rect">
            <a:avLst/>
          </a:prstGeom>
        </p:spPr>
      </p:pic>
      <p:grpSp>
        <p:nvGrpSpPr>
          <p:cNvPr id="24" name="Group 23" descr="two people singing"/>
          <p:cNvGrpSpPr/>
          <p:nvPr/>
        </p:nvGrpSpPr>
        <p:grpSpPr>
          <a:xfrm>
            <a:off x="3380687" y="4082076"/>
            <a:ext cx="930953" cy="936227"/>
            <a:chOff x="2170742" y="3665566"/>
            <a:chExt cx="963065" cy="841300"/>
          </a:xfrm>
        </p:grpSpPr>
        <p:pic>
          <p:nvPicPr>
            <p:cNvPr id="25" name="Picture 24" descr="women singing"/>
            <p:cNvPicPr>
              <a:picLocks noChangeAspect="1"/>
            </p:cNvPicPr>
            <p:nvPr/>
          </p:nvPicPr>
          <p:blipFill rotWithShape="1">
            <a:blip r:embed="rId12">
              <a:extLst>
                <a:ext uri="{28A0092B-C50C-407E-A947-70E740481C1C}">
                  <a14:useLocalDpi xmlns:a14="http://schemas.microsoft.com/office/drawing/2010/main" val="0"/>
                </a:ext>
              </a:extLst>
            </a:blip>
            <a:srcRect l="24500" r="56598"/>
            <a:stretch/>
          </p:blipFill>
          <p:spPr>
            <a:xfrm>
              <a:off x="2689670" y="3681721"/>
              <a:ext cx="444137" cy="825145"/>
            </a:xfrm>
            <a:prstGeom prst="rect">
              <a:avLst/>
            </a:prstGeom>
          </p:spPr>
        </p:pic>
        <p:pic>
          <p:nvPicPr>
            <p:cNvPr id="26" name="Picture 25" descr="women singing"/>
            <p:cNvPicPr>
              <a:picLocks noChangeAspect="1"/>
            </p:cNvPicPr>
            <p:nvPr/>
          </p:nvPicPr>
          <p:blipFill rotWithShape="1">
            <a:blip r:embed="rId12">
              <a:extLst>
                <a:ext uri="{28A0092B-C50C-407E-A947-70E740481C1C}">
                  <a14:useLocalDpi xmlns:a14="http://schemas.microsoft.com/office/drawing/2010/main" val="0"/>
                </a:ext>
              </a:extLst>
            </a:blip>
            <a:srcRect l="77915" b="14501"/>
            <a:stretch/>
          </p:blipFill>
          <p:spPr>
            <a:xfrm>
              <a:off x="2170742" y="3665566"/>
              <a:ext cx="518928" cy="705489"/>
            </a:xfrm>
            <a:prstGeom prst="rect">
              <a:avLst/>
            </a:prstGeom>
          </p:spPr>
        </p:pic>
      </p:grpSp>
      <p:grpSp>
        <p:nvGrpSpPr>
          <p:cNvPr id="27" name="Group 26" descr="two people with a present"/>
          <p:cNvGrpSpPr/>
          <p:nvPr/>
        </p:nvGrpSpPr>
        <p:grpSpPr>
          <a:xfrm>
            <a:off x="6252349" y="4048289"/>
            <a:ext cx="1141875" cy="928921"/>
            <a:chOff x="6338783" y="3694668"/>
            <a:chExt cx="1746913" cy="1228299"/>
          </a:xfrm>
        </p:grpSpPr>
        <p:pic>
          <p:nvPicPr>
            <p:cNvPr id="28" name="Picture 27" descr="two people holding a present"/>
            <p:cNvPicPr>
              <a:picLocks noChangeAspect="1"/>
            </p:cNvPicPr>
            <p:nvPr/>
          </p:nvPicPr>
          <p:blipFill rotWithShape="1">
            <a:blip r:embed="rId13">
              <a:extLst>
                <a:ext uri="{28A0092B-C50C-407E-A947-70E740481C1C}">
                  <a14:useLocalDpi xmlns:a14="http://schemas.microsoft.com/office/drawing/2010/main" val="0"/>
                </a:ext>
              </a:extLst>
            </a:blip>
            <a:srcRect l="12632" t="12042" r="16622" b="13343"/>
            <a:stretch/>
          </p:blipFill>
          <p:spPr>
            <a:xfrm>
              <a:off x="6338783" y="3694668"/>
              <a:ext cx="1746913" cy="1228299"/>
            </a:xfrm>
            <a:prstGeom prst="rect">
              <a:avLst/>
            </a:prstGeom>
          </p:spPr>
        </p:pic>
        <p:pic>
          <p:nvPicPr>
            <p:cNvPr id="29" name="Picture 28" descr="present"/>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91052" y="4091023"/>
              <a:ext cx="745541" cy="549215"/>
            </a:xfrm>
            <a:prstGeom prst="rect">
              <a:avLst/>
            </a:prstGeom>
          </p:spPr>
        </p:pic>
      </p:grpSp>
      <p:pic>
        <p:nvPicPr>
          <p:cNvPr id="30" name="Picture 29" descr="present"/>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242911" y="4457745"/>
            <a:ext cx="530401" cy="390729"/>
          </a:xfrm>
          <a:prstGeom prst="rect">
            <a:avLst/>
          </a:prstGeom>
        </p:spPr>
      </p:pic>
      <p:pic>
        <p:nvPicPr>
          <p:cNvPr id="31" name="Picture 30" descr="one person with a present"/>
          <p:cNvPicPr>
            <a:picLocks noChangeAspect="1"/>
          </p:cNvPicPr>
          <p:nvPr/>
        </p:nvPicPr>
        <p:blipFill rotWithShape="1">
          <a:blip r:embed="rId13">
            <a:extLst>
              <a:ext uri="{28A0092B-C50C-407E-A947-70E740481C1C}">
                <a14:useLocalDpi xmlns:a14="http://schemas.microsoft.com/office/drawing/2010/main" val="0"/>
              </a:ext>
            </a:extLst>
          </a:blip>
          <a:srcRect l="50441" t="15284" r="15834" b="11315"/>
          <a:stretch/>
        </p:blipFill>
        <p:spPr>
          <a:xfrm>
            <a:off x="7889652" y="4122659"/>
            <a:ext cx="629786" cy="913807"/>
          </a:xfrm>
          <a:prstGeom prst="rect">
            <a:avLst/>
          </a:prstGeom>
        </p:spPr>
      </p:pic>
      <p:grpSp>
        <p:nvGrpSpPr>
          <p:cNvPr id="32" name="Group 31" descr="one person with a present"/>
          <p:cNvGrpSpPr/>
          <p:nvPr/>
        </p:nvGrpSpPr>
        <p:grpSpPr>
          <a:xfrm>
            <a:off x="9818722" y="4080706"/>
            <a:ext cx="860221" cy="928921"/>
            <a:chOff x="9883295" y="3685698"/>
            <a:chExt cx="1316021" cy="1228299"/>
          </a:xfrm>
        </p:grpSpPr>
        <p:pic>
          <p:nvPicPr>
            <p:cNvPr id="33" name="Picture 32" descr="girl holding present"/>
            <p:cNvPicPr>
              <a:picLocks noChangeAspect="1"/>
            </p:cNvPicPr>
            <p:nvPr/>
          </p:nvPicPr>
          <p:blipFill rotWithShape="1">
            <a:blip r:embed="rId13">
              <a:extLst>
                <a:ext uri="{28A0092B-C50C-407E-A947-70E740481C1C}">
                  <a14:useLocalDpi xmlns:a14="http://schemas.microsoft.com/office/drawing/2010/main" val="0"/>
                </a:ext>
              </a:extLst>
            </a:blip>
            <a:srcRect l="12632" t="12042" r="50202" b="13343"/>
            <a:stretch/>
          </p:blipFill>
          <p:spPr>
            <a:xfrm>
              <a:off x="9883295" y="3685698"/>
              <a:ext cx="917731" cy="1228299"/>
            </a:xfrm>
            <a:prstGeom prst="rect">
              <a:avLst/>
            </a:prstGeom>
          </p:spPr>
        </p:pic>
        <p:pic>
          <p:nvPicPr>
            <p:cNvPr id="34" name="Picture 33" descr="present"/>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53775" y="4146388"/>
              <a:ext cx="745541" cy="549215"/>
            </a:xfrm>
            <a:prstGeom prst="rect">
              <a:avLst/>
            </a:prstGeom>
          </p:spPr>
        </p:pic>
      </p:grpSp>
      <p:pic>
        <p:nvPicPr>
          <p:cNvPr id="35" name="Picture 34" descr="a woman singing"/>
          <p:cNvPicPr>
            <a:picLocks noChangeAspect="1"/>
          </p:cNvPicPr>
          <p:nvPr/>
        </p:nvPicPr>
        <p:blipFill rotWithShape="1">
          <a:blip r:embed="rId12">
            <a:extLst>
              <a:ext uri="{28A0092B-C50C-407E-A947-70E740481C1C}">
                <a14:useLocalDpi xmlns:a14="http://schemas.microsoft.com/office/drawing/2010/main" val="0"/>
              </a:ext>
            </a:extLst>
          </a:blip>
          <a:srcRect l="24500" r="56598" b="25473"/>
          <a:stretch/>
        </p:blipFill>
        <p:spPr>
          <a:xfrm>
            <a:off x="731618" y="5083157"/>
            <a:ext cx="677889" cy="889739"/>
          </a:xfrm>
          <a:prstGeom prst="rect">
            <a:avLst/>
          </a:prstGeom>
        </p:spPr>
      </p:pic>
      <p:pic>
        <p:nvPicPr>
          <p:cNvPr id="36" name="Picture 35" descr="one person listening with headphones"/>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35263" y="5057877"/>
            <a:ext cx="600955" cy="887980"/>
          </a:xfrm>
          <a:prstGeom prst="rect">
            <a:avLst/>
          </a:prstGeom>
        </p:spPr>
      </p:pic>
      <p:pic>
        <p:nvPicPr>
          <p:cNvPr id="37" name="Picture 36" descr="one person listening with headphones"/>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45290" y="5089444"/>
            <a:ext cx="593891" cy="824848"/>
          </a:xfrm>
          <a:prstGeom prst="rect">
            <a:avLst/>
          </a:prstGeom>
        </p:spPr>
      </p:pic>
      <p:grpSp>
        <p:nvGrpSpPr>
          <p:cNvPr id="38" name="Group 37" descr="women behind  a desk with a blank piece of paper"/>
          <p:cNvGrpSpPr/>
          <p:nvPr/>
        </p:nvGrpSpPr>
        <p:grpSpPr>
          <a:xfrm>
            <a:off x="6252349" y="5211159"/>
            <a:ext cx="927717" cy="853917"/>
            <a:chOff x="6253635" y="4994059"/>
            <a:chExt cx="1419281" cy="1129122"/>
          </a:xfrm>
        </p:grpSpPr>
        <p:pic>
          <p:nvPicPr>
            <p:cNvPr id="39" name="Picture 38" descr="woman behind a desk about to write"/>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891052" y="4994059"/>
              <a:ext cx="781864" cy="1095195"/>
            </a:xfrm>
            <a:prstGeom prst="rect">
              <a:avLst/>
            </a:prstGeom>
          </p:spPr>
        </p:pic>
        <p:pic>
          <p:nvPicPr>
            <p:cNvPr id="40" name="Picture 39" descr="woman behind a desk about to write"/>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253635" y="5027986"/>
              <a:ext cx="781864" cy="1095195"/>
            </a:xfrm>
            <a:prstGeom prst="rect">
              <a:avLst/>
            </a:prstGeom>
          </p:spPr>
        </p:pic>
      </p:grpSp>
      <p:sp>
        <p:nvSpPr>
          <p:cNvPr id="41"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2" name="Picture 4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1138319" y="2902608"/>
            <a:ext cx="457339" cy="746001"/>
          </a:xfrm>
          <a:prstGeom prst="rect">
            <a:avLst/>
          </a:prstGeom>
        </p:spPr>
      </p:pic>
      <p:pic>
        <p:nvPicPr>
          <p:cNvPr id="43" name="Picture 4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a:off x="8290346" y="1791784"/>
            <a:ext cx="548795" cy="1097589"/>
          </a:xfrm>
          <a:prstGeom prst="rect">
            <a:avLst/>
          </a:prstGeom>
        </p:spPr>
      </p:pic>
      <p:grpSp>
        <p:nvGrpSpPr>
          <p:cNvPr id="44" name="Group 43"/>
          <p:cNvGrpSpPr/>
          <p:nvPr/>
        </p:nvGrpSpPr>
        <p:grpSpPr>
          <a:xfrm>
            <a:off x="9835630" y="5057877"/>
            <a:ext cx="965444" cy="1137616"/>
            <a:chOff x="9592560" y="5036466"/>
            <a:chExt cx="965444" cy="1137616"/>
          </a:xfrm>
        </p:grpSpPr>
        <p:pic>
          <p:nvPicPr>
            <p:cNvPr id="45" name="Picture 4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a:off x="9592560" y="5076493"/>
              <a:ext cx="548795" cy="1097589"/>
            </a:xfrm>
            <a:prstGeom prst="rect">
              <a:avLst/>
            </a:prstGeom>
          </p:spPr>
        </p:pic>
        <p:pic>
          <p:nvPicPr>
            <p:cNvPr id="46" name="Picture 4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a:off x="10009209" y="5036466"/>
              <a:ext cx="548795" cy="1097589"/>
            </a:xfrm>
            <a:prstGeom prst="rect">
              <a:avLst/>
            </a:prstGeom>
          </p:spPr>
        </p:pic>
      </p:grpSp>
      <p:grpSp>
        <p:nvGrpSpPr>
          <p:cNvPr id="47" name="Group 46"/>
          <p:cNvGrpSpPr/>
          <p:nvPr/>
        </p:nvGrpSpPr>
        <p:grpSpPr>
          <a:xfrm>
            <a:off x="9967773" y="2942956"/>
            <a:ext cx="531437" cy="1138847"/>
            <a:chOff x="9769990" y="2952976"/>
            <a:chExt cx="531437" cy="1138847"/>
          </a:xfrm>
        </p:grpSpPr>
        <p:pic>
          <p:nvPicPr>
            <p:cNvPr id="48" name="Picture 4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769990" y="2952976"/>
              <a:ext cx="531437" cy="603906"/>
            </a:xfrm>
            <a:prstGeom prst="rect">
              <a:avLst/>
            </a:prstGeom>
          </p:spPr>
        </p:pic>
        <p:pic>
          <p:nvPicPr>
            <p:cNvPr id="49" name="Picture 12" descr="tie clipart - Clip Art Library"/>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915463" y="3493408"/>
              <a:ext cx="225892" cy="5984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Group 49"/>
          <p:cNvGrpSpPr/>
          <p:nvPr/>
        </p:nvGrpSpPr>
        <p:grpSpPr>
          <a:xfrm>
            <a:off x="8217453" y="3037287"/>
            <a:ext cx="627002" cy="1081164"/>
            <a:chOff x="8217453" y="3037287"/>
            <a:chExt cx="627002" cy="1081164"/>
          </a:xfrm>
        </p:grpSpPr>
        <p:pic>
          <p:nvPicPr>
            <p:cNvPr id="51" name="Picture 50"/>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217453" y="3037287"/>
              <a:ext cx="627002" cy="503279"/>
            </a:xfrm>
            <a:prstGeom prst="rect">
              <a:avLst/>
            </a:prstGeom>
          </p:spPr>
        </p:pic>
        <p:pic>
          <p:nvPicPr>
            <p:cNvPr id="52" name="Picture 12" descr="tie clipart - Clip Art Library"/>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433227" y="3520036"/>
              <a:ext cx="225892" cy="5984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3" name="Group 52"/>
          <p:cNvGrpSpPr/>
          <p:nvPr/>
        </p:nvGrpSpPr>
        <p:grpSpPr>
          <a:xfrm>
            <a:off x="5914772" y="1888308"/>
            <a:ext cx="1851397" cy="904367"/>
            <a:chOff x="5914772" y="1888308"/>
            <a:chExt cx="1851397" cy="904367"/>
          </a:xfrm>
        </p:grpSpPr>
        <p:pic>
          <p:nvPicPr>
            <p:cNvPr id="54" name="Picture 53"/>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914772" y="1888308"/>
              <a:ext cx="1084945" cy="772887"/>
            </a:xfrm>
            <a:prstGeom prst="rect">
              <a:avLst/>
            </a:prstGeom>
          </p:spPr>
        </p:pic>
        <p:pic>
          <p:nvPicPr>
            <p:cNvPr id="55" name="Picture 54"/>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206722" y="2310989"/>
              <a:ext cx="434967" cy="481686"/>
            </a:xfrm>
            <a:prstGeom prst="rect">
              <a:avLst/>
            </a:prstGeom>
          </p:spPr>
        </p:pic>
        <p:grpSp>
          <p:nvGrpSpPr>
            <p:cNvPr id="56" name="Group 55"/>
            <p:cNvGrpSpPr/>
            <p:nvPr/>
          </p:nvGrpSpPr>
          <p:grpSpPr>
            <a:xfrm>
              <a:off x="7038498" y="1905589"/>
              <a:ext cx="727671" cy="878187"/>
              <a:chOff x="7038498" y="1905589"/>
              <a:chExt cx="727671" cy="878187"/>
            </a:xfrm>
          </p:grpSpPr>
          <p:pic>
            <p:nvPicPr>
              <p:cNvPr id="57" name="Picture 56"/>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044259" y="1905589"/>
                <a:ext cx="721910" cy="812149"/>
              </a:xfrm>
              <a:prstGeom prst="rect">
                <a:avLst/>
              </a:prstGeom>
            </p:spPr>
          </p:pic>
          <p:pic>
            <p:nvPicPr>
              <p:cNvPr id="58" name="Picture 57"/>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038498" y="2302090"/>
                <a:ext cx="434967" cy="481686"/>
              </a:xfrm>
              <a:prstGeom prst="rect">
                <a:avLst/>
              </a:prstGeom>
            </p:spPr>
          </p:pic>
        </p:grpSp>
      </p:grpSp>
      <p:grpSp>
        <p:nvGrpSpPr>
          <p:cNvPr id="59" name="Group 58"/>
          <p:cNvGrpSpPr/>
          <p:nvPr/>
        </p:nvGrpSpPr>
        <p:grpSpPr>
          <a:xfrm>
            <a:off x="9590681" y="1882020"/>
            <a:ext cx="1418717" cy="910655"/>
            <a:chOff x="9590681" y="1882020"/>
            <a:chExt cx="1418717" cy="910655"/>
          </a:xfrm>
        </p:grpSpPr>
        <p:grpSp>
          <p:nvGrpSpPr>
            <p:cNvPr id="60" name="Group 59"/>
            <p:cNvGrpSpPr/>
            <p:nvPr/>
          </p:nvGrpSpPr>
          <p:grpSpPr>
            <a:xfrm>
              <a:off x="9590681" y="1882020"/>
              <a:ext cx="727671" cy="878187"/>
              <a:chOff x="7038498" y="1905589"/>
              <a:chExt cx="727671" cy="878187"/>
            </a:xfrm>
          </p:grpSpPr>
          <p:pic>
            <p:nvPicPr>
              <p:cNvPr id="64" name="Picture 63"/>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044259" y="1905589"/>
                <a:ext cx="721910" cy="812149"/>
              </a:xfrm>
              <a:prstGeom prst="rect">
                <a:avLst/>
              </a:prstGeom>
            </p:spPr>
          </p:pic>
          <p:pic>
            <p:nvPicPr>
              <p:cNvPr id="65" name="Picture 64"/>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038498" y="2302090"/>
                <a:ext cx="434967" cy="481686"/>
              </a:xfrm>
              <a:prstGeom prst="rect">
                <a:avLst/>
              </a:prstGeom>
            </p:spPr>
          </p:pic>
        </p:grpSp>
        <p:grpSp>
          <p:nvGrpSpPr>
            <p:cNvPr id="61" name="Group 60"/>
            <p:cNvGrpSpPr/>
            <p:nvPr/>
          </p:nvGrpSpPr>
          <p:grpSpPr>
            <a:xfrm>
              <a:off x="10281727" y="1914488"/>
              <a:ext cx="727671" cy="878187"/>
              <a:chOff x="7038498" y="1905589"/>
              <a:chExt cx="727671" cy="878187"/>
            </a:xfrm>
          </p:grpSpPr>
          <p:pic>
            <p:nvPicPr>
              <p:cNvPr id="62" name="Picture 61"/>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044259" y="1905589"/>
                <a:ext cx="721910" cy="812149"/>
              </a:xfrm>
              <a:prstGeom prst="rect">
                <a:avLst/>
              </a:prstGeom>
            </p:spPr>
          </p:pic>
          <p:pic>
            <p:nvPicPr>
              <p:cNvPr id="63" name="Picture 62"/>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038498" y="2302090"/>
                <a:ext cx="434967" cy="481686"/>
              </a:xfrm>
              <a:prstGeom prst="rect">
                <a:avLst/>
              </a:prstGeom>
            </p:spPr>
          </p:pic>
        </p:grpSp>
      </p:grpSp>
      <p:grpSp>
        <p:nvGrpSpPr>
          <p:cNvPr id="66" name="Group 65"/>
          <p:cNvGrpSpPr/>
          <p:nvPr/>
        </p:nvGrpSpPr>
        <p:grpSpPr>
          <a:xfrm>
            <a:off x="7697430" y="5125524"/>
            <a:ext cx="1418717" cy="910655"/>
            <a:chOff x="9590681" y="1882020"/>
            <a:chExt cx="1418717" cy="910655"/>
          </a:xfrm>
        </p:grpSpPr>
        <p:grpSp>
          <p:nvGrpSpPr>
            <p:cNvPr id="67" name="Group 66"/>
            <p:cNvGrpSpPr/>
            <p:nvPr/>
          </p:nvGrpSpPr>
          <p:grpSpPr>
            <a:xfrm>
              <a:off x="9590681" y="1882020"/>
              <a:ext cx="727671" cy="878187"/>
              <a:chOff x="7038498" y="1905589"/>
              <a:chExt cx="727671" cy="878187"/>
            </a:xfrm>
          </p:grpSpPr>
          <p:pic>
            <p:nvPicPr>
              <p:cNvPr id="71" name="Picture 70"/>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044259" y="1905589"/>
                <a:ext cx="721910" cy="812149"/>
              </a:xfrm>
              <a:prstGeom prst="rect">
                <a:avLst/>
              </a:prstGeom>
            </p:spPr>
          </p:pic>
          <p:pic>
            <p:nvPicPr>
              <p:cNvPr id="72" name="Picture 71"/>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038498" y="2302090"/>
                <a:ext cx="434967" cy="481686"/>
              </a:xfrm>
              <a:prstGeom prst="rect">
                <a:avLst/>
              </a:prstGeom>
            </p:spPr>
          </p:pic>
        </p:grpSp>
        <p:grpSp>
          <p:nvGrpSpPr>
            <p:cNvPr id="68" name="Group 67"/>
            <p:cNvGrpSpPr/>
            <p:nvPr/>
          </p:nvGrpSpPr>
          <p:grpSpPr>
            <a:xfrm>
              <a:off x="10281727" y="1914488"/>
              <a:ext cx="727671" cy="878187"/>
              <a:chOff x="7038498" y="1905589"/>
              <a:chExt cx="727671" cy="878187"/>
            </a:xfrm>
          </p:grpSpPr>
          <p:pic>
            <p:nvPicPr>
              <p:cNvPr id="69" name="Picture 68"/>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044259" y="1905589"/>
                <a:ext cx="721910" cy="812149"/>
              </a:xfrm>
              <a:prstGeom prst="rect">
                <a:avLst/>
              </a:prstGeom>
            </p:spPr>
          </p:pic>
          <p:pic>
            <p:nvPicPr>
              <p:cNvPr id="70" name="Picture 69"/>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038498" y="2302090"/>
                <a:ext cx="434967" cy="481686"/>
              </a:xfrm>
              <a:prstGeom prst="rect">
                <a:avLst/>
              </a:prstGeom>
            </p:spPr>
          </p:pic>
        </p:grpSp>
      </p:grpSp>
      <p:sp>
        <p:nvSpPr>
          <p:cNvPr id="73" name="Oval 72" descr="oval showing correct answer"/>
          <p:cNvSpPr/>
          <p:nvPr/>
        </p:nvSpPr>
        <p:spPr>
          <a:xfrm>
            <a:off x="1877426" y="1824900"/>
            <a:ext cx="1188000" cy="102846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74" name="Oval 73" descr="oval showing correct answer"/>
          <p:cNvSpPr/>
          <p:nvPr/>
        </p:nvSpPr>
        <p:spPr>
          <a:xfrm>
            <a:off x="471265" y="2950512"/>
            <a:ext cx="1188000" cy="102846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75" name="Oval 74" descr="oval showing correct answer"/>
          <p:cNvSpPr/>
          <p:nvPr/>
        </p:nvSpPr>
        <p:spPr>
          <a:xfrm>
            <a:off x="1800832" y="3943511"/>
            <a:ext cx="1188000" cy="102846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76" name="Oval 75" descr="oval showing correct answer"/>
          <p:cNvSpPr/>
          <p:nvPr/>
        </p:nvSpPr>
        <p:spPr>
          <a:xfrm>
            <a:off x="3177897" y="4958141"/>
            <a:ext cx="1188000" cy="102846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77" name="Oval 76" descr="oval showing correct answer"/>
          <p:cNvSpPr/>
          <p:nvPr/>
        </p:nvSpPr>
        <p:spPr>
          <a:xfrm>
            <a:off x="9579401" y="1747787"/>
            <a:ext cx="1404652" cy="105392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78" name="Oval 77" descr="oval showing correct answer"/>
          <p:cNvSpPr/>
          <p:nvPr/>
        </p:nvSpPr>
        <p:spPr>
          <a:xfrm>
            <a:off x="9664064" y="2922857"/>
            <a:ext cx="1188000" cy="102846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79" name="Oval 78" descr="oval showing correct answer"/>
          <p:cNvSpPr/>
          <p:nvPr/>
        </p:nvSpPr>
        <p:spPr>
          <a:xfrm>
            <a:off x="9663196" y="4060473"/>
            <a:ext cx="1188000" cy="102846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80" name="Oval 79" descr="oval showing correct answer"/>
          <p:cNvSpPr/>
          <p:nvPr/>
        </p:nvSpPr>
        <p:spPr>
          <a:xfrm>
            <a:off x="9687727" y="5125234"/>
            <a:ext cx="1188000" cy="102846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Tree>
    <p:extLst>
      <p:ext uri="{BB962C8B-B14F-4D97-AF65-F5344CB8AC3E}">
        <p14:creationId xmlns:p14="http://schemas.microsoft.com/office/powerpoint/2010/main" val="103034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P spid="75" grpId="0" animBg="1"/>
      <p:bldP spid="76" grpId="0" animBg="1"/>
      <p:bldP spid="77" grpId="0" animBg="1"/>
      <p:bldP spid="78" grpId="0" animBg="1"/>
      <p:bldP spid="79" grpId="0" animBg="1"/>
      <p:bldP spid="8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prstClr val="white"/>
                </a:solidFill>
              </a:rPr>
              <a:t>Réponses</a:t>
            </a:r>
            <a:r>
              <a:rPr lang="en-GB" sz="3600" b="1" dirty="0">
                <a:solidFill>
                  <a:prstClr val="white"/>
                </a:solidFill>
              </a:rPr>
              <a:t> A :</a:t>
            </a:r>
          </a:p>
        </p:txBody>
      </p:sp>
      <p:sp>
        <p:nvSpPr>
          <p:cNvPr id="5" name="TextBox 4" descr="boy with speech bubble"/>
          <p:cNvSpPr txBox="1"/>
          <p:nvPr/>
        </p:nvSpPr>
        <p:spPr>
          <a:xfrm>
            <a:off x="167952" y="1310377"/>
            <a:ext cx="11887200" cy="4893647"/>
          </a:xfrm>
          <a:prstGeom prst="rect">
            <a:avLst/>
          </a:prstGeom>
          <a:noFill/>
          <a:ln w="38100">
            <a:solidFill>
              <a:schemeClr val="accent5">
                <a:lumMod val="50000"/>
              </a:schemeClr>
            </a:solidFill>
          </a:ln>
        </p:spPr>
        <p:txBody>
          <a:bodyPr wrap="square" rtlCol="0">
            <a:spAutoFit/>
          </a:bodyPr>
          <a:lstStyle/>
          <a:p>
            <a:r>
              <a:rPr lang="en-GB" sz="2400" b="1" dirty="0">
                <a:solidFill>
                  <a:srgbClr val="002060"/>
                </a:solidFill>
                <a:latin typeface="Century Gothic" panose="020B0502020202020204" pitchFamily="34" charset="0"/>
              </a:rPr>
              <a:t>Listen to your partner, tick the correct picture, write the French then compare: </a:t>
            </a:r>
          </a:p>
          <a:p>
            <a:endParaRPr lang="en-GB" sz="2400" b="1" dirty="0">
              <a:solidFill>
                <a:srgbClr val="002060"/>
              </a:solidFill>
              <a:latin typeface="Century Gothic" panose="020B0502020202020204" pitchFamily="34" charset="0"/>
            </a:endParaRPr>
          </a:p>
          <a:p>
            <a:r>
              <a:rPr lang="en-GB" sz="2400" b="1" dirty="0">
                <a:solidFill>
                  <a:srgbClr val="002060"/>
                </a:solidFill>
                <a:latin typeface="Century Gothic" panose="020B0502020202020204" pitchFamily="34" charset="0"/>
              </a:rPr>
              <a:t>1)						5)</a:t>
            </a:r>
          </a:p>
          <a:p>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p>
            <a:r>
              <a:rPr lang="en-GB" sz="2400" b="1" dirty="0">
                <a:solidFill>
                  <a:srgbClr val="002060"/>
                </a:solidFill>
                <a:latin typeface="Century Gothic" panose="020B0502020202020204" pitchFamily="34" charset="0"/>
              </a:rPr>
              <a:t>2)	</a:t>
            </a:r>
            <a:r>
              <a:rPr lang="en-GB" sz="2400" b="1" dirty="0">
                <a:latin typeface="Century Gothic" panose="020B0502020202020204" pitchFamily="34" charset="0"/>
              </a:rPr>
              <a:t>	</a:t>
            </a:r>
            <a:r>
              <a:rPr lang="en-GB" sz="2400" b="1" dirty="0">
                <a:solidFill>
                  <a:srgbClr val="002060"/>
                </a:solidFill>
                <a:latin typeface="Century Gothic" panose="020B0502020202020204" pitchFamily="34" charset="0"/>
              </a:rPr>
              <a:t>				6)</a:t>
            </a:r>
          </a:p>
          <a:p>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p>
            <a:r>
              <a:rPr lang="en-GB" sz="2400" b="1" dirty="0">
                <a:solidFill>
                  <a:srgbClr val="002060"/>
                </a:solidFill>
                <a:latin typeface="Century Gothic" panose="020B0502020202020204" pitchFamily="34" charset="0"/>
              </a:rPr>
              <a:t>3)						7)</a:t>
            </a:r>
          </a:p>
          <a:p>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p>
            <a:r>
              <a:rPr lang="en-GB" sz="2400" b="1" dirty="0">
                <a:solidFill>
                  <a:srgbClr val="002060"/>
                </a:solidFill>
                <a:latin typeface="Century Gothic" panose="020B0502020202020204" pitchFamily="34" charset="0"/>
              </a:rPr>
              <a:t>4)						8)</a:t>
            </a:r>
            <a:endParaRPr lang="en-GB" sz="2400" dirty="0">
              <a:solidFill>
                <a:srgbClr val="002060"/>
              </a:solidFill>
              <a:latin typeface="Century Gothic" panose="020B0502020202020204" pitchFamily="34" charset="0"/>
            </a:endParaRPr>
          </a:p>
          <a:p>
            <a:endParaRPr lang="en-GB" sz="2400" dirty="0">
              <a:solidFill>
                <a:srgbClr val="002060"/>
              </a:solidFill>
              <a:latin typeface="Century Gothic" panose="020B0502020202020204" pitchFamily="34" charset="0"/>
            </a:endParaRPr>
          </a:p>
        </p:txBody>
      </p:sp>
      <p:sp>
        <p:nvSpPr>
          <p:cNvPr id="6"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descr="boy singing"/>
          <p:cNvPicPr>
            <a:picLocks noChangeAspect="1"/>
          </p:cNvPicPr>
          <p:nvPr/>
        </p:nvPicPr>
        <p:blipFill rotWithShape="1">
          <a:blip r:embed="rId4">
            <a:extLst>
              <a:ext uri="{28A0092B-C50C-407E-A947-70E740481C1C}">
                <a14:useLocalDpi xmlns:a14="http://schemas.microsoft.com/office/drawing/2010/main" val="0"/>
              </a:ext>
            </a:extLst>
          </a:blip>
          <a:srcRect r="71145"/>
          <a:stretch/>
        </p:blipFill>
        <p:spPr>
          <a:xfrm>
            <a:off x="713003" y="1992336"/>
            <a:ext cx="668380" cy="813435"/>
          </a:xfrm>
          <a:prstGeom prst="rect">
            <a:avLst/>
          </a:prstGeom>
        </p:spPr>
      </p:pic>
      <p:grpSp>
        <p:nvGrpSpPr>
          <p:cNvPr id="10" name="Group 9" descr="women singing"/>
          <p:cNvGrpSpPr/>
          <p:nvPr/>
        </p:nvGrpSpPr>
        <p:grpSpPr>
          <a:xfrm>
            <a:off x="2202098" y="1992336"/>
            <a:ext cx="861187" cy="873467"/>
            <a:chOff x="2170742" y="3665566"/>
            <a:chExt cx="963065" cy="841300"/>
          </a:xfrm>
        </p:grpSpPr>
        <p:pic>
          <p:nvPicPr>
            <p:cNvPr id="11" name="Picture 10" descr="woman "/>
            <p:cNvPicPr>
              <a:picLocks noChangeAspect="1"/>
            </p:cNvPicPr>
            <p:nvPr/>
          </p:nvPicPr>
          <p:blipFill rotWithShape="1">
            <a:blip r:embed="rId4">
              <a:extLst>
                <a:ext uri="{28A0092B-C50C-407E-A947-70E740481C1C}">
                  <a14:useLocalDpi xmlns:a14="http://schemas.microsoft.com/office/drawing/2010/main" val="0"/>
                </a:ext>
              </a:extLst>
            </a:blip>
            <a:srcRect l="24500" r="56598"/>
            <a:stretch/>
          </p:blipFill>
          <p:spPr>
            <a:xfrm>
              <a:off x="2689670" y="3681721"/>
              <a:ext cx="444137" cy="825145"/>
            </a:xfrm>
            <a:prstGeom prst="rect">
              <a:avLst/>
            </a:prstGeom>
          </p:spPr>
        </p:pic>
        <p:pic>
          <p:nvPicPr>
            <p:cNvPr id="12" name="Picture 11" descr="woman singing"/>
            <p:cNvPicPr>
              <a:picLocks noChangeAspect="1"/>
            </p:cNvPicPr>
            <p:nvPr/>
          </p:nvPicPr>
          <p:blipFill rotWithShape="1">
            <a:blip r:embed="rId4">
              <a:extLst>
                <a:ext uri="{28A0092B-C50C-407E-A947-70E740481C1C}">
                  <a14:useLocalDpi xmlns:a14="http://schemas.microsoft.com/office/drawing/2010/main" val="0"/>
                </a:ext>
              </a:extLst>
            </a:blip>
            <a:srcRect l="77915" b="14501"/>
            <a:stretch/>
          </p:blipFill>
          <p:spPr>
            <a:xfrm>
              <a:off x="2170742" y="3665566"/>
              <a:ext cx="518928" cy="705489"/>
            </a:xfrm>
            <a:prstGeom prst="rect">
              <a:avLst/>
            </a:prstGeom>
          </p:spPr>
        </p:pic>
      </p:grpSp>
      <p:pic>
        <p:nvPicPr>
          <p:cNvPr id="13" name="Picture 12" descr="boy and girl singing"/>
          <p:cNvPicPr>
            <a:picLocks noChangeAspect="1"/>
          </p:cNvPicPr>
          <p:nvPr/>
        </p:nvPicPr>
        <p:blipFill rotWithShape="1">
          <a:blip r:embed="rId4">
            <a:extLst>
              <a:ext uri="{28A0092B-C50C-407E-A947-70E740481C1C}">
                <a14:useLocalDpi xmlns:a14="http://schemas.microsoft.com/office/drawing/2010/main" val="0"/>
              </a:ext>
            </a:extLst>
          </a:blip>
          <a:srcRect r="56680"/>
          <a:stretch/>
        </p:blipFill>
        <p:spPr>
          <a:xfrm>
            <a:off x="3772232" y="2000864"/>
            <a:ext cx="985277" cy="798713"/>
          </a:xfrm>
          <a:prstGeom prst="rect">
            <a:avLst/>
          </a:prstGeom>
        </p:spPr>
      </p:pic>
      <p:pic>
        <p:nvPicPr>
          <p:cNvPr id="14" name="Picture 13" descr="girl with headphone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9038" y="3088376"/>
            <a:ext cx="496310" cy="706650"/>
          </a:xfrm>
          <a:prstGeom prst="rect">
            <a:avLst/>
          </a:prstGeom>
        </p:spPr>
      </p:pic>
      <p:pic>
        <p:nvPicPr>
          <p:cNvPr id="15" name="Picture 14" descr="boy singing"/>
          <p:cNvPicPr>
            <a:picLocks noChangeAspect="1"/>
          </p:cNvPicPr>
          <p:nvPr/>
        </p:nvPicPr>
        <p:blipFill rotWithShape="1">
          <a:blip r:embed="rId4">
            <a:extLst>
              <a:ext uri="{28A0092B-C50C-407E-A947-70E740481C1C}">
                <a14:useLocalDpi xmlns:a14="http://schemas.microsoft.com/office/drawing/2010/main" val="0"/>
              </a:ext>
            </a:extLst>
          </a:blip>
          <a:srcRect r="71145"/>
          <a:stretch/>
        </p:blipFill>
        <p:spPr>
          <a:xfrm>
            <a:off x="2150407" y="3098489"/>
            <a:ext cx="777711" cy="946494"/>
          </a:xfrm>
          <a:prstGeom prst="rect">
            <a:avLst/>
          </a:prstGeom>
        </p:spPr>
      </p:pic>
      <p:pic>
        <p:nvPicPr>
          <p:cNvPr id="16" name="Picture 15" descr="girl with headphone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81707" y="3088376"/>
            <a:ext cx="499786" cy="738491"/>
          </a:xfrm>
          <a:prstGeom prst="rect">
            <a:avLst/>
          </a:prstGeom>
        </p:spPr>
      </p:pic>
      <p:pic>
        <p:nvPicPr>
          <p:cNvPr id="17" name="Picture 16" descr="woman writing behind a desk"/>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15838" y="5258574"/>
            <a:ext cx="492167" cy="689402"/>
          </a:xfrm>
          <a:prstGeom prst="rect">
            <a:avLst/>
          </a:prstGeom>
        </p:spPr>
      </p:pic>
      <p:pic>
        <p:nvPicPr>
          <p:cNvPr id="18" name="Picture 17" descr="girls playing football"/>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04231" y="5318820"/>
            <a:ext cx="551660" cy="574887"/>
          </a:xfrm>
          <a:prstGeom prst="rect">
            <a:avLst/>
          </a:prstGeom>
        </p:spPr>
      </p:pic>
      <p:grpSp>
        <p:nvGrpSpPr>
          <p:cNvPr id="19" name="Group 18" descr="girl with speech bubble"/>
          <p:cNvGrpSpPr/>
          <p:nvPr/>
        </p:nvGrpSpPr>
        <p:grpSpPr>
          <a:xfrm>
            <a:off x="6358419" y="1949347"/>
            <a:ext cx="803645" cy="818440"/>
            <a:chOff x="6717369" y="2358723"/>
            <a:chExt cx="1469236" cy="1255701"/>
          </a:xfrm>
        </p:grpSpPr>
        <p:pic>
          <p:nvPicPr>
            <p:cNvPr id="20" name="Picture 19" descr="girl"/>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17369" y="2358723"/>
              <a:ext cx="891548" cy="1255701"/>
            </a:xfrm>
            <a:prstGeom prst="rect">
              <a:avLst/>
            </a:prstGeom>
          </p:spPr>
        </p:pic>
        <p:sp>
          <p:nvSpPr>
            <p:cNvPr id="21" name="Rounded Rectangular Callout 20" descr="speech bubble"/>
            <p:cNvSpPr/>
            <p:nvPr/>
          </p:nvSpPr>
          <p:spPr>
            <a:xfrm>
              <a:off x="7562213" y="2523666"/>
              <a:ext cx="624392" cy="354842"/>
            </a:xfrm>
            <a:prstGeom prst="wedgeRoundRectCallout">
              <a:avLst>
                <a:gd name="adj1" fmla="val -77663"/>
                <a:gd name="adj2" fmla="val 4807"/>
                <a:gd name="adj3" fmla="val 16667"/>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pic>
        <p:nvPicPr>
          <p:cNvPr id="22" name="Picture 21" descr="boy readi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11312" y="1881178"/>
            <a:ext cx="748571" cy="782717"/>
          </a:xfrm>
          <a:prstGeom prst="rect">
            <a:avLst/>
          </a:prstGeom>
        </p:spPr>
      </p:pic>
      <p:pic>
        <p:nvPicPr>
          <p:cNvPr id="23" name="Picture 22" descr="woman behind a desk"/>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76524" y="1935704"/>
            <a:ext cx="551660" cy="772737"/>
          </a:xfrm>
          <a:prstGeom prst="rect">
            <a:avLst/>
          </a:prstGeom>
        </p:spPr>
      </p:pic>
      <p:grpSp>
        <p:nvGrpSpPr>
          <p:cNvPr id="24" name="Group 23" descr="boy and girl holding a present"/>
          <p:cNvGrpSpPr/>
          <p:nvPr/>
        </p:nvGrpSpPr>
        <p:grpSpPr>
          <a:xfrm>
            <a:off x="6074098" y="4189156"/>
            <a:ext cx="1056302" cy="866651"/>
            <a:chOff x="6338783" y="3694668"/>
            <a:chExt cx="1746913" cy="1228299"/>
          </a:xfrm>
        </p:grpSpPr>
        <p:pic>
          <p:nvPicPr>
            <p:cNvPr id="25" name="Picture 24" descr="boy and girl holding a present"/>
            <p:cNvPicPr>
              <a:picLocks noChangeAspect="1"/>
            </p:cNvPicPr>
            <p:nvPr/>
          </p:nvPicPr>
          <p:blipFill rotWithShape="1">
            <a:blip r:embed="rId12">
              <a:extLst>
                <a:ext uri="{28A0092B-C50C-407E-A947-70E740481C1C}">
                  <a14:useLocalDpi xmlns:a14="http://schemas.microsoft.com/office/drawing/2010/main" val="0"/>
                </a:ext>
              </a:extLst>
            </a:blip>
            <a:srcRect l="12632" t="12042" r="16622" b="13343"/>
            <a:stretch/>
          </p:blipFill>
          <p:spPr>
            <a:xfrm>
              <a:off x="6338783" y="3694668"/>
              <a:ext cx="1746913" cy="1228299"/>
            </a:xfrm>
            <a:prstGeom prst="rect">
              <a:avLst/>
            </a:prstGeom>
          </p:spPr>
        </p:pic>
        <p:pic>
          <p:nvPicPr>
            <p:cNvPr id="26" name="Picture 25" descr="present"/>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91052" y="4091023"/>
              <a:ext cx="745541" cy="549215"/>
            </a:xfrm>
            <a:prstGeom prst="rect">
              <a:avLst/>
            </a:prstGeom>
          </p:spPr>
        </p:pic>
      </p:grpSp>
      <p:pic>
        <p:nvPicPr>
          <p:cNvPr id="27" name="Picture 26" descr="girl with present"/>
          <p:cNvPicPr>
            <a:picLocks noChangeAspect="1"/>
          </p:cNvPicPr>
          <p:nvPr/>
        </p:nvPicPr>
        <p:blipFill rotWithShape="1">
          <a:blip r:embed="rId12">
            <a:extLst>
              <a:ext uri="{28A0092B-C50C-407E-A947-70E740481C1C}">
                <a14:useLocalDpi xmlns:a14="http://schemas.microsoft.com/office/drawing/2010/main" val="0"/>
              </a:ext>
            </a:extLst>
          </a:blip>
          <a:srcRect l="12088" t="13300" r="43608" b="12307"/>
          <a:stretch/>
        </p:blipFill>
        <p:spPr>
          <a:xfrm>
            <a:off x="8294477" y="4230881"/>
            <a:ext cx="771904" cy="864072"/>
          </a:xfrm>
          <a:prstGeom prst="rect">
            <a:avLst/>
          </a:prstGeom>
        </p:spPr>
      </p:pic>
      <p:grpSp>
        <p:nvGrpSpPr>
          <p:cNvPr id="28" name="Group 27" descr="girls with present"/>
          <p:cNvGrpSpPr/>
          <p:nvPr/>
        </p:nvGrpSpPr>
        <p:grpSpPr>
          <a:xfrm>
            <a:off x="7837057" y="4217699"/>
            <a:ext cx="795756" cy="866651"/>
            <a:chOff x="9883295" y="3685698"/>
            <a:chExt cx="1316021" cy="1228299"/>
          </a:xfrm>
        </p:grpSpPr>
        <p:pic>
          <p:nvPicPr>
            <p:cNvPr id="29" name="Picture 28" descr="girls holding present"/>
            <p:cNvPicPr>
              <a:picLocks noChangeAspect="1"/>
            </p:cNvPicPr>
            <p:nvPr/>
          </p:nvPicPr>
          <p:blipFill rotWithShape="1">
            <a:blip r:embed="rId12">
              <a:extLst>
                <a:ext uri="{28A0092B-C50C-407E-A947-70E740481C1C}">
                  <a14:useLocalDpi xmlns:a14="http://schemas.microsoft.com/office/drawing/2010/main" val="0"/>
                </a:ext>
              </a:extLst>
            </a:blip>
            <a:srcRect l="12632" t="12042" r="50202" b="13343"/>
            <a:stretch/>
          </p:blipFill>
          <p:spPr>
            <a:xfrm>
              <a:off x="9883295" y="3685698"/>
              <a:ext cx="917731" cy="1228299"/>
            </a:xfrm>
            <a:prstGeom prst="rect">
              <a:avLst/>
            </a:prstGeom>
          </p:spPr>
        </p:pic>
        <p:pic>
          <p:nvPicPr>
            <p:cNvPr id="30" name="Picture 29" descr="present"/>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53775" y="4146388"/>
              <a:ext cx="745541" cy="549215"/>
            </a:xfrm>
            <a:prstGeom prst="rect">
              <a:avLst/>
            </a:prstGeom>
          </p:spPr>
        </p:pic>
      </p:grpSp>
      <p:grpSp>
        <p:nvGrpSpPr>
          <p:cNvPr id="31" name="Group 30" descr="girl holding a present"/>
          <p:cNvGrpSpPr/>
          <p:nvPr/>
        </p:nvGrpSpPr>
        <p:grpSpPr>
          <a:xfrm>
            <a:off x="9910135" y="4229241"/>
            <a:ext cx="795756" cy="866651"/>
            <a:chOff x="9883295" y="3685698"/>
            <a:chExt cx="1316021" cy="1228299"/>
          </a:xfrm>
        </p:grpSpPr>
        <p:pic>
          <p:nvPicPr>
            <p:cNvPr id="32" name="Picture 31" descr="girl"/>
            <p:cNvPicPr>
              <a:picLocks noChangeAspect="1"/>
            </p:cNvPicPr>
            <p:nvPr/>
          </p:nvPicPr>
          <p:blipFill rotWithShape="1">
            <a:blip r:embed="rId12">
              <a:extLst>
                <a:ext uri="{28A0092B-C50C-407E-A947-70E740481C1C}">
                  <a14:useLocalDpi xmlns:a14="http://schemas.microsoft.com/office/drawing/2010/main" val="0"/>
                </a:ext>
              </a:extLst>
            </a:blip>
            <a:srcRect l="12632" t="12042" r="50202" b="13343"/>
            <a:stretch/>
          </p:blipFill>
          <p:spPr>
            <a:xfrm>
              <a:off x="9883295" y="3685698"/>
              <a:ext cx="917731" cy="1228299"/>
            </a:xfrm>
            <a:prstGeom prst="rect">
              <a:avLst/>
            </a:prstGeom>
          </p:spPr>
        </p:pic>
        <p:pic>
          <p:nvPicPr>
            <p:cNvPr id="33" name="Picture 32" descr="present"/>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53775" y="4146388"/>
              <a:ext cx="745541" cy="549215"/>
            </a:xfrm>
            <a:prstGeom prst="rect">
              <a:avLst/>
            </a:prstGeom>
          </p:spPr>
        </p:pic>
      </p:grpSp>
      <p:pic>
        <p:nvPicPr>
          <p:cNvPr id="34" name="Picture 33" descr="girl playing football"/>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26516" y="5312827"/>
            <a:ext cx="551660" cy="574887"/>
          </a:xfrm>
          <a:prstGeom prst="rect">
            <a:avLst/>
          </a:prstGeom>
        </p:spPr>
      </p:pic>
      <p:pic>
        <p:nvPicPr>
          <p:cNvPr id="35" name="Picture 34" descr="boy readi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75216" y="5247527"/>
            <a:ext cx="748571" cy="782717"/>
          </a:xfrm>
          <a:prstGeom prst="rect">
            <a:avLst/>
          </a:prstGeom>
        </p:spPr>
      </p:pic>
      <p:pic>
        <p:nvPicPr>
          <p:cNvPr id="36" name="Picture 3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282214" y="5199049"/>
            <a:ext cx="457339" cy="746001"/>
          </a:xfrm>
          <a:prstGeom prst="rect">
            <a:avLst/>
          </a:prstGeom>
        </p:spPr>
      </p:pic>
      <p:pic>
        <p:nvPicPr>
          <p:cNvPr id="37" name="Picture 3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847259" y="5199049"/>
            <a:ext cx="457339" cy="746001"/>
          </a:xfrm>
          <a:prstGeom prst="rect">
            <a:avLst/>
          </a:prstGeom>
        </p:spPr>
      </p:pic>
      <p:grpSp>
        <p:nvGrpSpPr>
          <p:cNvPr id="38" name="Group 37"/>
          <p:cNvGrpSpPr/>
          <p:nvPr/>
        </p:nvGrpSpPr>
        <p:grpSpPr>
          <a:xfrm>
            <a:off x="6271700" y="3047024"/>
            <a:ext cx="627002" cy="1081164"/>
            <a:chOff x="8217453" y="3037287"/>
            <a:chExt cx="627002" cy="1081164"/>
          </a:xfrm>
        </p:grpSpPr>
        <p:pic>
          <p:nvPicPr>
            <p:cNvPr id="39" name="Picture 3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217453" y="3037287"/>
              <a:ext cx="627002" cy="503279"/>
            </a:xfrm>
            <a:prstGeom prst="rect">
              <a:avLst/>
            </a:prstGeom>
          </p:spPr>
        </p:pic>
        <p:pic>
          <p:nvPicPr>
            <p:cNvPr id="40" name="Picture 12" descr="tie clipart - Clip Art Library"/>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433227" y="3520036"/>
              <a:ext cx="225892" cy="5984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p:cNvGrpSpPr/>
          <p:nvPr/>
        </p:nvGrpSpPr>
        <p:grpSpPr>
          <a:xfrm>
            <a:off x="7845745" y="3054947"/>
            <a:ext cx="627002" cy="1081164"/>
            <a:chOff x="8217453" y="3037287"/>
            <a:chExt cx="627002" cy="1081164"/>
          </a:xfrm>
        </p:grpSpPr>
        <p:pic>
          <p:nvPicPr>
            <p:cNvPr id="42" name="Picture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217453" y="3037287"/>
              <a:ext cx="627002" cy="503279"/>
            </a:xfrm>
            <a:prstGeom prst="rect">
              <a:avLst/>
            </a:prstGeom>
          </p:spPr>
        </p:pic>
        <p:pic>
          <p:nvPicPr>
            <p:cNvPr id="43" name="Picture 12" descr="tie clipart - Clip Art Library"/>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433227" y="3520036"/>
              <a:ext cx="225892" cy="5984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4" name="Group 43"/>
          <p:cNvGrpSpPr/>
          <p:nvPr/>
        </p:nvGrpSpPr>
        <p:grpSpPr>
          <a:xfrm>
            <a:off x="8521829" y="3002312"/>
            <a:ext cx="531437" cy="1138847"/>
            <a:chOff x="9769990" y="2952976"/>
            <a:chExt cx="531437" cy="1138847"/>
          </a:xfrm>
        </p:grpSpPr>
        <p:pic>
          <p:nvPicPr>
            <p:cNvPr id="45" name="Picture 4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769990" y="2952976"/>
              <a:ext cx="531437" cy="603906"/>
            </a:xfrm>
            <a:prstGeom prst="rect">
              <a:avLst/>
            </a:prstGeom>
          </p:spPr>
        </p:pic>
        <p:pic>
          <p:nvPicPr>
            <p:cNvPr id="46" name="Picture 12" descr="tie clipart - Clip Art Library"/>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915463" y="3493408"/>
              <a:ext cx="225892" cy="5984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7" name="Group 46"/>
          <p:cNvGrpSpPr/>
          <p:nvPr/>
        </p:nvGrpSpPr>
        <p:grpSpPr>
          <a:xfrm>
            <a:off x="9799752" y="3017201"/>
            <a:ext cx="531437" cy="1138847"/>
            <a:chOff x="9769990" y="2952976"/>
            <a:chExt cx="531437" cy="1138847"/>
          </a:xfrm>
        </p:grpSpPr>
        <p:pic>
          <p:nvPicPr>
            <p:cNvPr id="48" name="Picture 4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769990" y="2952976"/>
              <a:ext cx="531437" cy="603906"/>
            </a:xfrm>
            <a:prstGeom prst="rect">
              <a:avLst/>
            </a:prstGeom>
          </p:spPr>
        </p:pic>
        <p:pic>
          <p:nvPicPr>
            <p:cNvPr id="49" name="Picture 12" descr="tie clipart - Clip Art Library"/>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915463" y="3493408"/>
              <a:ext cx="225892" cy="5984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Group 49"/>
          <p:cNvGrpSpPr/>
          <p:nvPr/>
        </p:nvGrpSpPr>
        <p:grpSpPr>
          <a:xfrm>
            <a:off x="10329508" y="3037612"/>
            <a:ext cx="531437" cy="1138847"/>
            <a:chOff x="9769990" y="2952976"/>
            <a:chExt cx="531437" cy="1138847"/>
          </a:xfrm>
        </p:grpSpPr>
        <p:pic>
          <p:nvPicPr>
            <p:cNvPr id="51" name="Picture 5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769990" y="2952976"/>
              <a:ext cx="531437" cy="603906"/>
            </a:xfrm>
            <a:prstGeom prst="rect">
              <a:avLst/>
            </a:prstGeom>
          </p:spPr>
        </p:pic>
        <p:pic>
          <p:nvPicPr>
            <p:cNvPr id="52" name="Picture 12" descr="tie clipart - Clip Art Library"/>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915463" y="3493408"/>
              <a:ext cx="225892" cy="598415"/>
            </a:xfrm>
            <a:prstGeom prst="rect">
              <a:avLst/>
            </a:prstGeom>
            <a:noFill/>
            <a:extLst>
              <a:ext uri="{909E8E84-426E-40DD-AFC4-6F175D3DCCD1}">
                <a14:hiddenFill xmlns:a14="http://schemas.microsoft.com/office/drawing/2010/main">
                  <a:solidFill>
                    <a:srgbClr val="FFFFFF"/>
                  </a:solidFill>
                </a14:hiddenFill>
              </a:ext>
            </a:extLst>
          </p:spPr>
        </p:pic>
      </p:grpSp>
      <p:pic>
        <p:nvPicPr>
          <p:cNvPr id="53" name="Picture 52"/>
          <p:cNvPicPr>
            <a:picLocks noChangeAspect="1"/>
          </p:cNvPicPr>
          <p:nvPr/>
        </p:nvPicPr>
        <p:blipFill rotWithShape="1">
          <a:blip r:embed="rId18" cstate="print">
            <a:extLst>
              <a:ext uri="{28A0092B-C50C-407E-A947-70E740481C1C}">
                <a14:useLocalDpi xmlns:a14="http://schemas.microsoft.com/office/drawing/2010/main" val="0"/>
              </a:ext>
            </a:extLst>
          </a:blip>
          <a:srcRect r="73167" b="52485"/>
          <a:stretch/>
        </p:blipFill>
        <p:spPr>
          <a:xfrm>
            <a:off x="2499513" y="4077805"/>
            <a:ext cx="723032" cy="922215"/>
          </a:xfrm>
          <a:prstGeom prst="rect">
            <a:avLst/>
          </a:prstGeom>
        </p:spPr>
      </p:pic>
      <p:pic>
        <p:nvPicPr>
          <p:cNvPr id="54" name="Picture 53"/>
          <p:cNvPicPr>
            <a:picLocks noChangeAspect="1"/>
          </p:cNvPicPr>
          <p:nvPr/>
        </p:nvPicPr>
        <p:blipFill rotWithShape="1">
          <a:blip r:embed="rId18" cstate="print">
            <a:extLst>
              <a:ext uri="{28A0092B-C50C-407E-A947-70E740481C1C}">
                <a14:useLocalDpi xmlns:a14="http://schemas.microsoft.com/office/drawing/2010/main" val="0"/>
              </a:ext>
            </a:extLst>
          </a:blip>
          <a:srcRect r="73167" b="52485"/>
          <a:stretch/>
        </p:blipFill>
        <p:spPr>
          <a:xfrm>
            <a:off x="9909333" y="5139162"/>
            <a:ext cx="723032" cy="922215"/>
          </a:xfrm>
          <a:prstGeom prst="rect">
            <a:avLst/>
          </a:prstGeom>
        </p:spPr>
      </p:pic>
      <p:grpSp>
        <p:nvGrpSpPr>
          <p:cNvPr id="55" name="Group 54"/>
          <p:cNvGrpSpPr/>
          <p:nvPr/>
        </p:nvGrpSpPr>
        <p:grpSpPr>
          <a:xfrm>
            <a:off x="3566912" y="4033915"/>
            <a:ext cx="1418717" cy="910655"/>
            <a:chOff x="9590681" y="1882020"/>
            <a:chExt cx="1418717" cy="910655"/>
          </a:xfrm>
        </p:grpSpPr>
        <p:grpSp>
          <p:nvGrpSpPr>
            <p:cNvPr id="56" name="Group 55"/>
            <p:cNvGrpSpPr/>
            <p:nvPr/>
          </p:nvGrpSpPr>
          <p:grpSpPr>
            <a:xfrm>
              <a:off x="9590681" y="1882020"/>
              <a:ext cx="727671" cy="878187"/>
              <a:chOff x="7038498" y="1905589"/>
              <a:chExt cx="727671" cy="878187"/>
            </a:xfrm>
          </p:grpSpPr>
          <p:pic>
            <p:nvPicPr>
              <p:cNvPr id="60" name="Picture 5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044259" y="1905589"/>
                <a:ext cx="721910" cy="812149"/>
              </a:xfrm>
              <a:prstGeom prst="rect">
                <a:avLst/>
              </a:prstGeom>
            </p:spPr>
          </p:pic>
          <p:pic>
            <p:nvPicPr>
              <p:cNvPr id="61" name="Picture 6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038498" y="2302090"/>
                <a:ext cx="434967" cy="481686"/>
              </a:xfrm>
              <a:prstGeom prst="rect">
                <a:avLst/>
              </a:prstGeom>
            </p:spPr>
          </p:pic>
        </p:grpSp>
        <p:grpSp>
          <p:nvGrpSpPr>
            <p:cNvPr id="57" name="Group 56"/>
            <p:cNvGrpSpPr/>
            <p:nvPr/>
          </p:nvGrpSpPr>
          <p:grpSpPr>
            <a:xfrm>
              <a:off x="10281727" y="1914488"/>
              <a:ext cx="727671" cy="878187"/>
              <a:chOff x="7038498" y="1905589"/>
              <a:chExt cx="727671" cy="878187"/>
            </a:xfrm>
          </p:grpSpPr>
          <p:pic>
            <p:nvPicPr>
              <p:cNvPr id="58" name="Picture 5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044259" y="1905589"/>
                <a:ext cx="721910" cy="812149"/>
              </a:xfrm>
              <a:prstGeom prst="rect">
                <a:avLst/>
              </a:prstGeom>
            </p:spPr>
          </p:pic>
          <p:pic>
            <p:nvPicPr>
              <p:cNvPr id="59" name="Picture 5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038498" y="2302090"/>
                <a:ext cx="434967" cy="481686"/>
              </a:xfrm>
              <a:prstGeom prst="rect">
                <a:avLst/>
              </a:prstGeom>
            </p:spPr>
          </p:pic>
        </p:grpSp>
      </p:grpSp>
      <p:grpSp>
        <p:nvGrpSpPr>
          <p:cNvPr id="62" name="Group 61"/>
          <p:cNvGrpSpPr/>
          <p:nvPr/>
        </p:nvGrpSpPr>
        <p:grpSpPr>
          <a:xfrm>
            <a:off x="280152" y="4090564"/>
            <a:ext cx="1851397" cy="904367"/>
            <a:chOff x="5914772" y="1888308"/>
            <a:chExt cx="1851397" cy="904367"/>
          </a:xfrm>
        </p:grpSpPr>
        <p:pic>
          <p:nvPicPr>
            <p:cNvPr id="63" name="Picture 6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914772" y="1888308"/>
              <a:ext cx="1084945" cy="772887"/>
            </a:xfrm>
            <a:prstGeom prst="rect">
              <a:avLst/>
            </a:prstGeom>
          </p:spPr>
        </p:pic>
        <p:pic>
          <p:nvPicPr>
            <p:cNvPr id="64" name="Picture 6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206722" y="2310989"/>
              <a:ext cx="434967" cy="481686"/>
            </a:xfrm>
            <a:prstGeom prst="rect">
              <a:avLst/>
            </a:prstGeom>
          </p:spPr>
        </p:pic>
        <p:grpSp>
          <p:nvGrpSpPr>
            <p:cNvPr id="65" name="Group 64"/>
            <p:cNvGrpSpPr/>
            <p:nvPr/>
          </p:nvGrpSpPr>
          <p:grpSpPr>
            <a:xfrm>
              <a:off x="7038498" y="1905589"/>
              <a:ext cx="727671" cy="878187"/>
              <a:chOff x="7038498" y="1905589"/>
              <a:chExt cx="727671" cy="878187"/>
            </a:xfrm>
          </p:grpSpPr>
          <p:pic>
            <p:nvPicPr>
              <p:cNvPr id="66" name="Picture 6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044259" y="1905589"/>
                <a:ext cx="721910" cy="812149"/>
              </a:xfrm>
              <a:prstGeom prst="rect">
                <a:avLst/>
              </a:prstGeom>
            </p:spPr>
          </p:pic>
          <p:pic>
            <p:nvPicPr>
              <p:cNvPr id="67" name="Picture 6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038498" y="2302090"/>
                <a:ext cx="434967" cy="481686"/>
              </a:xfrm>
              <a:prstGeom prst="rect">
                <a:avLst/>
              </a:prstGeom>
            </p:spPr>
          </p:pic>
        </p:grpSp>
      </p:grpSp>
      <p:pic>
        <p:nvPicPr>
          <p:cNvPr id="68" name="Picture 6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945001" y="5141962"/>
            <a:ext cx="1084945" cy="772887"/>
          </a:xfrm>
          <a:prstGeom prst="rect">
            <a:avLst/>
          </a:prstGeom>
        </p:spPr>
      </p:pic>
      <p:pic>
        <p:nvPicPr>
          <p:cNvPr id="69" name="Picture 6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074098" y="5547526"/>
            <a:ext cx="434967" cy="481686"/>
          </a:xfrm>
          <a:prstGeom prst="rect">
            <a:avLst/>
          </a:prstGeom>
        </p:spPr>
      </p:pic>
      <p:sp>
        <p:nvSpPr>
          <p:cNvPr id="70" name="Oval 69" descr="oval showing correct answer"/>
          <p:cNvSpPr/>
          <p:nvPr/>
        </p:nvSpPr>
        <p:spPr>
          <a:xfrm>
            <a:off x="2110709" y="1792836"/>
            <a:ext cx="1097109" cy="107296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71" name="Oval 70" descr="oval showing correct answer"/>
          <p:cNvSpPr/>
          <p:nvPr/>
        </p:nvSpPr>
        <p:spPr>
          <a:xfrm>
            <a:off x="3749917" y="2921137"/>
            <a:ext cx="1097109" cy="107296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72" name="Oval 71" descr="oval showing correct answer"/>
          <p:cNvSpPr/>
          <p:nvPr/>
        </p:nvSpPr>
        <p:spPr>
          <a:xfrm>
            <a:off x="485302" y="4013373"/>
            <a:ext cx="1723518" cy="117257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73" name="Oval 72" descr="oval showing correct answer"/>
          <p:cNvSpPr/>
          <p:nvPr/>
        </p:nvSpPr>
        <p:spPr>
          <a:xfrm>
            <a:off x="3882267" y="5013516"/>
            <a:ext cx="1097109" cy="107296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74" name="Oval 73" descr="oval showing correct answer"/>
          <p:cNvSpPr/>
          <p:nvPr/>
        </p:nvSpPr>
        <p:spPr>
          <a:xfrm>
            <a:off x="9720861" y="1785588"/>
            <a:ext cx="1097109" cy="107296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75" name="Oval 74" descr="oval showing correct answer"/>
          <p:cNvSpPr/>
          <p:nvPr/>
        </p:nvSpPr>
        <p:spPr>
          <a:xfrm>
            <a:off x="6040690" y="3004293"/>
            <a:ext cx="1097109" cy="107296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76" name="Oval 75" descr="oval showing correct answer"/>
          <p:cNvSpPr/>
          <p:nvPr/>
        </p:nvSpPr>
        <p:spPr>
          <a:xfrm>
            <a:off x="5982028" y="4062982"/>
            <a:ext cx="1283055" cy="110210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77" name="Oval 76" descr="oval showing correct answer"/>
          <p:cNvSpPr/>
          <p:nvPr/>
        </p:nvSpPr>
        <p:spPr>
          <a:xfrm>
            <a:off x="9714792" y="5068820"/>
            <a:ext cx="1097109" cy="107296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Tree>
    <p:extLst>
      <p:ext uri="{BB962C8B-B14F-4D97-AF65-F5344CB8AC3E}">
        <p14:creationId xmlns:p14="http://schemas.microsoft.com/office/powerpoint/2010/main" val="302413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P spid="72" grpId="0" animBg="1"/>
      <p:bldP spid="73" grpId="0" animBg="1"/>
      <p:bldP spid="74" grpId="0" animBg="1"/>
      <p:bldP spid="75" grpId="0" animBg="1"/>
      <p:bldP spid="76" grpId="0" animBg="1"/>
      <p:bldP spid="7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6640</Words>
  <Application>Microsoft Macintosh PowerPoint</Application>
  <PresentationFormat>Widescreen</PresentationFormat>
  <Paragraphs>1051</Paragraphs>
  <Slides>34</Slides>
  <Notes>34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Bradley Hand ITC</vt:lpstr>
      <vt:lpstr>Calibri</vt:lpstr>
      <vt:lpstr>Century Gothic</vt:lpstr>
      <vt:lpstr>Tw Cen MT</vt:lpstr>
      <vt:lpstr>Office Theme</vt:lpstr>
      <vt:lpstr>Examples</vt:lpstr>
      <vt:lpstr>Partenaire A</vt:lpstr>
      <vt:lpstr>Partenaire B</vt:lpstr>
      <vt:lpstr>Partenaire B</vt:lpstr>
      <vt:lpstr>Partenaire A</vt:lpstr>
      <vt:lpstr>Exemple :</vt:lpstr>
      <vt:lpstr>Exemple :</vt:lpstr>
      <vt:lpstr>Réponses B :</vt:lpstr>
      <vt:lpstr>Réponses A :</vt:lpstr>
      <vt:lpstr>Réponses :</vt:lpstr>
      <vt:lpstr>Qui fait quoi ?</vt:lpstr>
      <vt:lpstr>Activity sheet</vt:lpstr>
      <vt:lpstr>Vocabulaire</vt:lpstr>
      <vt:lpstr>Réponses - Partenaire A</vt:lpstr>
      <vt:lpstr>Réponses - Partenaire A</vt:lpstr>
      <vt:lpstr>Je suis quoi?</vt:lpstr>
      <vt:lpstr>Je suis quoi?</vt:lpstr>
      <vt:lpstr>Je suis quoi? (réponses)</vt:lpstr>
      <vt:lpstr>Je fais quoi?</vt:lpstr>
      <vt:lpstr>Je fais quoi?</vt:lpstr>
      <vt:lpstr>Je fais quoi? (réponses)</vt:lpstr>
      <vt:lpstr>Qui va où ?</vt:lpstr>
      <vt:lpstr>Qui va où ?</vt:lpstr>
      <vt:lpstr>Vrai ou faux ?</vt:lpstr>
      <vt:lpstr>Habiter à Alger</vt:lpstr>
      <vt:lpstr>Qui fait quoi ?</vt:lpstr>
      <vt:lpstr>Elle est comment? Il est comment?</vt:lpstr>
      <vt:lpstr>Elle est comment? Il est comment?</vt:lpstr>
      <vt:lpstr>Elle est comment? Il est comment? </vt:lpstr>
      <vt:lpstr>Parlez en français! </vt:lpstr>
      <vt:lpstr>Parlez en français!</vt:lpstr>
      <vt:lpstr>Parlez en français! </vt:lpstr>
      <vt:lpstr>Veux-tu faire ça?  </vt:lpstr>
      <vt:lpstr>Veux-tu faire ça?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Examples</dc:title>
  <dc:creator>Mary Richardson</dc:creator>
  <cp:lastModifiedBy>Mary Richardson</cp:lastModifiedBy>
  <cp:revision>3</cp:revision>
  <dcterms:created xsi:type="dcterms:W3CDTF">2022-06-21T15:15:07Z</dcterms:created>
  <dcterms:modified xsi:type="dcterms:W3CDTF">2022-07-12T13:48:19Z</dcterms:modified>
</cp:coreProperties>
</file>