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24"/>
  </p:notesMasterIdLst>
  <p:sldIdLst>
    <p:sldId id="268" r:id="rId3"/>
    <p:sldId id="382" r:id="rId4"/>
    <p:sldId id="419" r:id="rId5"/>
    <p:sldId id="477" r:id="rId6"/>
    <p:sldId id="481" r:id="rId7"/>
    <p:sldId id="428" r:id="rId8"/>
    <p:sldId id="430" r:id="rId9"/>
    <p:sldId id="459" r:id="rId10"/>
    <p:sldId id="460" r:id="rId11"/>
    <p:sldId id="461" r:id="rId12"/>
    <p:sldId id="462" r:id="rId13"/>
    <p:sldId id="463" r:id="rId14"/>
    <p:sldId id="464" r:id="rId15"/>
    <p:sldId id="465" r:id="rId16"/>
    <p:sldId id="451" r:id="rId17"/>
    <p:sldId id="452" r:id="rId18"/>
    <p:sldId id="454" r:id="rId19"/>
    <p:sldId id="453" r:id="rId20"/>
    <p:sldId id="455" r:id="rId21"/>
    <p:sldId id="456" r:id="rId22"/>
    <p:sldId id="4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5" autoAdjust="0"/>
    <p:restoredTop sz="86332" autoAdjust="0"/>
  </p:normalViewPr>
  <p:slideViewPr>
    <p:cSldViewPr snapToGrid="0">
      <p:cViewPr varScale="1">
        <p:scale>
          <a:sx n="78" d="100"/>
          <a:sy n="78" d="100"/>
        </p:scale>
        <p:origin x="184" y="8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48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Singular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= der Baum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09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Singular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= der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Stiefel</a:t>
            </a:r>
            <a:b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that students remember ‘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from Lesson 1.1.2.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03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Singular = 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Marktplatz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hasn’t been formally introduced but it is likely that they will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be confused about its meaning, given the visual cue.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387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Singular noun = 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Weihnachtsmarkt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69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Singular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noun = der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Weihnachtsmann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463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what they think the plural might be drawing attention to the plural rules that have been introduced earlier.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30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will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taught SSC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2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week of Term 2.  They will therefore need some support with the pronunciation at this stage.</a:t>
            </a:r>
            <a:b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05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91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0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Grammar explanation plurals rule1: most masculine words go to -e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+umlaut -e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this covers about 90% of the masculine plurals.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Zug [613] 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Züge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Platz [344]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Plätze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[614]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Ärtzte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Spiel [500]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[230] 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Gründe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Stück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[417] 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Stücke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Weihnachtsmann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[2722 ,131]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Weihnachtsmänner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Baum [996]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Bäume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Stiefel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[&gt;4000]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Stiefel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Nikolaus [&gt;4000] / 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Nikoläuse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Bonbon [&gt;4000] / die Bonbons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Schmuck [&gt;4000] /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Schmucke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(rare)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Stern [1451] /die Sterne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Engel [3963]) / die Engel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48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310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examples provide some evidence that most words stick a limited number of plural patterns. 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 masculine words form their plurals following Rule 1, for example. However,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Weihnachtsmann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because it not only adds an umlaut to the vowel, it adds not just an -e but an -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51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3] Listen out - for noun form - is it 'one' or 'many'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)? The articles have been left out.</a:t>
            </a:r>
          </a:p>
          <a:p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Köpfe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Plätze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Gründe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Stück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Fußbälle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ANTWORTEN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audio includes the sentences without the beep.</a:t>
            </a:r>
          </a:p>
          <a:p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Köpfe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Plätze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Gründe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Stück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Fußbälle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85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Noch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again to the items that were plural forms. Do you hear +e or +umlaut + e?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NB: they have only hear ü, but ä and ö are coming up in following weeks, so this can be used as a primer.</a:t>
            </a:r>
          </a:p>
          <a:p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answers are animated one by one, so that students get immediate feedback on each word’s plural.</a:t>
            </a:r>
            <a:b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extension, teachers may want to encourage students to try to transcribe the full word each time.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number to hear the audio for each item.  Be careful not to bring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the answer before you need it!</a:t>
            </a:r>
            <a:b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Köpfe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Plätze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Gründe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Fußbälle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9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2] Grammar explanation plurals rule 2: words that end in –EL or –EN or -ER typically stay the same.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Remind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students that the plural word for ‘the’ is ‘die’, regardless of the singular noun’s gender.  They are likely to find this strange (because it really is!)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83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3] Listen out - for the article - is it 'one' or 'many‘?  </a:t>
            </a:r>
          </a:p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Schreib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or //+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may want to reiterate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fact that with these nouns that don’t change, the change in article is the only clue to whether the noun is singular or plural.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Körper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die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Körper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das Fenster –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Fenster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Winter -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Winter</a:t>
            </a:r>
          </a:p>
          <a:p>
            <a:r>
              <a:rPr lang="en-GB" dirty="0"/>
              <a:t>4. </a:t>
            </a:r>
            <a:r>
              <a:rPr lang="en-GB" b="1" dirty="0"/>
              <a:t>der </a:t>
            </a:r>
            <a:r>
              <a:rPr lang="en-GB" b="1" dirty="0" err="1"/>
              <a:t>Sänger</a:t>
            </a:r>
            <a:r>
              <a:rPr lang="en-GB" b="1" dirty="0"/>
              <a:t> </a:t>
            </a:r>
            <a:r>
              <a:rPr lang="en-GB" dirty="0"/>
              <a:t>–die </a:t>
            </a:r>
            <a:r>
              <a:rPr lang="en-GB" dirty="0" err="1"/>
              <a:t>Sänger</a:t>
            </a:r>
            <a:endParaRPr lang="en-GB" dirty="0"/>
          </a:p>
          <a:p>
            <a:r>
              <a:rPr lang="en-GB" dirty="0"/>
              <a:t>5. </a:t>
            </a:r>
            <a:r>
              <a:rPr lang="en-GB" b="1" dirty="0"/>
              <a:t>die</a:t>
            </a:r>
            <a:r>
              <a:rPr lang="en-GB" b="1" baseline="0" dirty="0"/>
              <a:t> </a:t>
            </a:r>
            <a:r>
              <a:rPr lang="en-GB" b="1" baseline="0" dirty="0" err="1"/>
              <a:t>Mädchen</a:t>
            </a:r>
            <a:r>
              <a:rPr lang="en-GB" b="1" baseline="0" dirty="0"/>
              <a:t> </a:t>
            </a:r>
            <a:r>
              <a:rPr lang="en-GB" b="0" baseline="0" dirty="0"/>
              <a:t>- das </a:t>
            </a:r>
            <a:r>
              <a:rPr lang="en-GB" b="0" baseline="0" dirty="0" err="1"/>
              <a:t>Mädchen</a:t>
            </a:r>
            <a:endParaRPr lang="en-GB" b="0" dirty="0"/>
          </a:p>
          <a:p>
            <a:r>
              <a:rPr lang="en-GB" dirty="0"/>
              <a:t>6. das Zimmer – </a:t>
            </a:r>
            <a:r>
              <a:rPr lang="en-GB" b="1" dirty="0"/>
              <a:t>die Zimmer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der Lehrer – </a:t>
            </a:r>
            <a:r>
              <a:rPr lang="en-GB" b="1" dirty="0"/>
              <a:t>die Lehrer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</a:t>
            </a:r>
            <a:r>
              <a:rPr lang="en-GB" b="1" dirty="0"/>
              <a:t>der Engel </a:t>
            </a:r>
            <a:r>
              <a:rPr lang="en-GB" dirty="0"/>
              <a:t>- die Engel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893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 activity to practise predicting what the plurals might be using the rules that have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write down in German what they think the plural might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 cluster word for long ‘e’ in lesson 1.1.2. Elicit the meaning from students, prompting with a gesture if necessary.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fünf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introduced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phonics source word. Its meaning should be clear, here, particularly given the visual cue.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as these items are not part of the official vocab, students might need to be reminded of the singular form,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i.e.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Engel.</a:t>
            </a:r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42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on the vocab list for this week.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learnt as part of ‘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(how many).</a:t>
            </a:r>
            <a:b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=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Stern</a:t>
            </a:r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6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70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54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505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483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93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713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1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13/12/2019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70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13/12/2019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7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13/12/2019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91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13/12/2019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73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13/12/2019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9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6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8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4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2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microsoft.com/office/2007/relationships/hdphoto" Target="../media/hdphoto1.wdp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audio" Target="../media/audio4.wav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audio" Target="../media/audio2.wav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audio" Target="../media/audio1.wav"/><Relationship Id="rId28" Type="http://schemas.openxmlformats.org/officeDocument/2006/relationships/audio" Target="../media/audio6.wav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svg"/><Relationship Id="rId27" Type="http://schemas.openxmlformats.org/officeDocument/2006/relationships/audio" Target="../media/audio5.wav"/><Relationship Id="rId30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audio" Target="../media/audio12.wav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audio" Target="../media/audio1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audio" Target="../media/audio10.wav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audio" Target="../media/audio9.wav"/><Relationship Id="rId28" Type="http://schemas.openxmlformats.org/officeDocument/2006/relationships/audio" Target="../media/audio14.wav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svg"/><Relationship Id="rId27" Type="http://schemas.openxmlformats.org/officeDocument/2006/relationships/audio" Target="../media/audio13.wav"/><Relationship Id="rId30" Type="http://schemas.openxmlformats.org/officeDocument/2006/relationships/audio" Target="../media/audio1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18" Type="http://schemas.openxmlformats.org/officeDocument/2006/relationships/audio" Target="../media/audio15.wav"/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audio" Target="../media/audio9.wav"/><Relationship Id="rId10" Type="http://schemas.openxmlformats.org/officeDocument/2006/relationships/image" Target="../media/image21.png"/><Relationship Id="rId19" Type="http://schemas.openxmlformats.org/officeDocument/2006/relationships/audio" Target="../media/audio16.wav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18.wav"/><Relationship Id="rId18" Type="http://schemas.openxmlformats.org/officeDocument/2006/relationships/audio" Target="../media/audio23.wav"/><Relationship Id="rId3" Type="http://schemas.openxmlformats.org/officeDocument/2006/relationships/image" Target="../media/image31.png"/><Relationship Id="rId21" Type="http://schemas.openxmlformats.org/officeDocument/2006/relationships/image" Target="../media/image29.png"/><Relationship Id="rId7" Type="http://schemas.microsoft.com/office/2007/relationships/hdphoto" Target="../media/hdphoto5.wdp"/><Relationship Id="rId12" Type="http://schemas.openxmlformats.org/officeDocument/2006/relationships/audio" Target="../media/audio17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1.wav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11" Type="http://schemas.openxmlformats.org/officeDocument/2006/relationships/image" Target="../media/image34.jpeg"/><Relationship Id="rId5" Type="http://schemas.microsoft.com/office/2007/relationships/hdphoto" Target="../media/hdphoto3.wdp"/><Relationship Id="rId15" Type="http://schemas.openxmlformats.org/officeDocument/2006/relationships/audio" Target="../media/audio20.wav"/><Relationship Id="rId10" Type="http://schemas.openxmlformats.org/officeDocument/2006/relationships/image" Target="../media/image33.jpeg"/><Relationship Id="rId19" Type="http://schemas.openxmlformats.org/officeDocument/2006/relationships/audio" Target="../media/audio24.wav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audio" Target="../media/audio19.wav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523271-2662-084F-9684-6AEBCCC2B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1953953"/>
            <a:ext cx="9144000" cy="894779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Grammar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EA1430-5959-D841-A022-9618BF178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96" y="2848732"/>
            <a:ext cx="9144000" cy="1655762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Plural masculine and neuter nouns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8926" y="529581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1.2 – Week 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926" y="6114687"/>
            <a:ext cx="38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Inge Alferink / Rachel Hawkes</a:t>
            </a:r>
          </a:p>
          <a:p>
            <a:r>
              <a:rPr lang="en-GB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Date Updated :13/12/19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8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F226DE-FDE3-0645-BFD9-308935CC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50" y="1225296"/>
            <a:ext cx="2729091" cy="3047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1F225-FF95-D249-8C10-D7E67FC51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38" y="646176"/>
            <a:ext cx="2729091" cy="3047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61415-9F67-4741-8F1D-E7DB9B5BE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10" y="3151688"/>
            <a:ext cx="2729091" cy="304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B50EE-8AAC-E341-AAC9-C6D1D5B46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1" y="3810113"/>
            <a:ext cx="2729091" cy="3047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6AF2D6-430F-8047-9CCE-30032324358A}"/>
              </a:ext>
            </a:extLst>
          </p:cNvPr>
          <p:cNvSpPr/>
          <p:nvPr/>
        </p:nvSpPr>
        <p:spPr>
          <a:xfrm>
            <a:off x="266585" y="152378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38779-7822-EE46-A7EE-5BED2AE48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9"/>
            <a:ext cx="6807200" cy="86995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C98658FC-83B3-3940-9BEE-6D8DB02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03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Pluralformen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5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760E2C-4CEB-874B-99AC-E5E5772C2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3" y="2368550"/>
            <a:ext cx="2400300" cy="212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53AD6-47C8-0B44-AD7B-7B1596D59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52" y="2496820"/>
            <a:ext cx="2400300" cy="2120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50B0E0-677D-AB4D-8174-732EDA6C946B}"/>
              </a:ext>
            </a:extLst>
          </p:cNvPr>
          <p:cNvSpPr/>
          <p:nvPr/>
        </p:nvSpPr>
        <p:spPr>
          <a:xfrm>
            <a:off x="324316" y="1181427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Paar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38779-7822-EE46-A7EE-5BED2AE48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9"/>
            <a:ext cx="6807200" cy="86995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98658FC-83B3-3940-9BEE-6D8DB02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03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Pluralformen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1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427C61-D4F7-DD45-8107-934FE145A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" y="2074377"/>
            <a:ext cx="5088890" cy="3381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7EA7D-3D00-2B48-BCEA-5C5CC71C4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54" y="2074376"/>
            <a:ext cx="5088890" cy="33815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B27399-99B3-6945-BB54-71A1E0EB1337}"/>
              </a:ext>
            </a:extLst>
          </p:cNvPr>
          <p:cNvSpPr/>
          <p:nvPr/>
        </p:nvSpPr>
        <p:spPr>
          <a:xfrm>
            <a:off x="476716" y="1181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zwei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438779-7822-EE46-A7EE-5BED2AE48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9"/>
            <a:ext cx="6807200" cy="86995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98658FC-83B3-3940-9BEE-6D8DB02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03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Pluralformen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3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3DB33D-FB20-B344-89F4-BFBC35FF0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" y="2214661"/>
            <a:ext cx="5379470" cy="3580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C3BE5B-29DE-9F4B-A41D-998A69099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66" y="2214661"/>
            <a:ext cx="5379470" cy="3580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3C3DA-1CCB-894F-9D57-388FDD275FC5}"/>
              </a:ext>
            </a:extLst>
          </p:cNvPr>
          <p:cNvSpPr/>
          <p:nvPr/>
        </p:nvSpPr>
        <p:spPr>
          <a:xfrm>
            <a:off x="476716" y="1181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zwei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38779-7822-EE46-A7EE-5BED2AE48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9"/>
            <a:ext cx="6807200" cy="86995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98658FC-83B3-3940-9BEE-6D8DB02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03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Pluralformen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9758E3-6063-0E4E-BB85-D08FF570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55" y="1956816"/>
            <a:ext cx="1771974" cy="3360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8D4E9-4338-A547-8665-C175C69DB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07" y="1999488"/>
            <a:ext cx="1771974" cy="3360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E894D-E30D-264E-BE46-D9B572F57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26" y="2042160"/>
            <a:ext cx="1771974" cy="336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894EE-6C20-8147-B331-7FF70F12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71" y="2188464"/>
            <a:ext cx="1771974" cy="336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91FAF2-0ED8-3D45-988A-7A68BD87C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91" y="2659888"/>
            <a:ext cx="1771974" cy="336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6D1AF8-849B-7D42-947E-50F6A257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53" y="2806192"/>
            <a:ext cx="1771974" cy="3360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EDB6D-ADF5-CC42-99F1-8F97D3728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3" y="3342640"/>
            <a:ext cx="1771974" cy="3360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1701BB-8B3B-F243-A999-267A31C9F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61" y="3419856"/>
            <a:ext cx="1771974" cy="3360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6C7154-3046-344B-9E6C-2E34C37E5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75" y="2481072"/>
            <a:ext cx="1771974" cy="3360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791928-FD7E-5743-BB79-AE673ED2C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94" y="3497072"/>
            <a:ext cx="1771974" cy="33609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D4E19B7-38CA-C547-B081-B844BC5F259E}"/>
              </a:ext>
            </a:extLst>
          </p:cNvPr>
          <p:cNvSpPr/>
          <p:nvPr/>
        </p:nvSpPr>
        <p:spPr>
          <a:xfrm>
            <a:off x="210016" y="1306142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438779-7822-EE46-A7EE-5BED2AE48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9"/>
            <a:ext cx="6807200" cy="86995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C98658FC-83B3-3940-9BEE-6D8DB02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03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Pluralformen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94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10461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F3DDB-E93A-7A48-86BA-268651B7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437" y="-24392"/>
            <a:ext cx="2099196" cy="658940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 err="1">
                <a:solidFill>
                  <a:prstClr val="white"/>
                </a:solidFill>
                <a:ea typeface="+mn-ea"/>
                <a:cs typeface="+mn-cs"/>
              </a:rPr>
              <a:t>Antworten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3874490" y="1679326"/>
            <a:ext cx="3404133" cy="17496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5601F1-B3AD-E349-8869-E5A3675151DE}"/>
              </a:ext>
            </a:extLst>
          </p:cNvPr>
          <p:cNvSpPr/>
          <p:nvPr/>
        </p:nvSpPr>
        <p:spPr>
          <a:xfrm>
            <a:off x="591016" y="419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fünf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D0920-FEF2-5B43-94F6-A03123D7D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7007834" y="1679326"/>
            <a:ext cx="3404133" cy="17496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7B41ED-9FD4-AB42-B8A3-BCC35D35694F}"/>
              </a:ext>
            </a:extLst>
          </p:cNvPr>
          <p:cNvSpPr/>
          <p:nvPr/>
        </p:nvSpPr>
        <p:spPr>
          <a:xfrm>
            <a:off x="4279096" y="419427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Engel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1064868" y="3167731"/>
            <a:ext cx="3404133" cy="1749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4393933" y="3807415"/>
            <a:ext cx="3404133" cy="1749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8186513" y="3606738"/>
            <a:ext cx="3404133" cy="17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5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10461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D44DC-EB7D-7A4D-973D-42B03320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178" y="58353"/>
            <a:ext cx="1741714" cy="447186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prstClr val="white"/>
                </a:solidFill>
              </a:rPr>
              <a:t>Antworten</a:t>
            </a:r>
            <a:endParaRPr lang="en-US" sz="2400" dirty="0"/>
          </a:p>
        </p:txBody>
      </p:sp>
      <p:pic>
        <p:nvPicPr>
          <p:cNvPr id="5" name="Graphic 4" descr="Star">
            <a:extLst>
              <a:ext uri="{FF2B5EF4-FFF2-40B4-BE49-F238E27FC236}">
                <a16:creationId xmlns:a16="http://schemas.microsoft.com/office/drawing/2014/main" id="{4A1E4877-4021-8340-B7A9-C023C4A6A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4187" y="945987"/>
            <a:ext cx="2839629" cy="28396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B21033-0675-274F-90AA-2F183888CDC0}"/>
              </a:ext>
            </a:extLst>
          </p:cNvPr>
          <p:cNvSpPr/>
          <p:nvPr/>
        </p:nvSpPr>
        <p:spPr>
          <a:xfrm>
            <a:off x="591016" y="419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 descr="Star">
            <a:extLst>
              <a:ext uri="{FF2B5EF4-FFF2-40B4-BE49-F238E27FC236}">
                <a16:creationId xmlns:a16="http://schemas.microsoft.com/office/drawing/2014/main" id="{63106AF6-274C-EA45-884F-77443E6F5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3699" y="4652491"/>
            <a:ext cx="1580669" cy="1580669"/>
          </a:xfrm>
          <a:prstGeom prst="rect">
            <a:avLst/>
          </a:prstGeom>
        </p:spPr>
      </p:pic>
      <p:pic>
        <p:nvPicPr>
          <p:cNvPr id="8" name="Graphic 7" descr="Star">
            <a:extLst>
              <a:ext uri="{FF2B5EF4-FFF2-40B4-BE49-F238E27FC236}">
                <a16:creationId xmlns:a16="http://schemas.microsoft.com/office/drawing/2014/main" id="{DA9D83B7-65EF-8F43-8629-4AC49557E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8455" y="3566161"/>
            <a:ext cx="2483013" cy="2483013"/>
          </a:xfrm>
          <a:prstGeom prst="rect">
            <a:avLst/>
          </a:prstGeom>
        </p:spPr>
      </p:pic>
      <p:pic>
        <p:nvPicPr>
          <p:cNvPr id="9" name="Graphic 8" descr="Star">
            <a:extLst>
              <a:ext uri="{FF2B5EF4-FFF2-40B4-BE49-F238E27FC236}">
                <a16:creationId xmlns:a16="http://schemas.microsoft.com/office/drawing/2014/main" id="{3DA9632F-E9F9-CE48-A6F8-06DF0249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9775" y="1577895"/>
            <a:ext cx="1988266" cy="1988266"/>
          </a:xfrm>
          <a:prstGeom prst="rect">
            <a:avLst/>
          </a:prstGeom>
        </p:spPr>
      </p:pic>
      <p:pic>
        <p:nvPicPr>
          <p:cNvPr id="10" name="Graphic 9" descr="Star">
            <a:extLst>
              <a:ext uri="{FF2B5EF4-FFF2-40B4-BE49-F238E27FC236}">
                <a16:creationId xmlns:a16="http://schemas.microsoft.com/office/drawing/2014/main" id="{A0BC519B-185C-7847-820F-A65078EF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0212" y="681037"/>
            <a:ext cx="2483013" cy="2483013"/>
          </a:xfrm>
          <a:prstGeom prst="rect">
            <a:avLst/>
          </a:prstGeom>
        </p:spPr>
      </p:pic>
      <p:pic>
        <p:nvPicPr>
          <p:cNvPr id="11" name="Graphic 10" descr="Star">
            <a:extLst>
              <a:ext uri="{FF2B5EF4-FFF2-40B4-BE49-F238E27FC236}">
                <a16:creationId xmlns:a16="http://schemas.microsoft.com/office/drawing/2014/main" id="{8F6C027A-F740-1449-99D7-7FC566C6B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6706" y="681037"/>
            <a:ext cx="1524000" cy="1524000"/>
          </a:xfrm>
          <a:prstGeom prst="rect">
            <a:avLst/>
          </a:prstGeom>
        </p:spPr>
      </p:pic>
      <p:pic>
        <p:nvPicPr>
          <p:cNvPr id="12" name="Graphic 11" descr="Star">
            <a:extLst>
              <a:ext uri="{FF2B5EF4-FFF2-40B4-BE49-F238E27FC236}">
                <a16:creationId xmlns:a16="http://schemas.microsoft.com/office/drawing/2014/main" id="{A6F0C0A1-6020-4B49-885E-F43E0373B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4306" y="2819401"/>
            <a:ext cx="1524000" cy="1524000"/>
          </a:xfrm>
          <a:prstGeom prst="rect">
            <a:avLst/>
          </a:prstGeom>
        </p:spPr>
      </p:pic>
      <p:pic>
        <p:nvPicPr>
          <p:cNvPr id="13" name="Graphic 12" descr="Star">
            <a:extLst>
              <a:ext uri="{FF2B5EF4-FFF2-40B4-BE49-F238E27FC236}">
                <a16:creationId xmlns:a16="http://schemas.microsoft.com/office/drawing/2014/main" id="{47D3C1F2-4A2E-B74C-AA70-879B603E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1106" y="2125337"/>
            <a:ext cx="1303663" cy="1303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5CB951-12ED-2D4F-AF4F-8A3B6E5F19FC}"/>
              </a:ext>
            </a:extLst>
          </p:cNvPr>
          <p:cNvSpPr/>
          <p:nvPr/>
        </p:nvSpPr>
        <p:spPr>
          <a:xfrm>
            <a:off x="3761163" y="419427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Sterne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1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10461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F3254-2B03-3842-96C9-D3D710EA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437" y="-6265"/>
            <a:ext cx="2099196" cy="622685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 err="1">
                <a:solidFill>
                  <a:prstClr val="white"/>
                </a:solidFill>
                <a:ea typeface="+mn-ea"/>
                <a:cs typeface="+mn-cs"/>
              </a:rPr>
              <a:t>Antworten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226DE-FDE3-0645-BFD9-308935CC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50" y="1225296"/>
            <a:ext cx="2729091" cy="3047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1F225-FF95-D249-8C10-D7E67FC51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38" y="646176"/>
            <a:ext cx="2729091" cy="3047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61415-9F67-4741-8F1D-E7DB9B5BE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10" y="3151688"/>
            <a:ext cx="2729091" cy="304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B50EE-8AAC-E341-AAC9-C6D1D5B46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1" y="3810113"/>
            <a:ext cx="2729091" cy="3047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6AF2D6-430F-8047-9CCE-30032324358A}"/>
              </a:ext>
            </a:extLst>
          </p:cNvPr>
          <p:cNvSpPr/>
          <p:nvPr/>
        </p:nvSpPr>
        <p:spPr>
          <a:xfrm>
            <a:off x="591016" y="419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296166-30D4-BA44-9BE9-9EE21FC95CF8}"/>
              </a:ext>
            </a:extLst>
          </p:cNvPr>
          <p:cNvSpPr/>
          <p:nvPr/>
        </p:nvSpPr>
        <p:spPr>
          <a:xfrm>
            <a:off x="3727046" y="419427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Bäume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10461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DA831-7585-B94F-B229-CAF85081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437" y="0"/>
            <a:ext cx="2099196" cy="62268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 err="1">
                <a:solidFill>
                  <a:prstClr val="white"/>
                </a:solidFill>
                <a:ea typeface="+mn-ea"/>
                <a:cs typeface="+mn-cs"/>
              </a:rPr>
              <a:t>Antworten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760E2C-4CEB-874B-99AC-E5E5772C2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3" y="2368550"/>
            <a:ext cx="2400300" cy="212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53AD6-47C8-0B44-AD7B-7B1596D59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52" y="2496820"/>
            <a:ext cx="2400300" cy="2120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50B0E0-677D-AB4D-8174-732EDA6C946B}"/>
              </a:ext>
            </a:extLst>
          </p:cNvPr>
          <p:cNvSpPr/>
          <p:nvPr/>
        </p:nvSpPr>
        <p:spPr>
          <a:xfrm>
            <a:off x="141904" y="419426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Paar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372DF2-2F93-5945-84AD-79310459AB2B}"/>
              </a:ext>
            </a:extLst>
          </p:cNvPr>
          <p:cNvSpPr/>
          <p:nvPr/>
        </p:nvSpPr>
        <p:spPr>
          <a:xfrm>
            <a:off x="4064675" y="42329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Stiefel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5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97508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836311-7C40-2241-915B-E9CD0091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437" y="-13375"/>
            <a:ext cx="2099196" cy="622684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prstClr val="white"/>
                </a:solidFill>
              </a:rPr>
              <a:t>Antworten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27C61-D4F7-DD45-8107-934FE145A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" y="2074377"/>
            <a:ext cx="5088890" cy="3381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7EA7D-3D00-2B48-BCEA-5C5CC71C4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54" y="2074376"/>
            <a:ext cx="5088890" cy="33815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B27399-99B3-6945-BB54-71A1E0EB1337}"/>
              </a:ext>
            </a:extLst>
          </p:cNvPr>
          <p:cNvSpPr/>
          <p:nvPr/>
        </p:nvSpPr>
        <p:spPr>
          <a:xfrm>
            <a:off x="591016" y="419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zwei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4BA37A-6EA6-F74F-8380-30575010BA8B}"/>
              </a:ext>
            </a:extLst>
          </p:cNvPr>
          <p:cNvSpPr/>
          <p:nvPr/>
        </p:nvSpPr>
        <p:spPr>
          <a:xfrm>
            <a:off x="4064675" y="419426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Marktplätze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88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4CA6FC-E75B-7F46-9DE4-133DC2DBB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AEDFAD-2818-EF4E-B73E-4848F598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084"/>
            <a:ext cx="6654018" cy="933854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More than one – rule 1 </a:t>
            </a:r>
            <a:endParaRPr lang="en-US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D5710A-0070-A341-A570-A3DDC2E2E0C7}"/>
              </a:ext>
            </a:extLst>
          </p:cNvPr>
          <p:cNvSpPr txBox="1">
            <a:spLocks/>
          </p:cNvSpPr>
          <p:nvPr/>
        </p:nvSpPr>
        <p:spPr>
          <a:xfrm>
            <a:off x="428915" y="1366752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there are several ways to make plural forms.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25E7C-1896-444E-9D7A-76A03BD06ABA}"/>
              </a:ext>
            </a:extLst>
          </p:cNvPr>
          <p:cNvSpPr txBox="1"/>
          <p:nvPr/>
        </p:nvSpPr>
        <p:spPr>
          <a:xfrm>
            <a:off x="428915" y="4302376"/>
            <a:ext cx="8265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add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end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an umlaut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vowel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816BF-6D69-0B42-8204-C53E2C6BFBD9}"/>
              </a:ext>
            </a:extLst>
          </p:cNvPr>
          <p:cNvSpPr/>
          <p:nvPr/>
        </p:nvSpPr>
        <p:spPr>
          <a:xfrm>
            <a:off x="4775875" y="3691640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Tisch 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469FB7-6D40-B748-99C2-0CFBFDA7B777}"/>
              </a:ext>
            </a:extLst>
          </p:cNvPr>
          <p:cNvSpPr/>
          <p:nvPr/>
        </p:nvSpPr>
        <p:spPr>
          <a:xfrm>
            <a:off x="8771263" y="369045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Tisch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A862B3-F19B-F041-98BA-4B6BC4C7EB90}"/>
              </a:ext>
            </a:extLst>
          </p:cNvPr>
          <p:cNvSpPr txBox="1"/>
          <p:nvPr/>
        </p:nvSpPr>
        <p:spPr>
          <a:xfrm>
            <a:off x="428915" y="1940128"/>
            <a:ext cx="7237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masculine and neuter words either: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DA9EEE3-2AFC-E541-A4A1-A446B3F33F22}"/>
              </a:ext>
            </a:extLst>
          </p:cNvPr>
          <p:cNvSpPr txBox="1">
            <a:spLocks/>
          </p:cNvSpPr>
          <p:nvPr/>
        </p:nvSpPr>
        <p:spPr>
          <a:xfrm>
            <a:off x="428915" y="263747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end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EB1CE9-D060-8948-A80F-504482123B4B}"/>
              </a:ext>
            </a:extLst>
          </p:cNvPr>
          <p:cNvSpPr/>
          <p:nvPr/>
        </p:nvSpPr>
        <p:spPr>
          <a:xfrm>
            <a:off x="4774816" y="5882527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Zug 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C5A5A20-C20E-674A-B06A-306084803CBF}"/>
              </a:ext>
            </a:extLst>
          </p:cNvPr>
          <p:cNvSpPr/>
          <p:nvPr/>
        </p:nvSpPr>
        <p:spPr>
          <a:xfrm>
            <a:off x="8843074" y="5845320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A972F6C-E196-274F-A09A-3F5089AC2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77" y="5018099"/>
            <a:ext cx="1468060" cy="8272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723BFB-8A48-E746-AB7E-378D88F43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76" y="4986503"/>
            <a:ext cx="1468060" cy="82722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BCD33B-A68F-5746-8B53-1D72FBEF7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558" y="4954908"/>
            <a:ext cx="1468060" cy="8272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7ED993-2D0B-E14E-BBD8-65F59A13C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64" y="2733239"/>
            <a:ext cx="1477073" cy="8951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D175CA7-A2A5-AF4C-9194-D649A189F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46" y="2734995"/>
            <a:ext cx="1477073" cy="8951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7790BDF-AECE-5D49-A8F3-D8BFC5387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540" y="2733239"/>
            <a:ext cx="1477073" cy="8951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A862B3-F19B-F041-98BA-4B6BC4C7EB90}"/>
              </a:ext>
            </a:extLst>
          </p:cNvPr>
          <p:cNvSpPr txBox="1"/>
          <p:nvPr/>
        </p:nvSpPr>
        <p:spPr>
          <a:xfrm>
            <a:off x="428914" y="3754845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or: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8374864" y="1376927"/>
            <a:ext cx="2770909" cy="2169307"/>
          </a:xfrm>
          <a:prstGeom prst="wedgeRoundRectCallou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the word for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is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ALL plural nouns!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42461" y="4986503"/>
            <a:ext cx="3288531" cy="1134232"/>
          </a:xfrm>
          <a:prstGeom prst="wedgeRoundRectCallou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90% masculine plurals work like this.</a:t>
            </a:r>
          </a:p>
        </p:txBody>
      </p:sp>
    </p:spTree>
    <p:extLst>
      <p:ext uri="{BB962C8B-B14F-4D97-AF65-F5344CB8AC3E}">
        <p14:creationId xmlns:p14="http://schemas.microsoft.com/office/powerpoint/2010/main" val="21056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1" grpId="0"/>
      <p:bldP spid="17" grpId="0"/>
      <p:bldP spid="32" grpId="0"/>
      <p:bldP spid="36" grpId="0"/>
      <p:bldP spid="39" grpId="0"/>
      <p:bldP spid="18" grpId="0"/>
      <p:bldP spid="2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10461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44771-538E-DE41-AA61-7B973A67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437" y="104618"/>
            <a:ext cx="2099196" cy="40091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 err="1">
                <a:solidFill>
                  <a:prstClr val="white"/>
                </a:solidFill>
                <a:ea typeface="+mn-ea"/>
                <a:cs typeface="+mn-cs"/>
              </a:rPr>
              <a:t>Antworten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3DB33D-FB20-B344-89F4-BFBC35FF0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" y="2214661"/>
            <a:ext cx="5379470" cy="3580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C3BE5B-29DE-9F4B-A41D-998A69099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66" y="2214661"/>
            <a:ext cx="5379470" cy="3580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3C3DA-1CCB-894F-9D57-388FDD275FC5}"/>
              </a:ext>
            </a:extLst>
          </p:cNvPr>
          <p:cNvSpPr/>
          <p:nvPr/>
        </p:nvSpPr>
        <p:spPr>
          <a:xfrm>
            <a:off x="591016" y="419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zwei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F9BA9-ECBA-804E-945E-33AA086E2BA8}"/>
              </a:ext>
            </a:extLst>
          </p:cNvPr>
          <p:cNvSpPr/>
          <p:nvPr/>
        </p:nvSpPr>
        <p:spPr>
          <a:xfrm>
            <a:off x="3639016" y="419427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Weihnachtsmärkte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3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10461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1900C-7810-5F45-AC20-2DE0214F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437" y="104618"/>
            <a:ext cx="2120971" cy="40091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 err="1">
                <a:solidFill>
                  <a:prstClr val="white"/>
                </a:solidFill>
                <a:ea typeface="+mn-ea"/>
                <a:cs typeface="+mn-cs"/>
              </a:rPr>
              <a:t>Antworten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758E3-6063-0E4E-BB85-D08FF570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55" y="1956816"/>
            <a:ext cx="1771974" cy="3360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8D4E9-4338-A547-8665-C175C69DB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07" y="1999488"/>
            <a:ext cx="1771974" cy="3360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E894D-E30D-264E-BE46-D9B572F57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26" y="2042160"/>
            <a:ext cx="1771974" cy="336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894EE-6C20-8147-B331-7FF70F12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71" y="2188464"/>
            <a:ext cx="1771974" cy="336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91FAF2-0ED8-3D45-988A-7A68BD87C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91" y="2659888"/>
            <a:ext cx="1771974" cy="336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6D1AF8-849B-7D42-947E-50F6A257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53" y="2806192"/>
            <a:ext cx="1771974" cy="3360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EDB6D-ADF5-CC42-99F1-8F97D3728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3" y="3342640"/>
            <a:ext cx="1771974" cy="3360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1701BB-8B3B-F243-A999-267A31C9F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61" y="3419856"/>
            <a:ext cx="1771974" cy="3360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6C7154-3046-344B-9E6C-2E34C37E5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75" y="2481072"/>
            <a:ext cx="1771974" cy="3360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791928-FD7E-5743-BB79-AE673ED2C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94" y="3497072"/>
            <a:ext cx="1771974" cy="33609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D4E19B7-38CA-C547-B081-B844BC5F259E}"/>
              </a:ext>
            </a:extLst>
          </p:cNvPr>
          <p:cNvSpPr/>
          <p:nvPr/>
        </p:nvSpPr>
        <p:spPr>
          <a:xfrm>
            <a:off x="591016" y="4194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0C1ACF-7AD8-4241-9DE7-293B8788F405}"/>
              </a:ext>
            </a:extLst>
          </p:cNvPr>
          <p:cNvSpPr/>
          <p:nvPr/>
        </p:nvSpPr>
        <p:spPr>
          <a:xfrm>
            <a:off x="4093643" y="401088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Weihnachtsmänner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4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90C2D6-76FE-2D4E-90DC-AB6C64F8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1" y="51995"/>
            <a:ext cx="10515600" cy="520811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2400" b="1" dirty="0">
                <a:solidFill>
                  <a:srgbClr val="1F4E79"/>
                </a:solidFill>
                <a:ea typeface="+mn-ea"/>
                <a:cs typeface="+mn-cs"/>
              </a:rPr>
              <a:t>Hör zu.  Wie viele? Schreib </a:t>
            </a:r>
            <a:r>
              <a:rPr lang="de-DE" sz="2400" b="1" u="sng" dirty="0">
                <a:solidFill>
                  <a:srgbClr val="1F4E79"/>
                </a:solidFill>
                <a:ea typeface="+mn-ea"/>
                <a:cs typeface="+mn-cs"/>
              </a:rPr>
              <a:t>einen/ein</a:t>
            </a:r>
            <a:r>
              <a:rPr lang="de-DE" sz="2400" b="1" dirty="0">
                <a:solidFill>
                  <a:srgbClr val="1F4E79"/>
                </a:solidFill>
                <a:ea typeface="+mn-ea"/>
                <a:cs typeface="+mn-cs"/>
              </a:rPr>
              <a:t> oder </a:t>
            </a:r>
            <a:r>
              <a:rPr lang="de-DE" sz="2400" b="1" u="sng" dirty="0">
                <a:solidFill>
                  <a:srgbClr val="1F4E79"/>
                </a:solidFill>
                <a:ea typeface="+mn-ea"/>
                <a:cs typeface="+mn-cs"/>
              </a:rPr>
              <a:t>viele</a:t>
            </a:r>
            <a:r>
              <a:rPr lang="de-DE" sz="2400" b="1" dirty="0">
                <a:solidFill>
                  <a:srgbClr val="1F4E79"/>
                </a:solidFill>
                <a:ea typeface="+mn-ea"/>
                <a:cs typeface="+mn-cs"/>
              </a:rPr>
              <a:t>. 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E1D88-E6E3-5A48-948A-AAA496765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"/>
          <a:stretch/>
        </p:blipFill>
        <p:spPr>
          <a:xfrm>
            <a:off x="1218039" y="673187"/>
            <a:ext cx="836192" cy="975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545F2-536C-104C-8568-C103BAF2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9"/>
          <a:stretch/>
        </p:blipFill>
        <p:spPr>
          <a:xfrm>
            <a:off x="3436982" y="673187"/>
            <a:ext cx="835347" cy="975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C7067A-C37B-BF4C-9A99-CB25FC9B6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402"/>
          <a:stretch/>
        </p:blipFill>
        <p:spPr>
          <a:xfrm>
            <a:off x="4320902" y="673187"/>
            <a:ext cx="829613" cy="975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396AF-5294-A443-8E2D-14CE4D87B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16" y="1944861"/>
            <a:ext cx="549836" cy="1320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BF3C45-DC89-5D41-A6EF-7E6446E18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59" y="1944861"/>
            <a:ext cx="549837" cy="1320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163AA-BBD0-0542-BD21-8C6AE2741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79" y="1944861"/>
            <a:ext cx="549837" cy="1320639"/>
          </a:xfrm>
          <a:prstGeom prst="rect">
            <a:avLst/>
          </a:prstGeom>
        </p:spPr>
      </p:pic>
      <p:pic>
        <p:nvPicPr>
          <p:cNvPr id="17" name="Picture 6" descr="http://www.clker.com/cliparts/8/5/4/b/11949911381154569537asso_carte_architetto_fr_01.svg.med.png">
            <a:extLst>
              <a:ext uri="{FF2B5EF4-FFF2-40B4-BE49-F238E27FC236}">
                <a16:creationId xmlns:a16="http://schemas.microsoft.com/office/drawing/2014/main" id="{2756C305-3FFE-684E-BC95-C5406D3F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58" y="3743342"/>
            <a:ext cx="859742" cy="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clker.com/cliparts/8/5/4/b/11949911381154569537asso_carte_architetto_fr_01.svg.med.png">
            <a:extLst>
              <a:ext uri="{FF2B5EF4-FFF2-40B4-BE49-F238E27FC236}">
                <a16:creationId xmlns:a16="http://schemas.microsoft.com/office/drawing/2014/main" id="{B1BE40D8-1992-1A43-95AD-E850B55C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31" y="3743342"/>
            <a:ext cx="859742" cy="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clker.com/cliparts/8/5/4/b/11949911381154569537asso_carte_architetto_fr_01.svg.med.png">
            <a:extLst>
              <a:ext uri="{FF2B5EF4-FFF2-40B4-BE49-F238E27FC236}">
                <a16:creationId xmlns:a16="http://schemas.microsoft.com/office/drawing/2014/main" id="{88386868-F36C-2242-A0C5-B5CB41C0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95" y="3743342"/>
            <a:ext cx="859742" cy="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2A6CF5-66E6-7E42-B6EC-CA8700DFBBF7}"/>
              </a:ext>
            </a:extLst>
          </p:cNvPr>
          <p:cNvGrpSpPr/>
          <p:nvPr/>
        </p:nvGrpSpPr>
        <p:grpSpPr>
          <a:xfrm>
            <a:off x="3281593" y="5042555"/>
            <a:ext cx="1492645" cy="1208257"/>
            <a:chOff x="1055418" y="4480906"/>
            <a:chExt cx="1337294" cy="11508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21310AB-F6AE-9B4F-A5E8-B49116C0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694918-6489-164F-BD68-A712ED01F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BB5566-CC37-E248-8143-248BA0588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C4036A-1AA2-4245-8159-EC44BDFC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5EFD617-3884-3042-AE45-B64FD092C2AC}"/>
              </a:ext>
            </a:extLst>
          </p:cNvPr>
          <p:cNvGrpSpPr/>
          <p:nvPr/>
        </p:nvGrpSpPr>
        <p:grpSpPr>
          <a:xfrm>
            <a:off x="1206885" y="5058775"/>
            <a:ext cx="1337294" cy="1150855"/>
            <a:chOff x="1055418" y="4480906"/>
            <a:chExt cx="1337294" cy="115085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162D1D8-BC72-2341-A9EC-E680205AA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9B3F625-E29F-9347-AD87-BA9627FC3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5073E1F-6E94-E245-BEDE-E500BACC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9163367-4073-BD4B-8655-F4FE129B1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E0E533-8239-F845-A178-F2B15C3847CF}"/>
              </a:ext>
            </a:extLst>
          </p:cNvPr>
          <p:cNvGrpSpPr/>
          <p:nvPr/>
        </p:nvGrpSpPr>
        <p:grpSpPr>
          <a:xfrm>
            <a:off x="4780818" y="5233506"/>
            <a:ext cx="1412949" cy="1086322"/>
            <a:chOff x="1055418" y="4480906"/>
            <a:chExt cx="1337294" cy="115085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7FAA4D7-53EA-9B4E-A6B2-598B68E5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259CA30-7FF6-F54F-9BF7-90842FB06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D11E0E-8DAA-9D49-8AFE-D6623390A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9E7FE67-4629-B54D-813E-A2DDBE72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0BCB138-BF93-7C4A-A4D9-0454E05B0910}"/>
              </a:ext>
            </a:extLst>
          </p:cNvPr>
          <p:cNvSpPr txBox="1"/>
          <p:nvPr/>
        </p:nvSpPr>
        <p:spPr>
          <a:xfrm>
            <a:off x="7333412" y="976097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[reason]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A4955BB-CCD4-DB40-945D-D86364F841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08" y="2099982"/>
            <a:ext cx="580964" cy="3863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B54CDE8-EB46-FE4A-A1FA-A98F0C8BCF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25" y="2119845"/>
            <a:ext cx="941745" cy="905645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7DE4CC-4F2D-3140-B290-45E83E2E1DDC}"/>
              </a:ext>
            </a:extLst>
          </p:cNvPr>
          <p:cNvCxnSpPr>
            <a:cxnSpLocks/>
          </p:cNvCxnSpPr>
          <p:nvPr/>
        </p:nvCxnSpPr>
        <p:spPr>
          <a:xfrm flipH="1" flipV="1">
            <a:off x="9142668" y="2553041"/>
            <a:ext cx="290008" cy="540332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6400F05-F1A7-5F46-A9D0-927D04C824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24" y="3765482"/>
            <a:ext cx="724860" cy="728521"/>
          </a:xfrm>
          <a:prstGeom prst="rect">
            <a:avLst/>
          </a:prstGeom>
        </p:spPr>
      </p:pic>
      <p:pic>
        <p:nvPicPr>
          <p:cNvPr id="61" name="Graphic 60" descr="Clapper board">
            <a:extLst>
              <a:ext uri="{FF2B5EF4-FFF2-40B4-BE49-F238E27FC236}">
                <a16:creationId xmlns:a16="http://schemas.microsoft.com/office/drawing/2014/main" id="{17C8CCA3-E9AB-DC4A-B195-6FFA4303746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135296" y="5332867"/>
            <a:ext cx="728522" cy="728522"/>
          </a:xfrm>
          <a:prstGeom prst="rect">
            <a:avLst/>
          </a:prstGeom>
        </p:spPr>
      </p:pic>
      <p:pic>
        <p:nvPicPr>
          <p:cNvPr id="62" name="Graphic 61" descr="Clapper board">
            <a:extLst>
              <a:ext uri="{FF2B5EF4-FFF2-40B4-BE49-F238E27FC236}">
                <a16:creationId xmlns:a16="http://schemas.microsoft.com/office/drawing/2014/main" id="{08AF250C-EA3B-9A4F-846E-D05F468374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24787" y="5382838"/>
            <a:ext cx="728522" cy="728522"/>
          </a:xfrm>
          <a:prstGeom prst="rect">
            <a:avLst/>
          </a:prstGeom>
        </p:spPr>
      </p:pic>
      <p:pic>
        <p:nvPicPr>
          <p:cNvPr id="63" name="Graphic 62" descr="Clapper board">
            <a:extLst>
              <a:ext uri="{FF2B5EF4-FFF2-40B4-BE49-F238E27FC236}">
                <a16:creationId xmlns:a16="http://schemas.microsoft.com/office/drawing/2014/main" id="{0A8B4553-C70A-6845-998F-15CAE7EBE0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077344" y="5382838"/>
            <a:ext cx="728522" cy="72852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2AE5C2-5B9E-ED4A-B6AC-673567C9A3D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49" y="3765481"/>
            <a:ext cx="724860" cy="72852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F78240-A855-0545-BBE6-006AAF307E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13" y="3765481"/>
            <a:ext cx="724860" cy="72852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9416B29-81DC-B441-AA0A-8DE1A214BD4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776" y="2161199"/>
            <a:ext cx="941745" cy="905645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2BC458E-99A9-4A4F-8F64-473D3F91EB6B}"/>
              </a:ext>
            </a:extLst>
          </p:cNvPr>
          <p:cNvCxnSpPr>
            <a:cxnSpLocks/>
          </p:cNvCxnSpPr>
          <p:nvPr/>
        </p:nvCxnSpPr>
        <p:spPr>
          <a:xfrm>
            <a:off x="11517328" y="2465454"/>
            <a:ext cx="0" cy="61059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79FD946E-40F3-4849-A75F-782F3315F2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54" y="1892932"/>
            <a:ext cx="580964" cy="38634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85E9FCC-544C-9542-9A94-244B14B15A73}"/>
              </a:ext>
            </a:extLst>
          </p:cNvPr>
          <p:cNvSpPr txBox="1"/>
          <p:nvPr/>
        </p:nvSpPr>
        <p:spPr>
          <a:xfrm>
            <a:off x="9675223" y="940831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[reasons]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22C0D1F-F8C5-A941-B295-8B3EFC97934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517" y="2181825"/>
            <a:ext cx="580964" cy="386341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612AE37-46CC-6D4F-BA3C-CCC628287D43}"/>
              </a:ext>
            </a:extLst>
          </p:cNvPr>
          <p:cNvCxnSpPr>
            <a:cxnSpLocks/>
          </p:cNvCxnSpPr>
          <p:nvPr/>
        </p:nvCxnSpPr>
        <p:spPr>
          <a:xfrm flipH="1" flipV="1">
            <a:off x="11720472" y="2626491"/>
            <a:ext cx="290008" cy="540332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ction Button: Custom 77">
            <a:hlinkClick r:id="" action="ppaction://noaction" highlightClick="1">
              <a:snd r:embed="rId23" name="Ko%CC%88pfe.wav"/>
            </a:hlinkClick>
            <a:extLst>
              <a:ext uri="{FF2B5EF4-FFF2-40B4-BE49-F238E27FC236}">
                <a16:creationId xmlns:a16="http://schemas.microsoft.com/office/drawing/2014/main" id="{0D6B368A-A17E-3C4C-B2F0-2F1E1831B1A4}"/>
              </a:ext>
            </a:extLst>
          </p:cNvPr>
          <p:cNvSpPr>
            <a:spLocks noChangeAspect="1"/>
          </p:cNvSpPr>
          <p:nvPr/>
        </p:nvSpPr>
        <p:spPr>
          <a:xfrm>
            <a:off x="418674" y="862496"/>
            <a:ext cx="590790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" name="Action Button: Custom 78">
            <a:hlinkClick r:id="" action="ppaction://noaction" highlightClick="1">
              <a:snd r:embed="rId24" name="Artzt.wav"/>
            </a:hlinkClick>
            <a:extLst>
              <a:ext uri="{FF2B5EF4-FFF2-40B4-BE49-F238E27FC236}">
                <a16:creationId xmlns:a16="http://schemas.microsoft.com/office/drawing/2014/main" id="{EB5CAE6B-4AD9-3249-BB8B-EB638525338F}"/>
              </a:ext>
            </a:extLst>
          </p:cNvPr>
          <p:cNvSpPr>
            <a:spLocks noChangeAspect="1"/>
          </p:cNvSpPr>
          <p:nvPr/>
        </p:nvSpPr>
        <p:spPr>
          <a:xfrm>
            <a:off x="418674" y="2356491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0" name="Action Button: Custom 79">
            <a:hlinkClick r:id="" action="ppaction://noaction" highlightClick="1">
              <a:snd r:embed="rId25" name="Spiel.wav"/>
            </a:hlinkClick>
            <a:extLst>
              <a:ext uri="{FF2B5EF4-FFF2-40B4-BE49-F238E27FC236}">
                <a16:creationId xmlns:a16="http://schemas.microsoft.com/office/drawing/2014/main" id="{913A760B-5BCC-B84D-AAEF-3543038E8BBA}"/>
              </a:ext>
            </a:extLst>
          </p:cNvPr>
          <p:cNvSpPr>
            <a:spLocks noChangeAspect="1"/>
          </p:cNvSpPr>
          <p:nvPr/>
        </p:nvSpPr>
        <p:spPr>
          <a:xfrm>
            <a:off x="418674" y="3870256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1" name="Action Button: Custom 80">
            <a:hlinkClick r:id="" action="ppaction://noaction" highlightClick="1">
              <a:snd r:embed="rId26" name="Pla%CC%88tze.wav"/>
            </a:hlinkClick>
            <a:extLst>
              <a:ext uri="{FF2B5EF4-FFF2-40B4-BE49-F238E27FC236}">
                <a16:creationId xmlns:a16="http://schemas.microsoft.com/office/drawing/2014/main" id="{D54C3BC2-2440-1346-B835-7751694BDD1A}"/>
              </a:ext>
            </a:extLst>
          </p:cNvPr>
          <p:cNvSpPr>
            <a:spLocks noChangeAspect="1"/>
          </p:cNvSpPr>
          <p:nvPr/>
        </p:nvSpPr>
        <p:spPr>
          <a:xfrm>
            <a:off x="421521" y="5426748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2" name="Action Button: Custom 81">
            <a:hlinkClick r:id="" action="ppaction://noaction" highlightClick="1">
              <a:snd r:embed="rId27" name="Gru%CC%88nde.wav"/>
            </a:hlinkClick>
            <a:extLst>
              <a:ext uri="{FF2B5EF4-FFF2-40B4-BE49-F238E27FC236}">
                <a16:creationId xmlns:a16="http://schemas.microsoft.com/office/drawing/2014/main" id="{7E655DDD-66AC-B643-B320-C7C8346049B3}"/>
              </a:ext>
            </a:extLst>
          </p:cNvPr>
          <p:cNvSpPr>
            <a:spLocks noChangeAspect="1"/>
          </p:cNvSpPr>
          <p:nvPr/>
        </p:nvSpPr>
        <p:spPr>
          <a:xfrm>
            <a:off x="6907477" y="862496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3" name="Action Button: Custom 82">
            <a:hlinkClick r:id="" action="ppaction://noaction" highlightClick="1">
              <a:snd r:embed="rId28" name="Stu%CC%88ck.wav"/>
            </a:hlinkClick>
            <a:extLst>
              <a:ext uri="{FF2B5EF4-FFF2-40B4-BE49-F238E27FC236}">
                <a16:creationId xmlns:a16="http://schemas.microsoft.com/office/drawing/2014/main" id="{694639D9-84AC-A14D-9D21-C5C7E44ED238}"/>
              </a:ext>
            </a:extLst>
          </p:cNvPr>
          <p:cNvSpPr>
            <a:spLocks noChangeAspect="1"/>
          </p:cNvSpPr>
          <p:nvPr/>
        </p:nvSpPr>
        <p:spPr>
          <a:xfrm>
            <a:off x="6907477" y="2356491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4" name="Action Button: Custom 83">
            <a:hlinkClick r:id="" action="ppaction://noaction" highlightClick="1">
              <a:snd r:embed="rId29" name="Fu%C3%9Fba%CC%88lle.wav"/>
            </a:hlinkClick>
            <a:extLst>
              <a:ext uri="{FF2B5EF4-FFF2-40B4-BE49-F238E27FC236}">
                <a16:creationId xmlns:a16="http://schemas.microsoft.com/office/drawing/2014/main" id="{CA557731-B5F6-804D-8D98-6282E34C1DF9}"/>
              </a:ext>
            </a:extLst>
          </p:cNvPr>
          <p:cNvSpPr>
            <a:spLocks noChangeAspect="1"/>
          </p:cNvSpPr>
          <p:nvPr/>
        </p:nvSpPr>
        <p:spPr>
          <a:xfrm>
            <a:off x="6916757" y="3824493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5" name="Action Button: Custom 84">
            <a:hlinkClick r:id="" action="ppaction://noaction" highlightClick="1">
              <a:snd r:embed="rId30" name="Filme.wav"/>
            </a:hlinkClick>
            <a:extLst>
              <a:ext uri="{FF2B5EF4-FFF2-40B4-BE49-F238E27FC236}">
                <a16:creationId xmlns:a16="http://schemas.microsoft.com/office/drawing/2014/main" id="{E922A1A5-5F54-FD45-B461-FC79B9EE83C1}"/>
              </a:ext>
            </a:extLst>
          </p:cNvPr>
          <p:cNvSpPr>
            <a:spLocks noChangeAspect="1"/>
          </p:cNvSpPr>
          <p:nvPr/>
        </p:nvSpPr>
        <p:spPr>
          <a:xfrm>
            <a:off x="6927300" y="5397659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81558FB2-EC36-2449-A511-1719B11E5192}"/>
              </a:ext>
            </a:extLst>
          </p:cNvPr>
          <p:cNvSpPr/>
          <p:nvPr/>
        </p:nvSpPr>
        <p:spPr>
          <a:xfrm>
            <a:off x="10501745" y="93581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1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BE1D88-E6E3-5A48-948A-AAA496765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"/>
          <a:stretch/>
        </p:blipFill>
        <p:spPr>
          <a:xfrm>
            <a:off x="1110303" y="273137"/>
            <a:ext cx="834875" cy="975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545F2-536C-104C-8568-C103BAF2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19"/>
          <a:stretch/>
        </p:blipFill>
        <p:spPr>
          <a:xfrm>
            <a:off x="3329247" y="273137"/>
            <a:ext cx="821575" cy="975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C7067A-C37B-BF4C-9A99-CB25FC9B6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5"/>
          <a:stretch/>
        </p:blipFill>
        <p:spPr>
          <a:xfrm>
            <a:off x="4213168" y="273137"/>
            <a:ext cx="818804" cy="975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396AF-5294-A443-8E2D-14CE4D87B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1" y="1544811"/>
            <a:ext cx="549836" cy="1320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BF3C45-DC89-5D41-A6EF-7E6446E18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24" y="1544811"/>
            <a:ext cx="549837" cy="1320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163AA-BBD0-0542-BD21-8C6AE2741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44" y="1544811"/>
            <a:ext cx="549837" cy="1320639"/>
          </a:xfrm>
          <a:prstGeom prst="rect">
            <a:avLst/>
          </a:prstGeom>
        </p:spPr>
      </p:pic>
      <p:pic>
        <p:nvPicPr>
          <p:cNvPr id="17" name="Picture 6" descr="http://www.clker.com/cliparts/8/5/4/b/11949911381154569537asso_carte_architetto_fr_01.svg.med.png">
            <a:extLst>
              <a:ext uri="{FF2B5EF4-FFF2-40B4-BE49-F238E27FC236}">
                <a16:creationId xmlns:a16="http://schemas.microsoft.com/office/drawing/2014/main" id="{2756C305-3FFE-684E-BC95-C5406D3F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23" y="3343292"/>
            <a:ext cx="859742" cy="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clker.com/cliparts/8/5/4/b/11949911381154569537asso_carte_architetto_fr_01.svg.med.png">
            <a:extLst>
              <a:ext uri="{FF2B5EF4-FFF2-40B4-BE49-F238E27FC236}">
                <a16:creationId xmlns:a16="http://schemas.microsoft.com/office/drawing/2014/main" id="{B1BE40D8-1992-1A43-95AD-E850B55C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196" y="3343292"/>
            <a:ext cx="859742" cy="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clker.com/cliparts/8/5/4/b/11949911381154569537asso_carte_architetto_fr_01.svg.med.png">
            <a:extLst>
              <a:ext uri="{FF2B5EF4-FFF2-40B4-BE49-F238E27FC236}">
                <a16:creationId xmlns:a16="http://schemas.microsoft.com/office/drawing/2014/main" id="{88386868-F36C-2242-A0C5-B5CB41C0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60" y="3343292"/>
            <a:ext cx="859742" cy="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2A6CF5-66E6-7E42-B6EC-CA8700DFBBF7}"/>
              </a:ext>
            </a:extLst>
          </p:cNvPr>
          <p:cNvGrpSpPr/>
          <p:nvPr/>
        </p:nvGrpSpPr>
        <p:grpSpPr>
          <a:xfrm>
            <a:off x="3173858" y="4642505"/>
            <a:ext cx="1492645" cy="1208257"/>
            <a:chOff x="1055418" y="4480906"/>
            <a:chExt cx="1337294" cy="11508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21310AB-F6AE-9B4F-A5E8-B49116C0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694918-6489-164F-BD68-A712ED01F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BB5566-CC37-E248-8143-248BA0588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C4036A-1AA2-4245-8159-EC44BDFC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5EFD617-3884-3042-AE45-B64FD092C2AC}"/>
              </a:ext>
            </a:extLst>
          </p:cNvPr>
          <p:cNvGrpSpPr/>
          <p:nvPr/>
        </p:nvGrpSpPr>
        <p:grpSpPr>
          <a:xfrm>
            <a:off x="1099150" y="4658725"/>
            <a:ext cx="1337294" cy="1150855"/>
            <a:chOff x="1055418" y="4480906"/>
            <a:chExt cx="1337294" cy="115085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162D1D8-BC72-2341-A9EC-E680205AA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9B3F625-E29F-9347-AD87-BA9627FC3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5073E1F-6E94-E245-BEDE-E500BACC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9163367-4073-BD4B-8655-F4FE129B1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E0E533-8239-F845-A178-F2B15C3847CF}"/>
              </a:ext>
            </a:extLst>
          </p:cNvPr>
          <p:cNvGrpSpPr/>
          <p:nvPr/>
        </p:nvGrpSpPr>
        <p:grpSpPr>
          <a:xfrm>
            <a:off x="4673083" y="4833456"/>
            <a:ext cx="1412949" cy="1086322"/>
            <a:chOff x="1055418" y="4480906"/>
            <a:chExt cx="1337294" cy="115085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7FAA4D7-53EA-9B4E-A6B2-598B68E5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259CA30-7FF6-F54F-9BF7-90842FB06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D11E0E-8DAA-9D49-8AFE-D6623390A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9E7FE67-4629-B54D-813E-A2DDBE72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0BCB138-BF93-7C4A-A4D9-0454E05B0910}"/>
              </a:ext>
            </a:extLst>
          </p:cNvPr>
          <p:cNvSpPr txBox="1"/>
          <p:nvPr/>
        </p:nvSpPr>
        <p:spPr>
          <a:xfrm>
            <a:off x="7225677" y="576047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[reason]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A4955BB-CCD4-DB40-945D-D86364F841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73" y="1699932"/>
            <a:ext cx="580964" cy="3863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B54CDE8-EB46-FE4A-A1FA-A98F0C8BCF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90" y="1719795"/>
            <a:ext cx="941745" cy="905645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7DE4CC-4F2D-3140-B290-45E83E2E1DDC}"/>
              </a:ext>
            </a:extLst>
          </p:cNvPr>
          <p:cNvCxnSpPr>
            <a:cxnSpLocks/>
          </p:cNvCxnSpPr>
          <p:nvPr/>
        </p:nvCxnSpPr>
        <p:spPr>
          <a:xfrm flipH="1" flipV="1">
            <a:off x="9034933" y="2152991"/>
            <a:ext cx="290008" cy="540332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6400F05-F1A7-5F46-A9D0-927D04C824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89" y="3365432"/>
            <a:ext cx="724860" cy="728521"/>
          </a:xfrm>
          <a:prstGeom prst="rect">
            <a:avLst/>
          </a:prstGeom>
        </p:spPr>
      </p:pic>
      <p:pic>
        <p:nvPicPr>
          <p:cNvPr id="61" name="Graphic 60" descr="Clapper board">
            <a:extLst>
              <a:ext uri="{FF2B5EF4-FFF2-40B4-BE49-F238E27FC236}">
                <a16:creationId xmlns:a16="http://schemas.microsoft.com/office/drawing/2014/main" id="{17C8CCA3-E9AB-DC4A-B195-6FFA4303746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027561" y="4932817"/>
            <a:ext cx="728522" cy="728522"/>
          </a:xfrm>
          <a:prstGeom prst="rect">
            <a:avLst/>
          </a:prstGeom>
        </p:spPr>
      </p:pic>
      <p:pic>
        <p:nvPicPr>
          <p:cNvPr id="62" name="Graphic 61" descr="Clapper board">
            <a:extLst>
              <a:ext uri="{FF2B5EF4-FFF2-40B4-BE49-F238E27FC236}">
                <a16:creationId xmlns:a16="http://schemas.microsoft.com/office/drawing/2014/main" id="{08AF250C-EA3B-9A4F-846E-D05F468374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17052" y="4982788"/>
            <a:ext cx="728522" cy="728522"/>
          </a:xfrm>
          <a:prstGeom prst="rect">
            <a:avLst/>
          </a:prstGeom>
        </p:spPr>
      </p:pic>
      <p:pic>
        <p:nvPicPr>
          <p:cNvPr id="63" name="Graphic 62" descr="Clapper board">
            <a:extLst>
              <a:ext uri="{FF2B5EF4-FFF2-40B4-BE49-F238E27FC236}">
                <a16:creationId xmlns:a16="http://schemas.microsoft.com/office/drawing/2014/main" id="{0A8B4553-C70A-6845-998F-15CAE7EBE0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69609" y="4982788"/>
            <a:ext cx="728522" cy="72852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2AE5C2-5B9E-ED4A-B6AC-673567C9A3D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14" y="3365431"/>
            <a:ext cx="724860" cy="72852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F78240-A855-0545-BBE6-006AAF307E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878" y="3365431"/>
            <a:ext cx="724860" cy="72852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9416B29-81DC-B441-AA0A-8DE1A214BD4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41" y="1761149"/>
            <a:ext cx="941745" cy="905645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2BC458E-99A9-4A4F-8F64-473D3F91EB6B}"/>
              </a:ext>
            </a:extLst>
          </p:cNvPr>
          <p:cNvCxnSpPr>
            <a:cxnSpLocks/>
          </p:cNvCxnSpPr>
          <p:nvPr/>
        </p:nvCxnSpPr>
        <p:spPr>
          <a:xfrm>
            <a:off x="11409593" y="2065404"/>
            <a:ext cx="0" cy="61059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79FD946E-40F3-4849-A75F-782F3315F2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19" y="1492882"/>
            <a:ext cx="580964" cy="38634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85E9FCC-544C-9542-9A94-244B14B15A73}"/>
              </a:ext>
            </a:extLst>
          </p:cNvPr>
          <p:cNvSpPr txBox="1"/>
          <p:nvPr/>
        </p:nvSpPr>
        <p:spPr>
          <a:xfrm>
            <a:off x="9567488" y="540781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[reasons]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22C0D1F-F8C5-A941-B295-8B3EFC97934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782" y="1781775"/>
            <a:ext cx="580964" cy="386341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612AE37-46CC-6D4F-BA3C-CCC628287D43}"/>
              </a:ext>
            </a:extLst>
          </p:cNvPr>
          <p:cNvCxnSpPr>
            <a:cxnSpLocks/>
          </p:cNvCxnSpPr>
          <p:nvPr/>
        </p:nvCxnSpPr>
        <p:spPr>
          <a:xfrm flipH="1" flipV="1">
            <a:off x="11612737" y="2226441"/>
            <a:ext cx="290008" cy="540332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ction Button: Custom 77">
            <a:hlinkClick r:id="" action="ppaction://noaction" highlightClick="1">
              <a:snd r:embed="rId23" name="Viele_Ko%CC%88pfe.wav"/>
            </a:hlinkClick>
            <a:extLst>
              <a:ext uri="{FF2B5EF4-FFF2-40B4-BE49-F238E27FC236}">
                <a16:creationId xmlns:a16="http://schemas.microsoft.com/office/drawing/2014/main" id="{0D6B368A-A17E-3C4C-B2F0-2F1E1831B1A4}"/>
              </a:ext>
            </a:extLst>
          </p:cNvPr>
          <p:cNvSpPr>
            <a:spLocks noChangeAspect="1"/>
          </p:cNvSpPr>
          <p:nvPr/>
        </p:nvSpPr>
        <p:spPr>
          <a:xfrm>
            <a:off x="310939" y="462446"/>
            <a:ext cx="590790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" name="Action Button: Custom 78">
            <a:hlinkClick r:id="" action="ppaction://noaction" highlightClick="1">
              <a:snd r:embed="rId24" name="Ein_Arzt.wav"/>
            </a:hlinkClick>
            <a:extLst>
              <a:ext uri="{FF2B5EF4-FFF2-40B4-BE49-F238E27FC236}">
                <a16:creationId xmlns:a16="http://schemas.microsoft.com/office/drawing/2014/main" id="{EB5CAE6B-4AD9-3249-BB8B-EB638525338F}"/>
              </a:ext>
            </a:extLst>
          </p:cNvPr>
          <p:cNvSpPr>
            <a:spLocks noChangeAspect="1"/>
          </p:cNvSpPr>
          <p:nvPr/>
        </p:nvSpPr>
        <p:spPr>
          <a:xfrm>
            <a:off x="310939" y="1956441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0" name="Action Button: Custom 79">
            <a:hlinkClick r:id="" action="ppaction://noaction" highlightClick="1">
              <a:snd r:embed="rId25" name="Ein_Spiel.wav"/>
            </a:hlinkClick>
            <a:extLst>
              <a:ext uri="{FF2B5EF4-FFF2-40B4-BE49-F238E27FC236}">
                <a16:creationId xmlns:a16="http://schemas.microsoft.com/office/drawing/2014/main" id="{913A760B-5BCC-B84D-AAEF-3543038E8BBA}"/>
              </a:ext>
            </a:extLst>
          </p:cNvPr>
          <p:cNvSpPr>
            <a:spLocks noChangeAspect="1"/>
          </p:cNvSpPr>
          <p:nvPr/>
        </p:nvSpPr>
        <p:spPr>
          <a:xfrm>
            <a:off x="310939" y="3470206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1" name="Action Button: Custom 80">
            <a:hlinkClick r:id="" action="ppaction://noaction" highlightClick="1">
              <a:snd r:embed="rId26" name="Viele_Pla%CC%88tze.wav"/>
            </a:hlinkClick>
            <a:extLst>
              <a:ext uri="{FF2B5EF4-FFF2-40B4-BE49-F238E27FC236}">
                <a16:creationId xmlns:a16="http://schemas.microsoft.com/office/drawing/2014/main" id="{D54C3BC2-2440-1346-B835-7751694BDD1A}"/>
              </a:ext>
            </a:extLst>
          </p:cNvPr>
          <p:cNvSpPr>
            <a:spLocks noChangeAspect="1"/>
          </p:cNvSpPr>
          <p:nvPr/>
        </p:nvSpPr>
        <p:spPr>
          <a:xfrm>
            <a:off x="313786" y="5026698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2" name="Action Button: Custom 81">
            <a:hlinkClick r:id="" action="ppaction://noaction" highlightClick="1">
              <a:snd r:embed="rId27" name="Viele_Gru%CC%88nde.wav"/>
            </a:hlinkClick>
            <a:extLst>
              <a:ext uri="{FF2B5EF4-FFF2-40B4-BE49-F238E27FC236}">
                <a16:creationId xmlns:a16="http://schemas.microsoft.com/office/drawing/2014/main" id="{7E655DDD-66AC-B643-B320-C7C8346049B3}"/>
              </a:ext>
            </a:extLst>
          </p:cNvPr>
          <p:cNvSpPr>
            <a:spLocks noChangeAspect="1"/>
          </p:cNvSpPr>
          <p:nvPr/>
        </p:nvSpPr>
        <p:spPr>
          <a:xfrm>
            <a:off x="6799742" y="462446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3" name="Action Button: Custom 82">
            <a:hlinkClick r:id="" action="ppaction://noaction" highlightClick="1">
              <a:snd r:embed="rId28" name="Ein_Stu%CC%88ck.wav"/>
            </a:hlinkClick>
            <a:extLst>
              <a:ext uri="{FF2B5EF4-FFF2-40B4-BE49-F238E27FC236}">
                <a16:creationId xmlns:a16="http://schemas.microsoft.com/office/drawing/2014/main" id="{694639D9-84AC-A14D-9D21-C5C7E44ED238}"/>
              </a:ext>
            </a:extLst>
          </p:cNvPr>
          <p:cNvSpPr>
            <a:spLocks noChangeAspect="1"/>
          </p:cNvSpPr>
          <p:nvPr/>
        </p:nvSpPr>
        <p:spPr>
          <a:xfrm>
            <a:off x="6799742" y="1956441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4" name="Action Button: Custom 83">
            <a:hlinkClick r:id="" action="ppaction://noaction" highlightClick="1">
              <a:snd r:embed="rId29" name="Viele_Fu%C3%9Fba%CC%88lle.wav"/>
            </a:hlinkClick>
            <a:extLst>
              <a:ext uri="{FF2B5EF4-FFF2-40B4-BE49-F238E27FC236}">
                <a16:creationId xmlns:a16="http://schemas.microsoft.com/office/drawing/2014/main" id="{CA557731-B5F6-804D-8D98-6282E34C1DF9}"/>
              </a:ext>
            </a:extLst>
          </p:cNvPr>
          <p:cNvSpPr>
            <a:spLocks noChangeAspect="1"/>
          </p:cNvSpPr>
          <p:nvPr/>
        </p:nvSpPr>
        <p:spPr>
          <a:xfrm>
            <a:off x="6809022" y="3424443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5" name="Action Button: Custom 84">
            <a:hlinkClick r:id="" action="ppaction://noaction" highlightClick="1">
              <a:snd r:embed="rId30" name="Viele_Filme.wav"/>
            </a:hlinkClick>
            <a:extLst>
              <a:ext uri="{FF2B5EF4-FFF2-40B4-BE49-F238E27FC236}">
                <a16:creationId xmlns:a16="http://schemas.microsoft.com/office/drawing/2014/main" id="{E922A1A5-5F54-FD45-B461-FC79B9EE83C1}"/>
              </a:ext>
            </a:extLst>
          </p:cNvPr>
          <p:cNvSpPr>
            <a:spLocks noChangeAspect="1"/>
          </p:cNvSpPr>
          <p:nvPr/>
        </p:nvSpPr>
        <p:spPr>
          <a:xfrm>
            <a:off x="6819565" y="4997609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67487CF-8FFC-4E47-8B70-615F33868462}"/>
              </a:ext>
            </a:extLst>
          </p:cNvPr>
          <p:cNvSpPr/>
          <p:nvPr/>
        </p:nvSpPr>
        <p:spPr>
          <a:xfrm>
            <a:off x="3131194" y="162637"/>
            <a:ext cx="2324903" cy="1219745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DC5D967-6D47-784A-818A-E76E1607BAC9}"/>
              </a:ext>
            </a:extLst>
          </p:cNvPr>
          <p:cNvSpPr/>
          <p:nvPr/>
        </p:nvSpPr>
        <p:spPr>
          <a:xfrm>
            <a:off x="631449" y="1486060"/>
            <a:ext cx="2324903" cy="1379387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4F87B25-8A29-FC4D-8331-E783F2E8FB78}"/>
              </a:ext>
            </a:extLst>
          </p:cNvPr>
          <p:cNvSpPr/>
          <p:nvPr/>
        </p:nvSpPr>
        <p:spPr>
          <a:xfrm>
            <a:off x="796440" y="3130333"/>
            <a:ext cx="2324903" cy="1219745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E29B9A9-B61B-534F-A249-D1BD6DC28A6F}"/>
              </a:ext>
            </a:extLst>
          </p:cNvPr>
          <p:cNvSpPr/>
          <p:nvPr/>
        </p:nvSpPr>
        <p:spPr>
          <a:xfrm>
            <a:off x="2821259" y="4436710"/>
            <a:ext cx="3488859" cy="1874278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734DDCE-4A03-D942-B93B-8CF7EA47BAFF}"/>
              </a:ext>
            </a:extLst>
          </p:cNvPr>
          <p:cNvSpPr/>
          <p:nvPr/>
        </p:nvSpPr>
        <p:spPr>
          <a:xfrm>
            <a:off x="7436521" y="1558243"/>
            <a:ext cx="2324903" cy="1219745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226DFDD-0EC6-AB4F-B1D9-8AFDC38A12D4}"/>
              </a:ext>
            </a:extLst>
          </p:cNvPr>
          <p:cNvSpPr/>
          <p:nvPr/>
        </p:nvSpPr>
        <p:spPr>
          <a:xfrm>
            <a:off x="9556158" y="3056951"/>
            <a:ext cx="2324903" cy="1219745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D6E5E39-0BED-834F-B188-82CCA718C317}"/>
              </a:ext>
            </a:extLst>
          </p:cNvPr>
          <p:cNvSpPr/>
          <p:nvPr/>
        </p:nvSpPr>
        <p:spPr>
          <a:xfrm>
            <a:off x="9807157" y="4686825"/>
            <a:ext cx="2324903" cy="1219745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644B8F0A-8D86-184F-9CBB-49252904D82F}"/>
              </a:ext>
            </a:extLst>
          </p:cNvPr>
          <p:cNvSpPr/>
          <p:nvPr/>
        </p:nvSpPr>
        <p:spPr>
          <a:xfrm>
            <a:off x="10576896" y="42677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A77C87-6030-8F40-B3DB-E37B6A5B7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1628" y="-47755"/>
            <a:ext cx="1495930" cy="530211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dirty="0" err="1">
                <a:solidFill>
                  <a:prstClr val="white"/>
                </a:solidFill>
                <a:ea typeface="+mn-ea"/>
                <a:cs typeface="+mn-cs"/>
              </a:rPr>
              <a:t>Antworten</a:t>
            </a:r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1997A1D-8D7E-B947-8190-C0310DB95F93}"/>
              </a:ext>
            </a:extLst>
          </p:cNvPr>
          <p:cNvSpPr/>
          <p:nvPr/>
        </p:nvSpPr>
        <p:spPr>
          <a:xfrm>
            <a:off x="9663424" y="501921"/>
            <a:ext cx="2324903" cy="757732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6545F2-536C-104C-8568-C103BAF2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08"/>
          <a:stretch/>
        </p:blipFill>
        <p:spPr>
          <a:xfrm>
            <a:off x="1276370" y="517318"/>
            <a:ext cx="812896" cy="975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C7067A-C37B-BF4C-9A99-CB25FC9B6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"/>
          <a:stretch/>
        </p:blipFill>
        <p:spPr>
          <a:xfrm>
            <a:off x="2208988" y="500796"/>
            <a:ext cx="811303" cy="97515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2A6CF5-66E6-7E42-B6EC-CA8700DFBBF7}"/>
              </a:ext>
            </a:extLst>
          </p:cNvPr>
          <p:cNvGrpSpPr/>
          <p:nvPr/>
        </p:nvGrpSpPr>
        <p:grpSpPr>
          <a:xfrm>
            <a:off x="1368823" y="1520231"/>
            <a:ext cx="1492645" cy="1208257"/>
            <a:chOff x="1055418" y="4480906"/>
            <a:chExt cx="1337294" cy="11508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21310AB-F6AE-9B4F-A5E8-B49116C0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694918-6489-164F-BD68-A712ED01F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BB5566-CC37-E248-8143-248BA0588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C4036A-1AA2-4245-8159-EC44BDFC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E0E533-8239-F845-A178-F2B15C3847CF}"/>
              </a:ext>
            </a:extLst>
          </p:cNvPr>
          <p:cNvGrpSpPr/>
          <p:nvPr/>
        </p:nvGrpSpPr>
        <p:grpSpPr>
          <a:xfrm>
            <a:off x="3076165" y="1517527"/>
            <a:ext cx="1412949" cy="1086322"/>
            <a:chOff x="1055418" y="4480906"/>
            <a:chExt cx="1337294" cy="115085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7FAA4D7-53EA-9B4E-A6B2-598B68E5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18" y="4962074"/>
              <a:ext cx="859742" cy="47715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259CA30-7FF6-F54F-9BF7-90842FB06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9" y="5031193"/>
              <a:ext cx="404403" cy="60056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D11E0E-8DAA-9D49-8AFE-D6623390A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762" y="4480906"/>
              <a:ext cx="327379" cy="34102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9E7FE67-4629-B54D-813E-A2DDBE72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24" y="4582297"/>
              <a:ext cx="251188" cy="286467"/>
            </a:xfrm>
            <a:prstGeom prst="rect">
              <a:avLst/>
            </a:prstGeom>
          </p:spPr>
        </p:pic>
      </p:grpSp>
      <p:pic>
        <p:nvPicPr>
          <p:cNvPr id="62" name="Graphic 61" descr="Clapper board">
            <a:extLst>
              <a:ext uri="{FF2B5EF4-FFF2-40B4-BE49-F238E27FC236}">
                <a16:creationId xmlns:a16="http://schemas.microsoft.com/office/drawing/2014/main" id="{08AF250C-EA3B-9A4F-846E-D05F468374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50604" y="5228404"/>
            <a:ext cx="728522" cy="728522"/>
          </a:xfrm>
          <a:prstGeom prst="rect">
            <a:avLst/>
          </a:prstGeom>
        </p:spPr>
      </p:pic>
      <p:pic>
        <p:nvPicPr>
          <p:cNvPr id="63" name="Graphic 62" descr="Clapper board">
            <a:extLst>
              <a:ext uri="{FF2B5EF4-FFF2-40B4-BE49-F238E27FC236}">
                <a16:creationId xmlns:a16="http://schemas.microsoft.com/office/drawing/2014/main" id="{0A8B4553-C70A-6845-998F-15CAE7EBE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9688" y="5228404"/>
            <a:ext cx="728522" cy="72852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2AE5C2-5B9E-ED4A-B6AC-673567C9A3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4023788"/>
            <a:ext cx="724860" cy="72852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F78240-A855-0545-BBE6-006AAF307E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50" y="4023788"/>
            <a:ext cx="724860" cy="72852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85E9FCC-544C-9542-9A94-244B14B15A73}"/>
              </a:ext>
            </a:extLst>
          </p:cNvPr>
          <p:cNvSpPr txBox="1"/>
          <p:nvPr/>
        </p:nvSpPr>
        <p:spPr>
          <a:xfrm>
            <a:off x="813008" y="3086028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[reasons]</a:t>
            </a:r>
          </a:p>
        </p:txBody>
      </p:sp>
      <p:sp>
        <p:nvSpPr>
          <p:cNvPr id="78" name="Action Button: Custom 77">
            <a:hlinkClick r:id="" action="ppaction://noaction" highlightClick="1">
              <a:snd r:embed="rId15" name="Viele_Ko%CC%88pfe.wav"/>
            </a:hlinkClick>
            <a:extLst>
              <a:ext uri="{FF2B5EF4-FFF2-40B4-BE49-F238E27FC236}">
                <a16:creationId xmlns:a16="http://schemas.microsoft.com/office/drawing/2014/main" id="{0D6B368A-A17E-3C4C-B2F0-2F1E1831B1A4}"/>
              </a:ext>
            </a:extLst>
          </p:cNvPr>
          <p:cNvSpPr>
            <a:spLocks noChangeAspect="1"/>
          </p:cNvSpPr>
          <p:nvPr/>
        </p:nvSpPr>
        <p:spPr>
          <a:xfrm>
            <a:off x="366386" y="735583"/>
            <a:ext cx="590790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1" name="Action Button: Custom 80">
            <a:hlinkClick r:id="" action="ppaction://noaction" highlightClick="1">
              <a:snd r:embed="rId16" name="Viele_Pla%CC%88tze.wav"/>
            </a:hlinkClick>
            <a:extLst>
              <a:ext uri="{FF2B5EF4-FFF2-40B4-BE49-F238E27FC236}">
                <a16:creationId xmlns:a16="http://schemas.microsoft.com/office/drawing/2014/main" id="{D54C3BC2-2440-1346-B835-7751694BDD1A}"/>
              </a:ext>
            </a:extLst>
          </p:cNvPr>
          <p:cNvSpPr>
            <a:spLocks noChangeAspect="1"/>
          </p:cNvSpPr>
          <p:nvPr/>
        </p:nvSpPr>
        <p:spPr>
          <a:xfrm>
            <a:off x="362482" y="1886973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2" name="Action Button: Custom 81">
            <a:hlinkClick r:id="" action="ppaction://noaction" highlightClick="1">
              <a:snd r:embed="rId17" name="Viele_Gru%CC%88nde.wav"/>
            </a:hlinkClick>
            <a:extLst>
              <a:ext uri="{FF2B5EF4-FFF2-40B4-BE49-F238E27FC236}">
                <a16:creationId xmlns:a16="http://schemas.microsoft.com/office/drawing/2014/main" id="{7E655DDD-66AC-B643-B320-C7C8346049B3}"/>
              </a:ext>
            </a:extLst>
          </p:cNvPr>
          <p:cNvSpPr>
            <a:spLocks noChangeAspect="1"/>
          </p:cNvSpPr>
          <p:nvPr/>
        </p:nvSpPr>
        <p:spPr>
          <a:xfrm>
            <a:off x="374124" y="3032738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4" name="Action Button: Custom 83">
            <a:hlinkClick r:id="" action="ppaction://noaction" highlightClick="1">
              <a:snd r:embed="rId18" name="Viele_Fu%C3%9Fba%CC%88lle.wav"/>
            </a:hlinkClick>
            <a:extLst>
              <a:ext uri="{FF2B5EF4-FFF2-40B4-BE49-F238E27FC236}">
                <a16:creationId xmlns:a16="http://schemas.microsoft.com/office/drawing/2014/main" id="{CA557731-B5F6-804D-8D98-6282E34C1DF9}"/>
              </a:ext>
            </a:extLst>
          </p:cNvPr>
          <p:cNvSpPr>
            <a:spLocks noChangeAspect="1"/>
          </p:cNvSpPr>
          <p:nvPr/>
        </p:nvSpPr>
        <p:spPr>
          <a:xfrm>
            <a:off x="362482" y="4189754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5" name="Action Button: Custom 84">
            <a:hlinkClick r:id="" action="ppaction://noaction" highlightClick="1">
              <a:snd r:embed="rId19" name="Viele_Filme.wav"/>
            </a:hlinkClick>
            <a:extLst>
              <a:ext uri="{FF2B5EF4-FFF2-40B4-BE49-F238E27FC236}">
                <a16:creationId xmlns:a16="http://schemas.microsoft.com/office/drawing/2014/main" id="{E922A1A5-5F54-FD45-B461-FC79B9EE83C1}"/>
              </a:ext>
            </a:extLst>
          </p:cNvPr>
          <p:cNvSpPr>
            <a:spLocks noChangeAspect="1"/>
          </p:cNvSpPr>
          <p:nvPr/>
        </p:nvSpPr>
        <p:spPr>
          <a:xfrm>
            <a:off x="358044" y="5346770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644B8F0A-8D86-184F-9CBB-49252904D82F}"/>
              </a:ext>
            </a:extLst>
          </p:cNvPr>
          <p:cNvSpPr/>
          <p:nvPr/>
        </p:nvSpPr>
        <p:spPr>
          <a:xfrm>
            <a:off x="10385244" y="98209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D32FE-06E2-7D45-B080-AB0D9A4F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951" y="-47153"/>
            <a:ext cx="1490240" cy="691642"/>
          </a:xfrm>
        </p:spPr>
        <p:txBody>
          <a:bodyPr>
            <a:normAutofit/>
          </a:bodyPr>
          <a:lstStyle/>
          <a:p>
            <a:pPr algn="ctr"/>
            <a:r>
              <a:rPr lang="en-GB" sz="1800" b="1" dirty="0" err="1">
                <a:solidFill>
                  <a:prstClr val="white"/>
                </a:solidFill>
              </a:rPr>
              <a:t>hören</a:t>
            </a:r>
            <a:endParaRPr lang="en-US" sz="1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7BF07-C53F-944D-BFC4-72A567A3A67C}"/>
              </a:ext>
            </a:extLst>
          </p:cNvPr>
          <p:cNvSpPr txBox="1"/>
          <p:nvPr/>
        </p:nvSpPr>
        <p:spPr>
          <a:xfrm>
            <a:off x="6096000" y="690808"/>
            <a:ext cx="251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74B94FE-7CF3-464E-9276-89A3D344E3DA}"/>
              </a:ext>
            </a:extLst>
          </p:cNvPr>
          <p:cNvSpPr txBox="1"/>
          <p:nvPr/>
        </p:nvSpPr>
        <p:spPr>
          <a:xfrm>
            <a:off x="6095999" y="1839425"/>
            <a:ext cx="251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tz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21D5B5E-CF0D-4E4D-A157-AACE8642F2B1}"/>
              </a:ext>
            </a:extLst>
          </p:cNvPr>
          <p:cNvSpPr txBox="1"/>
          <p:nvPr/>
        </p:nvSpPr>
        <p:spPr>
          <a:xfrm>
            <a:off x="6204891" y="2962918"/>
            <a:ext cx="251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1195A89-CFF3-284D-82A0-6AA36D44ACE9}"/>
              </a:ext>
            </a:extLst>
          </p:cNvPr>
          <p:cNvSpPr txBox="1"/>
          <p:nvPr/>
        </p:nvSpPr>
        <p:spPr>
          <a:xfrm>
            <a:off x="6333478" y="4144979"/>
            <a:ext cx="251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11E7EA2-8C9C-4E4A-B281-AC29D901A053}"/>
              </a:ext>
            </a:extLst>
          </p:cNvPr>
          <p:cNvSpPr txBox="1"/>
          <p:nvPr/>
        </p:nvSpPr>
        <p:spPr>
          <a:xfrm>
            <a:off x="5990578" y="5301995"/>
            <a:ext cx="251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-9733"/>
            <a:ext cx="9870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 noch einmal zu.  Ist die Pluralform ‚</a:t>
            </a:r>
            <a:r>
              <a:rPr kumimoji="0" lang="de-DE" sz="32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 oder ‚</a:t>
            </a:r>
            <a:r>
              <a:rPr kumimoji="0" lang="de-DE" sz="32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+umlaut+e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‘?</a:t>
            </a:r>
          </a:p>
        </p:txBody>
      </p:sp>
    </p:spTree>
    <p:extLst>
      <p:ext uri="{BB962C8B-B14F-4D97-AF65-F5344CB8AC3E}">
        <p14:creationId xmlns:p14="http://schemas.microsoft.com/office/powerpoint/2010/main" val="35424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8" grpId="0" animBg="1"/>
      <p:bldP spid="81" grpId="0" animBg="1"/>
      <p:bldP spid="82" grpId="0" animBg="1"/>
      <p:bldP spid="84" grpId="0" animBg="1"/>
      <p:bldP spid="85" grpId="0" animBg="1"/>
      <p:bldP spid="70" grpId="0"/>
      <p:bldP spid="72" grpId="0"/>
      <p:bldP spid="73" grpId="0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4CA6FC-E75B-7F46-9DE4-133DC2DBB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738DAB-25BA-AC45-9F52-0C8CF656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2" y="-13568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  <a:ea typeface="+mn-ea"/>
                <a:cs typeface="+mn-cs"/>
              </a:rPr>
              <a:t>More than one – rule 2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5AE619-D040-7B4B-AA85-A2EC20F33A0C}"/>
              </a:ext>
            </a:extLst>
          </p:cNvPr>
          <p:cNvSpPr/>
          <p:nvPr/>
        </p:nvSpPr>
        <p:spPr>
          <a:xfrm>
            <a:off x="712936" y="289013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Engel  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C32F1D-D597-2744-ACAE-8C0447FA89AA}"/>
              </a:ext>
            </a:extLst>
          </p:cNvPr>
          <p:cNvSpPr/>
          <p:nvPr/>
        </p:nvSpPr>
        <p:spPr>
          <a:xfrm>
            <a:off x="685668" y="5170702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Engel   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1F74A5F-42C1-6744-9201-32D57356CE3B}"/>
              </a:ext>
            </a:extLst>
          </p:cNvPr>
          <p:cNvSpPr txBox="1">
            <a:spLocks/>
          </p:cNvSpPr>
          <p:nvPr/>
        </p:nvSpPr>
        <p:spPr>
          <a:xfrm>
            <a:off x="428914" y="1366752"/>
            <a:ext cx="11037661" cy="75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Words ending 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often the same in the plural: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1D5CE8-65C5-134A-B7B3-03F7F39141F1}"/>
              </a:ext>
            </a:extLst>
          </p:cNvPr>
          <p:cNvSpPr/>
          <p:nvPr/>
        </p:nvSpPr>
        <p:spPr>
          <a:xfrm>
            <a:off x="4437830" y="289013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Lehrer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9DE2A4-C17D-F841-B79C-9631D9CBE389}"/>
              </a:ext>
            </a:extLst>
          </p:cNvPr>
          <p:cNvSpPr/>
          <p:nvPr/>
        </p:nvSpPr>
        <p:spPr>
          <a:xfrm>
            <a:off x="4437830" y="5170702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Lehrer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FF9A756-9F14-F845-8026-D519514B1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69" y="1821770"/>
            <a:ext cx="1040974" cy="10683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2A75CA-3A3D-654F-8EA2-3152AB11F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68" y="3972844"/>
            <a:ext cx="1040974" cy="10683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0AF300-0B54-B240-8CA0-6462572E3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81" y="3961677"/>
            <a:ext cx="1040974" cy="10683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FC60C56-E835-884B-8643-6F34D429A122}"/>
              </a:ext>
            </a:extLst>
          </p:cNvPr>
          <p:cNvSpPr/>
          <p:nvPr/>
        </p:nvSpPr>
        <p:spPr>
          <a:xfrm>
            <a:off x="8447963" y="2883947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Mädchen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F4659D-13FF-4F4E-BF1C-31D9FF993FB3}"/>
              </a:ext>
            </a:extLst>
          </p:cNvPr>
          <p:cNvSpPr/>
          <p:nvPr/>
        </p:nvSpPr>
        <p:spPr>
          <a:xfrm>
            <a:off x="8447962" y="5091537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Mädchen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8D37D8-F2C9-0B46-8029-60EC0FCE6646}"/>
              </a:ext>
            </a:extLst>
          </p:cNvPr>
          <p:cNvSpPr/>
          <p:nvPr/>
        </p:nvSpPr>
        <p:spPr>
          <a:xfrm>
            <a:off x="626089" y="5135381"/>
            <a:ext cx="777371" cy="634682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3BD353-55DA-4A4D-BEA8-1FC74CB59967}"/>
              </a:ext>
            </a:extLst>
          </p:cNvPr>
          <p:cNvSpPr/>
          <p:nvPr/>
        </p:nvSpPr>
        <p:spPr>
          <a:xfrm>
            <a:off x="4437830" y="5148939"/>
            <a:ext cx="688352" cy="634682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D7E1388-F3E2-BE47-BBC4-8FCB123A6784}"/>
              </a:ext>
            </a:extLst>
          </p:cNvPr>
          <p:cNvSpPr/>
          <p:nvPr/>
        </p:nvSpPr>
        <p:spPr>
          <a:xfrm>
            <a:off x="8447962" y="5041212"/>
            <a:ext cx="742456" cy="634682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53BACB6-1BF6-8A43-B1F5-056753CCF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570" y="1986649"/>
            <a:ext cx="1171550" cy="8181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8B88272-9ED7-AA4E-8CA4-772DC0CB9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826" y="4097961"/>
            <a:ext cx="1171550" cy="8181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07BF25D-4D9D-B149-BB84-623901129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83" y="4105321"/>
            <a:ext cx="1171550" cy="8181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FDC0E2A-0D9D-4C42-AE6D-40927980D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559416" y="1992437"/>
            <a:ext cx="1807245" cy="9288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C7D7C13-82C6-AE43-B041-96CBDF679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1686229" y="3881250"/>
            <a:ext cx="1807245" cy="9288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B642FAE-741E-8A46-9CE7-6010CBE8E3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83443" y="3881250"/>
            <a:ext cx="1807245" cy="928898"/>
          </a:xfrm>
          <a:prstGeom prst="rect">
            <a:avLst/>
          </a:prstGeom>
        </p:spPr>
      </p:pic>
      <p:sp>
        <p:nvSpPr>
          <p:cNvPr id="42" name="Oval Callout 41">
            <a:extLst>
              <a:ext uri="{FF2B5EF4-FFF2-40B4-BE49-F238E27FC236}">
                <a16:creationId xmlns:a16="http://schemas.microsoft.com/office/drawing/2014/main" id="{A7D0F908-5AE4-2541-B0F2-7B51F0614E61}"/>
              </a:ext>
            </a:extLst>
          </p:cNvPr>
          <p:cNvSpPr/>
          <p:nvPr/>
        </p:nvSpPr>
        <p:spPr>
          <a:xfrm>
            <a:off x="1675843" y="2383521"/>
            <a:ext cx="3409282" cy="2194599"/>
          </a:xfrm>
          <a:prstGeom prst="wedgeEllipseCallout">
            <a:avLst>
              <a:gd name="adj1" fmla="val -61047"/>
              <a:gd name="adj2" fmla="val 70056"/>
            </a:avLst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plural word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‘die’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ALL words!</a:t>
            </a:r>
          </a:p>
        </p:txBody>
      </p:sp>
    </p:spTree>
    <p:extLst>
      <p:ext uri="{BB962C8B-B14F-4D97-AF65-F5344CB8AC3E}">
        <p14:creationId xmlns:p14="http://schemas.microsoft.com/office/powerpoint/2010/main" val="24862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7" grpId="0"/>
      <p:bldP spid="38" grpId="0"/>
      <p:bldP spid="2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clker.com/cliparts/d/8/7/0/11949845492025336273silhouette_female_2.svg.hi.png">
            <a:extLst>
              <a:ext uri="{FF2B5EF4-FFF2-40B4-BE49-F238E27FC236}">
                <a16:creationId xmlns:a16="http://schemas.microsoft.com/office/drawing/2014/main" id="{D36E79A9-F43A-C346-84D8-8A8D6C63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16" y="767753"/>
            <a:ext cx="356562" cy="13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clker.com/cliparts/d/8/7/0/11949845492025336273silhouette_female_2.svg.hi.png">
            <a:extLst>
              <a:ext uri="{FF2B5EF4-FFF2-40B4-BE49-F238E27FC236}">
                <a16:creationId xmlns:a16="http://schemas.microsoft.com/office/drawing/2014/main" id="{94901167-9103-0E4B-A926-8DEBD1309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03" y="767755"/>
            <a:ext cx="356562" cy="13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clker.com/cliparts/d/8/7/0/11949845492025336273silhouette_female_2.svg.hi.png">
            <a:extLst>
              <a:ext uri="{FF2B5EF4-FFF2-40B4-BE49-F238E27FC236}">
                <a16:creationId xmlns:a16="http://schemas.microsoft.com/office/drawing/2014/main" id="{3D15E63B-9236-4145-A84C-B75C5913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64" y="767754"/>
            <a:ext cx="356562" cy="13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7585C-37FF-E34D-8ED4-7108985E80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7114794" y="5365648"/>
            <a:ext cx="1807245" cy="928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8F82E9-F997-CF4B-BA63-7BE80720DA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10387024" y="5365649"/>
            <a:ext cx="1807245" cy="928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D5BD0-CABB-C84D-B5A6-8D3E3C868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9004577" y="5365648"/>
            <a:ext cx="1807245" cy="928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BD3F16-2013-1C49-BD7B-EF5871F37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65" y="3957843"/>
            <a:ext cx="1040974" cy="1068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274465-ADAC-9548-ADEA-4FA424425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837" y="3957843"/>
            <a:ext cx="1040974" cy="1068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815F2B-02DA-2F45-8D77-305E7A803D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64" y="3972192"/>
            <a:ext cx="1040974" cy="1068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7F2FAD-7169-B24E-AE55-80779E812B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2" y="2311505"/>
            <a:ext cx="1197225" cy="896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539835-53F5-B249-89A9-45F2A7441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1" y="2320778"/>
            <a:ext cx="1197225" cy="896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2809EC-AEDF-B649-B60D-1E50293E1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1" y="2311505"/>
            <a:ext cx="1197225" cy="8966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CD4C49-583E-294F-8EFB-7493C48A88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9" y="5336560"/>
            <a:ext cx="1488562" cy="9288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1B0DCF-5DE4-224F-96DA-79F7D33977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77" y="5365648"/>
            <a:ext cx="1651374" cy="9288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74F45E-D46F-7F48-9298-157FD13FC0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35" y="5377209"/>
            <a:ext cx="1651374" cy="928898"/>
          </a:xfrm>
          <a:prstGeom prst="rect">
            <a:avLst/>
          </a:prstGeom>
        </p:spPr>
      </p:pic>
      <p:sp>
        <p:nvSpPr>
          <p:cNvPr id="33" name="Action Button: Custom 32">
            <a:hlinkClick r:id="" action="ppaction://noaction" highlightClick="1">
              <a:snd r:embed="rId12" name="1. Der ko%CC%88rper.wav"/>
            </a:hlinkClick>
            <a:extLst>
              <a:ext uri="{FF2B5EF4-FFF2-40B4-BE49-F238E27FC236}">
                <a16:creationId xmlns:a16="http://schemas.microsoft.com/office/drawing/2014/main" id="{C4F3BD47-6593-0D44-B6F3-2BF9299854A1}"/>
              </a:ext>
            </a:extLst>
          </p:cNvPr>
          <p:cNvSpPr>
            <a:spLocks noChangeAspect="1"/>
          </p:cNvSpPr>
          <p:nvPr/>
        </p:nvSpPr>
        <p:spPr>
          <a:xfrm>
            <a:off x="215689" y="995846"/>
            <a:ext cx="590790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4" name="Action Button: Custom 33">
            <a:hlinkClick r:id="" action="ppaction://noaction" highlightClick="1">
              <a:snd r:embed="rId13" name="2. Die Fenster.wav"/>
            </a:hlinkClick>
            <a:extLst>
              <a:ext uri="{FF2B5EF4-FFF2-40B4-BE49-F238E27FC236}">
                <a16:creationId xmlns:a16="http://schemas.microsoft.com/office/drawing/2014/main" id="{62EAE6DB-F98F-5948-B78C-472ED76278AF}"/>
              </a:ext>
            </a:extLst>
          </p:cNvPr>
          <p:cNvSpPr>
            <a:spLocks noChangeAspect="1"/>
          </p:cNvSpPr>
          <p:nvPr/>
        </p:nvSpPr>
        <p:spPr>
          <a:xfrm>
            <a:off x="215689" y="2489841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5" name="Action Button: Custom 34">
            <a:hlinkClick r:id="" action="ppaction://noaction" highlightClick="1">
              <a:snd r:embed="rId14" name="3. Die Winter.wav"/>
            </a:hlinkClick>
            <a:extLst>
              <a:ext uri="{FF2B5EF4-FFF2-40B4-BE49-F238E27FC236}">
                <a16:creationId xmlns:a16="http://schemas.microsoft.com/office/drawing/2014/main" id="{CC245777-EB1B-6841-BE84-8B4ACD0EAF88}"/>
              </a:ext>
            </a:extLst>
          </p:cNvPr>
          <p:cNvSpPr>
            <a:spLocks noChangeAspect="1"/>
          </p:cNvSpPr>
          <p:nvPr/>
        </p:nvSpPr>
        <p:spPr>
          <a:xfrm>
            <a:off x="215689" y="4003606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Action Button: Custom 35">
            <a:hlinkClick r:id="" action="ppaction://noaction" highlightClick="1">
              <a:snd r:embed="rId15" name="4. Der Sa%CC%88nger.wav"/>
            </a:hlinkClick>
            <a:extLst>
              <a:ext uri="{FF2B5EF4-FFF2-40B4-BE49-F238E27FC236}">
                <a16:creationId xmlns:a16="http://schemas.microsoft.com/office/drawing/2014/main" id="{A88C10A0-D3A8-EC4D-88A5-CFCB8B04A3BD}"/>
              </a:ext>
            </a:extLst>
          </p:cNvPr>
          <p:cNvSpPr>
            <a:spLocks noChangeAspect="1"/>
          </p:cNvSpPr>
          <p:nvPr/>
        </p:nvSpPr>
        <p:spPr>
          <a:xfrm>
            <a:off x="218536" y="5560098"/>
            <a:ext cx="598598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7" name="Action Button: Custom 36">
            <a:hlinkClick r:id="" action="ppaction://noaction" highlightClick="1">
              <a:snd r:embed="rId16" name="5. Die Ma%CC%88dchen.wav"/>
            </a:hlinkClick>
            <a:extLst>
              <a:ext uri="{FF2B5EF4-FFF2-40B4-BE49-F238E27FC236}">
                <a16:creationId xmlns:a16="http://schemas.microsoft.com/office/drawing/2014/main" id="{C25C7F22-D3C1-F447-A4C8-B2F6DD249526}"/>
              </a:ext>
            </a:extLst>
          </p:cNvPr>
          <p:cNvSpPr>
            <a:spLocks noChangeAspect="1"/>
          </p:cNvSpPr>
          <p:nvPr/>
        </p:nvSpPr>
        <p:spPr>
          <a:xfrm>
            <a:off x="6393443" y="995846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8" name="Action Button: Custom 37">
            <a:hlinkClick r:id="" action="ppaction://noaction" highlightClick="1">
              <a:snd r:embed="rId17" name="6. Die Zimmer.wav"/>
            </a:hlinkClick>
            <a:extLst>
              <a:ext uri="{FF2B5EF4-FFF2-40B4-BE49-F238E27FC236}">
                <a16:creationId xmlns:a16="http://schemas.microsoft.com/office/drawing/2014/main" id="{6D613441-1393-0C46-BC77-3218BE49C976}"/>
              </a:ext>
            </a:extLst>
          </p:cNvPr>
          <p:cNvSpPr>
            <a:spLocks noChangeAspect="1"/>
          </p:cNvSpPr>
          <p:nvPr/>
        </p:nvSpPr>
        <p:spPr>
          <a:xfrm>
            <a:off x="6393443" y="2489841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Action Button: Custom 38">
            <a:hlinkClick r:id="" action="ppaction://noaction" highlightClick="1">
              <a:snd r:embed="rId18" name="7. Die Lehrer.wav"/>
            </a:hlinkClick>
            <a:extLst>
              <a:ext uri="{FF2B5EF4-FFF2-40B4-BE49-F238E27FC236}">
                <a16:creationId xmlns:a16="http://schemas.microsoft.com/office/drawing/2014/main" id="{BD158FC1-97E5-4740-A7DC-3C36AE2C4DF9}"/>
              </a:ext>
            </a:extLst>
          </p:cNvPr>
          <p:cNvSpPr>
            <a:spLocks noChangeAspect="1"/>
          </p:cNvSpPr>
          <p:nvPr/>
        </p:nvSpPr>
        <p:spPr>
          <a:xfrm>
            <a:off x="6402723" y="3957843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0" name="Action Button: Custom 39">
            <a:hlinkClick r:id="" action="ppaction://noaction" highlightClick="1">
              <a:snd r:embed="rId19" name="8. Der Engel.wav"/>
            </a:hlinkClick>
            <a:extLst>
              <a:ext uri="{FF2B5EF4-FFF2-40B4-BE49-F238E27FC236}">
                <a16:creationId xmlns:a16="http://schemas.microsoft.com/office/drawing/2014/main" id="{D7C45042-5BDE-D144-A64C-60C6A1F3FF8F}"/>
              </a:ext>
            </a:extLst>
          </p:cNvPr>
          <p:cNvSpPr>
            <a:spLocks noChangeAspect="1"/>
          </p:cNvSpPr>
          <p:nvPr/>
        </p:nvSpPr>
        <p:spPr>
          <a:xfrm>
            <a:off x="6413266" y="5531009"/>
            <a:ext cx="599132" cy="540000"/>
          </a:xfrm>
          <a:prstGeom prst="actionButtonBlank">
            <a:avLst/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454FF2C-4420-A643-8A4A-5E9544492AE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9" t="41305"/>
          <a:stretch/>
        </p:blipFill>
        <p:spPr>
          <a:xfrm>
            <a:off x="7524164" y="2320778"/>
            <a:ext cx="1318611" cy="11992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A044CD4-3CC1-654E-94EE-76B01680146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9" t="41305"/>
          <a:stretch/>
        </p:blipFill>
        <p:spPr>
          <a:xfrm>
            <a:off x="9374364" y="2320778"/>
            <a:ext cx="1318611" cy="11992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F40554-C210-DB4C-91CB-E3BF86BF662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9" t="41305"/>
          <a:stretch/>
        </p:blipFill>
        <p:spPr>
          <a:xfrm>
            <a:off x="10779283" y="2311505"/>
            <a:ext cx="1318611" cy="119927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0F401D12-F045-FF47-8B2B-FB259CB082F4}"/>
              </a:ext>
            </a:extLst>
          </p:cNvPr>
          <p:cNvSpPr/>
          <p:nvPr/>
        </p:nvSpPr>
        <p:spPr>
          <a:xfrm>
            <a:off x="874090" y="706072"/>
            <a:ext cx="1546689" cy="1481185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56A153-4DAA-CC4E-8D85-6B04C120EBC9}"/>
              </a:ext>
            </a:extLst>
          </p:cNvPr>
          <p:cNvSpPr/>
          <p:nvPr/>
        </p:nvSpPr>
        <p:spPr>
          <a:xfrm>
            <a:off x="2697594" y="2036073"/>
            <a:ext cx="3164260" cy="1387080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D404752-9332-594C-A6CA-648CBA977B74}"/>
              </a:ext>
            </a:extLst>
          </p:cNvPr>
          <p:cNvSpPr/>
          <p:nvPr/>
        </p:nvSpPr>
        <p:spPr>
          <a:xfrm>
            <a:off x="2697594" y="3569506"/>
            <a:ext cx="3089924" cy="1380708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C05DBE8-6500-E042-979D-915D97D263B8}"/>
              </a:ext>
            </a:extLst>
          </p:cNvPr>
          <p:cNvSpPr/>
          <p:nvPr/>
        </p:nvSpPr>
        <p:spPr>
          <a:xfrm>
            <a:off x="919530" y="5172336"/>
            <a:ext cx="1362589" cy="1133771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02D16F6-01D2-674D-886C-B2C841A8115B}"/>
              </a:ext>
            </a:extLst>
          </p:cNvPr>
          <p:cNvSpPr/>
          <p:nvPr/>
        </p:nvSpPr>
        <p:spPr>
          <a:xfrm>
            <a:off x="9215227" y="558828"/>
            <a:ext cx="2881523" cy="1265539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1E98FDF-A048-8748-B48B-47C34316106D}"/>
              </a:ext>
            </a:extLst>
          </p:cNvPr>
          <p:cNvSpPr/>
          <p:nvPr/>
        </p:nvSpPr>
        <p:spPr>
          <a:xfrm>
            <a:off x="7060186" y="2036073"/>
            <a:ext cx="2155041" cy="1643972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783046A-C532-694B-B603-FB91C57C8E49}"/>
              </a:ext>
            </a:extLst>
          </p:cNvPr>
          <p:cNvSpPr/>
          <p:nvPr/>
        </p:nvSpPr>
        <p:spPr>
          <a:xfrm>
            <a:off x="9374364" y="3680046"/>
            <a:ext cx="2595284" cy="1563160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AE0D39B-6668-1C41-B8A6-FEEFB944743E}"/>
              </a:ext>
            </a:extLst>
          </p:cNvPr>
          <p:cNvSpPr/>
          <p:nvPr/>
        </p:nvSpPr>
        <p:spPr>
          <a:xfrm>
            <a:off x="7127252" y="5172336"/>
            <a:ext cx="1945531" cy="1133772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898909A-54F5-7E4D-90A2-44F69328845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16" y="896005"/>
            <a:ext cx="1171550" cy="8181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AF48BD-2B6E-9248-A46E-BBA560364F1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97" y="883792"/>
            <a:ext cx="1171550" cy="818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E07AE1A-23FE-944E-9415-81BE88CBF65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51" y="883793"/>
            <a:ext cx="1171550" cy="818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5E5352-E65E-6741-A1ED-AE7EEDBC02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5" y="3970328"/>
            <a:ext cx="1171472" cy="8488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D5E3265-9C7E-2A45-9B6C-A42B814E359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11" y="3972192"/>
            <a:ext cx="1171472" cy="84889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45EDC59-5BAF-9947-82D4-327D015111C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81" y="3970327"/>
            <a:ext cx="1171472" cy="848893"/>
          </a:xfrm>
          <a:prstGeom prst="rect">
            <a:avLst/>
          </a:prstGeom>
        </p:spPr>
      </p:pic>
      <p:sp>
        <p:nvSpPr>
          <p:cNvPr id="61" name="Rounded Rectangle 11">
            <a:extLst>
              <a:ext uri="{FF2B5EF4-FFF2-40B4-BE49-F238E27FC236}">
                <a16:creationId xmlns:a16="http://schemas.microsoft.com/office/drawing/2014/main" id="{49C1E39F-4FDE-5F4B-947A-F4DC081BA2DD}"/>
              </a:ext>
            </a:extLst>
          </p:cNvPr>
          <p:cNvSpPr/>
          <p:nvPr/>
        </p:nvSpPr>
        <p:spPr>
          <a:xfrm>
            <a:off x="10533672" y="69343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0" y="28675"/>
            <a:ext cx="7072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 zu.  Schreib / für Singular und //+ für Plural.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65D7C-1CEA-0F49-8A57-0FCF7BF0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4141" y="17330"/>
            <a:ext cx="1304557" cy="452932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b="1" dirty="0" err="1">
                <a:solidFill>
                  <a:prstClr val="white"/>
                </a:solidFill>
                <a:ea typeface="+mn-ea"/>
                <a:cs typeface="+mn-cs"/>
              </a:rPr>
              <a:t>hören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6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3874490" y="1679326"/>
            <a:ext cx="3404133" cy="17496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5601F1-B3AD-E349-8869-E5A3675151DE}"/>
              </a:ext>
            </a:extLst>
          </p:cNvPr>
          <p:cNvSpPr/>
          <p:nvPr/>
        </p:nvSpPr>
        <p:spPr>
          <a:xfrm>
            <a:off x="286216" y="977745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fünf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D0920-FEF2-5B43-94F6-A03123D7D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7007834" y="1679326"/>
            <a:ext cx="3404133" cy="1749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1064868" y="3167731"/>
            <a:ext cx="3404133" cy="1749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4393933" y="3807415"/>
            <a:ext cx="3404133" cy="1749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B5761-0C3E-A541-8AD1-03B8D3D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" b="29094" l="48177" r="94479">
                        <a14:foregroundMark x1="50677" y1="22953" x2="48229" y2="21053"/>
                        <a14:foregroundMark x1="69688" y1="2924" x2="64688" y2="3436"/>
                        <a14:foregroundMark x1="64688" y1="3436" x2="70000" y2="2924"/>
                        <a14:foregroundMark x1="70000" y1="2924" x2="63594" y2="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68" r="9602" b="67660"/>
          <a:stretch/>
        </p:blipFill>
        <p:spPr>
          <a:xfrm>
            <a:off x="8186513" y="3606738"/>
            <a:ext cx="3404133" cy="174967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24437" y="10461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38779-7822-EE46-A7EE-5BED2AE48D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9"/>
            <a:ext cx="6807200" cy="86995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C98658FC-83B3-3940-9BEE-6D8DB02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03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Pluralformen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30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tar">
            <a:extLst>
              <a:ext uri="{FF2B5EF4-FFF2-40B4-BE49-F238E27FC236}">
                <a16:creationId xmlns:a16="http://schemas.microsoft.com/office/drawing/2014/main" id="{4A1E4877-4021-8340-B7A9-C023C4A6A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4187" y="945987"/>
            <a:ext cx="2839629" cy="28396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B21033-0675-274F-90AA-2F183888CDC0}"/>
              </a:ext>
            </a:extLst>
          </p:cNvPr>
          <p:cNvSpPr/>
          <p:nvPr/>
        </p:nvSpPr>
        <p:spPr>
          <a:xfrm>
            <a:off x="215430" y="108086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 descr="Star">
            <a:extLst>
              <a:ext uri="{FF2B5EF4-FFF2-40B4-BE49-F238E27FC236}">
                <a16:creationId xmlns:a16="http://schemas.microsoft.com/office/drawing/2014/main" id="{63106AF6-274C-EA45-884F-77443E6F5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3699" y="4652491"/>
            <a:ext cx="1580669" cy="1580669"/>
          </a:xfrm>
          <a:prstGeom prst="rect">
            <a:avLst/>
          </a:prstGeom>
        </p:spPr>
      </p:pic>
      <p:pic>
        <p:nvPicPr>
          <p:cNvPr id="8" name="Graphic 7" descr="Star">
            <a:extLst>
              <a:ext uri="{FF2B5EF4-FFF2-40B4-BE49-F238E27FC236}">
                <a16:creationId xmlns:a16="http://schemas.microsoft.com/office/drawing/2014/main" id="{DA9D83B7-65EF-8F43-8629-4AC49557E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8455" y="3566161"/>
            <a:ext cx="2483013" cy="2483013"/>
          </a:xfrm>
          <a:prstGeom prst="rect">
            <a:avLst/>
          </a:prstGeom>
        </p:spPr>
      </p:pic>
      <p:pic>
        <p:nvPicPr>
          <p:cNvPr id="9" name="Graphic 8" descr="Star">
            <a:extLst>
              <a:ext uri="{FF2B5EF4-FFF2-40B4-BE49-F238E27FC236}">
                <a16:creationId xmlns:a16="http://schemas.microsoft.com/office/drawing/2014/main" id="{3DA9632F-E9F9-CE48-A6F8-06DF0249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9775" y="1577895"/>
            <a:ext cx="1988266" cy="1988266"/>
          </a:xfrm>
          <a:prstGeom prst="rect">
            <a:avLst/>
          </a:prstGeom>
        </p:spPr>
      </p:pic>
      <p:pic>
        <p:nvPicPr>
          <p:cNvPr id="10" name="Graphic 9" descr="Star">
            <a:extLst>
              <a:ext uri="{FF2B5EF4-FFF2-40B4-BE49-F238E27FC236}">
                <a16:creationId xmlns:a16="http://schemas.microsoft.com/office/drawing/2014/main" id="{A0BC519B-185C-7847-820F-A65078EF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0212" y="681037"/>
            <a:ext cx="2483013" cy="2483013"/>
          </a:xfrm>
          <a:prstGeom prst="rect">
            <a:avLst/>
          </a:prstGeom>
        </p:spPr>
      </p:pic>
      <p:pic>
        <p:nvPicPr>
          <p:cNvPr id="11" name="Graphic 10" descr="Star">
            <a:extLst>
              <a:ext uri="{FF2B5EF4-FFF2-40B4-BE49-F238E27FC236}">
                <a16:creationId xmlns:a16="http://schemas.microsoft.com/office/drawing/2014/main" id="{8F6C027A-F740-1449-99D7-7FC566C6B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6706" y="681037"/>
            <a:ext cx="1524000" cy="1524000"/>
          </a:xfrm>
          <a:prstGeom prst="rect">
            <a:avLst/>
          </a:prstGeom>
        </p:spPr>
      </p:pic>
      <p:pic>
        <p:nvPicPr>
          <p:cNvPr id="12" name="Graphic 11" descr="Star">
            <a:extLst>
              <a:ext uri="{FF2B5EF4-FFF2-40B4-BE49-F238E27FC236}">
                <a16:creationId xmlns:a16="http://schemas.microsoft.com/office/drawing/2014/main" id="{A6F0C0A1-6020-4B49-885E-F43E0373B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4306" y="2819401"/>
            <a:ext cx="1524000" cy="1524000"/>
          </a:xfrm>
          <a:prstGeom prst="rect">
            <a:avLst/>
          </a:prstGeom>
        </p:spPr>
      </p:pic>
      <p:pic>
        <p:nvPicPr>
          <p:cNvPr id="13" name="Graphic 12" descr="Star">
            <a:extLst>
              <a:ext uri="{FF2B5EF4-FFF2-40B4-BE49-F238E27FC236}">
                <a16:creationId xmlns:a16="http://schemas.microsoft.com/office/drawing/2014/main" id="{47D3C1F2-4A2E-B74C-AA70-879B603E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1106" y="2125337"/>
            <a:ext cx="1303663" cy="1303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438779-7822-EE46-A7EE-5BED2AE48D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19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C98658FC-83B3-3940-9BEE-6D8DB02E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03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Pluralformen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89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818</Words>
  <Application>Microsoft Macintosh PowerPoint</Application>
  <PresentationFormat>Widescreen</PresentationFormat>
  <Paragraphs>211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Tw Cen MT</vt:lpstr>
      <vt:lpstr>Wingdings</vt:lpstr>
      <vt:lpstr>Office Theme</vt:lpstr>
      <vt:lpstr>1_Office Theme</vt:lpstr>
      <vt:lpstr>Grammar</vt:lpstr>
      <vt:lpstr>More than one – rule 1 </vt:lpstr>
      <vt:lpstr>Hör zu.  Wie viele? Schreib einen/ein oder viele.  </vt:lpstr>
      <vt:lpstr>Antworten</vt:lpstr>
      <vt:lpstr>hören</vt:lpstr>
      <vt:lpstr>More than one – rule 2 </vt:lpstr>
      <vt:lpstr>hören</vt:lpstr>
      <vt:lpstr>Pluralformen</vt:lpstr>
      <vt:lpstr>Pluralformen</vt:lpstr>
      <vt:lpstr>Pluralformen</vt:lpstr>
      <vt:lpstr>Pluralformen</vt:lpstr>
      <vt:lpstr>Pluralformen</vt:lpstr>
      <vt:lpstr>Pluralformen</vt:lpstr>
      <vt:lpstr>Pluralformen</vt:lpstr>
      <vt:lpstr>Antworten</vt:lpstr>
      <vt:lpstr>Antworten</vt:lpstr>
      <vt:lpstr>Antworten</vt:lpstr>
      <vt:lpstr>Antworten</vt:lpstr>
      <vt:lpstr>Antworten</vt:lpstr>
      <vt:lpstr>Antworten</vt:lpstr>
      <vt:lpstr>Antworten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Helen Thomas</cp:lastModifiedBy>
  <cp:revision>30</cp:revision>
  <dcterms:created xsi:type="dcterms:W3CDTF">2019-03-27T07:30:03Z</dcterms:created>
  <dcterms:modified xsi:type="dcterms:W3CDTF">2019-12-13T17:36:26Z</dcterms:modified>
</cp:coreProperties>
</file>