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698" r:id="rId3"/>
    <p:sldMasterId id="2147483710" r:id="rId4"/>
    <p:sldMasterId id="2147483722" r:id="rId5"/>
    <p:sldMasterId id="2147483731" r:id="rId6"/>
    <p:sldMasterId id="2147483744" r:id="rId7"/>
    <p:sldMasterId id="2147483756" r:id="rId8"/>
  </p:sldMasterIdLst>
  <p:notesMasterIdLst>
    <p:notesMasterId r:id="rId58"/>
  </p:notesMasterIdLst>
  <p:sldIdLst>
    <p:sldId id="594" r:id="rId9"/>
    <p:sldId id="374" r:id="rId10"/>
    <p:sldId id="375" r:id="rId11"/>
    <p:sldId id="376" r:id="rId12"/>
    <p:sldId id="377" r:id="rId13"/>
    <p:sldId id="378" r:id="rId14"/>
    <p:sldId id="379" r:id="rId15"/>
    <p:sldId id="611" r:id="rId16"/>
    <p:sldId id="314" r:id="rId17"/>
    <p:sldId id="616" r:id="rId18"/>
    <p:sldId id="617" r:id="rId19"/>
    <p:sldId id="618" r:id="rId20"/>
    <p:sldId id="619" r:id="rId21"/>
    <p:sldId id="620" r:id="rId22"/>
    <p:sldId id="621" r:id="rId23"/>
    <p:sldId id="592" r:id="rId24"/>
    <p:sldId id="593" r:id="rId25"/>
    <p:sldId id="622" r:id="rId26"/>
    <p:sldId id="623" r:id="rId27"/>
    <p:sldId id="624" r:id="rId28"/>
    <p:sldId id="625" r:id="rId29"/>
    <p:sldId id="626" r:id="rId30"/>
    <p:sldId id="627" r:id="rId31"/>
    <p:sldId id="520" r:id="rId32"/>
    <p:sldId id="521" r:id="rId33"/>
    <p:sldId id="324" r:id="rId34"/>
    <p:sldId id="606" r:id="rId35"/>
    <p:sldId id="433" r:id="rId36"/>
    <p:sldId id="607" r:id="rId37"/>
    <p:sldId id="351" r:id="rId38"/>
    <p:sldId id="612" r:id="rId39"/>
    <p:sldId id="613" r:id="rId40"/>
    <p:sldId id="595" r:id="rId41"/>
    <p:sldId id="313" r:id="rId42"/>
    <p:sldId id="569" r:id="rId43"/>
    <p:sldId id="608" r:id="rId44"/>
    <p:sldId id="523" r:id="rId45"/>
    <p:sldId id="315" r:id="rId46"/>
    <p:sldId id="609" r:id="rId47"/>
    <p:sldId id="615" r:id="rId48"/>
    <p:sldId id="561" r:id="rId49"/>
    <p:sldId id="610" r:id="rId50"/>
    <p:sldId id="525" r:id="rId51"/>
    <p:sldId id="570" r:id="rId52"/>
    <p:sldId id="563" r:id="rId53"/>
    <p:sldId id="565" r:id="rId54"/>
    <p:sldId id="614" r:id="rId55"/>
    <p:sldId id="448" r:id="rId56"/>
    <p:sldId id="325"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6000"/>
    <a:srgbClr val="115076"/>
    <a:srgbClr val="FCECE8"/>
    <a:srgbClr val="F8D7CD"/>
    <a:srgbClr val="DAA520"/>
    <a:srgbClr val="E3EAFD"/>
    <a:srgbClr val="FBF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62" autoAdjust="0"/>
    <p:restoredTop sz="73920" autoAdjust="0"/>
  </p:normalViewPr>
  <p:slideViewPr>
    <p:cSldViewPr snapToGrid="0">
      <p:cViewPr varScale="1">
        <p:scale>
          <a:sx n="80" d="100"/>
          <a:sy n="80" d="100"/>
        </p:scale>
        <p:origin x="1386" y="132"/>
      </p:cViewPr>
      <p:guideLst/>
    </p:cSldViewPr>
  </p:slideViewPr>
  <p:outlineViewPr>
    <p:cViewPr>
      <p:scale>
        <a:sx n="33" d="100"/>
        <a:sy n="33" d="100"/>
      </p:scale>
      <p:origin x="0" y="-6496"/>
    </p:cViewPr>
  </p:outlineViewPr>
  <p:notesTextViewPr>
    <p:cViewPr>
      <p:scale>
        <a:sx n="1" d="1"/>
        <a:sy n="1" d="1"/>
      </p:scale>
      <p:origin x="0" y="0"/>
    </p:cViewPr>
  </p:notesText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16/08/2021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Using modal verbs in questions and negative structures</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Consolidating SSC </a:t>
            </a:r>
            <a:r>
              <a:rPr lang="en-GB" b="1" dirty="0"/>
              <a:t>[-</a:t>
            </a:r>
            <a:r>
              <a:rPr lang="en-GB" b="1" dirty="0" err="1"/>
              <a:t>ien</a:t>
            </a:r>
            <a:r>
              <a:rPr lang="en-GB" b="1" dirty="0"/>
              <a:t>]</a:t>
            </a:r>
          </a:p>
          <a:p>
            <a:pPr marL="0" marR="0" lvl="0" indent="0" algn="l" defTabSz="914400" rtl="0" eaLnBrk="1" fontAlgn="base"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7.3.2.6 (introduce) </a:t>
            </a:r>
            <a:r>
              <a:rPr lang="fr-FR" sz="1200" kern="1200" dirty="0">
                <a:solidFill>
                  <a:schemeClr val="tx1"/>
                </a:solidFill>
                <a:effectLst/>
                <a:latin typeface="+mn-lt"/>
                <a:ea typeface="+mn-ea"/>
                <a:cs typeface="+mn-cs"/>
              </a:rPr>
              <a:t>aider [413], chercher [336], partager [527], peut [20], peux [20], pouvoir [20], sais [67], sait [67], savoir</a:t>
            </a:r>
            <a:r>
              <a:rPr lang="fr-FR" sz="1200" kern="1200" baseline="30000" dirty="0">
                <a:solidFill>
                  <a:schemeClr val="tx1"/>
                </a:solidFill>
                <a:effectLst/>
                <a:latin typeface="+mn-lt"/>
                <a:ea typeface="+mn-ea"/>
                <a:cs typeface="+mn-cs"/>
              </a:rPr>
              <a:t>1</a:t>
            </a:r>
            <a:r>
              <a:rPr lang="fr-FR" sz="1200" kern="1200" dirty="0">
                <a:solidFill>
                  <a:schemeClr val="tx1"/>
                </a:solidFill>
                <a:effectLst/>
                <a:latin typeface="+mn-lt"/>
                <a:ea typeface="+mn-ea"/>
                <a:cs typeface="+mn-cs"/>
              </a:rPr>
              <a:t> [67], projet [227], désolé [désoler - 2081], peut-être [190]</a:t>
            </a:r>
          </a:p>
          <a:p>
            <a:r>
              <a:rPr lang="en-GB" sz="1200" b="1" i="0" u="none" strike="noStrike" kern="1200" cap="none" dirty="0">
                <a:solidFill>
                  <a:schemeClr val="tx1"/>
                </a:solidFill>
                <a:effectLst/>
                <a:latin typeface="+mn-lt"/>
                <a:ea typeface="Calibri"/>
                <a:cs typeface="Calibri"/>
                <a:sym typeface="Calibri"/>
              </a:rPr>
              <a:t>7.3.2.3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baseline="0" dirty="0">
                <a:solidFill>
                  <a:schemeClr val="tx1"/>
                </a:solidFill>
                <a:effectLst/>
                <a:latin typeface="+mn-lt"/>
                <a:ea typeface="Calibri"/>
                <a:cs typeface="Calibri"/>
                <a:sym typeface="Calibri"/>
              </a:rPr>
              <a:t>partir [163], pars [163], part [163], (à l') avenir [471], match [1906], madame [294], monsieur [79], encore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[51], en retard [7/1278], tôt [513]</a:t>
            </a:r>
          </a:p>
          <a:p>
            <a:r>
              <a:rPr lang="en-GB" sz="1200" b="1" i="0" u="none" strike="noStrike" kern="1200" cap="none" baseline="0" dirty="0">
                <a:solidFill>
                  <a:schemeClr val="tx1"/>
                </a:solidFill>
                <a:effectLst/>
                <a:latin typeface="+mn-lt"/>
                <a:ea typeface="Calibri"/>
                <a:cs typeface="Calibri"/>
                <a:sym typeface="Calibri"/>
              </a:rPr>
              <a:t>7.3.1.2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baseline="0" dirty="0">
                <a:solidFill>
                  <a:schemeClr val="tx1"/>
                </a:solidFill>
                <a:effectLst/>
                <a:latin typeface="+mn-lt"/>
                <a:ea typeface="Calibri"/>
                <a:cs typeface="Calibri"/>
                <a:sym typeface="Calibri"/>
              </a:rPr>
              <a:t>devenir [162], revenir [184], sors [309], sort [309], sortir [309], venir [88], viens [88], vient [88], de</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baseline="0" dirty="0">
                <a:solidFill>
                  <a:schemeClr val="tx1"/>
                </a:solidFill>
                <a:effectLst/>
                <a:latin typeface="+mn-lt"/>
                <a:ea typeface="Calibri"/>
                <a:cs typeface="Calibri"/>
                <a:sym typeface="Calibri"/>
              </a:rPr>
              <a:t> [2], important [215], algérien [4163], algérienne [4163], Algérie [n/a], Alger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3 minutes for sequence of six verbs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introduce </a:t>
            </a:r>
            <a:r>
              <a:rPr kumimoji="0" lang="en-GB" sz="1200" b="0" i="0" u="none" strike="noStrike" kern="1200" cap="none" spc="0" normalizeH="0" baseline="0" noProof="0" dirty="0">
                <a:ln>
                  <a:noFill/>
                </a:ln>
                <a:solidFill>
                  <a:prstClr val="black"/>
                </a:solidFill>
                <a:effectLst/>
                <a:uLnTx/>
                <a:uFillTx/>
                <a:latin typeface="+mn-lt"/>
                <a:ea typeface="+mn-ea"/>
                <a:cs typeface="+mn-cs"/>
              </a:rPr>
              <a:t>the verb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Calibri"/>
                <a:sym typeface="Calibri"/>
              </a:rPr>
              <a:t>pouvoir</a:t>
            </a:r>
            <a:r>
              <a:rPr kumimoji="0" lang="en-GB" sz="1200" b="0" i="1" u="none" strike="noStrike" kern="1200" cap="none" spc="0" normalizeH="0" baseline="0" noProof="0" dirty="0">
                <a:ln>
                  <a:noFill/>
                </a:ln>
                <a:solidFill>
                  <a:prstClr val="black"/>
                </a:solidFill>
                <a:effectLst/>
                <a:uLnTx/>
                <a:uFillTx/>
                <a:latin typeface="+mn-lt"/>
                <a:ea typeface="+mn-ea"/>
                <a:cs typeface="+mn-cs"/>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more explicitly</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Pouvoir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is one of the 25 most frequently used verbs in French. All 25 most frequent verbs will be introduced early on using the same format. Both long form (infinitive) and short form (3</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rd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pouvoir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Draw attention to SSCs</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ou</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and [oi].</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French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to do a thumbs up.</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peut</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SSCs</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eu</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and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SFC</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short form in a sentence. </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long form in a sentence. </a:t>
            </a:r>
            <a:endParaRPr dirty="0"/>
          </a:p>
          <a:p>
            <a:pPr marL="457200" marR="0" lvl="0" indent="-228600" algn="l" rtl="0">
              <a:lnSpc>
                <a:spcPct val="100000"/>
              </a:lnSpc>
              <a:spcBef>
                <a:spcPts val="0"/>
              </a:spcBef>
              <a:spcAft>
                <a:spcPts val="0"/>
              </a:spcAft>
              <a:buSzPts val="1400"/>
              <a:buNone/>
            </a:pPr>
            <a:endParaRPr dirty="0"/>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1 minute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Aim: </a:t>
            </a:r>
            <a:r>
              <a:rPr lang="en-GB" b="0" i="0" dirty="0"/>
              <a:t>to present the first three persons singular of the</a:t>
            </a:r>
            <a:r>
              <a:rPr lang="en-GB" b="0" i="0" baseline="0" dirty="0"/>
              <a:t> verb </a:t>
            </a:r>
            <a:r>
              <a:rPr lang="en-GB" b="0" i="1" baseline="0" dirty="0" err="1"/>
              <a:t>pouvoir</a:t>
            </a:r>
            <a:r>
              <a:rPr lang="en-GB" b="0" i="0" baseline="0" dirty="0"/>
              <a:t>, and make students aware of the fact that, as with the modal verbs practised in the previous lesson, the three singular forms sound the same in French.</a:t>
            </a: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206362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5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r>
              <a:rPr lang="en-GB" b="1" i="0" dirty="0"/>
              <a:t>Aim: </a:t>
            </a:r>
            <a:r>
              <a:rPr lang="en-GB" b="0" dirty="0"/>
              <a:t>Practice </a:t>
            </a:r>
            <a:r>
              <a:rPr lang="en-GB" b="0" noProof="0" dirty="0"/>
              <a:t>in connecting the short form of </a:t>
            </a:r>
            <a:r>
              <a:rPr lang="en-GB" b="0" i="1" noProof="0" dirty="0" err="1"/>
              <a:t>pouvoir</a:t>
            </a:r>
            <a:r>
              <a:rPr lang="en-GB" b="0" i="1" noProof="0" dirty="0"/>
              <a:t> </a:t>
            </a:r>
            <a:r>
              <a:rPr lang="en-GB" b="0" noProof="0" dirty="0"/>
              <a:t>with the person (I or she) to whom it refers.</a:t>
            </a: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Procedure: </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Students write 1-8 in their books.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Students decide who is the subject of the sentence by looking at the form of the modal verb and write </a:t>
            </a:r>
            <a:r>
              <a:rPr lang="en-GB" b="0" i="1" dirty="0"/>
              <a:t>je </a:t>
            </a:r>
            <a:r>
              <a:rPr lang="en-GB" b="0" i="0" dirty="0"/>
              <a:t>or </a:t>
            </a:r>
            <a:r>
              <a:rPr lang="en-GB" b="0" i="1" dirty="0" err="1"/>
              <a:t>elle</a:t>
            </a:r>
            <a:r>
              <a:rPr lang="en-GB" b="0" i="1" dirty="0"/>
              <a:t> </a:t>
            </a:r>
            <a:r>
              <a:rPr lang="en-GB" b="0" i="0" dirty="0"/>
              <a:t>in their books.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Whole-class correction. Ask: ‘</a:t>
            </a:r>
            <a:r>
              <a:rPr lang="en-GB" b="0" i="0" dirty="0" err="1"/>
              <a:t>numéro</a:t>
            </a:r>
            <a:r>
              <a:rPr lang="en-GB" b="0" i="0" dirty="0"/>
              <a:t> 1, quelle </a:t>
            </a:r>
            <a:r>
              <a:rPr lang="en-GB" b="0" i="0" dirty="0" err="1"/>
              <a:t>personne</a:t>
            </a:r>
            <a:r>
              <a:rPr lang="en-GB" b="0" i="0" dirty="0"/>
              <a:t>?’</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Oral translation of the full sentence. Students read the full French sentence aloud, then provide an English gloss.</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70138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3 minutes for sequence of six verbs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introduce the verb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savoir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more explicitly.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Savoir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is one of the 25 most frequently used verbs in French. All 25 most frequent verbs will be introduced early on using the same format. Both long form (infinitive) and short form (3</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rd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savoir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Draw attention to SSC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[oi].</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French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to tap your head.</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sait</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say it, students repeat it. Draw attention to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SSCx</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[ai]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and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SFC.</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ien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ien</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bien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baseline="0" dirty="0"/>
              <a:t>to </a:t>
            </a:r>
            <a:r>
              <a:rPr lang="en-GB" b="0" dirty="0"/>
              <a:t>give a thumbs up sign</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ien</a:t>
            </a:r>
            <a:r>
              <a:rPr lang="en-GB" b="1" dirty="0"/>
              <a:t>] </a:t>
            </a:r>
            <a:r>
              <a:rPr lang="en-GB" baseline="0" dirty="0"/>
              <a:t>sound, pronouncing </a:t>
            </a:r>
            <a:r>
              <a:rPr lang="en-GB" b="0" baseline="0" dirty="0"/>
              <a:t>”</a:t>
            </a:r>
            <a:r>
              <a:rPr lang="en-GB" b="1" baseline="0" dirty="0"/>
              <a:t>bien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bien </a:t>
            </a:r>
            <a:r>
              <a:rPr lang="en-GB" b="0" dirty="0"/>
              <a:t>[47]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60736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short form in a sentence.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1 minute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Aim: </a:t>
            </a:r>
            <a:r>
              <a:rPr lang="en-GB" b="0" i="0" dirty="0"/>
              <a:t>to present the first three persons singular of the</a:t>
            </a:r>
            <a:r>
              <a:rPr lang="en-GB" b="0" i="0" baseline="0" dirty="0"/>
              <a:t> verb </a:t>
            </a:r>
            <a:r>
              <a:rPr lang="en-GB" b="0" i="1" baseline="0" dirty="0"/>
              <a:t>savoir</a:t>
            </a:r>
            <a:r>
              <a:rPr lang="en-GB" b="0" i="0" baseline="0" dirty="0"/>
              <a:t>, and make students aware of the fact that, as with other modal verbs, the three singular forms sound the same in French.</a:t>
            </a: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44064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5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r>
              <a:rPr lang="en-GB" b="1" i="0" dirty="0"/>
              <a:t>Aim: </a:t>
            </a:r>
            <a:r>
              <a:rPr lang="en-GB" b="0" dirty="0"/>
              <a:t>Practice </a:t>
            </a:r>
            <a:r>
              <a:rPr lang="en-GB" b="0" noProof="0" dirty="0"/>
              <a:t>in connecting the short form of </a:t>
            </a:r>
            <a:r>
              <a:rPr lang="en-GB" b="0" i="1" noProof="0" dirty="0"/>
              <a:t>savoir </a:t>
            </a:r>
            <a:r>
              <a:rPr lang="en-GB" b="0" noProof="0" dirty="0"/>
              <a:t>with the person (I or she) to whom they refer. Raising awareness of the fact that while the </a:t>
            </a:r>
            <a:r>
              <a:rPr lang="en-GB" b="0" i="1" noProof="0" dirty="0"/>
              <a:t>je </a:t>
            </a:r>
            <a:r>
              <a:rPr lang="en-GB" b="0" i="0" noProof="0" dirty="0"/>
              <a:t>and </a:t>
            </a:r>
            <a:r>
              <a:rPr lang="en-GB" b="0" i="1" noProof="0" dirty="0" err="1"/>
              <a:t>il</a:t>
            </a:r>
            <a:r>
              <a:rPr lang="en-GB" b="0" i="1" noProof="0" dirty="0"/>
              <a:t>/</a:t>
            </a:r>
            <a:r>
              <a:rPr lang="en-GB" b="0" i="1" noProof="0" dirty="0" err="1"/>
              <a:t>elle</a:t>
            </a:r>
            <a:r>
              <a:rPr lang="en-GB" b="0" i="1" noProof="0" dirty="0"/>
              <a:t> </a:t>
            </a:r>
            <a:r>
              <a:rPr lang="en-GB" b="0" i="0" noProof="0" dirty="0"/>
              <a:t>forms of regular –ER verbs are the same, this is not the case for </a:t>
            </a:r>
            <a:r>
              <a:rPr lang="en-GB" b="0" i="1" noProof="0" dirty="0"/>
              <a:t>savoir </a:t>
            </a:r>
            <a:r>
              <a:rPr lang="en-GB" b="0" i="0" noProof="0" dirty="0"/>
              <a:t>(and other types of verb).</a:t>
            </a: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Procedure: </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Students write 1-8 in their books.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Students decide who is the subject of the sentence by looking at the form of </a:t>
            </a:r>
            <a:r>
              <a:rPr lang="en-GB" b="0" i="1" dirty="0"/>
              <a:t>savoir </a:t>
            </a:r>
            <a:r>
              <a:rPr lang="en-GB" b="0" i="0" dirty="0"/>
              <a:t>(they won’t know by looking at </a:t>
            </a:r>
            <a:r>
              <a:rPr lang="en-GB" b="0" i="1" dirty="0"/>
              <a:t>aimer</a:t>
            </a:r>
            <a:r>
              <a:rPr lang="en-GB" b="0" i="0" dirty="0"/>
              <a:t>!) and write </a:t>
            </a:r>
            <a:r>
              <a:rPr lang="en-GB" b="0" i="1" dirty="0"/>
              <a:t>je </a:t>
            </a:r>
            <a:r>
              <a:rPr lang="en-GB" b="0" i="0" dirty="0"/>
              <a:t>or </a:t>
            </a:r>
            <a:r>
              <a:rPr lang="en-GB" b="0" i="1" dirty="0" err="1"/>
              <a:t>elle</a:t>
            </a:r>
            <a:r>
              <a:rPr lang="en-GB" b="0" i="1" dirty="0"/>
              <a:t> </a:t>
            </a:r>
            <a:r>
              <a:rPr lang="en-GB" b="0" i="0" dirty="0"/>
              <a:t>in their books.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Whole-class correction. Ask: ‘</a:t>
            </a:r>
            <a:r>
              <a:rPr lang="en-GB" b="0" i="1" dirty="0" err="1"/>
              <a:t>numéro</a:t>
            </a:r>
            <a:r>
              <a:rPr lang="en-GB" b="0" i="1" dirty="0"/>
              <a:t> 1, quelle </a:t>
            </a:r>
            <a:r>
              <a:rPr lang="en-GB" b="0" i="1" dirty="0" err="1"/>
              <a:t>personne</a:t>
            </a:r>
            <a:r>
              <a:rPr lang="en-GB" b="0" i="0" dirty="0"/>
              <a:t>?’</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Option extension: oral translation of the full sentence.  Students read the full French sentence aloud, then provide an English gloss.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0" i="0" dirty="0" err="1"/>
              <a:t>géographie</a:t>
            </a:r>
            <a:r>
              <a:rPr lang="en-GB" b="0" i="0" dirty="0"/>
              <a:t> [&gt;5000] and </a:t>
            </a:r>
            <a:r>
              <a:rPr lang="en-GB" b="0" i="0" dirty="0" err="1"/>
              <a:t>technologie</a:t>
            </a:r>
            <a:r>
              <a:rPr lang="en-GB" b="0" i="0" dirty="0"/>
              <a:t> [1388].</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564090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 for two slides</a:t>
            </a:r>
          </a:p>
          <a:p>
            <a:endParaRPr lang="en-GB" b="1" dirty="0"/>
          </a:p>
          <a:p>
            <a:r>
              <a:rPr lang="en-GB" b="1" dirty="0"/>
              <a:t>Aim: </a:t>
            </a:r>
            <a:r>
              <a:rPr lang="en-GB" b="0" dirty="0"/>
              <a:t>First language awareness-raising. The difference between to two meanings of ‘can’ in English (be able to / know how to) are highlighted, and attention to the cross-linguistic difference drawn</a:t>
            </a:r>
            <a:r>
              <a:rPr lang="en-US" b="0" dirty="0"/>
              <a:t> (separate verbs for these concepts in French).</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01751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Timing: 4 minutes</a:t>
            </a:r>
          </a:p>
          <a:p>
            <a:endParaRPr lang="en-GB" b="1" noProof="0" dirty="0"/>
          </a:p>
          <a:p>
            <a:r>
              <a:rPr lang="en-GB" b="1" noProof="0" dirty="0"/>
              <a:t>Aim: </a:t>
            </a:r>
            <a:r>
              <a:rPr lang="en-GB" b="0" noProof="0" dirty="0"/>
              <a:t>Translation exercise to raise awareness of the cross-linguistics difference highlighted on the previous slide (one word for ‘can’ in English; two in French).</a:t>
            </a:r>
          </a:p>
          <a:p>
            <a:endParaRPr lang="en-GB" b="0" noProof="0" dirty="0"/>
          </a:p>
          <a:p>
            <a:r>
              <a:rPr lang="en-GB" b="1" noProof="0" dirty="0"/>
              <a:t>Suggested procedure:</a:t>
            </a:r>
          </a:p>
          <a:p>
            <a:r>
              <a:rPr lang="en-GB" b="0" noProof="0" dirty="0"/>
              <a:t>Choral, oral activity, 1 sentence by 1 sentence</a:t>
            </a:r>
          </a:p>
          <a:p>
            <a:pPr marL="228600" indent="-228600">
              <a:buFont typeface="+mj-lt"/>
              <a:buAutoNum type="arabicPeriod"/>
            </a:pPr>
            <a:r>
              <a:rPr lang="en-GB" b="0" noProof="0" dirty="0"/>
              <a:t>Ask: ‘</a:t>
            </a:r>
            <a:r>
              <a:rPr lang="en-GB" sz="1200" b="0" i="1" kern="1200" dirty="0" err="1">
                <a:solidFill>
                  <a:schemeClr val="tx1"/>
                </a:solidFill>
                <a:effectLst/>
                <a:latin typeface="+mn-lt"/>
                <a:ea typeface="+mn-ea"/>
                <a:cs typeface="+mn-cs"/>
              </a:rPr>
              <a:t>Numéro</a:t>
            </a:r>
            <a:r>
              <a:rPr lang="en-GB" sz="1200" b="0" i="1" kern="1200" dirty="0">
                <a:solidFill>
                  <a:schemeClr val="tx1"/>
                </a:solidFill>
                <a:effectLst/>
                <a:latin typeface="+mn-lt"/>
                <a:ea typeface="+mn-ea"/>
                <a:cs typeface="+mn-cs"/>
              </a:rPr>
              <a:t> 1</a:t>
            </a:r>
            <a:r>
              <a:rPr lang="en-GB" b="0" i="1" noProof="0" dirty="0"/>
              <a:t>, </a:t>
            </a:r>
            <a:r>
              <a:rPr lang="en-GB" b="0" i="1" noProof="0" dirty="0" err="1"/>
              <a:t>c’est</a:t>
            </a:r>
            <a:r>
              <a:rPr lang="en-GB" b="0" i="1" noProof="0" dirty="0"/>
              <a:t> quoi </a:t>
            </a:r>
            <a:r>
              <a:rPr lang="en-GB" b="0" i="1" noProof="0" dirty="0" err="1"/>
              <a:t>en</a:t>
            </a:r>
            <a:r>
              <a:rPr lang="en-GB" b="0" i="1" noProof="0" dirty="0"/>
              <a:t> </a:t>
            </a:r>
            <a:r>
              <a:rPr lang="en-GB" b="0" i="1" noProof="0" dirty="0" err="1"/>
              <a:t>anglais</a:t>
            </a:r>
            <a:r>
              <a:rPr lang="en-GB" b="0" i="1" noProof="0" dirty="0"/>
              <a:t> ?</a:t>
            </a:r>
            <a:r>
              <a:rPr lang="en-GB" b="0" noProof="0" dirty="0"/>
              <a:t>’</a:t>
            </a:r>
          </a:p>
          <a:p>
            <a:pPr marL="228600" indent="-228600">
              <a:buFont typeface="+mj-lt"/>
              <a:buAutoNum type="arabicPeriod"/>
            </a:pPr>
            <a:r>
              <a:rPr lang="en-GB" b="0" noProof="0" dirty="0"/>
              <a:t>Students give answer orally.</a:t>
            </a:r>
          </a:p>
          <a:p>
            <a:pPr marL="228600" indent="-228600">
              <a:buFont typeface="+mj-lt"/>
              <a:buAutoNum type="arabicPeriod"/>
            </a:pPr>
            <a:r>
              <a:rPr lang="en-GB" b="0" noProof="0" dirty="0"/>
              <a:t>Click to reveal answer.</a:t>
            </a:r>
          </a:p>
          <a:p>
            <a:pPr marL="228600" indent="-228600">
              <a:buFont typeface="+mj-lt"/>
              <a:buAutoNum type="arabicPeriod"/>
            </a:pPr>
            <a:r>
              <a:rPr lang="en-GB" b="0" noProof="0" dirty="0"/>
              <a:t>Ask ‘</a:t>
            </a:r>
            <a:r>
              <a:rPr lang="en-GB" b="0" i="1" noProof="0" dirty="0" err="1"/>
              <a:t>Quel</a:t>
            </a:r>
            <a:r>
              <a:rPr lang="en-GB" b="0" i="1" noProof="0" dirty="0"/>
              <a:t> ‘can ?</a:t>
            </a:r>
            <a:r>
              <a:rPr lang="en-GB" b="0" noProof="0" dirty="0"/>
              <a:t>’</a:t>
            </a:r>
          </a:p>
          <a:p>
            <a:pPr marL="228600" indent="-228600">
              <a:buFont typeface="+mj-lt"/>
              <a:buAutoNum type="arabicPeriod"/>
            </a:pPr>
            <a:r>
              <a:rPr lang="en-GB" b="0" noProof="0" dirty="0"/>
              <a:t>Click to reveal answer.</a:t>
            </a:r>
          </a:p>
          <a:p>
            <a:pPr marL="228600" indent="-228600">
              <a:buFont typeface="+mj-lt"/>
              <a:buAutoNum type="arabicPeriod"/>
            </a:pPr>
            <a:r>
              <a:rPr lang="en-GB" b="0" noProof="0" dirty="0"/>
              <a:t>Elicit justification from students by asking ‘</a:t>
            </a:r>
            <a:r>
              <a:rPr lang="en-GB" b="0" i="1" noProof="0" dirty="0" err="1"/>
              <a:t>pourquoi</a:t>
            </a:r>
            <a:r>
              <a:rPr lang="en-GB" b="0" i="1" noProof="0" dirty="0"/>
              <a:t> </a:t>
            </a:r>
            <a:r>
              <a:rPr lang="en-GB" b="0" noProof="0" dirty="0"/>
              <a:t>?’</a:t>
            </a:r>
          </a:p>
          <a:p>
            <a:pPr marL="228600" indent="-228600">
              <a:buFont typeface="+mj-lt"/>
              <a:buAutoNum type="arabicPeriod"/>
            </a:pPr>
            <a:r>
              <a:rPr lang="en-GB" b="0" noProof="0" dirty="0"/>
              <a:t>Students justify: skill/no skill needed.</a:t>
            </a:r>
          </a:p>
          <a:p>
            <a:pPr marL="228600" indent="-228600">
              <a:buFont typeface="+mj-lt"/>
              <a:buAutoNum type="arabicPeriod"/>
            </a:pPr>
            <a:r>
              <a:rPr lang="en-GB" b="0" noProof="0" dirty="0"/>
              <a:t>Click to reveal answers.</a:t>
            </a:r>
          </a:p>
          <a:p>
            <a:pPr marL="228600" indent="-228600">
              <a:buFont typeface="+mj-lt"/>
              <a:buAutoNum type="arabicPeriod"/>
            </a:pPr>
            <a:endParaRPr lang="en-GB" b="1" noProof="0" dirty="0"/>
          </a:p>
          <a:p>
            <a:pPr marL="0" indent="0">
              <a:buFont typeface="+mj-lt"/>
              <a:buNone/>
            </a:pPr>
            <a:r>
              <a:rPr lang="en-GB" b="1" noProof="0" dirty="0"/>
              <a:t>Possible extension: </a:t>
            </a:r>
          </a:p>
          <a:p>
            <a:pPr marL="0" indent="0">
              <a:buFont typeface="+mj-lt"/>
              <a:buNone/>
            </a:pPr>
            <a:r>
              <a:rPr lang="en-GB" b="0" noProof="0" dirty="0"/>
              <a:t>Draw attention to the fact that some sentences could have either </a:t>
            </a:r>
            <a:r>
              <a:rPr lang="en-GB" b="0" noProof="0" dirty="0" err="1"/>
              <a:t>pouvoir</a:t>
            </a:r>
            <a:r>
              <a:rPr lang="en-GB" b="0" noProof="0" dirty="0"/>
              <a:t>/savoir – be able to/know how to depending on the context, i.e.</a:t>
            </a:r>
          </a:p>
          <a:p>
            <a:pPr marL="685800" lvl="1" indent="-228600">
              <a:buFont typeface="+mj-lt"/>
              <a:buAutoNum type="arabicPeriod"/>
            </a:pPr>
            <a:r>
              <a:rPr lang="en-GB" b="0" noProof="0" dirty="0"/>
              <a:t>Tu </a:t>
            </a:r>
            <a:r>
              <a:rPr lang="en-GB" b="0" noProof="0" dirty="0" err="1"/>
              <a:t>sais</a:t>
            </a:r>
            <a:r>
              <a:rPr lang="en-GB" b="0" noProof="0" dirty="0"/>
              <a:t> </a:t>
            </a:r>
            <a:r>
              <a:rPr lang="en-GB" b="0" noProof="0" dirty="0" err="1"/>
              <a:t>dormir</a:t>
            </a:r>
            <a:r>
              <a:rPr lang="en-GB" b="0" noProof="0" dirty="0"/>
              <a:t> à la </a:t>
            </a:r>
            <a:r>
              <a:rPr lang="en-GB" b="0" noProof="0" dirty="0" err="1"/>
              <a:t>plage</a:t>
            </a:r>
            <a:r>
              <a:rPr lang="en-GB" b="0" noProof="0" dirty="0"/>
              <a:t>: you know how to sleep at the beach		 = sleeping </a:t>
            </a:r>
            <a:r>
              <a:rPr lang="en-GB" b="1" u="sng" noProof="0" dirty="0"/>
              <a:t>in these conditions requires specific skills</a:t>
            </a:r>
          </a:p>
          <a:p>
            <a:pPr marL="685800" lvl="1" indent="-228600">
              <a:buFont typeface="+mj-lt"/>
              <a:buAutoNum type="arabicPeriod"/>
            </a:pPr>
            <a:r>
              <a:rPr lang="en-GB" b="0" noProof="0" dirty="0"/>
              <a:t>Elle </a:t>
            </a:r>
            <a:r>
              <a:rPr lang="en-GB" b="0" noProof="0" dirty="0" err="1"/>
              <a:t>peut</a:t>
            </a:r>
            <a:r>
              <a:rPr lang="en-GB" b="0" noProof="0" dirty="0"/>
              <a:t> lire: she is able to read.				Possible context: </a:t>
            </a:r>
            <a:r>
              <a:rPr lang="en-GB" b="1" u="sng" noProof="0" dirty="0"/>
              <a:t>allowed</a:t>
            </a:r>
            <a:r>
              <a:rPr lang="en-GB" b="0" noProof="0" dirty="0"/>
              <a:t> in the exam.</a:t>
            </a:r>
          </a:p>
          <a:p>
            <a:pPr marL="685800" lvl="1" indent="-228600">
              <a:buFont typeface="+mj-lt"/>
              <a:buAutoNum type="arabicPeriod"/>
            </a:pPr>
            <a:r>
              <a:rPr lang="en-GB" b="0" noProof="0" dirty="0"/>
              <a:t>Tu </a:t>
            </a:r>
            <a:r>
              <a:rPr lang="en-GB" b="0" noProof="0" dirty="0" err="1"/>
              <a:t>peux</a:t>
            </a:r>
            <a:r>
              <a:rPr lang="en-GB" b="0" noProof="0" dirty="0"/>
              <a:t> </a:t>
            </a:r>
            <a:r>
              <a:rPr lang="en-GB" b="0" noProof="0" dirty="0" err="1"/>
              <a:t>écrire</a:t>
            </a:r>
            <a:r>
              <a:rPr lang="en-GB" b="0" noProof="0" dirty="0"/>
              <a:t>: you are able to write.			As above</a:t>
            </a:r>
          </a:p>
          <a:p>
            <a:pPr marL="685800" lvl="1" indent="-228600">
              <a:buFont typeface="+mj-lt"/>
              <a:buAutoNum type="arabicPeriod"/>
            </a:pPr>
            <a:r>
              <a:rPr lang="en-GB" b="0" noProof="0" dirty="0"/>
              <a:t>Il </a:t>
            </a:r>
            <a:r>
              <a:rPr lang="en-GB" b="0" noProof="0" dirty="0" err="1"/>
              <a:t>sait</a:t>
            </a:r>
            <a:r>
              <a:rPr lang="en-GB" b="0" noProof="0" dirty="0"/>
              <a:t> </a:t>
            </a:r>
            <a:r>
              <a:rPr lang="en-GB" b="0" noProof="0" dirty="0" err="1"/>
              <a:t>visiter</a:t>
            </a:r>
            <a:r>
              <a:rPr lang="en-GB" b="0" noProof="0" dirty="0"/>
              <a:t> = he know how to visit.			Possible context: people while in lockdown, </a:t>
            </a:r>
            <a:r>
              <a:rPr lang="en-GB" b="1" u="sng" noProof="0" dirty="0"/>
              <a:t>these conditions require specific skills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noProof="0" dirty="0"/>
              <a:t>Elle </a:t>
            </a:r>
            <a:r>
              <a:rPr lang="en-GB" b="0" noProof="0" dirty="0" err="1"/>
              <a:t>peut</a:t>
            </a:r>
            <a:r>
              <a:rPr lang="en-GB" b="0" noProof="0" dirty="0"/>
              <a:t> chanter: she is able to sing.			Possible context: </a:t>
            </a:r>
            <a:r>
              <a:rPr lang="en-GB" b="1" u="sng" noProof="0" dirty="0"/>
              <a:t>allowed</a:t>
            </a:r>
            <a:r>
              <a:rPr lang="en-GB" b="0" noProof="0" dirty="0"/>
              <a:t> in this context.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noProof="0" dirty="0"/>
              <a:t>Il </a:t>
            </a:r>
            <a:r>
              <a:rPr lang="en-GB" b="0" noProof="0" dirty="0" err="1"/>
              <a:t>sait</a:t>
            </a:r>
            <a:r>
              <a:rPr lang="en-GB" b="0" noProof="0" dirty="0"/>
              <a:t> </a:t>
            </a:r>
            <a:r>
              <a:rPr lang="en-GB" b="0" noProof="0" dirty="0" err="1"/>
              <a:t>regarder</a:t>
            </a:r>
            <a:r>
              <a:rPr lang="en-GB" b="0" noProof="0" dirty="0"/>
              <a:t> (la </a:t>
            </a:r>
            <a:r>
              <a:rPr lang="en-GB" b="0" noProof="0" dirty="0" err="1"/>
              <a:t>télé</a:t>
            </a:r>
            <a:r>
              <a:rPr lang="en-GB" b="0" noProof="0" dirty="0"/>
              <a:t> sans </a:t>
            </a:r>
            <a:r>
              <a:rPr lang="en-GB" b="0" noProof="0" dirty="0" err="1"/>
              <a:t>wifi</a:t>
            </a:r>
            <a:r>
              <a:rPr lang="en-GB" b="0" noProof="0" dirty="0"/>
              <a:t>) = he know how to watch tv without </a:t>
            </a:r>
            <a:r>
              <a:rPr lang="en-GB" b="0" noProof="0" dirty="0" err="1"/>
              <a:t>wifi</a:t>
            </a:r>
            <a:r>
              <a:rPr lang="en-GB" b="0" noProof="0" dirty="0"/>
              <a:t>	</a:t>
            </a:r>
            <a:r>
              <a:rPr lang="en-GB" b="1" u="sng" noProof="0" dirty="0"/>
              <a:t>these conditions require specific skills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u="none" noProof="0" dirty="0"/>
              <a:t>Tu </a:t>
            </a:r>
            <a:r>
              <a:rPr lang="en-GB" b="0" u="none" noProof="0" dirty="0" err="1"/>
              <a:t>sais</a:t>
            </a:r>
            <a:r>
              <a:rPr lang="en-GB" b="0" u="none" noProof="0" dirty="0"/>
              <a:t> </a:t>
            </a:r>
            <a:r>
              <a:rPr lang="en-GB" b="0" u="none" noProof="0" dirty="0" err="1"/>
              <a:t>partir</a:t>
            </a:r>
            <a:r>
              <a:rPr lang="en-GB" b="0" u="none" noProof="0" dirty="0"/>
              <a:t> </a:t>
            </a:r>
            <a:r>
              <a:rPr lang="en-GB" b="0" u="none" noProof="0" dirty="0" err="1"/>
              <a:t>en</a:t>
            </a:r>
            <a:r>
              <a:rPr lang="en-GB" b="0" u="none" noProof="0" dirty="0"/>
              <a:t> </a:t>
            </a:r>
            <a:r>
              <a:rPr lang="en-GB" b="0" u="none" noProof="0" dirty="0" err="1"/>
              <a:t>avance</a:t>
            </a:r>
            <a:r>
              <a:rPr lang="en-GB" b="0" u="none" noProof="0" dirty="0"/>
              <a:t> = you know how to leave early		</a:t>
            </a:r>
            <a:r>
              <a:rPr lang="en-GB" b="1" u="sng" noProof="0" dirty="0"/>
              <a:t>these conditions require specific skills</a:t>
            </a:r>
            <a:endParaRPr lang="en-GB" b="0"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56133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153692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i="0" dirty="0"/>
              <a:t>Timing: 5 minutes</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dirty="0"/>
              <a:t>Aim: </a:t>
            </a:r>
            <a:r>
              <a:rPr lang="en-GB" sz="1200" b="0" dirty="0"/>
              <a:t>To consolidate negative structures with modal verbs, by drawing comparisons between negative structures with </a:t>
            </a:r>
            <a:r>
              <a:rPr lang="en-GB" sz="1200" b="0" i="1" dirty="0" err="1"/>
              <a:t>vouloir</a:t>
            </a:r>
            <a:r>
              <a:rPr lang="en-GB" sz="1200" b="0" dirty="0"/>
              <a:t> and </a:t>
            </a:r>
            <a:r>
              <a:rPr lang="en-GB" sz="1200" b="0" i="1" dirty="0" err="1"/>
              <a:t>aller</a:t>
            </a:r>
            <a:r>
              <a:rPr lang="en-GB" sz="1200" b="0" i="0" dirty="0"/>
              <a:t>. </a:t>
            </a:r>
            <a:r>
              <a:rPr lang="en-GB" sz="1200" b="0" i="1" dirty="0"/>
              <a:t>Aller </a:t>
            </a:r>
            <a:r>
              <a:rPr lang="en-GB" sz="1200" b="0" i="0" dirty="0"/>
              <a:t>+ infinitive is another two-verb structure which has been previously encountered (in weeks 3.2.3 and 3.2.4). The activity also contrasts these very similar forms of the first person singular.</a:t>
            </a:r>
            <a:endParaRPr lang="en-GB" sz="1200" b="0" dirty="0"/>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dirty="0"/>
              <a:t>Procedure:</a:t>
            </a:r>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0" dirty="0"/>
              <a:t>1. Students write 1-10 in their books.</a:t>
            </a:r>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0" dirty="0"/>
              <a:t>2. Students read the second half of the sentence, and decide based on the presence or absence of </a:t>
            </a:r>
            <a:r>
              <a:rPr lang="en-GB" sz="1200" b="0" i="1" dirty="0"/>
              <a:t>pas</a:t>
            </a:r>
            <a:r>
              <a:rPr lang="en-GB" sz="1200" b="0" i="0" dirty="0"/>
              <a:t> before the infinitive if the affirmative or negative of the first verb is needed.</a:t>
            </a:r>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0" i="0" dirty="0"/>
              <a:t>3. </a:t>
            </a:r>
            <a:r>
              <a:rPr lang="en-GB" sz="1200" b="0" dirty="0"/>
              <a:t>Answers appear on successive clicks. </a:t>
            </a:r>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0" dirty="0"/>
              <a:t>4. Elicit English translations.</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720"/>
              </a:spcBef>
              <a:spcAft>
                <a:spcPts val="0"/>
              </a:spcAft>
              <a:buClrTx/>
              <a:buSzTx/>
              <a:buFontTx/>
              <a:buNone/>
              <a:tabLst/>
              <a:defRPr/>
            </a:pPr>
            <a:r>
              <a:rPr lang="en-GB" b="1" baseline="0" dirty="0"/>
              <a:t>Word frequency of cognates used (1 is the most frequent word in French): </a:t>
            </a:r>
            <a:br>
              <a:rPr lang="en-GB" baseline="0" dirty="0"/>
            </a:br>
            <a:r>
              <a:rPr lang="en-GB" sz="1200" b="0" i="0" dirty="0" err="1"/>
              <a:t>compléter</a:t>
            </a:r>
            <a:r>
              <a:rPr lang="en-GB" sz="1200" b="0" i="1" dirty="0"/>
              <a:t> </a:t>
            </a:r>
            <a:r>
              <a:rPr lang="en-GB" sz="1200" b="0" i="0" dirty="0"/>
              <a:t>[2034], </a:t>
            </a:r>
            <a:r>
              <a:rPr lang="en-GB" sz="1200" b="0" i="0" u="none" strike="noStrike" kern="1200" dirty="0" err="1">
                <a:solidFill>
                  <a:schemeClr val="tx1"/>
                </a:solidFill>
                <a:effectLst/>
                <a:latin typeface="+mn-lt"/>
                <a:ea typeface="+mn-ea"/>
                <a:cs typeface="+mn-cs"/>
              </a:rPr>
              <a:t>expérience</a:t>
            </a:r>
            <a:r>
              <a:rPr lang="en-GB" b="0" dirty="0"/>
              <a:t> [679], foot [football – 2602], inviter [624], </a:t>
            </a:r>
            <a:r>
              <a:rPr lang="en-GB" b="0" dirty="0" err="1"/>
              <a:t>profil</a:t>
            </a:r>
            <a:r>
              <a:rPr lang="en-GB" b="0" dirty="0"/>
              <a:t> [2552</a:t>
            </a:r>
            <a:r>
              <a:rPr lang="en-GB" b="0"/>
              <a:t>], week-end [2475]</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6892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5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Aim: </a:t>
            </a:r>
            <a:r>
              <a:rPr lang="en-GB" b="0" i="0" dirty="0"/>
              <a:t>to focus aurally on the placement of </a:t>
            </a:r>
            <a:r>
              <a:rPr lang="en-GB" b="0" i="1" dirty="0"/>
              <a:t>ne </a:t>
            </a:r>
            <a:r>
              <a:rPr lang="en-GB" b="0" i="0" dirty="0"/>
              <a:t>and </a:t>
            </a:r>
            <a:r>
              <a:rPr lang="en-GB" b="0" i="1" dirty="0"/>
              <a:t>pas </a:t>
            </a:r>
            <a:r>
              <a:rPr lang="en-GB" b="0" i="0" dirty="0"/>
              <a:t>in sentences with and without modal verbs.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1. Students write 1-8 and the two headings.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2. Click on a number to play a sentence. Students hear the beginning and end of negative sentences with one and two verbs.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3. Students identify whether </a:t>
            </a:r>
            <a:r>
              <a:rPr lang="en-GB" b="0" i="1" dirty="0"/>
              <a:t>ne</a:t>
            </a:r>
            <a:r>
              <a:rPr lang="en-GB" b="0" i="0" dirty="0"/>
              <a:t> or </a:t>
            </a:r>
            <a:r>
              <a:rPr lang="en-GB" b="0" i="1" dirty="0"/>
              <a:t>ne </a:t>
            </a:r>
            <a:r>
              <a:rPr lang="en-GB" b="0" i="1" dirty="0" err="1"/>
              <a:t>peux</a:t>
            </a:r>
            <a:r>
              <a:rPr lang="en-GB" b="0" i="0" dirty="0"/>
              <a:t> is missing by listening to the placement of </a:t>
            </a:r>
            <a:r>
              <a:rPr lang="en-GB" b="0" i="1" dirty="0"/>
              <a:t>pas</a:t>
            </a:r>
            <a:r>
              <a:rPr lang="en-GB" b="0" i="0" dirty="0"/>
              <a:t> and identifying if the verb form is conjugated or infinitive.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Transcript:</a:t>
            </a:r>
            <a:endParaRPr lang="en-GB" b="0" i="0" dirty="0"/>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Je [ne </a:t>
            </a:r>
            <a:r>
              <a:rPr lang="en-GB" b="0" i="0" dirty="0" err="1"/>
              <a:t>peux</a:t>
            </a:r>
            <a:r>
              <a:rPr lang="en-GB" b="0" i="0" dirty="0"/>
              <a:t>] pas faire les </a:t>
            </a:r>
            <a:r>
              <a:rPr lang="en-GB" b="0" i="0" dirty="0" err="1"/>
              <a:t>magasins</a:t>
            </a:r>
            <a:r>
              <a:rPr lang="en-GB" b="0" i="0" dirty="0"/>
              <a:t>.</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Je [ne] </a:t>
            </a:r>
            <a:r>
              <a:rPr lang="en-GB" b="0" i="0" dirty="0" err="1"/>
              <a:t>parle</a:t>
            </a:r>
            <a:r>
              <a:rPr lang="en-GB" b="0" i="0" dirty="0"/>
              <a:t> pas avec </a:t>
            </a:r>
            <a:r>
              <a:rPr lang="en-GB" b="0" i="0" dirty="0" err="1"/>
              <a:t>mes</a:t>
            </a:r>
            <a:r>
              <a:rPr lang="en-GB" b="0" i="0" dirty="0"/>
              <a:t> parents.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Je [ne] </a:t>
            </a:r>
            <a:r>
              <a:rPr lang="en-GB" b="0" i="0" dirty="0" err="1"/>
              <a:t>fais</a:t>
            </a:r>
            <a:r>
              <a:rPr lang="en-GB" b="0" i="0" dirty="0"/>
              <a:t> pas les devoirs.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fr-FR" b="0" i="0" dirty="0"/>
              <a:t>Je [ne peux] pas allez chez Abdel.</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Je [ne] </a:t>
            </a:r>
            <a:r>
              <a:rPr lang="en-GB" b="0" i="0" dirty="0" err="1"/>
              <a:t>joue</a:t>
            </a:r>
            <a:r>
              <a:rPr lang="en-GB" b="0" i="0" dirty="0"/>
              <a:t> pas à </a:t>
            </a:r>
            <a:r>
              <a:rPr lang="en-GB" b="0" i="0" dirty="0" err="1"/>
              <a:t>l’ordinateur</a:t>
            </a:r>
            <a:r>
              <a:rPr lang="en-GB" b="0" i="0" dirty="0"/>
              <a:t>.</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Je [ne] </a:t>
            </a:r>
            <a:r>
              <a:rPr lang="en-GB" b="0" i="0" dirty="0" err="1"/>
              <a:t>regarde</a:t>
            </a:r>
            <a:r>
              <a:rPr lang="en-GB" b="0" i="0" dirty="0"/>
              <a:t> pas des films.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Je [ne </a:t>
            </a:r>
            <a:r>
              <a:rPr lang="en-GB" b="0" i="0" dirty="0" err="1"/>
              <a:t>peux</a:t>
            </a:r>
            <a:r>
              <a:rPr lang="en-GB" b="0" i="0" dirty="0"/>
              <a:t>] pas </a:t>
            </a:r>
            <a:r>
              <a:rPr lang="en-GB" b="0" i="0" dirty="0" err="1"/>
              <a:t>aller</a:t>
            </a:r>
            <a:r>
              <a:rPr lang="en-GB" b="0" i="0" dirty="0"/>
              <a:t> au parc.</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Je n[e </a:t>
            </a:r>
            <a:r>
              <a:rPr lang="en-GB" b="0" i="0" dirty="0" err="1"/>
              <a:t>peux</a:t>
            </a:r>
            <a:r>
              <a:rPr lang="en-GB" b="0" i="0" dirty="0"/>
              <a:t>] pas </a:t>
            </a:r>
            <a:r>
              <a:rPr lang="en-GB" b="0" i="0" dirty="0" err="1"/>
              <a:t>habiter</a:t>
            </a:r>
            <a:r>
              <a:rPr lang="en-GB" b="0" i="0" dirty="0"/>
              <a:t> </a:t>
            </a:r>
            <a:r>
              <a:rPr lang="en-GB" b="0" i="0" dirty="0" err="1"/>
              <a:t>en</a:t>
            </a:r>
            <a:r>
              <a:rPr lang="en-GB" b="0" i="0" dirty="0"/>
              <a:t> </a:t>
            </a:r>
            <a:r>
              <a:rPr lang="en-GB" b="0" i="0" dirty="0" err="1"/>
              <a:t>Algérie</a:t>
            </a:r>
            <a:r>
              <a:rPr lang="en-GB" b="0" i="0" dirty="0"/>
              <a:t>.</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553092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Transcript</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Je ne </a:t>
            </a:r>
            <a:r>
              <a:rPr lang="en-GB" b="0" i="0" dirty="0" err="1"/>
              <a:t>peux</a:t>
            </a:r>
            <a:r>
              <a:rPr lang="en-GB" b="0" i="0" dirty="0"/>
              <a:t> pas faire les </a:t>
            </a:r>
            <a:r>
              <a:rPr lang="en-GB" b="0" i="0" dirty="0" err="1"/>
              <a:t>magasins</a:t>
            </a:r>
            <a:r>
              <a:rPr lang="en-GB" b="0" i="0" dirty="0"/>
              <a:t>.</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Je ne </a:t>
            </a:r>
            <a:r>
              <a:rPr lang="en-GB" b="0" i="0" dirty="0" err="1"/>
              <a:t>parle</a:t>
            </a:r>
            <a:r>
              <a:rPr lang="en-GB" b="0" i="0" dirty="0"/>
              <a:t> pas avec </a:t>
            </a:r>
            <a:r>
              <a:rPr lang="en-GB" b="0" i="0" dirty="0" err="1"/>
              <a:t>mes</a:t>
            </a:r>
            <a:r>
              <a:rPr lang="en-GB" b="0" i="0" dirty="0"/>
              <a:t> parents.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Je ne </a:t>
            </a:r>
            <a:r>
              <a:rPr lang="en-GB" b="0" i="0" dirty="0" err="1"/>
              <a:t>fais</a:t>
            </a:r>
            <a:r>
              <a:rPr lang="en-GB" b="0" i="0" dirty="0"/>
              <a:t> pas les devoirs.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fr-FR" b="0" i="0" dirty="0"/>
              <a:t>Je ne peux pas allez chez Abdel.</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Je ne </a:t>
            </a:r>
            <a:r>
              <a:rPr lang="en-GB" b="0" i="0" dirty="0" err="1"/>
              <a:t>joue</a:t>
            </a:r>
            <a:r>
              <a:rPr lang="en-GB" b="0" i="0" dirty="0"/>
              <a:t> pas à </a:t>
            </a:r>
            <a:r>
              <a:rPr lang="en-GB" b="0" i="0" dirty="0" err="1"/>
              <a:t>l’ordinateur</a:t>
            </a:r>
            <a:r>
              <a:rPr lang="en-GB" b="0" i="0" dirty="0"/>
              <a:t>.</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Je ne </a:t>
            </a:r>
            <a:r>
              <a:rPr lang="en-GB" b="0" i="0" dirty="0" err="1"/>
              <a:t>regarde</a:t>
            </a:r>
            <a:r>
              <a:rPr lang="en-GB" b="0" i="0" dirty="0"/>
              <a:t> pas des films.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Je ne </a:t>
            </a:r>
            <a:r>
              <a:rPr lang="en-GB" b="0" i="0" dirty="0" err="1"/>
              <a:t>peux</a:t>
            </a:r>
            <a:r>
              <a:rPr lang="en-GB" b="0" i="0" dirty="0"/>
              <a:t> pas </a:t>
            </a:r>
            <a:r>
              <a:rPr lang="en-GB" b="0" i="0" dirty="0" err="1"/>
              <a:t>aller</a:t>
            </a:r>
            <a:r>
              <a:rPr lang="en-GB" b="0" i="0" dirty="0"/>
              <a:t> au parc.</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Je ne </a:t>
            </a:r>
            <a:r>
              <a:rPr lang="en-GB" b="0" i="0" dirty="0" err="1"/>
              <a:t>peux</a:t>
            </a:r>
            <a:r>
              <a:rPr lang="en-GB" b="0" i="0" dirty="0"/>
              <a:t> pas </a:t>
            </a:r>
            <a:r>
              <a:rPr lang="en-GB" b="0" i="0" dirty="0" err="1"/>
              <a:t>habiter</a:t>
            </a:r>
            <a:r>
              <a:rPr lang="en-GB" b="0" i="0" dirty="0"/>
              <a:t> </a:t>
            </a:r>
            <a:r>
              <a:rPr lang="en-GB" b="0" i="0" dirty="0" err="1"/>
              <a:t>en</a:t>
            </a:r>
            <a:r>
              <a:rPr lang="en-GB" b="0" i="0" dirty="0"/>
              <a:t> </a:t>
            </a:r>
            <a:r>
              <a:rPr lang="en-GB" b="0" i="0" dirty="0" err="1"/>
              <a:t>Algérie</a:t>
            </a:r>
            <a:r>
              <a:rPr lang="en-GB" b="0" i="0" dirty="0"/>
              <a:t>.</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176195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Consolidating the use of modal verbs in questions and negative structures</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Introducing the first, second and third person singular forms of </a:t>
            </a:r>
            <a:r>
              <a:rPr lang="en-GB" b="0" i="1" dirty="0" err="1"/>
              <a:t>pouvoir</a:t>
            </a:r>
            <a:r>
              <a:rPr lang="en-GB" b="0" i="1" dirty="0"/>
              <a:t> </a:t>
            </a:r>
            <a:r>
              <a:rPr lang="en-GB" b="0" i="0" dirty="0"/>
              <a:t>and </a:t>
            </a:r>
            <a:r>
              <a:rPr lang="en-GB" b="0" i="1" dirty="0"/>
              <a:t>savoir (</a:t>
            </a:r>
            <a:r>
              <a:rPr lang="en-GB" b="0" i="0" dirty="0"/>
              <a:t>meaning ‘to know how to’)</a:t>
            </a:r>
          </a:p>
          <a:p>
            <a:pPr marL="0" marR="0" lvl="0" indent="0" algn="l" defTabSz="914400" rtl="0" eaLnBrk="1" fontAlgn="base"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7.3.2.6 (introduce) </a:t>
            </a:r>
            <a:r>
              <a:rPr lang="fr-FR" sz="1200" kern="1200" dirty="0">
                <a:solidFill>
                  <a:schemeClr val="tx1"/>
                </a:solidFill>
                <a:effectLst/>
                <a:latin typeface="+mn-lt"/>
                <a:ea typeface="+mn-ea"/>
                <a:cs typeface="+mn-cs"/>
              </a:rPr>
              <a:t>aider [413], chercher [336], partager [527], peut [20], peux [20], pouvoir [20], sais [67], sait [67], savoir</a:t>
            </a:r>
            <a:r>
              <a:rPr lang="fr-FR" sz="1200" kern="1200" baseline="30000" dirty="0">
                <a:solidFill>
                  <a:schemeClr val="tx1"/>
                </a:solidFill>
                <a:effectLst/>
                <a:latin typeface="+mn-lt"/>
                <a:ea typeface="+mn-ea"/>
                <a:cs typeface="+mn-cs"/>
              </a:rPr>
              <a:t>1</a:t>
            </a:r>
            <a:r>
              <a:rPr lang="fr-FR" sz="1200" kern="1200" dirty="0">
                <a:solidFill>
                  <a:schemeClr val="tx1"/>
                </a:solidFill>
                <a:effectLst/>
                <a:latin typeface="+mn-lt"/>
                <a:ea typeface="+mn-ea"/>
                <a:cs typeface="+mn-cs"/>
              </a:rPr>
              <a:t> [67], projet [227], désolé [désoler - 2081], peut-être [190]</a:t>
            </a:r>
          </a:p>
          <a:p>
            <a:r>
              <a:rPr lang="en-GB" sz="1200" b="1" i="0" u="none" strike="noStrike" kern="1200" cap="none" dirty="0">
                <a:solidFill>
                  <a:schemeClr val="tx1"/>
                </a:solidFill>
                <a:effectLst/>
                <a:latin typeface="+mn-lt"/>
                <a:ea typeface="Calibri"/>
                <a:cs typeface="Calibri"/>
                <a:sym typeface="Calibri"/>
              </a:rPr>
              <a:t>7.3.2.3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baseline="0" dirty="0">
                <a:solidFill>
                  <a:schemeClr val="tx1"/>
                </a:solidFill>
                <a:effectLst/>
                <a:latin typeface="+mn-lt"/>
                <a:ea typeface="Calibri"/>
                <a:cs typeface="Calibri"/>
                <a:sym typeface="Calibri"/>
              </a:rPr>
              <a:t>partir [163], pars [163], part [163], (à l') avenir [471], match [1906], madame [294], monsieur [79], encore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[51], en retard [7/1278], tôt [513]</a:t>
            </a:r>
          </a:p>
          <a:p>
            <a:r>
              <a:rPr lang="en-GB" sz="1200" b="1" i="0" u="none" strike="noStrike" kern="1200" cap="none" baseline="0" dirty="0">
                <a:solidFill>
                  <a:schemeClr val="tx1"/>
                </a:solidFill>
                <a:effectLst/>
                <a:latin typeface="+mn-lt"/>
                <a:ea typeface="Calibri"/>
                <a:cs typeface="Calibri"/>
                <a:sym typeface="Calibri"/>
              </a:rPr>
              <a:t>7.3.1.2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baseline="0" dirty="0">
                <a:solidFill>
                  <a:schemeClr val="tx1"/>
                </a:solidFill>
                <a:effectLst/>
                <a:latin typeface="+mn-lt"/>
                <a:ea typeface="Calibri"/>
                <a:cs typeface="Calibri"/>
                <a:sym typeface="Calibri"/>
              </a:rPr>
              <a:t>devenir [162], revenir [184], sors [309], sort [309], sortir [309], venir [88], viens [88], vient [88], de</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baseline="0" dirty="0">
                <a:solidFill>
                  <a:schemeClr val="tx1"/>
                </a:solidFill>
                <a:effectLst/>
                <a:latin typeface="+mn-lt"/>
                <a:ea typeface="Calibri"/>
                <a:cs typeface="Calibri"/>
                <a:sym typeface="Calibri"/>
              </a:rPr>
              <a:t> [2], important [215], algérien [4163], algérienne [4163], Algérie [n/a], Alger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7770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dirty="0"/>
              <a:t>Practice in producing [-</a:t>
            </a:r>
            <a:r>
              <a:rPr lang="en-US" dirty="0" err="1"/>
              <a:t>ien</a:t>
            </a:r>
            <a:r>
              <a:rPr lang="en-US" dirty="0"/>
              <a:t>] and [-(a)in]. Both SSCs contain the same nasal sound, preceded by /j/ in the former. Names are used so that students are required to draw on their SSC knowledge rather than their vocabulary knowledge, and to raise aware of popular French male names.</a:t>
            </a:r>
          </a:p>
          <a:p>
            <a:pPr marL="0" indent="0">
              <a:buNone/>
            </a:pPr>
            <a:endParaRPr lang="en-US" dirty="0"/>
          </a:p>
          <a:p>
            <a:pPr marL="0" indent="0">
              <a:buNone/>
            </a:pPr>
            <a:r>
              <a:rPr lang="en-US" b="1" dirty="0"/>
              <a:t>Procedure:</a:t>
            </a:r>
          </a:p>
          <a:p>
            <a:pPr marL="228600" indent="-228600">
              <a:buAutoNum type="arabicPeriod"/>
            </a:pPr>
            <a:r>
              <a:rPr lang="en-US" b="0" dirty="0"/>
              <a:t>Click to pass the ball to a player.</a:t>
            </a:r>
          </a:p>
          <a:p>
            <a:pPr marL="228600" indent="-228600">
              <a:buAutoNum type="arabicPeriod"/>
            </a:pPr>
            <a:r>
              <a:rPr lang="en-US" dirty="0"/>
              <a:t>Students commentate on the match by saying the name of the player who has the ball. </a:t>
            </a:r>
          </a:p>
          <a:p>
            <a:pPr marL="228600" indent="-228600">
              <a:buAutoNum type="arabicPeriod"/>
            </a:pPr>
            <a:r>
              <a:rPr lang="en-US" dirty="0"/>
              <a:t>Click on the number next to the player to check pronunciation.</a:t>
            </a:r>
          </a:p>
          <a:p>
            <a:pPr marL="228600" indent="-228600">
              <a:buAutoNum type="arabicPeriod"/>
            </a:pPr>
            <a:r>
              <a:rPr lang="en-US" dirty="0"/>
              <a:t>Students repeat.</a:t>
            </a:r>
          </a:p>
          <a:p>
            <a:pPr marL="228600" indent="-228600">
              <a:buAutoNum type="arabicPeriod"/>
            </a:pPr>
            <a:r>
              <a:rPr lang="en-US" dirty="0"/>
              <a:t>Click to pass the ball to the next player.</a:t>
            </a:r>
          </a:p>
          <a:p>
            <a:pPr marL="228600" indent="-228600">
              <a:buAutoNum type="arabicPeriod"/>
            </a:pPr>
            <a:r>
              <a:rPr lang="en-US" dirty="0"/>
              <a:t>Use the back button to “replay” any problematic names (e.g. those whose written form resembles the English).</a:t>
            </a:r>
          </a:p>
          <a:p>
            <a:pPr marL="0" indent="0">
              <a:buNone/>
            </a:pPr>
            <a:endParaRPr lang="en-US" dirty="0"/>
          </a:p>
          <a:p>
            <a:pPr marL="0" indent="0">
              <a:buNone/>
            </a:pP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115076"/>
                </a:solidFill>
              </a:rPr>
              <a:t>1. </a:t>
            </a:r>
            <a:r>
              <a:rPr lang="en-GB" sz="1200" b="0" dirty="0" err="1">
                <a:solidFill>
                  <a:srgbClr val="115076"/>
                </a:solidFill>
              </a:rPr>
              <a:t>Aurélien</a:t>
            </a:r>
            <a:endParaRPr lang="en-GB" sz="1200" b="0"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115076"/>
                </a:solidFill>
              </a:rPr>
              <a:t>2. Valentin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115076"/>
                </a:solidFill>
              </a:rPr>
              <a:t>3. Lucien</a:t>
            </a:r>
          </a:p>
          <a:p>
            <a:pPr marL="0" indent="0">
              <a:buNone/>
            </a:pPr>
            <a:r>
              <a:rPr lang="en-US" b="0" dirty="0"/>
              <a:t>4. Julien</a:t>
            </a:r>
          </a:p>
          <a:p>
            <a:pPr marL="0" indent="0">
              <a:buNone/>
            </a:pPr>
            <a:r>
              <a:rPr lang="en-US" b="0" dirty="0"/>
              <a:t>5. </a:t>
            </a:r>
            <a:r>
              <a:rPr lang="en-US" b="0" dirty="0" err="1"/>
              <a:t>Corentin</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115076"/>
                </a:solidFill>
              </a:rPr>
              <a:t>6. Sébastien</a:t>
            </a:r>
          </a:p>
          <a:p>
            <a:pPr marL="0" indent="0">
              <a:buNone/>
            </a:pPr>
            <a:r>
              <a:rPr lang="en-US" b="0" dirty="0"/>
              <a:t>7. Fabien</a:t>
            </a:r>
          </a:p>
          <a:p>
            <a:pPr marL="0" indent="0">
              <a:buNone/>
            </a:pPr>
            <a:r>
              <a:rPr lang="en-US" b="0" dirty="0"/>
              <a:t>8. Adrien</a:t>
            </a:r>
          </a:p>
          <a:p>
            <a:pPr marL="0" indent="0">
              <a:buNone/>
            </a:pPr>
            <a:r>
              <a:rPr lang="en-US" b="0" dirty="0"/>
              <a:t>9. Martin</a:t>
            </a:r>
          </a:p>
          <a:p>
            <a:pPr marL="0" indent="0">
              <a:buNone/>
            </a:pPr>
            <a:r>
              <a:rPr lang="en-US" b="0" dirty="0"/>
              <a:t>10. Benjamin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0050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latin typeface="Arial" panose="020B0604020202020204" pitchFamily="34" charset="0"/>
              </a:rPr>
              <a:t>Timing: 10 minutes</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b="1" dirty="0">
                <a:latin typeface="Arial" panose="020B0604020202020204" pitchFamily="34" charset="0"/>
              </a:rPr>
              <a:t>Aim: </a:t>
            </a:r>
            <a:r>
              <a:rPr lang="en-US" altLang="en-US" dirty="0">
                <a:latin typeface="Arial" panose="020B0604020202020204" pitchFamily="34" charset="0"/>
              </a:rPr>
              <a:t>This ‘treasure hunt’ activity </a:t>
            </a:r>
            <a:r>
              <a:rPr lang="en-US" altLang="en-US" dirty="0" err="1">
                <a:latin typeface="Arial" panose="020B0604020202020204" pitchFamily="34" charset="0"/>
              </a:rPr>
              <a:t>practises</a:t>
            </a:r>
            <a:r>
              <a:rPr lang="en-US" altLang="en-US" dirty="0">
                <a:latin typeface="Arial" panose="020B0604020202020204" pitchFamily="34" charset="0"/>
              </a:rPr>
              <a:t> the form, spelling and meaning of this week’s revisited vocabulary. Each irregular verb is featured in the infinitive, the 1</a:t>
            </a:r>
            <a:r>
              <a:rPr lang="en-US" altLang="en-US" baseline="30000" dirty="0">
                <a:latin typeface="Arial" panose="020B0604020202020204" pitchFamily="34" charset="0"/>
              </a:rPr>
              <a:t>st</a:t>
            </a:r>
            <a:r>
              <a:rPr lang="en-US" altLang="en-US" dirty="0">
                <a:latin typeface="Arial" panose="020B0604020202020204" pitchFamily="34" charset="0"/>
              </a:rPr>
              <a:t>, 2</a:t>
            </a:r>
            <a:r>
              <a:rPr lang="en-US" altLang="en-US" baseline="30000" dirty="0">
                <a:latin typeface="Arial" panose="020B0604020202020204" pitchFamily="34" charset="0"/>
              </a:rPr>
              <a:t>nd</a:t>
            </a:r>
            <a:r>
              <a:rPr lang="en-US" altLang="en-US" dirty="0">
                <a:latin typeface="Arial" panose="020B0604020202020204" pitchFamily="34" charset="0"/>
              </a:rPr>
              <a:t> and 3</a:t>
            </a:r>
            <a:r>
              <a:rPr lang="en-US" altLang="en-US" baseline="30000" dirty="0">
                <a:latin typeface="Arial" panose="020B0604020202020204" pitchFamily="34" charset="0"/>
              </a:rPr>
              <a:t>rd</a:t>
            </a:r>
            <a:r>
              <a:rPr lang="en-US" altLang="en-US" dirty="0">
                <a:latin typeface="Arial" panose="020B0604020202020204" pitchFamily="34" charset="0"/>
              </a:rPr>
              <a:t> person singular, the present simple, the present continuous, the negative and in a short sentence.</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b="1" dirty="0">
                <a:latin typeface="Arial" panose="020B0604020202020204" pitchFamily="34" charset="0"/>
              </a:rPr>
              <a:t>Procedure:</a:t>
            </a:r>
          </a:p>
          <a:p>
            <a:pPr eaLnBrk="1" hangingPunct="1">
              <a:spcBef>
                <a:spcPct val="0"/>
              </a:spcBef>
            </a:pPr>
            <a:r>
              <a:rPr lang="en-US" altLang="en-US" dirty="0">
                <a:latin typeface="Arial" panose="020B0604020202020204" pitchFamily="34" charset="0"/>
              </a:rPr>
              <a:t>Students can work individually, in pairs or in small groups. Each row (A-E) represents one round. </a:t>
            </a:r>
          </a:p>
          <a:p>
            <a:pPr marL="228600" indent="-228600" eaLnBrk="1" hangingPunct="1">
              <a:spcBef>
                <a:spcPct val="0"/>
              </a:spcBef>
              <a:buAutoNum type="arabicPeriod"/>
            </a:pPr>
            <a:r>
              <a:rPr lang="en-US" altLang="en-US" dirty="0">
                <a:latin typeface="Arial" panose="020B0604020202020204" pitchFamily="34" charset="0"/>
              </a:rPr>
              <a:t>Students write 1-6 in exercise books or mini whiteboards.</a:t>
            </a:r>
          </a:p>
          <a:p>
            <a:pPr marL="228600" indent="-228600" eaLnBrk="1" hangingPunct="1">
              <a:spcBef>
                <a:spcPct val="0"/>
              </a:spcBef>
              <a:buAutoNum type="arabicPeriod"/>
            </a:pPr>
            <a:r>
              <a:rPr lang="en-US" altLang="en-US" dirty="0">
                <a:latin typeface="Arial" panose="020B0604020202020204" pitchFamily="34" charset="0"/>
              </a:rPr>
              <a:t>Teacher calls out a letter in French. Students write the French for each word in the row.</a:t>
            </a:r>
          </a:p>
          <a:p>
            <a:pPr marL="228600" indent="-228600" eaLnBrk="1" hangingPunct="1">
              <a:spcBef>
                <a:spcPct val="0"/>
              </a:spcBef>
              <a:buAutoNum type="arabicPeriod"/>
            </a:pPr>
            <a:r>
              <a:rPr lang="en-US" altLang="en-US" dirty="0">
                <a:latin typeface="Arial" panose="020B0604020202020204" pitchFamily="34" charset="0"/>
              </a:rPr>
              <a:t>Click the blue box to reveal the answers – students tick or cross their answers accordingly. </a:t>
            </a:r>
          </a:p>
          <a:p>
            <a:pPr marL="228600" indent="-228600" eaLnBrk="1" hangingPunct="1">
              <a:spcBef>
                <a:spcPct val="0"/>
              </a:spcBef>
              <a:buAutoNum type="arabicPeriod"/>
            </a:pPr>
            <a:r>
              <a:rPr lang="en-US" altLang="en-US" dirty="0">
                <a:latin typeface="Arial" panose="020B0604020202020204" pitchFamily="34" charset="0"/>
              </a:rPr>
              <a:t>Click the yellow box to reveal the points for each correct answer (these are randomly allocated for an element of chance).</a:t>
            </a:r>
          </a:p>
          <a:p>
            <a:pPr marL="228600" indent="-228600" eaLnBrk="1" hangingPunct="1">
              <a:spcBef>
                <a:spcPct val="0"/>
              </a:spcBef>
              <a:buAutoNum type="arabicPeriod"/>
            </a:pPr>
            <a:r>
              <a:rPr lang="en-US" altLang="en-US" dirty="0">
                <a:latin typeface="Arial" panose="020B0604020202020204" pitchFamily="34" charset="0"/>
              </a:rPr>
              <a:t>Students tally up their totals. The students with the most points are the winners of that round.</a:t>
            </a:r>
          </a:p>
          <a:p>
            <a:pPr marL="228600" indent="-228600" eaLnBrk="1" hangingPunct="1">
              <a:spcBef>
                <a:spcPct val="0"/>
              </a:spcBef>
              <a:buAutoNum type="arabicPeriod"/>
            </a:pPr>
            <a:endParaRPr lang="en-US" altLang="en-US" dirty="0">
              <a:latin typeface="Arial" panose="020B0604020202020204" pitchFamily="34" charset="0"/>
            </a:endParaRPr>
          </a:p>
          <a:p>
            <a:pPr marL="0" marR="0" lvl="0" indent="0" algn="l" defTabSz="914400" rtl="0" eaLnBrk="1" fontAlgn="auto" latinLnBrk="0" hangingPunct="1">
              <a:lnSpc>
                <a:spcPct val="100000"/>
              </a:lnSpc>
              <a:spcBef>
                <a:spcPts val="720"/>
              </a:spcBef>
              <a:spcAft>
                <a:spcPts val="0"/>
              </a:spcAft>
              <a:buClrTx/>
              <a:buSzTx/>
              <a:buFontTx/>
              <a:buNone/>
              <a:tabLst/>
              <a:defRPr/>
            </a:pPr>
            <a:r>
              <a:rPr lang="en-GB" b="1" baseline="0" dirty="0"/>
              <a:t>Word frequency of cognates used (1 is the most frequent word in French): </a:t>
            </a:r>
            <a:br>
              <a:rPr lang="en-GB" baseline="0" dirty="0"/>
            </a:br>
            <a:r>
              <a:rPr lang="en-GB" sz="1200" b="1" dirty="0" err="1">
                <a:solidFill>
                  <a:schemeClr val="bg1"/>
                </a:solidFill>
              </a:rPr>
              <a:t>tr</a:t>
            </a:r>
            <a:r>
              <a:rPr lang="en-GB" sz="1200" b="1" dirty="0" err="1">
                <a:solidFill>
                  <a:prstClr val="white"/>
                </a:solidFill>
              </a:rPr>
              <a:t>ésor</a:t>
            </a:r>
            <a:r>
              <a:rPr lang="en-GB" sz="1200" b="1" dirty="0">
                <a:solidFill>
                  <a:prstClr val="white"/>
                </a:solidFill>
              </a:rPr>
              <a:t> </a:t>
            </a:r>
            <a:r>
              <a:rPr lang="en-GB" sz="1200" b="0" dirty="0">
                <a:solidFill>
                  <a:prstClr val="white"/>
                </a:solidFill>
              </a:rPr>
              <a:t>[3097]</a:t>
            </a:r>
          </a:p>
          <a:p>
            <a:pPr marL="0" marR="0" lvl="0" indent="0" algn="l" defTabSz="914400" rtl="0" eaLnBrk="1" fontAlgn="auto" latinLnBrk="0" hangingPunct="1">
              <a:lnSpc>
                <a:spcPct val="100000"/>
              </a:lnSpc>
              <a:spcBef>
                <a:spcPts val="72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228600" indent="-228600" eaLnBrk="1" hangingPunct="1">
              <a:spcBef>
                <a:spcPct val="0"/>
              </a:spcBef>
              <a:buAutoNum type="arabicPeriod"/>
            </a:pPr>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9144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recap negation rules learned in previous lesson</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5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Aim: </a:t>
            </a:r>
            <a:r>
              <a:rPr lang="en-GB" b="0" i="0" dirty="0"/>
              <a:t>to contrast the placement of </a:t>
            </a:r>
            <a:r>
              <a:rPr lang="en-GB" b="0" i="1" dirty="0"/>
              <a:t>ne…pas</a:t>
            </a:r>
            <a:r>
              <a:rPr lang="en-GB" b="0" i="0" dirty="0"/>
              <a:t> in sentences with one or two verbs, reinforcing that </a:t>
            </a:r>
            <a:r>
              <a:rPr lang="en-GB" b="0" i="1" dirty="0"/>
              <a:t>pas</a:t>
            </a:r>
            <a:r>
              <a:rPr lang="en-GB" b="0" i="0" dirty="0"/>
              <a:t> is placed after the conjugated verb rather than the infinitive.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Procedure: </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Students write 1-8 in their books. </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Students write the correct order of the orange words, ensuring that </a:t>
            </a:r>
            <a:r>
              <a:rPr lang="en-GB" b="0" i="1" dirty="0"/>
              <a:t>pas </a:t>
            </a:r>
            <a:r>
              <a:rPr lang="en-GB" b="0" i="0" dirty="0"/>
              <a:t>is placed after the conjugated verb in each case.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Elicit translation of each sentence. Highlight again that present continuous translations would not be appropriate for ‘state’ verbs like </a:t>
            </a:r>
            <a:r>
              <a:rPr lang="en-GB" b="0" i="1" dirty="0"/>
              <a:t>savoir</a:t>
            </a:r>
            <a:r>
              <a:rPr lang="en-GB" b="0" i="0" dirty="0"/>
              <a:t> and </a:t>
            </a:r>
            <a:r>
              <a:rPr lang="en-GB" b="0" i="1" dirty="0"/>
              <a:t>aimer</a:t>
            </a:r>
            <a:r>
              <a:rPr lang="en-GB" b="0" i="0" dirty="0"/>
              <a:t>, while both simple and continuous would be possible for the sentences with only one verb (in the absence of time phrases).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Word frequency of cognates used (1 is the most frequent word in French): </a:t>
            </a:r>
            <a:endParaRPr lang="en-GB" b="0" i="0" dirty="0"/>
          </a:p>
          <a:p>
            <a:pPr marL="0" marR="0" lvl="0" indent="0" algn="l" defTabSz="914400" rtl="0" eaLnBrk="1" fontAlgn="auto" latinLnBrk="0" hangingPunct="1">
              <a:lnSpc>
                <a:spcPct val="100000"/>
              </a:lnSpc>
              <a:spcBef>
                <a:spcPts val="720"/>
              </a:spcBef>
              <a:spcAft>
                <a:spcPts val="0"/>
              </a:spcAft>
              <a:buClrTx/>
              <a:buSzTx/>
              <a:buFontTx/>
              <a:buNone/>
              <a:tabLst/>
              <a:defRPr/>
            </a:pPr>
            <a:r>
              <a:rPr lang="fr-FR" sz="1200" b="0" dirty="0">
                <a:solidFill>
                  <a:schemeClr val="bg1"/>
                </a:solidFill>
              </a:rPr>
              <a:t>correct [2617], ordre [197], orange [3912], placée (placer – 535]</a:t>
            </a:r>
          </a:p>
          <a:p>
            <a:pPr marL="0" marR="0" lvl="0" indent="0" algn="l" defTabSz="914400" rtl="0" eaLnBrk="1" fontAlgn="auto" latinLnBrk="0" hangingPunct="1">
              <a:lnSpc>
                <a:spcPct val="100000"/>
              </a:lnSpc>
              <a:spcBef>
                <a:spcPts val="72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131931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mn-ea"/>
                <a:cs typeface="+mn-cs"/>
                <a:sym typeface="Calibri"/>
              </a:rPr>
              <a:t>Timing</a:t>
            </a:r>
            <a:r>
              <a:rPr lang="fr-FR" sz="1200" b="1" i="0" u="none" strike="noStrike" kern="1200" cap="none" baseline="0" dirty="0">
                <a:solidFill>
                  <a:schemeClr val="tx1"/>
                </a:solidFill>
                <a:effectLst/>
                <a:latin typeface="+mn-lt"/>
                <a:ea typeface="Calibri"/>
                <a:cs typeface="Calibri"/>
                <a:sym typeface="Calibri"/>
              </a:rPr>
              <a:t>: 10 mins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kern="1200" dirty="0">
                <a:solidFill>
                  <a:schemeClr val="tx1"/>
                </a:solidFill>
                <a:effectLst/>
                <a:latin typeface="+mn-lt"/>
                <a:ea typeface="+mn-ea"/>
                <a:cs typeface="+mn-cs"/>
              </a:rPr>
              <a:t>This reading and writing activity revises vocabulary from this week’s revisited sets and consolidates the use of the infinitive after </a:t>
            </a:r>
            <a:r>
              <a:rPr lang="en-GB" sz="1200" i="1" kern="1200" dirty="0">
                <a:solidFill>
                  <a:schemeClr val="tx1"/>
                </a:solidFill>
                <a:effectLst/>
                <a:latin typeface="+mn-lt"/>
                <a:ea typeface="+mn-ea"/>
                <a:cs typeface="+mn-cs"/>
              </a:rPr>
              <a:t>devoir </a:t>
            </a:r>
            <a:r>
              <a:rPr lang="en-GB" sz="1200" i="0" kern="1200" dirty="0">
                <a:solidFill>
                  <a:schemeClr val="tx1"/>
                </a:solidFill>
                <a:effectLst/>
                <a:latin typeface="+mn-lt"/>
                <a:ea typeface="+mn-ea"/>
                <a:cs typeface="+mn-cs"/>
              </a:rPr>
              <a:t>in both affirmative and negative sentences.</a:t>
            </a:r>
          </a:p>
          <a:p>
            <a:endParaRPr lang="en-GB" sz="120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Procedure:</a:t>
            </a:r>
          </a:p>
          <a:p>
            <a:r>
              <a:rPr lang="en-GB" sz="1200" b="0" i="0" kern="1200" dirty="0">
                <a:solidFill>
                  <a:schemeClr val="tx1"/>
                </a:solidFill>
                <a:effectLst/>
                <a:latin typeface="+mn-lt"/>
                <a:ea typeface="+mn-ea"/>
                <a:cs typeface="+mn-cs"/>
              </a:rPr>
              <a:t>1. </a:t>
            </a:r>
            <a:r>
              <a:rPr lang="en-GB" sz="1200" i="0" kern="1200" dirty="0">
                <a:solidFill>
                  <a:schemeClr val="tx1"/>
                </a:solidFill>
                <a:effectLst/>
                <a:latin typeface="+mn-lt"/>
                <a:ea typeface="+mn-ea"/>
                <a:cs typeface="+mn-cs"/>
              </a:rPr>
              <a:t>Students write 1-8 in their books.</a:t>
            </a:r>
          </a:p>
          <a:p>
            <a:r>
              <a:rPr lang="en-GB" sz="1200" i="0" kern="1200" dirty="0">
                <a:solidFill>
                  <a:schemeClr val="tx1"/>
                </a:solidFill>
                <a:effectLst/>
                <a:latin typeface="+mn-lt"/>
                <a:ea typeface="+mn-ea"/>
                <a:cs typeface="+mn-cs"/>
              </a:rPr>
              <a:t>2. Students read the sentences and decide whether it is something that </a:t>
            </a:r>
            <a:r>
              <a:rPr lang="en-GB" sz="1200" i="0" kern="1200" dirty="0" err="1">
                <a:solidFill>
                  <a:schemeClr val="tx1"/>
                </a:solidFill>
                <a:effectLst/>
                <a:latin typeface="+mn-lt"/>
                <a:ea typeface="+mn-ea"/>
                <a:cs typeface="+mn-cs"/>
              </a:rPr>
              <a:t>Léa</a:t>
            </a:r>
            <a:r>
              <a:rPr lang="en-GB" sz="1200" i="0" kern="1200" dirty="0">
                <a:solidFill>
                  <a:schemeClr val="tx1"/>
                </a:solidFill>
                <a:effectLst/>
                <a:latin typeface="+mn-lt"/>
                <a:ea typeface="+mn-ea"/>
                <a:cs typeface="+mn-cs"/>
              </a:rPr>
              <a:t> thinks Amir must or mustn’t do on his date. If time permits, it is recommended that students write full sentences with </a:t>
            </a:r>
            <a:r>
              <a:rPr lang="en-GB" sz="1200" i="1" kern="1200" dirty="0">
                <a:solidFill>
                  <a:schemeClr val="tx1"/>
                </a:solidFill>
                <a:effectLst/>
                <a:latin typeface="+mn-lt"/>
                <a:ea typeface="+mn-ea"/>
                <a:cs typeface="+mn-cs"/>
              </a:rPr>
              <a:t>‘</a:t>
            </a:r>
            <a:r>
              <a:rPr lang="en-GB" sz="1200" i="1" kern="1200" dirty="0" err="1">
                <a:solidFill>
                  <a:schemeClr val="tx1"/>
                </a:solidFill>
                <a:effectLst/>
                <a:latin typeface="+mn-lt"/>
                <a:ea typeface="+mn-ea"/>
                <a:cs typeface="+mn-cs"/>
              </a:rPr>
              <a:t>tu</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dois</a:t>
            </a:r>
            <a:r>
              <a:rPr lang="en-GB" sz="1200" i="1" kern="1200" dirty="0">
                <a:solidFill>
                  <a:schemeClr val="tx1"/>
                </a:solidFill>
                <a:effectLst/>
                <a:latin typeface="+mn-lt"/>
                <a:ea typeface="+mn-ea"/>
                <a:cs typeface="+mn-cs"/>
              </a:rPr>
              <a:t>’ </a:t>
            </a:r>
            <a:r>
              <a:rPr lang="en-GB" sz="1200" i="0" kern="1200" dirty="0">
                <a:solidFill>
                  <a:schemeClr val="tx1"/>
                </a:solidFill>
                <a:effectLst/>
                <a:latin typeface="+mn-lt"/>
                <a:ea typeface="+mn-ea"/>
                <a:cs typeface="+mn-cs"/>
              </a:rPr>
              <a:t>or </a:t>
            </a:r>
            <a:r>
              <a:rPr lang="en-GB" sz="1200" i="1" kern="1200" dirty="0">
                <a:solidFill>
                  <a:schemeClr val="tx1"/>
                </a:solidFill>
                <a:effectLst/>
                <a:latin typeface="+mn-lt"/>
                <a:ea typeface="+mn-ea"/>
                <a:cs typeface="+mn-cs"/>
              </a:rPr>
              <a:t>‘</a:t>
            </a:r>
            <a:r>
              <a:rPr lang="en-GB" sz="1200" i="1" kern="1200" dirty="0" err="1">
                <a:solidFill>
                  <a:schemeClr val="tx1"/>
                </a:solidFill>
                <a:effectLst/>
                <a:latin typeface="+mn-lt"/>
                <a:ea typeface="+mn-ea"/>
                <a:cs typeface="+mn-cs"/>
              </a:rPr>
              <a:t>tu</a:t>
            </a:r>
            <a:r>
              <a:rPr lang="en-GB" sz="1200" i="1" kern="1200" dirty="0">
                <a:solidFill>
                  <a:schemeClr val="tx1"/>
                </a:solidFill>
                <a:effectLst/>
                <a:latin typeface="+mn-lt"/>
                <a:ea typeface="+mn-ea"/>
                <a:cs typeface="+mn-cs"/>
              </a:rPr>
              <a:t> ne </a:t>
            </a:r>
            <a:r>
              <a:rPr lang="en-GB" sz="1200" i="1" kern="1200" dirty="0" err="1">
                <a:solidFill>
                  <a:schemeClr val="tx1"/>
                </a:solidFill>
                <a:effectLst/>
                <a:latin typeface="+mn-lt"/>
                <a:ea typeface="+mn-ea"/>
                <a:cs typeface="+mn-cs"/>
              </a:rPr>
              <a:t>dois</a:t>
            </a:r>
            <a:r>
              <a:rPr lang="en-GB" sz="1200" i="1" kern="1200" dirty="0">
                <a:solidFill>
                  <a:schemeClr val="tx1"/>
                </a:solidFill>
                <a:effectLst/>
                <a:latin typeface="+mn-lt"/>
                <a:ea typeface="+mn-ea"/>
                <a:cs typeface="+mn-cs"/>
              </a:rPr>
              <a:t> pas’ </a:t>
            </a:r>
            <a:r>
              <a:rPr lang="en-GB" sz="1200" i="0" kern="1200" dirty="0">
                <a:solidFill>
                  <a:schemeClr val="tx1"/>
                </a:solidFill>
                <a:effectLst/>
                <a:latin typeface="+mn-lt"/>
                <a:ea typeface="+mn-ea"/>
                <a:cs typeface="+mn-cs"/>
              </a:rPr>
              <a:t>as appropriate to consolidate the word order.</a:t>
            </a:r>
          </a:p>
          <a:p>
            <a:r>
              <a:rPr lang="en-GB" sz="1200" i="0" kern="1200" dirty="0">
                <a:solidFill>
                  <a:schemeClr val="tx1"/>
                </a:solidFill>
                <a:effectLst/>
                <a:latin typeface="+mn-lt"/>
                <a:ea typeface="+mn-ea"/>
                <a:cs typeface="+mn-cs"/>
              </a:rPr>
              <a:t>3. Answers appear on consecutive clicks. Note that the answers reflect </a:t>
            </a:r>
            <a:r>
              <a:rPr lang="en-GB" sz="1200" i="0" kern="1200" dirty="0" err="1">
                <a:solidFill>
                  <a:schemeClr val="tx1"/>
                </a:solidFill>
                <a:effectLst/>
                <a:latin typeface="+mn-lt"/>
                <a:ea typeface="+mn-ea"/>
                <a:cs typeface="+mn-cs"/>
              </a:rPr>
              <a:t>Léa’s</a:t>
            </a:r>
            <a:r>
              <a:rPr lang="en-GB" sz="1200" i="0" kern="1200" dirty="0">
                <a:solidFill>
                  <a:schemeClr val="tx1"/>
                </a:solidFill>
                <a:effectLst/>
                <a:latin typeface="+mn-lt"/>
                <a:ea typeface="+mn-ea"/>
                <a:cs typeface="+mn-cs"/>
              </a:rPr>
              <a:t> position – students may disagree! Discussion can be elicited by asking </a:t>
            </a:r>
            <a:r>
              <a:rPr lang="en-GB" sz="1200" i="1" kern="1200" dirty="0">
                <a:solidFill>
                  <a:schemeClr val="tx1"/>
                </a:solidFill>
                <a:effectLst/>
                <a:latin typeface="+mn-lt"/>
                <a:ea typeface="+mn-ea"/>
                <a:cs typeface="+mn-cs"/>
              </a:rPr>
              <a:t>‘Tu </a:t>
            </a:r>
            <a:r>
              <a:rPr lang="en-GB" sz="1200" i="1" kern="1200" dirty="0" err="1">
                <a:solidFill>
                  <a:schemeClr val="tx1"/>
                </a:solidFill>
                <a:effectLst/>
                <a:latin typeface="+mn-lt"/>
                <a:ea typeface="+mn-ea"/>
                <a:cs typeface="+mn-cs"/>
              </a:rPr>
              <a:t>peux</a:t>
            </a:r>
            <a:r>
              <a:rPr lang="en-GB" sz="1200" i="1" kern="1200" dirty="0">
                <a:solidFill>
                  <a:schemeClr val="tx1"/>
                </a:solidFill>
                <a:effectLst/>
                <a:latin typeface="+mn-lt"/>
                <a:ea typeface="+mn-ea"/>
                <a:cs typeface="+mn-cs"/>
              </a:rPr>
              <a:t> dire </a:t>
            </a:r>
            <a:r>
              <a:rPr lang="en-GB" sz="1200" i="1" kern="1200" dirty="0" err="1">
                <a:solidFill>
                  <a:schemeClr val="tx1"/>
                </a:solidFill>
                <a:effectLst/>
                <a:latin typeface="+mn-lt"/>
                <a:ea typeface="+mn-ea"/>
                <a:cs typeface="+mn-cs"/>
              </a:rPr>
              <a:t>pourquoi</a:t>
            </a:r>
            <a:r>
              <a:rPr lang="en-GB" sz="1200" i="1" kern="1200" dirty="0">
                <a:solidFill>
                  <a:schemeClr val="tx1"/>
                </a:solidFill>
                <a:effectLst/>
                <a:latin typeface="+mn-lt"/>
                <a:ea typeface="+mn-ea"/>
                <a:cs typeface="+mn-cs"/>
              </a:rPr>
              <a:t>?’</a:t>
            </a:r>
          </a:p>
          <a:p>
            <a:endParaRPr lang="en-GB" sz="1200" b="1" i="1" u="none" strike="noStrike" kern="1200" cap="none" dirty="0">
              <a:solidFill>
                <a:schemeClr val="tx1"/>
              </a:solidFill>
              <a:effectLst/>
              <a:latin typeface="+mn-lt"/>
              <a:ea typeface="+mn-ea"/>
              <a:cs typeface="+mn-cs"/>
              <a:sym typeface="Calibri"/>
            </a:endParaRPr>
          </a:p>
          <a:p>
            <a:pPr marL="0" marR="0" lvl="0" indent="0" algn="l" defTabSz="914400" rtl="0" eaLnBrk="1" fontAlgn="auto" latinLnBrk="0" hangingPunct="1">
              <a:lnSpc>
                <a:spcPct val="100000"/>
              </a:lnSpc>
              <a:spcBef>
                <a:spcPts val="720"/>
              </a:spcBef>
              <a:spcAft>
                <a:spcPts val="0"/>
              </a:spcAft>
              <a:buClrTx/>
              <a:buSzTx/>
              <a:buFontTx/>
              <a:buNone/>
              <a:tabLst/>
              <a:defRPr/>
            </a:pPr>
            <a:r>
              <a:rPr lang="en-GB" b="1" baseline="0" dirty="0"/>
              <a:t>Word frequency of cognates used (1 is the most frequent word in French): </a:t>
            </a:r>
            <a:br>
              <a:rPr lang="en-GB" baseline="0" dirty="0"/>
            </a:br>
            <a:r>
              <a:rPr lang="en-GB" sz="1200" b="0" i="0" kern="1200" dirty="0" err="1">
                <a:solidFill>
                  <a:schemeClr val="tx1"/>
                </a:solidFill>
                <a:effectLst/>
                <a:latin typeface="+mn-lt"/>
                <a:ea typeface="+mn-ea"/>
                <a:cs typeface="+mn-cs"/>
              </a:rPr>
              <a:t>compléter</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[2034], conversation [1747], </a:t>
            </a:r>
            <a:r>
              <a:rPr lang="en-GB" sz="1200" b="0" i="0" kern="1200" dirty="0" err="1">
                <a:solidFill>
                  <a:schemeClr val="tx1"/>
                </a:solidFill>
                <a:effectLst/>
                <a:latin typeface="+mn-lt"/>
                <a:ea typeface="+mn-ea"/>
                <a:cs typeface="+mn-cs"/>
              </a:rPr>
              <a:t>immédiatement</a:t>
            </a:r>
            <a:r>
              <a:rPr lang="en-GB" sz="1200" b="0" i="0" kern="1200" dirty="0">
                <a:solidFill>
                  <a:schemeClr val="tx1"/>
                </a:solidFill>
                <a:effectLst/>
                <a:latin typeface="+mn-lt"/>
                <a:ea typeface="+mn-ea"/>
                <a:cs typeface="+mn-cs"/>
              </a:rPr>
              <a:t> [807], instruction [1632]</a:t>
            </a:r>
          </a:p>
          <a:p>
            <a:pPr marL="0" marR="0" lvl="0" indent="0" algn="l" defTabSz="914400" rtl="0" eaLnBrk="1" fontAlgn="auto" latinLnBrk="0" hangingPunct="1">
              <a:lnSpc>
                <a:spcPct val="100000"/>
              </a:lnSpc>
              <a:spcBef>
                <a:spcPts val="72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fld id="{051212F4-EB5A-464B-92EC-DACFCB1CC2CD}" type="slidenum">
              <a:rPr lang="en-GB" smtClean="0"/>
              <a:t>38</a:t>
            </a:fld>
            <a:endParaRPr lang="en-GB"/>
          </a:p>
        </p:txBody>
      </p:sp>
    </p:spTree>
    <p:extLst>
      <p:ext uri="{BB962C8B-B14F-4D97-AF65-F5344CB8AC3E}">
        <p14:creationId xmlns:p14="http://schemas.microsoft.com/office/powerpoint/2010/main" val="7794919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chemeClr val="dk1"/>
                </a:solidFill>
                <a:latin typeface="+mn-lt"/>
                <a:ea typeface="Calibri"/>
                <a:cs typeface="Calibri"/>
                <a:sym typeface="Calibri"/>
              </a:rPr>
              <a:t>Suggested translations for each sentence appear on clicks.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3034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113372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mins</a:t>
            </a:r>
          </a:p>
          <a:p>
            <a:endParaRPr lang="en-US" b="1" dirty="0"/>
          </a:p>
          <a:p>
            <a:r>
              <a:rPr lang="en-US" b="1" dirty="0"/>
              <a:t>Aim: </a:t>
            </a:r>
            <a:r>
              <a:rPr lang="en-US" b="0" dirty="0"/>
              <a:t>To introduce inversion questions with modal verbs by comparing these with known two-verb construction patterns.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i="0" dirty="0"/>
              <a:t>Timing: 5 minutes</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dirty="0"/>
              <a:t>Aim: </a:t>
            </a:r>
            <a:r>
              <a:rPr lang="en-GB" sz="1200" b="0" dirty="0"/>
              <a:t>In this listening activity, students focus on word order and verb form to identify whether questions have one verb or two.</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dirty="0"/>
              <a:t>Procedure:</a:t>
            </a:r>
          </a:p>
          <a:p>
            <a:pPr marL="228600" marR="0" lvl="0" indent="-228600" algn="l" defTabSz="914400" rtl="0" eaLnBrk="1" fontAlgn="auto" latinLnBrk="0" hangingPunct="1">
              <a:lnSpc>
                <a:spcPct val="100000"/>
              </a:lnSpc>
              <a:spcBef>
                <a:spcPts val="720"/>
              </a:spcBef>
              <a:spcAft>
                <a:spcPts val="0"/>
              </a:spcAft>
              <a:buClrTx/>
              <a:buSzTx/>
              <a:buFontTx/>
              <a:buAutoNum type="arabicPeriod"/>
              <a:tabLst/>
              <a:defRPr/>
            </a:pPr>
            <a:r>
              <a:rPr lang="en-GB" sz="1200" b="0" dirty="0"/>
              <a:t>Students write 1-8 in their books.</a:t>
            </a:r>
          </a:p>
          <a:p>
            <a:pPr marL="228600" marR="0" lvl="0" indent="-228600" algn="l" defTabSz="914400" rtl="0" eaLnBrk="1" fontAlgn="auto" latinLnBrk="0" hangingPunct="1">
              <a:lnSpc>
                <a:spcPct val="100000"/>
              </a:lnSpc>
              <a:spcBef>
                <a:spcPts val="720"/>
              </a:spcBef>
              <a:spcAft>
                <a:spcPts val="0"/>
              </a:spcAft>
              <a:buClrTx/>
              <a:buSzTx/>
              <a:buFontTx/>
              <a:buAutoNum type="arabicPeriod"/>
              <a:tabLst/>
              <a:defRPr/>
            </a:pPr>
            <a:r>
              <a:rPr lang="en-GB" sz="1200" b="0" dirty="0"/>
              <a:t>Click on the numbers to hear questions beginning with a beep.</a:t>
            </a:r>
          </a:p>
          <a:p>
            <a:pPr marL="228600" marR="0" lvl="0" indent="-228600" algn="l" defTabSz="914400" rtl="0" eaLnBrk="1" fontAlgn="auto" latinLnBrk="0" hangingPunct="1">
              <a:lnSpc>
                <a:spcPct val="100000"/>
              </a:lnSpc>
              <a:spcBef>
                <a:spcPts val="720"/>
              </a:spcBef>
              <a:spcAft>
                <a:spcPts val="0"/>
              </a:spcAft>
              <a:buClrTx/>
              <a:buSzTx/>
              <a:buFontTx/>
              <a:buAutoNum type="arabicPeriod"/>
              <a:tabLst/>
              <a:defRPr/>
            </a:pPr>
            <a:r>
              <a:rPr lang="en-GB" sz="1200" b="0" dirty="0"/>
              <a:t>Students must listen to the word they hear after the beep (either a verb in short form, or a pronoun) to decide if they hear a complete question, or a question with a modal verb obscured.</a:t>
            </a:r>
          </a:p>
          <a:p>
            <a:pPr marL="228600" marR="0" lvl="0" indent="-228600" algn="l" defTabSz="914400" rtl="0" eaLnBrk="1" fontAlgn="auto" latinLnBrk="0" hangingPunct="1">
              <a:lnSpc>
                <a:spcPct val="100000"/>
              </a:lnSpc>
              <a:spcBef>
                <a:spcPts val="720"/>
              </a:spcBef>
              <a:spcAft>
                <a:spcPts val="0"/>
              </a:spcAft>
              <a:buClrTx/>
              <a:buSzTx/>
              <a:buFontTx/>
              <a:buAutoNum type="arabicPeriod"/>
              <a:tabLst/>
              <a:defRPr/>
            </a:pPr>
            <a:r>
              <a:rPr lang="en-GB" sz="1200" b="0" dirty="0"/>
              <a:t>Answers appear on clicks to allow for item-by-item feedback.</a:t>
            </a:r>
          </a:p>
          <a:p>
            <a:pPr marL="228600" marR="0" lvl="0" indent="-228600" algn="l" defTabSz="914400" rtl="0" eaLnBrk="1" fontAlgn="auto" latinLnBrk="0" hangingPunct="1">
              <a:lnSpc>
                <a:spcPct val="100000"/>
              </a:lnSpc>
              <a:spcBef>
                <a:spcPts val="720"/>
              </a:spcBef>
              <a:spcAft>
                <a:spcPts val="0"/>
              </a:spcAft>
              <a:buClrTx/>
              <a:buSzTx/>
              <a:buFontTx/>
              <a:buAutoNum type="arabicPeriod"/>
              <a:tabLst/>
              <a:defRPr/>
            </a:pPr>
            <a:r>
              <a:rPr lang="en-GB" sz="1200" b="0" dirty="0"/>
              <a:t>The full audio (without beeps) can be found on the following slide.</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720"/>
              </a:spcBef>
              <a:spcAft>
                <a:spcPts val="0"/>
              </a:spcAft>
              <a:buClrTx/>
              <a:buSzTx/>
              <a:buFontTx/>
              <a:buNone/>
              <a:tabLst/>
              <a:defRPr/>
            </a:pPr>
            <a:r>
              <a:rPr lang="en-GB" b="1" baseline="0" dirty="0"/>
              <a:t>Word frequency of cognates used (1 is the most frequent word in French): </a:t>
            </a:r>
            <a:br>
              <a:rPr lang="en-GB" baseline="0" dirty="0"/>
            </a:br>
            <a:r>
              <a:rPr lang="en-GB" sz="1200" b="0" i="0" dirty="0" err="1"/>
              <a:t>téléphone</a:t>
            </a:r>
            <a:r>
              <a:rPr lang="en-GB" sz="1200" b="0" i="0" dirty="0"/>
              <a:t> [1366], </a:t>
            </a:r>
            <a:r>
              <a:rPr lang="en-GB" sz="1200" b="0" i="0" dirty="0" err="1"/>
              <a:t>complet</a:t>
            </a:r>
            <a:r>
              <a:rPr lang="en-GB" sz="1200" b="0" i="0" dirty="0"/>
              <a:t> [965], </a:t>
            </a:r>
            <a:r>
              <a:rPr lang="en-GB" sz="1200" b="0" i="0" dirty="0" err="1"/>
              <a:t>verbe</a:t>
            </a:r>
            <a:r>
              <a:rPr lang="en-GB" sz="1200" b="0" i="0" dirty="0"/>
              <a:t> [&gt;5000].</a:t>
            </a:r>
          </a:p>
          <a:p>
            <a:pPr marL="0" marR="0" lvl="0" indent="0" algn="l" defTabSz="914400" rtl="0" eaLnBrk="1" fontAlgn="auto" latinLnBrk="0" hangingPunct="1">
              <a:lnSpc>
                <a:spcPct val="100000"/>
              </a:lnSpc>
              <a:spcBef>
                <a:spcPts val="72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kern="1200" dirty="0">
                <a:solidFill>
                  <a:schemeClr val="tx1"/>
                </a:solidFill>
                <a:effectLst/>
                <a:latin typeface="Century Gothic" panose="020B0502020202020204" pitchFamily="34" charset="0"/>
                <a:ea typeface="+mn-ea"/>
                <a:cs typeface="+mn-cs"/>
              </a:rPr>
              <a:t>Transcript:</a:t>
            </a:r>
          </a:p>
          <a:p>
            <a:pPr marL="228600" lvl="0" indent="-228600">
              <a:buFont typeface="+mj-lt"/>
              <a:buAutoNum type="arabicPeriod"/>
            </a:pPr>
            <a:r>
              <a:rPr lang="fr-FR" sz="1200" kern="1200" dirty="0">
                <a:solidFill>
                  <a:schemeClr val="tx1"/>
                </a:solidFill>
                <a:effectLst/>
                <a:latin typeface="+mn-lt"/>
                <a:ea typeface="+mn-ea"/>
                <a:cs typeface="+mn-cs"/>
              </a:rPr>
              <a:t>[-] Aides-tu à la maison ?</a:t>
            </a:r>
            <a:endParaRPr lang="en-GB" sz="1200" kern="1200" dirty="0">
              <a:solidFill>
                <a:schemeClr val="tx1"/>
              </a:solidFill>
              <a:effectLst/>
              <a:latin typeface="+mn-lt"/>
              <a:ea typeface="+mn-ea"/>
              <a:cs typeface="+mn-cs"/>
            </a:endParaRPr>
          </a:p>
          <a:p>
            <a:pPr marL="228600" lvl="0" indent="-228600">
              <a:buFont typeface="+mj-lt"/>
              <a:buAutoNum type="arabicPeriod"/>
            </a:pPr>
            <a:r>
              <a:rPr lang="fr-FR" sz="1200" kern="1200" dirty="0">
                <a:solidFill>
                  <a:schemeClr val="tx1"/>
                </a:solidFill>
                <a:effectLst/>
                <a:latin typeface="+mn-lt"/>
                <a:ea typeface="+mn-ea"/>
                <a:cs typeface="+mn-cs"/>
              </a:rPr>
              <a:t>[Dois]-tu faire le ménage ?</a:t>
            </a:r>
            <a:endParaRPr lang="en-GB" sz="1200" kern="1200" dirty="0">
              <a:solidFill>
                <a:schemeClr val="tx1"/>
              </a:solidFill>
              <a:effectLst/>
              <a:latin typeface="+mn-lt"/>
              <a:ea typeface="+mn-ea"/>
              <a:cs typeface="+mn-cs"/>
            </a:endParaRPr>
          </a:p>
          <a:p>
            <a:pPr marL="228600" lvl="0" indent="-228600">
              <a:buFont typeface="+mj-lt"/>
              <a:buAutoNum type="arabicPeriod"/>
            </a:pPr>
            <a:r>
              <a:rPr lang="fr-FR" sz="1200" kern="1200" dirty="0">
                <a:solidFill>
                  <a:schemeClr val="tx1"/>
                </a:solidFill>
                <a:effectLst/>
                <a:latin typeface="+mn-lt"/>
                <a:ea typeface="+mn-ea"/>
                <a:cs typeface="+mn-cs"/>
              </a:rPr>
              <a:t>[Dois]-tu faire la cuisine ?</a:t>
            </a:r>
            <a:endParaRPr lang="en-GB" sz="1200" kern="1200" dirty="0">
              <a:solidFill>
                <a:schemeClr val="tx1"/>
              </a:solidFill>
              <a:effectLst/>
              <a:latin typeface="+mn-lt"/>
              <a:ea typeface="+mn-ea"/>
              <a:cs typeface="+mn-cs"/>
            </a:endParaRPr>
          </a:p>
          <a:p>
            <a:pPr marL="228600" lvl="0" indent="-228600">
              <a:buFont typeface="+mj-lt"/>
              <a:buAutoNum type="arabicPeriod"/>
            </a:pPr>
            <a:r>
              <a:rPr lang="fr-FR" sz="1200" kern="1200" dirty="0">
                <a:solidFill>
                  <a:schemeClr val="tx1"/>
                </a:solidFill>
                <a:effectLst/>
                <a:latin typeface="+mn-lt"/>
                <a:ea typeface="+mn-ea"/>
                <a:cs typeface="+mn-cs"/>
              </a:rPr>
              <a:t>[Dois]-tu faire les courses ?</a:t>
            </a:r>
            <a:endParaRPr lang="en-GB" sz="1200" kern="1200" dirty="0">
              <a:solidFill>
                <a:schemeClr val="tx1"/>
              </a:solidFill>
              <a:effectLst/>
              <a:latin typeface="+mn-lt"/>
              <a:ea typeface="+mn-ea"/>
              <a:cs typeface="+mn-cs"/>
            </a:endParaRPr>
          </a:p>
          <a:p>
            <a:pPr marL="228600" lvl="0" indent="-228600">
              <a:buFont typeface="+mj-lt"/>
              <a:buAutoNum type="arabicPeriod"/>
            </a:pPr>
            <a:r>
              <a:rPr lang="fr-FR" sz="1200" kern="1200" dirty="0">
                <a:solidFill>
                  <a:schemeClr val="tx1"/>
                </a:solidFill>
                <a:effectLst/>
                <a:latin typeface="+mn-lt"/>
                <a:ea typeface="+mn-ea"/>
                <a:cs typeface="+mn-cs"/>
              </a:rPr>
              <a:t>[-] Partages-tu ton ordinateur ?</a:t>
            </a:r>
            <a:endParaRPr lang="en-GB" sz="1200" kern="1200" dirty="0">
              <a:solidFill>
                <a:schemeClr val="tx1"/>
              </a:solidFill>
              <a:effectLst/>
              <a:latin typeface="+mn-lt"/>
              <a:ea typeface="+mn-ea"/>
              <a:cs typeface="+mn-cs"/>
            </a:endParaRPr>
          </a:p>
          <a:p>
            <a:pPr marL="228600" lvl="0" indent="-228600">
              <a:buFont typeface="+mj-lt"/>
              <a:buAutoNum type="arabicPeriod"/>
            </a:pPr>
            <a:r>
              <a:rPr lang="fr-FR" sz="1200" kern="1200" dirty="0">
                <a:solidFill>
                  <a:schemeClr val="tx1"/>
                </a:solidFill>
                <a:effectLst/>
                <a:latin typeface="+mn-lt"/>
                <a:ea typeface="+mn-ea"/>
                <a:cs typeface="+mn-cs"/>
              </a:rPr>
              <a:t>[Veux]-tu regarder un film ?</a:t>
            </a:r>
            <a:endParaRPr lang="en-GB" sz="1200" kern="1200" dirty="0">
              <a:solidFill>
                <a:schemeClr val="tx1"/>
              </a:solidFill>
              <a:effectLst/>
              <a:latin typeface="+mn-lt"/>
              <a:ea typeface="+mn-ea"/>
              <a:cs typeface="+mn-cs"/>
            </a:endParaRPr>
          </a:p>
          <a:p>
            <a:pPr marL="228600" lvl="0" indent="-228600">
              <a:buFont typeface="+mj-lt"/>
              <a:buAutoNum type="arabicPeriod"/>
            </a:pPr>
            <a:r>
              <a:rPr lang="fr-FR" sz="1200" kern="1200" dirty="0">
                <a:solidFill>
                  <a:schemeClr val="tx1"/>
                </a:solidFill>
                <a:effectLst/>
                <a:latin typeface="+mn-lt"/>
                <a:ea typeface="+mn-ea"/>
                <a:cs typeface="+mn-cs"/>
              </a:rPr>
              <a:t>[Veux]-tu faire ça ensemble ?</a:t>
            </a:r>
            <a:endParaRPr lang="en-GB" sz="1200" kern="1200" dirty="0">
              <a:solidFill>
                <a:schemeClr val="tx1"/>
              </a:solidFill>
              <a:effectLst/>
              <a:latin typeface="+mn-lt"/>
              <a:ea typeface="+mn-ea"/>
              <a:cs typeface="+mn-cs"/>
            </a:endParaRPr>
          </a:p>
          <a:p>
            <a:pPr marL="228600" lvl="0" indent="-228600">
              <a:buFont typeface="+mj-lt"/>
              <a:buAutoNum type="arabicPeriod"/>
            </a:pPr>
            <a:r>
              <a:rPr lang="fr-FR" sz="1200" kern="1200" dirty="0">
                <a:solidFill>
                  <a:schemeClr val="tx1"/>
                </a:solidFill>
                <a:effectLst/>
                <a:latin typeface="+mn-lt"/>
                <a:ea typeface="+mn-ea"/>
                <a:cs typeface="+mn-cs"/>
              </a:rPr>
              <a:t>[-] Dis-tu tes projets à ta famille ?*</a:t>
            </a:r>
            <a:endParaRPr lang="en-GB" sz="1200" kern="1200" dirty="0">
              <a:solidFill>
                <a:schemeClr val="tx1"/>
              </a:solidFill>
              <a:effectLst/>
              <a:latin typeface="+mn-lt"/>
              <a:ea typeface="+mn-ea"/>
              <a:cs typeface="+mn-cs"/>
            </a:endParaRPr>
          </a:p>
          <a:p>
            <a:pPr marL="228600" lvl="0" indent="-228600">
              <a:buFont typeface="+mj-lt"/>
              <a:buAutoNum type="arabicPeriod"/>
            </a:pPr>
            <a:r>
              <a:rPr lang="fr-FR" sz="1200" kern="1200" dirty="0">
                <a:solidFill>
                  <a:schemeClr val="tx1"/>
                </a:solidFill>
                <a:effectLst/>
                <a:latin typeface="+mn-lt"/>
                <a:ea typeface="+mn-ea"/>
                <a:cs typeface="+mn-cs"/>
              </a:rPr>
              <a:t>[-] Fais-tu attention ?</a:t>
            </a:r>
            <a:endParaRPr lang="en-GB" sz="1200" kern="1200" dirty="0">
              <a:solidFill>
                <a:schemeClr val="tx1"/>
              </a:solidFill>
              <a:effectLst/>
              <a:latin typeface="+mn-lt"/>
              <a:ea typeface="+mn-ea"/>
              <a:cs typeface="+mn-cs"/>
            </a:endParaRPr>
          </a:p>
          <a:p>
            <a:pPr marL="228600" lvl="0" indent="-228600">
              <a:buFont typeface="+mj-lt"/>
              <a:buAutoNum type="arabicPeriod"/>
            </a:pPr>
            <a:r>
              <a:rPr lang="fr-FR" sz="1200" kern="1200" dirty="0">
                <a:solidFill>
                  <a:schemeClr val="tx1"/>
                </a:solidFill>
                <a:effectLst/>
                <a:latin typeface="+mn-lt"/>
                <a:ea typeface="+mn-ea"/>
                <a:cs typeface="+mn-cs"/>
              </a:rPr>
              <a:t>[-] Cherches-tu ton portable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02751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0" dirty="0"/>
              <a:t>Full audio (without beeps) for the exercise on the previous slide plays on number clicks. Answers appear on clicks.</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dirty="0"/>
              <a:t>Transcript</a:t>
            </a:r>
          </a:p>
          <a:p>
            <a:pPr marL="228600" lvl="0" indent="-228600">
              <a:buFont typeface="+mj-lt"/>
              <a:buAutoNum type="arabicPeriod"/>
            </a:pPr>
            <a:r>
              <a:rPr lang="fr-FR" sz="1200" kern="1200" dirty="0">
                <a:solidFill>
                  <a:schemeClr val="tx1"/>
                </a:solidFill>
                <a:effectLst/>
                <a:latin typeface="+mn-lt"/>
                <a:ea typeface="+mn-ea"/>
                <a:cs typeface="+mn-cs"/>
              </a:rPr>
              <a:t>Aides-tu à la maison ?</a:t>
            </a:r>
            <a:endParaRPr lang="en-GB" sz="1200" kern="1200" dirty="0">
              <a:solidFill>
                <a:schemeClr val="tx1"/>
              </a:solidFill>
              <a:effectLst/>
              <a:latin typeface="+mn-lt"/>
              <a:ea typeface="+mn-ea"/>
              <a:cs typeface="+mn-cs"/>
            </a:endParaRPr>
          </a:p>
          <a:p>
            <a:pPr marL="228600" lvl="0" indent="-228600">
              <a:buFont typeface="+mj-lt"/>
              <a:buAutoNum type="arabicPeriod"/>
            </a:pPr>
            <a:r>
              <a:rPr lang="fr-FR" sz="1200" kern="1200" dirty="0">
                <a:solidFill>
                  <a:schemeClr val="tx1"/>
                </a:solidFill>
                <a:effectLst/>
                <a:latin typeface="+mn-lt"/>
                <a:ea typeface="+mn-ea"/>
                <a:cs typeface="+mn-cs"/>
              </a:rPr>
              <a:t>Dois-tu faire le ménage ?</a:t>
            </a:r>
            <a:endParaRPr lang="en-GB" sz="1200" kern="1200" dirty="0">
              <a:solidFill>
                <a:schemeClr val="tx1"/>
              </a:solidFill>
              <a:effectLst/>
              <a:latin typeface="+mn-lt"/>
              <a:ea typeface="+mn-ea"/>
              <a:cs typeface="+mn-cs"/>
            </a:endParaRPr>
          </a:p>
          <a:p>
            <a:pPr marL="228600" lvl="0" indent="-228600">
              <a:buFont typeface="+mj-lt"/>
              <a:buAutoNum type="arabicPeriod"/>
            </a:pPr>
            <a:r>
              <a:rPr lang="fr-FR" sz="1200" kern="1200" dirty="0">
                <a:solidFill>
                  <a:schemeClr val="tx1"/>
                </a:solidFill>
                <a:effectLst/>
                <a:latin typeface="+mn-lt"/>
                <a:ea typeface="+mn-ea"/>
                <a:cs typeface="+mn-cs"/>
              </a:rPr>
              <a:t>Dois-tu faire la cuisine ?</a:t>
            </a:r>
            <a:endParaRPr lang="en-GB" sz="1200" kern="1200" dirty="0">
              <a:solidFill>
                <a:schemeClr val="tx1"/>
              </a:solidFill>
              <a:effectLst/>
              <a:latin typeface="+mn-lt"/>
              <a:ea typeface="+mn-ea"/>
              <a:cs typeface="+mn-cs"/>
            </a:endParaRPr>
          </a:p>
          <a:p>
            <a:pPr marL="228600" lvl="0" indent="-228600">
              <a:buFont typeface="+mj-lt"/>
              <a:buAutoNum type="arabicPeriod"/>
            </a:pPr>
            <a:r>
              <a:rPr lang="fr-FR" sz="1200" kern="1200" dirty="0">
                <a:solidFill>
                  <a:schemeClr val="tx1"/>
                </a:solidFill>
                <a:effectLst/>
                <a:latin typeface="+mn-lt"/>
                <a:ea typeface="+mn-ea"/>
                <a:cs typeface="+mn-cs"/>
              </a:rPr>
              <a:t>Dois-tu faire les courses ?</a:t>
            </a:r>
            <a:endParaRPr lang="en-GB" sz="1200" kern="1200" dirty="0">
              <a:solidFill>
                <a:schemeClr val="tx1"/>
              </a:solidFill>
              <a:effectLst/>
              <a:latin typeface="+mn-lt"/>
              <a:ea typeface="+mn-ea"/>
              <a:cs typeface="+mn-cs"/>
            </a:endParaRPr>
          </a:p>
          <a:p>
            <a:pPr marL="228600" lvl="0" indent="-228600">
              <a:buFont typeface="+mj-lt"/>
              <a:buAutoNum type="arabicPeriod"/>
            </a:pPr>
            <a:r>
              <a:rPr lang="fr-FR" sz="1200" kern="1200" dirty="0">
                <a:solidFill>
                  <a:schemeClr val="tx1"/>
                </a:solidFill>
                <a:effectLst/>
                <a:latin typeface="+mn-lt"/>
                <a:ea typeface="+mn-ea"/>
                <a:cs typeface="+mn-cs"/>
              </a:rPr>
              <a:t>Partages-tu ton ordinateur ?</a:t>
            </a:r>
            <a:endParaRPr lang="en-GB" sz="1200" kern="1200" dirty="0">
              <a:solidFill>
                <a:schemeClr val="tx1"/>
              </a:solidFill>
              <a:effectLst/>
              <a:latin typeface="+mn-lt"/>
              <a:ea typeface="+mn-ea"/>
              <a:cs typeface="+mn-cs"/>
            </a:endParaRPr>
          </a:p>
          <a:p>
            <a:pPr marL="228600" lvl="0" indent="-228600">
              <a:buFont typeface="+mj-lt"/>
              <a:buAutoNum type="arabicPeriod"/>
            </a:pPr>
            <a:r>
              <a:rPr lang="fr-FR" sz="1200" kern="1200" dirty="0">
                <a:solidFill>
                  <a:schemeClr val="tx1"/>
                </a:solidFill>
                <a:effectLst/>
                <a:latin typeface="+mn-lt"/>
                <a:ea typeface="+mn-ea"/>
                <a:cs typeface="+mn-cs"/>
              </a:rPr>
              <a:t>Veux-tu regarder un film ?</a:t>
            </a:r>
            <a:endParaRPr lang="en-GB" sz="1200" kern="1200" dirty="0">
              <a:solidFill>
                <a:schemeClr val="tx1"/>
              </a:solidFill>
              <a:effectLst/>
              <a:latin typeface="+mn-lt"/>
              <a:ea typeface="+mn-ea"/>
              <a:cs typeface="+mn-cs"/>
            </a:endParaRPr>
          </a:p>
          <a:p>
            <a:pPr marL="228600" lvl="0" indent="-228600">
              <a:buFont typeface="+mj-lt"/>
              <a:buAutoNum type="arabicPeriod"/>
            </a:pPr>
            <a:r>
              <a:rPr lang="fr-FR" sz="1200" kern="1200" dirty="0">
                <a:solidFill>
                  <a:schemeClr val="tx1"/>
                </a:solidFill>
                <a:effectLst/>
                <a:latin typeface="+mn-lt"/>
                <a:ea typeface="+mn-ea"/>
                <a:cs typeface="+mn-cs"/>
              </a:rPr>
              <a:t>Veux-tu faire ça ensemble ?</a:t>
            </a:r>
            <a:endParaRPr lang="en-GB" sz="1200" kern="1200" dirty="0">
              <a:solidFill>
                <a:schemeClr val="tx1"/>
              </a:solidFill>
              <a:effectLst/>
              <a:latin typeface="+mn-lt"/>
              <a:ea typeface="+mn-ea"/>
              <a:cs typeface="+mn-cs"/>
            </a:endParaRPr>
          </a:p>
          <a:p>
            <a:pPr marL="228600" lvl="0" indent="-228600">
              <a:buFont typeface="+mj-lt"/>
              <a:buAutoNum type="arabicPeriod"/>
            </a:pPr>
            <a:r>
              <a:rPr lang="fr-FR" sz="1200" kern="1200" dirty="0">
                <a:solidFill>
                  <a:schemeClr val="tx1"/>
                </a:solidFill>
                <a:effectLst/>
                <a:latin typeface="+mn-lt"/>
                <a:ea typeface="+mn-ea"/>
                <a:cs typeface="+mn-cs"/>
              </a:rPr>
              <a:t>Dis-tu tes projets à ta famille ?</a:t>
            </a:r>
            <a:endParaRPr lang="en-GB" sz="1200" kern="1200" dirty="0">
              <a:solidFill>
                <a:schemeClr val="tx1"/>
              </a:solidFill>
              <a:effectLst/>
              <a:latin typeface="+mn-lt"/>
              <a:ea typeface="+mn-ea"/>
              <a:cs typeface="+mn-cs"/>
            </a:endParaRPr>
          </a:p>
          <a:p>
            <a:pPr marL="228600" lvl="0" indent="-228600">
              <a:buFont typeface="+mj-lt"/>
              <a:buAutoNum type="arabicPeriod"/>
            </a:pPr>
            <a:r>
              <a:rPr lang="fr-FR" sz="1200" kern="1200" dirty="0">
                <a:solidFill>
                  <a:schemeClr val="tx1"/>
                </a:solidFill>
                <a:effectLst/>
                <a:latin typeface="+mn-lt"/>
                <a:ea typeface="+mn-ea"/>
                <a:cs typeface="+mn-cs"/>
              </a:rPr>
              <a:t>Fais-tu attention ?</a:t>
            </a:r>
            <a:endParaRPr lang="en-GB" sz="1200" kern="1200" dirty="0">
              <a:solidFill>
                <a:schemeClr val="tx1"/>
              </a:solidFill>
              <a:effectLst/>
              <a:latin typeface="+mn-lt"/>
              <a:ea typeface="+mn-ea"/>
              <a:cs typeface="+mn-cs"/>
            </a:endParaRPr>
          </a:p>
          <a:p>
            <a:pPr marL="228600" lvl="0" indent="-228600">
              <a:buFont typeface="+mj-lt"/>
              <a:buAutoNum type="arabicPeriod"/>
            </a:pPr>
            <a:r>
              <a:rPr lang="fr-FR" sz="1200" kern="1200" dirty="0">
                <a:solidFill>
                  <a:schemeClr val="tx1"/>
                </a:solidFill>
                <a:effectLst/>
                <a:latin typeface="+mn-lt"/>
                <a:ea typeface="+mn-ea"/>
                <a:cs typeface="+mn-cs"/>
              </a:rPr>
              <a:t>Cherches-tu ton portable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3179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NB: This is the in-class version </a:t>
            </a:r>
            <a:r>
              <a:rPr lang="en-GB" b="0" dirty="0"/>
              <a:t>(a self-study version of this activity can be found on the following slide).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NB: A more challenging, free-production speaking exercise can be found on slides 45-47.</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Timing: 8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Aim: </a:t>
            </a:r>
            <a:r>
              <a:rPr lang="en-GB" b="0" i="0" dirty="0"/>
              <a:t>This speaking and writing activity consolidates knowledge of </a:t>
            </a:r>
            <a:r>
              <a:rPr lang="en-GB" b="0" i="1" dirty="0"/>
              <a:t>savoir</a:t>
            </a:r>
            <a:r>
              <a:rPr lang="en-GB" b="0" i="0" dirty="0"/>
              <a:t> and </a:t>
            </a:r>
            <a:r>
              <a:rPr lang="en-GB" b="0" i="1" dirty="0"/>
              <a:t>aimer </a:t>
            </a:r>
            <a:r>
              <a:rPr lang="en-GB" b="0" i="0" dirty="0"/>
              <a:t>in affirmative and negative sentences with short form + infinitive.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Procedure:</a:t>
            </a: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1/ Students write 1-5 in their books.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2/ Students form a question and response (in full sentences) for the first example (</a:t>
            </a:r>
            <a:r>
              <a:rPr lang="en-GB" b="0" i="1" dirty="0"/>
              <a:t>savoir</a:t>
            </a:r>
            <a:r>
              <a:rPr lang="en-GB" b="0" i="0" dirty="0"/>
              <a:t> – </a:t>
            </a:r>
            <a:r>
              <a:rPr lang="en-GB" b="0" i="1" dirty="0"/>
              <a:t>faire la cuisine</a:t>
            </a:r>
            <a:r>
              <a:rPr lang="en-GB" b="0" i="0" dirty="0"/>
              <a:t>) as a class.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3/ Click to reveal a suggested solution.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4/ Working in pairs, students work through the remaining examples, asking and answering questions about what they do and don’t know how to do, and what they do and don’t like doing.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5/ Students note the answers by writing 1-5, and drawing a tick or a cross.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6/ Click to add the writing task instruction.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7/ Students use their notes to write sentences about their partner. Teacher checks these.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r>
              <a:rPr lang="en-GB" sz="1200" b="1" kern="1200" dirty="0">
                <a:solidFill>
                  <a:schemeClr val="tx1"/>
                </a:solidFill>
                <a:effectLst/>
                <a:latin typeface="+mn-lt"/>
                <a:ea typeface="+mn-ea"/>
                <a:cs typeface="+mn-cs"/>
              </a:rPr>
              <a:t>Frequency rankings of cognates used (1 is the most common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err="1"/>
              <a:t>différent</a:t>
            </a:r>
            <a:r>
              <a:rPr lang="en-GB" b="0" i="0" dirty="0"/>
              <a:t> [350], former</a:t>
            </a:r>
            <a:r>
              <a:rPr lang="en-GB" b="0" i="1" dirty="0"/>
              <a:t> </a:t>
            </a:r>
            <a:r>
              <a:rPr lang="en-GB" b="0" i="0" dirty="0"/>
              <a:t>[486], photo [1412]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Source: </a:t>
            </a:r>
            <a:r>
              <a:rPr lang="fr-FR" sz="1200" kern="1200" dirty="0" err="1">
                <a:solidFill>
                  <a:schemeClr val="tx1"/>
                </a:solidFill>
                <a:effectLst/>
                <a:latin typeface="+mn-lt"/>
                <a:ea typeface="+mn-ea"/>
                <a:cs typeface="+mn-cs"/>
              </a:rPr>
              <a:t>Londsale</a:t>
            </a:r>
            <a:r>
              <a:rPr lang="fr-FR" sz="1200" kern="1200" dirty="0">
                <a:solidFill>
                  <a:schemeClr val="tx1"/>
                </a:solidFill>
                <a:effectLst/>
                <a:latin typeface="+mn-lt"/>
                <a:ea typeface="+mn-ea"/>
                <a:cs typeface="+mn-cs"/>
              </a:rPr>
              <a:t>, D., &amp; Le Bras, Y.  </a:t>
            </a:r>
            <a:r>
              <a:rPr lang="en-GB" sz="1200" kern="1200" dirty="0">
                <a:solidFill>
                  <a:schemeClr val="tx1"/>
                </a:solidFill>
                <a:effectLst/>
                <a:latin typeface="+mn-lt"/>
                <a:ea typeface="+mn-ea"/>
                <a:cs typeface="+mn-cs"/>
              </a:rPr>
              <a:t>(2009).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282196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NB: This is the self-study version </a:t>
            </a:r>
            <a:r>
              <a:rPr lang="en-GB" b="0" dirty="0"/>
              <a:t>(an in-class version of this activity can be found on the previous slide).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NB: A more challenging, free-production speaking exercise can be found on slides 45-47.</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1" i="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Timing: 8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Aim: </a:t>
            </a:r>
            <a:r>
              <a:rPr lang="en-GB" b="0" i="0" dirty="0"/>
              <a:t>This speaking and writing activity consolidates knowledge of </a:t>
            </a:r>
            <a:r>
              <a:rPr lang="en-GB" b="0" i="1" dirty="0"/>
              <a:t>savoir</a:t>
            </a:r>
            <a:r>
              <a:rPr lang="en-GB" b="0" i="0" dirty="0"/>
              <a:t> and </a:t>
            </a:r>
            <a:r>
              <a:rPr lang="en-GB" b="0" i="1" dirty="0"/>
              <a:t>aimer </a:t>
            </a:r>
            <a:r>
              <a:rPr lang="en-GB" b="0" i="0" dirty="0"/>
              <a:t>in affirmative and negative sentences with short form + infinitive.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Procedure:</a:t>
            </a:r>
            <a:endParaRPr lang="en-GB" b="0" i="0" dirty="0"/>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sz="1200" b="0" i="0" u="none" kern="1200" dirty="0">
                <a:solidFill>
                  <a:schemeClr val="tx1"/>
                </a:solidFill>
                <a:effectLst/>
                <a:latin typeface="+mn-lt"/>
                <a:ea typeface="+mn-ea"/>
                <a:cs typeface="+mn-cs"/>
              </a:rPr>
              <a:t>Students click on the buttons listen to the questions.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sz="1200" b="0" i="0" u="none" kern="1200" dirty="0">
                <a:solidFill>
                  <a:schemeClr val="tx1"/>
                </a:solidFill>
                <a:effectLst/>
                <a:latin typeface="+mn-lt"/>
                <a:ea typeface="+mn-ea"/>
                <a:cs typeface="+mn-cs"/>
              </a:rPr>
              <a:t>They say answers about themselves.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sz="1200" b="0" i="0" u="none" kern="1200" dirty="0">
                <a:solidFill>
                  <a:schemeClr val="tx1"/>
                </a:solidFill>
                <a:effectLst/>
                <a:latin typeface="+mn-lt"/>
                <a:ea typeface="+mn-ea"/>
                <a:cs typeface="+mn-cs"/>
              </a:rPr>
              <a:t>They then write sentences about themselves, clicking on the yellow boxes to reveal the infinitive phrase.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i="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i="0" u="none" kern="1200" dirty="0">
                <a:solidFill>
                  <a:schemeClr val="tx1"/>
                </a:solidFill>
                <a:effectLst/>
                <a:latin typeface="+mn-lt"/>
                <a:ea typeface="+mn-ea"/>
                <a:cs typeface="+mn-cs"/>
              </a:rPr>
              <a:t>Transcript:</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b="0" i="0" u="none" kern="1200" dirty="0">
                <a:solidFill>
                  <a:schemeClr val="tx1"/>
                </a:solidFill>
                <a:effectLst/>
                <a:latin typeface="+mn-lt"/>
                <a:ea typeface="+mn-ea"/>
                <a:cs typeface="+mn-cs"/>
              </a:rPr>
              <a:t>a. Sais-</a:t>
            </a:r>
            <a:r>
              <a:rPr lang="en-GB" sz="1200" b="0" i="0" u="none" kern="1200" dirty="0" err="1">
                <a:solidFill>
                  <a:schemeClr val="tx1"/>
                </a:solidFill>
                <a:effectLst/>
                <a:latin typeface="+mn-lt"/>
                <a:ea typeface="+mn-ea"/>
                <a:cs typeface="+mn-cs"/>
              </a:rPr>
              <a:t>tu</a:t>
            </a:r>
            <a:r>
              <a:rPr lang="en-GB" sz="1200" b="0" i="0" u="none" kern="1200" dirty="0">
                <a:solidFill>
                  <a:schemeClr val="tx1"/>
                </a:solidFill>
                <a:effectLst/>
                <a:latin typeface="+mn-lt"/>
                <a:ea typeface="+mn-ea"/>
                <a:cs typeface="+mn-cs"/>
              </a:rPr>
              <a:t> faire la cuisine ? b. </a:t>
            </a:r>
            <a:r>
              <a:rPr lang="en-GB" sz="1200" b="0" i="0" u="none" kern="1200" dirty="0" err="1">
                <a:solidFill>
                  <a:schemeClr val="tx1"/>
                </a:solidFill>
                <a:effectLst/>
                <a:latin typeface="+mn-lt"/>
                <a:ea typeface="+mn-ea"/>
                <a:cs typeface="+mn-cs"/>
              </a:rPr>
              <a:t>Aimes-tu</a:t>
            </a:r>
            <a:r>
              <a:rPr lang="en-GB" sz="1200" b="0" i="0" u="none" kern="1200" dirty="0">
                <a:solidFill>
                  <a:schemeClr val="tx1"/>
                </a:solidFill>
                <a:effectLst/>
                <a:latin typeface="+mn-lt"/>
                <a:ea typeface="+mn-ea"/>
                <a:cs typeface="+mn-cs"/>
              </a:rPr>
              <a:t> faire la cuisine ? </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b="0" i="0" u="none" kern="1200" dirty="0">
                <a:solidFill>
                  <a:schemeClr val="tx1"/>
                </a:solidFill>
                <a:effectLst/>
                <a:latin typeface="+mn-lt"/>
                <a:ea typeface="+mn-ea"/>
                <a:cs typeface="+mn-cs"/>
              </a:rPr>
              <a:t>a. Sais-</a:t>
            </a:r>
            <a:r>
              <a:rPr lang="en-GB" sz="1200" b="0" i="0" u="none" kern="1200" dirty="0" err="1">
                <a:solidFill>
                  <a:schemeClr val="tx1"/>
                </a:solidFill>
                <a:effectLst/>
                <a:latin typeface="+mn-lt"/>
                <a:ea typeface="+mn-ea"/>
                <a:cs typeface="+mn-cs"/>
              </a:rPr>
              <a:t>tu</a:t>
            </a:r>
            <a:r>
              <a:rPr lang="en-GB" sz="1200" b="0" i="0" u="none" kern="1200" dirty="0">
                <a:solidFill>
                  <a:schemeClr val="tx1"/>
                </a:solidFill>
                <a:effectLst/>
                <a:latin typeface="+mn-lt"/>
                <a:ea typeface="+mn-ea"/>
                <a:cs typeface="+mn-cs"/>
              </a:rPr>
              <a:t> faire les devoirs de </a:t>
            </a:r>
            <a:r>
              <a:rPr lang="en-GB" sz="1200" b="0" i="0" u="none" kern="1200" dirty="0" err="1">
                <a:solidFill>
                  <a:schemeClr val="tx1"/>
                </a:solidFill>
                <a:effectLst/>
                <a:latin typeface="+mn-lt"/>
                <a:ea typeface="+mn-ea"/>
                <a:cs typeface="+mn-cs"/>
              </a:rPr>
              <a:t>français</a:t>
            </a:r>
            <a:r>
              <a:rPr lang="en-GB" sz="1200" b="0" i="0" u="none" kern="1200" dirty="0">
                <a:solidFill>
                  <a:schemeClr val="tx1"/>
                </a:solidFill>
                <a:effectLst/>
                <a:latin typeface="+mn-lt"/>
                <a:ea typeface="+mn-ea"/>
                <a:cs typeface="+mn-cs"/>
              </a:rPr>
              <a:t> ? b. </a:t>
            </a:r>
            <a:r>
              <a:rPr lang="en-GB" sz="1200" b="0" i="0" u="none" kern="1200" dirty="0" err="1">
                <a:solidFill>
                  <a:schemeClr val="tx1"/>
                </a:solidFill>
                <a:effectLst/>
                <a:latin typeface="+mn-lt"/>
                <a:ea typeface="+mn-ea"/>
                <a:cs typeface="+mn-cs"/>
              </a:rPr>
              <a:t>Aimes-tu</a:t>
            </a:r>
            <a:r>
              <a:rPr lang="en-GB" sz="1200" b="0" i="0" u="none" kern="1200" dirty="0">
                <a:solidFill>
                  <a:schemeClr val="tx1"/>
                </a:solidFill>
                <a:effectLst/>
                <a:latin typeface="+mn-lt"/>
                <a:ea typeface="+mn-ea"/>
                <a:cs typeface="+mn-cs"/>
              </a:rPr>
              <a:t> faire les devoirs de </a:t>
            </a:r>
            <a:r>
              <a:rPr lang="en-GB" sz="1200" b="0" i="0" u="none" kern="1200" dirty="0" err="1">
                <a:solidFill>
                  <a:schemeClr val="tx1"/>
                </a:solidFill>
                <a:effectLst/>
                <a:latin typeface="+mn-lt"/>
                <a:ea typeface="+mn-ea"/>
                <a:cs typeface="+mn-cs"/>
              </a:rPr>
              <a:t>français</a:t>
            </a:r>
            <a:r>
              <a:rPr lang="en-GB" sz="1200" b="0" i="0" u="none" kern="1200" dirty="0">
                <a:solidFill>
                  <a:schemeClr val="tx1"/>
                </a:solidFill>
                <a:effectLst/>
                <a:latin typeface="+mn-lt"/>
                <a:ea typeface="+mn-ea"/>
                <a:cs typeface="+mn-cs"/>
              </a:rPr>
              <a:t> ? </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b="0" i="0" u="none" kern="1200" dirty="0">
                <a:solidFill>
                  <a:schemeClr val="tx1"/>
                </a:solidFill>
                <a:effectLst/>
                <a:latin typeface="+mn-lt"/>
                <a:ea typeface="+mn-ea"/>
                <a:cs typeface="+mn-cs"/>
              </a:rPr>
              <a:t>a. Sais-</a:t>
            </a:r>
            <a:r>
              <a:rPr lang="en-GB" sz="1200" b="0" i="0" u="none" kern="1200" dirty="0" err="1">
                <a:solidFill>
                  <a:schemeClr val="tx1"/>
                </a:solidFill>
                <a:effectLst/>
                <a:latin typeface="+mn-lt"/>
                <a:ea typeface="+mn-ea"/>
                <a:cs typeface="+mn-cs"/>
              </a:rPr>
              <a:t>tu</a:t>
            </a:r>
            <a:r>
              <a:rPr lang="en-GB" sz="1200" b="0" i="0" u="none" kern="1200" dirty="0">
                <a:solidFill>
                  <a:schemeClr val="tx1"/>
                </a:solidFill>
                <a:effectLst/>
                <a:latin typeface="+mn-lt"/>
                <a:ea typeface="+mn-ea"/>
                <a:cs typeface="+mn-cs"/>
              </a:rPr>
              <a:t> prendre des photos ? b. </a:t>
            </a:r>
            <a:r>
              <a:rPr lang="en-GB" sz="1200" b="0" i="0" u="none" kern="1200" dirty="0" err="1">
                <a:solidFill>
                  <a:schemeClr val="tx1"/>
                </a:solidFill>
                <a:effectLst/>
                <a:latin typeface="+mn-lt"/>
                <a:ea typeface="+mn-ea"/>
                <a:cs typeface="+mn-cs"/>
              </a:rPr>
              <a:t>Aimes-tu</a:t>
            </a:r>
            <a:r>
              <a:rPr lang="en-GB" sz="1200" b="0" i="0" u="none" kern="1200" dirty="0">
                <a:solidFill>
                  <a:schemeClr val="tx1"/>
                </a:solidFill>
                <a:effectLst/>
                <a:latin typeface="+mn-lt"/>
                <a:ea typeface="+mn-ea"/>
                <a:cs typeface="+mn-cs"/>
              </a:rPr>
              <a:t> prendre des photos ?</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b="0" i="0" u="none" kern="1200" dirty="0">
                <a:solidFill>
                  <a:schemeClr val="tx1"/>
                </a:solidFill>
                <a:effectLst/>
                <a:latin typeface="+mn-lt"/>
                <a:ea typeface="+mn-ea"/>
                <a:cs typeface="+mn-cs"/>
              </a:rPr>
              <a:t>a. Sais-</a:t>
            </a:r>
            <a:r>
              <a:rPr lang="en-GB" sz="1200" b="0" i="0" u="none" kern="1200" dirty="0" err="1">
                <a:solidFill>
                  <a:schemeClr val="tx1"/>
                </a:solidFill>
                <a:effectLst/>
                <a:latin typeface="+mn-lt"/>
                <a:ea typeface="+mn-ea"/>
                <a:cs typeface="+mn-cs"/>
              </a:rPr>
              <a:t>tu</a:t>
            </a:r>
            <a:r>
              <a:rPr lang="en-GB" sz="1200" b="0" i="0" u="none" kern="1200" dirty="0">
                <a:solidFill>
                  <a:schemeClr val="tx1"/>
                </a:solidFill>
                <a:effectLst/>
                <a:latin typeface="+mn-lt"/>
                <a:ea typeface="+mn-ea"/>
                <a:cs typeface="+mn-cs"/>
              </a:rPr>
              <a:t> chanter ?, b. </a:t>
            </a:r>
            <a:r>
              <a:rPr lang="en-GB" sz="1200" b="0" i="0" u="none" kern="1200" dirty="0" err="1">
                <a:solidFill>
                  <a:schemeClr val="tx1"/>
                </a:solidFill>
                <a:effectLst/>
                <a:latin typeface="+mn-lt"/>
                <a:ea typeface="+mn-ea"/>
                <a:cs typeface="+mn-cs"/>
              </a:rPr>
              <a:t>Aimes-tu</a:t>
            </a:r>
            <a:r>
              <a:rPr lang="en-GB" sz="1200" b="0" i="0" u="none" kern="1200" dirty="0">
                <a:solidFill>
                  <a:schemeClr val="tx1"/>
                </a:solidFill>
                <a:effectLst/>
                <a:latin typeface="+mn-lt"/>
                <a:ea typeface="+mn-ea"/>
                <a:cs typeface="+mn-cs"/>
              </a:rPr>
              <a:t> chanter ?</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b="0" i="0" u="none" kern="1200" dirty="0">
                <a:solidFill>
                  <a:schemeClr val="tx1"/>
                </a:solidFill>
                <a:effectLst/>
                <a:latin typeface="+mn-lt"/>
                <a:ea typeface="+mn-ea"/>
                <a:cs typeface="+mn-cs"/>
              </a:rPr>
              <a:t>a. Sais-</a:t>
            </a:r>
            <a:r>
              <a:rPr lang="en-GB" sz="1200" b="0" i="0" u="none" kern="1200" dirty="0" err="1">
                <a:solidFill>
                  <a:schemeClr val="tx1"/>
                </a:solidFill>
                <a:effectLst/>
                <a:latin typeface="+mn-lt"/>
                <a:ea typeface="+mn-ea"/>
                <a:cs typeface="+mn-cs"/>
              </a:rPr>
              <a:t>tu</a:t>
            </a:r>
            <a:r>
              <a:rPr lang="en-GB" sz="1200" b="0" i="0" u="none" kern="1200" dirty="0">
                <a:solidFill>
                  <a:schemeClr val="tx1"/>
                </a:solidFill>
                <a:effectLst/>
                <a:latin typeface="+mn-lt"/>
                <a:ea typeface="+mn-ea"/>
                <a:cs typeface="+mn-cs"/>
              </a:rPr>
              <a:t> </a:t>
            </a:r>
            <a:r>
              <a:rPr lang="en-GB" sz="1200" b="0" i="0" u="none" kern="1200" dirty="0" err="1">
                <a:solidFill>
                  <a:schemeClr val="tx1"/>
                </a:solidFill>
                <a:effectLst/>
                <a:latin typeface="+mn-lt"/>
                <a:ea typeface="+mn-ea"/>
                <a:cs typeface="+mn-cs"/>
              </a:rPr>
              <a:t>parles</a:t>
            </a:r>
            <a:r>
              <a:rPr lang="en-GB" sz="1200" b="0" i="0" u="none" kern="1200" dirty="0">
                <a:solidFill>
                  <a:schemeClr val="tx1"/>
                </a:solidFill>
                <a:effectLst/>
                <a:latin typeface="+mn-lt"/>
                <a:ea typeface="+mn-ea"/>
                <a:cs typeface="+mn-cs"/>
              </a:rPr>
              <a:t> des </a:t>
            </a:r>
            <a:r>
              <a:rPr lang="en-GB" sz="1200" b="0" i="0" u="none" kern="1200" dirty="0" err="1">
                <a:solidFill>
                  <a:schemeClr val="tx1"/>
                </a:solidFill>
                <a:effectLst/>
                <a:latin typeface="+mn-lt"/>
                <a:ea typeface="+mn-ea"/>
                <a:cs typeface="+mn-cs"/>
              </a:rPr>
              <a:t>langues</a:t>
            </a:r>
            <a:r>
              <a:rPr lang="en-GB" sz="1200" b="0" i="0" u="none" kern="1200" dirty="0">
                <a:solidFill>
                  <a:schemeClr val="tx1"/>
                </a:solidFill>
                <a:effectLst/>
                <a:latin typeface="+mn-lt"/>
                <a:ea typeface="+mn-ea"/>
                <a:cs typeface="+mn-cs"/>
              </a:rPr>
              <a:t> </a:t>
            </a:r>
            <a:r>
              <a:rPr lang="en-GB" sz="1200" b="0" i="0" u="none" kern="1200" dirty="0" err="1">
                <a:solidFill>
                  <a:schemeClr val="tx1"/>
                </a:solidFill>
                <a:effectLst/>
                <a:latin typeface="+mn-lt"/>
                <a:ea typeface="+mn-ea"/>
                <a:cs typeface="+mn-cs"/>
              </a:rPr>
              <a:t>différentes</a:t>
            </a:r>
            <a:r>
              <a:rPr lang="en-GB" sz="1200" b="0" i="0" u="none" kern="1200" dirty="0">
                <a:solidFill>
                  <a:schemeClr val="tx1"/>
                </a:solidFill>
                <a:effectLst/>
                <a:latin typeface="+mn-lt"/>
                <a:ea typeface="+mn-ea"/>
                <a:cs typeface="+mn-cs"/>
              </a:rPr>
              <a:t> ? b. </a:t>
            </a:r>
            <a:r>
              <a:rPr lang="en-GB" sz="1200" b="0" i="0" u="none" kern="1200" dirty="0" err="1">
                <a:solidFill>
                  <a:schemeClr val="tx1"/>
                </a:solidFill>
                <a:effectLst/>
                <a:latin typeface="+mn-lt"/>
                <a:ea typeface="+mn-ea"/>
                <a:cs typeface="+mn-cs"/>
              </a:rPr>
              <a:t>Aimes-tu</a:t>
            </a:r>
            <a:r>
              <a:rPr lang="en-GB" sz="1200" b="0" i="0" u="none" kern="1200" dirty="0">
                <a:solidFill>
                  <a:schemeClr val="tx1"/>
                </a:solidFill>
                <a:effectLst/>
                <a:latin typeface="+mn-lt"/>
                <a:ea typeface="+mn-ea"/>
                <a:cs typeface="+mn-cs"/>
              </a:rPr>
              <a:t> </a:t>
            </a:r>
            <a:r>
              <a:rPr lang="en-GB" sz="1200" b="0" i="0" u="none" kern="1200" dirty="0" err="1">
                <a:solidFill>
                  <a:schemeClr val="tx1"/>
                </a:solidFill>
                <a:effectLst/>
                <a:latin typeface="+mn-lt"/>
                <a:ea typeface="+mn-ea"/>
                <a:cs typeface="+mn-cs"/>
              </a:rPr>
              <a:t>parler</a:t>
            </a:r>
            <a:r>
              <a:rPr lang="en-GB" sz="1200" b="0" i="0" u="none" kern="1200" dirty="0">
                <a:solidFill>
                  <a:schemeClr val="tx1"/>
                </a:solidFill>
                <a:effectLst/>
                <a:latin typeface="+mn-lt"/>
                <a:ea typeface="+mn-ea"/>
                <a:cs typeface="+mn-cs"/>
              </a:rPr>
              <a:t> des </a:t>
            </a:r>
            <a:r>
              <a:rPr lang="en-GB" sz="1200" b="0" i="0" u="none" kern="1200" dirty="0" err="1">
                <a:solidFill>
                  <a:schemeClr val="tx1"/>
                </a:solidFill>
                <a:effectLst/>
                <a:latin typeface="+mn-lt"/>
                <a:ea typeface="+mn-ea"/>
                <a:cs typeface="+mn-cs"/>
              </a:rPr>
              <a:t>langues</a:t>
            </a:r>
            <a:r>
              <a:rPr lang="en-GB" sz="1200" b="0" i="0" u="none" kern="1200" dirty="0">
                <a:solidFill>
                  <a:schemeClr val="tx1"/>
                </a:solidFill>
                <a:effectLst/>
                <a:latin typeface="+mn-lt"/>
                <a:ea typeface="+mn-ea"/>
                <a:cs typeface="+mn-cs"/>
              </a:rPr>
              <a:t> </a:t>
            </a:r>
            <a:r>
              <a:rPr lang="en-GB" sz="1200" b="0" i="0" u="none" kern="1200" dirty="0" err="1">
                <a:solidFill>
                  <a:schemeClr val="tx1"/>
                </a:solidFill>
                <a:effectLst/>
                <a:latin typeface="+mn-lt"/>
                <a:ea typeface="+mn-ea"/>
                <a:cs typeface="+mn-cs"/>
              </a:rPr>
              <a:t>différentes</a:t>
            </a:r>
            <a:r>
              <a:rPr lang="en-GB" sz="1200" b="0" i="0" u="none" kern="1200" dirty="0">
                <a:solidFill>
                  <a:schemeClr val="tx1"/>
                </a:solidFill>
                <a:effectLst/>
                <a:latin typeface="+mn-lt"/>
                <a:ea typeface="+mn-ea"/>
                <a:cs typeface="+mn-cs"/>
              </a:rPr>
              <a:t> ?</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764434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NB: This is the in-class version </a:t>
            </a:r>
            <a:r>
              <a:rPr lang="en-GB" b="0" dirty="0"/>
              <a:t>(a self-study version of this activity can be found on the following slide).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NB: A less challenging, structured speaking exercise can be found on slides 43-44.</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i="0" kern="1200" dirty="0">
                <a:solidFill>
                  <a:schemeClr val="tx1"/>
                </a:solidFill>
                <a:effectLst/>
                <a:latin typeface="+mn-lt"/>
                <a:ea typeface="+mn-ea"/>
                <a:cs typeface="+mn-cs"/>
              </a:rPr>
              <a:t>Timing: 8 minutes</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kern="1200" dirty="0">
                <a:solidFill>
                  <a:schemeClr val="tx1"/>
                </a:solidFill>
                <a:effectLst/>
                <a:latin typeface="+mn-lt"/>
                <a:ea typeface="+mn-ea"/>
                <a:cs typeface="+mn-cs"/>
              </a:rPr>
              <a:t>Aim: </a:t>
            </a:r>
            <a:r>
              <a:rPr lang="en-GB" sz="1200" kern="1200" dirty="0">
                <a:solidFill>
                  <a:schemeClr val="tx1"/>
                </a:solidFill>
                <a:effectLst/>
                <a:latin typeface="+mn-lt"/>
                <a:ea typeface="+mn-ea"/>
                <a:cs typeface="+mn-cs"/>
              </a:rPr>
              <a:t>This paired speaking activity consolidates the lesson’s work on modal verbs in questions and negative sentences, in the context of making, accepting and refusing invitations.</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kern="1200" dirty="0">
                <a:solidFill>
                  <a:schemeClr val="tx1"/>
                </a:solidFill>
                <a:effectLst/>
                <a:latin typeface="+mn-lt"/>
                <a:ea typeface="+mn-ea"/>
                <a:cs typeface="+mn-cs"/>
              </a:rPr>
              <a:t>Procedure:</a:t>
            </a:r>
          </a:p>
          <a:p>
            <a:pPr lvl="0"/>
            <a:r>
              <a:rPr lang="en-GB" sz="1200" kern="1200" dirty="0">
                <a:solidFill>
                  <a:schemeClr val="tx1"/>
                </a:solidFill>
                <a:effectLst/>
                <a:latin typeface="+mn-lt"/>
                <a:ea typeface="+mn-ea"/>
                <a:cs typeface="+mn-cs"/>
              </a:rPr>
              <a:t>1/ Print cards and divide into two piles: questions / answers. Shuffle each pile and place face down.</a:t>
            </a:r>
          </a:p>
          <a:p>
            <a:pPr lvl="0"/>
            <a:r>
              <a:rPr lang="en-GB" sz="1200" kern="1200" dirty="0">
                <a:solidFill>
                  <a:schemeClr val="tx1"/>
                </a:solidFill>
                <a:effectLst/>
                <a:latin typeface="+mn-lt"/>
                <a:ea typeface="+mn-ea"/>
                <a:cs typeface="+mn-cs"/>
              </a:rPr>
              <a:t>2/ Partner A takes a question card and asks a question using </a:t>
            </a:r>
            <a:r>
              <a:rPr lang="en-GB" sz="1200" i="1" kern="1200" dirty="0" err="1">
                <a:solidFill>
                  <a:schemeClr val="tx1"/>
                </a:solidFill>
                <a:effectLst/>
                <a:latin typeface="+mn-lt"/>
                <a:ea typeface="+mn-ea"/>
                <a:cs typeface="+mn-cs"/>
              </a:rPr>
              <a:t>vouloir</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 the verb phrase on the prompt.</a:t>
            </a:r>
          </a:p>
          <a:p>
            <a:pPr lvl="0"/>
            <a:r>
              <a:rPr lang="en-GB" sz="1200" kern="1200" dirty="0">
                <a:solidFill>
                  <a:schemeClr val="tx1"/>
                </a:solidFill>
                <a:effectLst/>
                <a:latin typeface="+mn-lt"/>
                <a:ea typeface="+mn-ea"/>
                <a:cs typeface="+mn-cs"/>
              </a:rPr>
              <a:t>3/ Partner B takes an answer card. If "</a:t>
            </a:r>
            <a:r>
              <a:rPr lang="en-GB" sz="1200" i="1" kern="1200" dirty="0" err="1">
                <a:solidFill>
                  <a:schemeClr val="tx1"/>
                </a:solidFill>
                <a:effectLst/>
                <a:latin typeface="+mn-lt"/>
                <a:ea typeface="+mn-ea"/>
                <a:cs typeface="+mn-cs"/>
              </a:rPr>
              <a:t>oui</a:t>
            </a:r>
            <a:r>
              <a:rPr lang="en-GB" sz="1200" kern="1200" dirty="0">
                <a:solidFill>
                  <a:schemeClr val="tx1"/>
                </a:solidFill>
                <a:effectLst/>
                <a:latin typeface="+mn-lt"/>
                <a:ea typeface="+mn-ea"/>
                <a:cs typeface="+mn-cs"/>
              </a:rPr>
              <a:t>", reply using </a:t>
            </a:r>
            <a:r>
              <a:rPr lang="en-GB" sz="1200" i="1" kern="1200" dirty="0" err="1">
                <a:solidFill>
                  <a:schemeClr val="tx1"/>
                </a:solidFill>
                <a:effectLst/>
                <a:latin typeface="+mn-lt"/>
                <a:ea typeface="+mn-ea"/>
                <a:cs typeface="+mn-cs"/>
              </a:rPr>
              <a:t>vouloir</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 verb phrase from the question. If "</a:t>
            </a:r>
            <a:r>
              <a:rPr lang="en-GB" sz="1200" i="1" kern="1200" dirty="0" err="1">
                <a:solidFill>
                  <a:schemeClr val="tx1"/>
                </a:solidFill>
                <a:effectLst/>
                <a:latin typeface="+mn-lt"/>
                <a:ea typeface="+mn-ea"/>
                <a:cs typeface="+mn-cs"/>
              </a:rPr>
              <a:t>peut-être</a:t>
            </a:r>
            <a:r>
              <a:rPr lang="en-GB" sz="1200" kern="1200" dirty="0">
                <a:solidFill>
                  <a:schemeClr val="tx1"/>
                </a:solidFill>
                <a:effectLst/>
                <a:latin typeface="+mn-lt"/>
                <a:ea typeface="+mn-ea"/>
                <a:cs typeface="+mn-cs"/>
              </a:rPr>
              <a:t>", reply using </a:t>
            </a:r>
            <a:r>
              <a:rPr lang="en-GB" sz="1200" i="1" kern="1200" dirty="0">
                <a:solidFill>
                  <a:schemeClr val="tx1"/>
                </a:solidFill>
                <a:effectLst/>
                <a:latin typeface="+mn-lt"/>
                <a:ea typeface="+mn-ea"/>
                <a:cs typeface="+mn-cs"/>
              </a:rPr>
              <a:t>devoir</a:t>
            </a:r>
            <a:r>
              <a:rPr lang="en-GB" sz="1200" kern="1200" dirty="0">
                <a:solidFill>
                  <a:schemeClr val="tx1"/>
                </a:solidFill>
                <a:effectLst/>
                <a:latin typeface="+mn-lt"/>
                <a:ea typeface="+mn-ea"/>
                <a:cs typeface="+mn-cs"/>
              </a:rPr>
              <a:t> + verb phrase on the prompt. If "</a:t>
            </a:r>
            <a:r>
              <a:rPr lang="en-GB" sz="1200" i="1" kern="1200" dirty="0" err="1">
                <a:solidFill>
                  <a:schemeClr val="tx1"/>
                </a:solidFill>
                <a:effectLst/>
                <a:latin typeface="+mn-lt"/>
                <a:ea typeface="+mn-ea"/>
                <a:cs typeface="+mn-cs"/>
              </a:rPr>
              <a:t>désolé</a:t>
            </a:r>
            <a:r>
              <a:rPr lang="en-GB" sz="1200" i="1" kern="1200" dirty="0">
                <a:solidFill>
                  <a:schemeClr val="tx1"/>
                </a:solidFill>
                <a:effectLst/>
                <a:latin typeface="+mn-lt"/>
                <a:ea typeface="+mn-ea"/>
                <a:cs typeface="+mn-cs"/>
              </a:rPr>
              <a:t>(e)</a:t>
            </a:r>
            <a:r>
              <a:rPr lang="en-GB" sz="1200" kern="1200" dirty="0">
                <a:solidFill>
                  <a:schemeClr val="tx1"/>
                </a:solidFill>
                <a:effectLst/>
                <a:latin typeface="+mn-lt"/>
                <a:ea typeface="+mn-ea"/>
                <a:cs typeface="+mn-cs"/>
              </a:rPr>
              <a:t>", reply using </a:t>
            </a:r>
            <a:r>
              <a:rPr lang="en-GB" sz="1200" i="1" kern="1200" dirty="0">
                <a:solidFill>
                  <a:schemeClr val="tx1"/>
                </a:solidFill>
                <a:effectLst/>
                <a:latin typeface="+mn-lt"/>
                <a:ea typeface="+mn-ea"/>
                <a:cs typeface="+mn-cs"/>
              </a:rPr>
              <a:t>ne pas </a:t>
            </a:r>
            <a:r>
              <a:rPr lang="en-GB" sz="1200" i="1" kern="1200" dirty="0" err="1">
                <a:solidFill>
                  <a:schemeClr val="tx1"/>
                </a:solidFill>
                <a:effectLst/>
                <a:latin typeface="+mn-lt"/>
                <a:ea typeface="+mn-ea"/>
                <a:cs typeface="+mn-cs"/>
              </a:rPr>
              <a:t>vouloir</a:t>
            </a:r>
            <a:r>
              <a:rPr lang="en-GB" sz="1200" kern="1200" dirty="0">
                <a:solidFill>
                  <a:schemeClr val="tx1"/>
                </a:solidFill>
                <a:effectLst/>
                <a:latin typeface="+mn-lt"/>
                <a:ea typeface="+mn-ea"/>
                <a:cs typeface="+mn-cs"/>
              </a:rPr>
              <a:t> + verb phrase from the question, followed by </a:t>
            </a:r>
            <a:r>
              <a:rPr lang="en-GB" sz="1200" i="1" kern="1200" dirty="0">
                <a:solidFill>
                  <a:schemeClr val="tx1"/>
                </a:solidFill>
                <a:effectLst/>
                <a:latin typeface="+mn-lt"/>
                <a:ea typeface="+mn-ea"/>
                <a:cs typeface="+mn-cs"/>
              </a:rPr>
              <a:t>devoir </a:t>
            </a:r>
            <a:r>
              <a:rPr lang="en-GB" sz="1200" kern="1200" dirty="0">
                <a:solidFill>
                  <a:schemeClr val="tx1"/>
                </a:solidFill>
                <a:effectLst/>
                <a:latin typeface="+mn-lt"/>
                <a:ea typeface="+mn-ea"/>
                <a:cs typeface="+mn-cs"/>
              </a:rPr>
              <a:t>+ verb phrase on the prompt (see examples on the slide). In other words, </a:t>
            </a:r>
            <a:r>
              <a:rPr lang="en-GB" sz="1200" i="1" kern="1200" dirty="0" err="1">
                <a:solidFill>
                  <a:schemeClr val="tx1"/>
                </a:solidFill>
                <a:effectLst/>
                <a:latin typeface="+mn-lt"/>
                <a:ea typeface="+mn-ea"/>
                <a:cs typeface="+mn-cs"/>
              </a:rPr>
              <a:t>oui</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cards contain an acceptance, </a:t>
            </a:r>
            <a:r>
              <a:rPr lang="en-GB" sz="1200" i="1" kern="1200" dirty="0" err="1">
                <a:solidFill>
                  <a:schemeClr val="tx1"/>
                </a:solidFill>
                <a:effectLst/>
                <a:latin typeface="+mn-lt"/>
                <a:ea typeface="+mn-ea"/>
                <a:cs typeface="+mn-cs"/>
              </a:rPr>
              <a:t>peut-être</a:t>
            </a:r>
            <a:r>
              <a:rPr lang="en-GB" sz="1200" kern="1200" dirty="0">
                <a:solidFill>
                  <a:schemeClr val="tx1"/>
                </a:solidFill>
                <a:effectLst/>
                <a:latin typeface="+mn-lt"/>
                <a:ea typeface="+mn-ea"/>
                <a:cs typeface="+mn-cs"/>
              </a:rPr>
              <a:t> cards contain a condition, </a:t>
            </a:r>
            <a:r>
              <a:rPr lang="en-GB" sz="1200" i="1" kern="1200" dirty="0" err="1">
                <a:solidFill>
                  <a:schemeClr val="tx1"/>
                </a:solidFill>
                <a:effectLst/>
                <a:latin typeface="+mn-lt"/>
                <a:ea typeface="+mn-ea"/>
                <a:cs typeface="+mn-cs"/>
              </a:rPr>
              <a:t>désolé</a:t>
            </a:r>
            <a:r>
              <a:rPr lang="en-GB" sz="1200" i="1" kern="1200" dirty="0">
                <a:solidFill>
                  <a:schemeClr val="tx1"/>
                </a:solidFill>
                <a:effectLst/>
                <a:latin typeface="+mn-lt"/>
                <a:ea typeface="+mn-ea"/>
                <a:cs typeface="+mn-cs"/>
              </a:rPr>
              <a:t>(e) </a:t>
            </a:r>
            <a:r>
              <a:rPr lang="en-GB" sz="1200" kern="1200" dirty="0">
                <a:solidFill>
                  <a:schemeClr val="tx1"/>
                </a:solidFill>
                <a:effectLst/>
                <a:latin typeface="+mn-lt"/>
                <a:ea typeface="+mn-ea"/>
                <a:cs typeface="+mn-cs"/>
              </a:rPr>
              <a:t>cards contain a rejection and an excuse.</a:t>
            </a:r>
          </a:p>
          <a:p>
            <a:pPr lvl="0"/>
            <a:r>
              <a:rPr lang="en-GB" sz="1200" kern="1200" dirty="0">
                <a:solidFill>
                  <a:schemeClr val="tx1"/>
                </a:solidFill>
                <a:effectLst/>
                <a:latin typeface="+mn-lt"/>
                <a:ea typeface="+mn-ea"/>
                <a:cs typeface="+mn-cs"/>
              </a:rPr>
              <a:t>4/ Partner B gives the answer card to Partner A. They swap roles.</a:t>
            </a:r>
          </a:p>
          <a:p>
            <a:pPr lvl="0"/>
            <a:r>
              <a:rPr lang="en-GB" sz="1200" kern="1200" dirty="0">
                <a:solidFill>
                  <a:schemeClr val="tx1"/>
                </a:solidFill>
                <a:effectLst/>
                <a:latin typeface="+mn-lt"/>
                <a:ea typeface="+mn-ea"/>
                <a:cs typeface="+mn-cs"/>
              </a:rPr>
              <a:t>5/ At the end, each partner tallies up the marks from the answer cards they have been given: </a:t>
            </a:r>
            <a:r>
              <a:rPr lang="en-GB" sz="1200" i="1" kern="1200" dirty="0" err="1">
                <a:solidFill>
                  <a:schemeClr val="tx1"/>
                </a:solidFill>
                <a:effectLst/>
                <a:latin typeface="+mn-lt"/>
                <a:ea typeface="+mn-ea"/>
                <a:cs typeface="+mn-cs"/>
              </a:rPr>
              <a:t>oui</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(2 points), </a:t>
            </a:r>
            <a:r>
              <a:rPr lang="en-GB" sz="1200" i="1" kern="1200" dirty="0" err="1">
                <a:solidFill>
                  <a:schemeClr val="tx1"/>
                </a:solidFill>
                <a:effectLst/>
                <a:latin typeface="+mn-lt"/>
                <a:ea typeface="+mn-ea"/>
                <a:cs typeface="+mn-cs"/>
              </a:rPr>
              <a:t>peut-être</a:t>
            </a:r>
            <a:r>
              <a:rPr lang="en-GB" sz="1200" kern="1200" dirty="0">
                <a:solidFill>
                  <a:schemeClr val="tx1"/>
                </a:solidFill>
                <a:effectLst/>
                <a:latin typeface="+mn-lt"/>
                <a:ea typeface="+mn-ea"/>
                <a:cs typeface="+mn-cs"/>
              </a:rPr>
              <a:t> (1 point) and </a:t>
            </a:r>
            <a:r>
              <a:rPr lang="en-GB" sz="1200" i="1" kern="1200" dirty="0" err="1">
                <a:solidFill>
                  <a:schemeClr val="tx1"/>
                </a:solidFill>
                <a:effectLst/>
                <a:latin typeface="+mn-lt"/>
                <a:ea typeface="+mn-ea"/>
                <a:cs typeface="+mn-cs"/>
              </a:rPr>
              <a:t>désolé</a:t>
            </a:r>
            <a:r>
              <a:rPr lang="en-GB" sz="1200" i="1" kern="1200" dirty="0">
                <a:solidFill>
                  <a:schemeClr val="tx1"/>
                </a:solidFill>
                <a:effectLst/>
                <a:latin typeface="+mn-lt"/>
                <a:ea typeface="+mn-ea"/>
                <a:cs typeface="+mn-cs"/>
              </a:rPr>
              <a:t>(e) </a:t>
            </a:r>
            <a:r>
              <a:rPr lang="en-GB" sz="1200" kern="1200" dirty="0">
                <a:solidFill>
                  <a:schemeClr val="tx1"/>
                </a:solidFill>
                <a:effectLst/>
                <a:latin typeface="+mn-lt"/>
                <a:ea typeface="+mn-ea"/>
                <a:cs typeface="+mn-cs"/>
              </a:rPr>
              <a:t>(0 points). The partner with the most points (</a:t>
            </a:r>
            <a:r>
              <a:rPr lang="en-GB" sz="1200" kern="1200" dirty="0" err="1">
                <a:solidFill>
                  <a:schemeClr val="tx1"/>
                </a:solidFill>
                <a:effectLst/>
                <a:latin typeface="+mn-lt"/>
                <a:ea typeface="+mn-ea"/>
                <a:cs typeface="+mn-cs"/>
              </a:rPr>
              <a:t>ie</a:t>
            </a:r>
            <a:r>
              <a:rPr lang="en-GB" sz="1200" kern="1200" dirty="0">
                <a:solidFill>
                  <a:schemeClr val="tx1"/>
                </a:solidFill>
                <a:effectLst/>
                <a:latin typeface="+mn-lt"/>
                <a:ea typeface="+mn-ea"/>
                <a:cs typeface="+mn-cs"/>
              </a:rPr>
              <a:t> the most acceptances) wins!</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70005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NB: This is the self-study version </a:t>
            </a:r>
            <a:r>
              <a:rPr lang="en-GB" b="0" dirty="0"/>
              <a:t>(an in-class version of this activity can be found on the previous slide).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NB: A less challenging, structured speaking exercise can be found on slides 43-44.</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0" kern="1200" dirty="0">
                <a:solidFill>
                  <a:schemeClr val="tx1"/>
                </a:solidFill>
                <a:effectLst/>
                <a:latin typeface="+mn-lt"/>
                <a:ea typeface="+mn-ea"/>
                <a:cs typeface="+mn-cs"/>
              </a:rPr>
              <a:t>Example conversations to prepare for the task on the following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9230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kern="1200" dirty="0">
                <a:solidFill>
                  <a:schemeClr val="tx1"/>
                </a:solidFill>
                <a:effectLst/>
                <a:latin typeface="+mn-lt"/>
                <a:ea typeface="+mn-ea"/>
                <a:cs typeface="+mn-cs"/>
              </a:rPr>
              <a:t>Self-study version</a:t>
            </a:r>
            <a:r>
              <a:rPr lang="en-GB" sz="1200" b="0" kern="1200" dirty="0">
                <a:solidFill>
                  <a:schemeClr val="tx1"/>
                </a:solidFill>
                <a:effectLst/>
                <a:latin typeface="+mn-lt"/>
                <a:ea typeface="+mn-ea"/>
                <a:cs typeface="+mn-cs"/>
              </a:rPr>
              <a:t> (NB: an in-class version of this activity can be found on the previous slide)</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i="0" kern="1200" dirty="0">
                <a:solidFill>
                  <a:schemeClr val="tx1"/>
                </a:solidFill>
                <a:effectLst/>
                <a:latin typeface="+mn-lt"/>
                <a:ea typeface="+mn-ea"/>
                <a:cs typeface="+mn-cs"/>
              </a:rPr>
              <a:t>Timing: 8 minutes</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kern="1200" dirty="0">
                <a:solidFill>
                  <a:schemeClr val="tx1"/>
                </a:solidFill>
                <a:effectLst/>
                <a:latin typeface="+mn-lt"/>
                <a:ea typeface="+mn-ea"/>
                <a:cs typeface="+mn-cs"/>
              </a:rPr>
              <a:t>Aim: </a:t>
            </a:r>
            <a:r>
              <a:rPr lang="en-GB" sz="1200" kern="1200" dirty="0">
                <a:solidFill>
                  <a:schemeClr val="tx1"/>
                </a:solidFill>
                <a:effectLst/>
                <a:latin typeface="+mn-lt"/>
                <a:ea typeface="+mn-ea"/>
                <a:cs typeface="+mn-cs"/>
              </a:rPr>
              <a:t>This paired speaking activity consolidates the lesson’s work on modal verbs in questions and negative sentences, in the context of making, accepting and refusing invitations.</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kern="1200" dirty="0">
                <a:solidFill>
                  <a:schemeClr val="tx1"/>
                </a:solidFill>
                <a:effectLst/>
                <a:latin typeface="+mn-lt"/>
                <a:ea typeface="+mn-ea"/>
                <a:cs typeface="+mn-cs"/>
              </a:rPr>
              <a:t>Procedure: </a:t>
            </a:r>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0" kern="1200" dirty="0">
                <a:solidFill>
                  <a:schemeClr val="tx1"/>
                </a:solidFill>
                <a:effectLst/>
                <a:latin typeface="+mn-lt"/>
                <a:ea typeface="+mn-ea"/>
                <a:cs typeface="+mn-cs"/>
              </a:rPr>
              <a:t>1/ For</a:t>
            </a:r>
            <a:r>
              <a:rPr lang="en-GB" sz="1200" kern="1200" dirty="0">
                <a:solidFill>
                  <a:schemeClr val="tx1"/>
                </a:solidFill>
                <a:effectLst/>
                <a:latin typeface="+mn-lt"/>
                <a:ea typeface="+mn-ea"/>
                <a:cs typeface="+mn-cs"/>
              </a:rPr>
              <a:t> items 1, 3 and 5, students click the number to listen to their partner’s question, and give an answer using the prompt. </a:t>
            </a:r>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kern="1200" dirty="0">
                <a:solidFill>
                  <a:schemeClr val="tx1"/>
                </a:solidFill>
                <a:effectLst/>
                <a:latin typeface="+mn-lt"/>
                <a:ea typeface="+mn-ea"/>
                <a:cs typeface="+mn-cs"/>
              </a:rPr>
              <a:t>2/ For items 2 and 4, students ask a question using the prompt, then click the number to listen to their partner’s answer. </a:t>
            </a:r>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kern="1200" dirty="0">
                <a:solidFill>
                  <a:schemeClr val="tx1"/>
                </a:solidFill>
                <a:effectLst/>
                <a:latin typeface="+mn-lt"/>
                <a:ea typeface="+mn-ea"/>
                <a:cs typeface="+mn-cs"/>
              </a:rPr>
              <a:t>3/ In each case, click the yellow boxes to reveal a suggested question / answer.</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kern="1200" dirty="0">
                <a:solidFill>
                  <a:schemeClr val="tx1"/>
                </a:solidFill>
                <a:effectLst/>
                <a:latin typeface="+mn-lt"/>
                <a:ea typeface="+mn-ea"/>
                <a:cs typeface="+mn-cs"/>
              </a:rPr>
              <a:t>All vocabulary has been taught previously.</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kern="1200" dirty="0">
                <a:solidFill>
                  <a:schemeClr val="tx1"/>
                </a:solidFill>
                <a:effectLst/>
                <a:latin typeface="+mn-lt"/>
                <a:ea typeface="+mn-ea"/>
                <a:cs typeface="+mn-cs"/>
              </a:rPr>
              <a:t>TRANSCRIPT:</a:t>
            </a:r>
          </a:p>
          <a:p>
            <a:pPr marL="228600" marR="0" lvl="0" indent="-228600" algn="l" defTabSz="914400" rtl="0" eaLnBrk="1" fontAlgn="auto" latinLnBrk="0" hangingPunct="1">
              <a:lnSpc>
                <a:spcPct val="100000"/>
              </a:lnSpc>
              <a:spcBef>
                <a:spcPts val="720"/>
              </a:spcBef>
              <a:spcAft>
                <a:spcPts val="0"/>
              </a:spcAft>
              <a:buClrTx/>
              <a:buSzTx/>
              <a:buFont typeface="+mj-lt"/>
              <a:buAutoNum type="arabicPeriod"/>
              <a:tabLst/>
              <a:defRPr/>
            </a:pPr>
            <a:r>
              <a:rPr lang="en-GB" sz="1200" kern="1200" dirty="0" err="1">
                <a:solidFill>
                  <a:schemeClr val="tx1"/>
                </a:solidFill>
                <a:effectLst/>
                <a:latin typeface="+mn-lt"/>
                <a:ea typeface="+mn-ea"/>
                <a:cs typeface="+mn-cs"/>
              </a:rPr>
              <a:t>Veux-tu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aller</a:t>
            </a:r>
            <a:r>
              <a:rPr lang="en-GB" sz="1200" kern="1200" dirty="0">
                <a:solidFill>
                  <a:schemeClr val="tx1"/>
                </a:solidFill>
                <a:effectLst/>
                <a:latin typeface="+mn-lt"/>
                <a:ea typeface="+mn-ea"/>
                <a:cs typeface="+mn-cs"/>
              </a:rPr>
              <a:t> au </a:t>
            </a:r>
            <a:r>
              <a:rPr lang="en-GB" sz="1200" kern="1200" dirty="0" err="1">
                <a:solidFill>
                  <a:schemeClr val="tx1"/>
                </a:solidFill>
                <a:effectLst/>
                <a:latin typeface="+mn-lt"/>
                <a:ea typeface="+mn-ea"/>
                <a:cs typeface="+mn-cs"/>
              </a:rPr>
              <a:t>cinéma</a:t>
            </a:r>
            <a:r>
              <a:rPr lang="en-GB" sz="1200" kern="1200" dirty="0">
                <a:solidFill>
                  <a:schemeClr val="tx1"/>
                </a:solidFill>
                <a:effectLst/>
                <a:latin typeface="+mn-lt"/>
                <a:ea typeface="+mn-ea"/>
                <a:cs typeface="+mn-cs"/>
              </a:rPr>
              <a:t> ensemble ?</a:t>
            </a:r>
          </a:p>
          <a:p>
            <a:pPr marL="228600" marR="0" lvl="0" indent="-228600" algn="l" defTabSz="914400" rtl="0" eaLnBrk="1" fontAlgn="auto" latinLnBrk="0" hangingPunct="1">
              <a:lnSpc>
                <a:spcPct val="100000"/>
              </a:lnSpc>
              <a:spcBef>
                <a:spcPts val="720"/>
              </a:spcBef>
              <a:spcAft>
                <a:spcPts val="0"/>
              </a:spcAft>
              <a:buClrTx/>
              <a:buSzTx/>
              <a:buFont typeface="+mj-lt"/>
              <a:buAutoNum type="arabicPeriod"/>
              <a:tabLst/>
              <a:defRPr/>
            </a:pPr>
            <a:r>
              <a:rPr lang="en-GB" sz="1200" kern="1200" dirty="0" err="1">
                <a:solidFill>
                  <a:schemeClr val="tx1"/>
                </a:solidFill>
                <a:effectLst/>
                <a:latin typeface="+mn-lt"/>
                <a:ea typeface="+mn-ea"/>
                <a:cs typeface="+mn-cs"/>
              </a:rPr>
              <a:t>Désolé</a:t>
            </a:r>
            <a:r>
              <a:rPr lang="en-GB" sz="1200" kern="1200" dirty="0">
                <a:solidFill>
                  <a:schemeClr val="tx1"/>
                </a:solidFill>
                <a:effectLst/>
                <a:latin typeface="+mn-lt"/>
                <a:ea typeface="+mn-ea"/>
                <a:cs typeface="+mn-cs"/>
              </a:rPr>
              <a:t>(e), je ne </a:t>
            </a:r>
            <a:r>
              <a:rPr lang="en-GB" sz="1200" kern="1200" dirty="0" err="1">
                <a:solidFill>
                  <a:schemeClr val="tx1"/>
                </a:solidFill>
                <a:effectLst/>
                <a:latin typeface="+mn-lt"/>
                <a:ea typeface="+mn-ea"/>
                <a:cs typeface="+mn-cs"/>
              </a:rPr>
              <a:t>veux</a:t>
            </a:r>
            <a:r>
              <a:rPr lang="en-GB" sz="1200" kern="1200" dirty="0">
                <a:solidFill>
                  <a:schemeClr val="tx1"/>
                </a:solidFill>
                <a:effectLst/>
                <a:latin typeface="+mn-lt"/>
                <a:ea typeface="+mn-ea"/>
                <a:cs typeface="+mn-cs"/>
              </a:rPr>
              <a:t> pas faire les </a:t>
            </a:r>
            <a:r>
              <a:rPr lang="en-GB" sz="1200" kern="1200" dirty="0" err="1">
                <a:solidFill>
                  <a:schemeClr val="tx1"/>
                </a:solidFill>
                <a:effectLst/>
                <a:latin typeface="+mn-lt"/>
                <a:ea typeface="+mn-ea"/>
                <a:cs typeface="+mn-cs"/>
              </a:rPr>
              <a:t>magasins</a:t>
            </a:r>
            <a:r>
              <a:rPr lang="en-GB" sz="1200" kern="1200" dirty="0">
                <a:solidFill>
                  <a:schemeClr val="tx1"/>
                </a:solidFill>
                <a:effectLst/>
                <a:latin typeface="+mn-lt"/>
                <a:ea typeface="+mn-ea"/>
                <a:cs typeface="+mn-cs"/>
              </a:rPr>
              <a:t>. Je </a:t>
            </a:r>
            <a:r>
              <a:rPr lang="en-GB" sz="1200" kern="1200" dirty="0" err="1">
                <a:solidFill>
                  <a:schemeClr val="tx1"/>
                </a:solidFill>
                <a:effectLst/>
                <a:latin typeface="+mn-lt"/>
                <a:ea typeface="+mn-ea"/>
                <a:cs typeface="+mn-cs"/>
              </a:rPr>
              <a:t>dois</a:t>
            </a:r>
            <a:r>
              <a:rPr lang="en-GB" sz="1200" kern="1200" dirty="0">
                <a:solidFill>
                  <a:schemeClr val="tx1"/>
                </a:solidFill>
                <a:effectLst/>
                <a:latin typeface="+mn-lt"/>
                <a:ea typeface="+mn-ea"/>
                <a:cs typeface="+mn-cs"/>
              </a:rPr>
              <a:t> faire </a:t>
            </a:r>
            <a:r>
              <a:rPr lang="en-GB" sz="1200" kern="1200" dirty="0" err="1">
                <a:solidFill>
                  <a:schemeClr val="tx1"/>
                </a:solidFill>
                <a:effectLst/>
                <a:latin typeface="+mn-lt"/>
                <a:ea typeface="+mn-ea"/>
                <a:cs typeface="+mn-cs"/>
              </a:rPr>
              <a:t>mes</a:t>
            </a:r>
            <a:r>
              <a:rPr lang="en-GB" sz="1200" kern="1200" dirty="0">
                <a:solidFill>
                  <a:schemeClr val="tx1"/>
                </a:solidFill>
                <a:effectLst/>
                <a:latin typeface="+mn-lt"/>
                <a:ea typeface="+mn-ea"/>
                <a:cs typeface="+mn-cs"/>
              </a:rPr>
              <a:t> devoirs !</a:t>
            </a:r>
          </a:p>
          <a:p>
            <a:pPr marL="228600" marR="0" lvl="0" indent="-228600" algn="l" defTabSz="914400" rtl="0" eaLnBrk="1" fontAlgn="auto" latinLnBrk="0" hangingPunct="1">
              <a:lnSpc>
                <a:spcPct val="100000"/>
              </a:lnSpc>
              <a:spcBef>
                <a:spcPts val="720"/>
              </a:spcBef>
              <a:spcAft>
                <a:spcPts val="0"/>
              </a:spcAft>
              <a:buClrTx/>
              <a:buSzTx/>
              <a:buFont typeface="+mj-lt"/>
              <a:buAutoNum type="arabicPeriod"/>
              <a:tabLst/>
              <a:defRPr/>
            </a:pPr>
            <a:r>
              <a:rPr lang="en-GB" sz="1200" kern="1200" dirty="0" err="1">
                <a:solidFill>
                  <a:schemeClr val="tx1"/>
                </a:solidFill>
                <a:effectLst/>
                <a:latin typeface="+mn-lt"/>
                <a:ea typeface="+mn-ea"/>
                <a:cs typeface="+mn-cs"/>
              </a:rPr>
              <a:t>Veux-tu</a:t>
            </a:r>
            <a:r>
              <a:rPr lang="en-GB" sz="1200" kern="1200" dirty="0">
                <a:solidFill>
                  <a:schemeClr val="tx1"/>
                </a:solidFill>
                <a:effectLst/>
                <a:latin typeface="+mn-lt"/>
                <a:ea typeface="+mn-ea"/>
                <a:cs typeface="+mn-cs"/>
              </a:rPr>
              <a:t> manger au café ensemble ?</a:t>
            </a:r>
          </a:p>
          <a:p>
            <a:pPr marL="228600" marR="0" lvl="0" indent="-228600" algn="l" defTabSz="914400" rtl="0" eaLnBrk="1" fontAlgn="auto" latinLnBrk="0" hangingPunct="1">
              <a:lnSpc>
                <a:spcPct val="100000"/>
              </a:lnSpc>
              <a:spcBef>
                <a:spcPts val="720"/>
              </a:spcBef>
              <a:spcAft>
                <a:spcPts val="0"/>
              </a:spcAft>
              <a:buClrTx/>
              <a:buSzTx/>
              <a:buFont typeface="+mj-lt"/>
              <a:buAutoNum type="arabicPeriod"/>
              <a:tabLst/>
              <a:defRPr/>
            </a:pPr>
            <a:r>
              <a:rPr lang="en-GB" sz="1200" kern="1200" dirty="0" err="1">
                <a:solidFill>
                  <a:schemeClr val="tx1"/>
                </a:solidFill>
                <a:effectLst/>
                <a:latin typeface="+mn-lt"/>
                <a:ea typeface="+mn-ea"/>
                <a:cs typeface="+mn-cs"/>
              </a:rPr>
              <a:t>Peut-être</a:t>
            </a:r>
            <a:r>
              <a:rPr lang="en-GB" sz="1200" kern="1200" dirty="0">
                <a:solidFill>
                  <a:schemeClr val="tx1"/>
                </a:solidFill>
                <a:effectLst/>
                <a:latin typeface="+mn-lt"/>
                <a:ea typeface="+mn-ea"/>
                <a:cs typeface="+mn-cs"/>
              </a:rPr>
              <a:t>… Tu </a:t>
            </a:r>
            <a:r>
              <a:rPr lang="en-GB" sz="1200" kern="1200" dirty="0" err="1">
                <a:solidFill>
                  <a:schemeClr val="tx1"/>
                </a:solidFill>
                <a:effectLst/>
                <a:latin typeface="+mn-lt"/>
                <a:ea typeface="+mn-ea"/>
                <a:cs typeface="+mn-cs"/>
              </a:rPr>
              <a:t>dois</a:t>
            </a:r>
            <a:r>
              <a:rPr lang="en-GB" sz="1200" kern="1200" dirty="0">
                <a:solidFill>
                  <a:schemeClr val="tx1"/>
                </a:solidFill>
                <a:effectLst/>
                <a:latin typeface="+mn-lt"/>
                <a:ea typeface="+mn-ea"/>
                <a:cs typeface="+mn-cs"/>
              </a:rPr>
              <a:t> dire la raison !</a:t>
            </a:r>
          </a:p>
          <a:p>
            <a:pPr marL="228600" marR="0" lvl="0" indent="-228600" algn="l" defTabSz="914400" rtl="0" eaLnBrk="1" fontAlgn="auto" latinLnBrk="0" hangingPunct="1">
              <a:lnSpc>
                <a:spcPct val="100000"/>
              </a:lnSpc>
              <a:spcBef>
                <a:spcPts val="720"/>
              </a:spcBef>
              <a:spcAft>
                <a:spcPts val="0"/>
              </a:spcAft>
              <a:buClrTx/>
              <a:buSzTx/>
              <a:buFont typeface="+mj-lt"/>
              <a:buAutoNum type="arabicPeriod"/>
              <a:tabLst/>
              <a:defRPr/>
            </a:pPr>
            <a:r>
              <a:rPr lang="en-GB" sz="1200" kern="1200" dirty="0" err="1">
                <a:solidFill>
                  <a:schemeClr val="tx1"/>
                </a:solidFill>
                <a:effectLst/>
                <a:latin typeface="+mn-lt"/>
                <a:ea typeface="+mn-ea"/>
                <a:cs typeface="+mn-cs"/>
              </a:rPr>
              <a:t>Veux-tu</a:t>
            </a:r>
            <a:r>
              <a:rPr lang="en-GB" sz="1200" kern="1200" dirty="0">
                <a:solidFill>
                  <a:schemeClr val="tx1"/>
                </a:solidFill>
                <a:effectLst/>
                <a:latin typeface="+mn-lt"/>
                <a:ea typeface="+mn-ea"/>
                <a:cs typeface="+mn-cs"/>
              </a:rPr>
              <a:t> prendre le déjeuner ensemble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7238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ien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ien</a:t>
            </a:r>
            <a:r>
              <a:rPr lang="en-GB" b="1" baseline="0" dirty="0"/>
              <a:t>] </a:t>
            </a:r>
            <a:r>
              <a:rPr lang="en-GB" baseline="0" dirty="0"/>
              <a:t>and then the </a:t>
            </a:r>
            <a:r>
              <a:rPr lang="en-GB" b="1" baseline="0" dirty="0"/>
              <a:t>source</a:t>
            </a:r>
            <a:r>
              <a:rPr lang="en-GB" baseline="0" dirty="0"/>
              <a:t> word again ‘</a:t>
            </a:r>
            <a:r>
              <a:rPr lang="en-GB" b="1" baseline="0" dirty="0"/>
              <a:t>bien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chien</a:t>
            </a:r>
            <a:r>
              <a:rPr lang="en-GB" baseline="0" dirty="0"/>
              <a:t> [1744]; </a:t>
            </a:r>
            <a:r>
              <a:rPr lang="en-GB" b="1" baseline="0" dirty="0" err="1"/>
              <a:t>rien</a:t>
            </a:r>
            <a:r>
              <a:rPr lang="en-GB" b="1" baseline="0" dirty="0"/>
              <a:t> </a:t>
            </a:r>
            <a:r>
              <a:rPr lang="en-GB" b="0" baseline="0" dirty="0"/>
              <a:t>[168]</a:t>
            </a:r>
            <a:r>
              <a:rPr lang="en-GB" baseline="0" dirty="0"/>
              <a:t> </a:t>
            </a:r>
            <a:r>
              <a:rPr lang="en-GB" b="1" baseline="0" dirty="0" err="1"/>
              <a:t>bientôt</a:t>
            </a:r>
            <a:r>
              <a:rPr lang="en-GB" baseline="0" dirty="0"/>
              <a:t> [1208]; </a:t>
            </a:r>
            <a:r>
              <a:rPr lang="en-GB" b="1" baseline="0" dirty="0" err="1"/>
              <a:t>ancien</a:t>
            </a:r>
            <a:r>
              <a:rPr lang="en-GB" baseline="0" dirty="0"/>
              <a:t> [392]; </a:t>
            </a:r>
            <a:r>
              <a:rPr lang="en-GB" b="1" baseline="0" dirty="0" err="1"/>
              <a:t>combien</a:t>
            </a:r>
            <a:r>
              <a:rPr lang="en-GB" b="1" baseline="0" dirty="0"/>
              <a:t>?</a:t>
            </a:r>
            <a:r>
              <a:rPr lang="en-GB" baseline="0" dirty="0"/>
              <a:t> [800]; </a:t>
            </a:r>
            <a:r>
              <a:rPr lang="en-GB" b="1" baseline="0" dirty="0"/>
              <a:t>bien </a:t>
            </a:r>
            <a:r>
              <a:rPr lang="en-GB" baseline="0" dirty="0"/>
              <a:t>[47].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44699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19311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85807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1" i="0" dirty="0"/>
              <a:t>5 minutes</a:t>
            </a:r>
            <a:endParaRPr lang="en-US"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dirty="0"/>
              <a:t>Practice in observing the similarities and differences between [-</a:t>
            </a:r>
            <a:r>
              <a:rPr lang="en-US" dirty="0" err="1"/>
              <a:t>ien</a:t>
            </a:r>
            <a:r>
              <a:rPr lang="en-US" dirty="0"/>
              <a:t>] and [-(a)in]. Both SSCs contain the same nasal sound, preceded by /j/ in the former. Unknown vocabulary is used so that students are required to draw on their SSC knowledge rather than their vocabulary knowledge.</a:t>
            </a:r>
          </a:p>
          <a:p>
            <a:endParaRPr lang="en-US" b="1" dirty="0"/>
          </a:p>
          <a:p>
            <a:r>
              <a:rPr lang="en-US" b="1" dirty="0"/>
              <a:t>Procedure:</a:t>
            </a:r>
          </a:p>
          <a:p>
            <a:r>
              <a:rPr lang="en-US" b="0" dirty="0"/>
              <a:t>1. </a:t>
            </a:r>
            <a:r>
              <a:rPr lang="en-US" dirty="0"/>
              <a:t>Students write 1-8 and copy the columns with headings –</a:t>
            </a:r>
            <a:r>
              <a:rPr lang="en-US" dirty="0" err="1"/>
              <a:t>ien</a:t>
            </a:r>
            <a:r>
              <a:rPr lang="en-US" dirty="0"/>
              <a:t>/-(a)in into their books. The partial French word is provided with the SSC missing to focus attention on this part, but students are not expected to transcribe (it is not possible to do this accurately when an SSC has multiple spellings). </a:t>
            </a:r>
            <a:endParaRPr lang="en-US" b="0" dirty="0"/>
          </a:p>
          <a:p>
            <a:r>
              <a:rPr lang="en-US" b="0" dirty="0"/>
              <a:t>2. Audio plays on number clicks.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en-US" dirty="0"/>
              <a:t>Answers, full transcriptions and English definitions (for information only) appear on successive clicks.</a:t>
            </a:r>
            <a:endParaRPr lang="en-US" b="0" dirty="0"/>
          </a:p>
          <a:p>
            <a:endParaRPr lang="en-US" b="0" dirty="0"/>
          </a:p>
          <a:p>
            <a:r>
              <a:rPr lang="en-US" b="1" dirty="0"/>
              <a:t>Transcript and w</a:t>
            </a:r>
            <a:r>
              <a:rPr lang="en-GB" b="1" baseline="0" dirty="0" err="1"/>
              <a:t>ord</a:t>
            </a:r>
            <a:r>
              <a:rPr lang="en-GB" b="1" baseline="0" dirty="0"/>
              <a:t> frequency (1 is the most frequent word in French):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dirty="0"/>
              <a:t>fin [111]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dirty="0"/>
              <a:t>lien [880]</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dirty="0" err="1"/>
              <a:t>chemin</a:t>
            </a:r>
            <a:r>
              <a:rPr lang="en-US" b="0" i="0" dirty="0"/>
              <a:t> [859]</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dirty="0" err="1"/>
              <a:t>soutien</a:t>
            </a:r>
            <a:r>
              <a:rPr lang="en-US" b="0" i="0" dirty="0"/>
              <a:t> [1198]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dirty="0" err="1"/>
              <a:t>quotidien</a:t>
            </a:r>
            <a:r>
              <a:rPr lang="en-US" b="0" i="0" dirty="0"/>
              <a:t> [1318]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dirty="0" err="1"/>
              <a:t>entretien</a:t>
            </a:r>
            <a:r>
              <a:rPr lang="en-US" b="0" i="0" dirty="0"/>
              <a:t> [1433]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dirty="0"/>
              <a:t>dessin [2624]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dirty="0"/>
              <a:t>pain [2802]</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Timing: 5 minutes</a:t>
            </a:r>
            <a:endParaRPr lang="en-GB" b="1" dirty="0"/>
          </a:p>
          <a:p>
            <a:endParaRPr lang="en-GB" dirty="0"/>
          </a:p>
          <a:p>
            <a:r>
              <a:rPr lang="en-GB" b="1" dirty="0"/>
              <a:t>Aim: </a:t>
            </a:r>
            <a:r>
              <a:rPr lang="en-GB" dirty="0"/>
              <a:t>This memory game checks students’ understanding of the meaning of this week’s vocabulary.</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First, the words are practised receptively. Students volunteer a letter and number (in French), and try to find a matching pair.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on the letter and number chosen to reveal a French and English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Read both words out loud, and checks understanding by asking </a:t>
            </a:r>
            <a:r>
              <a:rPr lang="en-GB" i="1" dirty="0"/>
              <a:t>‘</a:t>
            </a:r>
            <a:r>
              <a:rPr lang="en-GB" i="1" dirty="0" err="1"/>
              <a:t>C’est</a:t>
            </a:r>
            <a:r>
              <a:rPr lang="en-GB" i="1" dirty="0"/>
              <a:t> </a:t>
            </a:r>
            <a:r>
              <a:rPr lang="en-GB" i="1" dirty="0" err="1"/>
              <a:t>une</a:t>
            </a:r>
            <a:r>
              <a:rPr lang="en-GB" i="1" dirty="0"/>
              <a:t> </a:t>
            </a:r>
            <a:r>
              <a:rPr lang="en-GB" i="1" dirty="0" err="1"/>
              <a:t>paire</a:t>
            </a:r>
            <a:r>
              <a:rPr lang="en-GB" i="1" dirty="0"/>
              <a:t> ?’ </a:t>
            </a:r>
            <a:r>
              <a:rPr lang="en-GB" dirty="0"/>
              <a:t>This could be done in teams to add an element of competition.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If it isn’t a match, click on the words again to hide them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Once all the cards are revealed, a scaffolded production exercise can be attempted. On a click, English words appear one by one in the centre.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look at the French cards, and try to recall the equivalent.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say their answer out loud.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Answer revealed on a click.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reveal another English word.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NB: </a:t>
            </a:r>
            <a:r>
              <a:rPr lang="en-GB" dirty="0"/>
              <a:t>For more of a challenge, or at the beginning of lesson 2, steps 4-7 could be carried out as a writing exercise with the cards from the first activity hidden for more of a challenge. Mini whiteboards held up by students can be used to check spelling.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in title (1 is the most frequent word in French): </a:t>
            </a:r>
            <a:br>
              <a:rPr lang="en-GB" baseline="0" dirty="0"/>
            </a:br>
            <a:r>
              <a:rPr lang="en-GB" i="1" dirty="0" err="1"/>
              <a:t>paire</a:t>
            </a:r>
            <a:r>
              <a:rPr lang="en-GB" i="0" dirty="0"/>
              <a:t> [3926]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1H </a:t>
            </a:r>
            <a:r>
              <a:rPr lang="en-GB" sz="1200" b="0" i="0" u="none" strike="noStrike" kern="1200" cap="none" dirty="0" err="1">
                <a:solidFill>
                  <a:schemeClr val="tx1"/>
                </a:solidFill>
                <a:effectLst/>
                <a:latin typeface="+mn-lt"/>
                <a:ea typeface="Calibri"/>
                <a:cs typeface="Calibri"/>
                <a:sym typeface="Calibri"/>
              </a:rPr>
              <a:t>désolé</a:t>
            </a:r>
            <a:r>
              <a:rPr lang="en-GB" sz="1200" b="0" i="0" u="none" strike="noStrike" kern="1200" cap="none" dirty="0">
                <a:solidFill>
                  <a:schemeClr val="tx1"/>
                </a:solidFill>
                <a:effectLst/>
                <a:latin typeface="+mn-lt"/>
                <a:ea typeface="Calibri"/>
                <a:cs typeface="Calibri"/>
                <a:sym typeface="Calibri"/>
              </a:rPr>
              <a:t> / sorry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2D </a:t>
            </a:r>
            <a:r>
              <a:rPr lang="en-GB" sz="1200" b="0" i="0" u="none" strike="noStrike" kern="1200" cap="none" dirty="0" err="1">
                <a:solidFill>
                  <a:schemeClr val="tx1"/>
                </a:solidFill>
                <a:effectLst/>
                <a:latin typeface="+mn-lt"/>
                <a:ea typeface="Calibri"/>
                <a:cs typeface="Calibri"/>
                <a:sym typeface="Calibri"/>
              </a:rPr>
              <a:t>partager</a:t>
            </a:r>
            <a:r>
              <a:rPr lang="en-GB" sz="1200" b="0" i="0" u="none" strike="noStrike" kern="1200" cap="none" dirty="0">
                <a:solidFill>
                  <a:schemeClr val="tx1"/>
                </a:solidFill>
                <a:effectLst/>
                <a:latin typeface="+mn-lt"/>
                <a:ea typeface="Calibri"/>
                <a:cs typeface="Calibri"/>
                <a:sym typeface="Calibri"/>
              </a:rPr>
              <a:t> / to share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3E savoir / can, know how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4A </a:t>
            </a:r>
            <a:r>
              <a:rPr lang="en-GB" sz="1200" b="0" i="0" u="none" strike="noStrike" kern="1200" cap="none" dirty="0" err="1">
                <a:solidFill>
                  <a:schemeClr val="tx1"/>
                </a:solidFill>
                <a:effectLst/>
                <a:latin typeface="+mn-lt"/>
                <a:ea typeface="Calibri"/>
                <a:cs typeface="Calibri"/>
                <a:sym typeface="Calibri"/>
              </a:rPr>
              <a:t>pouvoir</a:t>
            </a:r>
            <a:r>
              <a:rPr lang="en-GB" sz="1200" b="0" i="0" u="none" strike="noStrike" kern="1200" cap="none" dirty="0">
                <a:solidFill>
                  <a:schemeClr val="tx1"/>
                </a:solidFill>
                <a:effectLst/>
                <a:latin typeface="+mn-lt"/>
                <a:ea typeface="Calibri"/>
                <a:cs typeface="Calibri"/>
                <a:sym typeface="Calibri"/>
              </a:rPr>
              <a:t> / can, be able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5F </a:t>
            </a:r>
            <a:r>
              <a:rPr lang="en-GB" sz="1200" b="0" i="0" u="none" strike="noStrike" kern="1200" cap="none" dirty="0" err="1">
                <a:solidFill>
                  <a:schemeClr val="tx1"/>
                </a:solidFill>
                <a:effectLst/>
                <a:latin typeface="+mn-lt"/>
                <a:ea typeface="Calibri"/>
                <a:cs typeface="Calibri"/>
                <a:sym typeface="Calibri"/>
              </a:rPr>
              <a:t>peut-être</a:t>
            </a:r>
            <a:r>
              <a:rPr lang="en-GB" sz="1200" b="0" i="0" u="none" strike="noStrike" kern="1200" cap="none" dirty="0">
                <a:solidFill>
                  <a:schemeClr val="tx1"/>
                </a:solidFill>
                <a:effectLst/>
                <a:latin typeface="+mn-lt"/>
                <a:ea typeface="Calibri"/>
                <a:cs typeface="Calibri"/>
                <a:sym typeface="Calibri"/>
              </a:rPr>
              <a:t> / maybe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6C aider / to help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7B le </a:t>
            </a:r>
            <a:r>
              <a:rPr lang="en-GB" sz="1200" b="0" i="0" u="none" strike="noStrike" kern="1200" cap="none" dirty="0" err="1">
                <a:solidFill>
                  <a:schemeClr val="tx1"/>
                </a:solidFill>
                <a:effectLst/>
                <a:latin typeface="+mn-lt"/>
                <a:ea typeface="Calibri"/>
                <a:cs typeface="Calibri"/>
                <a:sym typeface="Calibri"/>
              </a:rPr>
              <a:t>projet</a:t>
            </a:r>
            <a:r>
              <a:rPr lang="en-GB" sz="1200" b="0" i="0" u="none" strike="noStrike" kern="1200" cap="none" dirty="0">
                <a:solidFill>
                  <a:schemeClr val="tx1"/>
                </a:solidFill>
                <a:effectLst/>
                <a:latin typeface="+mn-lt"/>
                <a:ea typeface="Calibri"/>
                <a:cs typeface="Calibri"/>
                <a:sym typeface="Calibri"/>
              </a:rPr>
              <a:t> / plan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8G </a:t>
            </a:r>
            <a:r>
              <a:rPr lang="en-GB" sz="1200" b="0" i="0" u="none" strike="noStrike" kern="1200" cap="none" dirty="0" err="1">
                <a:solidFill>
                  <a:schemeClr val="tx1"/>
                </a:solidFill>
                <a:effectLst/>
                <a:latin typeface="+mn-lt"/>
                <a:ea typeface="Calibri"/>
                <a:cs typeface="Calibri"/>
                <a:sym typeface="Calibri"/>
              </a:rPr>
              <a:t>chercher</a:t>
            </a:r>
            <a:r>
              <a:rPr lang="en-GB" sz="1200" b="0" i="0" u="none" strike="noStrike" kern="1200" cap="none" dirty="0">
                <a:solidFill>
                  <a:schemeClr val="tx1"/>
                </a:solidFill>
                <a:effectLst/>
                <a:latin typeface="+mn-lt"/>
                <a:ea typeface="Calibri"/>
                <a:cs typeface="Calibri"/>
                <a:sym typeface="Calibri"/>
              </a:rPr>
              <a:t> / to look for</a:t>
            </a:r>
          </a:p>
        </p:txBody>
      </p:sp>
      <p:sp>
        <p:nvSpPr>
          <p:cNvPr id="4" name="Slide Number Placeholder 3"/>
          <p:cNvSpPr>
            <a:spLocks noGrp="1"/>
          </p:cNvSpPr>
          <p:nvPr>
            <p:ph type="sldNum" sz="quarter" idx="5"/>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2066104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333915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159304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5299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755842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863074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8518532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755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410439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9724751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0691483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7391783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822273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789432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313722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68820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99761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2616228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652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413942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62919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7137533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724691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292958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81293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271374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630929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368993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713716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991452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737838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570205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015281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50222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4" name="Google Shape;14;p2"/>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Edit Master text styles</a:t>
            </a:r>
          </a:p>
        </p:txBody>
      </p:sp>
    </p:spTree>
    <p:extLst>
      <p:ext uri="{BB962C8B-B14F-4D97-AF65-F5344CB8AC3E}">
        <p14:creationId xmlns:p14="http://schemas.microsoft.com/office/powerpoint/2010/main" val="21043843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6656185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9" name="Google Shape;19;p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20" name="Google Shape;20;p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Tree>
    <p:extLst>
      <p:ext uri="{BB962C8B-B14F-4D97-AF65-F5344CB8AC3E}">
        <p14:creationId xmlns:p14="http://schemas.microsoft.com/office/powerpoint/2010/main" val="16768574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3" name="Google Shape;23;p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Edit Master text styles</a:t>
            </a:r>
          </a:p>
        </p:txBody>
      </p:sp>
      <p:sp>
        <p:nvSpPr>
          <p:cNvPr id="24" name="Google Shape;24;p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25" name="Google Shape;25;p5"/>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Edit Master text styles</a:t>
            </a:r>
          </a:p>
        </p:txBody>
      </p:sp>
      <p:sp>
        <p:nvSpPr>
          <p:cNvPr id="26" name="Google Shape;26;p5"/>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Tree>
    <p:extLst>
      <p:ext uri="{BB962C8B-B14F-4D97-AF65-F5344CB8AC3E}">
        <p14:creationId xmlns:p14="http://schemas.microsoft.com/office/powerpoint/2010/main" val="23132214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9" name="Google Shape;29;p6"/>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Edit Master text styles</a:t>
            </a:r>
          </a:p>
        </p:txBody>
      </p:sp>
      <p:sp>
        <p:nvSpPr>
          <p:cNvPr id="30" name="Google Shape;30;p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Edit Master text styles</a:t>
            </a:r>
          </a:p>
        </p:txBody>
      </p:sp>
    </p:spTree>
    <p:extLst>
      <p:ext uri="{BB962C8B-B14F-4D97-AF65-F5344CB8AC3E}">
        <p14:creationId xmlns:p14="http://schemas.microsoft.com/office/powerpoint/2010/main" val="1905471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3" name="Google Shape;33;p7"/>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r>
              <a:rPr lang="en-US"/>
              <a:t>Click icon to add picture</a:t>
            </a:r>
            <a:endParaRPr/>
          </a:p>
        </p:txBody>
      </p:sp>
      <p:sp>
        <p:nvSpPr>
          <p:cNvPr id="34" name="Google Shape;34;p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Edit Master text styles</a:t>
            </a:r>
          </a:p>
        </p:txBody>
      </p:sp>
    </p:spTree>
    <p:extLst>
      <p:ext uri="{BB962C8B-B14F-4D97-AF65-F5344CB8AC3E}">
        <p14:creationId xmlns:p14="http://schemas.microsoft.com/office/powerpoint/2010/main" val="40968458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7" name="Google Shape;37;p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Tree>
    <p:extLst>
      <p:ext uri="{BB962C8B-B14F-4D97-AF65-F5344CB8AC3E}">
        <p14:creationId xmlns:p14="http://schemas.microsoft.com/office/powerpoint/2010/main" val="13963653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0" name="Google Shape;40;p9"/>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Tree>
    <p:extLst>
      <p:ext uri="{BB962C8B-B14F-4D97-AF65-F5344CB8AC3E}">
        <p14:creationId xmlns:p14="http://schemas.microsoft.com/office/powerpoint/2010/main" val="22904385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5413689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06461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098427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6899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557734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193871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082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3949710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2121602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254626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51556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7743979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1183693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096859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452259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954911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74664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328511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2981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510098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493534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08646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867221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5875686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90706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320459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3406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092825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879891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65381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204999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278245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911530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2278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image" Target="../media/image1.jpg"/><Relationship Id="rId4" Type="http://schemas.openxmlformats.org/officeDocument/2006/relationships/slideLayout" Target="../slideLayouts/slideLayout48.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6.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1.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1.jp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1.jp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32595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36830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23004505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991360814"/>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87356281"/>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118987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028227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6.xml"/></Relationships>
</file>

<file path=ppt/slides/_rels/slide10.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10.xml"/><Relationship Id="rId1" Type="http://schemas.openxmlformats.org/officeDocument/2006/relationships/slideLayout" Target="../slideLayouts/slideLayout46.xml"/><Relationship Id="rId5" Type="http://schemas.openxmlformats.org/officeDocument/2006/relationships/image" Target="../media/image20.png"/><Relationship Id="rId4" Type="http://schemas.openxmlformats.org/officeDocument/2006/relationships/audio" Target="../media/audio18.wav"/></Relationships>
</file>

<file path=ppt/slides/_rels/slide11.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11.xml"/><Relationship Id="rId1" Type="http://schemas.openxmlformats.org/officeDocument/2006/relationships/slideLayout" Target="../slideLayouts/slideLayout46.xml"/><Relationship Id="rId4" Type="http://schemas.openxmlformats.org/officeDocument/2006/relationships/audio" Target="../media/audio18.wav"/></Relationships>
</file>

<file path=ppt/slides/_rels/slide12.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12.xml"/><Relationship Id="rId1" Type="http://schemas.openxmlformats.org/officeDocument/2006/relationships/slideLayout" Target="../slideLayouts/slideLayout46.xml"/><Relationship Id="rId4" Type="http://schemas.openxmlformats.org/officeDocument/2006/relationships/audio" Target="../media/audio19.wav"/></Relationships>
</file>

<file path=ppt/slides/_rels/slide13.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13.xml"/><Relationship Id="rId1" Type="http://schemas.openxmlformats.org/officeDocument/2006/relationships/slideLayout" Target="../slideLayouts/slideLayout46.xml"/><Relationship Id="rId4" Type="http://schemas.openxmlformats.org/officeDocument/2006/relationships/audio" Target="../media/audio20.wav"/></Relationships>
</file>

<file path=ppt/slides/_rels/slide14.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14.xml"/><Relationship Id="rId1" Type="http://schemas.openxmlformats.org/officeDocument/2006/relationships/slideLayout" Target="../slideLayouts/slideLayout46.xml"/><Relationship Id="rId4" Type="http://schemas.openxmlformats.org/officeDocument/2006/relationships/audio" Target="../media/audio19.wav"/></Relationships>
</file>

<file path=ppt/slides/_rels/slide15.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15.xml"/><Relationship Id="rId1" Type="http://schemas.openxmlformats.org/officeDocument/2006/relationships/slideLayout" Target="../slideLayouts/slideLayout46.xml"/><Relationship Id="rId4" Type="http://schemas.openxmlformats.org/officeDocument/2006/relationships/audio" Target="../media/audio20.wav"/></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54.xml"/><Relationship Id="rId5" Type="http://schemas.openxmlformats.org/officeDocument/2006/relationships/image" Target="../media/image11.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notesSlide" Target="../notesSlides/notesSlide18.xml"/><Relationship Id="rId1" Type="http://schemas.openxmlformats.org/officeDocument/2006/relationships/slideLayout" Target="../slideLayouts/slideLayout46.xml"/><Relationship Id="rId5" Type="http://schemas.openxmlformats.org/officeDocument/2006/relationships/image" Target="../media/image23.png"/><Relationship Id="rId4" Type="http://schemas.openxmlformats.org/officeDocument/2006/relationships/audio" Target="../media/audio22.wav"/></Relationships>
</file>

<file path=ppt/slides/_rels/slide19.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notesSlide" Target="../notesSlides/notesSlide19.xml"/><Relationship Id="rId1" Type="http://schemas.openxmlformats.org/officeDocument/2006/relationships/slideLayout" Target="../slideLayouts/slideLayout46.xml"/><Relationship Id="rId6" Type="http://schemas.openxmlformats.org/officeDocument/2006/relationships/audio" Target="../media/audio24.wav"/><Relationship Id="rId5" Type="http://schemas.openxmlformats.org/officeDocument/2006/relationships/audio" Target="../media/audio23.wav"/><Relationship Id="rId4" Type="http://schemas.openxmlformats.org/officeDocument/2006/relationships/audio" Target="../media/audio22.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notesSlide" Target="../notesSlides/notesSlide20.xml"/><Relationship Id="rId1" Type="http://schemas.openxmlformats.org/officeDocument/2006/relationships/slideLayout" Target="../slideLayouts/slideLayout46.xml"/><Relationship Id="rId4" Type="http://schemas.openxmlformats.org/officeDocument/2006/relationships/audio" Target="../media/audio25.wav"/></Relationships>
</file>

<file path=ppt/slides/_rels/slide21.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notesSlide" Target="../notesSlides/notesSlide21.xml"/><Relationship Id="rId1" Type="http://schemas.openxmlformats.org/officeDocument/2006/relationships/slideLayout" Target="../slideLayouts/slideLayout46.xml"/><Relationship Id="rId4" Type="http://schemas.openxmlformats.org/officeDocument/2006/relationships/audio" Target="../media/audio26.wav"/></Relationships>
</file>

<file path=ppt/slides/_rels/slide22.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notesSlide" Target="../notesSlides/notesSlide22.xml"/><Relationship Id="rId1" Type="http://schemas.openxmlformats.org/officeDocument/2006/relationships/slideLayout" Target="../slideLayouts/slideLayout46.xml"/><Relationship Id="rId6" Type="http://schemas.openxmlformats.org/officeDocument/2006/relationships/audio" Target="../media/audio23.wav"/><Relationship Id="rId5" Type="http://schemas.openxmlformats.org/officeDocument/2006/relationships/audio" Target="../media/audio27.wav"/><Relationship Id="rId4" Type="http://schemas.openxmlformats.org/officeDocument/2006/relationships/audio" Target="../media/audio25.wav"/></Relationships>
</file>

<file path=ppt/slides/_rels/slide23.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notesSlide" Target="../notesSlides/notesSlide23.xml"/><Relationship Id="rId1" Type="http://schemas.openxmlformats.org/officeDocument/2006/relationships/slideLayout" Target="../slideLayouts/slideLayout46.xml"/><Relationship Id="rId6" Type="http://schemas.openxmlformats.org/officeDocument/2006/relationships/audio" Target="../media/audio24.wav"/><Relationship Id="rId5" Type="http://schemas.openxmlformats.org/officeDocument/2006/relationships/audio" Target="../media/audio28.wav"/><Relationship Id="rId4" Type="http://schemas.openxmlformats.org/officeDocument/2006/relationships/audio" Target="../media/audio26.wav"/></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5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77.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7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66.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77.xml"/><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8" Type="http://schemas.openxmlformats.org/officeDocument/2006/relationships/audio" Target="../media/audio34.wav"/><Relationship Id="rId3" Type="http://schemas.openxmlformats.org/officeDocument/2006/relationships/audio" Target="../media/audio29.wav"/><Relationship Id="rId7" Type="http://schemas.openxmlformats.org/officeDocument/2006/relationships/audio" Target="../media/audio33.wav"/><Relationship Id="rId12"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54.xml"/><Relationship Id="rId6" Type="http://schemas.openxmlformats.org/officeDocument/2006/relationships/audio" Target="../media/audio32.wav"/><Relationship Id="rId11" Type="http://schemas.openxmlformats.org/officeDocument/2006/relationships/image" Target="../media/image35.png"/><Relationship Id="rId5" Type="http://schemas.openxmlformats.org/officeDocument/2006/relationships/audio" Target="../media/audio31.wav"/><Relationship Id="rId10" Type="http://schemas.openxmlformats.org/officeDocument/2006/relationships/audio" Target="../media/audio36.wav"/><Relationship Id="rId4" Type="http://schemas.openxmlformats.org/officeDocument/2006/relationships/audio" Target="../media/audio30.wav"/><Relationship Id="rId9" Type="http://schemas.openxmlformats.org/officeDocument/2006/relationships/audio" Target="../media/audio35.wav"/></Relationships>
</file>

<file path=ppt/slides/_rels/slide32.xml.rels><?xml version="1.0" encoding="UTF-8" standalone="yes"?>
<Relationships xmlns="http://schemas.openxmlformats.org/package/2006/relationships"><Relationship Id="rId8" Type="http://schemas.openxmlformats.org/officeDocument/2006/relationships/audio" Target="../media/audio40.wav"/><Relationship Id="rId13" Type="http://schemas.openxmlformats.org/officeDocument/2006/relationships/image" Target="../media/image35.png"/><Relationship Id="rId3" Type="http://schemas.openxmlformats.org/officeDocument/2006/relationships/image" Target="../media/image11.png"/><Relationship Id="rId7" Type="http://schemas.openxmlformats.org/officeDocument/2006/relationships/audio" Target="../media/audio39.wav"/><Relationship Id="rId12" Type="http://schemas.openxmlformats.org/officeDocument/2006/relationships/audio" Target="../media/audio44.wav"/><Relationship Id="rId2" Type="http://schemas.openxmlformats.org/officeDocument/2006/relationships/notesSlide" Target="../notesSlides/notesSlide32.xml"/><Relationship Id="rId1" Type="http://schemas.openxmlformats.org/officeDocument/2006/relationships/slideLayout" Target="../slideLayouts/slideLayout54.xml"/><Relationship Id="rId6" Type="http://schemas.openxmlformats.org/officeDocument/2006/relationships/audio" Target="../media/audio38.wav"/><Relationship Id="rId11" Type="http://schemas.openxmlformats.org/officeDocument/2006/relationships/audio" Target="../media/audio43.wav"/><Relationship Id="rId5" Type="http://schemas.openxmlformats.org/officeDocument/2006/relationships/audio" Target="../media/audio37.wav"/><Relationship Id="rId10" Type="http://schemas.openxmlformats.org/officeDocument/2006/relationships/audio" Target="../media/audio42.wav"/><Relationship Id="rId4" Type="http://schemas.openxmlformats.org/officeDocument/2006/relationships/image" Target="../media/image36.png"/><Relationship Id="rId9" Type="http://schemas.openxmlformats.org/officeDocument/2006/relationships/audio" Target="../media/audio41.wav"/></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76.xml"/></Relationships>
</file>

<file path=ppt/slides/_rels/slide34.xml.rels><?xml version="1.0" encoding="UTF-8" standalone="yes"?>
<Relationships xmlns="http://schemas.openxmlformats.org/package/2006/relationships"><Relationship Id="rId8" Type="http://schemas.openxmlformats.org/officeDocument/2006/relationships/audio" Target="../media/audio46.wav"/><Relationship Id="rId13" Type="http://schemas.openxmlformats.org/officeDocument/2006/relationships/audio" Target="../media/audio51.wav"/><Relationship Id="rId3" Type="http://schemas.openxmlformats.org/officeDocument/2006/relationships/audio" Target="../media/audio45.wav"/><Relationship Id="rId7" Type="http://schemas.openxmlformats.org/officeDocument/2006/relationships/image" Target="../media/image11.png"/><Relationship Id="rId12" Type="http://schemas.openxmlformats.org/officeDocument/2006/relationships/audio" Target="../media/audio50.wav"/><Relationship Id="rId17" Type="http://schemas.openxmlformats.org/officeDocument/2006/relationships/audio" Target="../media/audio55.wav"/><Relationship Id="rId2" Type="http://schemas.openxmlformats.org/officeDocument/2006/relationships/notesSlide" Target="../notesSlides/notesSlide34.xml"/><Relationship Id="rId16" Type="http://schemas.openxmlformats.org/officeDocument/2006/relationships/audio" Target="../media/audio54.wav"/><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audio" Target="../media/audio49.wav"/><Relationship Id="rId5" Type="http://schemas.openxmlformats.org/officeDocument/2006/relationships/image" Target="../media/image38.png"/><Relationship Id="rId15" Type="http://schemas.openxmlformats.org/officeDocument/2006/relationships/audio" Target="../media/audio53.wav"/><Relationship Id="rId10" Type="http://schemas.openxmlformats.org/officeDocument/2006/relationships/audio" Target="../media/audio48.wav"/><Relationship Id="rId4" Type="http://schemas.openxmlformats.org/officeDocument/2006/relationships/image" Target="../media/image37.jpeg"/><Relationship Id="rId9" Type="http://schemas.openxmlformats.org/officeDocument/2006/relationships/audio" Target="../media/audio47.wav"/><Relationship Id="rId14" Type="http://schemas.openxmlformats.org/officeDocument/2006/relationships/audio" Target="../media/audio52.wav"/></Relationships>
</file>

<file path=ppt/slides/_rels/slide3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11.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3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1.png"/><Relationship Id="rId7"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7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54.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77.xml"/><Relationship Id="rId5" Type="http://schemas.openxmlformats.org/officeDocument/2006/relationships/image" Target="../media/image59.pn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8" Type="http://schemas.openxmlformats.org/officeDocument/2006/relationships/audio" Target="../media/audio60.wav"/><Relationship Id="rId13" Type="http://schemas.openxmlformats.org/officeDocument/2006/relationships/audio" Target="../media/audio65.wav"/><Relationship Id="rId3" Type="http://schemas.openxmlformats.org/officeDocument/2006/relationships/image" Target="../media/image33.png"/><Relationship Id="rId7" Type="http://schemas.openxmlformats.org/officeDocument/2006/relationships/audio" Target="../media/audio59.wav"/><Relationship Id="rId12" Type="http://schemas.openxmlformats.org/officeDocument/2006/relationships/audio" Target="../media/audio64.wav"/><Relationship Id="rId2" Type="http://schemas.openxmlformats.org/officeDocument/2006/relationships/notesSlide" Target="../notesSlides/notesSlide41.xml"/><Relationship Id="rId16"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audio" Target="../media/audio58.wav"/><Relationship Id="rId11" Type="http://schemas.openxmlformats.org/officeDocument/2006/relationships/audio" Target="../media/audio63.wav"/><Relationship Id="rId5" Type="http://schemas.openxmlformats.org/officeDocument/2006/relationships/audio" Target="../media/audio57.wav"/><Relationship Id="rId15" Type="http://schemas.openxmlformats.org/officeDocument/2006/relationships/image" Target="../media/image34.png"/><Relationship Id="rId10" Type="http://schemas.openxmlformats.org/officeDocument/2006/relationships/audio" Target="../media/audio62.wav"/><Relationship Id="rId4" Type="http://schemas.openxmlformats.org/officeDocument/2006/relationships/audio" Target="../media/audio56.wav"/><Relationship Id="rId9" Type="http://schemas.openxmlformats.org/officeDocument/2006/relationships/audio" Target="../media/audio61.wav"/><Relationship Id="rId14" Type="http://schemas.openxmlformats.org/officeDocument/2006/relationships/image" Target="../media/image60.png"/></Relationships>
</file>

<file path=ppt/slides/_rels/slide42.xml.rels><?xml version="1.0" encoding="UTF-8" standalone="yes"?>
<Relationships xmlns="http://schemas.openxmlformats.org/package/2006/relationships"><Relationship Id="rId8" Type="http://schemas.openxmlformats.org/officeDocument/2006/relationships/audio" Target="../media/audio70.wav"/><Relationship Id="rId13" Type="http://schemas.openxmlformats.org/officeDocument/2006/relationships/audio" Target="../media/audio75.wav"/><Relationship Id="rId3" Type="http://schemas.openxmlformats.org/officeDocument/2006/relationships/image" Target="../media/image33.png"/><Relationship Id="rId7" Type="http://schemas.openxmlformats.org/officeDocument/2006/relationships/audio" Target="../media/audio69.wav"/><Relationship Id="rId12" Type="http://schemas.openxmlformats.org/officeDocument/2006/relationships/audio" Target="../media/audio74.wav"/><Relationship Id="rId2" Type="http://schemas.openxmlformats.org/officeDocument/2006/relationships/notesSlide" Target="../notesSlides/notesSlide42.xml"/><Relationship Id="rId16"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audio" Target="../media/audio68.wav"/><Relationship Id="rId11" Type="http://schemas.openxmlformats.org/officeDocument/2006/relationships/audio" Target="../media/audio73.wav"/><Relationship Id="rId5" Type="http://schemas.openxmlformats.org/officeDocument/2006/relationships/audio" Target="../media/audio67.wav"/><Relationship Id="rId15" Type="http://schemas.openxmlformats.org/officeDocument/2006/relationships/image" Target="../media/image34.png"/><Relationship Id="rId10" Type="http://schemas.openxmlformats.org/officeDocument/2006/relationships/audio" Target="../media/audio72.wav"/><Relationship Id="rId4" Type="http://schemas.openxmlformats.org/officeDocument/2006/relationships/audio" Target="../media/audio66.wav"/><Relationship Id="rId9" Type="http://schemas.openxmlformats.org/officeDocument/2006/relationships/audio" Target="../media/audio71.wav"/><Relationship Id="rId14" Type="http://schemas.openxmlformats.org/officeDocument/2006/relationships/image" Target="../media/image60.png"/></Relationships>
</file>

<file path=ppt/slides/_rels/slide4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43.xml"/><Relationship Id="rId1" Type="http://schemas.openxmlformats.org/officeDocument/2006/relationships/slideLayout" Target="../slideLayouts/slideLayout54.xml"/><Relationship Id="rId6" Type="http://schemas.openxmlformats.org/officeDocument/2006/relationships/image" Target="../media/image64.png"/><Relationship Id="rId5" Type="http://schemas.openxmlformats.org/officeDocument/2006/relationships/image" Target="../media/image63.gif"/><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audio" Target="../media/audio80.wav"/><Relationship Id="rId18" Type="http://schemas.openxmlformats.org/officeDocument/2006/relationships/audio" Target="../media/audio85.wav"/><Relationship Id="rId3" Type="http://schemas.openxmlformats.org/officeDocument/2006/relationships/image" Target="../media/image61.jpeg"/><Relationship Id="rId7" Type="http://schemas.openxmlformats.org/officeDocument/2006/relationships/image" Target="../media/image65.jpeg"/><Relationship Id="rId12" Type="http://schemas.openxmlformats.org/officeDocument/2006/relationships/audio" Target="../media/audio79.wav"/><Relationship Id="rId17" Type="http://schemas.openxmlformats.org/officeDocument/2006/relationships/audio" Target="../media/audio84.wav"/><Relationship Id="rId2" Type="http://schemas.openxmlformats.org/officeDocument/2006/relationships/notesSlide" Target="../notesSlides/notesSlide44.xml"/><Relationship Id="rId16" Type="http://schemas.openxmlformats.org/officeDocument/2006/relationships/audio" Target="../media/audio83.wav"/><Relationship Id="rId1" Type="http://schemas.openxmlformats.org/officeDocument/2006/relationships/slideLayout" Target="../slideLayouts/slideLayout54.xml"/><Relationship Id="rId6" Type="http://schemas.openxmlformats.org/officeDocument/2006/relationships/image" Target="../media/image64.png"/><Relationship Id="rId11" Type="http://schemas.openxmlformats.org/officeDocument/2006/relationships/audio" Target="../media/audio78.wav"/><Relationship Id="rId5" Type="http://schemas.openxmlformats.org/officeDocument/2006/relationships/image" Target="../media/image63.gif"/><Relationship Id="rId15" Type="http://schemas.openxmlformats.org/officeDocument/2006/relationships/audio" Target="../media/audio82.wav"/><Relationship Id="rId10" Type="http://schemas.openxmlformats.org/officeDocument/2006/relationships/audio" Target="../media/audio77.wav"/><Relationship Id="rId4" Type="http://schemas.openxmlformats.org/officeDocument/2006/relationships/image" Target="../media/image62.png"/><Relationship Id="rId9" Type="http://schemas.openxmlformats.org/officeDocument/2006/relationships/audio" Target="../media/audio76.wav"/><Relationship Id="rId14" Type="http://schemas.openxmlformats.org/officeDocument/2006/relationships/audio" Target="../media/audio81.wav"/></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audio" Target="../media/audio90.wav"/><Relationship Id="rId3" Type="http://schemas.openxmlformats.org/officeDocument/2006/relationships/audio" Target="../media/audio86.wav"/><Relationship Id="rId7" Type="http://schemas.openxmlformats.org/officeDocument/2006/relationships/image" Target="../media/image11.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audio" Target="../media/audio89.wav"/><Relationship Id="rId5" Type="http://schemas.openxmlformats.org/officeDocument/2006/relationships/audio" Target="../media/audio88.wav"/><Relationship Id="rId4" Type="http://schemas.openxmlformats.org/officeDocument/2006/relationships/audio" Target="../media/audio87.wav"/></Relationships>
</file>

<file path=ppt/slides/_rels/slide48.xml.rels><?xml version="1.0" encoding="UTF-8" standalone="yes"?>
<Relationships xmlns="http://schemas.openxmlformats.org/package/2006/relationships"><Relationship Id="rId3" Type="http://schemas.openxmlformats.org/officeDocument/2006/relationships/hyperlink" Target="http://gamingrammar.com/" TargetMode="External"/><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8" Type="http://schemas.openxmlformats.org/officeDocument/2006/relationships/hyperlink" Target="https://quizlet.com/gb/497521418/year-7-french-term-32-week-7-flash-cards/" TargetMode="External"/><Relationship Id="rId3" Type="http://schemas.openxmlformats.org/officeDocument/2006/relationships/image" Target="../media/image11.png"/><Relationship Id="rId7" Type="http://schemas.openxmlformats.org/officeDocument/2006/relationships/hyperlink" Target="https://resources.ncelp.org/concern/resources/b2773w088?locale=en" TargetMode="External"/><Relationship Id="rId2" Type="http://schemas.openxmlformats.org/officeDocument/2006/relationships/notesSlide" Target="../notesSlides/notesSlide49.xml"/><Relationship Id="rId1" Type="http://schemas.openxmlformats.org/officeDocument/2006/relationships/slideLayout" Target="../slideLayouts/slideLayout77.xml"/><Relationship Id="rId6" Type="http://schemas.openxmlformats.org/officeDocument/2006/relationships/image" Target="../media/image68.png"/><Relationship Id="rId11" Type="http://schemas.openxmlformats.org/officeDocument/2006/relationships/image" Target="../media/image69.png"/><Relationship Id="rId5" Type="http://schemas.openxmlformats.org/officeDocument/2006/relationships/hyperlink" Target="https://drive.google.com/file/d/1bbOppCTAtmy6mIohHQ_pHHTGJQqwV4oU/view" TargetMode="External"/><Relationship Id="rId10" Type="http://schemas.openxmlformats.org/officeDocument/2006/relationships/hyperlink" Target="https://quizlet.com/gb/493331707/year-7-french-term-31-week-3-flash-cards/" TargetMode="External"/><Relationship Id="rId4" Type="http://schemas.openxmlformats.org/officeDocument/2006/relationships/image" Target="../media/image67.png"/><Relationship Id="rId9" Type="http://schemas.openxmlformats.org/officeDocument/2006/relationships/hyperlink" Target="https://quizlet.com/gb/502271234/year-7-french-term-32-week-4-flash-cards/" TargetMode="Externa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audio" Target="../media/audio4.wav"/><Relationship Id="rId5" Type="http://schemas.openxmlformats.org/officeDocument/2006/relationships/audio" Target="../media/audio2.wav"/><Relationship Id="rId10" Type="http://schemas.openxmlformats.org/officeDocument/2006/relationships/image" Target="../media/image6.png"/><Relationship Id="rId4" Type="http://schemas.openxmlformats.org/officeDocument/2006/relationships/audio" Target="../media/audio3.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audio" Target="../media/audio11.wav"/><Relationship Id="rId12" Type="http://schemas.openxmlformats.org/officeDocument/2006/relationships/audio" Target="../media/audio16.wav"/><Relationship Id="rId17" Type="http://schemas.openxmlformats.org/officeDocument/2006/relationships/image" Target="../media/image16.png"/><Relationship Id="rId2" Type="http://schemas.openxmlformats.org/officeDocument/2006/relationships/notesSlide" Target="../notesSlides/notesSlide8.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audio" Target="../media/audio10.wav"/><Relationship Id="rId11" Type="http://schemas.openxmlformats.org/officeDocument/2006/relationships/audio" Target="../media/audio15.wav"/><Relationship Id="rId5" Type="http://schemas.openxmlformats.org/officeDocument/2006/relationships/audio" Target="../media/audio9.wav"/><Relationship Id="rId15" Type="http://schemas.openxmlformats.org/officeDocument/2006/relationships/image" Target="../media/image14.png"/><Relationship Id="rId10" Type="http://schemas.openxmlformats.org/officeDocument/2006/relationships/audio" Target="../media/audio14.wav"/><Relationship Id="rId19" Type="http://schemas.openxmlformats.org/officeDocument/2006/relationships/image" Target="../media/image18.png"/><Relationship Id="rId4" Type="http://schemas.openxmlformats.org/officeDocument/2006/relationships/image" Target="../media/image11.png"/><Relationship Id="rId9" Type="http://schemas.openxmlformats.org/officeDocument/2006/relationships/audio" Target="../media/audio13.wav"/><Relationship Id="rId1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9521213" cy="1062010"/>
          </a:xfrm>
        </p:spPr>
        <p:txBody>
          <a:bodyPr>
            <a:normAutofit fontScale="90000"/>
          </a:bodyPr>
          <a:lstStyle/>
          <a:p>
            <a:pPr algn="l"/>
            <a:r>
              <a:rPr lang="en-GB" sz="3600" b="1" dirty="0">
                <a:solidFill>
                  <a:prstClr val="white"/>
                </a:solidFill>
              </a:rPr>
              <a:t>Saying what you can and can’t do</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2800" dirty="0" err="1">
                <a:solidFill>
                  <a:prstClr val="white"/>
                </a:solidFill>
              </a:rPr>
              <a:t>pouvoir</a:t>
            </a:r>
            <a:r>
              <a:rPr lang="en-GB" sz="2800" dirty="0">
                <a:solidFill>
                  <a:prstClr val="white"/>
                </a:solidFill>
              </a:rPr>
              <a:t> vs savoir (je, </a:t>
            </a:r>
            <a:r>
              <a:rPr lang="en-GB" sz="2800" dirty="0" err="1">
                <a:solidFill>
                  <a:prstClr val="white"/>
                </a:solidFill>
              </a:rPr>
              <a:t>tu</a:t>
            </a:r>
            <a:r>
              <a:rPr lang="en-GB" sz="2800" dirty="0">
                <a:solidFill>
                  <a:prstClr val="white"/>
                </a:solidFill>
              </a:rPr>
              <a:t>, </a:t>
            </a:r>
            <a:r>
              <a:rPr lang="en-GB" sz="2800" dirty="0" err="1">
                <a:solidFill>
                  <a:prstClr val="white"/>
                </a:solidFill>
              </a:rPr>
              <a:t>il</a:t>
            </a:r>
            <a:r>
              <a:rPr lang="en-GB" sz="2800" dirty="0">
                <a:solidFill>
                  <a:prstClr val="white"/>
                </a:solidFill>
              </a:rPr>
              <a:t>/</a:t>
            </a:r>
            <a:r>
              <a:rPr lang="en-GB" sz="2800" dirty="0" err="1">
                <a:solidFill>
                  <a:prstClr val="white"/>
                </a:solidFill>
              </a:rPr>
              <a:t>elle</a:t>
            </a:r>
            <a:r>
              <a:rPr lang="en-GB" sz="2800" dirty="0">
                <a:solidFill>
                  <a:prstClr val="white"/>
                </a:solidFill>
              </a:rPr>
              <a:t>)</a:t>
            </a:r>
          </a:p>
          <a:p>
            <a:pPr algn="l"/>
            <a:r>
              <a:rPr lang="en-GB" sz="2800" dirty="0">
                <a:solidFill>
                  <a:prstClr val="white"/>
                </a:solidFill>
              </a:rPr>
              <a:t>modal verbs in negative sentences</a:t>
            </a:r>
            <a:endParaRPr lang="en-US" sz="2800" dirty="0">
              <a:solidFill>
                <a:prstClr val="white"/>
              </a:solidFill>
            </a:endParaRPr>
          </a:p>
          <a:p>
            <a:pPr algn="l"/>
            <a:r>
              <a:rPr lang="en-US" sz="2800" dirty="0">
                <a:solidFill>
                  <a:prstClr val="white"/>
                </a:solidFill>
              </a:rPr>
              <a:t>SSC [-</a:t>
            </a:r>
            <a:r>
              <a:rPr lang="en-US" sz="2800" dirty="0" err="1">
                <a:solidFill>
                  <a:prstClr val="white"/>
                </a:solidFill>
              </a:rPr>
              <a:t>ien</a:t>
            </a:r>
            <a:r>
              <a:rPr lang="en-US" sz="2800" dirty="0">
                <a:solidFill>
                  <a:prstClr val="white"/>
                </a:solidFill>
              </a:rPr>
              <a:t>] [revisited]</a:t>
            </a:r>
            <a:endParaRPr lang="en-GB" sz="2800" dirty="0">
              <a:solidFill>
                <a:prstClr val="white"/>
              </a:solidFill>
            </a:endParaRP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lvl="0">
              <a:defRPr/>
            </a:pPr>
            <a:r>
              <a:rPr lang="en-GB" sz="2000" dirty="0">
                <a:solidFill>
                  <a:prstClr val="white"/>
                </a:solidFill>
                <a:latin typeface="Century Gothic" panose="020B0502020202020204" pitchFamily="34" charset="0"/>
              </a:rPr>
              <a:t>Term 3.2 - Week 6 - Lesson 69</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2" y="5666212"/>
            <a:ext cx="5094235"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lang="en-GB" sz="1400" dirty="0">
                <a:solidFill>
                  <a:prstClr val="white"/>
                </a:solidFill>
                <a:latin typeface="Century Gothic" panose="020B0502020202020204" pitchFamily="34" charset="0"/>
              </a:rPr>
              <a:t>Kirsten Somerville / Natalie Finlayson / Adeline Charlton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16/08/21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494526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1" y="987236"/>
            <a:ext cx="12191997" cy="1325563"/>
          </a:xfrm>
          <a:prstGeom prst="rect">
            <a:avLst/>
          </a:prstGeom>
          <a:noFill/>
          <a:ln>
            <a:noFill/>
          </a:ln>
        </p:spPr>
        <p:txBody>
          <a:bodyPr spcFirstLastPara="1" wrap="square" lIns="91425" tIns="45700" rIns="91425" bIns="45700" anchor="ctr" anchorCtr="0">
            <a:noAutofit/>
          </a:bodyPr>
          <a:lstStyle/>
          <a:p>
            <a:pPr lvl="0" algn="ctr">
              <a:lnSpc>
                <a:spcPct val="100000"/>
              </a:lnSpc>
            </a:pPr>
            <a:r>
              <a:rPr lang="en-GB" sz="11520" b="1" dirty="0" err="1">
                <a:solidFill>
                  <a:srgbClr val="1E4E79"/>
                </a:solidFill>
              </a:rPr>
              <a:t>pouvoir</a:t>
            </a:r>
            <a:endParaRPr sz="3959" dirty="0"/>
          </a:p>
        </p:txBody>
      </p:sp>
      <p:sp>
        <p:nvSpPr>
          <p:cNvPr id="53" name="Google Shape;53;p11"/>
          <p:cNvSpPr txBox="1"/>
          <p:nvPr/>
        </p:nvSpPr>
        <p:spPr>
          <a:xfrm>
            <a:off x="1" y="25344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[can/be able to| being able to]</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4" name="Google Shape;54;p11"/>
          <p:cNvSpPr txBox="1"/>
          <p:nvPr/>
        </p:nvSpPr>
        <p:spPr>
          <a:xfrm>
            <a:off x="0" y="3334064"/>
            <a:ext cx="12191998"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Tx/>
              <a:buNone/>
              <a:tabLst/>
              <a:defRPr/>
            </a:pPr>
            <a:r>
              <a:rPr kumimoji="0" lang="en-GB" sz="115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peut</a:t>
            </a:r>
            <a:endParaRPr kumimoji="0" lang="en-GB"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55" name="Google Shape;55;p11"/>
          <p:cNvSpPr txBox="1"/>
          <p:nvPr/>
        </p:nvSpPr>
        <p:spPr>
          <a:xfrm>
            <a:off x="-1" y="5196112"/>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[can/is able to]</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BE55F9ED-DA94-41B0-8877-0A2B91014132}"/>
              </a:ext>
            </a:extLst>
          </p:cNvPr>
          <p:cNvPicPr>
            <a:picLocks noChangeAspect="1"/>
          </p:cNvPicPr>
          <p:nvPr/>
        </p:nvPicPr>
        <p:blipFill>
          <a:blip r:embed="rId5"/>
          <a:stretch>
            <a:fillRect/>
          </a:stretch>
        </p:blipFill>
        <p:spPr>
          <a:xfrm>
            <a:off x="10015916" y="167941"/>
            <a:ext cx="1911042" cy="20391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pouvoir.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peut.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11" name="Google Shape;103;p16" descr="question mark action button">
            <a:hlinkClick r:id="" action="ppaction://noaction">
              <a:snd r:embed="rId3" name="pouvoir.wav"/>
            </a:hlinkClick>
            <a:extLst>
              <a:ext uri="{FF2B5EF4-FFF2-40B4-BE49-F238E27FC236}">
                <a16:creationId xmlns:a16="http://schemas.microsoft.com/office/drawing/2014/main" id="{9E28F738-1C4F-4CB2-A13F-7CAF7716A6CD}"/>
              </a:ext>
            </a:extLst>
          </p:cNvPr>
          <p:cNvSpPr/>
          <p:nvPr/>
        </p:nvSpPr>
        <p:spPr>
          <a:xfrm>
            <a:off x="1260000" y="262356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 name="Google Shape;91;p15" descr="question mark action button">
            <a:hlinkClick r:id="" action="ppaction://noaction">
              <a:snd r:embed="rId4" name="peut.wav"/>
            </a:hlinkClick>
            <a:extLst>
              <a:ext uri="{FF2B5EF4-FFF2-40B4-BE49-F238E27FC236}">
                <a16:creationId xmlns:a16="http://schemas.microsoft.com/office/drawing/2014/main" id="{A2486E52-1DFB-4CD9-97D9-8D2B4B2D149A}"/>
              </a:ext>
            </a:extLst>
          </p:cNvPr>
          <p:cNvSpPr/>
          <p:nvPr/>
        </p:nvSpPr>
        <p:spPr>
          <a:xfrm>
            <a:off x="1260000" y="5181645"/>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3" name="Google Shape;63;p12"/>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lvl="0" algn="ctr"/>
            <a:r>
              <a:rPr lang="en-GB" sz="11520" b="1" dirty="0" err="1">
                <a:solidFill>
                  <a:srgbClr val="1E4E79"/>
                </a:solidFill>
              </a:rPr>
              <a:t>pouvoir</a:t>
            </a:r>
            <a:endParaRPr sz="3959" dirty="0"/>
          </a:p>
        </p:txBody>
      </p:sp>
      <p:sp>
        <p:nvSpPr>
          <p:cNvPr id="64" name="Google Shape;64;p12"/>
          <p:cNvSpPr txBox="1"/>
          <p:nvPr/>
        </p:nvSpPr>
        <p:spPr>
          <a:xfrm>
            <a:off x="2319007" y="2534400"/>
            <a:ext cx="762509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[can/be able to| being able to]</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 name="Google Shape;66;p12"/>
          <p:cNvSpPr txBox="1"/>
          <p:nvPr/>
        </p:nvSpPr>
        <p:spPr>
          <a:xfrm>
            <a:off x="0" y="3333600"/>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Tx/>
              <a:buNone/>
              <a:tabLst/>
              <a:defRPr/>
            </a:pPr>
            <a:r>
              <a:rPr kumimoji="0" lang="en-GB" sz="115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peut</a:t>
            </a:r>
            <a:endParaRPr kumimoji="0" lang="en-GB"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7" name="Google Shape;67;p12"/>
          <p:cNvSpPr txBox="1"/>
          <p:nvPr/>
        </p:nvSpPr>
        <p:spPr>
          <a:xfrm>
            <a:off x="2319007" y="5166000"/>
            <a:ext cx="762509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[can/is able to]</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subTnLst>
                                    <p:audio>
                                      <p:cMediaNode>
                                        <p:cTn display="0" masterRel="sameClick">
                                          <p:stCondLst>
                                            <p:cond evt="begin" delay="0">
                                              <p:tn val="5"/>
                                            </p:cond>
                                          </p:stCondLst>
                                          <p:endCondLst>
                                            <p:cond evt="onStopAudio" delay="0">
                                              <p:tgtEl>
                                                <p:sldTgt/>
                                              </p:tgtEl>
                                            </p:cond>
                                          </p:endCondLst>
                                        </p:cTn>
                                        <p:tgtEl>
                                          <p:sndTgt r:embed="rId3" name="pouvoir.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fade">
                                      <p:cBhvr>
                                        <p:cTn id="16" dur="500"/>
                                        <p:tgtEl>
                                          <p:spTgt spid="6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fade">
                                      <p:cBhvr>
                                        <p:cTn id="21" dur="500"/>
                                        <p:tgtEl>
                                          <p:spTgt spid="66"/>
                                        </p:tgtEl>
                                      </p:cBhvr>
                                    </p:animEffect>
                                  </p:childTnLst>
                                  <p:subTnLst>
                                    <p:audio>
                                      <p:cMediaNode>
                                        <p:cTn display="0" masterRel="sameClick">
                                          <p:stCondLst>
                                            <p:cond evt="begin" delay="0">
                                              <p:tn val="19"/>
                                            </p:cond>
                                          </p:stCondLst>
                                          <p:endCondLst>
                                            <p:cond evt="onStopAudio" delay="0">
                                              <p:tgtEl>
                                                <p:sldTgt/>
                                              </p:tgtEl>
                                            </p:cond>
                                          </p:endCondLst>
                                        </p:cTn>
                                        <p:tgtEl>
                                          <p:sndTgt r:embed="rId4" name="peut.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fade">
                                      <p:cBhvr>
                                        <p:cTn id="31"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lvl="0" algn="ctr"/>
            <a:r>
              <a:rPr lang="en-GB" sz="11500" b="1" dirty="0" err="1">
                <a:solidFill>
                  <a:srgbClr val="1E4E79"/>
                </a:solidFill>
              </a:rPr>
              <a:t>peut</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[can/be able to| being able to]</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 name="Google Shape;75;p13"/>
          <p:cNvSpPr txBox="1"/>
          <p:nvPr/>
        </p:nvSpPr>
        <p:spPr>
          <a:xfrm>
            <a:off x="1821949" y="4039200"/>
            <a:ext cx="85480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fr-FR"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fr-FR" sz="6000" b="1" i="0" u="none" strike="noStrike" kern="0" cap="none" spc="0" normalizeH="0" baseline="0" noProof="0" dirty="0">
                <a:ln>
                  <a:noFill/>
                </a:ln>
                <a:solidFill>
                  <a:srgbClr val="EE6000"/>
                </a:solidFill>
                <a:effectLst/>
                <a:uLnTx/>
                <a:uFillTx/>
                <a:latin typeface="Century Gothic"/>
                <a:ea typeface="Century Gothic"/>
                <a:cs typeface="Century Gothic"/>
                <a:sym typeface="Century Gothic"/>
              </a:rPr>
              <a:t>peut</a:t>
            </a:r>
            <a:r>
              <a:rPr kumimoji="0" lang="fr-FR" sz="6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fr-FR"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sortir samedi. </a:t>
            </a:r>
            <a:endParaRPr kumimoji="0" lang="fr-FR"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6" name="Google Shape;76;p13">
            <a:extLst>
              <a:ext uri="{FF2B5EF4-FFF2-40B4-BE49-F238E27FC236}">
                <a16:creationId xmlns:a16="http://schemas.microsoft.com/office/drawing/2014/main" id="{61183C3A-B280-4078-970B-E1854DDBCDD6}"/>
              </a:ext>
            </a:extLst>
          </p:cNvPr>
          <p:cNvSpPr txBox="1"/>
          <p:nvPr/>
        </p:nvSpPr>
        <p:spPr>
          <a:xfrm>
            <a:off x="2059966" y="5054863"/>
            <a:ext cx="8072064"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kumimoji="0" lang="en-GB" sz="3200" b="1" i="0" u="none" strike="noStrike" kern="0" cap="none" spc="0" normalizeH="0" baseline="0" noProof="0" dirty="0">
                <a:ln>
                  <a:noFill/>
                </a:ln>
                <a:solidFill>
                  <a:srgbClr val="EE6000"/>
                </a:solidFill>
                <a:effectLst/>
                <a:uLnTx/>
                <a:uFillTx/>
                <a:latin typeface="Century Gothic"/>
                <a:ea typeface="Century Gothic"/>
                <a:cs typeface="Century Gothic"/>
                <a:sym typeface="Century Gothic"/>
              </a:rPr>
              <a:t>can/is able to </a:t>
            </a:r>
            <a:r>
              <a:rPr kumimoji="0" lang="en-GB" sz="3200" b="0" i="0" u="none" strike="noStrike" kern="0" cap="none" spc="0" normalizeH="0" baseline="0" noProof="0" dirty="0">
                <a:ln>
                  <a:noFill/>
                </a:ln>
                <a:solidFill>
                  <a:srgbClr val="5B9BD5">
                    <a:lumMod val="50000"/>
                  </a:srgbClr>
                </a:solidFill>
                <a:effectLst/>
                <a:uLnTx/>
                <a:uFillTx/>
                <a:latin typeface="Century Gothic"/>
                <a:ea typeface="Century Gothic"/>
                <a:cs typeface="Century Gothic"/>
                <a:sym typeface="Century Gothic"/>
              </a:rPr>
              <a:t>go out on Saturday</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peu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elle peut sortir samedi.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838200" y="1107586"/>
            <a:ext cx="10515600" cy="1325563"/>
          </a:xfrm>
          <a:prstGeom prst="rect">
            <a:avLst/>
          </a:prstGeom>
          <a:noFill/>
          <a:ln>
            <a:noFill/>
          </a:ln>
        </p:spPr>
        <p:txBody>
          <a:bodyPr spcFirstLastPara="1" wrap="square" lIns="91425" tIns="45700" rIns="91425" bIns="45700" anchor="ctr" anchorCtr="0">
            <a:noAutofit/>
          </a:bodyPr>
          <a:lstStyle/>
          <a:p>
            <a:pPr lvl="0" algn="ctr"/>
            <a:r>
              <a:rPr lang="en-GB" sz="11520" b="1" dirty="0" err="1">
                <a:solidFill>
                  <a:srgbClr val="1E4E79"/>
                </a:solidFill>
              </a:rPr>
              <a:t>pouvoir</a:t>
            </a:r>
            <a:br>
              <a:rPr lang="en-GB" sz="8640" b="1" dirty="0">
                <a:solidFill>
                  <a:srgbClr val="1E4E79"/>
                </a:solidFill>
              </a:rPr>
            </a:br>
            <a:endParaRP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[can/be able to| being able to]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4" name="Google Shape;84;p14"/>
          <p:cNvSpPr txBox="1"/>
          <p:nvPr/>
        </p:nvSpPr>
        <p:spPr>
          <a:xfrm>
            <a:off x="0" y="4037385"/>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Tx/>
              <a:buNone/>
              <a:tabLst/>
              <a:defRPr/>
            </a:pPr>
            <a:r>
              <a:rPr kumimoji="0" lang="en-GB" sz="5600" b="0" i="0" u="none" strike="noStrike" kern="0" cap="none" spc="0" normalizeH="0" baseline="0" noProof="0" dirty="0">
                <a:ln>
                  <a:noFill/>
                </a:ln>
                <a:solidFill>
                  <a:srgbClr val="5B9BD5">
                    <a:lumMod val="50000"/>
                  </a:srgbClr>
                </a:solidFill>
                <a:effectLst/>
                <a:uLnTx/>
                <a:uFillTx/>
                <a:latin typeface="Century Gothic"/>
                <a:ea typeface="Century Gothic"/>
                <a:cs typeface="Century Gothic"/>
                <a:sym typeface="Century Gothic"/>
              </a:rPr>
              <a:t>Elle </a:t>
            </a:r>
            <a:r>
              <a:rPr kumimoji="0" lang="en-GB" sz="5600" b="0" i="0" u="none" strike="noStrike" kern="0" cap="none" spc="0" normalizeH="0" baseline="0" noProof="0" dirty="0" err="1">
                <a:ln>
                  <a:noFill/>
                </a:ln>
                <a:solidFill>
                  <a:srgbClr val="5B9BD5">
                    <a:lumMod val="50000"/>
                  </a:srgbClr>
                </a:solidFill>
                <a:effectLst/>
                <a:uLnTx/>
                <a:uFillTx/>
                <a:latin typeface="Century Gothic"/>
                <a:ea typeface="Century Gothic"/>
                <a:cs typeface="Century Gothic"/>
                <a:sym typeface="Century Gothic"/>
              </a:rPr>
              <a:t>aime</a:t>
            </a:r>
            <a:r>
              <a:rPr kumimoji="0" lang="en-GB" sz="5600" b="0" i="0" u="none" strike="noStrike" kern="0" cap="none" spc="0" normalizeH="0" baseline="0" noProof="0" dirty="0">
                <a:ln>
                  <a:noFill/>
                </a:ln>
                <a:solidFill>
                  <a:srgbClr val="5B9BD5">
                    <a:lumMod val="50000"/>
                  </a:srgbClr>
                </a:solidFill>
                <a:effectLst/>
                <a:uLnTx/>
                <a:uFillTx/>
                <a:latin typeface="Century Gothic"/>
                <a:ea typeface="Century Gothic"/>
                <a:cs typeface="Century Gothic"/>
                <a:sym typeface="Century Gothic"/>
              </a:rPr>
              <a:t> </a:t>
            </a:r>
            <a:r>
              <a:rPr kumimoji="0" lang="en-GB" sz="5600" b="1" i="0" u="none" strike="noStrike" kern="0" cap="none" spc="0" normalizeH="0" baseline="0" noProof="0" dirty="0" err="1">
                <a:ln>
                  <a:noFill/>
                </a:ln>
                <a:solidFill>
                  <a:srgbClr val="EE6000"/>
                </a:solidFill>
                <a:effectLst/>
                <a:uLnTx/>
                <a:uFillTx/>
                <a:latin typeface="Century Gothic"/>
                <a:ea typeface="Century Gothic"/>
                <a:cs typeface="Century Gothic"/>
                <a:sym typeface="Century Gothic"/>
              </a:rPr>
              <a:t>pouvoir</a:t>
            </a:r>
            <a:r>
              <a:rPr kumimoji="0" lang="en-GB" sz="5600" b="0" i="0" u="none" strike="noStrike" kern="0" cap="none" spc="0" normalizeH="0" baseline="0" noProof="0" dirty="0">
                <a:ln>
                  <a:noFill/>
                </a:ln>
                <a:solidFill>
                  <a:srgbClr val="5B9BD5">
                    <a:lumMod val="50000"/>
                  </a:srgbClr>
                </a:solidFill>
                <a:effectLst/>
                <a:uLnTx/>
                <a:uFillTx/>
                <a:latin typeface="Century Gothic"/>
                <a:ea typeface="Century Gothic"/>
                <a:cs typeface="Century Gothic"/>
                <a:sym typeface="Century Gothic"/>
              </a:rPr>
              <a:t> </a:t>
            </a:r>
            <a:r>
              <a:rPr kumimoji="0" lang="en-GB" sz="5600" b="0" i="0" u="none" strike="noStrike" kern="0" cap="none" spc="0" normalizeH="0" baseline="0" noProof="0" dirty="0" err="1">
                <a:ln>
                  <a:noFill/>
                </a:ln>
                <a:solidFill>
                  <a:srgbClr val="5B9BD5">
                    <a:lumMod val="50000"/>
                  </a:srgbClr>
                </a:solidFill>
                <a:effectLst/>
                <a:uLnTx/>
                <a:uFillTx/>
                <a:latin typeface="Century Gothic"/>
                <a:ea typeface="Century Gothic"/>
                <a:cs typeface="Century Gothic"/>
                <a:sym typeface="Century Gothic"/>
              </a:rPr>
              <a:t>parler</a:t>
            </a:r>
            <a:r>
              <a:rPr kumimoji="0" lang="en-GB" sz="5600" b="0" i="0" u="none" strike="noStrike" kern="0" cap="none" spc="0" normalizeH="0" baseline="0" noProof="0" dirty="0">
                <a:ln>
                  <a:noFill/>
                </a:ln>
                <a:solidFill>
                  <a:srgbClr val="5B9BD5">
                    <a:lumMod val="50000"/>
                  </a:srgbClr>
                </a:solidFill>
                <a:effectLst/>
                <a:uLnTx/>
                <a:uFillTx/>
                <a:latin typeface="Century Gothic"/>
                <a:ea typeface="Century Gothic"/>
                <a:cs typeface="Century Gothic"/>
                <a:sym typeface="Century Gothic"/>
              </a:rPr>
              <a:t> </a:t>
            </a:r>
            <a:r>
              <a:rPr kumimoji="0" lang="en-GB" sz="5600" b="0" i="0" u="none" strike="noStrike" kern="0" cap="none" spc="0" normalizeH="0" baseline="0" noProof="0" dirty="0" err="1">
                <a:ln>
                  <a:noFill/>
                </a:ln>
                <a:solidFill>
                  <a:srgbClr val="5B9BD5">
                    <a:lumMod val="50000"/>
                  </a:srgbClr>
                </a:solidFill>
                <a:effectLst/>
                <a:uLnTx/>
                <a:uFillTx/>
                <a:latin typeface="Century Gothic"/>
                <a:ea typeface="Century Gothic"/>
                <a:cs typeface="Century Gothic"/>
                <a:sym typeface="Century Gothic"/>
              </a:rPr>
              <a:t>français</a:t>
            </a:r>
            <a:r>
              <a:rPr kumimoji="0" lang="en-GB" sz="5600" b="0" i="0" u="none" strike="noStrike" kern="0" cap="none" spc="0" normalizeH="0" baseline="0" noProof="0" dirty="0">
                <a:ln>
                  <a:noFill/>
                </a:ln>
                <a:solidFill>
                  <a:srgbClr val="5B9BD5">
                    <a:lumMod val="50000"/>
                  </a:srgbClr>
                </a:solidFill>
                <a:effectLst/>
                <a:uLnTx/>
                <a:uFillTx/>
                <a:latin typeface="Century Gothic"/>
                <a:ea typeface="Century Gothic"/>
                <a:cs typeface="Century Gothic"/>
                <a:sym typeface="Century Gothic"/>
              </a:rPr>
              <a:t>. </a:t>
            </a:r>
            <a:endParaRPr kumimoji="0" sz="5600" b="0" i="0" u="none" strike="noStrike" kern="0" cap="none" spc="0" normalizeH="0" baseline="0" noProof="0" dirty="0">
              <a:ln>
                <a:noFill/>
              </a:ln>
              <a:solidFill>
                <a:srgbClr val="5B9BD5">
                  <a:lumMod val="50000"/>
                </a:srgbClr>
              </a:solidFill>
              <a:effectLst/>
              <a:uLnTx/>
              <a:uFillTx/>
              <a:latin typeface="Century Gothic"/>
              <a:ea typeface="Century Gothic"/>
              <a:cs typeface="Century Gothic"/>
              <a:sym typeface="Century Gothic"/>
            </a:endParaRPr>
          </a:p>
        </p:txBody>
      </p:sp>
      <p:sp>
        <p:nvSpPr>
          <p:cNvPr id="85" name="Google Shape;85;p14"/>
          <p:cNvSpPr txBox="1"/>
          <p:nvPr/>
        </p:nvSpPr>
        <p:spPr>
          <a:xfrm>
            <a:off x="1753812" y="5053048"/>
            <a:ext cx="8684375"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a:ea typeface="Century Gothic"/>
                <a:cs typeface="Century Gothic"/>
                <a:sym typeface="Century Gothic"/>
              </a:rPr>
              <a:t>[She likes </a:t>
            </a:r>
            <a:r>
              <a:rPr kumimoji="0" lang="en-GB" sz="3200" b="1" i="0" u="none" strike="noStrike" kern="0" cap="none" spc="0" normalizeH="0" baseline="0" noProof="0" dirty="0">
                <a:ln>
                  <a:noFill/>
                </a:ln>
                <a:solidFill>
                  <a:srgbClr val="EE6000"/>
                </a:solidFill>
                <a:effectLst/>
                <a:uLnTx/>
                <a:uFillTx/>
                <a:latin typeface="Century Gothic"/>
                <a:ea typeface="Century Gothic"/>
                <a:cs typeface="Century Gothic"/>
                <a:sym typeface="Century Gothic"/>
              </a:rPr>
              <a:t>being</a:t>
            </a:r>
            <a:r>
              <a:rPr kumimoji="0" lang="en-GB" sz="3200" b="1" i="0" u="none" strike="noStrike" kern="0" cap="none" spc="0" normalizeH="0" baseline="0" noProof="0" dirty="0">
                <a:ln>
                  <a:noFill/>
                </a:ln>
                <a:solidFill>
                  <a:srgbClr val="5B9BD5">
                    <a:lumMod val="50000"/>
                  </a:srgbClr>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E6000"/>
                </a:solidFill>
                <a:effectLst/>
                <a:uLnTx/>
                <a:uFillTx/>
                <a:latin typeface="Century Gothic"/>
                <a:ea typeface="Century Gothic"/>
                <a:cs typeface="Century Gothic"/>
                <a:sym typeface="Century Gothic"/>
              </a:rPr>
              <a:t>able to </a:t>
            </a:r>
            <a:r>
              <a:rPr kumimoji="0" lang="en-GB" sz="3200" b="0" i="0" u="none" strike="noStrike" kern="0" cap="none" spc="0" normalizeH="0" baseline="0" noProof="0" dirty="0">
                <a:ln>
                  <a:noFill/>
                </a:ln>
                <a:solidFill>
                  <a:srgbClr val="5B9BD5">
                    <a:lumMod val="50000"/>
                  </a:srgbClr>
                </a:solidFill>
                <a:effectLst/>
                <a:uLnTx/>
                <a:uFillTx/>
                <a:latin typeface="Century Gothic"/>
                <a:ea typeface="Century Gothic"/>
                <a:cs typeface="Century Gothic"/>
                <a:sym typeface="Century Gothic"/>
              </a:rPr>
              <a:t>speak French.]</a:t>
            </a:r>
            <a:endParaRPr kumimoji="0" sz="1400" b="0" i="0" u="none" strike="noStrike" kern="0" cap="none" spc="0" normalizeH="0" baseline="0" noProof="0" dirty="0">
              <a:ln>
                <a:noFill/>
              </a:ln>
              <a:solidFill>
                <a:srgbClr val="5B9BD5">
                  <a:lumMod val="50000"/>
                </a:srgbClr>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pouvoi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subTnLst>
                                    <p:audio>
                                      <p:cMediaNode>
                                        <p:cTn display="0" masterRel="sameClick">
                                          <p:stCondLst>
                                            <p:cond evt="begin" delay="0">
                                              <p:tn val="15"/>
                                            </p:cond>
                                          </p:stCondLst>
                                          <p:endCondLst>
                                            <p:cond evt="onStopAudio" delay="0">
                                              <p:tgtEl>
                                                <p:sldTgt/>
                                              </p:tgtEl>
                                            </p:cond>
                                          </p:endCondLst>
                                        </p:cTn>
                                        <p:tgtEl>
                                          <p:sndTgt r:embed="rId4" name="elle aime pouvoi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12" name="Google Shape;75;p13">
            <a:extLst>
              <a:ext uri="{FF2B5EF4-FFF2-40B4-BE49-F238E27FC236}">
                <a16:creationId xmlns:a16="http://schemas.microsoft.com/office/drawing/2014/main" id="{E60EF98C-663D-430D-8626-FCCABAC7368B}"/>
              </a:ext>
            </a:extLst>
          </p:cNvPr>
          <p:cNvSpPr txBox="1"/>
          <p:nvPr/>
        </p:nvSpPr>
        <p:spPr>
          <a:xfrm>
            <a:off x="1821949" y="4039200"/>
            <a:ext cx="85480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fr-FR"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fr-FR" sz="6000" b="1" i="0" u="none" strike="noStrike" kern="0" cap="none" spc="0" normalizeH="0" baseline="0" noProof="0" dirty="0">
                <a:ln>
                  <a:noFill/>
                </a:ln>
                <a:solidFill>
                  <a:srgbClr val="EE6000"/>
                </a:solidFill>
                <a:effectLst/>
                <a:uLnTx/>
                <a:uFillTx/>
                <a:latin typeface="Century Gothic"/>
                <a:ea typeface="Century Gothic"/>
                <a:cs typeface="Century Gothic"/>
                <a:sym typeface="Century Gothic"/>
              </a:rPr>
              <a:t>peut</a:t>
            </a:r>
            <a:r>
              <a:rPr kumimoji="0" lang="fr-FR" sz="6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fr-FR"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sortir samedi. </a:t>
            </a:r>
            <a:endParaRPr kumimoji="0" lang="fr-FR"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10" name="Google Shape;94;p15" descr="question mark action button">
            <a:hlinkClick r:id="" action="ppaction://noaction">
              <a:snd r:embed="rId4" name="elle peut sortir samedi.wav"/>
            </a:hlinkClick>
            <a:extLst>
              <a:ext uri="{FF2B5EF4-FFF2-40B4-BE49-F238E27FC236}">
                <a16:creationId xmlns:a16="http://schemas.microsoft.com/office/drawing/2014/main" id="{31E8EAAD-BE4A-46E7-8F37-42C4865D0A53}"/>
              </a:ext>
            </a:extLst>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 name="Google Shape;91;p15" descr="question mark action button">
            <a:hlinkClick r:id="" action="ppaction://noaction">
              <a:snd r:embed="rId3" name="peut.wav"/>
            </a:hlinkClick>
            <a:extLst>
              <a:ext uri="{FF2B5EF4-FFF2-40B4-BE49-F238E27FC236}">
                <a16:creationId xmlns:a16="http://schemas.microsoft.com/office/drawing/2014/main" id="{6F3B36BA-801A-457A-A65D-B1E52AC4A033}"/>
              </a:ext>
            </a:extLst>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[can/be able to| being able to]</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7" name="Google Shape;97;p15"/>
          <p:cNvSpPr txBox="1"/>
          <p:nvPr/>
        </p:nvSpPr>
        <p:spPr>
          <a:xfrm>
            <a:off x="1924917" y="5166000"/>
            <a:ext cx="8345753"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kumimoji="0" lang="en-GB" sz="3200" b="1" i="0" u="none" strike="noStrike" kern="0" cap="none" spc="0" normalizeH="0" baseline="0" noProof="0" dirty="0">
                <a:ln>
                  <a:noFill/>
                </a:ln>
                <a:solidFill>
                  <a:srgbClr val="EE6000"/>
                </a:solidFill>
                <a:effectLst/>
                <a:uLnTx/>
                <a:uFillTx/>
                <a:latin typeface="Century Gothic"/>
                <a:ea typeface="Century Gothic"/>
                <a:cs typeface="Century Gothic"/>
                <a:sym typeface="Century Gothic"/>
              </a:rPr>
              <a:t>can/is able to </a:t>
            </a:r>
            <a:r>
              <a:rPr kumimoji="0" lang="en-GB" sz="3200" b="0" i="0" u="none" strike="noStrike" kern="0" cap="none" spc="0" normalizeH="0" baseline="0" noProof="0" dirty="0">
                <a:ln>
                  <a:noFill/>
                </a:ln>
                <a:solidFill>
                  <a:srgbClr val="5B9BD5">
                    <a:lumMod val="50000"/>
                  </a:srgbClr>
                </a:solidFill>
                <a:effectLst/>
                <a:uLnTx/>
                <a:uFillTx/>
                <a:latin typeface="Century Gothic"/>
                <a:ea typeface="Century Gothic"/>
                <a:cs typeface="Century Gothic"/>
                <a:sym typeface="Century Gothic"/>
              </a:rPr>
              <a:t>go out on Saturdays</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 name="Google Shape;73;p13">
            <a:extLst>
              <a:ext uri="{FF2B5EF4-FFF2-40B4-BE49-F238E27FC236}">
                <a16:creationId xmlns:a16="http://schemas.microsoft.com/office/drawing/2014/main" id="{912EB1FA-FD6B-4C03-886E-89DC006B22CA}"/>
              </a:ext>
            </a:extLst>
          </p:cNvPr>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lvl="0" algn="ctr"/>
            <a:r>
              <a:rPr lang="en-GB" sz="11500" b="1" dirty="0" err="1">
                <a:solidFill>
                  <a:srgbClr val="1E4E79"/>
                </a:solidFill>
              </a:rPr>
              <a:t>peut</a:t>
            </a:r>
            <a:endParaRPr sz="115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peu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subTnLst>
                                    <p:audio>
                                      <p:cMediaNode>
                                        <p:cTn display="0" masterRel="sameClick">
                                          <p:stCondLst>
                                            <p:cond evt="begin" delay="0">
                                              <p:tn val="20"/>
                                            </p:cond>
                                          </p:stCondLst>
                                          <p:endCondLst>
                                            <p:cond evt="onStopAudio" delay="0">
                                              <p:tgtEl>
                                                <p:sldTgt/>
                                              </p:tgtEl>
                                            </p:cond>
                                          </p:endCondLst>
                                        </p:cTn>
                                        <p:tgtEl>
                                          <p:sndTgt r:embed="rId4" name="elle peut sortir samedi.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7"/>
                                        </p:tgtEl>
                                        <p:attrNameLst>
                                          <p:attrName>style.visibility</p:attrName>
                                        </p:attrNameLst>
                                      </p:cBhvr>
                                      <p:to>
                                        <p:strVal val="visible"/>
                                      </p:to>
                                    </p:set>
                                    <p:animEffect transition="in" filter="fade">
                                      <p:cBhvr>
                                        <p:cTn id="32"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 name="Google Shape;106;p16" descr="question mark action button">
            <a:hlinkClick r:id="" action="ppaction://noaction">
              <a:snd r:embed="rId4" name="elle aime pouvoir.wav"/>
            </a:hlinkClick>
            <a:extLst>
              <a:ext uri="{FF2B5EF4-FFF2-40B4-BE49-F238E27FC236}">
                <a16:creationId xmlns:a16="http://schemas.microsoft.com/office/drawing/2014/main" id="{219C25DE-796F-4824-93DB-05DA39865BCA}"/>
              </a:ext>
            </a:extLst>
          </p:cNvPr>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 name="Google Shape;103;p16" descr="question mark action button">
            <a:hlinkClick r:id="" action="ppaction://noaction">
              <a:snd r:embed="rId3" name="pouvoir.wav"/>
            </a:hlinkClick>
            <a:extLst>
              <a:ext uri="{FF2B5EF4-FFF2-40B4-BE49-F238E27FC236}">
                <a16:creationId xmlns:a16="http://schemas.microsoft.com/office/drawing/2014/main" id="{561A2EA4-ED5F-4937-86C2-830A6877EC72}"/>
              </a:ext>
            </a:extLst>
          </p:cNvPr>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[can/be able to| being able to]</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7" name="Google Shape;107;p16"/>
          <p:cNvSpPr txBox="1"/>
          <p:nvPr/>
        </p:nvSpPr>
        <p:spPr>
          <a:xfrm>
            <a:off x="0" y="4039200"/>
            <a:ext cx="12192000"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aime</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parler</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français</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8" name="Google Shape;108;p16"/>
          <p:cNvSpPr/>
          <p:nvPr/>
        </p:nvSpPr>
        <p:spPr>
          <a:xfrm>
            <a:off x="3626778" y="3983786"/>
            <a:ext cx="2999077" cy="92333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EE6000"/>
                </a:solidFill>
                <a:effectLst/>
                <a:uLnTx/>
                <a:uFillTx/>
                <a:latin typeface="Century Gothic"/>
                <a:ea typeface="Century Gothic"/>
                <a:cs typeface="Century Gothic"/>
                <a:sym typeface="Century Gothic"/>
              </a:rPr>
              <a:t>pouvoir</a:t>
            </a:r>
            <a:endParaRPr kumimoji="0" sz="6000" b="0" i="0" u="none" strike="noStrike" kern="0" cap="none" spc="0" normalizeH="0" baseline="0" noProof="0" dirty="0">
              <a:ln>
                <a:noFill/>
              </a:ln>
              <a:solidFill>
                <a:srgbClr val="EE6000"/>
              </a:solidFill>
              <a:effectLst/>
              <a:uLnTx/>
              <a:uFillTx/>
              <a:latin typeface="Century Gothic"/>
              <a:ea typeface="Century Gothic"/>
              <a:cs typeface="Century Gothic"/>
              <a:sym typeface="Century Gothic"/>
            </a:endParaRPr>
          </a:p>
        </p:txBody>
      </p:sp>
      <p:sp>
        <p:nvSpPr>
          <p:cNvPr id="109" name="Google Shape;109;p16"/>
          <p:cNvSpPr txBox="1"/>
          <p:nvPr/>
        </p:nvSpPr>
        <p:spPr>
          <a:xfrm>
            <a:off x="2024743" y="5166000"/>
            <a:ext cx="8360227" cy="599607"/>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likes </a:t>
            </a:r>
            <a:r>
              <a:rPr kumimoji="0" lang="en-GB" sz="3200" b="1" i="0" u="none" strike="noStrike" kern="0" cap="none" spc="0" normalizeH="0" baseline="0" noProof="0" dirty="0">
                <a:ln>
                  <a:noFill/>
                </a:ln>
                <a:solidFill>
                  <a:srgbClr val="EE6000"/>
                </a:solidFill>
                <a:effectLst/>
                <a:uLnTx/>
                <a:uFillTx/>
                <a:latin typeface="Century Gothic"/>
                <a:ea typeface="Century Gothic"/>
                <a:cs typeface="Century Gothic"/>
                <a:sym typeface="Century Gothic"/>
              </a:rPr>
              <a:t>being able to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speak French.]</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 name="Google Shape;63;p12">
            <a:extLst>
              <a:ext uri="{FF2B5EF4-FFF2-40B4-BE49-F238E27FC236}">
                <a16:creationId xmlns:a16="http://schemas.microsoft.com/office/drawing/2014/main" id="{0361C0C8-56F1-4732-A51A-733EBFDA3E07}"/>
              </a:ext>
            </a:extLst>
          </p:cNvPr>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lvl="0" algn="ctr"/>
            <a:r>
              <a:rPr lang="en-GB" sz="11520" b="1" dirty="0" err="1">
                <a:solidFill>
                  <a:srgbClr val="1E4E79"/>
                </a:solidFill>
              </a:rPr>
              <a:t>pouvoir</a:t>
            </a:r>
            <a:endParaRPr sz="3959"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pouvoir.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7"/>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elle aime pouvoir.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5" grpId="0" animBg="1"/>
      <p:bldP spid="107" grpId="0" animBg="1"/>
      <p:bldP spid="108" grpId="0"/>
      <p:bldP spid="10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8" name="TextBox 7">
            <a:extLst>
              <a:ext uri="{FF2B5EF4-FFF2-40B4-BE49-F238E27FC236}">
                <a16:creationId xmlns:a16="http://schemas.microsoft.com/office/drawing/2014/main" id="{EA45B3FD-5539-4D9F-AF5F-438E11F004DA}"/>
              </a:ext>
            </a:extLst>
          </p:cNvPr>
          <p:cNvSpPr txBox="1"/>
          <p:nvPr/>
        </p:nvSpPr>
        <p:spPr>
          <a:xfrm>
            <a:off x="3390617" y="5125641"/>
            <a:ext cx="7088727"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she can/is able to</a:t>
            </a:r>
          </a:p>
        </p:txBody>
      </p:sp>
      <p:sp>
        <p:nvSpPr>
          <p:cNvPr id="9" name="TextBox 8">
            <a:extLst>
              <a:ext uri="{FF2B5EF4-FFF2-40B4-BE49-F238E27FC236}">
                <a16:creationId xmlns:a16="http://schemas.microsoft.com/office/drawing/2014/main" id="{877AE412-E859-4B58-9311-A8F4A4DC56FC}"/>
              </a:ext>
            </a:extLst>
          </p:cNvPr>
          <p:cNvSpPr txBox="1"/>
          <p:nvPr/>
        </p:nvSpPr>
        <p:spPr>
          <a:xfrm>
            <a:off x="3390617" y="4283975"/>
            <a:ext cx="6969961"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he can/is able to</a:t>
            </a:r>
          </a:p>
        </p:txBody>
      </p:sp>
      <p:sp>
        <p:nvSpPr>
          <p:cNvPr id="3" name="Oval Callout 2" hidden="1"/>
          <p:cNvSpPr/>
          <p:nvPr/>
        </p:nvSpPr>
        <p:spPr>
          <a:xfrm>
            <a:off x="4491788" y="4423556"/>
            <a:ext cx="6712299" cy="1749344"/>
          </a:xfrm>
          <a:prstGeom prst="wedgeEllipseCallout">
            <a:avLst>
              <a:gd name="adj1" fmla="val -51592"/>
              <a:gd name="adj2" fmla="val -47466"/>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TextBox 19" hidden="1"/>
          <p:cNvSpPr txBox="1"/>
          <p:nvPr/>
        </p:nvSpPr>
        <p:spPr>
          <a:xfrm>
            <a:off x="5036463" y="4734057"/>
            <a:ext cx="58782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These verb forms all sound the same!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–s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on the </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je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en-GB" sz="2400" b="0" i="1" u="none" strike="noStrike" kern="1200" cap="none" spc="0" normalizeH="0" baseline="0" noProof="0" dirty="0" err="1">
                <a:ln>
                  <a:noFill/>
                </a:ln>
                <a:solidFill>
                  <a:prstClr val="white"/>
                </a:solidFill>
                <a:effectLst/>
                <a:uLnTx/>
                <a:uFillTx/>
                <a:latin typeface="Century Gothic" panose="020F0302020204030204"/>
                <a:ea typeface="+mn-ea"/>
                <a:cs typeface="+mn-cs"/>
              </a:rPr>
              <a:t>tu</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forms is a </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silent final consonant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(SFC)</a:t>
            </a:r>
          </a:p>
        </p:txBody>
      </p:sp>
      <p:sp>
        <p:nvSpPr>
          <p:cNvPr id="5" name="TextBox 4">
            <a:extLst>
              <a:ext uri="{FF2B5EF4-FFF2-40B4-BE49-F238E27FC236}">
                <a16:creationId xmlns:a16="http://schemas.microsoft.com/office/drawing/2014/main" id="{829ABE20-583E-4FFA-A34C-A512B8D2D5E2}"/>
              </a:ext>
            </a:extLst>
          </p:cNvPr>
          <p:cNvSpPr txBox="1"/>
          <p:nvPr/>
        </p:nvSpPr>
        <p:spPr>
          <a:xfrm>
            <a:off x="675401" y="2600643"/>
            <a:ext cx="2412360" cy="830997"/>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je </a:t>
            </a:r>
            <a:r>
              <a:rPr lang="en-GB" sz="4800" b="1" dirty="0">
                <a:solidFill>
                  <a:srgbClr val="5B9BD5">
                    <a:lumMod val="50000"/>
                  </a:srgbClr>
                </a:solidFill>
                <a:latin typeface="Century Gothic" panose="020B0502020202020204" pitchFamily="34" charset="0"/>
              </a:rPr>
              <a:t>p</a:t>
            </a: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eu</a:t>
            </a:r>
            <a:r>
              <a:rPr kumimoji="0" lang="en-GB" sz="48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x</a:t>
            </a:r>
            <a:endParaRPr kumimoji="0" lang="en-GB" sz="48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9E0B19B6-3AF3-4C6B-BF9A-BFD1157B71F1}"/>
              </a:ext>
            </a:extLst>
          </p:cNvPr>
          <p:cNvSpPr txBox="1"/>
          <p:nvPr/>
        </p:nvSpPr>
        <p:spPr>
          <a:xfrm>
            <a:off x="3390617" y="2600643"/>
            <a:ext cx="6442802"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 can/am able to</a:t>
            </a:r>
          </a:p>
        </p:txBody>
      </p:sp>
      <p:sp>
        <p:nvSpPr>
          <p:cNvPr id="7" name="TextBox 6">
            <a:extLst>
              <a:ext uri="{FF2B5EF4-FFF2-40B4-BE49-F238E27FC236}">
                <a16:creationId xmlns:a16="http://schemas.microsoft.com/office/drawing/2014/main" id="{CBD7264A-35DF-4C40-9411-9E88464091E4}"/>
              </a:ext>
            </a:extLst>
          </p:cNvPr>
          <p:cNvSpPr txBox="1"/>
          <p:nvPr/>
        </p:nvSpPr>
        <p:spPr>
          <a:xfrm>
            <a:off x="547567" y="4283975"/>
            <a:ext cx="2540193" cy="830997"/>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il</a:t>
            </a: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lang="en-GB" sz="4800" b="1" dirty="0">
                <a:solidFill>
                  <a:srgbClr val="5B9BD5">
                    <a:lumMod val="50000"/>
                  </a:srgbClr>
                </a:solidFill>
                <a:latin typeface="Century Gothic" panose="020B0502020202020204" pitchFamily="34" charset="0"/>
              </a:rPr>
              <a:t>p</a:t>
            </a: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eu</a:t>
            </a:r>
            <a:r>
              <a:rPr kumimoji="0" lang="en-GB" sz="48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t</a:t>
            </a: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p:txBody>
      </p:sp>
      <p:sp>
        <p:nvSpPr>
          <p:cNvPr id="10" name="Rectangle 9">
            <a:extLst>
              <a:ext uri="{FF2B5EF4-FFF2-40B4-BE49-F238E27FC236}">
                <a16:creationId xmlns:a16="http://schemas.microsoft.com/office/drawing/2014/main" id="{618442BA-8AE7-4F81-8308-5BDF92A8A587}"/>
              </a:ext>
            </a:extLst>
          </p:cNvPr>
          <p:cNvSpPr/>
          <p:nvPr/>
        </p:nvSpPr>
        <p:spPr>
          <a:xfrm>
            <a:off x="141122" y="5125641"/>
            <a:ext cx="294664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elle</a:t>
            </a: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lang="en-GB" sz="4800" b="1" dirty="0">
                <a:solidFill>
                  <a:srgbClr val="5B9BD5">
                    <a:lumMod val="50000"/>
                  </a:srgbClr>
                </a:solidFill>
                <a:latin typeface="Century Gothic" panose="020B0502020202020204" pitchFamily="34" charset="0"/>
              </a:rPr>
              <a:t>p</a:t>
            </a: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eu</a:t>
            </a:r>
            <a:r>
              <a:rPr kumimoji="0" lang="en-GB" sz="48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t</a:t>
            </a:r>
            <a:endParaRPr kumimoji="0" lang="en-GB" sz="48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51785505-E840-45D2-8EFC-A07818020BB4}"/>
              </a:ext>
            </a:extLst>
          </p:cNvPr>
          <p:cNvSpPr txBox="1"/>
          <p:nvPr/>
        </p:nvSpPr>
        <p:spPr>
          <a:xfrm>
            <a:off x="141121" y="3442309"/>
            <a:ext cx="2946640"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tu</a:t>
            </a: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lang="en-GB" sz="4800" b="1" dirty="0">
                <a:solidFill>
                  <a:srgbClr val="5B9BD5">
                    <a:lumMod val="50000"/>
                  </a:srgbClr>
                </a:solidFill>
                <a:latin typeface="Century Gothic" panose="020B0502020202020204" pitchFamily="34" charset="0"/>
              </a:rPr>
              <a:t>p</a:t>
            </a: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eu</a:t>
            </a:r>
            <a:r>
              <a:rPr kumimoji="0" lang="en-GB" sz="48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x</a:t>
            </a:r>
            <a:endParaRPr kumimoji="0" lang="en-GB" sz="48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5C2CD311-430F-47DC-AB63-9F70C17F3870}"/>
              </a:ext>
            </a:extLst>
          </p:cNvPr>
          <p:cNvSpPr txBox="1"/>
          <p:nvPr/>
        </p:nvSpPr>
        <p:spPr>
          <a:xfrm>
            <a:off x="3390617" y="3442309"/>
            <a:ext cx="6730613"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you can/are able</a:t>
            </a:r>
            <a:r>
              <a:rPr kumimoji="0" lang="en-GB" sz="4800" b="0" i="0" u="none" strike="noStrike" kern="1200" cap="none" spc="0" normalizeH="0" noProof="0" dirty="0">
                <a:ln>
                  <a:noFill/>
                </a:ln>
                <a:solidFill>
                  <a:srgbClr val="115076"/>
                </a:solidFill>
                <a:effectLst/>
                <a:uLnTx/>
                <a:uFillTx/>
                <a:latin typeface="Century Gothic" panose="020B0502020202020204" pitchFamily="34" charset="0"/>
                <a:ea typeface="+mn-ea"/>
                <a:cs typeface="+mn-cs"/>
              </a:rPr>
              <a:t> </a:t>
            </a:r>
            <a:r>
              <a:rPr kumimoji="0" lang="en-GB"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to</a:t>
            </a:r>
          </a:p>
        </p:txBody>
      </p:sp>
      <p:sp>
        <p:nvSpPr>
          <p:cNvPr id="17" name="TextBox 16">
            <a:extLst>
              <a:ext uri="{FF2B5EF4-FFF2-40B4-BE49-F238E27FC236}">
                <a16:creationId xmlns:a16="http://schemas.microsoft.com/office/drawing/2014/main" id="{79FE82EF-4B77-495E-BFA3-358F5D1A00C8}"/>
              </a:ext>
            </a:extLst>
          </p:cNvPr>
          <p:cNvSpPr txBox="1"/>
          <p:nvPr/>
        </p:nvSpPr>
        <p:spPr>
          <a:xfrm>
            <a:off x="8345646" y="2037529"/>
            <a:ext cx="3710722" cy="4024967"/>
          </a:xfrm>
          <a:prstGeom prst="wedgeEllipseCallout">
            <a:avLst>
              <a:gd name="adj1" fmla="val -62188"/>
              <a:gd name="adj2" fmla="val -21747"/>
            </a:avLst>
          </a:prstGeom>
          <a:solidFill>
            <a:srgbClr val="11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We can’t say ‘</a:t>
            </a:r>
            <a:r>
              <a:rPr kumimoji="0" lang="en-GB" sz="2000" b="0" u="none" strike="noStrike" kern="1200" cap="none" spc="0" normalizeH="0" baseline="0" noProof="0" dirty="0">
                <a:ln>
                  <a:noFill/>
                </a:ln>
                <a:solidFill>
                  <a:prstClr val="white"/>
                </a:solidFill>
                <a:effectLst/>
                <a:uLnTx/>
                <a:uFillTx/>
                <a:latin typeface="Century Gothic" panose="020F0302020204030204"/>
                <a:ea typeface="+mn-ea"/>
                <a:cs typeface="+mn-cs"/>
              </a:rPr>
              <a:t>be able to’</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in the present continuous. ‘Being able to’ do something is</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a </a:t>
            </a:r>
            <a:r>
              <a:rPr kumimoji="0" lang="en-GB" sz="2000" b="1" i="0" u="none" strike="noStrike" kern="1200" cap="none" spc="0" normalizeH="0" noProof="0" dirty="0">
                <a:ln>
                  <a:noFill/>
                </a:ln>
                <a:solidFill>
                  <a:prstClr val="white"/>
                </a:solidFill>
                <a:effectLst/>
                <a:uLnTx/>
                <a:uFillTx/>
                <a:latin typeface="Century Gothic" panose="020F0302020204030204"/>
                <a:ea typeface="+mn-ea"/>
                <a:cs typeface="+mn-cs"/>
              </a:rPr>
              <a:t>state</a:t>
            </a:r>
            <a:r>
              <a:rPr lang="en-GB" sz="2000" dirty="0">
                <a:solidFill>
                  <a:prstClr val="white"/>
                </a:solidFill>
                <a:latin typeface="Century Gothic" panose="020F0302020204030204"/>
              </a:rPr>
              <a:t> that is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generally true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not an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action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you do at a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particular time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1" name="Picture 20" descr="background rectangle">
            <a:extLst>
              <a:ext uri="{FF2B5EF4-FFF2-40B4-BE49-F238E27FC236}">
                <a16:creationId xmlns:a16="http://schemas.microsoft.com/office/drawing/2014/main" id="{68DFCCAA-AED6-450E-BFD5-D02E79B39B4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2" name="Title 3">
            <a:extLst>
              <a:ext uri="{FF2B5EF4-FFF2-40B4-BE49-F238E27FC236}">
                <a16:creationId xmlns:a16="http://schemas.microsoft.com/office/drawing/2014/main" id="{9C067D3D-56E8-40FC-8561-010D762CEE39}"/>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Le </a:t>
            </a:r>
            <a:r>
              <a:rPr lang="en-GB" sz="3600" b="1" dirty="0" err="1">
                <a:solidFill>
                  <a:schemeClr val="bg1"/>
                </a:solidFill>
              </a:rPr>
              <a:t>verbe</a:t>
            </a:r>
            <a:r>
              <a:rPr lang="en-GB" sz="3600" b="1" dirty="0">
                <a:solidFill>
                  <a:schemeClr val="bg1"/>
                </a:solidFill>
              </a:rPr>
              <a:t> ‘</a:t>
            </a:r>
            <a:r>
              <a:rPr lang="en-GB" sz="3600" b="1" dirty="0" err="1">
                <a:solidFill>
                  <a:schemeClr val="bg1"/>
                </a:solidFill>
              </a:rPr>
              <a:t>pouvoir</a:t>
            </a:r>
            <a:r>
              <a:rPr lang="en-GB" sz="3600" b="1" dirty="0">
                <a:solidFill>
                  <a:schemeClr val="bg1"/>
                </a:solidFill>
              </a:rPr>
              <a:t>’</a:t>
            </a:r>
          </a:p>
        </p:txBody>
      </p:sp>
      <p:sp>
        <p:nvSpPr>
          <p:cNvPr id="23" name="Rounded Rectangle 46">
            <a:extLst>
              <a:ext uri="{FF2B5EF4-FFF2-40B4-BE49-F238E27FC236}">
                <a16:creationId xmlns:a16="http://schemas.microsoft.com/office/drawing/2014/main" id="{327EC8DA-A99B-4656-A70D-0DA8F7B51AFB}"/>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EB9DE8CE-F413-4F60-BE70-5BED56BC89F3}"/>
              </a:ext>
            </a:extLst>
          </p:cNvPr>
          <p:cNvSpPr txBox="1"/>
          <p:nvPr/>
        </p:nvSpPr>
        <p:spPr>
          <a:xfrm>
            <a:off x="180000" y="1296000"/>
            <a:ext cx="11729921" cy="830997"/>
          </a:xfrm>
          <a:prstGeom prst="rect">
            <a:avLst/>
          </a:prstGeom>
          <a:noFill/>
        </p:spPr>
        <p:txBody>
          <a:bodyPr wrap="square" rtlCol="0">
            <a:spAutoFit/>
          </a:bodyPr>
          <a:lstStyle/>
          <a:p>
            <a:r>
              <a:rPr lang="en-GB" sz="2400" b="1" i="1" dirty="0" err="1">
                <a:solidFill>
                  <a:srgbClr val="115076"/>
                </a:solidFill>
                <a:latin typeface="Century Gothic" panose="020B0502020202020204" pitchFamily="34" charset="0"/>
              </a:rPr>
              <a:t>Pouvoir</a:t>
            </a:r>
            <a:r>
              <a:rPr lang="en-GB" sz="2400" i="1" dirty="0">
                <a:solidFill>
                  <a:srgbClr val="115076"/>
                </a:solidFill>
                <a:latin typeface="Century Gothic" panose="020B0502020202020204" pitchFamily="34" charset="0"/>
              </a:rPr>
              <a:t> </a:t>
            </a:r>
            <a:r>
              <a:rPr lang="en-GB" sz="2400" dirty="0">
                <a:solidFill>
                  <a:srgbClr val="115076"/>
                </a:solidFill>
                <a:latin typeface="Century Gothic" panose="020B0502020202020204" pitchFamily="34" charset="0"/>
              </a:rPr>
              <a:t>is an </a:t>
            </a:r>
            <a:r>
              <a:rPr lang="en-GB" sz="2400" b="1" dirty="0">
                <a:solidFill>
                  <a:srgbClr val="115076"/>
                </a:solidFill>
                <a:latin typeface="Century Gothic" panose="020B0502020202020204" pitchFamily="34" charset="0"/>
              </a:rPr>
              <a:t>irregular </a:t>
            </a:r>
            <a:r>
              <a:rPr lang="en-GB" sz="2400" dirty="0">
                <a:solidFill>
                  <a:srgbClr val="115076"/>
                </a:solidFill>
                <a:latin typeface="Century Gothic" panose="020B0502020202020204" pitchFamily="34" charset="0"/>
              </a:rPr>
              <a:t>verb. This is the pattern of endings for the </a:t>
            </a:r>
            <a:r>
              <a:rPr lang="en-GB" sz="2400" b="1" dirty="0">
                <a:solidFill>
                  <a:srgbClr val="115076"/>
                </a:solidFill>
                <a:latin typeface="Century Gothic" panose="020B0502020202020204" pitchFamily="34" charset="0"/>
              </a:rPr>
              <a:t>first</a:t>
            </a:r>
            <a:r>
              <a:rPr lang="en-GB" sz="2400" dirty="0">
                <a:solidFill>
                  <a:srgbClr val="115076"/>
                </a:solidFill>
                <a:latin typeface="Century Gothic" panose="020B0502020202020204" pitchFamily="34" charset="0"/>
              </a:rPr>
              <a:t>, </a:t>
            </a:r>
            <a:r>
              <a:rPr lang="en-GB" sz="2400" b="1" dirty="0">
                <a:solidFill>
                  <a:srgbClr val="115076"/>
                </a:solidFill>
                <a:latin typeface="Century Gothic" panose="020B0502020202020204" pitchFamily="34" charset="0"/>
              </a:rPr>
              <a:t>second</a:t>
            </a:r>
            <a:r>
              <a:rPr lang="en-GB" sz="2400" dirty="0">
                <a:solidFill>
                  <a:srgbClr val="115076"/>
                </a:solidFill>
                <a:latin typeface="Century Gothic" panose="020B0502020202020204" pitchFamily="34" charset="0"/>
              </a:rPr>
              <a:t> and </a:t>
            </a:r>
            <a:r>
              <a:rPr lang="en-GB" sz="2400" b="1" dirty="0">
                <a:solidFill>
                  <a:srgbClr val="115076"/>
                </a:solidFill>
                <a:latin typeface="Century Gothic" panose="020B0502020202020204" pitchFamily="34" charset="0"/>
              </a:rPr>
              <a:t>third</a:t>
            </a:r>
            <a:r>
              <a:rPr lang="en-GB" sz="2400" dirty="0">
                <a:solidFill>
                  <a:srgbClr val="115076"/>
                </a:solidFill>
                <a:latin typeface="Century Gothic" panose="020B0502020202020204" pitchFamily="34" charset="0"/>
              </a:rPr>
              <a:t> person </a:t>
            </a:r>
            <a:r>
              <a:rPr lang="en-GB" sz="2400" b="1" dirty="0">
                <a:solidFill>
                  <a:srgbClr val="115076"/>
                </a:solidFill>
                <a:latin typeface="Century Gothic" panose="020B0502020202020204" pitchFamily="34" charset="0"/>
              </a:rPr>
              <a:t>singular</a:t>
            </a:r>
            <a:r>
              <a:rPr lang="en-GB" sz="2400" dirty="0">
                <a:solidFill>
                  <a:srgbClr val="115076"/>
                </a:solidFill>
                <a:latin typeface="Century Gothic" panose="020B0502020202020204" pitchFamily="34" charset="0"/>
              </a:rPr>
              <a:t> forms of </a:t>
            </a:r>
            <a:r>
              <a:rPr lang="en-GB" sz="2400" i="1" dirty="0" err="1">
                <a:solidFill>
                  <a:srgbClr val="115076"/>
                </a:solidFill>
                <a:latin typeface="Century Gothic" panose="020B0502020202020204" pitchFamily="34" charset="0"/>
              </a:rPr>
              <a:t>pouvoir</a:t>
            </a:r>
            <a:r>
              <a:rPr lang="en-GB" sz="2400" dirty="0">
                <a:solidFill>
                  <a:srgbClr val="115076"/>
                </a:solidFill>
                <a:latin typeface="Century Gothic" panose="020B0502020202020204" pitchFamily="34" charset="0"/>
              </a:rPr>
              <a:t>:</a:t>
            </a:r>
          </a:p>
        </p:txBody>
      </p:sp>
      <p:sp>
        <p:nvSpPr>
          <p:cNvPr id="14" name="TextBox 13">
            <a:extLst>
              <a:ext uri="{FF2B5EF4-FFF2-40B4-BE49-F238E27FC236}">
                <a16:creationId xmlns:a16="http://schemas.microsoft.com/office/drawing/2014/main" id="{D871DFE7-447A-4C1A-84BB-C5492C230E18}"/>
              </a:ext>
            </a:extLst>
          </p:cNvPr>
          <p:cNvSpPr txBox="1"/>
          <p:nvPr/>
        </p:nvSpPr>
        <p:spPr>
          <a:xfrm>
            <a:off x="5828217" y="176523"/>
            <a:ext cx="4360464" cy="1861006"/>
          </a:xfrm>
          <a:prstGeom prst="wedgeEllipseCallout">
            <a:avLst>
              <a:gd name="adj1" fmla="val -58404"/>
              <a:gd name="adj2" fmla="val 33433"/>
            </a:avLst>
          </a:prstGeom>
          <a:solidFill>
            <a:srgbClr val="11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You have seen this pattern of </a:t>
            </a:r>
            <a:r>
              <a:rPr lang="en-GB" sz="2000" b="1" dirty="0">
                <a:solidFill>
                  <a:prstClr val="white"/>
                </a:solidFill>
                <a:latin typeface="Century Gothic" panose="020F0302020204030204"/>
              </a:rPr>
              <a:t>-</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x</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-x</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endings before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prstClr val="white"/>
                </a:solidFill>
                <a:effectLst/>
                <a:uLnTx/>
                <a:uFillTx/>
                <a:latin typeface="Century Gothic" panose="020F0302020204030204"/>
                <a:ea typeface="+mn-ea"/>
                <a:cs typeface="+mn-cs"/>
              </a:rPr>
              <a:t>vouloir</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devoir.</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49304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6" grpId="0" animBg="1"/>
      <p:bldP spid="7" grpId="0" animBg="1"/>
      <p:bldP spid="10" grpId="0"/>
      <p:bldP spid="17"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42" name="TextBox 41">
            <a:extLst>
              <a:ext uri="{FF2B5EF4-FFF2-40B4-BE49-F238E27FC236}">
                <a16:creationId xmlns:a16="http://schemas.microsoft.com/office/drawing/2014/main" id="{7EB1C3E7-7596-4BB0-87B2-482184C81A41}"/>
              </a:ext>
            </a:extLst>
          </p:cNvPr>
          <p:cNvSpPr txBox="1"/>
          <p:nvPr/>
        </p:nvSpPr>
        <p:spPr>
          <a:xfrm>
            <a:off x="8454021" y="5158450"/>
            <a:ext cx="3128379" cy="1077575"/>
          </a:xfrm>
          <a:prstGeom prst="cloudCallout">
            <a:avLst>
              <a:gd name="adj1" fmla="val -76396"/>
              <a:gd name="adj2" fmla="val -9981"/>
            </a:avLst>
          </a:prstGeom>
          <a:noFill/>
          <a:ln>
            <a:solidFill>
              <a:srgbClr val="115076"/>
            </a:solidFill>
          </a:ln>
        </p:spPr>
        <p:txBody>
          <a:bodyPr wrap="square" rtlCol="0" anchor="ctr">
            <a:spAutoFit/>
          </a:bodyPr>
          <a:lstStyle/>
          <a:p>
            <a:pPr algn="ctr"/>
            <a:r>
              <a:rPr lang="en-GB" sz="2000" dirty="0">
                <a:solidFill>
                  <a:srgbClr val="115076"/>
                </a:solidFill>
              </a:rPr>
              <a:t>Elle </a:t>
            </a:r>
            <a:r>
              <a:rPr lang="en-GB" sz="2000" dirty="0" err="1">
                <a:solidFill>
                  <a:srgbClr val="115076"/>
                </a:solidFill>
              </a:rPr>
              <a:t>peut</a:t>
            </a:r>
            <a:r>
              <a:rPr lang="en-GB" sz="2000" dirty="0">
                <a:solidFill>
                  <a:srgbClr val="115076"/>
                </a:solidFill>
              </a:rPr>
              <a:t> </a:t>
            </a:r>
            <a:r>
              <a:rPr lang="en-GB" sz="2000" dirty="0" err="1">
                <a:solidFill>
                  <a:srgbClr val="115076"/>
                </a:solidFill>
              </a:rPr>
              <a:t>parler</a:t>
            </a:r>
            <a:r>
              <a:rPr lang="en-GB" sz="2000" dirty="0">
                <a:solidFill>
                  <a:srgbClr val="115076"/>
                </a:solidFill>
              </a:rPr>
              <a:t> avec Abdel.</a:t>
            </a:r>
          </a:p>
        </p:txBody>
      </p:sp>
      <p:pic>
        <p:nvPicPr>
          <p:cNvPr id="7" name="Picture 6">
            <a:extLst>
              <a:ext uri="{FF2B5EF4-FFF2-40B4-BE49-F238E27FC236}">
                <a16:creationId xmlns:a16="http://schemas.microsoft.com/office/drawing/2014/main" id="{642EA42F-0EE9-4B8D-8DD0-2B2E39F13A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4482" y="3534390"/>
            <a:ext cx="2848671" cy="2848671"/>
          </a:xfrm>
          <a:prstGeom prst="rect">
            <a:avLst/>
          </a:prstGeom>
        </p:spPr>
      </p:pic>
      <p:sp>
        <p:nvSpPr>
          <p:cNvPr id="3" name="Oval Callout 2" hidden="1"/>
          <p:cNvSpPr/>
          <p:nvPr/>
        </p:nvSpPr>
        <p:spPr>
          <a:xfrm>
            <a:off x="4491788" y="4423556"/>
            <a:ext cx="6712299" cy="1749344"/>
          </a:xfrm>
          <a:prstGeom prst="wedgeEllipseCallout">
            <a:avLst>
              <a:gd name="adj1" fmla="val -51592"/>
              <a:gd name="adj2" fmla="val -47466"/>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TextBox 19" hidden="1"/>
          <p:cNvSpPr txBox="1"/>
          <p:nvPr/>
        </p:nvSpPr>
        <p:spPr>
          <a:xfrm>
            <a:off x="5036463" y="4734057"/>
            <a:ext cx="58782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These verb forms all sound the same!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–s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on the </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je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en-GB" sz="2400" b="0" i="1" u="none" strike="noStrike" kern="1200" cap="none" spc="0" normalizeH="0" baseline="0" noProof="0" dirty="0" err="1">
                <a:ln>
                  <a:noFill/>
                </a:ln>
                <a:solidFill>
                  <a:prstClr val="white"/>
                </a:solidFill>
                <a:effectLst/>
                <a:uLnTx/>
                <a:uFillTx/>
                <a:latin typeface="Century Gothic" panose="020F0302020204030204"/>
                <a:ea typeface="+mn-ea"/>
                <a:cs typeface="+mn-cs"/>
              </a:rPr>
              <a:t>tu</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forms is a </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silent final consonant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(SFC)</a:t>
            </a:r>
          </a:p>
        </p:txBody>
      </p:sp>
      <p:sp>
        <p:nvSpPr>
          <p:cNvPr id="11" name="TextBox 10">
            <a:extLst>
              <a:ext uri="{FF2B5EF4-FFF2-40B4-BE49-F238E27FC236}">
                <a16:creationId xmlns:a16="http://schemas.microsoft.com/office/drawing/2014/main" id="{51423926-B5FF-4432-98B1-413FF3D763CB}"/>
              </a:ext>
            </a:extLst>
          </p:cNvPr>
          <p:cNvSpPr txBox="1"/>
          <p:nvPr/>
        </p:nvSpPr>
        <p:spPr>
          <a:xfrm>
            <a:off x="586913" y="5487395"/>
            <a:ext cx="3294189" cy="609064"/>
          </a:xfrm>
          <a:prstGeom prst="cloudCallout">
            <a:avLst>
              <a:gd name="adj1" fmla="val 68612"/>
              <a:gd name="adj2" fmla="val -11750"/>
            </a:avLst>
          </a:prstGeom>
          <a:noFill/>
          <a:ln>
            <a:solidFill>
              <a:srgbClr val="115076"/>
            </a:solidFill>
          </a:ln>
        </p:spPr>
        <p:txBody>
          <a:bodyPr wrap="square" rtlCol="0" anchor="ctr">
            <a:spAutoFit/>
          </a:bodyPr>
          <a:lstStyle/>
          <a:p>
            <a:pPr algn="ctr"/>
            <a:r>
              <a:rPr lang="en-GB" sz="2000" dirty="0">
                <a:solidFill>
                  <a:srgbClr val="115076"/>
                </a:solidFill>
              </a:rPr>
              <a:t>Je </a:t>
            </a:r>
            <a:r>
              <a:rPr lang="en-GB" sz="2000" dirty="0" err="1">
                <a:solidFill>
                  <a:srgbClr val="115076"/>
                </a:solidFill>
              </a:rPr>
              <a:t>peux</a:t>
            </a:r>
            <a:r>
              <a:rPr lang="en-GB" sz="2000" dirty="0">
                <a:solidFill>
                  <a:srgbClr val="115076"/>
                </a:solidFill>
              </a:rPr>
              <a:t> aider.</a:t>
            </a:r>
          </a:p>
        </p:txBody>
      </p:sp>
      <p:sp>
        <p:nvSpPr>
          <p:cNvPr id="63" name="TextBox 62">
            <a:extLst>
              <a:ext uri="{FF2B5EF4-FFF2-40B4-BE49-F238E27FC236}">
                <a16:creationId xmlns:a16="http://schemas.microsoft.com/office/drawing/2014/main" id="{FFBD21E1-A7B6-44CC-B34F-2572F6B8F5FD}"/>
              </a:ext>
            </a:extLst>
          </p:cNvPr>
          <p:cNvSpPr txBox="1"/>
          <p:nvPr/>
        </p:nvSpPr>
        <p:spPr>
          <a:xfrm>
            <a:off x="6999033" y="3515356"/>
            <a:ext cx="4026359" cy="1546086"/>
          </a:xfrm>
          <a:prstGeom prst="cloudCallout">
            <a:avLst>
              <a:gd name="adj1" fmla="val -53642"/>
              <a:gd name="adj2" fmla="val 33475"/>
            </a:avLst>
          </a:prstGeom>
          <a:noFill/>
          <a:ln>
            <a:solidFill>
              <a:srgbClr val="115076"/>
            </a:solidFill>
          </a:ln>
        </p:spPr>
        <p:txBody>
          <a:bodyPr wrap="square" rtlCol="0" anchor="ctr">
            <a:spAutoFit/>
          </a:bodyPr>
          <a:lstStyle/>
          <a:p>
            <a:pPr algn="ctr"/>
            <a:r>
              <a:rPr lang="en-GB" sz="2000" dirty="0">
                <a:solidFill>
                  <a:srgbClr val="115076"/>
                </a:solidFill>
              </a:rPr>
              <a:t>Je </a:t>
            </a:r>
            <a:r>
              <a:rPr lang="en-GB" sz="2000" dirty="0" err="1">
                <a:solidFill>
                  <a:srgbClr val="115076"/>
                </a:solidFill>
              </a:rPr>
              <a:t>peux</a:t>
            </a:r>
            <a:r>
              <a:rPr lang="en-GB" sz="2000" dirty="0">
                <a:solidFill>
                  <a:srgbClr val="115076"/>
                </a:solidFill>
              </a:rPr>
              <a:t> passer les </a:t>
            </a:r>
            <a:r>
              <a:rPr lang="en-GB" sz="2000" dirty="0" err="1">
                <a:solidFill>
                  <a:srgbClr val="115076"/>
                </a:solidFill>
              </a:rPr>
              <a:t>vacances</a:t>
            </a:r>
            <a:r>
              <a:rPr lang="en-GB" sz="2000" dirty="0">
                <a:solidFill>
                  <a:srgbClr val="115076"/>
                </a:solidFill>
              </a:rPr>
              <a:t> avec la </a:t>
            </a:r>
            <a:r>
              <a:rPr lang="en-GB" sz="2000" dirty="0" err="1">
                <a:solidFill>
                  <a:srgbClr val="115076"/>
                </a:solidFill>
              </a:rPr>
              <a:t>famille</a:t>
            </a:r>
            <a:r>
              <a:rPr lang="en-GB" sz="2000" dirty="0">
                <a:solidFill>
                  <a:srgbClr val="115076"/>
                </a:solidFill>
              </a:rPr>
              <a:t> </a:t>
            </a:r>
            <a:r>
              <a:rPr lang="en-GB" sz="2000" dirty="0" err="1">
                <a:solidFill>
                  <a:srgbClr val="115076"/>
                </a:solidFill>
              </a:rPr>
              <a:t>algérienne</a:t>
            </a:r>
            <a:r>
              <a:rPr lang="en-GB" sz="2000" dirty="0">
                <a:solidFill>
                  <a:srgbClr val="115076"/>
                </a:solidFill>
              </a:rPr>
              <a:t>.</a:t>
            </a:r>
          </a:p>
        </p:txBody>
      </p:sp>
      <p:sp>
        <p:nvSpPr>
          <p:cNvPr id="64" name="TextBox 63">
            <a:extLst>
              <a:ext uri="{FF2B5EF4-FFF2-40B4-BE49-F238E27FC236}">
                <a16:creationId xmlns:a16="http://schemas.microsoft.com/office/drawing/2014/main" id="{0E0FA3BC-EDE1-46A4-80A0-A905F6119767}"/>
              </a:ext>
            </a:extLst>
          </p:cNvPr>
          <p:cNvSpPr txBox="1"/>
          <p:nvPr/>
        </p:nvSpPr>
        <p:spPr>
          <a:xfrm>
            <a:off x="170699" y="2647495"/>
            <a:ext cx="3498023" cy="1546086"/>
          </a:xfrm>
          <a:prstGeom prst="cloudCallout">
            <a:avLst>
              <a:gd name="adj1" fmla="val 58990"/>
              <a:gd name="adj2" fmla="val 30090"/>
            </a:avLst>
          </a:prstGeom>
          <a:noFill/>
          <a:ln>
            <a:solidFill>
              <a:srgbClr val="115076"/>
            </a:solidFill>
          </a:ln>
        </p:spPr>
        <p:txBody>
          <a:bodyPr wrap="square" rtlCol="0" anchor="ctr">
            <a:spAutoFit/>
          </a:bodyPr>
          <a:lstStyle/>
          <a:p>
            <a:pPr algn="ctr"/>
            <a:r>
              <a:rPr lang="en-GB" sz="2000" dirty="0">
                <a:solidFill>
                  <a:srgbClr val="115076"/>
                </a:solidFill>
              </a:rPr>
              <a:t>Elle </a:t>
            </a:r>
            <a:r>
              <a:rPr lang="en-GB" sz="2000" dirty="0" err="1">
                <a:solidFill>
                  <a:srgbClr val="115076"/>
                </a:solidFill>
              </a:rPr>
              <a:t>peut</a:t>
            </a:r>
            <a:r>
              <a:rPr lang="en-GB" sz="2000" dirty="0">
                <a:solidFill>
                  <a:srgbClr val="115076"/>
                </a:solidFill>
              </a:rPr>
              <a:t> faire des promenades avec Apollon.</a:t>
            </a:r>
          </a:p>
        </p:txBody>
      </p:sp>
      <p:sp>
        <p:nvSpPr>
          <p:cNvPr id="65" name="TextBox 64">
            <a:extLst>
              <a:ext uri="{FF2B5EF4-FFF2-40B4-BE49-F238E27FC236}">
                <a16:creationId xmlns:a16="http://schemas.microsoft.com/office/drawing/2014/main" id="{3173E074-5AB6-43DA-914A-A8872C7BF0A7}"/>
              </a:ext>
            </a:extLst>
          </p:cNvPr>
          <p:cNvSpPr txBox="1"/>
          <p:nvPr/>
        </p:nvSpPr>
        <p:spPr>
          <a:xfrm>
            <a:off x="6649736" y="2229345"/>
            <a:ext cx="2781104" cy="1077575"/>
          </a:xfrm>
          <a:prstGeom prst="cloudCallout">
            <a:avLst>
              <a:gd name="adj1" fmla="val -43384"/>
              <a:gd name="adj2" fmla="val 75479"/>
            </a:avLst>
          </a:prstGeom>
          <a:noFill/>
          <a:ln>
            <a:solidFill>
              <a:srgbClr val="115076"/>
            </a:solidFill>
          </a:ln>
        </p:spPr>
        <p:txBody>
          <a:bodyPr wrap="square" rtlCol="0" anchor="ctr">
            <a:spAutoFit/>
          </a:bodyPr>
          <a:lstStyle/>
          <a:p>
            <a:pPr algn="ctr"/>
            <a:r>
              <a:rPr lang="en-GB" sz="2000" dirty="0">
                <a:solidFill>
                  <a:srgbClr val="115076"/>
                </a:solidFill>
              </a:rPr>
              <a:t>Je  </a:t>
            </a:r>
            <a:r>
              <a:rPr lang="en-GB" sz="2000" dirty="0" err="1">
                <a:solidFill>
                  <a:srgbClr val="115076"/>
                </a:solidFill>
              </a:rPr>
              <a:t>peux</a:t>
            </a:r>
            <a:r>
              <a:rPr lang="en-GB" sz="2000" dirty="0">
                <a:solidFill>
                  <a:srgbClr val="115076"/>
                </a:solidFill>
              </a:rPr>
              <a:t> </a:t>
            </a:r>
            <a:r>
              <a:rPr lang="en-GB" sz="2000" dirty="0" err="1">
                <a:solidFill>
                  <a:srgbClr val="115076"/>
                </a:solidFill>
              </a:rPr>
              <a:t>aller</a:t>
            </a:r>
            <a:r>
              <a:rPr lang="en-GB" sz="2000" dirty="0">
                <a:solidFill>
                  <a:srgbClr val="115076"/>
                </a:solidFill>
              </a:rPr>
              <a:t> </a:t>
            </a:r>
            <a:r>
              <a:rPr lang="en-GB" sz="2000" dirty="0" err="1">
                <a:solidFill>
                  <a:srgbClr val="115076"/>
                </a:solidFill>
              </a:rPr>
              <a:t>en</a:t>
            </a:r>
            <a:r>
              <a:rPr lang="en-GB" sz="2000" dirty="0">
                <a:solidFill>
                  <a:srgbClr val="115076"/>
                </a:solidFill>
              </a:rPr>
              <a:t> </a:t>
            </a:r>
            <a:r>
              <a:rPr lang="en-GB" sz="2000" dirty="0" err="1">
                <a:solidFill>
                  <a:srgbClr val="115076"/>
                </a:solidFill>
              </a:rPr>
              <a:t>Algérie</a:t>
            </a:r>
            <a:r>
              <a:rPr lang="en-GB" sz="2000" dirty="0">
                <a:solidFill>
                  <a:srgbClr val="115076"/>
                </a:solidFill>
              </a:rPr>
              <a:t>.</a:t>
            </a:r>
          </a:p>
        </p:txBody>
      </p:sp>
      <p:sp>
        <p:nvSpPr>
          <p:cNvPr id="66" name="TextBox 65">
            <a:extLst>
              <a:ext uri="{FF2B5EF4-FFF2-40B4-BE49-F238E27FC236}">
                <a16:creationId xmlns:a16="http://schemas.microsoft.com/office/drawing/2014/main" id="{78697BD6-F847-4DFC-80B5-5D9C324D021F}"/>
              </a:ext>
            </a:extLst>
          </p:cNvPr>
          <p:cNvSpPr txBox="1"/>
          <p:nvPr/>
        </p:nvSpPr>
        <p:spPr>
          <a:xfrm>
            <a:off x="9608743" y="2293767"/>
            <a:ext cx="2289233" cy="1104411"/>
          </a:xfrm>
          <a:prstGeom prst="cloudCallout">
            <a:avLst>
              <a:gd name="adj1" fmla="val -63357"/>
              <a:gd name="adj2" fmla="val 39519"/>
            </a:avLst>
          </a:prstGeom>
          <a:noFill/>
          <a:ln>
            <a:solidFill>
              <a:srgbClr val="115076"/>
            </a:solidFill>
          </a:ln>
        </p:spPr>
        <p:txBody>
          <a:bodyPr wrap="square" rtlCol="0" anchor="ctr">
            <a:spAutoFit/>
          </a:bodyPr>
          <a:lstStyle/>
          <a:p>
            <a:pPr algn="ctr"/>
            <a:r>
              <a:rPr lang="en-GB" sz="2000" dirty="0">
                <a:solidFill>
                  <a:srgbClr val="115076"/>
                </a:solidFill>
              </a:rPr>
              <a:t>Elle </a:t>
            </a:r>
            <a:r>
              <a:rPr lang="en-GB" sz="2000" dirty="0" err="1">
                <a:solidFill>
                  <a:srgbClr val="115076"/>
                </a:solidFill>
              </a:rPr>
              <a:t>peut</a:t>
            </a:r>
            <a:r>
              <a:rPr lang="en-GB" sz="2000" dirty="0">
                <a:solidFill>
                  <a:srgbClr val="115076"/>
                </a:solidFill>
              </a:rPr>
              <a:t> </a:t>
            </a:r>
            <a:r>
              <a:rPr lang="en-GB" sz="2000" dirty="0" err="1">
                <a:solidFill>
                  <a:srgbClr val="115076"/>
                </a:solidFill>
              </a:rPr>
              <a:t>venir</a:t>
            </a:r>
            <a:r>
              <a:rPr lang="en-GB" sz="2000" dirty="0">
                <a:solidFill>
                  <a:srgbClr val="115076"/>
                </a:solidFill>
              </a:rPr>
              <a:t> </a:t>
            </a:r>
            <a:r>
              <a:rPr lang="en-GB" sz="2000" dirty="0" err="1">
                <a:solidFill>
                  <a:srgbClr val="115076"/>
                </a:solidFill>
              </a:rPr>
              <a:t>aussi</a:t>
            </a:r>
            <a:r>
              <a:rPr lang="en-GB" sz="2000" dirty="0">
                <a:solidFill>
                  <a:srgbClr val="115076"/>
                </a:solidFill>
              </a:rPr>
              <a:t>.</a:t>
            </a:r>
          </a:p>
        </p:txBody>
      </p:sp>
      <p:sp>
        <p:nvSpPr>
          <p:cNvPr id="67" name="TextBox 66">
            <a:extLst>
              <a:ext uri="{FF2B5EF4-FFF2-40B4-BE49-F238E27FC236}">
                <a16:creationId xmlns:a16="http://schemas.microsoft.com/office/drawing/2014/main" id="{F353DFA2-B37E-4665-9D5E-9B1EBEC2BCD7}"/>
              </a:ext>
            </a:extLst>
          </p:cNvPr>
          <p:cNvSpPr txBox="1"/>
          <p:nvPr/>
        </p:nvSpPr>
        <p:spPr>
          <a:xfrm>
            <a:off x="1992321" y="4229872"/>
            <a:ext cx="3352801" cy="1077575"/>
          </a:xfrm>
          <a:prstGeom prst="cloudCallout">
            <a:avLst>
              <a:gd name="adj1" fmla="val 60658"/>
              <a:gd name="adj2" fmla="val 35983"/>
            </a:avLst>
          </a:prstGeom>
          <a:noFill/>
          <a:ln>
            <a:solidFill>
              <a:srgbClr val="115076"/>
            </a:solidFill>
          </a:ln>
        </p:spPr>
        <p:txBody>
          <a:bodyPr wrap="square" rtlCol="0" anchor="ctr">
            <a:spAutoFit/>
          </a:bodyPr>
          <a:lstStyle/>
          <a:p>
            <a:pPr algn="ctr"/>
            <a:r>
              <a:rPr lang="en-GB" sz="2000" dirty="0">
                <a:solidFill>
                  <a:srgbClr val="115076"/>
                </a:solidFill>
              </a:rPr>
              <a:t>Elle </a:t>
            </a:r>
            <a:r>
              <a:rPr lang="en-GB" sz="2000" dirty="0" err="1">
                <a:solidFill>
                  <a:srgbClr val="115076"/>
                </a:solidFill>
              </a:rPr>
              <a:t>peut</a:t>
            </a:r>
            <a:r>
              <a:rPr lang="en-GB" sz="2000" dirty="0">
                <a:solidFill>
                  <a:srgbClr val="115076"/>
                </a:solidFill>
              </a:rPr>
              <a:t> </a:t>
            </a:r>
            <a:r>
              <a:rPr lang="en-GB" sz="2000" dirty="0" err="1">
                <a:solidFill>
                  <a:srgbClr val="115076"/>
                </a:solidFill>
              </a:rPr>
              <a:t>trouver</a:t>
            </a:r>
            <a:r>
              <a:rPr lang="en-GB" sz="2000" dirty="0">
                <a:solidFill>
                  <a:srgbClr val="115076"/>
                </a:solidFill>
              </a:rPr>
              <a:t> des </a:t>
            </a:r>
            <a:r>
              <a:rPr lang="en-GB" sz="2000" dirty="0" err="1">
                <a:solidFill>
                  <a:srgbClr val="115076"/>
                </a:solidFill>
              </a:rPr>
              <a:t>amis</a:t>
            </a:r>
            <a:r>
              <a:rPr lang="en-GB" sz="2000" dirty="0">
                <a:solidFill>
                  <a:srgbClr val="115076"/>
                </a:solidFill>
              </a:rPr>
              <a:t>.</a:t>
            </a:r>
          </a:p>
        </p:txBody>
      </p:sp>
      <p:sp>
        <p:nvSpPr>
          <p:cNvPr id="69" name="TextBox 68">
            <a:extLst>
              <a:ext uri="{FF2B5EF4-FFF2-40B4-BE49-F238E27FC236}">
                <a16:creationId xmlns:a16="http://schemas.microsoft.com/office/drawing/2014/main" id="{225790F3-BB3C-4340-8FD4-80B5097E6C40}"/>
              </a:ext>
            </a:extLst>
          </p:cNvPr>
          <p:cNvSpPr txBox="1"/>
          <p:nvPr/>
        </p:nvSpPr>
        <p:spPr>
          <a:xfrm>
            <a:off x="469691" y="5497446"/>
            <a:ext cx="353707" cy="461665"/>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sp>
        <p:nvSpPr>
          <p:cNvPr id="70" name="TextBox 69">
            <a:extLst>
              <a:ext uri="{FF2B5EF4-FFF2-40B4-BE49-F238E27FC236}">
                <a16:creationId xmlns:a16="http://schemas.microsoft.com/office/drawing/2014/main" id="{28B50545-94F2-4B80-A074-D07B8CBC9D96}"/>
              </a:ext>
            </a:extLst>
          </p:cNvPr>
          <p:cNvSpPr txBox="1"/>
          <p:nvPr/>
        </p:nvSpPr>
        <p:spPr>
          <a:xfrm>
            <a:off x="2052011" y="4393900"/>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a:t>
            </a:r>
          </a:p>
        </p:txBody>
      </p:sp>
      <p:sp>
        <p:nvSpPr>
          <p:cNvPr id="71" name="TextBox 70">
            <a:extLst>
              <a:ext uri="{FF2B5EF4-FFF2-40B4-BE49-F238E27FC236}">
                <a16:creationId xmlns:a16="http://schemas.microsoft.com/office/drawing/2014/main" id="{07831D1C-09E3-4A18-9DA4-294EF7150D29}"/>
              </a:ext>
            </a:extLst>
          </p:cNvPr>
          <p:cNvSpPr txBox="1"/>
          <p:nvPr/>
        </p:nvSpPr>
        <p:spPr>
          <a:xfrm>
            <a:off x="317263" y="2750662"/>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a:t>
            </a:r>
          </a:p>
        </p:txBody>
      </p:sp>
      <p:sp>
        <p:nvSpPr>
          <p:cNvPr id="73" name="TextBox 72">
            <a:extLst>
              <a:ext uri="{FF2B5EF4-FFF2-40B4-BE49-F238E27FC236}">
                <a16:creationId xmlns:a16="http://schemas.microsoft.com/office/drawing/2014/main" id="{2FF1F775-BF4D-4DBD-883A-2758772B765C}"/>
              </a:ext>
            </a:extLst>
          </p:cNvPr>
          <p:cNvSpPr txBox="1"/>
          <p:nvPr/>
        </p:nvSpPr>
        <p:spPr>
          <a:xfrm>
            <a:off x="6611636" y="2297237"/>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a:t>
            </a:r>
          </a:p>
        </p:txBody>
      </p:sp>
      <p:sp>
        <p:nvSpPr>
          <p:cNvPr id="74" name="TextBox 73">
            <a:extLst>
              <a:ext uri="{FF2B5EF4-FFF2-40B4-BE49-F238E27FC236}">
                <a16:creationId xmlns:a16="http://schemas.microsoft.com/office/drawing/2014/main" id="{8EB66AD6-07CC-4BB8-B456-632F1E3AFAE1}"/>
              </a:ext>
            </a:extLst>
          </p:cNvPr>
          <p:cNvSpPr txBox="1"/>
          <p:nvPr/>
        </p:nvSpPr>
        <p:spPr>
          <a:xfrm>
            <a:off x="9593052" y="2308611"/>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a:t>
            </a:r>
          </a:p>
        </p:txBody>
      </p:sp>
      <p:sp>
        <p:nvSpPr>
          <p:cNvPr id="75" name="TextBox 74">
            <a:extLst>
              <a:ext uri="{FF2B5EF4-FFF2-40B4-BE49-F238E27FC236}">
                <a16:creationId xmlns:a16="http://schemas.microsoft.com/office/drawing/2014/main" id="{4B0E4B9B-8A7E-4DCD-9B27-FA10E9E8C2FF}"/>
              </a:ext>
            </a:extLst>
          </p:cNvPr>
          <p:cNvSpPr txBox="1"/>
          <p:nvPr/>
        </p:nvSpPr>
        <p:spPr>
          <a:xfrm>
            <a:off x="6973847" y="3814836"/>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a:t>
            </a:r>
          </a:p>
        </p:txBody>
      </p:sp>
      <p:sp>
        <p:nvSpPr>
          <p:cNvPr id="77" name="TextBox 76">
            <a:extLst>
              <a:ext uri="{FF2B5EF4-FFF2-40B4-BE49-F238E27FC236}">
                <a16:creationId xmlns:a16="http://schemas.microsoft.com/office/drawing/2014/main" id="{C1BA7893-4110-4296-9F02-F8E1C5544E37}"/>
              </a:ext>
            </a:extLst>
          </p:cNvPr>
          <p:cNvSpPr txBox="1"/>
          <p:nvPr/>
        </p:nvSpPr>
        <p:spPr>
          <a:xfrm>
            <a:off x="3706011" y="2388060"/>
            <a:ext cx="2816723" cy="1077575"/>
          </a:xfrm>
          <a:prstGeom prst="cloudCallout">
            <a:avLst>
              <a:gd name="adj1" fmla="val 27007"/>
              <a:gd name="adj2" fmla="val 90552"/>
            </a:avLst>
          </a:prstGeom>
          <a:noFill/>
          <a:ln>
            <a:solidFill>
              <a:srgbClr val="115076"/>
            </a:solidFill>
          </a:ln>
        </p:spPr>
        <p:txBody>
          <a:bodyPr wrap="square" rtlCol="0" anchor="ctr">
            <a:spAutoFit/>
          </a:bodyPr>
          <a:lstStyle/>
          <a:p>
            <a:pPr algn="ctr"/>
            <a:r>
              <a:rPr lang="en-GB" sz="2000" dirty="0">
                <a:solidFill>
                  <a:srgbClr val="115076"/>
                </a:solidFill>
              </a:rPr>
              <a:t>Je  </a:t>
            </a:r>
            <a:r>
              <a:rPr lang="en-GB" sz="2000" dirty="0" err="1">
                <a:solidFill>
                  <a:srgbClr val="115076"/>
                </a:solidFill>
              </a:rPr>
              <a:t>peux</a:t>
            </a:r>
            <a:r>
              <a:rPr lang="en-GB" sz="2000" dirty="0">
                <a:solidFill>
                  <a:srgbClr val="115076"/>
                </a:solidFill>
              </a:rPr>
              <a:t> faire la cuisine.</a:t>
            </a:r>
          </a:p>
        </p:txBody>
      </p:sp>
      <p:sp>
        <p:nvSpPr>
          <p:cNvPr id="12" name="Heart 11">
            <a:extLst>
              <a:ext uri="{FF2B5EF4-FFF2-40B4-BE49-F238E27FC236}">
                <a16:creationId xmlns:a16="http://schemas.microsoft.com/office/drawing/2014/main" id="{9A21DC42-40FB-410D-A4E5-50585E83F0F8}"/>
              </a:ext>
            </a:extLst>
          </p:cNvPr>
          <p:cNvSpPr/>
          <p:nvPr/>
        </p:nvSpPr>
        <p:spPr>
          <a:xfrm>
            <a:off x="855166" y="2940669"/>
            <a:ext cx="536641" cy="320430"/>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Heart 77">
            <a:extLst>
              <a:ext uri="{FF2B5EF4-FFF2-40B4-BE49-F238E27FC236}">
                <a16:creationId xmlns:a16="http://schemas.microsoft.com/office/drawing/2014/main" id="{715CE68C-E775-479F-A99B-DC96C1C5EE99}"/>
              </a:ext>
            </a:extLst>
          </p:cNvPr>
          <p:cNvSpPr/>
          <p:nvPr/>
        </p:nvSpPr>
        <p:spPr>
          <a:xfrm>
            <a:off x="1037874" y="5631712"/>
            <a:ext cx="527260" cy="320430"/>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Heart 78">
            <a:extLst>
              <a:ext uri="{FF2B5EF4-FFF2-40B4-BE49-F238E27FC236}">
                <a16:creationId xmlns:a16="http://schemas.microsoft.com/office/drawing/2014/main" id="{F3C33B02-4401-4501-9530-59BDC4865206}"/>
              </a:ext>
            </a:extLst>
          </p:cNvPr>
          <p:cNvSpPr/>
          <p:nvPr/>
        </p:nvSpPr>
        <p:spPr>
          <a:xfrm>
            <a:off x="2461188" y="4467057"/>
            <a:ext cx="536641" cy="320430"/>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Heart 79">
            <a:extLst>
              <a:ext uri="{FF2B5EF4-FFF2-40B4-BE49-F238E27FC236}">
                <a16:creationId xmlns:a16="http://schemas.microsoft.com/office/drawing/2014/main" id="{527F66F5-9227-4AC1-8CF7-CA7FBAD1243B}"/>
              </a:ext>
            </a:extLst>
          </p:cNvPr>
          <p:cNvSpPr/>
          <p:nvPr/>
        </p:nvSpPr>
        <p:spPr>
          <a:xfrm>
            <a:off x="4027308" y="2590246"/>
            <a:ext cx="536641" cy="320430"/>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Heart 80">
            <a:extLst>
              <a:ext uri="{FF2B5EF4-FFF2-40B4-BE49-F238E27FC236}">
                <a16:creationId xmlns:a16="http://schemas.microsoft.com/office/drawing/2014/main" id="{675B091D-A512-450B-97D1-AD91FAACE2AE}"/>
              </a:ext>
            </a:extLst>
          </p:cNvPr>
          <p:cNvSpPr/>
          <p:nvPr/>
        </p:nvSpPr>
        <p:spPr>
          <a:xfrm>
            <a:off x="6990686" y="2436853"/>
            <a:ext cx="536641" cy="320430"/>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Heart 81">
            <a:extLst>
              <a:ext uri="{FF2B5EF4-FFF2-40B4-BE49-F238E27FC236}">
                <a16:creationId xmlns:a16="http://schemas.microsoft.com/office/drawing/2014/main" id="{C7268A09-F9EE-450F-B4F2-8A204C7CBD01}"/>
              </a:ext>
            </a:extLst>
          </p:cNvPr>
          <p:cNvSpPr/>
          <p:nvPr/>
        </p:nvSpPr>
        <p:spPr>
          <a:xfrm>
            <a:off x="10059063" y="2525542"/>
            <a:ext cx="536641" cy="320430"/>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Heart 82">
            <a:extLst>
              <a:ext uri="{FF2B5EF4-FFF2-40B4-BE49-F238E27FC236}">
                <a16:creationId xmlns:a16="http://schemas.microsoft.com/office/drawing/2014/main" id="{7E9FA296-D81C-4CC7-8DD3-4C393B1159B1}"/>
              </a:ext>
            </a:extLst>
          </p:cNvPr>
          <p:cNvSpPr/>
          <p:nvPr/>
        </p:nvSpPr>
        <p:spPr>
          <a:xfrm>
            <a:off x="7542102" y="3813711"/>
            <a:ext cx="536641" cy="320430"/>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Heart 83">
            <a:extLst>
              <a:ext uri="{FF2B5EF4-FFF2-40B4-BE49-F238E27FC236}">
                <a16:creationId xmlns:a16="http://schemas.microsoft.com/office/drawing/2014/main" id="{02B6C2C2-72A7-4590-BA00-63DB2C35945F}"/>
              </a:ext>
            </a:extLst>
          </p:cNvPr>
          <p:cNvSpPr/>
          <p:nvPr/>
        </p:nvSpPr>
        <p:spPr>
          <a:xfrm>
            <a:off x="8894199" y="5370520"/>
            <a:ext cx="536641" cy="320430"/>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C765F3FF-34D9-4554-BD5A-D4FC4B27C9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6581" y="515253"/>
            <a:ext cx="1522576" cy="1522576"/>
          </a:xfrm>
          <a:prstGeom prst="rect">
            <a:avLst/>
          </a:prstGeom>
        </p:spPr>
      </p:pic>
      <p:pic>
        <p:nvPicPr>
          <p:cNvPr id="36" name="Picture 35" descr="background rectangle">
            <a:extLst>
              <a:ext uri="{FF2B5EF4-FFF2-40B4-BE49-F238E27FC236}">
                <a16:creationId xmlns:a16="http://schemas.microsoft.com/office/drawing/2014/main" id="{64E3B137-7B11-452A-9408-A853112D13A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7" name="Title 3">
            <a:extLst>
              <a:ext uri="{FF2B5EF4-FFF2-40B4-BE49-F238E27FC236}">
                <a16:creationId xmlns:a16="http://schemas.microsoft.com/office/drawing/2014/main" id="{42016F52-4722-4E41-9513-02A5E8614867}"/>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L’avenir</a:t>
            </a:r>
            <a:r>
              <a:rPr lang="en-GB" sz="3600" b="1" dirty="0">
                <a:solidFill>
                  <a:schemeClr val="bg1"/>
                </a:solidFill>
              </a:rPr>
              <a:t> ensemble</a:t>
            </a:r>
          </a:p>
        </p:txBody>
      </p:sp>
      <p:sp>
        <p:nvSpPr>
          <p:cNvPr id="38" name="Rounded Rectangle 46">
            <a:extLst>
              <a:ext uri="{FF2B5EF4-FFF2-40B4-BE49-F238E27FC236}">
                <a16:creationId xmlns:a16="http://schemas.microsoft.com/office/drawing/2014/main" id="{A82CA66A-2E36-4A49-8870-D17419A4CA35}"/>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39" name="TextBox 38">
            <a:extLst>
              <a:ext uri="{FF2B5EF4-FFF2-40B4-BE49-F238E27FC236}">
                <a16:creationId xmlns:a16="http://schemas.microsoft.com/office/drawing/2014/main" id="{F6F5B266-08A3-4696-9508-43E9F77BF09B}"/>
              </a:ext>
            </a:extLst>
          </p:cNvPr>
          <p:cNvSpPr txBox="1"/>
          <p:nvPr/>
        </p:nvSpPr>
        <p:spPr>
          <a:xfrm>
            <a:off x="180000" y="1296000"/>
            <a:ext cx="11402400" cy="830997"/>
          </a:xfrm>
          <a:prstGeom prst="rect">
            <a:avLst/>
          </a:prstGeom>
          <a:noFill/>
        </p:spPr>
        <p:txBody>
          <a:bodyPr wrap="square" rtlCol="0">
            <a:spAutoFit/>
          </a:bodyPr>
          <a:lstStyle/>
          <a:p>
            <a:r>
              <a:rPr lang="en-GB" sz="2400" dirty="0">
                <a:solidFill>
                  <a:srgbClr val="115076"/>
                </a:solidFill>
              </a:rPr>
              <a:t>Amir </a:t>
            </a:r>
            <a:r>
              <a:rPr lang="en-GB" sz="2400" dirty="0" err="1">
                <a:solidFill>
                  <a:srgbClr val="115076"/>
                </a:solidFill>
              </a:rPr>
              <a:t>aime</a:t>
            </a:r>
            <a:r>
              <a:rPr lang="en-GB" sz="2400" dirty="0">
                <a:solidFill>
                  <a:srgbClr val="115076"/>
                </a:solidFill>
              </a:rPr>
              <a:t> la nouvelle </a:t>
            </a:r>
            <a:r>
              <a:rPr lang="en-GB" sz="2400" dirty="0" err="1">
                <a:solidFill>
                  <a:srgbClr val="115076"/>
                </a:solidFill>
              </a:rPr>
              <a:t>fille</a:t>
            </a:r>
            <a:r>
              <a:rPr lang="en-GB" sz="2400" dirty="0">
                <a:solidFill>
                  <a:srgbClr val="115076"/>
                </a:solidFill>
              </a:rPr>
              <a:t> dans la </a:t>
            </a:r>
            <a:r>
              <a:rPr lang="en-GB" sz="2400" dirty="0" err="1">
                <a:solidFill>
                  <a:srgbClr val="115076"/>
                </a:solidFill>
              </a:rPr>
              <a:t>classe</a:t>
            </a:r>
            <a:r>
              <a:rPr lang="en-GB" sz="2400" dirty="0">
                <a:solidFill>
                  <a:srgbClr val="115076"/>
                </a:solidFill>
              </a:rPr>
              <a:t> ! Il imagine </a:t>
            </a:r>
            <a:r>
              <a:rPr lang="en-GB" sz="2400" dirty="0" err="1">
                <a:solidFill>
                  <a:srgbClr val="115076"/>
                </a:solidFill>
              </a:rPr>
              <a:t>l’avenir</a:t>
            </a:r>
            <a:r>
              <a:rPr lang="en-GB" sz="2400" dirty="0">
                <a:solidFill>
                  <a:srgbClr val="115076"/>
                </a:solidFill>
              </a:rPr>
              <a:t> ensemble. </a:t>
            </a:r>
          </a:p>
          <a:p>
            <a:r>
              <a:rPr lang="en-GB" sz="2400" dirty="0">
                <a:solidFill>
                  <a:srgbClr val="115076"/>
                </a:solidFill>
              </a:rPr>
              <a:t>Qui </a:t>
            </a:r>
            <a:r>
              <a:rPr lang="en-GB" sz="2400" dirty="0" err="1">
                <a:solidFill>
                  <a:srgbClr val="115076"/>
                </a:solidFill>
              </a:rPr>
              <a:t>peut</a:t>
            </a:r>
            <a:r>
              <a:rPr lang="en-GB" sz="2400" dirty="0">
                <a:solidFill>
                  <a:srgbClr val="115076"/>
                </a:solidFill>
              </a:rPr>
              <a:t> faire quoi ? </a:t>
            </a:r>
            <a:r>
              <a:rPr lang="en-GB" sz="2400" dirty="0" err="1">
                <a:solidFill>
                  <a:srgbClr val="115076"/>
                </a:solidFill>
              </a:rPr>
              <a:t>Écris</a:t>
            </a:r>
            <a:r>
              <a:rPr lang="en-GB" sz="2400" dirty="0">
                <a:solidFill>
                  <a:srgbClr val="115076"/>
                </a:solidFill>
              </a:rPr>
              <a:t> </a:t>
            </a:r>
            <a:r>
              <a:rPr lang="en-GB" sz="2400" b="1" dirty="0">
                <a:solidFill>
                  <a:srgbClr val="115076"/>
                </a:solidFill>
              </a:rPr>
              <a:t>‘je’ </a:t>
            </a:r>
            <a:r>
              <a:rPr lang="en-GB" sz="2400" dirty="0" err="1">
                <a:solidFill>
                  <a:srgbClr val="115076"/>
                </a:solidFill>
              </a:rPr>
              <a:t>ou</a:t>
            </a:r>
            <a:r>
              <a:rPr lang="en-GB" sz="2400" dirty="0">
                <a:solidFill>
                  <a:srgbClr val="115076"/>
                </a:solidFill>
              </a:rPr>
              <a:t> </a:t>
            </a:r>
            <a:r>
              <a:rPr lang="en-GB" sz="2400" b="1" dirty="0">
                <a:solidFill>
                  <a:srgbClr val="115076"/>
                </a:solidFill>
              </a:rPr>
              <a:t>‘</a:t>
            </a:r>
            <a:r>
              <a:rPr lang="en-GB" sz="2400" b="1" dirty="0" err="1">
                <a:solidFill>
                  <a:srgbClr val="115076"/>
                </a:solidFill>
              </a:rPr>
              <a:t>elle</a:t>
            </a:r>
            <a:r>
              <a:rPr lang="en-GB" sz="2400" b="1" dirty="0">
                <a:solidFill>
                  <a:srgbClr val="115076"/>
                </a:solidFill>
              </a:rPr>
              <a:t>’.</a:t>
            </a:r>
            <a:endParaRPr lang="en-GB" sz="2400" dirty="0">
              <a:solidFill>
                <a:srgbClr val="115076"/>
              </a:solidFill>
            </a:endParaRPr>
          </a:p>
        </p:txBody>
      </p:sp>
      <p:sp>
        <p:nvSpPr>
          <p:cNvPr id="40" name="TextBox 39">
            <a:extLst>
              <a:ext uri="{FF2B5EF4-FFF2-40B4-BE49-F238E27FC236}">
                <a16:creationId xmlns:a16="http://schemas.microsoft.com/office/drawing/2014/main" id="{2984E16E-F59D-465A-9642-D9950B78109E}"/>
              </a:ext>
            </a:extLst>
          </p:cNvPr>
          <p:cNvSpPr txBox="1"/>
          <p:nvPr/>
        </p:nvSpPr>
        <p:spPr>
          <a:xfrm>
            <a:off x="3671270" y="2319305"/>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a:t>
            </a:r>
          </a:p>
        </p:txBody>
      </p:sp>
      <p:sp>
        <p:nvSpPr>
          <p:cNvPr id="41" name="TextBox 40">
            <a:extLst>
              <a:ext uri="{FF2B5EF4-FFF2-40B4-BE49-F238E27FC236}">
                <a16:creationId xmlns:a16="http://schemas.microsoft.com/office/drawing/2014/main" id="{47006849-333B-478A-92BD-D8E139817A3E}"/>
              </a:ext>
            </a:extLst>
          </p:cNvPr>
          <p:cNvSpPr txBox="1"/>
          <p:nvPr/>
        </p:nvSpPr>
        <p:spPr>
          <a:xfrm>
            <a:off x="8487399" y="5510950"/>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8</a:t>
            </a:r>
          </a:p>
        </p:txBody>
      </p:sp>
      <p:sp>
        <p:nvSpPr>
          <p:cNvPr id="2" name="Speech Bubble: Rectangle with Corners Rounded 1">
            <a:extLst>
              <a:ext uri="{FF2B5EF4-FFF2-40B4-BE49-F238E27FC236}">
                <a16:creationId xmlns:a16="http://schemas.microsoft.com/office/drawing/2014/main" id="{30B0422F-8A4A-4F72-B480-6B4594482F22}"/>
              </a:ext>
            </a:extLst>
          </p:cNvPr>
          <p:cNvSpPr/>
          <p:nvPr/>
        </p:nvSpPr>
        <p:spPr>
          <a:xfrm>
            <a:off x="6428295" y="274145"/>
            <a:ext cx="4208286" cy="1937458"/>
          </a:xfrm>
          <a:prstGeom prst="wedgeRoundRectCallout">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t>Like </a:t>
            </a:r>
            <a:r>
              <a:rPr lang="en-GB" sz="2200" i="1" dirty="0" err="1"/>
              <a:t>vouloir</a:t>
            </a:r>
            <a:r>
              <a:rPr lang="en-GB" sz="2200" i="1" dirty="0"/>
              <a:t> </a:t>
            </a:r>
            <a:r>
              <a:rPr lang="en-GB" sz="2200" dirty="0"/>
              <a:t>and </a:t>
            </a:r>
            <a:r>
              <a:rPr lang="en-GB" sz="2200" i="1" dirty="0"/>
              <a:t>devoir</a:t>
            </a:r>
            <a:r>
              <a:rPr lang="en-GB" sz="2200" dirty="0"/>
              <a:t>, </a:t>
            </a:r>
            <a:r>
              <a:rPr lang="en-GB" sz="2200" b="1" i="1" dirty="0" err="1"/>
              <a:t>pouvoir</a:t>
            </a:r>
            <a:r>
              <a:rPr lang="en-GB" sz="2200" i="1" dirty="0"/>
              <a:t> </a:t>
            </a:r>
            <a:r>
              <a:rPr lang="en-GB" sz="2200" dirty="0"/>
              <a:t>is a </a:t>
            </a:r>
            <a:r>
              <a:rPr lang="en-GB" sz="2200" b="1" dirty="0"/>
              <a:t>modal verb</a:t>
            </a:r>
            <a:r>
              <a:rPr lang="en-GB" sz="2200" dirty="0"/>
              <a:t>. It appears in </a:t>
            </a:r>
            <a:r>
              <a:rPr lang="en-GB" sz="2200" b="1" dirty="0"/>
              <a:t>short form</a:t>
            </a:r>
            <a:r>
              <a:rPr lang="en-GB" sz="2200" dirty="0"/>
              <a:t> before a second verb in </a:t>
            </a:r>
            <a:r>
              <a:rPr lang="en-GB" sz="2200" b="1" dirty="0"/>
              <a:t>long form.</a:t>
            </a:r>
            <a:r>
              <a:rPr lang="en-GB" sz="2200" dirty="0"/>
              <a:t> </a:t>
            </a:r>
          </a:p>
        </p:txBody>
      </p:sp>
    </p:spTree>
    <p:extLst>
      <p:ext uri="{BB962C8B-B14F-4D97-AF65-F5344CB8AC3E}">
        <p14:creationId xmlns:p14="http://schemas.microsoft.com/office/powerpoint/2010/main" val="139097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7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7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8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8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8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8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8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P spid="12" grpId="0" animBg="1"/>
      <p:bldP spid="78" grpId="0" animBg="1"/>
      <p:bldP spid="79" grpId="0" animBg="1"/>
      <p:bldP spid="80" grpId="0" animBg="1"/>
      <p:bldP spid="81" grpId="0" animBg="1"/>
      <p:bldP spid="82" grpId="0" animBg="1"/>
      <p:bldP spid="83" grpId="0" animBg="1"/>
      <p:bldP spid="84"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1" y="987236"/>
            <a:ext cx="12191997" cy="1325563"/>
          </a:xfrm>
          <a:prstGeom prst="rect">
            <a:avLst/>
          </a:prstGeom>
          <a:noFill/>
          <a:ln>
            <a:noFill/>
          </a:ln>
        </p:spPr>
        <p:txBody>
          <a:bodyPr spcFirstLastPara="1" wrap="square" lIns="91425" tIns="45700" rIns="91425" bIns="45700" anchor="ctr" anchorCtr="0">
            <a:noAutofit/>
          </a:bodyPr>
          <a:lstStyle/>
          <a:p>
            <a:pPr lvl="0" algn="ctr">
              <a:lnSpc>
                <a:spcPct val="100000"/>
              </a:lnSpc>
            </a:pPr>
            <a:r>
              <a:rPr lang="en-GB" sz="11520" b="1" dirty="0">
                <a:solidFill>
                  <a:srgbClr val="1E4E79"/>
                </a:solidFill>
              </a:rPr>
              <a:t>savoir</a:t>
            </a:r>
            <a:endParaRPr sz="3959" dirty="0"/>
          </a:p>
        </p:txBody>
      </p:sp>
      <p:sp>
        <p:nvSpPr>
          <p:cNvPr id="53" name="Google Shape;53;p11"/>
          <p:cNvSpPr txBox="1"/>
          <p:nvPr/>
        </p:nvSpPr>
        <p:spPr>
          <a:xfrm>
            <a:off x="1" y="25344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[can/know how to | knowing how to]</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4" name="Google Shape;54;p11"/>
          <p:cNvSpPr txBox="1"/>
          <p:nvPr/>
        </p:nvSpPr>
        <p:spPr>
          <a:xfrm>
            <a:off x="0" y="3334064"/>
            <a:ext cx="12191998"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Tx/>
              <a:buNone/>
              <a:tabLst/>
              <a:defRPr/>
            </a:pPr>
            <a:r>
              <a:rPr kumimoji="0" lang="en-GB" sz="115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sait</a:t>
            </a:r>
            <a:endParaRPr kumimoji="0" lang="en-GB"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55" name="Google Shape;55;p11"/>
          <p:cNvSpPr txBox="1"/>
          <p:nvPr/>
        </p:nvSpPr>
        <p:spPr>
          <a:xfrm>
            <a:off x="-1" y="5196112"/>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[can/knows how to]</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7" name="Picture 2" descr="Know Clipart">
            <a:extLst>
              <a:ext uri="{FF2B5EF4-FFF2-40B4-BE49-F238E27FC236}">
                <a16:creationId xmlns:a16="http://schemas.microsoft.com/office/drawing/2014/main" id="{9EFF4395-CB7A-4BF8-88A5-86E9445ACA82}"/>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76759" y="193536"/>
            <a:ext cx="1410481" cy="22095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savoir.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sait.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9" name="Google Shape;65;p12" descr="question mark action button">
            <a:hlinkClick r:id="" action="ppaction://noaction">
              <a:snd r:embed="rId5" name="14 sait.wav"/>
            </a:hlinkClick>
            <a:extLst>
              <a:ext uri="{FF2B5EF4-FFF2-40B4-BE49-F238E27FC236}">
                <a16:creationId xmlns:a16="http://schemas.microsoft.com/office/drawing/2014/main" id="{55FB27F9-FCE8-4099-886C-F1D5E27AFDC8}"/>
              </a:ext>
            </a:extLst>
          </p:cNvPr>
          <p:cNvSpPr/>
          <p:nvPr/>
        </p:nvSpPr>
        <p:spPr>
          <a:xfrm>
            <a:off x="1246986" y="51993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8" name="Google Shape;62;p12" descr="question mark action button">
            <a:hlinkClick r:id="" action="ppaction://noaction">
              <a:snd r:embed="rId6" name="14 savoir.wav"/>
            </a:hlinkClick>
            <a:extLst>
              <a:ext uri="{FF2B5EF4-FFF2-40B4-BE49-F238E27FC236}">
                <a16:creationId xmlns:a16="http://schemas.microsoft.com/office/drawing/2014/main" id="{EAA1A880-5324-4107-895E-A1FF061557FD}"/>
              </a:ext>
            </a:extLst>
          </p:cNvPr>
          <p:cNvSpPr/>
          <p:nvPr/>
        </p:nvSpPr>
        <p:spPr>
          <a:xfrm>
            <a:off x="1260000" y="263057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63" name="Google Shape;63;p12"/>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lvl="0" algn="ctr"/>
            <a:r>
              <a:rPr lang="en-GB" sz="11520" b="1" dirty="0">
                <a:solidFill>
                  <a:srgbClr val="1E4E79"/>
                </a:solidFill>
              </a:rPr>
              <a:t>savoir</a:t>
            </a:r>
            <a:endParaRPr sz="3959" dirty="0"/>
          </a:p>
        </p:txBody>
      </p:sp>
      <p:sp>
        <p:nvSpPr>
          <p:cNvPr id="64" name="Google Shape;64;p12"/>
          <p:cNvSpPr txBox="1"/>
          <p:nvPr/>
        </p:nvSpPr>
        <p:spPr>
          <a:xfrm>
            <a:off x="2319007" y="2534400"/>
            <a:ext cx="762509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[can/know how to | knowing how to]</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 name="Google Shape;66;p12"/>
          <p:cNvSpPr txBox="1"/>
          <p:nvPr/>
        </p:nvSpPr>
        <p:spPr>
          <a:xfrm>
            <a:off x="0" y="3333600"/>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Tx/>
              <a:buNone/>
              <a:tabLst/>
              <a:defRPr/>
            </a:pPr>
            <a:r>
              <a:rPr kumimoji="0" lang="en-GB" sz="115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sait</a:t>
            </a:r>
            <a:endParaRPr kumimoji="0" lang="en-GB"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7" name="Google Shape;67;p12"/>
          <p:cNvSpPr txBox="1"/>
          <p:nvPr/>
        </p:nvSpPr>
        <p:spPr>
          <a:xfrm>
            <a:off x="2319007" y="5166000"/>
            <a:ext cx="762509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[can/knows how to]</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subTnLst>
                                    <p:audio>
                                      <p:cMediaNode>
                                        <p:cTn display="0" masterRel="sameClick">
                                          <p:stCondLst>
                                            <p:cond evt="begin" delay="0">
                                              <p:tn val="5"/>
                                            </p:cond>
                                          </p:stCondLst>
                                          <p:endCondLst>
                                            <p:cond evt="onStopAudio" delay="0">
                                              <p:tgtEl>
                                                <p:sldTgt/>
                                              </p:tgtEl>
                                            </p:cond>
                                          </p:endCondLst>
                                        </p:cTn>
                                        <p:tgtEl>
                                          <p:sndTgt r:embed="rId3" name="savoi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subTnLst>
                                    <p:audio>
                                      <p:cMediaNode>
                                        <p:cTn display="0" masterRel="sameClick">
                                          <p:stCondLst>
                                            <p:cond evt="begin" delay="0">
                                              <p:tn val="20"/>
                                            </p:cond>
                                          </p:stCondLst>
                                          <p:endCondLst>
                                            <p:cond evt="onStopAudio" delay="0">
                                              <p:tgtEl>
                                                <p:sldTgt/>
                                              </p:tgtEl>
                                            </p:cond>
                                          </p:endCondLst>
                                        </p:cTn>
                                        <p:tgtEl>
                                          <p:sndTgt r:embed="rId4" name="sai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ien</a:t>
            </a:r>
            <a:endParaRPr lang="en-US" dirty="0"/>
          </a:p>
        </p:txBody>
      </p:sp>
      <p:pic>
        <p:nvPicPr>
          <p:cNvPr id="10242" name="Picture 2" descr="a thumbs up "/>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665057" y="713304"/>
            <a:ext cx="3245977" cy="35906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39750" y="4410175"/>
            <a:ext cx="3512500"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b</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ien</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83535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bie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2"/>
                                        </p:tgtEl>
                                        <p:attrNameLst>
                                          <p:attrName>style.visibility</p:attrName>
                                        </p:attrNameLst>
                                      </p:cBhvr>
                                      <p:to>
                                        <p:strVal val="visible"/>
                                      </p:to>
                                    </p:set>
                                    <p:animEffect transition="in" filter="fade">
                                      <p:cBhvr>
                                        <p:cTn id="17" dur="500"/>
                                        <p:tgtEl>
                                          <p:spTgt spid="10242"/>
                                        </p:tgtEl>
                                      </p:cBhvr>
                                    </p:animEffect>
                                  </p:childTnLst>
                                  <p:subTnLst>
                                    <p:audio>
                                      <p:cMediaNode>
                                        <p:cTn display="0" masterRel="sameClick">
                                          <p:stCondLst>
                                            <p:cond evt="begin" delay="0">
                                              <p:tn val="15"/>
                                            </p:cond>
                                          </p:stCondLst>
                                          <p:endCondLst>
                                            <p:cond evt="onStopAudio" delay="0">
                                              <p:tgtEl>
                                                <p:sldTgt/>
                                              </p:tgtEl>
                                            </p:cond>
                                          </p:endCondLst>
                                        </p:cTn>
                                        <p:tgtEl>
                                          <p:sndTgt r:embed="rId4" name="bi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lvl="0" algn="ctr"/>
            <a:r>
              <a:rPr lang="en-GB" sz="11500" b="1" dirty="0" err="1">
                <a:solidFill>
                  <a:srgbClr val="1E4E79"/>
                </a:solidFill>
              </a:rPr>
              <a:t>sait</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[can/know how to | knowing how to]</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 name="Google Shape;75;p13"/>
          <p:cNvSpPr txBox="1"/>
          <p:nvPr/>
        </p:nvSpPr>
        <p:spPr>
          <a:xfrm>
            <a:off x="1624990" y="4039200"/>
            <a:ext cx="8942017"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6000" b="1" i="0" u="none" strike="noStrike" kern="0" cap="none" spc="0" normalizeH="0" baseline="0" noProof="0" dirty="0" err="1">
                <a:ln>
                  <a:noFill/>
                </a:ln>
                <a:solidFill>
                  <a:srgbClr val="EE6000"/>
                </a:solidFill>
                <a:effectLst/>
                <a:uLnTx/>
                <a:uFillTx/>
                <a:latin typeface="Century Gothic"/>
                <a:ea typeface="Century Gothic"/>
                <a:cs typeface="Century Gothic"/>
                <a:sym typeface="Century Gothic"/>
              </a:rPr>
              <a:t>sait</a:t>
            </a:r>
            <a:r>
              <a:rPr kumimoji="0" lang="en-GB" sz="6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faire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l’exercice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lang="en-GB"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1969623" y="5166000"/>
            <a:ext cx="825275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kumimoji="0" lang="en-GB" sz="3200" b="1" i="0" u="none" strike="noStrike" kern="0" cap="none" spc="0" normalizeH="0" baseline="0" noProof="0" dirty="0">
                <a:ln>
                  <a:noFill/>
                </a:ln>
                <a:solidFill>
                  <a:srgbClr val="EE6000"/>
                </a:solidFill>
                <a:effectLst/>
                <a:uLnTx/>
                <a:uFillTx/>
                <a:latin typeface="Century Gothic"/>
                <a:ea typeface="Century Gothic"/>
                <a:cs typeface="Century Gothic"/>
                <a:sym typeface="Century Gothic"/>
              </a:rPr>
              <a:t>can/knows how to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do the exercise.]</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sai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elle sait.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lvl="0" algn="ctr"/>
            <a:r>
              <a:rPr lang="en-GB" sz="11520" b="1" dirty="0">
                <a:solidFill>
                  <a:srgbClr val="1E4E79"/>
                </a:solidFill>
              </a:rPr>
              <a:t>savoir</a:t>
            </a:r>
            <a:endParaRP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[can/know how to | knowing how to]</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4" name="Google Shape;84;p14"/>
          <p:cNvSpPr txBox="1"/>
          <p:nvPr/>
        </p:nvSpPr>
        <p:spPr>
          <a:xfrm>
            <a:off x="0"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Tx/>
              <a:buNone/>
              <a:tabLst/>
              <a:defRPr/>
            </a:pPr>
            <a:r>
              <a:rPr kumimoji="0" lang="fr-FR" sz="6000" b="0" i="0" u="none" strike="noStrike" kern="0" cap="none" spc="0" normalizeH="0" baseline="0" noProof="0" dirty="0">
                <a:ln>
                  <a:noFill/>
                </a:ln>
                <a:solidFill>
                  <a:srgbClr val="5B9BD5">
                    <a:lumMod val="50000"/>
                  </a:srgbClr>
                </a:solidFill>
                <a:effectLst/>
                <a:uLnTx/>
                <a:uFillTx/>
                <a:latin typeface="Century Gothic"/>
                <a:ea typeface="Century Gothic"/>
                <a:cs typeface="Century Gothic"/>
                <a:sym typeface="Century Gothic"/>
              </a:rPr>
              <a:t>Je dois </a:t>
            </a:r>
            <a:r>
              <a:rPr kumimoji="0" lang="fr-FR" sz="6000" b="1" i="0" u="none" strike="noStrike" kern="0" cap="none" spc="0" normalizeH="0" baseline="0" noProof="0" dirty="0">
                <a:ln>
                  <a:noFill/>
                </a:ln>
                <a:solidFill>
                  <a:srgbClr val="EE6000"/>
                </a:solidFill>
                <a:effectLst/>
                <a:uLnTx/>
                <a:uFillTx/>
                <a:latin typeface="Century Gothic"/>
                <a:ea typeface="Century Gothic"/>
                <a:cs typeface="Century Gothic"/>
                <a:sym typeface="Century Gothic"/>
              </a:rPr>
              <a:t>savoir</a:t>
            </a:r>
            <a:r>
              <a:rPr kumimoji="0" lang="fr-FR"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faire l’exercice.</a:t>
            </a:r>
          </a:p>
        </p:txBody>
      </p:sp>
      <p:sp>
        <p:nvSpPr>
          <p:cNvPr id="85" name="Google Shape;85;p14"/>
          <p:cNvSpPr txBox="1"/>
          <p:nvPr/>
        </p:nvSpPr>
        <p:spPr>
          <a:xfrm>
            <a:off x="2050647" y="5166000"/>
            <a:ext cx="8090704"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 have to </a:t>
            </a:r>
            <a:r>
              <a:rPr kumimoji="0" lang="en-GB" sz="3200" b="1" i="0" u="none" strike="noStrike" kern="0" cap="none" spc="0" normalizeH="0" baseline="0" noProof="0" dirty="0">
                <a:ln>
                  <a:noFill/>
                </a:ln>
                <a:solidFill>
                  <a:srgbClr val="EE6000"/>
                </a:solidFill>
                <a:effectLst/>
                <a:uLnTx/>
                <a:uFillTx/>
                <a:latin typeface="Century Gothic"/>
                <a:ea typeface="Century Gothic"/>
                <a:cs typeface="Century Gothic"/>
                <a:sym typeface="Century Gothic"/>
              </a:rPr>
              <a:t>know how to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do the exercise.]</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savoi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subTnLst>
                                    <p:audio>
                                      <p:cMediaNode>
                                        <p:cTn display="0" masterRel="sameClick">
                                          <p:stCondLst>
                                            <p:cond evt="begin" delay="0">
                                              <p:tn val="15"/>
                                            </p:cond>
                                          </p:stCondLst>
                                          <p:endCondLst>
                                            <p:cond evt="onStopAudio" delay="0">
                                              <p:tgtEl>
                                                <p:sldTgt/>
                                              </p:tgtEl>
                                            </p:cond>
                                          </p:endCondLst>
                                        </p:cTn>
                                        <p:tgtEl>
                                          <p:sndTgt r:embed="rId4" name="je dois savoir fair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10" name="Google Shape;94;p15" descr="question mark action button">
            <a:hlinkClick r:id="" action="ppaction://noaction">
              <a:snd r:embed="rId5" name="14 elle sait.wav"/>
            </a:hlinkClick>
            <a:extLst>
              <a:ext uri="{FF2B5EF4-FFF2-40B4-BE49-F238E27FC236}">
                <a16:creationId xmlns:a16="http://schemas.microsoft.com/office/drawing/2014/main" id="{75E0C93D-903D-4FCF-8F7F-142B7B3F8DB1}"/>
              </a:ext>
            </a:extLst>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 name="Google Shape;91;p15" descr="question mark action button">
            <a:hlinkClick r:id="" action="ppaction://noaction">
              <a:snd r:embed="rId6" name="14 sait.wav"/>
            </a:hlinkClick>
            <a:extLst>
              <a:ext uri="{FF2B5EF4-FFF2-40B4-BE49-F238E27FC236}">
                <a16:creationId xmlns:a16="http://schemas.microsoft.com/office/drawing/2014/main" id="{54333408-A678-4568-A89E-4CED72EC527A}"/>
              </a:ext>
            </a:extLst>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lvl="0" algn="ctr"/>
            <a:r>
              <a:rPr lang="en-GB" sz="11500" b="1" dirty="0" err="1">
                <a:solidFill>
                  <a:srgbClr val="1E4E79"/>
                </a:solidFill>
              </a:rPr>
              <a:t>sait</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[can/knows how to]</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Tx/>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6000" b="0" i="0" u="none" strike="noStrike" kern="0" cap="none" spc="0" normalizeH="0" baseline="0" noProof="0" dirty="0">
                <a:ln>
                  <a:noFill/>
                </a:ln>
                <a:solidFill>
                  <a:srgbClr val="EE6000"/>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faire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l’exercice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lang="en-GB"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6" name="Google Shape;96;p15"/>
          <p:cNvSpPr/>
          <p:nvPr/>
        </p:nvSpPr>
        <p:spPr>
          <a:xfrm>
            <a:off x="3156460" y="4039199"/>
            <a:ext cx="2124299"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Tx/>
              <a:buNone/>
              <a:tabLst/>
              <a:defRPr/>
            </a:pPr>
            <a:r>
              <a:rPr kumimoji="0" lang="en-GB" sz="6000" b="1" i="0" u="none" strike="noStrike" kern="0" cap="none" spc="0" normalizeH="0" baseline="0" noProof="0" dirty="0" err="1">
                <a:ln>
                  <a:noFill/>
                </a:ln>
                <a:solidFill>
                  <a:srgbClr val="EE6000"/>
                </a:solidFill>
                <a:effectLst/>
                <a:uLnTx/>
                <a:uFillTx/>
                <a:latin typeface="Century Gothic"/>
                <a:ea typeface="Century Gothic"/>
                <a:cs typeface="Century Gothic"/>
                <a:sym typeface="Century Gothic"/>
              </a:rPr>
              <a:t>sait</a:t>
            </a:r>
            <a:endParaRPr kumimoji="0" lang="en-GB" sz="6000" b="0" i="0" u="none" strike="noStrike" kern="0" cap="none" spc="0" normalizeH="0" baseline="0" noProof="0" dirty="0">
              <a:ln>
                <a:noFill/>
              </a:ln>
              <a:solidFill>
                <a:srgbClr val="EE6000"/>
              </a:solidFill>
              <a:effectLst/>
              <a:uLnTx/>
              <a:uFillTx/>
              <a:latin typeface="Century Gothic"/>
              <a:ea typeface="Century Gothic"/>
              <a:cs typeface="Century Gothic"/>
              <a:sym typeface="Century Gothic"/>
            </a:endParaRPr>
          </a:p>
        </p:txBody>
      </p:sp>
      <p:sp>
        <p:nvSpPr>
          <p:cNvPr id="97" name="Google Shape;97;p15"/>
          <p:cNvSpPr txBox="1"/>
          <p:nvPr/>
        </p:nvSpPr>
        <p:spPr>
          <a:xfrm>
            <a:off x="1924917" y="5166000"/>
            <a:ext cx="8345753"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kumimoji="0" lang="en-GB" sz="3200" b="1" i="0" u="none" strike="noStrike" kern="0" cap="none" spc="0" normalizeH="0" baseline="0" noProof="0" dirty="0">
                <a:ln>
                  <a:noFill/>
                </a:ln>
                <a:solidFill>
                  <a:srgbClr val="EE6000"/>
                </a:solidFill>
                <a:effectLst/>
                <a:uLnTx/>
                <a:uFillTx/>
                <a:latin typeface="Century Gothic"/>
                <a:ea typeface="Century Gothic"/>
                <a:cs typeface="Century Gothic"/>
                <a:sym typeface="Century Gothic"/>
              </a:rPr>
              <a:t>can/knows how to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do the exercise.]</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sai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subTnLst>
                                    <p:audio>
                                      <p:cMediaNode>
                                        <p:cTn display="0" masterRel="sameClick">
                                          <p:stCondLst>
                                            <p:cond evt="begin" delay="0">
                                              <p:tn val="20"/>
                                            </p:cond>
                                          </p:stCondLst>
                                          <p:endCondLst>
                                            <p:cond evt="onStopAudio" delay="0">
                                              <p:tgtEl>
                                                <p:sldTgt/>
                                              </p:tgtEl>
                                            </p:cond>
                                          </p:endCondLst>
                                        </p:cTn>
                                        <p:tgtEl>
                                          <p:sndTgt r:embed="rId4" name="elle sai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9" name="Google Shape;106;p16" descr="question mark action button">
            <a:hlinkClick r:id="" action="ppaction://noaction">
              <a:snd r:embed="rId5" name="je dois.wav"/>
            </a:hlinkClick>
            <a:extLst>
              <a:ext uri="{FF2B5EF4-FFF2-40B4-BE49-F238E27FC236}">
                <a16:creationId xmlns:a16="http://schemas.microsoft.com/office/drawing/2014/main" id="{FCC7147A-703A-4F86-837D-4EEC67AAA5AF}"/>
              </a:ext>
            </a:extLst>
          </p:cNvPr>
          <p:cNvSpPr/>
          <p:nvPr/>
        </p:nvSpPr>
        <p:spPr>
          <a:xfrm>
            <a:off x="900000" y="5287585"/>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1" name="Google Shape;62;p12" descr="question mark action button">
            <a:hlinkClick r:id="" action="ppaction://noaction">
              <a:snd r:embed="rId6" name="14 savoir.wav"/>
            </a:hlinkClick>
            <a:extLst>
              <a:ext uri="{FF2B5EF4-FFF2-40B4-BE49-F238E27FC236}">
                <a16:creationId xmlns:a16="http://schemas.microsoft.com/office/drawing/2014/main" id="{215C1A44-623A-4A78-B253-AF3C86408FC0}"/>
              </a:ext>
            </a:extLst>
          </p:cNvPr>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[can/know how to | knowing how to]</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lvl="0" algn="ctr"/>
            <a:r>
              <a:rPr lang="en-GB" sz="11500" b="1" dirty="0">
                <a:solidFill>
                  <a:srgbClr val="1E4E79"/>
                </a:solidFill>
              </a:rPr>
              <a:t>savoir</a:t>
            </a:r>
            <a:endParaRPr sz="11500" dirty="0"/>
          </a:p>
        </p:txBody>
      </p:sp>
      <p:sp>
        <p:nvSpPr>
          <p:cNvPr id="107" name="Google Shape;107;p16"/>
          <p:cNvSpPr txBox="1"/>
          <p:nvPr/>
        </p:nvSpPr>
        <p:spPr>
          <a:xfrm>
            <a:off x="0" y="4039200"/>
            <a:ext cx="12192000"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Tx/>
              <a:buNone/>
              <a:tabLst/>
              <a:defRPr/>
            </a:pPr>
            <a:r>
              <a:rPr kumimoji="0" lang="fr-FR" sz="5400" b="0" i="0" u="none" strike="noStrike" kern="0" cap="none" spc="0" normalizeH="0" baseline="0" noProof="0" dirty="0">
                <a:ln>
                  <a:noFill/>
                </a:ln>
                <a:solidFill>
                  <a:srgbClr val="5B9BD5">
                    <a:lumMod val="50000"/>
                  </a:srgbClr>
                </a:solidFill>
                <a:effectLst/>
                <a:uLnTx/>
                <a:uFillTx/>
                <a:latin typeface="Century Gothic"/>
                <a:ea typeface="Century Gothic"/>
                <a:cs typeface="Century Gothic"/>
                <a:sym typeface="Century Gothic"/>
              </a:rPr>
              <a:t>Je dois  			 </a:t>
            </a:r>
            <a:r>
              <a:rPr kumimoji="0" lang="fr-FR"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faire l’exercice.</a:t>
            </a:r>
          </a:p>
        </p:txBody>
      </p:sp>
      <p:sp>
        <p:nvSpPr>
          <p:cNvPr id="108" name="Google Shape;108;p16"/>
          <p:cNvSpPr/>
          <p:nvPr/>
        </p:nvSpPr>
        <p:spPr>
          <a:xfrm>
            <a:off x="3312679" y="3983786"/>
            <a:ext cx="2783320" cy="923331"/>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a:ln>
                  <a:noFill/>
                </a:ln>
                <a:solidFill>
                  <a:srgbClr val="EE6000"/>
                </a:solidFill>
                <a:effectLst/>
                <a:uLnTx/>
                <a:uFillTx/>
                <a:latin typeface="Century Gothic"/>
                <a:ea typeface="Century Gothic"/>
                <a:cs typeface="Century Gothic"/>
                <a:sym typeface="Century Gothic"/>
              </a:rPr>
              <a:t>savoir</a:t>
            </a:r>
            <a:endParaRPr kumimoji="0" sz="6000" b="0" i="0" u="none" strike="noStrike" kern="0" cap="none" spc="0" normalizeH="0" baseline="0" noProof="0" dirty="0">
              <a:ln>
                <a:noFill/>
              </a:ln>
              <a:solidFill>
                <a:srgbClr val="EE6000"/>
              </a:solidFill>
              <a:effectLst/>
              <a:uLnTx/>
              <a:uFillTx/>
              <a:latin typeface="Century Gothic"/>
              <a:ea typeface="Century Gothic"/>
              <a:cs typeface="Century Gothic"/>
              <a:sym typeface="Century Gothic"/>
            </a:endParaRPr>
          </a:p>
        </p:txBody>
      </p:sp>
      <p:sp>
        <p:nvSpPr>
          <p:cNvPr id="109" name="Google Shape;109;p16"/>
          <p:cNvSpPr txBox="1"/>
          <p:nvPr/>
        </p:nvSpPr>
        <p:spPr>
          <a:xfrm>
            <a:off x="2024743" y="5166000"/>
            <a:ext cx="8360227" cy="599607"/>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 have to </a:t>
            </a:r>
            <a:r>
              <a:rPr kumimoji="0" lang="en-GB" sz="3200" b="1" i="0" u="none" strike="noStrike" kern="0" cap="none" spc="0" normalizeH="0" baseline="0" noProof="0" dirty="0">
                <a:ln>
                  <a:noFill/>
                </a:ln>
                <a:solidFill>
                  <a:srgbClr val="EE6000"/>
                </a:solidFill>
                <a:effectLst/>
                <a:uLnTx/>
                <a:uFillTx/>
                <a:latin typeface="Century Gothic"/>
                <a:ea typeface="Century Gothic"/>
                <a:cs typeface="Century Gothic"/>
                <a:sym typeface="Century Gothic"/>
              </a:rPr>
              <a:t>know how to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do the exercise.]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savoi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subTnLst>
                                    <p:audio>
                                      <p:cMediaNode>
                                        <p:cTn display="0" masterRel="sameClick">
                                          <p:stCondLst>
                                            <p:cond evt="begin" delay="0">
                                              <p:tn val="20"/>
                                            </p:cond>
                                          </p:stCondLst>
                                          <p:endCondLst>
                                            <p:cond evt="onStopAudio" delay="0">
                                              <p:tgtEl>
                                                <p:sldTgt/>
                                              </p:tgtEl>
                                            </p:cond>
                                          </p:endCondLst>
                                        </p:cTn>
                                        <p:tgtEl>
                                          <p:sndTgt r:embed="rId4" name="je dois savoir fair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fade">
                                      <p:cBhvr>
                                        <p:cTn id="27" dur="500"/>
                                        <p:tgtEl>
                                          <p:spTgt spid="10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TextBox 17">
            <a:extLst>
              <a:ext uri="{FF2B5EF4-FFF2-40B4-BE49-F238E27FC236}">
                <a16:creationId xmlns:a16="http://schemas.microsoft.com/office/drawing/2014/main" id="{3ED4CBA5-84EB-423D-B8F3-11A29EB89880}"/>
              </a:ext>
            </a:extLst>
          </p:cNvPr>
          <p:cNvSpPr txBox="1"/>
          <p:nvPr/>
        </p:nvSpPr>
        <p:spPr>
          <a:xfrm>
            <a:off x="180000" y="1296000"/>
            <a:ext cx="11729921" cy="830997"/>
          </a:xfrm>
          <a:prstGeom prst="rect">
            <a:avLst/>
          </a:prstGeom>
          <a:noFill/>
        </p:spPr>
        <p:txBody>
          <a:bodyPr wrap="square" rtlCol="0">
            <a:spAutoFit/>
          </a:bodyPr>
          <a:lstStyle/>
          <a:p>
            <a:r>
              <a:rPr lang="en-GB" sz="2400" b="1" i="1" dirty="0">
                <a:solidFill>
                  <a:srgbClr val="115076"/>
                </a:solidFill>
                <a:latin typeface="Century Gothic" panose="020B0502020202020204" pitchFamily="34" charset="0"/>
              </a:rPr>
              <a:t>Savoir</a:t>
            </a:r>
            <a:r>
              <a:rPr lang="en-GB" sz="2400" i="1" dirty="0">
                <a:solidFill>
                  <a:srgbClr val="115076"/>
                </a:solidFill>
                <a:latin typeface="Century Gothic" panose="020B0502020202020204" pitchFamily="34" charset="0"/>
              </a:rPr>
              <a:t> </a:t>
            </a:r>
            <a:r>
              <a:rPr lang="en-GB" sz="2400" dirty="0">
                <a:solidFill>
                  <a:srgbClr val="115076"/>
                </a:solidFill>
                <a:latin typeface="Century Gothic" panose="020B0502020202020204" pitchFamily="34" charset="0"/>
              </a:rPr>
              <a:t>is an </a:t>
            </a:r>
            <a:r>
              <a:rPr lang="en-GB" sz="2400" b="1" dirty="0">
                <a:solidFill>
                  <a:srgbClr val="115076"/>
                </a:solidFill>
                <a:latin typeface="Century Gothic" panose="020B0502020202020204" pitchFamily="34" charset="0"/>
              </a:rPr>
              <a:t>irregular </a:t>
            </a:r>
            <a:r>
              <a:rPr lang="en-GB" sz="2400" dirty="0">
                <a:solidFill>
                  <a:srgbClr val="115076"/>
                </a:solidFill>
                <a:latin typeface="Century Gothic" panose="020B0502020202020204" pitchFamily="34" charset="0"/>
              </a:rPr>
              <a:t>verb. This is the pattern of endings for the </a:t>
            </a:r>
            <a:r>
              <a:rPr lang="en-GB" sz="2400" b="1" dirty="0">
                <a:solidFill>
                  <a:srgbClr val="115076"/>
                </a:solidFill>
                <a:latin typeface="Century Gothic" panose="020B0502020202020204" pitchFamily="34" charset="0"/>
              </a:rPr>
              <a:t>first</a:t>
            </a:r>
            <a:r>
              <a:rPr lang="en-GB" sz="2400" dirty="0">
                <a:solidFill>
                  <a:srgbClr val="115076"/>
                </a:solidFill>
                <a:latin typeface="Century Gothic" panose="020B0502020202020204" pitchFamily="34" charset="0"/>
              </a:rPr>
              <a:t>, </a:t>
            </a:r>
            <a:r>
              <a:rPr lang="en-GB" sz="2400" b="1" dirty="0">
                <a:solidFill>
                  <a:srgbClr val="115076"/>
                </a:solidFill>
                <a:latin typeface="Century Gothic" panose="020B0502020202020204" pitchFamily="34" charset="0"/>
              </a:rPr>
              <a:t>second</a:t>
            </a:r>
            <a:r>
              <a:rPr lang="en-GB" sz="2400" dirty="0">
                <a:solidFill>
                  <a:srgbClr val="115076"/>
                </a:solidFill>
                <a:latin typeface="Century Gothic" panose="020B0502020202020204" pitchFamily="34" charset="0"/>
              </a:rPr>
              <a:t> and </a:t>
            </a:r>
            <a:r>
              <a:rPr lang="en-GB" sz="2400" b="1" dirty="0">
                <a:solidFill>
                  <a:srgbClr val="115076"/>
                </a:solidFill>
                <a:latin typeface="Century Gothic" panose="020B0502020202020204" pitchFamily="34" charset="0"/>
              </a:rPr>
              <a:t>third</a:t>
            </a:r>
            <a:r>
              <a:rPr lang="en-GB" sz="2400" dirty="0">
                <a:solidFill>
                  <a:srgbClr val="115076"/>
                </a:solidFill>
                <a:latin typeface="Century Gothic" panose="020B0502020202020204" pitchFamily="34" charset="0"/>
              </a:rPr>
              <a:t> person </a:t>
            </a:r>
            <a:r>
              <a:rPr lang="en-GB" sz="2400" b="1" dirty="0">
                <a:solidFill>
                  <a:srgbClr val="115076"/>
                </a:solidFill>
                <a:latin typeface="Century Gothic" panose="020B0502020202020204" pitchFamily="34" charset="0"/>
              </a:rPr>
              <a:t>singular</a:t>
            </a:r>
            <a:r>
              <a:rPr lang="en-GB" sz="2400" dirty="0">
                <a:solidFill>
                  <a:srgbClr val="115076"/>
                </a:solidFill>
                <a:latin typeface="Century Gothic" panose="020B0502020202020204" pitchFamily="34" charset="0"/>
              </a:rPr>
              <a:t> forms of </a:t>
            </a:r>
            <a:r>
              <a:rPr lang="en-GB" sz="2400" i="1" dirty="0">
                <a:solidFill>
                  <a:srgbClr val="115076"/>
                </a:solidFill>
                <a:latin typeface="Century Gothic" panose="020B0502020202020204" pitchFamily="34" charset="0"/>
              </a:rPr>
              <a:t>savoir</a:t>
            </a:r>
            <a:r>
              <a:rPr lang="en-GB" sz="2400" dirty="0">
                <a:solidFill>
                  <a:srgbClr val="115076"/>
                </a:solidFill>
                <a:latin typeface="Century Gothic" panose="020B0502020202020204" pitchFamily="34" charset="0"/>
              </a:rPr>
              <a:t>:</a:t>
            </a:r>
          </a:p>
        </p:txBody>
      </p:sp>
      <p:sp>
        <p:nvSpPr>
          <p:cNvPr id="8" name="TextBox 7">
            <a:extLst>
              <a:ext uri="{FF2B5EF4-FFF2-40B4-BE49-F238E27FC236}">
                <a16:creationId xmlns:a16="http://schemas.microsoft.com/office/drawing/2014/main" id="{EA45B3FD-5539-4D9F-AF5F-438E11F004DA}"/>
              </a:ext>
            </a:extLst>
          </p:cNvPr>
          <p:cNvSpPr txBox="1"/>
          <p:nvPr/>
        </p:nvSpPr>
        <p:spPr>
          <a:xfrm>
            <a:off x="3108011" y="5125834"/>
            <a:ext cx="7088727"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she can/knows how to</a:t>
            </a:r>
          </a:p>
        </p:txBody>
      </p:sp>
      <p:sp>
        <p:nvSpPr>
          <p:cNvPr id="9" name="TextBox 8">
            <a:extLst>
              <a:ext uri="{FF2B5EF4-FFF2-40B4-BE49-F238E27FC236}">
                <a16:creationId xmlns:a16="http://schemas.microsoft.com/office/drawing/2014/main" id="{877AE412-E859-4B58-9311-A8F4A4DC56FC}"/>
              </a:ext>
            </a:extLst>
          </p:cNvPr>
          <p:cNvSpPr txBox="1"/>
          <p:nvPr/>
        </p:nvSpPr>
        <p:spPr>
          <a:xfrm>
            <a:off x="3108011" y="4284168"/>
            <a:ext cx="6969961"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he can/knows how to</a:t>
            </a:r>
          </a:p>
        </p:txBody>
      </p:sp>
      <p:sp>
        <p:nvSpPr>
          <p:cNvPr id="3" name="Oval Callout 2" hidden="1"/>
          <p:cNvSpPr/>
          <p:nvPr/>
        </p:nvSpPr>
        <p:spPr>
          <a:xfrm>
            <a:off x="4491788" y="4423556"/>
            <a:ext cx="6712299" cy="1749344"/>
          </a:xfrm>
          <a:prstGeom prst="wedgeEllipseCallout">
            <a:avLst>
              <a:gd name="adj1" fmla="val -51592"/>
              <a:gd name="adj2" fmla="val -47466"/>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TextBox 19" hidden="1"/>
          <p:cNvSpPr txBox="1"/>
          <p:nvPr/>
        </p:nvSpPr>
        <p:spPr>
          <a:xfrm>
            <a:off x="5036463" y="4734057"/>
            <a:ext cx="58782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These verb forms all sound the same!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–s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on the </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je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en-GB" sz="2400" b="0" i="1" u="none" strike="noStrike" kern="1200" cap="none" spc="0" normalizeH="0" baseline="0" noProof="0" dirty="0" err="1">
                <a:ln>
                  <a:noFill/>
                </a:ln>
                <a:solidFill>
                  <a:prstClr val="white"/>
                </a:solidFill>
                <a:effectLst/>
                <a:uLnTx/>
                <a:uFillTx/>
                <a:latin typeface="Century Gothic" panose="020F0302020204030204"/>
                <a:ea typeface="+mn-ea"/>
                <a:cs typeface="+mn-cs"/>
              </a:rPr>
              <a:t>tu</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forms is a </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silent final consonant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(SFC)</a:t>
            </a:r>
          </a:p>
        </p:txBody>
      </p:sp>
      <p:sp>
        <p:nvSpPr>
          <p:cNvPr id="5" name="TextBox 4">
            <a:extLst>
              <a:ext uri="{FF2B5EF4-FFF2-40B4-BE49-F238E27FC236}">
                <a16:creationId xmlns:a16="http://schemas.microsoft.com/office/drawing/2014/main" id="{829ABE20-583E-4FFA-A34C-A512B8D2D5E2}"/>
              </a:ext>
            </a:extLst>
          </p:cNvPr>
          <p:cNvSpPr txBox="1"/>
          <p:nvPr/>
        </p:nvSpPr>
        <p:spPr>
          <a:xfrm>
            <a:off x="634167" y="2600836"/>
            <a:ext cx="2151938" cy="830997"/>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je </a:t>
            </a: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sai</a:t>
            </a:r>
            <a:r>
              <a:rPr kumimoji="0" lang="en-GB" sz="48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s</a:t>
            </a:r>
          </a:p>
        </p:txBody>
      </p:sp>
      <p:sp>
        <p:nvSpPr>
          <p:cNvPr id="6" name="TextBox 5">
            <a:extLst>
              <a:ext uri="{FF2B5EF4-FFF2-40B4-BE49-F238E27FC236}">
                <a16:creationId xmlns:a16="http://schemas.microsoft.com/office/drawing/2014/main" id="{9E0B19B6-3AF3-4C6B-BF9A-BFD1157B71F1}"/>
              </a:ext>
            </a:extLst>
          </p:cNvPr>
          <p:cNvSpPr txBox="1"/>
          <p:nvPr/>
        </p:nvSpPr>
        <p:spPr>
          <a:xfrm>
            <a:off x="3108011" y="2600836"/>
            <a:ext cx="6442802"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 can/know how to</a:t>
            </a:r>
          </a:p>
        </p:txBody>
      </p:sp>
      <p:sp>
        <p:nvSpPr>
          <p:cNvPr id="7" name="TextBox 6">
            <a:extLst>
              <a:ext uri="{FF2B5EF4-FFF2-40B4-BE49-F238E27FC236}">
                <a16:creationId xmlns:a16="http://schemas.microsoft.com/office/drawing/2014/main" id="{CBD7264A-35DF-4C40-9411-9E88464091E4}"/>
              </a:ext>
            </a:extLst>
          </p:cNvPr>
          <p:cNvSpPr txBox="1"/>
          <p:nvPr/>
        </p:nvSpPr>
        <p:spPr>
          <a:xfrm>
            <a:off x="245911" y="4284168"/>
            <a:ext cx="2540193" cy="830997"/>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il</a:t>
            </a: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sai</a:t>
            </a:r>
            <a:r>
              <a:rPr kumimoji="0" lang="en-GB" sz="48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t</a:t>
            </a: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p:txBody>
      </p:sp>
      <p:sp>
        <p:nvSpPr>
          <p:cNvPr id="10" name="Rectangle 9">
            <a:extLst>
              <a:ext uri="{FF2B5EF4-FFF2-40B4-BE49-F238E27FC236}">
                <a16:creationId xmlns:a16="http://schemas.microsoft.com/office/drawing/2014/main" id="{618442BA-8AE7-4F81-8308-5BDF92A8A587}"/>
              </a:ext>
            </a:extLst>
          </p:cNvPr>
          <p:cNvSpPr/>
          <p:nvPr/>
        </p:nvSpPr>
        <p:spPr>
          <a:xfrm>
            <a:off x="336395" y="5125834"/>
            <a:ext cx="244971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elle</a:t>
            </a: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sai</a:t>
            </a:r>
            <a:r>
              <a:rPr kumimoji="0" lang="en-GB" sz="48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t</a:t>
            </a:r>
          </a:p>
        </p:txBody>
      </p:sp>
      <p:sp>
        <p:nvSpPr>
          <p:cNvPr id="11" name="TextBox 10">
            <a:extLst>
              <a:ext uri="{FF2B5EF4-FFF2-40B4-BE49-F238E27FC236}">
                <a16:creationId xmlns:a16="http://schemas.microsoft.com/office/drawing/2014/main" id="{51785505-E840-45D2-8EFC-A07818020BB4}"/>
              </a:ext>
            </a:extLst>
          </p:cNvPr>
          <p:cNvSpPr txBox="1"/>
          <p:nvPr/>
        </p:nvSpPr>
        <p:spPr>
          <a:xfrm>
            <a:off x="-160535" y="3442502"/>
            <a:ext cx="2946640"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tu</a:t>
            </a: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sai</a:t>
            </a:r>
            <a:r>
              <a:rPr kumimoji="0" lang="en-GB" sz="48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s</a:t>
            </a:r>
          </a:p>
        </p:txBody>
      </p:sp>
      <p:sp>
        <p:nvSpPr>
          <p:cNvPr id="12" name="TextBox 11">
            <a:extLst>
              <a:ext uri="{FF2B5EF4-FFF2-40B4-BE49-F238E27FC236}">
                <a16:creationId xmlns:a16="http://schemas.microsoft.com/office/drawing/2014/main" id="{5C2CD311-430F-47DC-AB63-9F70C17F3870}"/>
              </a:ext>
            </a:extLst>
          </p:cNvPr>
          <p:cNvSpPr txBox="1"/>
          <p:nvPr/>
        </p:nvSpPr>
        <p:spPr>
          <a:xfrm>
            <a:off x="3108011" y="3442502"/>
            <a:ext cx="6730613"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you can/know how to</a:t>
            </a:r>
          </a:p>
        </p:txBody>
      </p:sp>
      <p:sp>
        <p:nvSpPr>
          <p:cNvPr id="16" name="Title 15"/>
          <p:cNvSpPr>
            <a:spLocks noGrp="1"/>
          </p:cNvSpPr>
          <p:nvPr>
            <p:ph type="title"/>
          </p:nvPr>
        </p:nvSpPr>
        <p:spPr>
          <a:xfrm>
            <a:off x="-1" y="-24885"/>
            <a:ext cx="5705915" cy="1325563"/>
          </a:xfrm>
        </p:spPr>
        <p:txBody>
          <a:bodyPr>
            <a:normAutofit/>
          </a:bodyPr>
          <a:lstStyle/>
          <a:p>
            <a:pPr rtl="0" eaLnBrk="1" fontAlgn="auto" latinLnBrk="0" hangingPunct="1"/>
            <a:r>
              <a:rPr lang="en-GB" sz="3600" b="1" i="0" spc="0" baseline="0" dirty="0">
                <a:ln>
                  <a:noFill/>
                </a:ln>
                <a:solidFill>
                  <a:srgbClr val="FFFFFF"/>
                </a:solidFill>
                <a:effectLst/>
                <a:latin typeface="Century Gothic" panose="020B0502020202020204" pitchFamily="34" charset="0"/>
                <a:ea typeface="+mn-ea"/>
                <a:cs typeface="+mn-cs"/>
              </a:rPr>
              <a:t>Using the verb ‘</a:t>
            </a:r>
            <a:r>
              <a:rPr lang="en-GB" sz="3600" b="1" dirty="0">
                <a:solidFill>
                  <a:srgbClr val="FFFFFF"/>
                </a:solidFill>
                <a:ea typeface="+mn-ea"/>
                <a:cs typeface="+mn-cs"/>
              </a:rPr>
              <a:t>savoir</a:t>
            </a:r>
            <a:r>
              <a:rPr lang="en-GB" sz="3600" b="1" i="0" spc="0" baseline="0" dirty="0">
                <a:ln>
                  <a:noFill/>
                </a:ln>
                <a:solidFill>
                  <a:srgbClr val="FFFFFF"/>
                </a:solidFill>
                <a:effectLst/>
                <a:latin typeface="Century Gothic" panose="020B0502020202020204" pitchFamily="34" charset="0"/>
                <a:ea typeface="+mn-ea"/>
                <a:cs typeface="+mn-cs"/>
              </a:rPr>
              <a:t>’</a:t>
            </a:r>
            <a:endParaRPr lang="en-GB" dirty="0">
              <a:effectLst/>
            </a:endParaRPr>
          </a:p>
        </p:txBody>
      </p:sp>
      <p:sp>
        <p:nvSpPr>
          <p:cNvPr id="17" name="TextBox 16">
            <a:extLst>
              <a:ext uri="{FF2B5EF4-FFF2-40B4-BE49-F238E27FC236}">
                <a16:creationId xmlns:a16="http://schemas.microsoft.com/office/drawing/2014/main" id="{79FE82EF-4B77-495E-BFA3-358F5D1A00C8}"/>
              </a:ext>
            </a:extLst>
          </p:cNvPr>
          <p:cNvSpPr txBox="1"/>
          <p:nvPr/>
        </p:nvSpPr>
        <p:spPr>
          <a:xfrm>
            <a:off x="8324850" y="2037529"/>
            <a:ext cx="3722004" cy="4024967"/>
          </a:xfrm>
          <a:prstGeom prst="wedgeEllipseCallout">
            <a:avLst>
              <a:gd name="adj1" fmla="val -62188"/>
              <a:gd name="adj2" fmla="val -21747"/>
            </a:avLst>
          </a:prstGeom>
          <a:solidFill>
            <a:srgbClr val="11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We can’t say </a:t>
            </a:r>
            <a:r>
              <a:rPr kumimoji="0" lang="en-GB" sz="2000" b="0" u="none" strike="noStrike" kern="1200" cap="none" spc="0" normalizeH="0" baseline="0" noProof="0" dirty="0">
                <a:ln>
                  <a:noFill/>
                </a:ln>
                <a:solidFill>
                  <a:prstClr val="white"/>
                </a:solidFill>
                <a:effectLst/>
                <a:uLnTx/>
                <a:uFillTx/>
                <a:latin typeface="Century Gothic" panose="020F0302020204030204"/>
                <a:ea typeface="+mn-ea"/>
                <a:cs typeface="+mn-cs"/>
              </a:rPr>
              <a:t>‘know how to’</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in the present continuous. ‘Knowing how to’ do something is a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state</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that is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generally true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not an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action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you do at a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particular time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9" name="Picture 18" descr="background rectangle">
            <a:extLst>
              <a:ext uri="{FF2B5EF4-FFF2-40B4-BE49-F238E27FC236}">
                <a16:creationId xmlns:a16="http://schemas.microsoft.com/office/drawing/2014/main" id="{CCAE1B83-08E4-4FA4-BC86-4746815BEF9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1" name="Title 3">
            <a:extLst>
              <a:ext uri="{FF2B5EF4-FFF2-40B4-BE49-F238E27FC236}">
                <a16:creationId xmlns:a16="http://schemas.microsoft.com/office/drawing/2014/main" id="{520C40B3-1D35-40AC-ABC2-4986F2B41CEE}"/>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Le </a:t>
            </a:r>
            <a:r>
              <a:rPr lang="en-GB" sz="3600" b="1" dirty="0" err="1">
                <a:solidFill>
                  <a:schemeClr val="bg1"/>
                </a:solidFill>
              </a:rPr>
              <a:t>verbe</a:t>
            </a:r>
            <a:r>
              <a:rPr lang="en-GB" sz="3600" b="1" dirty="0">
                <a:solidFill>
                  <a:schemeClr val="bg1"/>
                </a:solidFill>
              </a:rPr>
              <a:t> ‘savoir’</a:t>
            </a:r>
          </a:p>
        </p:txBody>
      </p:sp>
      <p:sp>
        <p:nvSpPr>
          <p:cNvPr id="22" name="Rounded Rectangle 46">
            <a:extLst>
              <a:ext uri="{FF2B5EF4-FFF2-40B4-BE49-F238E27FC236}">
                <a16:creationId xmlns:a16="http://schemas.microsoft.com/office/drawing/2014/main" id="{5DF2CD5F-6069-4050-8A4E-4BC4F44B8A91}"/>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D871DFE7-447A-4C1A-84BB-C5492C230E18}"/>
              </a:ext>
            </a:extLst>
          </p:cNvPr>
          <p:cNvSpPr txBox="1"/>
          <p:nvPr/>
        </p:nvSpPr>
        <p:spPr>
          <a:xfrm>
            <a:off x="5885915" y="128578"/>
            <a:ext cx="4360464" cy="1861006"/>
          </a:xfrm>
          <a:prstGeom prst="wedgeEllipseCallout">
            <a:avLst>
              <a:gd name="adj1" fmla="val -58404"/>
              <a:gd name="adj2" fmla="val 33433"/>
            </a:avLst>
          </a:prstGeom>
          <a:solidFill>
            <a:srgbClr val="11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You have seen this pattern of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endings before</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with</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dire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sortir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venir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412650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6" grpId="0" animBg="1"/>
      <p:bldP spid="7" grpId="0" animBg="1"/>
      <p:bldP spid="10" grpId="0"/>
      <p:bldP spid="17"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22" name="Table 21">
            <a:extLst>
              <a:ext uri="{FF2B5EF4-FFF2-40B4-BE49-F238E27FC236}">
                <a16:creationId xmlns:a16="http://schemas.microsoft.com/office/drawing/2014/main" id="{D8834C4C-35DE-462C-A071-5D1B789853C4}"/>
              </a:ext>
            </a:extLst>
          </p:cNvPr>
          <p:cNvGraphicFramePr>
            <a:graphicFrameLocks noGrp="1"/>
          </p:cNvGraphicFramePr>
          <p:nvPr>
            <p:extLst>
              <p:ext uri="{D42A27DB-BD31-4B8C-83A1-F6EECF244321}">
                <p14:modId xmlns:p14="http://schemas.microsoft.com/office/powerpoint/2010/main" val="2939787224"/>
              </p:ext>
            </p:extLst>
          </p:nvPr>
        </p:nvGraphicFramePr>
        <p:xfrm>
          <a:off x="336000" y="2130423"/>
          <a:ext cx="11520000" cy="4114800"/>
        </p:xfrm>
        <a:graphic>
          <a:graphicData uri="http://schemas.openxmlformats.org/drawingml/2006/table">
            <a:tbl>
              <a:tblPr firstRow="1" bandRow="1">
                <a:tableStyleId>{BC89EF96-8CEA-46FF-86C4-4CE0E7609802}</a:tableStyleId>
              </a:tblPr>
              <a:tblGrid>
                <a:gridCol w="720000">
                  <a:extLst>
                    <a:ext uri="{9D8B030D-6E8A-4147-A177-3AD203B41FA5}">
                      <a16:colId xmlns:a16="http://schemas.microsoft.com/office/drawing/2014/main" val="1105717449"/>
                    </a:ext>
                  </a:extLst>
                </a:gridCol>
                <a:gridCol w="7200000">
                  <a:extLst>
                    <a:ext uri="{9D8B030D-6E8A-4147-A177-3AD203B41FA5}">
                      <a16:colId xmlns:a16="http://schemas.microsoft.com/office/drawing/2014/main" val="3591478862"/>
                    </a:ext>
                  </a:extLst>
                </a:gridCol>
                <a:gridCol w="1800000">
                  <a:extLst>
                    <a:ext uri="{9D8B030D-6E8A-4147-A177-3AD203B41FA5}">
                      <a16:colId xmlns:a16="http://schemas.microsoft.com/office/drawing/2014/main" val="3671855265"/>
                    </a:ext>
                  </a:extLst>
                </a:gridCol>
                <a:gridCol w="1800000">
                  <a:extLst>
                    <a:ext uri="{9D8B030D-6E8A-4147-A177-3AD203B41FA5}">
                      <a16:colId xmlns:a16="http://schemas.microsoft.com/office/drawing/2014/main" val="627368061"/>
                    </a:ext>
                  </a:extLst>
                </a:gridCol>
              </a:tblGrid>
              <a:tr h="370840">
                <a:tc>
                  <a:txBody>
                    <a:bodyPr/>
                    <a:lstStyle/>
                    <a:p>
                      <a:pPr algn="ctr"/>
                      <a:endParaRPr lang="en-GB" sz="2400" b="1" dirty="0">
                        <a:solidFill>
                          <a:srgbClr val="115076"/>
                        </a:solidFill>
                      </a:endParaRPr>
                    </a:p>
                  </a:txBody>
                  <a:tcPr anchor="ctr"/>
                </a:tc>
                <a:tc>
                  <a:txBody>
                    <a:bodyPr/>
                    <a:lstStyle/>
                    <a:p>
                      <a:pPr algn="ctr"/>
                      <a:endParaRPr lang="en-GB" sz="2400" dirty="0">
                        <a:solidFill>
                          <a:srgbClr val="115076"/>
                        </a:solidFill>
                        <a:latin typeface="Lucida Handwriting" panose="03010101010101010101" pitchFamily="66" charset="0"/>
                      </a:endParaRPr>
                    </a:p>
                  </a:txBody>
                  <a:tcPr anchor="ctr"/>
                </a:tc>
                <a:tc>
                  <a:txBody>
                    <a:bodyPr/>
                    <a:lstStyle/>
                    <a:p>
                      <a:pPr algn="ctr"/>
                      <a:r>
                        <a:rPr lang="en-GB" sz="2000" dirty="0" err="1">
                          <a:solidFill>
                            <a:srgbClr val="115076"/>
                          </a:solidFill>
                        </a:rPr>
                        <a:t>Léa</a:t>
                      </a:r>
                      <a:r>
                        <a:rPr lang="en-GB" sz="2000" dirty="0">
                          <a:solidFill>
                            <a:srgbClr val="115076"/>
                          </a:solidFill>
                        </a:rPr>
                        <a:t> (je)</a:t>
                      </a:r>
                    </a:p>
                  </a:txBody>
                  <a:tcPr anchor="ctr"/>
                </a:tc>
                <a:tc>
                  <a:txBody>
                    <a:bodyPr/>
                    <a:lstStyle/>
                    <a:p>
                      <a:pPr algn="ctr"/>
                      <a:r>
                        <a:rPr lang="en-GB" sz="2000" dirty="0">
                          <a:solidFill>
                            <a:srgbClr val="115076"/>
                          </a:solidFill>
                        </a:rPr>
                        <a:t>Sophie (</a:t>
                      </a:r>
                      <a:r>
                        <a:rPr lang="en-GB" sz="2000" dirty="0" err="1">
                          <a:solidFill>
                            <a:srgbClr val="115076"/>
                          </a:solidFill>
                        </a:rPr>
                        <a:t>elle</a:t>
                      </a:r>
                      <a:r>
                        <a:rPr lang="en-GB" sz="2000" dirty="0">
                          <a:solidFill>
                            <a:srgbClr val="115076"/>
                          </a:solidFill>
                        </a:rPr>
                        <a:t>)</a:t>
                      </a:r>
                    </a:p>
                  </a:txBody>
                  <a:tcPr anchor="ctr"/>
                </a:tc>
                <a:extLst>
                  <a:ext uri="{0D108BD9-81ED-4DB2-BD59-A6C34878D82A}">
                    <a16:rowId xmlns:a16="http://schemas.microsoft.com/office/drawing/2014/main" val="1120634300"/>
                  </a:ext>
                </a:extLst>
              </a:tr>
              <a:tr h="370840">
                <a:tc>
                  <a:txBody>
                    <a:bodyPr/>
                    <a:lstStyle/>
                    <a:p>
                      <a:pPr algn="r"/>
                      <a:endParaRPr lang="en-GB" sz="2400" b="1"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Ink Free" panose="03080402000500000000" pitchFamily="66" charset="0"/>
                        </a:rPr>
                        <a:t>Elle </a:t>
                      </a:r>
                      <a:r>
                        <a:rPr lang="en-GB" sz="2400" dirty="0" err="1">
                          <a:solidFill>
                            <a:srgbClr val="115076"/>
                          </a:solidFill>
                          <a:latin typeface="Ink Free" panose="03080402000500000000" pitchFamily="66" charset="0"/>
                        </a:rPr>
                        <a:t>aime</a:t>
                      </a:r>
                      <a:r>
                        <a:rPr lang="en-GB" sz="2400" dirty="0">
                          <a:solidFill>
                            <a:srgbClr val="115076"/>
                          </a:solidFill>
                          <a:latin typeface="Ink Free" panose="03080402000500000000" pitchFamily="66" charset="0"/>
                        </a:rPr>
                        <a:t> </a:t>
                      </a:r>
                      <a:r>
                        <a:rPr lang="en-GB" sz="2400" dirty="0" err="1">
                          <a:solidFill>
                            <a:srgbClr val="115076"/>
                          </a:solidFill>
                          <a:latin typeface="Ink Free" panose="03080402000500000000" pitchFamily="66" charset="0"/>
                        </a:rPr>
                        <a:t>l’anglais</a:t>
                      </a:r>
                      <a:r>
                        <a:rPr lang="en-GB" sz="2400" dirty="0">
                          <a:solidFill>
                            <a:srgbClr val="115076"/>
                          </a:solidFill>
                          <a:latin typeface="Ink Free" panose="03080402000500000000" pitchFamily="66" charset="0"/>
                        </a:rPr>
                        <a:t> !   Elle </a:t>
                      </a:r>
                      <a:r>
                        <a:rPr lang="en-GB" sz="2400" dirty="0" err="1">
                          <a:solidFill>
                            <a:srgbClr val="115076"/>
                          </a:solidFill>
                          <a:latin typeface="Ink Free" panose="03080402000500000000" pitchFamily="66" charset="0"/>
                        </a:rPr>
                        <a:t>sait</a:t>
                      </a:r>
                      <a:r>
                        <a:rPr lang="en-GB" sz="2400" dirty="0">
                          <a:solidFill>
                            <a:srgbClr val="115076"/>
                          </a:solidFill>
                          <a:latin typeface="Ink Free" panose="03080402000500000000" pitchFamily="66" charset="0"/>
                        </a:rPr>
                        <a:t> </a:t>
                      </a:r>
                      <a:r>
                        <a:rPr lang="en-GB" sz="2400" dirty="0" err="1">
                          <a:solidFill>
                            <a:srgbClr val="115076"/>
                          </a:solidFill>
                          <a:latin typeface="Ink Free" panose="03080402000500000000" pitchFamily="66" charset="0"/>
                        </a:rPr>
                        <a:t>parler</a:t>
                      </a:r>
                      <a:r>
                        <a:rPr lang="en-GB" sz="2400" dirty="0">
                          <a:solidFill>
                            <a:srgbClr val="115076"/>
                          </a:solidFill>
                          <a:latin typeface="Ink Free" panose="03080402000500000000" pitchFamily="66" charset="0"/>
                        </a:rPr>
                        <a:t> la langue.</a:t>
                      </a:r>
                    </a:p>
                  </a:txBody>
                  <a:tcPr anchor="ctr"/>
                </a:tc>
                <a:tc>
                  <a:txBody>
                    <a:bodyPr/>
                    <a:lstStyle/>
                    <a:p>
                      <a:pPr algn="ctr"/>
                      <a:endParaRPr lang="en-GB" sz="2400" dirty="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2086747191"/>
                  </a:ext>
                </a:extLst>
              </a:tr>
              <a:tr h="370840">
                <a:tc>
                  <a:txBody>
                    <a:bodyPr/>
                    <a:lstStyle/>
                    <a:p>
                      <a:pPr algn="r"/>
                      <a:endParaRPr lang="en-GB" sz="2400" b="1"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Ink Free" panose="03080402000500000000" pitchFamily="66" charset="0"/>
                        </a:rPr>
                        <a:t>Elle </a:t>
                      </a:r>
                      <a:r>
                        <a:rPr lang="en-GB" sz="2400" dirty="0" err="1">
                          <a:solidFill>
                            <a:srgbClr val="115076"/>
                          </a:solidFill>
                          <a:latin typeface="Ink Free" panose="03080402000500000000" pitchFamily="66" charset="0"/>
                        </a:rPr>
                        <a:t>aime</a:t>
                      </a:r>
                      <a:r>
                        <a:rPr lang="en-GB" sz="2400" dirty="0">
                          <a:solidFill>
                            <a:srgbClr val="115076"/>
                          </a:solidFill>
                          <a:latin typeface="Ink Free" panose="03080402000500000000" pitchFamily="66" charset="0"/>
                        </a:rPr>
                        <a:t> la </a:t>
                      </a:r>
                      <a:r>
                        <a:rPr lang="en-GB" sz="2400" dirty="0" err="1">
                          <a:solidFill>
                            <a:srgbClr val="115076"/>
                          </a:solidFill>
                          <a:latin typeface="Ink Free" panose="03080402000500000000" pitchFamily="66" charset="0"/>
                        </a:rPr>
                        <a:t>technologie</a:t>
                      </a:r>
                      <a:r>
                        <a:rPr lang="en-GB" sz="2400" dirty="0">
                          <a:solidFill>
                            <a:srgbClr val="115076"/>
                          </a:solidFill>
                          <a:latin typeface="Ink Free" panose="03080402000500000000" pitchFamily="66" charset="0"/>
                        </a:rPr>
                        <a:t> !   Elle </a:t>
                      </a:r>
                      <a:r>
                        <a:rPr lang="en-GB" sz="2400" dirty="0" err="1">
                          <a:solidFill>
                            <a:srgbClr val="115076"/>
                          </a:solidFill>
                          <a:latin typeface="Ink Free" panose="03080402000500000000" pitchFamily="66" charset="0"/>
                        </a:rPr>
                        <a:t>sait</a:t>
                      </a:r>
                      <a:r>
                        <a:rPr lang="en-GB" sz="2400" dirty="0">
                          <a:solidFill>
                            <a:srgbClr val="115076"/>
                          </a:solidFill>
                          <a:latin typeface="Ink Free" panose="03080402000500000000" pitchFamily="66" charset="0"/>
                        </a:rPr>
                        <a:t> faire les </a:t>
                      </a:r>
                      <a:r>
                        <a:rPr lang="en-GB" sz="2400" dirty="0" err="1">
                          <a:solidFill>
                            <a:srgbClr val="115076"/>
                          </a:solidFill>
                          <a:latin typeface="Ink Free" panose="03080402000500000000" pitchFamily="66" charset="0"/>
                        </a:rPr>
                        <a:t>modèles</a:t>
                      </a:r>
                      <a:r>
                        <a:rPr lang="en-GB" sz="2400" dirty="0">
                          <a:solidFill>
                            <a:srgbClr val="115076"/>
                          </a:solidFill>
                          <a:latin typeface="Ink Free" panose="03080402000500000000" pitchFamily="66" charset="0"/>
                        </a:rPr>
                        <a:t>.</a:t>
                      </a:r>
                    </a:p>
                  </a:txBody>
                  <a:tcPr anchor="ctr"/>
                </a:tc>
                <a:tc>
                  <a:txBody>
                    <a:bodyPr/>
                    <a:lstStyle/>
                    <a:p>
                      <a:pPr algn="ctr"/>
                      <a:endParaRPr lang="en-GB" sz="2400" dirty="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3358563167"/>
                  </a:ext>
                </a:extLst>
              </a:tr>
              <a:tr h="370840">
                <a:tc>
                  <a:txBody>
                    <a:bodyPr/>
                    <a:lstStyle/>
                    <a:p>
                      <a:pPr algn="r"/>
                      <a:endParaRPr lang="en-GB" sz="2400" b="1"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Ink Free" panose="03080402000500000000" pitchFamily="66" charset="0"/>
                        </a:rPr>
                        <a:t>J’   </a:t>
                      </a:r>
                      <a:r>
                        <a:rPr lang="en-GB" sz="2400" dirty="0" err="1">
                          <a:solidFill>
                            <a:srgbClr val="115076"/>
                          </a:solidFill>
                          <a:latin typeface="Ink Free" panose="03080402000500000000" pitchFamily="66" charset="0"/>
                        </a:rPr>
                        <a:t>aime</a:t>
                      </a:r>
                      <a:r>
                        <a:rPr lang="en-GB" sz="2400" dirty="0">
                          <a:solidFill>
                            <a:srgbClr val="115076"/>
                          </a:solidFill>
                          <a:latin typeface="Ink Free" panose="03080402000500000000" pitchFamily="66" charset="0"/>
                        </a:rPr>
                        <a:t> la </a:t>
                      </a:r>
                      <a:r>
                        <a:rPr lang="en-GB" sz="2400" dirty="0" err="1">
                          <a:solidFill>
                            <a:srgbClr val="115076"/>
                          </a:solidFill>
                          <a:latin typeface="Ink Free" panose="03080402000500000000" pitchFamily="66" charset="0"/>
                        </a:rPr>
                        <a:t>géographie</a:t>
                      </a:r>
                      <a:r>
                        <a:rPr lang="en-GB" sz="2400" dirty="0">
                          <a:solidFill>
                            <a:srgbClr val="115076"/>
                          </a:solidFill>
                          <a:latin typeface="Ink Free" panose="03080402000500000000" pitchFamily="66" charset="0"/>
                        </a:rPr>
                        <a:t> !   Je  </a:t>
                      </a:r>
                      <a:r>
                        <a:rPr lang="en-GB" sz="2400" dirty="0" err="1">
                          <a:solidFill>
                            <a:srgbClr val="115076"/>
                          </a:solidFill>
                          <a:latin typeface="Ink Free" panose="03080402000500000000" pitchFamily="66" charset="0"/>
                        </a:rPr>
                        <a:t>sais</a:t>
                      </a:r>
                      <a:r>
                        <a:rPr lang="en-GB" sz="2400" dirty="0">
                          <a:solidFill>
                            <a:srgbClr val="115076"/>
                          </a:solidFill>
                          <a:latin typeface="Ink Free" panose="03080402000500000000" pitchFamily="66" charset="0"/>
                        </a:rPr>
                        <a:t> donner les </a:t>
                      </a:r>
                      <a:r>
                        <a:rPr lang="en-GB" sz="2400" dirty="0" err="1">
                          <a:solidFill>
                            <a:srgbClr val="115076"/>
                          </a:solidFill>
                          <a:latin typeface="Ink Free" panose="03080402000500000000" pitchFamily="66" charset="0"/>
                        </a:rPr>
                        <a:t>réponses</a:t>
                      </a:r>
                      <a:r>
                        <a:rPr lang="en-GB" sz="2400" dirty="0">
                          <a:solidFill>
                            <a:srgbClr val="115076"/>
                          </a:solidFill>
                          <a:latin typeface="Ink Free" panose="03080402000500000000" pitchFamily="66" charset="0"/>
                        </a:rPr>
                        <a:t>.</a:t>
                      </a:r>
                    </a:p>
                  </a:txBody>
                  <a:tcPr anchor="ctr"/>
                </a:tc>
                <a:tc>
                  <a:txBody>
                    <a:bodyPr/>
                    <a:lstStyle/>
                    <a:p>
                      <a:pPr algn="ctr"/>
                      <a:endParaRPr lang="en-GB" sz="2400" dirty="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1712532567"/>
                  </a:ext>
                </a:extLst>
              </a:tr>
              <a:tr h="370840">
                <a:tc>
                  <a:txBody>
                    <a:bodyPr/>
                    <a:lstStyle/>
                    <a:p>
                      <a:pPr algn="r"/>
                      <a:endParaRPr lang="en-GB" sz="2400" b="1"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latin typeface="Ink Free" panose="03080402000500000000" pitchFamily="66" charset="0"/>
                        </a:rPr>
                        <a:t>J’   aime la musique !   Je  sais chanter.</a:t>
                      </a:r>
                      <a:endParaRPr lang="en-GB" sz="2400" dirty="0">
                        <a:solidFill>
                          <a:srgbClr val="115076"/>
                        </a:solidFill>
                        <a:latin typeface="Ink Free" panose="03080402000500000000" pitchFamily="66" charset="0"/>
                      </a:endParaRPr>
                    </a:p>
                  </a:txBody>
                  <a:tcPr anchor="ctr"/>
                </a:tc>
                <a:tc>
                  <a:txBody>
                    <a:bodyPr/>
                    <a:lstStyle/>
                    <a:p>
                      <a:pPr algn="ctr"/>
                      <a:endParaRPr lang="en-GB" sz="2400" dirty="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1357523725"/>
                  </a:ext>
                </a:extLst>
              </a:tr>
              <a:tr h="370840">
                <a:tc>
                  <a:txBody>
                    <a:bodyPr/>
                    <a:lstStyle/>
                    <a:p>
                      <a:pPr algn="r"/>
                      <a:endParaRPr lang="en-GB" sz="2400" b="1"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latin typeface="Ink Free" panose="03080402000500000000" pitchFamily="66" charset="0"/>
                        </a:rPr>
                        <a:t>Elle aime les maths !  Elle sait trouver les solutions.</a:t>
                      </a:r>
                      <a:endParaRPr lang="en-GB" sz="2400" dirty="0">
                        <a:solidFill>
                          <a:srgbClr val="115076"/>
                        </a:solidFill>
                        <a:latin typeface="Ink Free" panose="03080402000500000000" pitchFamily="66" charset="0"/>
                      </a:endParaRPr>
                    </a:p>
                  </a:txBody>
                  <a:tcPr anchor="ctr"/>
                </a:tc>
                <a:tc>
                  <a:txBody>
                    <a:bodyPr/>
                    <a:lstStyle/>
                    <a:p>
                      <a:pPr algn="ctr"/>
                      <a:endParaRPr lang="en-GB" sz="2400" dirty="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1991504075"/>
                  </a:ext>
                </a:extLst>
              </a:tr>
              <a:tr h="370840">
                <a:tc>
                  <a:txBody>
                    <a:bodyPr/>
                    <a:lstStyle/>
                    <a:p>
                      <a:pPr algn="r"/>
                      <a:endParaRPr lang="en-GB" sz="2400" b="1"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Ink Free" panose="03080402000500000000" pitchFamily="66" charset="0"/>
                        </a:rPr>
                        <a:t>J’   </a:t>
                      </a:r>
                      <a:r>
                        <a:rPr lang="en-GB" sz="2400" dirty="0" err="1">
                          <a:solidFill>
                            <a:srgbClr val="115076"/>
                          </a:solidFill>
                          <a:latin typeface="Ink Free" panose="03080402000500000000" pitchFamily="66" charset="0"/>
                        </a:rPr>
                        <a:t>aime</a:t>
                      </a:r>
                      <a:r>
                        <a:rPr lang="en-GB" sz="2400" dirty="0">
                          <a:solidFill>
                            <a:srgbClr val="115076"/>
                          </a:solidFill>
                          <a:latin typeface="Ink Free" panose="03080402000500000000" pitchFamily="66" charset="0"/>
                        </a:rPr>
                        <a:t> le </a:t>
                      </a:r>
                      <a:r>
                        <a:rPr lang="en-GB" sz="2400" dirty="0" err="1">
                          <a:solidFill>
                            <a:srgbClr val="115076"/>
                          </a:solidFill>
                          <a:latin typeface="Ink Free" panose="03080402000500000000" pitchFamily="66" charset="0"/>
                        </a:rPr>
                        <a:t>français</a:t>
                      </a:r>
                      <a:r>
                        <a:rPr lang="en-GB" sz="2400" dirty="0">
                          <a:solidFill>
                            <a:srgbClr val="115076"/>
                          </a:solidFill>
                          <a:latin typeface="Ink Free" panose="03080402000500000000" pitchFamily="66" charset="0"/>
                        </a:rPr>
                        <a:t> !   Je  </a:t>
                      </a:r>
                      <a:r>
                        <a:rPr lang="en-GB" sz="2400" dirty="0" err="1">
                          <a:solidFill>
                            <a:srgbClr val="115076"/>
                          </a:solidFill>
                          <a:latin typeface="Ink Free" panose="03080402000500000000" pitchFamily="66" charset="0"/>
                        </a:rPr>
                        <a:t>sais</a:t>
                      </a:r>
                      <a:r>
                        <a:rPr lang="en-GB" sz="2400" dirty="0">
                          <a:solidFill>
                            <a:srgbClr val="115076"/>
                          </a:solidFill>
                          <a:latin typeface="Ink Free" panose="03080402000500000000" pitchFamily="66" charset="0"/>
                        </a:rPr>
                        <a:t> </a:t>
                      </a:r>
                      <a:r>
                        <a:rPr lang="en-GB" sz="2400" dirty="0" err="1">
                          <a:solidFill>
                            <a:srgbClr val="115076"/>
                          </a:solidFill>
                          <a:latin typeface="Ink Free" panose="03080402000500000000" pitchFamily="66" charset="0"/>
                        </a:rPr>
                        <a:t>écrire</a:t>
                      </a:r>
                      <a:r>
                        <a:rPr lang="en-GB" sz="2400" dirty="0">
                          <a:solidFill>
                            <a:srgbClr val="115076"/>
                          </a:solidFill>
                          <a:latin typeface="Ink Free" panose="03080402000500000000" pitchFamily="66" charset="0"/>
                        </a:rPr>
                        <a:t> les mots.</a:t>
                      </a:r>
                    </a:p>
                  </a:txBody>
                  <a:tcPr anchor="ctr"/>
                </a:tc>
                <a:tc>
                  <a:txBody>
                    <a:bodyPr/>
                    <a:lstStyle/>
                    <a:p>
                      <a:pPr algn="ctr"/>
                      <a:endParaRPr lang="en-GB" sz="2400" dirty="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4150111378"/>
                  </a:ext>
                </a:extLst>
              </a:tr>
              <a:tr h="370840">
                <a:tc>
                  <a:txBody>
                    <a:bodyPr/>
                    <a:lstStyle/>
                    <a:p>
                      <a:pPr algn="r"/>
                      <a:endParaRPr lang="en-GB" sz="2400" b="1"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Ink Free" panose="03080402000500000000" pitchFamily="66" charset="0"/>
                        </a:rPr>
                        <a:t>J’   </a:t>
                      </a:r>
                      <a:r>
                        <a:rPr lang="en-GB" sz="2400" dirty="0" err="1">
                          <a:solidFill>
                            <a:srgbClr val="115076"/>
                          </a:solidFill>
                          <a:latin typeface="Ink Free" panose="03080402000500000000" pitchFamily="66" charset="0"/>
                        </a:rPr>
                        <a:t>aime</a:t>
                      </a:r>
                      <a:r>
                        <a:rPr lang="en-GB" sz="2400" dirty="0">
                          <a:solidFill>
                            <a:srgbClr val="115076"/>
                          </a:solidFill>
                          <a:latin typeface="Ink Free" panose="03080402000500000000" pitchFamily="66" charset="0"/>
                        </a:rPr>
                        <a:t> </a:t>
                      </a:r>
                      <a:r>
                        <a:rPr lang="en-GB" sz="2400" dirty="0" err="1">
                          <a:solidFill>
                            <a:srgbClr val="115076"/>
                          </a:solidFill>
                          <a:latin typeface="Ink Free" panose="03080402000500000000" pitchFamily="66" charset="0"/>
                        </a:rPr>
                        <a:t>l’histoire</a:t>
                      </a:r>
                      <a:r>
                        <a:rPr lang="en-GB" sz="2400" dirty="0">
                          <a:solidFill>
                            <a:srgbClr val="115076"/>
                          </a:solidFill>
                          <a:latin typeface="Ink Free" panose="03080402000500000000" pitchFamily="66" charset="0"/>
                        </a:rPr>
                        <a:t> !   Je  </a:t>
                      </a:r>
                      <a:r>
                        <a:rPr lang="en-GB" sz="2400" dirty="0" err="1">
                          <a:solidFill>
                            <a:srgbClr val="115076"/>
                          </a:solidFill>
                          <a:latin typeface="Ink Free" panose="03080402000500000000" pitchFamily="66" charset="0"/>
                        </a:rPr>
                        <a:t>sais</a:t>
                      </a:r>
                      <a:r>
                        <a:rPr lang="en-GB" sz="2400" dirty="0">
                          <a:solidFill>
                            <a:srgbClr val="115076"/>
                          </a:solidFill>
                          <a:latin typeface="Ink Free" panose="03080402000500000000" pitchFamily="66" charset="0"/>
                        </a:rPr>
                        <a:t> </a:t>
                      </a:r>
                      <a:r>
                        <a:rPr lang="en-GB" sz="2400" dirty="0" err="1">
                          <a:solidFill>
                            <a:srgbClr val="115076"/>
                          </a:solidFill>
                          <a:latin typeface="Ink Free" panose="03080402000500000000" pitchFamily="66" charset="0"/>
                        </a:rPr>
                        <a:t>apprendre</a:t>
                      </a:r>
                      <a:r>
                        <a:rPr lang="en-GB" sz="2400" dirty="0">
                          <a:solidFill>
                            <a:srgbClr val="115076"/>
                          </a:solidFill>
                          <a:latin typeface="Ink Free" panose="03080402000500000000" pitchFamily="66" charset="0"/>
                        </a:rPr>
                        <a:t> les dates.</a:t>
                      </a:r>
                    </a:p>
                  </a:txBody>
                  <a:tcPr anchor="ctr"/>
                </a:tc>
                <a:tc>
                  <a:txBody>
                    <a:bodyPr/>
                    <a:lstStyle/>
                    <a:p>
                      <a:pPr algn="ctr"/>
                      <a:endParaRPr lang="en-GB" sz="2400" dirty="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85698272"/>
                  </a:ext>
                </a:extLst>
              </a:tr>
              <a:tr h="370840">
                <a:tc>
                  <a:txBody>
                    <a:bodyPr/>
                    <a:lstStyle/>
                    <a:p>
                      <a:pPr algn="r"/>
                      <a:endParaRPr lang="en-GB" sz="2400" b="1"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latin typeface="Ink Free" panose="03080402000500000000" pitchFamily="66" charset="0"/>
                        </a:rPr>
                        <a:t>Elle aime les sciences !  Elle sait faire les devoirs.</a:t>
                      </a:r>
                      <a:endParaRPr lang="en-GB" sz="2400" dirty="0">
                        <a:solidFill>
                          <a:srgbClr val="115076"/>
                        </a:solidFill>
                        <a:latin typeface="Ink Free" panose="03080402000500000000" pitchFamily="66" charset="0"/>
                      </a:endParaRPr>
                    </a:p>
                  </a:txBody>
                  <a:tcPr anchor="ctr"/>
                </a:tc>
                <a:tc>
                  <a:txBody>
                    <a:bodyPr/>
                    <a:lstStyle/>
                    <a:p>
                      <a:pPr algn="ctr"/>
                      <a:endParaRPr lang="en-GB" sz="2400" dirty="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3914100704"/>
                  </a:ext>
                </a:extLst>
              </a:tr>
            </a:tbl>
          </a:graphicData>
        </a:graphic>
      </p:graphicFrame>
      <p:sp>
        <p:nvSpPr>
          <p:cNvPr id="3" name="Oval Callout 2" hidden="1"/>
          <p:cNvSpPr/>
          <p:nvPr/>
        </p:nvSpPr>
        <p:spPr>
          <a:xfrm>
            <a:off x="4491788" y="4423556"/>
            <a:ext cx="6712299" cy="1749344"/>
          </a:xfrm>
          <a:prstGeom prst="wedgeEllipseCallout">
            <a:avLst>
              <a:gd name="adj1" fmla="val -51592"/>
              <a:gd name="adj2" fmla="val -47466"/>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TextBox 19" hidden="1"/>
          <p:cNvSpPr txBox="1"/>
          <p:nvPr/>
        </p:nvSpPr>
        <p:spPr>
          <a:xfrm>
            <a:off x="5036463" y="4734057"/>
            <a:ext cx="58782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These verb forms all sound the same!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–s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on the </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je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en-GB" sz="2400" b="0" i="1" u="none" strike="noStrike" kern="1200" cap="none" spc="0" normalizeH="0" baseline="0" noProof="0" dirty="0" err="1">
                <a:ln>
                  <a:noFill/>
                </a:ln>
                <a:solidFill>
                  <a:prstClr val="white"/>
                </a:solidFill>
                <a:effectLst/>
                <a:uLnTx/>
                <a:uFillTx/>
                <a:latin typeface="Century Gothic" panose="020F0302020204030204"/>
                <a:ea typeface="+mn-ea"/>
                <a:cs typeface="+mn-cs"/>
              </a:rPr>
              <a:t>tu</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forms is a </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silent final consonant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(SFC)</a:t>
            </a:r>
          </a:p>
        </p:txBody>
      </p:sp>
      <p:sp>
        <p:nvSpPr>
          <p:cNvPr id="15" name="TextBox 14">
            <a:extLst>
              <a:ext uri="{FF2B5EF4-FFF2-40B4-BE49-F238E27FC236}">
                <a16:creationId xmlns:a16="http://schemas.microsoft.com/office/drawing/2014/main" id="{A052A56E-FC2C-45B8-883B-633073FE7230}"/>
              </a:ext>
            </a:extLst>
          </p:cNvPr>
          <p:cNvSpPr txBox="1"/>
          <p:nvPr/>
        </p:nvSpPr>
        <p:spPr>
          <a:xfrm>
            <a:off x="0" y="1224317"/>
            <a:ext cx="897056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Léa</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écrit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les matières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qu’elle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et Sophie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aiment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au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collège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Qui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sait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faire quoi ? Coche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Léa</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(je)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ou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Sophie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elle</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24" name="Picture 23">
            <a:extLst>
              <a:ext uri="{FF2B5EF4-FFF2-40B4-BE49-F238E27FC236}">
                <a16:creationId xmlns:a16="http://schemas.microsoft.com/office/drawing/2014/main" id="{A1A7381C-CCDA-4D46-83BD-854421599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5366" y="2664919"/>
            <a:ext cx="345600" cy="360000"/>
          </a:xfrm>
          <a:prstGeom prst="rect">
            <a:avLst/>
          </a:prstGeom>
        </p:spPr>
      </p:pic>
      <p:pic>
        <p:nvPicPr>
          <p:cNvPr id="31" name="Picture 30">
            <a:extLst>
              <a:ext uri="{FF2B5EF4-FFF2-40B4-BE49-F238E27FC236}">
                <a16:creationId xmlns:a16="http://schemas.microsoft.com/office/drawing/2014/main" id="{ECCCF234-4916-4B45-884E-21B923BC4B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866" y="5710304"/>
            <a:ext cx="720000" cy="681343"/>
          </a:xfrm>
          <a:prstGeom prst="rect">
            <a:avLst/>
          </a:prstGeom>
        </p:spPr>
      </p:pic>
      <p:pic>
        <p:nvPicPr>
          <p:cNvPr id="32" name="Picture 31">
            <a:extLst>
              <a:ext uri="{FF2B5EF4-FFF2-40B4-BE49-F238E27FC236}">
                <a16:creationId xmlns:a16="http://schemas.microsoft.com/office/drawing/2014/main" id="{91ADD023-7B75-45E4-8966-1E64B060FA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0663" y="3100422"/>
            <a:ext cx="345600" cy="360000"/>
          </a:xfrm>
          <a:prstGeom prst="rect">
            <a:avLst/>
          </a:prstGeom>
        </p:spPr>
      </p:pic>
      <p:pic>
        <p:nvPicPr>
          <p:cNvPr id="33" name="Picture 32">
            <a:extLst>
              <a:ext uri="{FF2B5EF4-FFF2-40B4-BE49-F238E27FC236}">
                <a16:creationId xmlns:a16="http://schemas.microsoft.com/office/drawing/2014/main" id="{3CDE3871-F0D0-4484-A262-146F5CC29B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0564" y="3552429"/>
            <a:ext cx="345600" cy="360000"/>
          </a:xfrm>
          <a:prstGeom prst="rect">
            <a:avLst/>
          </a:prstGeom>
        </p:spPr>
      </p:pic>
      <p:pic>
        <p:nvPicPr>
          <p:cNvPr id="34" name="Picture 33">
            <a:extLst>
              <a:ext uri="{FF2B5EF4-FFF2-40B4-BE49-F238E27FC236}">
                <a16:creationId xmlns:a16="http://schemas.microsoft.com/office/drawing/2014/main" id="{751358F2-8202-464F-A52A-C6A1E2BCFD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0564" y="4005923"/>
            <a:ext cx="345600" cy="360000"/>
          </a:xfrm>
          <a:prstGeom prst="rect">
            <a:avLst/>
          </a:prstGeom>
        </p:spPr>
      </p:pic>
      <p:pic>
        <p:nvPicPr>
          <p:cNvPr id="35" name="Picture 34">
            <a:extLst>
              <a:ext uri="{FF2B5EF4-FFF2-40B4-BE49-F238E27FC236}">
                <a16:creationId xmlns:a16="http://schemas.microsoft.com/office/drawing/2014/main" id="{E8E517E5-A9F7-401D-8C0B-CE2786700E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0663" y="4454134"/>
            <a:ext cx="345600" cy="360000"/>
          </a:xfrm>
          <a:prstGeom prst="rect">
            <a:avLst/>
          </a:prstGeom>
        </p:spPr>
      </p:pic>
      <p:pic>
        <p:nvPicPr>
          <p:cNvPr id="36" name="Picture 35">
            <a:extLst>
              <a:ext uri="{FF2B5EF4-FFF2-40B4-BE49-F238E27FC236}">
                <a16:creationId xmlns:a16="http://schemas.microsoft.com/office/drawing/2014/main" id="{F65B8491-1BE4-43F2-A55D-52BA72CE58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0564" y="4951680"/>
            <a:ext cx="345600" cy="360000"/>
          </a:xfrm>
          <a:prstGeom prst="rect">
            <a:avLst/>
          </a:prstGeom>
        </p:spPr>
      </p:pic>
      <p:pic>
        <p:nvPicPr>
          <p:cNvPr id="37" name="Picture 36">
            <a:extLst>
              <a:ext uri="{FF2B5EF4-FFF2-40B4-BE49-F238E27FC236}">
                <a16:creationId xmlns:a16="http://schemas.microsoft.com/office/drawing/2014/main" id="{D0781AB8-A80F-4190-B502-8C30BC5615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0564" y="5382503"/>
            <a:ext cx="345600" cy="360000"/>
          </a:xfrm>
          <a:prstGeom prst="rect">
            <a:avLst/>
          </a:prstGeom>
        </p:spPr>
      </p:pic>
      <p:pic>
        <p:nvPicPr>
          <p:cNvPr id="38" name="Picture 37">
            <a:extLst>
              <a:ext uri="{FF2B5EF4-FFF2-40B4-BE49-F238E27FC236}">
                <a16:creationId xmlns:a16="http://schemas.microsoft.com/office/drawing/2014/main" id="{CA41F576-62DC-4C0B-8719-CA9CAAB97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0663" y="5834766"/>
            <a:ext cx="345600" cy="360000"/>
          </a:xfrm>
          <a:prstGeom prst="rect">
            <a:avLst/>
          </a:prstGeom>
        </p:spPr>
      </p:pic>
      <p:sp>
        <p:nvSpPr>
          <p:cNvPr id="39" name="TextBox 38">
            <a:extLst>
              <a:ext uri="{FF2B5EF4-FFF2-40B4-BE49-F238E27FC236}">
                <a16:creationId xmlns:a16="http://schemas.microsoft.com/office/drawing/2014/main" id="{85D48D24-3C92-4A67-AB93-09F2DAA860AE}"/>
              </a:ext>
            </a:extLst>
          </p:cNvPr>
          <p:cNvSpPr txBox="1"/>
          <p:nvPr/>
        </p:nvSpPr>
        <p:spPr>
          <a:xfrm>
            <a:off x="510247" y="2648039"/>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sp>
        <p:nvSpPr>
          <p:cNvPr id="41" name="TextBox 40">
            <a:extLst>
              <a:ext uri="{FF2B5EF4-FFF2-40B4-BE49-F238E27FC236}">
                <a16:creationId xmlns:a16="http://schemas.microsoft.com/office/drawing/2014/main" id="{E89D0EB0-7904-42D6-B83E-6B719818DA3B}"/>
              </a:ext>
            </a:extLst>
          </p:cNvPr>
          <p:cNvSpPr txBox="1"/>
          <p:nvPr/>
        </p:nvSpPr>
        <p:spPr>
          <a:xfrm>
            <a:off x="511760" y="3088535"/>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a:t>
            </a:r>
          </a:p>
        </p:txBody>
      </p:sp>
      <p:sp>
        <p:nvSpPr>
          <p:cNvPr id="42" name="TextBox 41">
            <a:extLst>
              <a:ext uri="{FF2B5EF4-FFF2-40B4-BE49-F238E27FC236}">
                <a16:creationId xmlns:a16="http://schemas.microsoft.com/office/drawing/2014/main" id="{4D46946E-F266-4BB8-9FA8-5BDB7930EDEE}"/>
              </a:ext>
            </a:extLst>
          </p:cNvPr>
          <p:cNvSpPr txBox="1"/>
          <p:nvPr/>
        </p:nvSpPr>
        <p:spPr>
          <a:xfrm>
            <a:off x="524530" y="3567132"/>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a:t>
            </a:r>
          </a:p>
        </p:txBody>
      </p:sp>
      <p:sp>
        <p:nvSpPr>
          <p:cNvPr id="43" name="TextBox 42">
            <a:extLst>
              <a:ext uri="{FF2B5EF4-FFF2-40B4-BE49-F238E27FC236}">
                <a16:creationId xmlns:a16="http://schemas.microsoft.com/office/drawing/2014/main" id="{39B6FD94-F333-4E98-9E02-EFAFC59BC856}"/>
              </a:ext>
            </a:extLst>
          </p:cNvPr>
          <p:cNvSpPr txBox="1"/>
          <p:nvPr/>
        </p:nvSpPr>
        <p:spPr>
          <a:xfrm>
            <a:off x="510247" y="4031468"/>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a:t>
            </a:r>
          </a:p>
        </p:txBody>
      </p:sp>
      <p:sp>
        <p:nvSpPr>
          <p:cNvPr id="44" name="TextBox 43">
            <a:extLst>
              <a:ext uri="{FF2B5EF4-FFF2-40B4-BE49-F238E27FC236}">
                <a16:creationId xmlns:a16="http://schemas.microsoft.com/office/drawing/2014/main" id="{03183302-9E73-4C72-AFD7-8324F0238061}"/>
              </a:ext>
            </a:extLst>
          </p:cNvPr>
          <p:cNvSpPr txBox="1"/>
          <p:nvPr/>
        </p:nvSpPr>
        <p:spPr>
          <a:xfrm>
            <a:off x="510247" y="4462909"/>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a:t>
            </a:r>
          </a:p>
        </p:txBody>
      </p:sp>
      <p:sp>
        <p:nvSpPr>
          <p:cNvPr id="45" name="TextBox 44">
            <a:extLst>
              <a:ext uri="{FF2B5EF4-FFF2-40B4-BE49-F238E27FC236}">
                <a16:creationId xmlns:a16="http://schemas.microsoft.com/office/drawing/2014/main" id="{16893005-4E74-4EE0-9259-57F1614EAA7B}"/>
              </a:ext>
            </a:extLst>
          </p:cNvPr>
          <p:cNvSpPr txBox="1"/>
          <p:nvPr/>
        </p:nvSpPr>
        <p:spPr>
          <a:xfrm>
            <a:off x="510247" y="4934225"/>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a:t>
            </a:r>
          </a:p>
        </p:txBody>
      </p:sp>
      <p:sp>
        <p:nvSpPr>
          <p:cNvPr id="46" name="TextBox 45">
            <a:extLst>
              <a:ext uri="{FF2B5EF4-FFF2-40B4-BE49-F238E27FC236}">
                <a16:creationId xmlns:a16="http://schemas.microsoft.com/office/drawing/2014/main" id="{F589B95E-E6C1-4944-82A9-DAD0FF6007BF}"/>
              </a:ext>
            </a:extLst>
          </p:cNvPr>
          <p:cNvSpPr txBox="1"/>
          <p:nvPr/>
        </p:nvSpPr>
        <p:spPr>
          <a:xfrm>
            <a:off x="513483" y="5391581"/>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a:t>
            </a:r>
          </a:p>
        </p:txBody>
      </p:sp>
      <p:sp>
        <p:nvSpPr>
          <p:cNvPr id="47" name="TextBox 46">
            <a:extLst>
              <a:ext uri="{FF2B5EF4-FFF2-40B4-BE49-F238E27FC236}">
                <a16:creationId xmlns:a16="http://schemas.microsoft.com/office/drawing/2014/main" id="{67F8B208-F17F-4CE6-A013-9FE32A7BD0C3}"/>
              </a:ext>
            </a:extLst>
          </p:cNvPr>
          <p:cNvSpPr txBox="1"/>
          <p:nvPr/>
        </p:nvSpPr>
        <p:spPr>
          <a:xfrm>
            <a:off x="513483" y="5836666"/>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8</a:t>
            </a:r>
          </a:p>
        </p:txBody>
      </p:sp>
      <p:pic>
        <p:nvPicPr>
          <p:cNvPr id="48" name="Picture 47">
            <a:extLst>
              <a:ext uri="{FF2B5EF4-FFF2-40B4-BE49-F238E27FC236}">
                <a16:creationId xmlns:a16="http://schemas.microsoft.com/office/drawing/2014/main" id="{315966F7-7007-4620-9B65-062E2DD235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6673" y="5711889"/>
            <a:ext cx="720000" cy="681343"/>
          </a:xfrm>
          <a:prstGeom prst="rect">
            <a:avLst/>
          </a:prstGeom>
        </p:spPr>
      </p:pic>
      <p:pic>
        <p:nvPicPr>
          <p:cNvPr id="49" name="Picture 48">
            <a:extLst>
              <a:ext uri="{FF2B5EF4-FFF2-40B4-BE49-F238E27FC236}">
                <a16:creationId xmlns:a16="http://schemas.microsoft.com/office/drawing/2014/main" id="{0A884B57-D911-4FA3-B728-3366E32AF2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866" y="5266655"/>
            <a:ext cx="720000" cy="681343"/>
          </a:xfrm>
          <a:prstGeom prst="rect">
            <a:avLst/>
          </a:prstGeom>
        </p:spPr>
      </p:pic>
      <p:pic>
        <p:nvPicPr>
          <p:cNvPr id="50" name="Picture 49">
            <a:extLst>
              <a:ext uri="{FF2B5EF4-FFF2-40B4-BE49-F238E27FC236}">
                <a16:creationId xmlns:a16="http://schemas.microsoft.com/office/drawing/2014/main" id="{06602D65-623E-4DCC-B979-FBCB744547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3954" y="5271137"/>
            <a:ext cx="720000" cy="681343"/>
          </a:xfrm>
          <a:prstGeom prst="rect">
            <a:avLst/>
          </a:prstGeom>
        </p:spPr>
      </p:pic>
      <p:pic>
        <p:nvPicPr>
          <p:cNvPr id="51" name="Picture 50">
            <a:extLst>
              <a:ext uri="{FF2B5EF4-FFF2-40B4-BE49-F238E27FC236}">
                <a16:creationId xmlns:a16="http://schemas.microsoft.com/office/drawing/2014/main" id="{61E1A1A2-3D47-43DC-AB73-81A9863CA3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735" y="4810058"/>
            <a:ext cx="720000" cy="681343"/>
          </a:xfrm>
          <a:prstGeom prst="rect">
            <a:avLst/>
          </a:prstGeom>
        </p:spPr>
      </p:pic>
      <p:pic>
        <p:nvPicPr>
          <p:cNvPr id="52" name="Picture 51">
            <a:extLst>
              <a:ext uri="{FF2B5EF4-FFF2-40B4-BE49-F238E27FC236}">
                <a16:creationId xmlns:a16="http://schemas.microsoft.com/office/drawing/2014/main" id="{79820F46-5A48-49B3-A344-346A055D87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0526" y="4819695"/>
            <a:ext cx="720000" cy="681343"/>
          </a:xfrm>
          <a:prstGeom prst="rect">
            <a:avLst/>
          </a:prstGeom>
        </p:spPr>
      </p:pic>
      <p:pic>
        <p:nvPicPr>
          <p:cNvPr id="53" name="Picture 52">
            <a:extLst>
              <a:ext uri="{FF2B5EF4-FFF2-40B4-BE49-F238E27FC236}">
                <a16:creationId xmlns:a16="http://schemas.microsoft.com/office/drawing/2014/main" id="{0AA6FB00-B9F5-4B38-9A8E-6725CFE61D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735" y="4353368"/>
            <a:ext cx="720000" cy="681343"/>
          </a:xfrm>
          <a:prstGeom prst="rect">
            <a:avLst/>
          </a:prstGeom>
        </p:spPr>
      </p:pic>
      <p:pic>
        <p:nvPicPr>
          <p:cNvPr id="54" name="Picture 53">
            <a:extLst>
              <a:ext uri="{FF2B5EF4-FFF2-40B4-BE49-F238E27FC236}">
                <a16:creationId xmlns:a16="http://schemas.microsoft.com/office/drawing/2014/main" id="{30F51351-846C-4B21-A2A3-F712513A28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0395" y="4311964"/>
            <a:ext cx="720000" cy="681343"/>
          </a:xfrm>
          <a:prstGeom prst="rect">
            <a:avLst/>
          </a:prstGeom>
        </p:spPr>
      </p:pic>
      <p:pic>
        <p:nvPicPr>
          <p:cNvPr id="55" name="Picture 54">
            <a:extLst>
              <a:ext uri="{FF2B5EF4-FFF2-40B4-BE49-F238E27FC236}">
                <a16:creationId xmlns:a16="http://schemas.microsoft.com/office/drawing/2014/main" id="{518339D2-B801-4849-BBC7-0ABDD3202B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735" y="3897365"/>
            <a:ext cx="720000" cy="681343"/>
          </a:xfrm>
          <a:prstGeom prst="rect">
            <a:avLst/>
          </a:prstGeom>
        </p:spPr>
      </p:pic>
      <p:pic>
        <p:nvPicPr>
          <p:cNvPr id="56" name="Picture 55">
            <a:extLst>
              <a:ext uri="{FF2B5EF4-FFF2-40B4-BE49-F238E27FC236}">
                <a16:creationId xmlns:a16="http://schemas.microsoft.com/office/drawing/2014/main" id="{A7B7ED51-74BD-47BE-92A1-C456EFA343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0245" y="3875392"/>
            <a:ext cx="720000" cy="681343"/>
          </a:xfrm>
          <a:prstGeom prst="rect">
            <a:avLst/>
          </a:prstGeom>
        </p:spPr>
      </p:pic>
      <p:pic>
        <p:nvPicPr>
          <p:cNvPr id="57" name="Picture 56">
            <a:extLst>
              <a:ext uri="{FF2B5EF4-FFF2-40B4-BE49-F238E27FC236}">
                <a16:creationId xmlns:a16="http://schemas.microsoft.com/office/drawing/2014/main" id="{830E7BC6-95B8-435A-AB6C-8299F0DD5A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735" y="3437717"/>
            <a:ext cx="720000" cy="681343"/>
          </a:xfrm>
          <a:prstGeom prst="rect">
            <a:avLst/>
          </a:prstGeom>
        </p:spPr>
      </p:pic>
      <p:pic>
        <p:nvPicPr>
          <p:cNvPr id="58" name="Picture 57">
            <a:extLst>
              <a:ext uri="{FF2B5EF4-FFF2-40B4-BE49-F238E27FC236}">
                <a16:creationId xmlns:a16="http://schemas.microsoft.com/office/drawing/2014/main" id="{972B5130-0393-456D-9118-88C11D5E8B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5750" y="3437717"/>
            <a:ext cx="720000" cy="681343"/>
          </a:xfrm>
          <a:prstGeom prst="rect">
            <a:avLst/>
          </a:prstGeom>
        </p:spPr>
      </p:pic>
      <p:pic>
        <p:nvPicPr>
          <p:cNvPr id="59" name="Picture 58">
            <a:extLst>
              <a:ext uri="{FF2B5EF4-FFF2-40B4-BE49-F238E27FC236}">
                <a16:creationId xmlns:a16="http://schemas.microsoft.com/office/drawing/2014/main" id="{58779775-F5EE-4B18-BAAD-C82089D508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735" y="2960946"/>
            <a:ext cx="720000" cy="681343"/>
          </a:xfrm>
          <a:prstGeom prst="rect">
            <a:avLst/>
          </a:prstGeom>
        </p:spPr>
      </p:pic>
      <p:pic>
        <p:nvPicPr>
          <p:cNvPr id="60" name="Picture 59">
            <a:extLst>
              <a:ext uri="{FF2B5EF4-FFF2-40B4-BE49-F238E27FC236}">
                <a16:creationId xmlns:a16="http://schemas.microsoft.com/office/drawing/2014/main" id="{7B8248F9-DBA1-4081-AEEF-1EA4D501B7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1245" y="2956161"/>
            <a:ext cx="720000" cy="681343"/>
          </a:xfrm>
          <a:prstGeom prst="rect">
            <a:avLst/>
          </a:prstGeom>
        </p:spPr>
      </p:pic>
      <p:pic>
        <p:nvPicPr>
          <p:cNvPr id="61" name="Picture 60">
            <a:extLst>
              <a:ext uri="{FF2B5EF4-FFF2-40B4-BE49-F238E27FC236}">
                <a16:creationId xmlns:a16="http://schemas.microsoft.com/office/drawing/2014/main" id="{F158354A-9734-4CDD-9CD7-5B1C4B782D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190" y="2504247"/>
            <a:ext cx="720000" cy="681343"/>
          </a:xfrm>
          <a:prstGeom prst="rect">
            <a:avLst/>
          </a:prstGeom>
        </p:spPr>
      </p:pic>
      <p:pic>
        <p:nvPicPr>
          <p:cNvPr id="62" name="Picture 61">
            <a:extLst>
              <a:ext uri="{FF2B5EF4-FFF2-40B4-BE49-F238E27FC236}">
                <a16:creationId xmlns:a16="http://schemas.microsoft.com/office/drawing/2014/main" id="{E5ADF51C-9E29-455D-86A3-1C9B0A1340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8822" y="2493414"/>
            <a:ext cx="720000" cy="681343"/>
          </a:xfrm>
          <a:prstGeom prst="rect">
            <a:avLst/>
          </a:prstGeom>
        </p:spPr>
      </p:pic>
      <p:pic>
        <p:nvPicPr>
          <p:cNvPr id="6" name="Picture 5" descr="A picture containing toy, doll&#10;&#10;Description automatically generated">
            <a:extLst>
              <a:ext uri="{FF2B5EF4-FFF2-40B4-BE49-F238E27FC236}">
                <a16:creationId xmlns:a16="http://schemas.microsoft.com/office/drawing/2014/main" id="{9BAC656F-1164-4F31-9F33-15005EF66B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95699" y="727183"/>
            <a:ext cx="1397384" cy="1397384"/>
          </a:xfrm>
          <a:prstGeom prst="rect">
            <a:avLst/>
          </a:prstGeom>
        </p:spPr>
      </p:pic>
      <p:pic>
        <p:nvPicPr>
          <p:cNvPr id="8" name="Picture 7" descr="A close up of a logo&#10;&#10;Description automatically generated">
            <a:extLst>
              <a:ext uri="{FF2B5EF4-FFF2-40B4-BE49-F238E27FC236}">
                <a16:creationId xmlns:a16="http://schemas.microsoft.com/office/drawing/2014/main" id="{C98CF39A-8017-43EA-96B7-A1FFE0DB46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38986" y="918739"/>
            <a:ext cx="1208756" cy="1208756"/>
          </a:xfrm>
          <a:prstGeom prst="rect">
            <a:avLst/>
          </a:prstGeom>
        </p:spPr>
      </p:pic>
      <p:pic>
        <p:nvPicPr>
          <p:cNvPr id="63" name="Picture 62" descr="background rectangle">
            <a:extLst>
              <a:ext uri="{FF2B5EF4-FFF2-40B4-BE49-F238E27FC236}">
                <a16:creationId xmlns:a16="http://schemas.microsoft.com/office/drawing/2014/main" id="{E5BD25C2-FB9A-426B-BD61-50AAB98C8D28}"/>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64" name="Title 3">
            <a:extLst>
              <a:ext uri="{FF2B5EF4-FFF2-40B4-BE49-F238E27FC236}">
                <a16:creationId xmlns:a16="http://schemas.microsoft.com/office/drawing/2014/main" id="{E2B7DFF2-1982-46AC-8F26-A9C817C921AF}"/>
              </a:ext>
            </a:extLst>
          </p:cNvPr>
          <p:cNvSpPr>
            <a:spLocks noGrp="1"/>
          </p:cNvSpPr>
          <p:nvPr>
            <p:ph type="title"/>
          </p:nvPr>
        </p:nvSpPr>
        <p:spPr>
          <a:xfrm>
            <a:off x="0" y="296864"/>
            <a:ext cx="5265384" cy="707849"/>
          </a:xfrm>
        </p:spPr>
        <p:txBody>
          <a:bodyPr>
            <a:normAutofit fontScale="90000"/>
          </a:bodyPr>
          <a:lstStyle/>
          <a:p>
            <a:r>
              <a:rPr lang="en-GB" sz="3600" b="1" dirty="0" err="1">
                <a:solidFill>
                  <a:schemeClr val="bg1"/>
                </a:solidFill>
              </a:rPr>
              <a:t>Léa</a:t>
            </a:r>
            <a:r>
              <a:rPr lang="en-GB" sz="3600" b="1" dirty="0">
                <a:solidFill>
                  <a:schemeClr val="bg1"/>
                </a:solidFill>
              </a:rPr>
              <a:t> et Sophie au </a:t>
            </a:r>
            <a:r>
              <a:rPr lang="en-GB" sz="3600" b="1" dirty="0" err="1">
                <a:solidFill>
                  <a:schemeClr val="bg1"/>
                </a:solidFill>
              </a:rPr>
              <a:t>collège</a:t>
            </a:r>
            <a:endParaRPr lang="en-GB" sz="3600" b="1" dirty="0">
              <a:solidFill>
                <a:schemeClr val="bg1"/>
              </a:solidFill>
            </a:endParaRPr>
          </a:p>
        </p:txBody>
      </p:sp>
      <p:sp>
        <p:nvSpPr>
          <p:cNvPr id="65" name="Rounded Rectangle 46">
            <a:extLst>
              <a:ext uri="{FF2B5EF4-FFF2-40B4-BE49-F238E27FC236}">
                <a16:creationId xmlns:a16="http://schemas.microsoft.com/office/drawing/2014/main" id="{0D7738B5-3A4D-4C51-90FC-FC8B8E489EBC}"/>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9" name="Speech Bubble: Rectangle with Corners Rounded 8">
            <a:extLst>
              <a:ext uri="{FF2B5EF4-FFF2-40B4-BE49-F238E27FC236}">
                <a16:creationId xmlns:a16="http://schemas.microsoft.com/office/drawing/2014/main" id="{25C6901E-9000-4F37-972D-AD81C4F4531F}"/>
              </a:ext>
            </a:extLst>
          </p:cNvPr>
          <p:cNvSpPr/>
          <p:nvPr/>
        </p:nvSpPr>
        <p:spPr>
          <a:xfrm>
            <a:off x="9089623" y="3422044"/>
            <a:ext cx="2603460" cy="2694572"/>
          </a:xfrm>
          <a:prstGeom prst="wedgeRoundRectCallout">
            <a:avLst>
              <a:gd name="adj1" fmla="val -61944"/>
              <a:gd name="adj2" fmla="val 18950"/>
              <a:gd name="adj3" fmla="val 16667"/>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dirty="0">
                <a:solidFill>
                  <a:prstClr val="white"/>
                </a:solidFill>
              </a:rPr>
              <a:t>The </a:t>
            </a:r>
            <a:r>
              <a:rPr lang="en-GB" sz="2200" b="1" i="1" dirty="0">
                <a:solidFill>
                  <a:prstClr val="white"/>
                </a:solidFill>
              </a:rPr>
              <a:t>je</a:t>
            </a:r>
            <a:r>
              <a:rPr lang="en-GB" sz="2200" dirty="0">
                <a:solidFill>
                  <a:prstClr val="white"/>
                </a:solidFill>
              </a:rPr>
              <a:t> and </a:t>
            </a:r>
            <a:r>
              <a:rPr lang="en-GB" sz="2200" b="1" i="1" dirty="0" err="1">
                <a:solidFill>
                  <a:prstClr val="white"/>
                </a:solidFill>
              </a:rPr>
              <a:t>elle</a:t>
            </a:r>
            <a:r>
              <a:rPr lang="en-GB" sz="2200" dirty="0">
                <a:solidFill>
                  <a:prstClr val="white"/>
                </a:solidFill>
              </a:rPr>
              <a:t> forms of </a:t>
            </a:r>
            <a:r>
              <a:rPr lang="en-GB" sz="2200" b="1" i="1" dirty="0">
                <a:solidFill>
                  <a:prstClr val="white"/>
                </a:solidFill>
              </a:rPr>
              <a:t>aimer</a:t>
            </a:r>
            <a:r>
              <a:rPr lang="en-GB" sz="2200" dirty="0">
                <a:solidFill>
                  <a:prstClr val="white"/>
                </a:solidFill>
              </a:rPr>
              <a:t> are the </a:t>
            </a:r>
            <a:r>
              <a:rPr lang="en-GB" sz="2200" b="1" dirty="0">
                <a:solidFill>
                  <a:prstClr val="white"/>
                </a:solidFill>
              </a:rPr>
              <a:t>same</a:t>
            </a:r>
            <a:r>
              <a:rPr lang="en-GB" sz="2200" dirty="0">
                <a:solidFill>
                  <a:prstClr val="white"/>
                </a:solidFill>
              </a:rPr>
              <a:t>.</a:t>
            </a:r>
          </a:p>
          <a:p>
            <a:pPr lvl="0" algn="ctr">
              <a:defRPr/>
            </a:pPr>
            <a:endParaRPr lang="en-GB" sz="2200" dirty="0">
              <a:solidFill>
                <a:prstClr val="white"/>
              </a:solidFill>
            </a:endParaRPr>
          </a:p>
          <a:p>
            <a:pPr lvl="0" algn="ctr">
              <a:defRPr/>
            </a:pPr>
            <a:r>
              <a:rPr lang="en-GB" sz="2200" dirty="0">
                <a:solidFill>
                  <a:prstClr val="white"/>
                </a:solidFill>
              </a:rPr>
              <a:t>The </a:t>
            </a:r>
            <a:r>
              <a:rPr lang="en-GB" sz="2200" b="1" i="1" dirty="0">
                <a:solidFill>
                  <a:prstClr val="white"/>
                </a:solidFill>
              </a:rPr>
              <a:t>je</a:t>
            </a:r>
            <a:r>
              <a:rPr lang="en-GB" sz="2200" dirty="0">
                <a:solidFill>
                  <a:prstClr val="white"/>
                </a:solidFill>
              </a:rPr>
              <a:t> and </a:t>
            </a:r>
            <a:r>
              <a:rPr lang="en-GB" sz="2200" b="1" i="1" dirty="0" err="1">
                <a:solidFill>
                  <a:prstClr val="white"/>
                </a:solidFill>
              </a:rPr>
              <a:t>elle</a:t>
            </a:r>
            <a:r>
              <a:rPr lang="en-GB" sz="2200" b="1" i="1" dirty="0">
                <a:solidFill>
                  <a:prstClr val="white"/>
                </a:solidFill>
              </a:rPr>
              <a:t> </a:t>
            </a:r>
            <a:r>
              <a:rPr lang="en-GB" sz="2200" dirty="0">
                <a:solidFill>
                  <a:prstClr val="white"/>
                </a:solidFill>
              </a:rPr>
              <a:t>forms of </a:t>
            </a:r>
            <a:r>
              <a:rPr lang="en-GB" sz="2200" b="1" i="1" dirty="0">
                <a:solidFill>
                  <a:prstClr val="white"/>
                </a:solidFill>
              </a:rPr>
              <a:t>savoir</a:t>
            </a:r>
            <a:r>
              <a:rPr lang="en-GB" sz="2200" i="1" dirty="0">
                <a:solidFill>
                  <a:prstClr val="white"/>
                </a:solidFill>
              </a:rPr>
              <a:t> </a:t>
            </a:r>
            <a:r>
              <a:rPr lang="en-GB" sz="2200" dirty="0">
                <a:solidFill>
                  <a:prstClr val="white"/>
                </a:solidFill>
              </a:rPr>
              <a:t>are </a:t>
            </a:r>
            <a:r>
              <a:rPr lang="en-GB" sz="2200" b="1" dirty="0">
                <a:solidFill>
                  <a:prstClr val="white"/>
                </a:solidFill>
              </a:rPr>
              <a:t>different</a:t>
            </a:r>
            <a:r>
              <a:rPr lang="en-GB" sz="2200" dirty="0">
                <a:solidFill>
                  <a:prstClr val="white"/>
                </a:solidFill>
              </a:rPr>
              <a:t>!</a:t>
            </a:r>
          </a:p>
        </p:txBody>
      </p:sp>
      <p:sp>
        <p:nvSpPr>
          <p:cNvPr id="66" name="Speech Bubble: Rectangle with Corners Rounded 65">
            <a:extLst>
              <a:ext uri="{FF2B5EF4-FFF2-40B4-BE49-F238E27FC236}">
                <a16:creationId xmlns:a16="http://schemas.microsoft.com/office/drawing/2014/main" id="{404E3E7C-D932-4104-AC20-48637955B401}"/>
              </a:ext>
            </a:extLst>
          </p:cNvPr>
          <p:cNvSpPr/>
          <p:nvPr/>
        </p:nvSpPr>
        <p:spPr>
          <a:xfrm>
            <a:off x="7803715" y="174709"/>
            <a:ext cx="4208286" cy="1937458"/>
          </a:xfrm>
          <a:prstGeom prst="wedgeRoundRectCallout">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t>Used in this way, </a:t>
            </a:r>
            <a:r>
              <a:rPr lang="en-GB" sz="2200" b="1" i="1" dirty="0"/>
              <a:t>savoir </a:t>
            </a:r>
            <a:r>
              <a:rPr lang="en-GB" sz="2200" dirty="0"/>
              <a:t>acts like a </a:t>
            </a:r>
            <a:r>
              <a:rPr lang="en-GB" sz="2200" b="1" dirty="0"/>
              <a:t>modal verb</a:t>
            </a:r>
            <a:r>
              <a:rPr lang="en-GB" sz="2200" dirty="0"/>
              <a:t>. It appears in </a:t>
            </a:r>
            <a:r>
              <a:rPr lang="en-GB" sz="2200" b="1" dirty="0"/>
              <a:t>short form</a:t>
            </a:r>
            <a:r>
              <a:rPr lang="en-GB" sz="2200" dirty="0"/>
              <a:t> before a second verb in </a:t>
            </a:r>
            <a:r>
              <a:rPr lang="en-GB" sz="2200" b="1" dirty="0"/>
              <a:t>long form.</a:t>
            </a:r>
            <a:r>
              <a:rPr lang="en-GB" sz="2200" dirty="0"/>
              <a:t> </a:t>
            </a:r>
          </a:p>
        </p:txBody>
      </p:sp>
    </p:spTree>
    <p:extLst>
      <p:ext uri="{BB962C8B-B14F-4D97-AF65-F5344CB8AC3E}">
        <p14:creationId xmlns:p14="http://schemas.microsoft.com/office/powerpoint/2010/main" val="415682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6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6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59"/>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6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57"/>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5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56"/>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5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54"/>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5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0"/>
                                          </p:stCondLst>
                                        </p:cTn>
                                        <p:tgtEl>
                                          <p:spTgt spid="52"/>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5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par>
                                <p:cTn id="61" presetID="1" presetClass="exit" presetSubtype="0" fill="hold" nodeType="withEffect">
                                  <p:stCondLst>
                                    <p:cond delay="0"/>
                                  </p:stCondLst>
                                  <p:childTnLst>
                                    <p:set>
                                      <p:cBhvr>
                                        <p:cTn id="62" dur="1" fill="hold">
                                          <p:stCondLst>
                                            <p:cond delay="0"/>
                                          </p:stCondLst>
                                        </p:cTn>
                                        <p:tgtEl>
                                          <p:spTgt spid="49"/>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50"/>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par>
                                <p:cTn id="69" presetID="1" presetClass="exit" presetSubtype="0" fill="hold" nodeType="withEffect">
                                  <p:stCondLst>
                                    <p:cond delay="0"/>
                                  </p:stCondLst>
                                  <p:childTnLst>
                                    <p:set>
                                      <p:cBhvr>
                                        <p:cTn id="70" dur="1" fill="hold">
                                          <p:stCondLst>
                                            <p:cond delay="0"/>
                                          </p:stCondLst>
                                        </p:cTn>
                                        <p:tgtEl>
                                          <p:spTgt spid="48"/>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3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P spid="9" grpId="0" animBg="1"/>
      <p:bldP spid="66"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Saying ‘can’ in French</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857984" y="249870"/>
            <a:ext cx="205193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vocabulaire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1729921" cy="4939814"/>
          </a:xfrm>
          <a:prstGeom prst="rect">
            <a:avLst/>
          </a:prstGeom>
          <a:noFill/>
        </p:spPr>
        <p:txBody>
          <a:bodyPr wrap="square" rtlCol="0">
            <a:spAutoFit/>
          </a:bodyPr>
          <a:lstStyle/>
          <a:p>
            <a:pPr lvl="0">
              <a:defRPr/>
            </a:pPr>
            <a:r>
              <a:rPr lang="en-GB" sz="2100" dirty="0">
                <a:solidFill>
                  <a:srgbClr val="1F4E79"/>
                </a:solidFill>
                <a:latin typeface="Century Gothic" panose="020B0502020202020204" pitchFamily="34" charset="0"/>
              </a:rPr>
              <a:t>As we have learned, there are two ways to say ‘</a:t>
            </a:r>
            <a:r>
              <a:rPr lang="en-GB" sz="2100" b="1" dirty="0">
                <a:solidFill>
                  <a:srgbClr val="5B9BD5">
                    <a:lumMod val="50000"/>
                  </a:srgbClr>
                </a:solidFill>
                <a:latin typeface="Century Gothic" panose="020B0502020202020204" pitchFamily="34" charset="0"/>
              </a:rPr>
              <a:t>can</a:t>
            </a:r>
            <a:r>
              <a:rPr lang="en-GB" sz="2100" dirty="0">
                <a:solidFill>
                  <a:srgbClr val="5B9BD5">
                    <a:lumMod val="50000"/>
                  </a:srgbClr>
                </a:solidFill>
                <a:latin typeface="Century Gothic" panose="020B0502020202020204" pitchFamily="34" charset="0"/>
              </a:rPr>
              <a:t>’ in French:</a:t>
            </a:r>
          </a:p>
          <a:p>
            <a:pPr lvl="0">
              <a:defRPr/>
            </a:pPr>
            <a:endParaRPr lang="en-GB" sz="2100" b="1" dirty="0">
              <a:solidFill>
                <a:srgbClr val="5B9BD5">
                  <a:lumMod val="50000"/>
                </a:srgbClr>
              </a:solidFill>
              <a:latin typeface="Century Gothic" panose="020B0502020202020204" pitchFamily="34" charset="0"/>
            </a:endParaRPr>
          </a:p>
          <a:p>
            <a:pPr lvl="0">
              <a:defRPr/>
            </a:pPr>
            <a:r>
              <a:rPr lang="en-GB" sz="2100" b="1" i="1" dirty="0" err="1">
                <a:solidFill>
                  <a:srgbClr val="5B9BD5">
                    <a:lumMod val="50000"/>
                  </a:srgbClr>
                </a:solidFill>
                <a:latin typeface="Century Gothic" panose="020B0502020202020204" pitchFamily="34" charset="0"/>
              </a:rPr>
              <a:t>pouvoir</a:t>
            </a:r>
            <a:r>
              <a:rPr lang="en-GB" sz="2100" b="1" dirty="0">
                <a:solidFill>
                  <a:srgbClr val="5B9BD5">
                    <a:lumMod val="50000"/>
                  </a:srgbClr>
                </a:solidFill>
                <a:latin typeface="Century Gothic" panose="020B0502020202020204" pitchFamily="34" charset="0"/>
              </a:rPr>
              <a:t> </a:t>
            </a:r>
            <a:r>
              <a:rPr lang="en-GB" sz="2100" dirty="0">
                <a:solidFill>
                  <a:srgbClr val="5B9BD5">
                    <a:lumMod val="50000"/>
                  </a:srgbClr>
                </a:solidFill>
                <a:latin typeface="Century Gothic" panose="020B0502020202020204" pitchFamily="34" charset="0"/>
              </a:rPr>
              <a:t>(can/be able to)		</a:t>
            </a:r>
            <a:r>
              <a:rPr lang="en-GB" sz="2100" b="1" i="1" dirty="0">
                <a:solidFill>
                  <a:srgbClr val="5B9BD5">
                    <a:lumMod val="50000"/>
                  </a:srgbClr>
                </a:solidFill>
                <a:latin typeface="Century Gothic" panose="020B0502020202020204" pitchFamily="34" charset="0"/>
              </a:rPr>
              <a:t>savoir   </a:t>
            </a:r>
            <a:r>
              <a:rPr lang="en-GB" sz="2100" dirty="0">
                <a:solidFill>
                  <a:srgbClr val="5B9BD5">
                    <a:lumMod val="50000"/>
                  </a:srgbClr>
                </a:solidFill>
                <a:latin typeface="Century Gothic" panose="020B0502020202020204" pitchFamily="34" charset="0"/>
              </a:rPr>
              <a:t>(can/know how to)</a:t>
            </a:r>
          </a:p>
          <a:p>
            <a:pPr lvl="0">
              <a:defRPr/>
            </a:pPr>
            <a:endParaRPr lang="en-GB" sz="2100" dirty="0">
              <a:solidFill>
                <a:srgbClr val="5B9BD5">
                  <a:lumMod val="50000"/>
                </a:srgbClr>
              </a:solidFill>
              <a:latin typeface="Century Gothic" panose="020B0502020202020204" pitchFamily="34" charset="0"/>
            </a:endParaRPr>
          </a:p>
          <a:p>
            <a:pPr>
              <a:defRPr/>
            </a:pPr>
            <a:r>
              <a:rPr lang="en-GB" sz="2100" dirty="0">
                <a:solidFill>
                  <a:srgbClr val="1F4E79"/>
                </a:solidFill>
                <a:latin typeface="Century Gothic" panose="020B0502020202020204" pitchFamily="34" charset="0"/>
              </a:rPr>
              <a:t>Both verbs give </a:t>
            </a:r>
            <a:r>
              <a:rPr lang="en-GB" sz="2100" b="1" dirty="0">
                <a:solidFill>
                  <a:srgbClr val="115076"/>
                </a:solidFill>
                <a:latin typeface="Century Gothic" panose="020B0502020202020204" pitchFamily="34" charset="0"/>
              </a:rPr>
              <a:t>more information</a:t>
            </a:r>
            <a:r>
              <a:rPr lang="en-GB" sz="2100" dirty="0">
                <a:solidFill>
                  <a:srgbClr val="115076"/>
                </a:solidFill>
                <a:latin typeface="Century Gothic" panose="020B0502020202020204" pitchFamily="34" charset="0"/>
              </a:rPr>
              <a:t> </a:t>
            </a:r>
            <a:r>
              <a:rPr lang="en-GB" sz="2100" dirty="0">
                <a:solidFill>
                  <a:srgbClr val="1F4E79"/>
                </a:solidFill>
                <a:latin typeface="Century Gothic" panose="020B0502020202020204" pitchFamily="34" charset="0"/>
              </a:rPr>
              <a:t>about a </a:t>
            </a:r>
            <a:r>
              <a:rPr lang="en-GB" sz="2100" b="1" dirty="0">
                <a:solidFill>
                  <a:srgbClr val="115076"/>
                </a:solidFill>
                <a:latin typeface="Century Gothic" panose="020B0502020202020204" pitchFamily="34" charset="0"/>
              </a:rPr>
              <a:t>second verb </a:t>
            </a:r>
            <a:r>
              <a:rPr lang="en-GB" sz="2100" dirty="0">
                <a:solidFill>
                  <a:srgbClr val="1F4E79"/>
                </a:solidFill>
                <a:latin typeface="Century Gothic" panose="020B0502020202020204" pitchFamily="34" charset="0"/>
              </a:rPr>
              <a:t>in a sentence.</a:t>
            </a:r>
          </a:p>
          <a:p>
            <a:pPr>
              <a:defRPr/>
            </a:pPr>
            <a:endParaRPr lang="en-GB" sz="2100" dirty="0">
              <a:solidFill>
                <a:srgbClr val="1F4E79"/>
              </a:solidFill>
              <a:latin typeface="Century Gothic" panose="020B0502020202020204" pitchFamily="34" charset="0"/>
            </a:endParaRPr>
          </a:p>
          <a:p>
            <a:pPr>
              <a:defRPr/>
            </a:pPr>
            <a:r>
              <a:rPr lang="en-GB" sz="2100" dirty="0">
                <a:solidFill>
                  <a:srgbClr val="5B9BD5">
                    <a:lumMod val="50000"/>
                  </a:srgbClr>
                </a:solidFill>
                <a:latin typeface="Century Gothic" panose="020B0502020202020204" pitchFamily="34" charset="0"/>
              </a:rPr>
              <a:t>When the second verb describes an activity which </a:t>
            </a:r>
            <a:r>
              <a:rPr lang="en-GB" sz="2100" b="1" dirty="0">
                <a:solidFill>
                  <a:srgbClr val="115076"/>
                </a:solidFill>
                <a:latin typeface="Century Gothic" panose="020B0502020202020204" pitchFamily="34" charset="0"/>
              </a:rPr>
              <a:t>does not require specific skills or knowledge</a:t>
            </a:r>
            <a:r>
              <a:rPr lang="en-GB" sz="2100" dirty="0">
                <a:solidFill>
                  <a:srgbClr val="5B9BD5">
                    <a:lumMod val="50000"/>
                  </a:srgbClr>
                </a:solidFill>
                <a:latin typeface="Century Gothic" panose="020B0502020202020204" pitchFamily="34" charset="0"/>
              </a:rPr>
              <a:t>, </a:t>
            </a:r>
            <a:r>
              <a:rPr lang="en-GB" sz="2100" b="1" dirty="0" err="1">
                <a:solidFill>
                  <a:srgbClr val="FF6600"/>
                </a:solidFill>
                <a:latin typeface="Century Gothic" panose="020B0502020202020204" pitchFamily="34" charset="0"/>
              </a:rPr>
              <a:t>pouvoir</a:t>
            </a:r>
            <a:r>
              <a:rPr lang="en-GB" sz="2100" dirty="0">
                <a:solidFill>
                  <a:srgbClr val="5B9BD5">
                    <a:lumMod val="50000"/>
                  </a:srgbClr>
                </a:solidFill>
                <a:latin typeface="Century Gothic" panose="020B0502020202020204" pitchFamily="34" charset="0"/>
              </a:rPr>
              <a:t> (can / </a:t>
            </a:r>
            <a:r>
              <a:rPr lang="en-GB" sz="2100" dirty="0">
                <a:solidFill>
                  <a:srgbClr val="EE6000"/>
                </a:solidFill>
                <a:latin typeface="Century Gothic" panose="020B0502020202020204" pitchFamily="34" charset="0"/>
              </a:rPr>
              <a:t>be able to</a:t>
            </a:r>
            <a:r>
              <a:rPr lang="en-GB" sz="2100" dirty="0">
                <a:solidFill>
                  <a:srgbClr val="5B9BD5">
                    <a:lumMod val="50000"/>
                  </a:srgbClr>
                </a:solidFill>
                <a:latin typeface="Century Gothic" panose="020B0502020202020204" pitchFamily="34" charset="0"/>
              </a:rPr>
              <a:t>) is used:</a:t>
            </a:r>
          </a:p>
          <a:p>
            <a:pPr>
              <a:defRPr/>
            </a:pPr>
            <a:endParaRPr lang="en-GB" sz="2100" dirty="0">
              <a:solidFill>
                <a:srgbClr val="5B9BD5">
                  <a:lumMod val="50000"/>
                </a:srgbClr>
              </a:solidFill>
              <a:latin typeface="Century Gothic" panose="020B0502020202020204" pitchFamily="34" charset="0"/>
            </a:endParaRPr>
          </a:p>
          <a:p>
            <a:pPr>
              <a:defRPr/>
            </a:pPr>
            <a:r>
              <a:rPr lang="en-GB" sz="2100" dirty="0">
                <a:solidFill>
                  <a:srgbClr val="5B9BD5">
                    <a:lumMod val="50000"/>
                  </a:srgbClr>
                </a:solidFill>
                <a:latin typeface="Century Gothic" panose="020B0502020202020204" pitchFamily="34" charset="0"/>
              </a:rPr>
              <a:t>Elle </a:t>
            </a:r>
            <a:r>
              <a:rPr lang="en-GB" sz="2100" b="1" dirty="0" err="1">
                <a:solidFill>
                  <a:srgbClr val="EE6000"/>
                </a:solidFill>
                <a:latin typeface="Century Gothic" panose="020B0502020202020204" pitchFamily="34" charset="0"/>
              </a:rPr>
              <a:t>peut</a:t>
            </a:r>
            <a:r>
              <a:rPr lang="en-GB" sz="2100" dirty="0">
                <a:solidFill>
                  <a:srgbClr val="5B9BD5">
                    <a:lumMod val="50000"/>
                  </a:srgbClr>
                </a:solidFill>
                <a:latin typeface="Century Gothic" panose="020B0502020202020204" pitchFamily="34" charset="0"/>
              </a:rPr>
              <a:t> </a:t>
            </a:r>
            <a:r>
              <a:rPr lang="en-GB" sz="2100" dirty="0" err="1">
                <a:solidFill>
                  <a:srgbClr val="5B9BD5">
                    <a:lumMod val="50000"/>
                  </a:srgbClr>
                </a:solidFill>
                <a:latin typeface="Century Gothic" panose="020B0502020202020204" pitchFamily="34" charset="0"/>
              </a:rPr>
              <a:t>sortir</a:t>
            </a:r>
            <a:r>
              <a:rPr lang="en-GB" sz="2100" dirty="0">
                <a:solidFill>
                  <a:srgbClr val="5B9BD5">
                    <a:lumMod val="50000"/>
                  </a:srgbClr>
                </a:solidFill>
                <a:latin typeface="Century Gothic" panose="020B0502020202020204" pitchFamily="34" charset="0"/>
              </a:rPr>
              <a:t> le </a:t>
            </a:r>
            <a:r>
              <a:rPr lang="en-GB" sz="2100" dirty="0" err="1">
                <a:solidFill>
                  <a:srgbClr val="5B9BD5">
                    <a:lumMod val="50000"/>
                  </a:srgbClr>
                </a:solidFill>
                <a:latin typeface="Century Gothic" panose="020B0502020202020204" pitchFamily="34" charset="0"/>
              </a:rPr>
              <a:t>samedi</a:t>
            </a:r>
            <a:r>
              <a:rPr lang="en-GB" sz="2100" dirty="0">
                <a:solidFill>
                  <a:srgbClr val="5B9BD5">
                    <a:lumMod val="50000"/>
                  </a:srgbClr>
                </a:solidFill>
                <a:latin typeface="Century Gothic" panose="020B0502020202020204" pitchFamily="34" charset="0"/>
              </a:rPr>
              <a:t>.	She </a:t>
            </a:r>
            <a:r>
              <a:rPr lang="en-GB" sz="2100" b="1" dirty="0">
                <a:solidFill>
                  <a:srgbClr val="5B9BD5">
                    <a:lumMod val="50000"/>
                  </a:srgbClr>
                </a:solidFill>
                <a:latin typeface="Century Gothic" panose="020B0502020202020204" pitchFamily="34" charset="0"/>
              </a:rPr>
              <a:t>can</a:t>
            </a:r>
            <a:r>
              <a:rPr lang="en-GB" sz="2100" dirty="0">
                <a:solidFill>
                  <a:srgbClr val="5B9BD5">
                    <a:lumMod val="50000"/>
                  </a:srgbClr>
                </a:solidFill>
                <a:latin typeface="Century Gothic" panose="020B0502020202020204" pitchFamily="34" charset="0"/>
              </a:rPr>
              <a:t> / </a:t>
            </a:r>
            <a:r>
              <a:rPr lang="en-GB" sz="2100" b="1" dirty="0">
                <a:solidFill>
                  <a:srgbClr val="EE6000"/>
                </a:solidFill>
                <a:latin typeface="Century Gothic" panose="020B0502020202020204" pitchFamily="34" charset="0"/>
              </a:rPr>
              <a:t>is able to </a:t>
            </a:r>
            <a:r>
              <a:rPr lang="en-GB" sz="2100" dirty="0">
                <a:solidFill>
                  <a:srgbClr val="5B9BD5">
                    <a:lumMod val="50000"/>
                  </a:srgbClr>
                </a:solidFill>
                <a:latin typeface="Century Gothic" panose="020B0502020202020204" pitchFamily="34" charset="0"/>
              </a:rPr>
              <a:t>go out on Saturdays.</a:t>
            </a:r>
          </a:p>
          <a:p>
            <a:pPr>
              <a:defRPr/>
            </a:pPr>
            <a:endParaRPr lang="en-GB" sz="2100" dirty="0">
              <a:solidFill>
                <a:srgbClr val="5B9BD5">
                  <a:lumMod val="50000"/>
                </a:srgbClr>
              </a:solidFill>
              <a:latin typeface="Century Gothic" panose="020B0502020202020204" pitchFamily="34" charset="0"/>
            </a:endParaRPr>
          </a:p>
          <a:p>
            <a:pPr>
              <a:defRPr/>
            </a:pPr>
            <a:r>
              <a:rPr lang="en-GB" sz="2100" dirty="0">
                <a:solidFill>
                  <a:srgbClr val="5B9BD5">
                    <a:lumMod val="50000"/>
                  </a:srgbClr>
                </a:solidFill>
                <a:latin typeface="Century Gothic" panose="020B0502020202020204" pitchFamily="34" charset="0"/>
              </a:rPr>
              <a:t>When the </a:t>
            </a:r>
            <a:r>
              <a:rPr lang="en-GB" sz="2100" b="1" dirty="0">
                <a:solidFill>
                  <a:srgbClr val="5B9BD5">
                    <a:lumMod val="50000"/>
                  </a:srgbClr>
                </a:solidFill>
                <a:latin typeface="Century Gothic" panose="020B0502020202020204" pitchFamily="34" charset="0"/>
              </a:rPr>
              <a:t>second verb </a:t>
            </a:r>
            <a:r>
              <a:rPr lang="en-GB" sz="2100" dirty="0">
                <a:solidFill>
                  <a:srgbClr val="5B9BD5">
                    <a:lumMod val="50000"/>
                  </a:srgbClr>
                </a:solidFill>
                <a:latin typeface="Century Gothic" panose="020B0502020202020204" pitchFamily="34" charset="0"/>
              </a:rPr>
              <a:t>describes an activity which </a:t>
            </a:r>
            <a:r>
              <a:rPr lang="en-GB" sz="2100" b="1" dirty="0">
                <a:solidFill>
                  <a:srgbClr val="115076"/>
                </a:solidFill>
                <a:latin typeface="Century Gothic" panose="020B0502020202020204" pitchFamily="34" charset="0"/>
              </a:rPr>
              <a:t>requires specific skills or knowledge</a:t>
            </a:r>
            <a:r>
              <a:rPr lang="en-GB" sz="2100" dirty="0">
                <a:solidFill>
                  <a:srgbClr val="5B9BD5">
                    <a:lumMod val="50000"/>
                  </a:srgbClr>
                </a:solidFill>
                <a:latin typeface="Century Gothic" panose="020B0502020202020204" pitchFamily="34" charset="0"/>
              </a:rPr>
              <a:t>, </a:t>
            </a:r>
            <a:r>
              <a:rPr lang="en-GB" sz="2100" b="1" dirty="0">
                <a:solidFill>
                  <a:srgbClr val="FF6600"/>
                </a:solidFill>
                <a:latin typeface="Century Gothic" panose="020B0502020202020204" pitchFamily="34" charset="0"/>
              </a:rPr>
              <a:t>savoir</a:t>
            </a:r>
            <a:r>
              <a:rPr lang="en-GB" sz="2100" dirty="0">
                <a:solidFill>
                  <a:srgbClr val="5B9BD5">
                    <a:lumMod val="50000"/>
                  </a:srgbClr>
                </a:solidFill>
                <a:latin typeface="Century Gothic" panose="020B0502020202020204" pitchFamily="34" charset="0"/>
              </a:rPr>
              <a:t> (can / </a:t>
            </a:r>
            <a:r>
              <a:rPr lang="en-GB" sz="2100" dirty="0">
                <a:solidFill>
                  <a:srgbClr val="EE6000"/>
                </a:solidFill>
                <a:latin typeface="Century Gothic" panose="020B0502020202020204" pitchFamily="34" charset="0"/>
              </a:rPr>
              <a:t>know how to</a:t>
            </a:r>
            <a:r>
              <a:rPr lang="en-GB" sz="2100" dirty="0">
                <a:solidFill>
                  <a:srgbClr val="5B9BD5">
                    <a:lumMod val="50000"/>
                  </a:srgbClr>
                </a:solidFill>
                <a:latin typeface="Century Gothic" panose="020B0502020202020204" pitchFamily="34" charset="0"/>
              </a:rPr>
              <a:t>) is used:</a:t>
            </a:r>
          </a:p>
          <a:p>
            <a:pPr>
              <a:defRPr/>
            </a:pPr>
            <a:endParaRPr lang="en-GB" sz="2100" dirty="0">
              <a:solidFill>
                <a:srgbClr val="5B9BD5">
                  <a:lumMod val="50000"/>
                </a:srgbClr>
              </a:solidFill>
              <a:latin typeface="Century Gothic" panose="020B0502020202020204" pitchFamily="34" charset="0"/>
            </a:endParaRPr>
          </a:p>
          <a:p>
            <a:pPr>
              <a:defRPr/>
            </a:pPr>
            <a:r>
              <a:rPr lang="en-GB" sz="2100" dirty="0">
                <a:solidFill>
                  <a:srgbClr val="5B9BD5">
                    <a:lumMod val="50000"/>
                  </a:srgbClr>
                </a:solidFill>
                <a:latin typeface="Century Gothic" panose="020B0502020202020204" pitchFamily="34" charset="0"/>
              </a:rPr>
              <a:t>Elle </a:t>
            </a:r>
            <a:r>
              <a:rPr lang="en-GB" sz="2100" b="1" dirty="0" err="1">
                <a:solidFill>
                  <a:srgbClr val="EE6000"/>
                </a:solidFill>
                <a:latin typeface="Century Gothic" panose="020B0502020202020204" pitchFamily="34" charset="0"/>
              </a:rPr>
              <a:t>sait</a:t>
            </a:r>
            <a:r>
              <a:rPr lang="en-GB" sz="2100" dirty="0">
                <a:solidFill>
                  <a:srgbClr val="5B9BD5">
                    <a:lumMod val="50000"/>
                  </a:srgbClr>
                </a:solidFill>
                <a:latin typeface="Century Gothic" panose="020B0502020202020204" pitchFamily="34" charset="0"/>
              </a:rPr>
              <a:t> faire </a:t>
            </a:r>
            <a:r>
              <a:rPr lang="en-GB" sz="2100" dirty="0" err="1">
                <a:solidFill>
                  <a:srgbClr val="5B9BD5">
                    <a:lumMod val="50000"/>
                  </a:srgbClr>
                </a:solidFill>
                <a:latin typeface="Century Gothic" panose="020B0502020202020204" pitchFamily="34" charset="0"/>
              </a:rPr>
              <a:t>l’exercice</a:t>
            </a:r>
            <a:r>
              <a:rPr lang="en-GB" sz="2100" dirty="0">
                <a:solidFill>
                  <a:srgbClr val="5B9BD5">
                    <a:lumMod val="50000"/>
                  </a:srgbClr>
                </a:solidFill>
                <a:latin typeface="Century Gothic" panose="020B0502020202020204" pitchFamily="34" charset="0"/>
              </a:rPr>
              <a:t>.	She </a:t>
            </a:r>
            <a:r>
              <a:rPr lang="en-GB" sz="2100" b="1" dirty="0">
                <a:solidFill>
                  <a:srgbClr val="5B9BD5">
                    <a:lumMod val="50000"/>
                  </a:srgbClr>
                </a:solidFill>
                <a:latin typeface="Century Gothic" panose="020B0502020202020204" pitchFamily="34" charset="0"/>
              </a:rPr>
              <a:t>can / </a:t>
            </a:r>
            <a:r>
              <a:rPr lang="en-GB" sz="2100" b="1" dirty="0">
                <a:solidFill>
                  <a:srgbClr val="EE6000"/>
                </a:solidFill>
                <a:latin typeface="Century Gothic" panose="020B0502020202020204" pitchFamily="34" charset="0"/>
              </a:rPr>
              <a:t>knows how to</a:t>
            </a:r>
            <a:r>
              <a:rPr lang="en-GB" sz="2100" dirty="0">
                <a:solidFill>
                  <a:srgbClr val="EE6000"/>
                </a:solidFill>
                <a:latin typeface="Century Gothic" panose="020B0502020202020204" pitchFamily="34" charset="0"/>
              </a:rPr>
              <a:t> </a:t>
            </a:r>
            <a:r>
              <a:rPr lang="en-GB" sz="2100" dirty="0">
                <a:solidFill>
                  <a:srgbClr val="5B9BD5">
                    <a:lumMod val="50000"/>
                  </a:srgbClr>
                </a:solidFill>
                <a:latin typeface="Century Gothic" panose="020B0502020202020204" pitchFamily="34" charset="0"/>
              </a:rPr>
              <a:t>do the exercise.</a:t>
            </a:r>
            <a:endParaRPr lang="en-GB" sz="2100" b="1" i="1" dirty="0">
              <a:solidFill>
                <a:srgbClr val="5B9BD5">
                  <a:lumMod val="50000"/>
                </a:srgbClr>
              </a:solidFill>
              <a:latin typeface="Century Gothic" panose="020B0502020202020204" pitchFamily="34" charset="0"/>
            </a:endParaRPr>
          </a:p>
        </p:txBody>
      </p:sp>
      <p:sp>
        <p:nvSpPr>
          <p:cNvPr id="3" name="TextBox 2">
            <a:extLst>
              <a:ext uri="{FF2B5EF4-FFF2-40B4-BE49-F238E27FC236}">
                <a16:creationId xmlns:a16="http://schemas.microsoft.com/office/drawing/2014/main" id="{FA9DE6CA-EA27-48A9-9F81-2D7A16AB5867}"/>
              </a:ext>
            </a:extLst>
          </p:cNvPr>
          <p:cNvSpPr txBox="1"/>
          <p:nvPr/>
        </p:nvSpPr>
        <p:spPr>
          <a:xfrm>
            <a:off x="180000" y="1900798"/>
            <a:ext cx="1135233" cy="415498"/>
          </a:xfrm>
          <a:prstGeom prst="rect">
            <a:avLst/>
          </a:prstGeom>
          <a:solidFill>
            <a:schemeClr val="bg1"/>
          </a:solidFill>
        </p:spPr>
        <p:txBody>
          <a:bodyPr wrap="square" rtlCol="0">
            <a:spAutoFit/>
          </a:bodyPr>
          <a:lstStyle/>
          <a:p>
            <a:pPr algn="l"/>
            <a:r>
              <a:rPr lang="en-GB" sz="2100" dirty="0">
                <a:solidFill>
                  <a:schemeClr val="accent1">
                    <a:lumMod val="50000"/>
                  </a:schemeClr>
                </a:solidFill>
              </a:rPr>
              <a:t>_______</a:t>
            </a:r>
          </a:p>
        </p:txBody>
      </p:sp>
      <p:sp>
        <p:nvSpPr>
          <p:cNvPr id="10" name="TextBox 9">
            <a:extLst>
              <a:ext uri="{FF2B5EF4-FFF2-40B4-BE49-F238E27FC236}">
                <a16:creationId xmlns:a16="http://schemas.microsoft.com/office/drawing/2014/main" id="{3481FDCF-70DC-4F36-ABCC-7EE1CCA6711C}"/>
              </a:ext>
            </a:extLst>
          </p:cNvPr>
          <p:cNvSpPr txBox="1"/>
          <p:nvPr/>
        </p:nvSpPr>
        <p:spPr>
          <a:xfrm>
            <a:off x="4564140" y="1900798"/>
            <a:ext cx="1135233" cy="415498"/>
          </a:xfrm>
          <a:prstGeom prst="rect">
            <a:avLst/>
          </a:prstGeom>
          <a:solidFill>
            <a:schemeClr val="bg1"/>
          </a:solidFill>
        </p:spPr>
        <p:txBody>
          <a:bodyPr wrap="square" rtlCol="0">
            <a:spAutoFit/>
          </a:bodyPr>
          <a:lstStyle/>
          <a:p>
            <a:pPr algn="l"/>
            <a:r>
              <a:rPr lang="en-GB" sz="2100" dirty="0">
                <a:solidFill>
                  <a:schemeClr val="accent1">
                    <a:lumMod val="50000"/>
                  </a:schemeClr>
                </a:solidFill>
              </a:rPr>
              <a:t>_______</a:t>
            </a:r>
          </a:p>
        </p:txBody>
      </p:sp>
      <p:pic>
        <p:nvPicPr>
          <p:cNvPr id="2050" name="Picture 2" descr="Boy, Smart, Idea, Light, Bulb, Smiling, Casual">
            <a:extLst>
              <a:ext uri="{FF2B5EF4-FFF2-40B4-BE49-F238E27FC236}">
                <a16:creationId xmlns:a16="http://schemas.microsoft.com/office/drawing/2014/main" id="{8357F570-915E-4E68-B7EA-CB49DBA4AF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1552" y="5240092"/>
            <a:ext cx="846364" cy="995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2" end="1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 grpId="0" animBg="1"/>
      <p:bldP spid="10" grpId="1"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5CB5D27E-14E0-4BC8-A397-CA3E0AFB778C}"/>
              </a:ext>
            </a:extLst>
          </p:cNvPr>
          <p:cNvSpPr txBox="1"/>
          <p:nvPr/>
        </p:nvSpPr>
        <p:spPr>
          <a:xfrm>
            <a:off x="7644732" y="4543123"/>
            <a:ext cx="1299525" cy="461665"/>
          </a:xfrm>
          <a:prstGeom prst="rect">
            <a:avLst/>
          </a:prstGeom>
          <a:solidFill>
            <a:schemeClr val="bg1"/>
          </a:solidFill>
          <a:ln>
            <a:solidFill>
              <a:schemeClr val="accent1">
                <a:lumMod val="50000"/>
              </a:schemeClr>
            </a:solidFill>
          </a:ln>
        </p:spPr>
        <p:txBody>
          <a:bodyPr wrap="square" rtlCol="0">
            <a:spAutoFit/>
          </a:bodyPr>
          <a:lstStyle/>
          <a:p>
            <a:pPr algn="ctr"/>
            <a:r>
              <a:rPr lang="en-GB" sz="2400" b="1" dirty="0" err="1">
                <a:solidFill>
                  <a:srgbClr val="EE6000"/>
                </a:solidFill>
              </a:rPr>
              <a:t>pouvoir</a:t>
            </a:r>
            <a:endParaRPr lang="en-GB" sz="2400" b="1" dirty="0">
              <a:solidFill>
                <a:srgbClr val="EE6000"/>
              </a:solidFill>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i="1" dirty="0">
                <a:solidFill>
                  <a:schemeClr val="bg1"/>
                </a:solidFill>
              </a:rPr>
              <a:t>‘</a:t>
            </a:r>
            <a:r>
              <a:rPr lang="en-GB" sz="3600" b="1" dirty="0" err="1">
                <a:solidFill>
                  <a:schemeClr val="bg1"/>
                </a:solidFill>
              </a:rPr>
              <a:t>Pouvoir</a:t>
            </a:r>
            <a:r>
              <a:rPr lang="en-GB" sz="3600" b="1" dirty="0">
                <a:solidFill>
                  <a:schemeClr val="bg1"/>
                </a:solidFill>
              </a:rPr>
              <a:t>’ </a:t>
            </a:r>
            <a:r>
              <a:rPr lang="en-GB" sz="3600" b="1" dirty="0" err="1">
                <a:solidFill>
                  <a:schemeClr val="bg1"/>
                </a:solidFill>
              </a:rPr>
              <a:t>ou</a:t>
            </a:r>
            <a:r>
              <a:rPr lang="en-GB" sz="3600" b="1" dirty="0">
                <a:solidFill>
                  <a:schemeClr val="bg1"/>
                </a:solidFill>
              </a:rPr>
              <a:t> ‘savoir’ ?</a:t>
            </a:r>
            <a:endParaRPr lang="en-GB" sz="3600" b="1" i="1" dirty="0">
              <a:solidFill>
                <a:schemeClr val="bg1"/>
              </a:solidFill>
            </a:endParaRPr>
          </a:p>
        </p:txBody>
      </p:sp>
      <p:sp>
        <p:nvSpPr>
          <p:cNvPr id="9" name="Rounded Rectangle 46">
            <a:extLst>
              <a:ext uri="{FF2B5EF4-FFF2-40B4-BE49-F238E27FC236}">
                <a16:creationId xmlns:a16="http://schemas.microsoft.com/office/drawing/2014/main" id="{76DADFA0-23C4-44D8-9BEC-509ECFD62C27}"/>
              </a:ext>
            </a:extLst>
          </p:cNvPr>
          <p:cNvSpPr/>
          <p:nvPr/>
        </p:nvSpPr>
        <p:spPr>
          <a:xfrm>
            <a:off x="9857984" y="249870"/>
            <a:ext cx="205193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vocabulaire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descr="A picture containing black, dark, sitting, white&#10;&#10;Description automatically generated">
            <a:extLst>
              <a:ext uri="{FF2B5EF4-FFF2-40B4-BE49-F238E27FC236}">
                <a16:creationId xmlns:a16="http://schemas.microsoft.com/office/drawing/2014/main" id="{30D3A83D-D94C-4A78-AF0F-8CB90124A6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921" y="3110880"/>
            <a:ext cx="2146493" cy="2879991"/>
          </a:xfrm>
          <a:prstGeom prst="rect">
            <a:avLst/>
          </a:prstGeom>
        </p:spPr>
      </p:pic>
      <p:sp>
        <p:nvSpPr>
          <p:cNvPr id="11" name="TextBox 10">
            <a:extLst>
              <a:ext uri="{FF2B5EF4-FFF2-40B4-BE49-F238E27FC236}">
                <a16:creationId xmlns:a16="http://schemas.microsoft.com/office/drawing/2014/main" id="{ECE81949-FF16-4CC3-8010-DD781DD1E867}"/>
              </a:ext>
            </a:extLst>
          </p:cNvPr>
          <p:cNvSpPr txBox="1"/>
          <p:nvPr/>
        </p:nvSpPr>
        <p:spPr>
          <a:xfrm>
            <a:off x="180000" y="1296000"/>
            <a:ext cx="11198087" cy="461665"/>
          </a:xfrm>
          <a:prstGeom prst="rect">
            <a:avLst/>
          </a:prstGeom>
          <a:noFill/>
        </p:spPr>
        <p:txBody>
          <a:bodyPr wrap="square" rtlCol="0">
            <a:spAutoFit/>
          </a:bodyPr>
          <a:lstStyle/>
          <a:p>
            <a:r>
              <a:rPr lang="en-US" sz="2400" dirty="0">
                <a:solidFill>
                  <a:schemeClr val="accent5">
                    <a:lumMod val="50000"/>
                  </a:schemeClr>
                </a:solidFill>
              </a:rPr>
              <a:t>If you want to say ‘can’ in French, ask yourself ….</a:t>
            </a:r>
          </a:p>
        </p:txBody>
      </p:sp>
      <p:sp>
        <p:nvSpPr>
          <p:cNvPr id="12" name="Thought Bubble: Cloud 11">
            <a:extLst>
              <a:ext uri="{FF2B5EF4-FFF2-40B4-BE49-F238E27FC236}">
                <a16:creationId xmlns:a16="http://schemas.microsoft.com/office/drawing/2014/main" id="{A5C2A29C-946B-486C-A473-E3125756D6B2}"/>
              </a:ext>
            </a:extLst>
          </p:cNvPr>
          <p:cNvSpPr/>
          <p:nvPr/>
        </p:nvSpPr>
        <p:spPr>
          <a:xfrm>
            <a:off x="4183693" y="1757665"/>
            <a:ext cx="7726228" cy="4367562"/>
          </a:xfrm>
          <a:prstGeom prst="cloudCallout">
            <a:avLst>
              <a:gd name="adj1" fmla="val -68360"/>
              <a:gd name="adj2" fmla="val 16315"/>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673C1E21-5771-4948-B7C1-EEFBC07A4CAF}"/>
              </a:ext>
            </a:extLst>
          </p:cNvPr>
          <p:cNvSpPr txBox="1"/>
          <p:nvPr/>
        </p:nvSpPr>
        <p:spPr>
          <a:xfrm>
            <a:off x="5378763" y="2445558"/>
            <a:ext cx="5336088" cy="830997"/>
          </a:xfrm>
          <a:prstGeom prst="rect">
            <a:avLst/>
          </a:prstGeom>
          <a:noFill/>
        </p:spPr>
        <p:txBody>
          <a:bodyPr wrap="square" rtlCol="0">
            <a:spAutoFit/>
          </a:bodyPr>
          <a:lstStyle/>
          <a:p>
            <a:pPr algn="ctr"/>
            <a:r>
              <a:rPr lang="en-GB" sz="2400" dirty="0">
                <a:solidFill>
                  <a:schemeClr val="accent1">
                    <a:lumMod val="50000"/>
                  </a:schemeClr>
                </a:solidFill>
              </a:rPr>
              <a:t>Do I need specific skills or knowledge to do the activity? </a:t>
            </a:r>
          </a:p>
        </p:txBody>
      </p:sp>
      <p:grpSp>
        <p:nvGrpSpPr>
          <p:cNvPr id="19" name="Group 18">
            <a:extLst>
              <a:ext uri="{FF2B5EF4-FFF2-40B4-BE49-F238E27FC236}">
                <a16:creationId xmlns:a16="http://schemas.microsoft.com/office/drawing/2014/main" id="{7F0D1EAC-79C0-418E-9F31-6BF976D46086}"/>
              </a:ext>
            </a:extLst>
          </p:cNvPr>
          <p:cNvGrpSpPr/>
          <p:nvPr/>
        </p:nvGrpSpPr>
        <p:grpSpPr>
          <a:xfrm flipH="1">
            <a:off x="5808148" y="4543124"/>
            <a:ext cx="1628365" cy="461665"/>
            <a:chOff x="9197294" y="4635458"/>
            <a:chExt cx="1596375" cy="461665"/>
          </a:xfrm>
        </p:grpSpPr>
        <p:sp>
          <p:nvSpPr>
            <p:cNvPr id="21" name="TextBox 20">
              <a:extLst>
                <a:ext uri="{FF2B5EF4-FFF2-40B4-BE49-F238E27FC236}">
                  <a16:creationId xmlns:a16="http://schemas.microsoft.com/office/drawing/2014/main" id="{96269F9B-34F0-4C11-96B9-4D8A9C18639F}"/>
                </a:ext>
              </a:extLst>
            </p:cNvPr>
            <p:cNvSpPr txBox="1"/>
            <p:nvPr/>
          </p:nvSpPr>
          <p:spPr>
            <a:xfrm>
              <a:off x="9855851" y="4635458"/>
              <a:ext cx="937818" cy="461665"/>
            </a:xfrm>
            <a:prstGeom prst="rect">
              <a:avLst/>
            </a:prstGeom>
            <a:solidFill>
              <a:schemeClr val="bg1"/>
            </a:solidFill>
            <a:ln>
              <a:solidFill>
                <a:schemeClr val="accent1">
                  <a:lumMod val="50000"/>
                </a:schemeClr>
              </a:solidFill>
            </a:ln>
          </p:spPr>
          <p:txBody>
            <a:bodyPr wrap="square" rtlCol="0">
              <a:spAutoFit/>
            </a:bodyPr>
            <a:lstStyle/>
            <a:p>
              <a:pPr algn="ctr"/>
              <a:r>
                <a:rPr lang="en-GB" sz="2400" dirty="0">
                  <a:solidFill>
                    <a:schemeClr val="accent5">
                      <a:lumMod val="50000"/>
                    </a:schemeClr>
                  </a:solidFill>
                </a:rPr>
                <a:t>no</a:t>
              </a:r>
            </a:p>
          </p:txBody>
        </p:sp>
        <p:sp>
          <p:nvSpPr>
            <p:cNvPr id="20" name="Arrow: Down 19">
              <a:extLst>
                <a:ext uri="{FF2B5EF4-FFF2-40B4-BE49-F238E27FC236}">
                  <a16:creationId xmlns:a16="http://schemas.microsoft.com/office/drawing/2014/main" id="{BCB76EC7-BDEF-48F5-B927-87EDC2179552}"/>
                </a:ext>
              </a:extLst>
            </p:cNvPr>
            <p:cNvSpPr/>
            <p:nvPr/>
          </p:nvSpPr>
          <p:spPr>
            <a:xfrm rot="5400000">
              <a:off x="9336356" y="4547545"/>
              <a:ext cx="380434" cy="6585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2" name="TextBox 21">
            <a:extLst>
              <a:ext uri="{FF2B5EF4-FFF2-40B4-BE49-F238E27FC236}">
                <a16:creationId xmlns:a16="http://schemas.microsoft.com/office/drawing/2014/main" id="{53E2EE07-DF06-4266-82BE-218D628AA87B}"/>
              </a:ext>
            </a:extLst>
          </p:cNvPr>
          <p:cNvSpPr txBox="1"/>
          <p:nvPr/>
        </p:nvSpPr>
        <p:spPr>
          <a:xfrm>
            <a:off x="7644731" y="3565997"/>
            <a:ext cx="1299525" cy="461665"/>
          </a:xfrm>
          <a:prstGeom prst="rect">
            <a:avLst/>
          </a:prstGeom>
          <a:solidFill>
            <a:schemeClr val="bg1"/>
          </a:solidFill>
          <a:ln>
            <a:solidFill>
              <a:schemeClr val="accent1">
                <a:lumMod val="50000"/>
              </a:schemeClr>
            </a:solidFill>
          </a:ln>
        </p:spPr>
        <p:txBody>
          <a:bodyPr wrap="square" rtlCol="0">
            <a:spAutoFit/>
          </a:bodyPr>
          <a:lstStyle/>
          <a:p>
            <a:pPr algn="ctr"/>
            <a:r>
              <a:rPr lang="en-GB" sz="2400" b="1" dirty="0">
                <a:solidFill>
                  <a:srgbClr val="EE6000"/>
                </a:solidFill>
              </a:rPr>
              <a:t>savoir</a:t>
            </a:r>
          </a:p>
        </p:txBody>
      </p:sp>
      <p:grpSp>
        <p:nvGrpSpPr>
          <p:cNvPr id="25" name="Group 24">
            <a:extLst>
              <a:ext uri="{FF2B5EF4-FFF2-40B4-BE49-F238E27FC236}">
                <a16:creationId xmlns:a16="http://schemas.microsoft.com/office/drawing/2014/main" id="{C659122E-89C9-415E-9D07-54814739A942}"/>
              </a:ext>
            </a:extLst>
          </p:cNvPr>
          <p:cNvGrpSpPr/>
          <p:nvPr/>
        </p:nvGrpSpPr>
        <p:grpSpPr>
          <a:xfrm>
            <a:off x="5808149" y="3565997"/>
            <a:ext cx="1609572" cy="461665"/>
            <a:chOff x="7011813" y="3187062"/>
            <a:chExt cx="1609572" cy="461665"/>
          </a:xfrm>
        </p:grpSpPr>
        <p:sp>
          <p:nvSpPr>
            <p:cNvPr id="16" name="TextBox 15">
              <a:extLst>
                <a:ext uri="{FF2B5EF4-FFF2-40B4-BE49-F238E27FC236}">
                  <a16:creationId xmlns:a16="http://schemas.microsoft.com/office/drawing/2014/main" id="{4F5AA618-7DC8-4730-9943-036A2996ECCB}"/>
                </a:ext>
              </a:extLst>
            </p:cNvPr>
            <p:cNvSpPr txBox="1"/>
            <p:nvPr/>
          </p:nvSpPr>
          <p:spPr>
            <a:xfrm>
              <a:off x="7011813" y="3187062"/>
              <a:ext cx="937818" cy="461665"/>
            </a:xfrm>
            <a:prstGeom prst="rect">
              <a:avLst/>
            </a:prstGeom>
            <a:solidFill>
              <a:schemeClr val="bg1"/>
            </a:solidFill>
            <a:ln>
              <a:solidFill>
                <a:schemeClr val="accent1">
                  <a:lumMod val="50000"/>
                </a:schemeClr>
              </a:solidFill>
            </a:ln>
          </p:spPr>
          <p:txBody>
            <a:bodyPr wrap="square" rtlCol="0">
              <a:spAutoFit/>
            </a:bodyPr>
            <a:lstStyle/>
            <a:p>
              <a:pPr algn="ctr"/>
              <a:r>
                <a:rPr lang="en-GB" sz="2400" dirty="0">
                  <a:solidFill>
                    <a:schemeClr val="accent5">
                      <a:lumMod val="50000"/>
                    </a:schemeClr>
                  </a:solidFill>
                </a:rPr>
                <a:t>yes</a:t>
              </a:r>
            </a:p>
          </p:txBody>
        </p:sp>
        <p:sp>
          <p:nvSpPr>
            <p:cNvPr id="24" name="Arrow: Down 23">
              <a:extLst>
                <a:ext uri="{FF2B5EF4-FFF2-40B4-BE49-F238E27FC236}">
                  <a16:creationId xmlns:a16="http://schemas.microsoft.com/office/drawing/2014/main" id="{26012389-CB63-40D8-853E-95FBEA34A33E}"/>
                </a:ext>
              </a:extLst>
            </p:cNvPr>
            <p:cNvSpPr/>
            <p:nvPr/>
          </p:nvSpPr>
          <p:spPr>
            <a:xfrm rot="16200000" flipH="1">
              <a:off x="8095291" y="3082017"/>
              <a:ext cx="380434" cy="6717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026" name="Picture 2" descr="Cooking Pans Glove Clip Art">
            <a:extLst>
              <a:ext uri="{FF2B5EF4-FFF2-40B4-BE49-F238E27FC236}">
                <a16:creationId xmlns:a16="http://schemas.microsoft.com/office/drawing/2014/main" id="{AC914388-0176-4454-8E46-44AB2289B89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39246" y="3429000"/>
            <a:ext cx="1083289" cy="7835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toon Cat Sleeping Clip Art">
            <a:extLst>
              <a:ext uri="{FF2B5EF4-FFF2-40B4-BE49-F238E27FC236}">
                <a16:creationId xmlns:a16="http://schemas.microsoft.com/office/drawing/2014/main" id="{E5D65EF9-F3BA-4749-8D4D-26B449A258A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02584" y="4259255"/>
            <a:ext cx="956611" cy="883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07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3" grpId="0"/>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C5404490-3CDD-4F45-A921-A44072321B1B}"/>
              </a:ext>
            </a:extLst>
          </p:cNvPr>
          <p:cNvSpPr txBox="1"/>
          <p:nvPr/>
        </p:nvSpPr>
        <p:spPr>
          <a:xfrm>
            <a:off x="681699" y="2659047"/>
            <a:ext cx="223590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Elle </a:t>
            </a:r>
            <a:r>
              <a:rPr kumimoji="0" lang="fr-FR" sz="2200" b="1" i="0" u="none" strike="noStrike" kern="1200" cap="none" spc="0" normalizeH="0" baseline="0" noProof="0" dirty="0">
                <a:ln>
                  <a:noFill/>
                </a:ln>
                <a:solidFill>
                  <a:srgbClr val="FF6600"/>
                </a:solidFill>
                <a:effectLst/>
                <a:uLnTx/>
                <a:uFillTx/>
                <a:latin typeface="Century Gothic" panose="020F0302020204030204"/>
                <a:ea typeface="+mn-ea"/>
                <a:cs typeface="+mn-cs"/>
              </a:rPr>
              <a:t>sait</a:t>
            </a:r>
            <a:r>
              <a:rPr kumimoji="0" lang="fr-FR" sz="2200" b="1"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lire.</a:t>
            </a:r>
          </a:p>
        </p:txBody>
      </p:sp>
      <p:sp>
        <p:nvSpPr>
          <p:cNvPr id="12" name="TextBox 11">
            <a:extLst>
              <a:ext uri="{FF2B5EF4-FFF2-40B4-BE49-F238E27FC236}">
                <a16:creationId xmlns:a16="http://schemas.microsoft.com/office/drawing/2014/main" id="{5ED48161-4EEE-4A30-BCF8-2174DE297C9E}"/>
              </a:ext>
            </a:extLst>
          </p:cNvPr>
          <p:cNvSpPr txBox="1"/>
          <p:nvPr/>
        </p:nvSpPr>
        <p:spPr>
          <a:xfrm>
            <a:off x="3238704" y="1443802"/>
            <a:ext cx="213861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En anglais</a:t>
            </a:r>
            <a:endParaRPr kumimoji="0" lang="fr-FR" sz="22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endParaRPr>
          </a:p>
        </p:txBody>
      </p:sp>
      <p:sp>
        <p:nvSpPr>
          <p:cNvPr id="13" name="Action Button: Custom 66" descr="number 1">
            <a:hlinkClick r:id="" action="ppaction://noaction" highlightClick="1"/>
            <a:extLst>
              <a:ext uri="{FF2B5EF4-FFF2-40B4-BE49-F238E27FC236}">
                <a16:creationId xmlns:a16="http://schemas.microsoft.com/office/drawing/2014/main" id="{D0AA3777-B0FB-4A06-91B7-3667EE8D054E}"/>
              </a:ext>
            </a:extLst>
          </p:cNvPr>
          <p:cNvSpPr/>
          <p:nvPr/>
        </p:nvSpPr>
        <p:spPr>
          <a:xfrm>
            <a:off x="232652" y="2655833"/>
            <a:ext cx="449047" cy="424800"/>
          </a:xfrm>
          <a:prstGeom prst="actionButtonBlank">
            <a:avLst/>
          </a:prstGeom>
          <a:solidFill>
            <a:schemeClr val="bg1"/>
          </a:solidFill>
          <a:ln w="285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a:t>
            </a:r>
          </a:p>
        </p:txBody>
      </p:sp>
      <p:sp>
        <p:nvSpPr>
          <p:cNvPr id="14" name="Action Button: Custom 66" descr="number 1">
            <a:hlinkClick r:id="" action="ppaction://noaction" highlightClick="1"/>
            <a:extLst>
              <a:ext uri="{FF2B5EF4-FFF2-40B4-BE49-F238E27FC236}">
                <a16:creationId xmlns:a16="http://schemas.microsoft.com/office/drawing/2014/main" id="{E7AA24F1-3C0F-415F-B35E-B39019EA081B}"/>
              </a:ext>
            </a:extLst>
          </p:cNvPr>
          <p:cNvSpPr/>
          <p:nvPr/>
        </p:nvSpPr>
        <p:spPr>
          <a:xfrm>
            <a:off x="232652" y="2041058"/>
            <a:ext cx="449047" cy="424236"/>
          </a:xfrm>
          <a:prstGeom prst="actionButtonBlank">
            <a:avLst/>
          </a:prstGeom>
          <a:solidFill>
            <a:schemeClr val="bg1"/>
          </a:solidFill>
          <a:ln w="285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sp>
        <p:nvSpPr>
          <p:cNvPr id="15" name="Action Button: Custom 66" descr="number 1">
            <a:hlinkClick r:id="" action="ppaction://noaction" highlightClick="1"/>
            <a:extLst>
              <a:ext uri="{FF2B5EF4-FFF2-40B4-BE49-F238E27FC236}">
                <a16:creationId xmlns:a16="http://schemas.microsoft.com/office/drawing/2014/main" id="{7F985953-BDC6-4849-BEB7-B2185735DDD3}"/>
              </a:ext>
            </a:extLst>
          </p:cNvPr>
          <p:cNvSpPr/>
          <p:nvPr/>
        </p:nvSpPr>
        <p:spPr>
          <a:xfrm>
            <a:off x="232652" y="3271172"/>
            <a:ext cx="450000" cy="424236"/>
          </a:xfrm>
          <a:prstGeom prst="actionButtonBlank">
            <a:avLst/>
          </a:prstGeom>
          <a:solidFill>
            <a:schemeClr val="bg1"/>
          </a:solidFill>
          <a:ln w="285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a:t>
            </a:r>
          </a:p>
        </p:txBody>
      </p:sp>
      <p:sp>
        <p:nvSpPr>
          <p:cNvPr id="16" name="Action Button: Custom 66" descr="number 1">
            <a:hlinkClick r:id="" action="ppaction://noaction" highlightClick="1"/>
            <a:extLst>
              <a:ext uri="{FF2B5EF4-FFF2-40B4-BE49-F238E27FC236}">
                <a16:creationId xmlns:a16="http://schemas.microsoft.com/office/drawing/2014/main" id="{DE827811-9D99-4716-8232-52684C1E73D7}"/>
              </a:ext>
            </a:extLst>
          </p:cNvPr>
          <p:cNvSpPr/>
          <p:nvPr/>
        </p:nvSpPr>
        <p:spPr>
          <a:xfrm>
            <a:off x="232652" y="3885947"/>
            <a:ext cx="450263" cy="424236"/>
          </a:xfrm>
          <a:prstGeom prst="actionButtonBlank">
            <a:avLst/>
          </a:prstGeom>
          <a:solidFill>
            <a:schemeClr val="bg1"/>
          </a:solidFill>
          <a:ln w="285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a:t>
            </a:r>
          </a:p>
        </p:txBody>
      </p:sp>
      <p:sp>
        <p:nvSpPr>
          <p:cNvPr id="17" name="Action Button: Custom 66" descr="number 1">
            <a:hlinkClick r:id="" action="ppaction://noaction" highlightClick="1"/>
            <a:extLst>
              <a:ext uri="{FF2B5EF4-FFF2-40B4-BE49-F238E27FC236}">
                <a16:creationId xmlns:a16="http://schemas.microsoft.com/office/drawing/2014/main" id="{A18F1314-DD28-4129-A541-4C7AA36A19F7}"/>
              </a:ext>
            </a:extLst>
          </p:cNvPr>
          <p:cNvSpPr/>
          <p:nvPr/>
        </p:nvSpPr>
        <p:spPr>
          <a:xfrm>
            <a:off x="232652" y="4500722"/>
            <a:ext cx="450000" cy="424236"/>
          </a:xfrm>
          <a:prstGeom prst="actionButtonBlank">
            <a:avLst/>
          </a:prstGeom>
          <a:solidFill>
            <a:schemeClr val="bg1"/>
          </a:solidFill>
          <a:ln w="285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a:t>
            </a:r>
          </a:p>
        </p:txBody>
      </p:sp>
      <p:sp>
        <p:nvSpPr>
          <p:cNvPr id="18" name="Action Button: Custom 66" descr="number 1">
            <a:hlinkClick r:id="" action="ppaction://noaction" highlightClick="1"/>
            <a:extLst>
              <a:ext uri="{FF2B5EF4-FFF2-40B4-BE49-F238E27FC236}">
                <a16:creationId xmlns:a16="http://schemas.microsoft.com/office/drawing/2014/main" id="{E40C0CB4-678F-49C2-A7BB-9E07DB84A8EB}"/>
              </a:ext>
            </a:extLst>
          </p:cNvPr>
          <p:cNvSpPr/>
          <p:nvPr/>
        </p:nvSpPr>
        <p:spPr>
          <a:xfrm>
            <a:off x="232652" y="5115497"/>
            <a:ext cx="450000" cy="424236"/>
          </a:xfrm>
          <a:prstGeom prst="actionButtonBlank">
            <a:avLst/>
          </a:prstGeom>
          <a:solidFill>
            <a:schemeClr val="bg1"/>
          </a:solidFill>
          <a:ln w="285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a:t>
            </a:r>
          </a:p>
        </p:txBody>
      </p:sp>
      <p:sp>
        <p:nvSpPr>
          <p:cNvPr id="19" name="Action Button: Custom 66" descr="number 1">
            <a:hlinkClick r:id="" action="ppaction://noaction" highlightClick="1"/>
            <a:extLst>
              <a:ext uri="{FF2B5EF4-FFF2-40B4-BE49-F238E27FC236}">
                <a16:creationId xmlns:a16="http://schemas.microsoft.com/office/drawing/2014/main" id="{11C91776-28D5-4971-9FAF-1BB104252C17}"/>
              </a:ext>
            </a:extLst>
          </p:cNvPr>
          <p:cNvSpPr/>
          <p:nvPr/>
        </p:nvSpPr>
        <p:spPr>
          <a:xfrm>
            <a:off x="232652" y="5730271"/>
            <a:ext cx="450000" cy="424236"/>
          </a:xfrm>
          <a:prstGeom prst="actionButtonBlank">
            <a:avLst/>
          </a:prstGeom>
          <a:solidFill>
            <a:schemeClr val="bg1"/>
          </a:solidFill>
          <a:ln w="285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a:t>
            </a:r>
          </a:p>
        </p:txBody>
      </p:sp>
      <p:sp>
        <p:nvSpPr>
          <p:cNvPr id="20" name="TextBox 19">
            <a:extLst>
              <a:ext uri="{FF2B5EF4-FFF2-40B4-BE49-F238E27FC236}">
                <a16:creationId xmlns:a16="http://schemas.microsoft.com/office/drawing/2014/main" id="{70A76D02-7896-4AD9-84E6-A0DBD5A97D34}"/>
              </a:ext>
            </a:extLst>
          </p:cNvPr>
          <p:cNvSpPr txBox="1"/>
          <p:nvPr/>
        </p:nvSpPr>
        <p:spPr>
          <a:xfrm>
            <a:off x="681699" y="2021294"/>
            <a:ext cx="244265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Tu </a:t>
            </a:r>
            <a:r>
              <a:rPr kumimoji="0" lang="fr-FR" sz="2200" b="1" i="0" u="none" strike="noStrike" kern="1200" cap="none" spc="0" normalizeH="0" baseline="0" noProof="0" dirty="0">
                <a:ln>
                  <a:noFill/>
                </a:ln>
                <a:solidFill>
                  <a:srgbClr val="FF6600"/>
                </a:solidFill>
                <a:effectLst/>
                <a:uLnTx/>
                <a:uFillTx/>
                <a:latin typeface="Century Gothic" panose="020F0302020204030204"/>
                <a:ea typeface="+mn-ea"/>
                <a:cs typeface="+mn-cs"/>
              </a:rPr>
              <a:t>peux</a:t>
            </a: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 dormir.</a:t>
            </a:r>
          </a:p>
        </p:txBody>
      </p:sp>
      <p:sp>
        <p:nvSpPr>
          <p:cNvPr id="21" name="TextBox 20">
            <a:extLst>
              <a:ext uri="{FF2B5EF4-FFF2-40B4-BE49-F238E27FC236}">
                <a16:creationId xmlns:a16="http://schemas.microsoft.com/office/drawing/2014/main" id="{302CEA40-E122-445C-9F49-17DB43950381}"/>
              </a:ext>
            </a:extLst>
          </p:cNvPr>
          <p:cNvSpPr txBox="1"/>
          <p:nvPr/>
        </p:nvSpPr>
        <p:spPr>
          <a:xfrm>
            <a:off x="728428" y="5134986"/>
            <a:ext cx="259542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Il </a:t>
            </a:r>
            <a:r>
              <a:rPr kumimoji="0" lang="fr-FR" sz="2200" b="1" i="0" u="none" strike="noStrike" kern="1200" cap="none" spc="0" normalizeH="0" baseline="0" noProof="0" dirty="0">
                <a:ln>
                  <a:noFill/>
                </a:ln>
                <a:solidFill>
                  <a:srgbClr val="FF6600"/>
                </a:solidFill>
                <a:effectLst/>
                <a:uLnTx/>
                <a:uFillTx/>
                <a:latin typeface="Century Gothic" panose="020F0302020204030204"/>
                <a:ea typeface="+mn-ea"/>
                <a:cs typeface="+mn-cs"/>
              </a:rPr>
              <a:t>peut </a:t>
            </a: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regarder.</a:t>
            </a:r>
          </a:p>
        </p:txBody>
      </p:sp>
      <p:sp>
        <p:nvSpPr>
          <p:cNvPr id="23" name="TextBox 22">
            <a:extLst>
              <a:ext uri="{FF2B5EF4-FFF2-40B4-BE49-F238E27FC236}">
                <a16:creationId xmlns:a16="http://schemas.microsoft.com/office/drawing/2014/main" id="{44FE28DC-EC17-485C-81C7-D9920676EE44}"/>
              </a:ext>
            </a:extLst>
          </p:cNvPr>
          <p:cNvSpPr txBox="1"/>
          <p:nvPr/>
        </p:nvSpPr>
        <p:spPr>
          <a:xfrm>
            <a:off x="719778" y="3258141"/>
            <a:ext cx="24372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Tu </a:t>
            </a:r>
            <a:r>
              <a:rPr kumimoji="0" lang="fr-FR" sz="2200" b="1" i="0" u="none" strike="noStrike" kern="1200" cap="none" spc="0" normalizeH="0" baseline="0" noProof="0" dirty="0">
                <a:ln>
                  <a:noFill/>
                </a:ln>
                <a:solidFill>
                  <a:srgbClr val="FF6600"/>
                </a:solidFill>
                <a:effectLst/>
                <a:uLnTx/>
                <a:uFillTx/>
                <a:latin typeface="Century Gothic" panose="020F0302020204030204"/>
                <a:ea typeface="+mn-ea"/>
                <a:cs typeface="+mn-cs"/>
              </a:rPr>
              <a:t>sais</a:t>
            </a: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 écrire.</a:t>
            </a:r>
          </a:p>
        </p:txBody>
      </p:sp>
      <p:sp>
        <p:nvSpPr>
          <p:cNvPr id="24" name="TextBox 23">
            <a:extLst>
              <a:ext uri="{FF2B5EF4-FFF2-40B4-BE49-F238E27FC236}">
                <a16:creationId xmlns:a16="http://schemas.microsoft.com/office/drawing/2014/main" id="{944BBABE-35A6-43CB-9230-A10E87550367}"/>
              </a:ext>
            </a:extLst>
          </p:cNvPr>
          <p:cNvSpPr txBox="1"/>
          <p:nvPr/>
        </p:nvSpPr>
        <p:spPr>
          <a:xfrm>
            <a:off x="755970" y="3887799"/>
            <a:ext cx="24372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Il </a:t>
            </a:r>
            <a:r>
              <a:rPr kumimoji="0" lang="fr-FR" sz="2200" b="1" i="0" u="none" strike="noStrike" kern="1200" cap="none" spc="0" normalizeH="0" baseline="0" noProof="0" dirty="0">
                <a:ln>
                  <a:noFill/>
                </a:ln>
                <a:solidFill>
                  <a:srgbClr val="FF6600"/>
                </a:solidFill>
                <a:effectLst/>
                <a:uLnTx/>
                <a:uFillTx/>
                <a:latin typeface="Century Gothic" panose="020F0302020204030204"/>
                <a:ea typeface="+mn-ea"/>
                <a:cs typeface="+mn-cs"/>
              </a:rPr>
              <a:t>peut</a:t>
            </a: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 visiter.</a:t>
            </a:r>
          </a:p>
        </p:txBody>
      </p:sp>
      <p:sp>
        <p:nvSpPr>
          <p:cNvPr id="25" name="TextBox 24">
            <a:extLst>
              <a:ext uri="{FF2B5EF4-FFF2-40B4-BE49-F238E27FC236}">
                <a16:creationId xmlns:a16="http://schemas.microsoft.com/office/drawing/2014/main" id="{E0CDC2A6-CFC8-4C48-98B9-84FEB838A427}"/>
              </a:ext>
            </a:extLst>
          </p:cNvPr>
          <p:cNvSpPr txBox="1"/>
          <p:nvPr/>
        </p:nvSpPr>
        <p:spPr>
          <a:xfrm>
            <a:off x="681699" y="5723620"/>
            <a:ext cx="223590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Tu </a:t>
            </a:r>
            <a:r>
              <a:rPr kumimoji="0" lang="fr-FR" sz="2200" b="1" i="0" u="none" strike="noStrike" kern="1200" cap="none" spc="0" normalizeH="0" baseline="0" noProof="0" dirty="0">
                <a:ln>
                  <a:noFill/>
                </a:ln>
                <a:solidFill>
                  <a:srgbClr val="FF6600"/>
                </a:solidFill>
                <a:effectLst/>
                <a:uLnTx/>
                <a:uFillTx/>
                <a:latin typeface="Century Gothic" panose="020F0302020204030204"/>
                <a:ea typeface="+mn-ea"/>
                <a:cs typeface="+mn-cs"/>
              </a:rPr>
              <a:t>peux</a:t>
            </a:r>
            <a:r>
              <a:rPr kumimoji="0" lang="fr-FR"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partir.</a:t>
            </a:r>
          </a:p>
        </p:txBody>
      </p:sp>
      <p:sp>
        <p:nvSpPr>
          <p:cNvPr id="26" name="TextBox 25">
            <a:extLst>
              <a:ext uri="{FF2B5EF4-FFF2-40B4-BE49-F238E27FC236}">
                <a16:creationId xmlns:a16="http://schemas.microsoft.com/office/drawing/2014/main" id="{53FBBA38-E604-483A-B335-D1E8AE2850AE}"/>
              </a:ext>
            </a:extLst>
          </p:cNvPr>
          <p:cNvSpPr txBox="1"/>
          <p:nvPr/>
        </p:nvSpPr>
        <p:spPr>
          <a:xfrm>
            <a:off x="681699" y="4489508"/>
            <a:ext cx="264215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Elle </a:t>
            </a:r>
            <a:r>
              <a:rPr kumimoji="0" lang="fr-FR" sz="2200" b="1" i="0" u="none" strike="noStrike" kern="1200" cap="none" spc="0" normalizeH="0" baseline="0" noProof="0" dirty="0">
                <a:ln>
                  <a:noFill/>
                </a:ln>
                <a:solidFill>
                  <a:srgbClr val="FF6600"/>
                </a:solidFill>
                <a:effectLst/>
                <a:uLnTx/>
                <a:uFillTx/>
                <a:latin typeface="Century Gothic" panose="020F0302020204030204"/>
                <a:ea typeface="+mn-ea"/>
                <a:cs typeface="+mn-cs"/>
              </a:rPr>
              <a:t>sait </a:t>
            </a: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chanter.</a:t>
            </a:r>
          </a:p>
        </p:txBody>
      </p:sp>
      <p:sp>
        <p:nvSpPr>
          <p:cNvPr id="32" name="TextBox 31">
            <a:extLst>
              <a:ext uri="{FF2B5EF4-FFF2-40B4-BE49-F238E27FC236}">
                <a16:creationId xmlns:a16="http://schemas.microsoft.com/office/drawing/2014/main" id="{E1112D2B-71DA-4181-A446-43BCE2A63EAD}"/>
              </a:ext>
            </a:extLst>
          </p:cNvPr>
          <p:cNvSpPr txBox="1"/>
          <p:nvPr/>
        </p:nvSpPr>
        <p:spPr>
          <a:xfrm>
            <a:off x="3157071" y="2016362"/>
            <a:ext cx="2235908"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F0302020204030204"/>
                <a:ea typeface="+mn-ea"/>
                <a:cs typeface="+mn-cs"/>
              </a:rPr>
              <a:t>You can s</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mn-ea"/>
                <a:cs typeface="+mn-cs"/>
              </a:rPr>
              <a:t>leep</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mn-ea"/>
                <a:cs typeface="+mn-cs"/>
              </a:rPr>
              <a:t>.</a:t>
            </a:r>
          </a:p>
        </p:txBody>
      </p:sp>
      <p:sp>
        <p:nvSpPr>
          <p:cNvPr id="47" name="TextBox 46">
            <a:extLst>
              <a:ext uri="{FF2B5EF4-FFF2-40B4-BE49-F238E27FC236}">
                <a16:creationId xmlns:a16="http://schemas.microsoft.com/office/drawing/2014/main" id="{2B2D1DB7-F397-4266-8A39-9FAF49D42BCD}"/>
              </a:ext>
            </a:extLst>
          </p:cNvPr>
          <p:cNvSpPr txBox="1"/>
          <p:nvPr/>
        </p:nvSpPr>
        <p:spPr>
          <a:xfrm>
            <a:off x="5574223" y="1443802"/>
            <a:ext cx="208461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Which</a:t>
            </a:r>
            <a:r>
              <a:rPr kumimoji="0" lang="fr-FR"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‘can’? </a:t>
            </a:r>
          </a:p>
        </p:txBody>
      </p:sp>
      <p:sp>
        <p:nvSpPr>
          <p:cNvPr id="48" name="TextBox 47">
            <a:extLst>
              <a:ext uri="{FF2B5EF4-FFF2-40B4-BE49-F238E27FC236}">
                <a16:creationId xmlns:a16="http://schemas.microsoft.com/office/drawing/2014/main" id="{99E3EEC4-BBDF-40EB-B36A-7EE51DB475EE}"/>
              </a:ext>
            </a:extLst>
          </p:cNvPr>
          <p:cNvSpPr txBox="1"/>
          <p:nvPr/>
        </p:nvSpPr>
        <p:spPr>
          <a:xfrm>
            <a:off x="8291451" y="1443802"/>
            <a:ext cx="213861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Why</a:t>
            </a:r>
            <a:r>
              <a:rPr kumimoji="0" lang="fr-FR"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endParaRPr kumimoji="0" lang="fr-FR" sz="22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72D26624-AFC4-4CF6-8DC3-05BC5F9D22AD}"/>
              </a:ext>
            </a:extLst>
          </p:cNvPr>
          <p:cNvSpPr txBox="1"/>
          <p:nvPr/>
        </p:nvSpPr>
        <p:spPr>
          <a:xfrm>
            <a:off x="3157071" y="2635347"/>
            <a:ext cx="2235908"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F0302020204030204"/>
                <a:ea typeface="+mn-ea"/>
                <a:cs typeface="+mn-cs"/>
              </a:rPr>
              <a:t>She can read.</a:t>
            </a:r>
          </a:p>
        </p:txBody>
      </p:sp>
      <p:sp>
        <p:nvSpPr>
          <p:cNvPr id="39" name="TextBox 38">
            <a:extLst>
              <a:ext uri="{FF2B5EF4-FFF2-40B4-BE49-F238E27FC236}">
                <a16:creationId xmlns:a16="http://schemas.microsoft.com/office/drawing/2014/main" id="{9C472FD3-841E-4535-81B1-E2447FE63D3F}"/>
              </a:ext>
            </a:extLst>
          </p:cNvPr>
          <p:cNvSpPr txBox="1"/>
          <p:nvPr/>
        </p:nvSpPr>
        <p:spPr>
          <a:xfrm>
            <a:off x="3157071" y="3254332"/>
            <a:ext cx="2235908"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F0302020204030204"/>
                <a:ea typeface="+mn-ea"/>
                <a:cs typeface="+mn-cs"/>
              </a:rPr>
              <a:t>You can write.</a:t>
            </a:r>
          </a:p>
        </p:txBody>
      </p:sp>
      <p:sp>
        <p:nvSpPr>
          <p:cNvPr id="40" name="TextBox 39">
            <a:extLst>
              <a:ext uri="{FF2B5EF4-FFF2-40B4-BE49-F238E27FC236}">
                <a16:creationId xmlns:a16="http://schemas.microsoft.com/office/drawing/2014/main" id="{F40E59E9-9B62-4B51-8663-ABE09EE66C11}"/>
              </a:ext>
            </a:extLst>
          </p:cNvPr>
          <p:cNvSpPr txBox="1"/>
          <p:nvPr/>
        </p:nvSpPr>
        <p:spPr>
          <a:xfrm>
            <a:off x="3157071" y="3873317"/>
            <a:ext cx="2235908"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F0302020204030204"/>
                <a:ea typeface="+mn-ea"/>
                <a:cs typeface="+mn-cs"/>
              </a:rPr>
              <a:t>He can visit.</a:t>
            </a:r>
          </a:p>
        </p:txBody>
      </p:sp>
      <p:sp>
        <p:nvSpPr>
          <p:cNvPr id="49" name="TextBox 48">
            <a:extLst>
              <a:ext uri="{FF2B5EF4-FFF2-40B4-BE49-F238E27FC236}">
                <a16:creationId xmlns:a16="http://schemas.microsoft.com/office/drawing/2014/main" id="{897B89A5-32C3-4E3F-A5D2-E17E2AE72A0D}"/>
              </a:ext>
            </a:extLst>
          </p:cNvPr>
          <p:cNvSpPr txBox="1"/>
          <p:nvPr/>
        </p:nvSpPr>
        <p:spPr>
          <a:xfrm>
            <a:off x="3157071" y="4492302"/>
            <a:ext cx="2235908"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F0302020204030204"/>
                <a:ea typeface="+mn-ea"/>
                <a:cs typeface="+mn-cs"/>
              </a:rPr>
              <a:t>She can sing.</a:t>
            </a:r>
          </a:p>
        </p:txBody>
      </p:sp>
      <p:sp>
        <p:nvSpPr>
          <p:cNvPr id="50" name="TextBox 49">
            <a:extLst>
              <a:ext uri="{FF2B5EF4-FFF2-40B4-BE49-F238E27FC236}">
                <a16:creationId xmlns:a16="http://schemas.microsoft.com/office/drawing/2014/main" id="{761EEDB4-68F2-4750-96F8-1BABC0397D8D}"/>
              </a:ext>
            </a:extLst>
          </p:cNvPr>
          <p:cNvSpPr txBox="1"/>
          <p:nvPr/>
        </p:nvSpPr>
        <p:spPr>
          <a:xfrm>
            <a:off x="3157071" y="5111287"/>
            <a:ext cx="2235908"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F0302020204030204"/>
                <a:ea typeface="+mn-ea"/>
                <a:cs typeface="+mn-cs"/>
              </a:rPr>
              <a:t>He can watch.</a:t>
            </a:r>
          </a:p>
        </p:txBody>
      </p:sp>
      <p:sp>
        <p:nvSpPr>
          <p:cNvPr id="51" name="TextBox 50">
            <a:extLst>
              <a:ext uri="{FF2B5EF4-FFF2-40B4-BE49-F238E27FC236}">
                <a16:creationId xmlns:a16="http://schemas.microsoft.com/office/drawing/2014/main" id="{398EF0D5-2B97-45FC-B043-AD984E7E5F59}"/>
              </a:ext>
            </a:extLst>
          </p:cNvPr>
          <p:cNvSpPr txBox="1"/>
          <p:nvPr/>
        </p:nvSpPr>
        <p:spPr>
          <a:xfrm>
            <a:off x="3157071" y="5730271"/>
            <a:ext cx="2334022"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F0302020204030204"/>
                <a:ea typeface="+mn-ea"/>
                <a:cs typeface="+mn-cs"/>
              </a:rPr>
              <a:t>You can leave.</a:t>
            </a:r>
          </a:p>
        </p:txBody>
      </p:sp>
      <p:sp>
        <p:nvSpPr>
          <p:cNvPr id="52" name="TextBox 51">
            <a:extLst>
              <a:ext uri="{FF2B5EF4-FFF2-40B4-BE49-F238E27FC236}">
                <a16:creationId xmlns:a16="http://schemas.microsoft.com/office/drawing/2014/main" id="{4C4C6981-41A6-486C-BB39-5A9F52D375BC}"/>
              </a:ext>
            </a:extLst>
          </p:cNvPr>
          <p:cNvSpPr txBox="1"/>
          <p:nvPr/>
        </p:nvSpPr>
        <p:spPr>
          <a:xfrm>
            <a:off x="5709465" y="2037226"/>
            <a:ext cx="1318694" cy="430887"/>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6600"/>
                </a:solidFill>
                <a:effectLst/>
                <a:uLnTx/>
                <a:uFillTx/>
                <a:latin typeface="Century Gothic" panose="020F0302020204030204"/>
                <a:ea typeface="+mn-ea"/>
                <a:cs typeface="+mn-cs"/>
              </a:rPr>
              <a:t>able to</a:t>
            </a:r>
          </a:p>
        </p:txBody>
      </p:sp>
      <p:sp>
        <p:nvSpPr>
          <p:cNvPr id="53" name="TextBox 52">
            <a:extLst>
              <a:ext uri="{FF2B5EF4-FFF2-40B4-BE49-F238E27FC236}">
                <a16:creationId xmlns:a16="http://schemas.microsoft.com/office/drawing/2014/main" id="{27497E76-4065-46AD-934A-DB4124A35F0D}"/>
              </a:ext>
            </a:extLst>
          </p:cNvPr>
          <p:cNvSpPr txBox="1"/>
          <p:nvPr/>
        </p:nvSpPr>
        <p:spPr>
          <a:xfrm>
            <a:off x="5709465" y="3874786"/>
            <a:ext cx="1318694" cy="430887"/>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6600"/>
                </a:solidFill>
                <a:effectLst/>
                <a:uLnTx/>
                <a:uFillTx/>
                <a:latin typeface="Century Gothic" panose="020F0302020204030204"/>
                <a:ea typeface="+mn-ea"/>
                <a:cs typeface="+mn-cs"/>
              </a:rPr>
              <a:t>able to</a:t>
            </a:r>
          </a:p>
        </p:txBody>
      </p:sp>
      <p:sp>
        <p:nvSpPr>
          <p:cNvPr id="54" name="TextBox 53">
            <a:extLst>
              <a:ext uri="{FF2B5EF4-FFF2-40B4-BE49-F238E27FC236}">
                <a16:creationId xmlns:a16="http://schemas.microsoft.com/office/drawing/2014/main" id="{EB6A3616-504C-43A3-8E94-D540AEDBC97C}"/>
              </a:ext>
            </a:extLst>
          </p:cNvPr>
          <p:cNvSpPr txBox="1"/>
          <p:nvPr/>
        </p:nvSpPr>
        <p:spPr>
          <a:xfrm>
            <a:off x="5720157" y="5099826"/>
            <a:ext cx="1318694" cy="430887"/>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6600"/>
                </a:solidFill>
                <a:effectLst/>
                <a:uLnTx/>
                <a:uFillTx/>
                <a:latin typeface="Century Gothic" panose="020F0302020204030204"/>
                <a:ea typeface="+mn-ea"/>
                <a:cs typeface="+mn-cs"/>
              </a:rPr>
              <a:t>able to</a:t>
            </a:r>
          </a:p>
        </p:txBody>
      </p:sp>
      <p:sp>
        <p:nvSpPr>
          <p:cNvPr id="55" name="TextBox 54">
            <a:extLst>
              <a:ext uri="{FF2B5EF4-FFF2-40B4-BE49-F238E27FC236}">
                <a16:creationId xmlns:a16="http://schemas.microsoft.com/office/drawing/2014/main" id="{AFA0BF3F-DE1E-4312-B1C7-20C2DBF14A7F}"/>
              </a:ext>
            </a:extLst>
          </p:cNvPr>
          <p:cNvSpPr txBox="1"/>
          <p:nvPr/>
        </p:nvSpPr>
        <p:spPr>
          <a:xfrm>
            <a:off x="5720157" y="5712348"/>
            <a:ext cx="1318694" cy="430887"/>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6600"/>
                </a:solidFill>
                <a:effectLst/>
                <a:uLnTx/>
                <a:uFillTx/>
                <a:latin typeface="Century Gothic" panose="020F0302020204030204"/>
                <a:ea typeface="+mn-ea"/>
                <a:cs typeface="+mn-cs"/>
              </a:rPr>
              <a:t>able to</a:t>
            </a:r>
          </a:p>
        </p:txBody>
      </p:sp>
      <p:sp>
        <p:nvSpPr>
          <p:cNvPr id="56" name="TextBox 55">
            <a:extLst>
              <a:ext uri="{FF2B5EF4-FFF2-40B4-BE49-F238E27FC236}">
                <a16:creationId xmlns:a16="http://schemas.microsoft.com/office/drawing/2014/main" id="{FFD08763-C65D-454C-A270-5FCF1FEFED7D}"/>
              </a:ext>
            </a:extLst>
          </p:cNvPr>
          <p:cNvSpPr txBox="1"/>
          <p:nvPr/>
        </p:nvSpPr>
        <p:spPr>
          <a:xfrm>
            <a:off x="5709464" y="2649746"/>
            <a:ext cx="2084616" cy="430887"/>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6600"/>
                </a:solidFill>
                <a:effectLst/>
                <a:uLnTx/>
                <a:uFillTx/>
                <a:latin typeface="Century Gothic" panose="020F0302020204030204"/>
                <a:ea typeface="+mn-ea"/>
                <a:cs typeface="+mn-cs"/>
              </a:rPr>
              <a:t>knows how to</a:t>
            </a:r>
          </a:p>
        </p:txBody>
      </p:sp>
      <p:sp>
        <p:nvSpPr>
          <p:cNvPr id="57" name="TextBox 56">
            <a:extLst>
              <a:ext uri="{FF2B5EF4-FFF2-40B4-BE49-F238E27FC236}">
                <a16:creationId xmlns:a16="http://schemas.microsoft.com/office/drawing/2014/main" id="{1F7947FB-DEC5-41BE-9093-D3D23B768D02}"/>
              </a:ext>
            </a:extLst>
          </p:cNvPr>
          <p:cNvSpPr txBox="1"/>
          <p:nvPr/>
        </p:nvSpPr>
        <p:spPr>
          <a:xfrm>
            <a:off x="5709464" y="3262266"/>
            <a:ext cx="2084616" cy="430887"/>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6600"/>
                </a:solidFill>
                <a:effectLst/>
                <a:uLnTx/>
                <a:uFillTx/>
                <a:latin typeface="Century Gothic" panose="020F0302020204030204"/>
                <a:ea typeface="+mn-ea"/>
                <a:cs typeface="+mn-cs"/>
              </a:rPr>
              <a:t>know how to</a:t>
            </a:r>
          </a:p>
        </p:txBody>
      </p:sp>
      <p:sp>
        <p:nvSpPr>
          <p:cNvPr id="58" name="TextBox 57">
            <a:extLst>
              <a:ext uri="{FF2B5EF4-FFF2-40B4-BE49-F238E27FC236}">
                <a16:creationId xmlns:a16="http://schemas.microsoft.com/office/drawing/2014/main" id="{86583642-347C-4279-B036-3FE7BE70EF6E}"/>
              </a:ext>
            </a:extLst>
          </p:cNvPr>
          <p:cNvSpPr txBox="1"/>
          <p:nvPr/>
        </p:nvSpPr>
        <p:spPr>
          <a:xfrm>
            <a:off x="5720157" y="4487306"/>
            <a:ext cx="2084616" cy="430887"/>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6600"/>
                </a:solidFill>
                <a:effectLst/>
                <a:uLnTx/>
                <a:uFillTx/>
                <a:latin typeface="Century Gothic" panose="020F0302020204030204"/>
                <a:ea typeface="+mn-ea"/>
                <a:cs typeface="+mn-cs"/>
              </a:rPr>
              <a:t>knows how to</a:t>
            </a:r>
          </a:p>
        </p:txBody>
      </p:sp>
      <p:sp>
        <p:nvSpPr>
          <p:cNvPr id="59" name="TextBox 58">
            <a:extLst>
              <a:ext uri="{FF2B5EF4-FFF2-40B4-BE49-F238E27FC236}">
                <a16:creationId xmlns:a16="http://schemas.microsoft.com/office/drawing/2014/main" id="{E28221F4-9A4D-4BE4-A204-5AA1DA1DFB24}"/>
              </a:ext>
            </a:extLst>
          </p:cNvPr>
          <p:cNvSpPr txBox="1"/>
          <p:nvPr/>
        </p:nvSpPr>
        <p:spPr>
          <a:xfrm>
            <a:off x="8420016" y="2024064"/>
            <a:ext cx="3489904" cy="430887"/>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6600"/>
                </a:solidFill>
                <a:effectLst/>
                <a:uLnTx/>
                <a:uFillTx/>
                <a:latin typeface="Century Gothic" panose="020F0302020204030204"/>
                <a:ea typeface="+mn-ea"/>
                <a:cs typeface="+mn-cs"/>
              </a:rPr>
              <a:t>no specific skill needed</a:t>
            </a:r>
          </a:p>
        </p:txBody>
      </p:sp>
      <p:sp>
        <p:nvSpPr>
          <p:cNvPr id="60" name="TextBox 59">
            <a:extLst>
              <a:ext uri="{FF2B5EF4-FFF2-40B4-BE49-F238E27FC236}">
                <a16:creationId xmlns:a16="http://schemas.microsoft.com/office/drawing/2014/main" id="{F15B05A2-4A78-41A7-8CBA-0B10DF761BD1}"/>
              </a:ext>
            </a:extLst>
          </p:cNvPr>
          <p:cNvSpPr txBox="1"/>
          <p:nvPr/>
        </p:nvSpPr>
        <p:spPr>
          <a:xfrm>
            <a:off x="8420016" y="3893064"/>
            <a:ext cx="3489904" cy="430887"/>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6600"/>
                </a:solidFill>
                <a:effectLst/>
                <a:uLnTx/>
                <a:uFillTx/>
                <a:latin typeface="Century Gothic" panose="020F0302020204030204"/>
                <a:ea typeface="+mn-ea"/>
                <a:cs typeface="+mn-cs"/>
              </a:rPr>
              <a:t>no specific skill needed</a:t>
            </a:r>
          </a:p>
        </p:txBody>
      </p:sp>
      <p:sp>
        <p:nvSpPr>
          <p:cNvPr id="61" name="TextBox 60">
            <a:extLst>
              <a:ext uri="{FF2B5EF4-FFF2-40B4-BE49-F238E27FC236}">
                <a16:creationId xmlns:a16="http://schemas.microsoft.com/office/drawing/2014/main" id="{E859671B-0F76-437E-A4B0-5A6C487DC95C}"/>
              </a:ext>
            </a:extLst>
          </p:cNvPr>
          <p:cNvSpPr txBox="1"/>
          <p:nvPr/>
        </p:nvSpPr>
        <p:spPr>
          <a:xfrm>
            <a:off x="8420016" y="5115341"/>
            <a:ext cx="3489904" cy="430887"/>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6600"/>
                </a:solidFill>
                <a:effectLst/>
                <a:uLnTx/>
                <a:uFillTx/>
                <a:latin typeface="Century Gothic" panose="020F0302020204030204"/>
                <a:ea typeface="+mn-ea"/>
                <a:cs typeface="+mn-cs"/>
              </a:rPr>
              <a:t>no specific skill needed</a:t>
            </a:r>
          </a:p>
        </p:txBody>
      </p:sp>
      <p:sp>
        <p:nvSpPr>
          <p:cNvPr id="62" name="TextBox 61">
            <a:extLst>
              <a:ext uri="{FF2B5EF4-FFF2-40B4-BE49-F238E27FC236}">
                <a16:creationId xmlns:a16="http://schemas.microsoft.com/office/drawing/2014/main" id="{B5FD2B90-7F9D-4D2C-A9B6-2E1E56716D20}"/>
              </a:ext>
            </a:extLst>
          </p:cNvPr>
          <p:cNvSpPr txBox="1"/>
          <p:nvPr/>
        </p:nvSpPr>
        <p:spPr>
          <a:xfrm>
            <a:off x="8420016" y="5730271"/>
            <a:ext cx="3489904" cy="430887"/>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6600"/>
                </a:solidFill>
                <a:effectLst/>
                <a:uLnTx/>
                <a:uFillTx/>
                <a:latin typeface="Century Gothic" panose="020F0302020204030204"/>
                <a:ea typeface="+mn-ea"/>
                <a:cs typeface="+mn-cs"/>
              </a:rPr>
              <a:t>no specific skill needed</a:t>
            </a:r>
          </a:p>
        </p:txBody>
      </p:sp>
      <p:sp>
        <p:nvSpPr>
          <p:cNvPr id="63" name="TextBox 62">
            <a:extLst>
              <a:ext uri="{FF2B5EF4-FFF2-40B4-BE49-F238E27FC236}">
                <a16:creationId xmlns:a16="http://schemas.microsoft.com/office/drawing/2014/main" id="{2311C9D4-38CE-4671-9652-EF00E12EFD5B}"/>
              </a:ext>
            </a:extLst>
          </p:cNvPr>
          <p:cNvSpPr txBox="1"/>
          <p:nvPr/>
        </p:nvSpPr>
        <p:spPr>
          <a:xfrm>
            <a:off x="8385082" y="2687619"/>
            <a:ext cx="3489904" cy="430887"/>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6600"/>
                </a:solidFill>
                <a:effectLst/>
                <a:uLnTx/>
                <a:uFillTx/>
                <a:latin typeface="Century Gothic" panose="020F0302020204030204"/>
                <a:ea typeface="+mn-ea"/>
                <a:cs typeface="+mn-cs"/>
              </a:rPr>
              <a:t>specific skill needed</a:t>
            </a:r>
          </a:p>
        </p:txBody>
      </p:sp>
      <p:sp>
        <p:nvSpPr>
          <p:cNvPr id="64" name="TextBox 63">
            <a:extLst>
              <a:ext uri="{FF2B5EF4-FFF2-40B4-BE49-F238E27FC236}">
                <a16:creationId xmlns:a16="http://schemas.microsoft.com/office/drawing/2014/main" id="{E6BEAC80-19B8-4CE2-8EE5-D861F3110F9F}"/>
              </a:ext>
            </a:extLst>
          </p:cNvPr>
          <p:cNvSpPr txBox="1"/>
          <p:nvPr/>
        </p:nvSpPr>
        <p:spPr>
          <a:xfrm>
            <a:off x="8398385" y="3267930"/>
            <a:ext cx="3489904" cy="430887"/>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6600"/>
                </a:solidFill>
                <a:effectLst/>
                <a:uLnTx/>
                <a:uFillTx/>
                <a:latin typeface="Century Gothic" panose="020F0302020204030204"/>
                <a:ea typeface="+mn-ea"/>
                <a:cs typeface="+mn-cs"/>
              </a:rPr>
              <a:t>specific skill needed</a:t>
            </a:r>
          </a:p>
        </p:txBody>
      </p:sp>
      <p:sp>
        <p:nvSpPr>
          <p:cNvPr id="65" name="TextBox 64">
            <a:extLst>
              <a:ext uri="{FF2B5EF4-FFF2-40B4-BE49-F238E27FC236}">
                <a16:creationId xmlns:a16="http://schemas.microsoft.com/office/drawing/2014/main" id="{561A8A6F-05EF-4704-AA2A-8F62DD2F188E}"/>
              </a:ext>
            </a:extLst>
          </p:cNvPr>
          <p:cNvSpPr txBox="1"/>
          <p:nvPr/>
        </p:nvSpPr>
        <p:spPr>
          <a:xfrm>
            <a:off x="8420016" y="4496851"/>
            <a:ext cx="3489904" cy="430887"/>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6600"/>
                </a:solidFill>
                <a:effectLst/>
                <a:uLnTx/>
                <a:uFillTx/>
                <a:latin typeface="Century Gothic" panose="020F0302020204030204"/>
                <a:ea typeface="+mn-ea"/>
                <a:cs typeface="+mn-cs"/>
              </a:rPr>
              <a:t>specific skill needed</a:t>
            </a:r>
          </a:p>
        </p:txBody>
      </p:sp>
      <p:pic>
        <p:nvPicPr>
          <p:cNvPr id="45" name="Picture 44" descr="background rectangle">
            <a:extLst>
              <a:ext uri="{FF2B5EF4-FFF2-40B4-BE49-F238E27FC236}">
                <a16:creationId xmlns:a16="http://schemas.microsoft.com/office/drawing/2014/main" id="{F93FA5A1-3C4F-4934-B3A6-070CDF969FA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6" name="Title 3">
            <a:extLst>
              <a:ext uri="{FF2B5EF4-FFF2-40B4-BE49-F238E27FC236}">
                <a16:creationId xmlns:a16="http://schemas.microsoft.com/office/drawing/2014/main" id="{EF7838AB-EE92-4553-9183-BE9EA714AD10}"/>
              </a:ext>
            </a:extLst>
          </p:cNvPr>
          <p:cNvSpPr>
            <a:spLocks noGrp="1"/>
          </p:cNvSpPr>
          <p:nvPr>
            <p:ph type="title"/>
          </p:nvPr>
        </p:nvSpPr>
        <p:spPr>
          <a:xfrm>
            <a:off x="0" y="296864"/>
            <a:ext cx="5265384" cy="707849"/>
          </a:xfrm>
        </p:spPr>
        <p:txBody>
          <a:bodyPr>
            <a:normAutofit/>
          </a:bodyPr>
          <a:lstStyle/>
          <a:p>
            <a:r>
              <a:rPr lang="en-GB" sz="3600" b="1" i="1" dirty="0">
                <a:solidFill>
                  <a:schemeClr val="bg1"/>
                </a:solidFill>
              </a:rPr>
              <a:t>‘</a:t>
            </a:r>
            <a:r>
              <a:rPr lang="en-GB" sz="3600" b="1" dirty="0" err="1">
                <a:solidFill>
                  <a:schemeClr val="bg1"/>
                </a:solidFill>
              </a:rPr>
              <a:t>Pouvoir</a:t>
            </a:r>
            <a:r>
              <a:rPr lang="en-GB" sz="3600" b="1" dirty="0">
                <a:solidFill>
                  <a:schemeClr val="bg1"/>
                </a:solidFill>
              </a:rPr>
              <a:t>’ </a:t>
            </a:r>
            <a:r>
              <a:rPr lang="en-GB" sz="3600" b="1" dirty="0" err="1">
                <a:solidFill>
                  <a:schemeClr val="bg1"/>
                </a:solidFill>
              </a:rPr>
              <a:t>ou</a:t>
            </a:r>
            <a:r>
              <a:rPr lang="en-GB" sz="3600" b="1" dirty="0">
                <a:solidFill>
                  <a:schemeClr val="bg1"/>
                </a:solidFill>
              </a:rPr>
              <a:t> ‘savoir’ ?</a:t>
            </a:r>
            <a:endParaRPr lang="en-GB" sz="3600" b="1" i="1" dirty="0">
              <a:solidFill>
                <a:schemeClr val="bg1"/>
              </a:solidFill>
            </a:endParaRPr>
          </a:p>
        </p:txBody>
      </p:sp>
      <p:sp>
        <p:nvSpPr>
          <p:cNvPr id="67" name="Rounded Rectangle 46">
            <a:extLst>
              <a:ext uri="{FF2B5EF4-FFF2-40B4-BE49-F238E27FC236}">
                <a16:creationId xmlns:a16="http://schemas.microsoft.com/office/drawing/2014/main" id="{36A547F7-AC6F-47A0-BC58-7719C321FC2C}"/>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408805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7" grpId="0"/>
      <p:bldP spid="39" grpId="0"/>
      <p:bldP spid="40" grpId="0"/>
      <p:bldP spid="49" grpId="0"/>
      <p:bldP spid="50" grpId="0"/>
      <p:bldP spid="51" grpId="0"/>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666509" cy="707849"/>
          </a:xfrm>
        </p:spPr>
        <p:txBody>
          <a:bodyPr>
            <a:noAutofit/>
          </a:bodyPr>
          <a:lstStyle/>
          <a:p>
            <a:r>
              <a:rPr lang="en-GB" sz="3000" b="1" dirty="0">
                <a:solidFill>
                  <a:schemeClr val="bg1"/>
                </a:solidFill>
              </a:rPr>
              <a:t>Modal verbs in the negative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93855" y="1296000"/>
            <a:ext cx="11729921"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 modal verbs appear in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short form</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before another verb in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long form:</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200" b="1" noProof="0"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a:t>
            </a:r>
            <a:r>
              <a:rPr kumimoji="0" lang="en-US"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1" u="none" strike="noStrike" kern="1200" cap="none" spc="0" normalizeH="0" baseline="0" noProof="0" dirty="0" err="1">
                <a:ln>
                  <a:noFill/>
                </a:ln>
                <a:solidFill>
                  <a:srgbClr val="EE6000"/>
                </a:solidFill>
                <a:effectLst/>
                <a:uLnTx/>
                <a:uFillTx/>
                <a:latin typeface="Century Gothic" panose="020F0302020204030204"/>
                <a:ea typeface="+mn-ea"/>
                <a:cs typeface="+mn-cs"/>
              </a:rPr>
              <a:t>peux</a:t>
            </a:r>
            <a:r>
              <a:rPr kumimoji="0" lang="en-US"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travailler</a:t>
            </a:r>
            <a:r>
              <a:rPr lang="en-US" sz="2200" b="1" i="1" dirty="0">
                <a:solidFill>
                  <a:srgbClr val="4472C4">
                    <a:lumMod val="50000"/>
                  </a:srgbClr>
                </a:solidFill>
                <a:latin typeface="Century Gothic" panose="020F0302020204030204"/>
              </a:rPr>
              <a:t>.</a:t>
            </a:r>
            <a:r>
              <a:rPr lang="en-US" sz="2200" i="1" dirty="0">
                <a:solidFill>
                  <a:srgbClr val="4472C4">
                    <a:lumMod val="50000"/>
                  </a:srgbClr>
                </a:solidFill>
                <a:latin typeface="Century Gothic" panose="020F0302020204030204"/>
              </a:rPr>
              <a:t>		I </a:t>
            </a:r>
            <a:r>
              <a:rPr lang="en-US" sz="2200" b="1" i="1" dirty="0">
                <a:solidFill>
                  <a:srgbClr val="EE6000"/>
                </a:solidFill>
                <a:latin typeface="Century Gothic" panose="020F0302020204030204"/>
              </a:rPr>
              <a:t>can</a:t>
            </a:r>
            <a:r>
              <a:rPr lang="en-US" sz="2200" i="1" dirty="0">
                <a:solidFill>
                  <a:srgbClr val="4472C4">
                    <a:lumMod val="50000"/>
                  </a:srgbClr>
                </a:solidFill>
                <a:latin typeface="Century Gothic" panose="020F0302020204030204"/>
              </a:rPr>
              <a:t> work.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 we can make sentences </a:t>
            </a:r>
            <a:r>
              <a:rPr kumimoji="0" lang="en-US" sz="22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negative </a:t>
            </a:r>
            <a:r>
              <a:rPr kumimoji="0" lang="en-US" sz="22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by putting </a:t>
            </a:r>
            <a:r>
              <a:rPr kumimoji="0" lang="en-US" sz="22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a:t>
            </a:r>
            <a:r>
              <a:rPr kumimoji="0" lang="en-US" sz="22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2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pas</a:t>
            </a:r>
            <a:r>
              <a:rPr kumimoji="0" lang="en-US" sz="22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around the verb in short form:</a:t>
            </a:r>
          </a:p>
          <a:p>
            <a:pPr marL="0" marR="0" lvl="0" indent="0" defTabSz="914400" rtl="0" eaLnBrk="1" fontAlgn="auto" latinLnBrk="0" hangingPunct="1">
              <a:lnSpc>
                <a:spcPct val="100000"/>
              </a:lnSpc>
              <a:spcBef>
                <a:spcPts val="0"/>
              </a:spcBef>
              <a:spcAft>
                <a:spcPts val="0"/>
              </a:spcAft>
              <a:buClrTx/>
              <a:buSzTx/>
              <a:buFontTx/>
              <a:buNone/>
              <a:tabLst/>
              <a:defRPr/>
            </a:pPr>
            <a:endParaRPr lang="en-US" sz="2200" b="0"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US" sz="2200" b="1" i="1" u="none" strike="noStrike" kern="1200" cap="none" spc="0" normalizeH="0" baseline="0" noProof="0" dirty="0">
                <a:ln>
                  <a:noFill/>
                </a:ln>
                <a:solidFill>
                  <a:srgbClr val="EE6000"/>
                </a:solidFill>
                <a:effectLst/>
                <a:uLnTx/>
                <a:uFillTx/>
                <a:latin typeface="Century Gothic" panose="020F0302020204030204"/>
                <a:ea typeface="+mn-ea"/>
                <a:cs typeface="+mn-cs"/>
              </a:rPr>
              <a:t>ne </a:t>
            </a:r>
            <a:r>
              <a:rPr kumimoji="0" lang="en-US" sz="220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travaille</a:t>
            </a:r>
            <a:r>
              <a:rPr kumimoji="0" lang="en-US" sz="22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1" u="none" strike="noStrike" kern="1200" cap="none" spc="0" normalizeH="0" baseline="0" noProof="0" dirty="0">
                <a:ln>
                  <a:noFill/>
                </a:ln>
                <a:solidFill>
                  <a:srgbClr val="EE6000"/>
                </a:solidFill>
                <a:effectLst/>
                <a:uLnTx/>
                <a:uFillTx/>
                <a:latin typeface="Century Gothic" panose="020F0302020204030204"/>
                <a:ea typeface="+mn-ea"/>
                <a:cs typeface="+mn-cs"/>
              </a:rPr>
              <a:t>pas</a:t>
            </a:r>
            <a:r>
              <a:rPr kumimoji="0" lang="en-US" sz="22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I’m </a:t>
            </a:r>
            <a:r>
              <a:rPr kumimoji="0" lang="en-US" sz="2200" b="1" i="1" u="none" strike="noStrike" kern="1200" cap="none" spc="0" normalizeH="0" baseline="0" noProof="0" dirty="0">
                <a:ln>
                  <a:noFill/>
                </a:ln>
                <a:solidFill>
                  <a:srgbClr val="EE6000"/>
                </a:solidFill>
                <a:effectLst/>
                <a:uLnTx/>
                <a:uFillTx/>
                <a:latin typeface="Century Gothic" panose="020F0302020204030204"/>
                <a:ea typeface="+mn-ea"/>
                <a:cs typeface="+mn-cs"/>
              </a:rPr>
              <a:t>not</a:t>
            </a:r>
            <a:r>
              <a:rPr kumimoji="0" lang="en-US" sz="22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working.</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200" b="0" i="1" dirty="0">
              <a:solidFill>
                <a:srgbClr val="4472C4">
                  <a:lumMod val="50000"/>
                </a:srgbClr>
              </a:solidFill>
              <a:latin typeface="Century Gothic" panose="020F0302020204030204"/>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2200" b="0" dirty="0">
                <a:solidFill>
                  <a:srgbClr val="4472C4">
                    <a:lumMod val="50000"/>
                  </a:srgbClr>
                </a:solidFill>
                <a:latin typeface="Century Gothic" panose="020F0302020204030204"/>
              </a:rPr>
              <a:t>So … where do</a:t>
            </a:r>
            <a:r>
              <a:rPr lang="en-US" sz="2200" dirty="0">
                <a:solidFill>
                  <a:srgbClr val="4472C4">
                    <a:lumMod val="50000"/>
                  </a:srgbClr>
                </a:solidFill>
                <a:latin typeface="Century Gothic" panose="020F0302020204030204"/>
              </a:rPr>
              <a:t>es </a:t>
            </a:r>
            <a:r>
              <a:rPr lang="en-US" sz="2200" i="1" dirty="0">
                <a:solidFill>
                  <a:srgbClr val="4472C4">
                    <a:lumMod val="50000"/>
                  </a:srgbClr>
                </a:solidFill>
                <a:latin typeface="Century Gothic" panose="020F0302020204030204"/>
              </a:rPr>
              <a:t>ne…pas </a:t>
            </a:r>
            <a:r>
              <a:rPr lang="en-US" sz="2200" dirty="0">
                <a:solidFill>
                  <a:srgbClr val="4472C4">
                    <a:lumMod val="50000"/>
                  </a:srgbClr>
                </a:solidFill>
                <a:latin typeface="Century Gothic" panose="020F0302020204030204"/>
              </a:rPr>
              <a:t>go in a sentence with a modal verb?</a:t>
            </a:r>
            <a:br>
              <a:rPr lang="en-US" sz="2200" dirty="0">
                <a:solidFill>
                  <a:srgbClr val="4472C4">
                    <a:lumMod val="50000"/>
                  </a:srgbClr>
                </a:solidFill>
                <a:latin typeface="Century Gothic" panose="020F0302020204030204"/>
              </a:rPr>
            </a:br>
            <a:endParaRPr lang="en-US" sz="2200" dirty="0">
              <a:solidFill>
                <a:srgbClr val="4472C4">
                  <a:lumMod val="50000"/>
                </a:srgbClr>
              </a:solidFill>
              <a:latin typeface="Century Gothic" panose="020F0302020204030204"/>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2200" i="1" dirty="0">
                <a:solidFill>
                  <a:srgbClr val="4472C4">
                    <a:lumMod val="50000"/>
                  </a:srgbClr>
                </a:solidFill>
              </a:rPr>
              <a:t>Je</a:t>
            </a:r>
            <a:r>
              <a:rPr lang="en-US" sz="2200" b="1" i="1" dirty="0">
                <a:solidFill>
                  <a:srgbClr val="4472C4">
                    <a:lumMod val="50000"/>
                  </a:srgbClr>
                </a:solidFill>
              </a:rPr>
              <a:t> </a:t>
            </a:r>
            <a:r>
              <a:rPr lang="en-US" sz="2200" b="1" i="1" dirty="0" err="1">
                <a:solidFill>
                  <a:srgbClr val="EE6000"/>
                </a:solidFill>
              </a:rPr>
              <a:t>peux</a:t>
            </a:r>
            <a:r>
              <a:rPr lang="en-US" sz="2200" b="1" i="1" dirty="0">
                <a:solidFill>
                  <a:srgbClr val="4472C4">
                    <a:lumMod val="50000"/>
                  </a:srgbClr>
                </a:solidFill>
              </a:rPr>
              <a:t> </a:t>
            </a:r>
            <a:r>
              <a:rPr lang="en-US" sz="2200" i="1" dirty="0" err="1">
                <a:solidFill>
                  <a:srgbClr val="4472C4">
                    <a:lumMod val="50000"/>
                  </a:srgbClr>
                </a:solidFill>
              </a:rPr>
              <a:t>travaille</a:t>
            </a:r>
            <a:r>
              <a:rPr lang="en-US" sz="2200" i="1" dirty="0">
                <a:solidFill>
                  <a:srgbClr val="4472C4">
                    <a:lumMod val="50000"/>
                  </a:srgbClr>
                </a:solidFill>
              </a:rPr>
              <a:t>.   I </a:t>
            </a:r>
            <a:r>
              <a:rPr lang="en-US" sz="2200" b="1" i="1" dirty="0">
                <a:solidFill>
                  <a:srgbClr val="EE6000"/>
                </a:solidFill>
              </a:rPr>
              <a:t>can</a:t>
            </a:r>
            <a:r>
              <a:rPr lang="en-US" sz="2200" i="1" dirty="0">
                <a:solidFill>
                  <a:srgbClr val="4472C4">
                    <a:lumMod val="50000"/>
                  </a:srgbClr>
                </a:solidFill>
              </a:rPr>
              <a:t> work. 		Je</a:t>
            </a:r>
            <a:r>
              <a:rPr lang="en-US" sz="2200" b="1" i="1" dirty="0">
                <a:solidFill>
                  <a:srgbClr val="4472C4">
                    <a:lumMod val="50000"/>
                  </a:srgbClr>
                </a:solidFill>
              </a:rPr>
              <a:t> ne </a:t>
            </a:r>
            <a:r>
              <a:rPr lang="en-US" sz="2200" b="1" i="1" dirty="0" err="1">
                <a:solidFill>
                  <a:srgbClr val="EE6000"/>
                </a:solidFill>
              </a:rPr>
              <a:t>peux</a:t>
            </a:r>
            <a:r>
              <a:rPr lang="en-US" sz="2200" b="1" i="1" dirty="0">
                <a:solidFill>
                  <a:srgbClr val="4472C4">
                    <a:lumMod val="50000"/>
                  </a:srgbClr>
                </a:solidFill>
              </a:rPr>
              <a:t> pas</a:t>
            </a:r>
            <a:r>
              <a:rPr lang="en-US" sz="2200" i="1" dirty="0">
                <a:solidFill>
                  <a:srgbClr val="4472C4">
                    <a:lumMod val="50000"/>
                  </a:srgbClr>
                </a:solidFill>
              </a:rPr>
              <a:t> </a:t>
            </a:r>
            <a:r>
              <a:rPr lang="en-US" sz="2200" i="1" dirty="0" err="1">
                <a:solidFill>
                  <a:srgbClr val="4472C4">
                    <a:lumMod val="50000"/>
                  </a:srgbClr>
                </a:solidFill>
              </a:rPr>
              <a:t>travailler</a:t>
            </a:r>
            <a:r>
              <a:rPr lang="en-US" sz="2200" i="1" dirty="0">
                <a:solidFill>
                  <a:srgbClr val="4472C4">
                    <a:lumMod val="50000"/>
                  </a:srgbClr>
                </a:solidFill>
              </a:rPr>
              <a:t>.      I </a:t>
            </a:r>
            <a:r>
              <a:rPr lang="en-US" sz="2200" b="1" i="1" dirty="0">
                <a:solidFill>
                  <a:srgbClr val="EE6000"/>
                </a:solidFill>
              </a:rPr>
              <a:t>can’t</a:t>
            </a:r>
            <a:r>
              <a:rPr lang="en-US" sz="2200" i="1" dirty="0">
                <a:solidFill>
                  <a:srgbClr val="4472C4">
                    <a:lumMod val="50000"/>
                  </a:srgbClr>
                </a:solidFill>
              </a:rPr>
              <a:t> work.</a:t>
            </a:r>
          </a:p>
          <a:p>
            <a:endParaRPr lang="en-US" sz="2200" i="1" dirty="0">
              <a:solidFill>
                <a:schemeClr val="accent1">
                  <a:lumMod val="50000"/>
                </a:schemeClr>
              </a:solidFill>
            </a:endParaRPr>
          </a:p>
          <a:p>
            <a:r>
              <a:rPr lang="en-GB" sz="2200" dirty="0">
                <a:solidFill>
                  <a:schemeClr val="accent1">
                    <a:lumMod val="50000"/>
                  </a:schemeClr>
                </a:solidFill>
              </a:rPr>
              <a:t>In a negative sentence with a modal verb, </a:t>
            </a:r>
            <a:r>
              <a:rPr lang="en-GB" sz="2200" b="1" i="1" dirty="0">
                <a:solidFill>
                  <a:schemeClr val="accent1">
                    <a:lumMod val="50000"/>
                  </a:schemeClr>
                </a:solidFill>
              </a:rPr>
              <a:t>ne…pas </a:t>
            </a:r>
            <a:r>
              <a:rPr lang="en-GB" sz="2200" b="1" dirty="0">
                <a:solidFill>
                  <a:schemeClr val="accent1">
                    <a:lumMod val="50000"/>
                  </a:schemeClr>
                </a:solidFill>
              </a:rPr>
              <a:t>surrounds</a:t>
            </a:r>
            <a:r>
              <a:rPr lang="en-GB" sz="2200" dirty="0">
                <a:solidFill>
                  <a:schemeClr val="accent1">
                    <a:lumMod val="50000"/>
                  </a:schemeClr>
                </a:solidFill>
              </a:rPr>
              <a:t> the </a:t>
            </a:r>
            <a:r>
              <a:rPr lang="en-GB" sz="2200" b="1" dirty="0">
                <a:solidFill>
                  <a:schemeClr val="accent1">
                    <a:lumMod val="50000"/>
                  </a:schemeClr>
                </a:solidFill>
              </a:rPr>
              <a:t>modal verb.</a:t>
            </a:r>
            <a:endParaRPr lang="en-GB" sz="2200" dirty="0">
              <a:solidFill>
                <a:schemeClr val="accent1">
                  <a:lumMod val="50000"/>
                </a:schemeClr>
              </a:solidFill>
            </a:endParaRPr>
          </a:p>
        </p:txBody>
      </p:sp>
      <p:sp>
        <p:nvSpPr>
          <p:cNvPr id="13" name="TextBox 12">
            <a:extLst>
              <a:ext uri="{FF2B5EF4-FFF2-40B4-BE49-F238E27FC236}">
                <a16:creationId xmlns:a16="http://schemas.microsoft.com/office/drawing/2014/main" id="{F78E8724-6945-4C7D-AA18-06F0B7DB3D15}"/>
              </a:ext>
            </a:extLst>
          </p:cNvPr>
          <p:cNvSpPr txBox="1"/>
          <p:nvPr/>
        </p:nvSpPr>
        <p:spPr>
          <a:xfrm>
            <a:off x="5666508" y="4992467"/>
            <a:ext cx="3551141" cy="461665"/>
          </a:xfrm>
          <a:prstGeom prst="rect">
            <a:avLst/>
          </a:prstGeom>
          <a:solidFill>
            <a:schemeClr val="bg1"/>
          </a:solidFill>
        </p:spPr>
        <p:txBody>
          <a:bodyPr wrap="square" rtlCol="0">
            <a:spAutoFit/>
          </a:bodyPr>
          <a:lstStyle/>
          <a:p>
            <a:pPr algn="ctr"/>
            <a:r>
              <a:rPr lang="en-GB" sz="2400" dirty="0">
                <a:solidFill>
                  <a:schemeClr val="accent5">
                    <a:lumMod val="50000"/>
                  </a:schemeClr>
                </a:solidFill>
              </a:rPr>
              <a:t>___________________</a:t>
            </a:r>
          </a:p>
        </p:txBody>
      </p:sp>
      <p:sp>
        <p:nvSpPr>
          <p:cNvPr id="15" name="TextBox 14">
            <a:extLst>
              <a:ext uri="{FF2B5EF4-FFF2-40B4-BE49-F238E27FC236}">
                <a16:creationId xmlns:a16="http://schemas.microsoft.com/office/drawing/2014/main" id="{FEC9781C-1D10-499F-9EF7-BD5C7FD720FF}"/>
              </a:ext>
            </a:extLst>
          </p:cNvPr>
          <p:cNvSpPr txBox="1"/>
          <p:nvPr/>
        </p:nvSpPr>
        <p:spPr>
          <a:xfrm>
            <a:off x="3158834" y="1901027"/>
            <a:ext cx="3158834" cy="461665"/>
          </a:xfrm>
          <a:prstGeom prst="rect">
            <a:avLst/>
          </a:prstGeom>
          <a:solidFill>
            <a:schemeClr val="bg1"/>
          </a:solidFill>
        </p:spPr>
        <p:txBody>
          <a:bodyPr wrap="square" rtlCol="0">
            <a:spAutoFit/>
          </a:bodyPr>
          <a:lstStyle/>
          <a:p>
            <a:pPr algn="l"/>
            <a:r>
              <a:rPr lang="en-GB" sz="2400" dirty="0">
                <a:solidFill>
                  <a:schemeClr val="accent5">
                    <a:lumMod val="50000"/>
                  </a:schemeClr>
                </a:solidFill>
              </a:rPr>
              <a:t>___________________</a:t>
            </a:r>
          </a:p>
        </p:txBody>
      </p:sp>
      <p:sp>
        <p:nvSpPr>
          <p:cNvPr id="16" name="TextBox 15">
            <a:extLst>
              <a:ext uri="{FF2B5EF4-FFF2-40B4-BE49-F238E27FC236}">
                <a16:creationId xmlns:a16="http://schemas.microsoft.com/office/drawing/2014/main" id="{270FB63D-2F8B-40E2-9CA0-67512F12A143}"/>
              </a:ext>
            </a:extLst>
          </p:cNvPr>
          <p:cNvSpPr txBox="1"/>
          <p:nvPr/>
        </p:nvSpPr>
        <p:spPr>
          <a:xfrm>
            <a:off x="3158834" y="3589532"/>
            <a:ext cx="3158834" cy="461665"/>
          </a:xfrm>
          <a:prstGeom prst="rect">
            <a:avLst/>
          </a:prstGeom>
          <a:solidFill>
            <a:schemeClr val="bg1"/>
          </a:solidFill>
        </p:spPr>
        <p:txBody>
          <a:bodyPr wrap="square" rtlCol="0">
            <a:spAutoFit/>
          </a:bodyPr>
          <a:lstStyle/>
          <a:p>
            <a:pPr algn="l"/>
            <a:r>
              <a:rPr lang="en-GB" sz="2400" dirty="0">
                <a:solidFill>
                  <a:schemeClr val="accent5">
                    <a:lumMod val="50000"/>
                  </a:schemeClr>
                </a:solidFill>
              </a:rPr>
              <a:t>___________________</a:t>
            </a:r>
          </a:p>
        </p:txBody>
      </p:sp>
      <p:pic>
        <p:nvPicPr>
          <p:cNvPr id="1026" name="Picture 2" descr="Thumbs Up Clip Art">
            <a:extLst>
              <a:ext uri="{FF2B5EF4-FFF2-40B4-BE49-F238E27FC236}">
                <a16:creationId xmlns:a16="http://schemas.microsoft.com/office/drawing/2014/main" id="{3079A364-5637-44B7-9FB5-784B921A9E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64431" y="1901027"/>
            <a:ext cx="322539" cy="5913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umbs Down Clip Art">
            <a:extLst>
              <a:ext uri="{FF2B5EF4-FFF2-40B4-BE49-F238E27FC236}">
                <a16:creationId xmlns:a16="http://schemas.microsoft.com/office/drawing/2014/main" id="{30E6F17B-CA56-4484-A593-FD7D1B582A3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19994" y="3589532"/>
            <a:ext cx="322539" cy="59132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Thumbs Up Clip Art">
            <a:extLst>
              <a:ext uri="{FF2B5EF4-FFF2-40B4-BE49-F238E27FC236}">
                <a16:creationId xmlns:a16="http://schemas.microsoft.com/office/drawing/2014/main" id="{473EE934-1282-4429-A910-0CA078A4CD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6981" y="4790330"/>
            <a:ext cx="322539" cy="5913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Thumbs Down Clip Art">
            <a:extLst>
              <a:ext uri="{FF2B5EF4-FFF2-40B4-BE49-F238E27FC236}">
                <a16:creationId xmlns:a16="http://schemas.microsoft.com/office/drawing/2014/main" id="{339BD0DA-07EA-4AE9-AF4D-CF13238E422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07301" y="4790330"/>
            <a:ext cx="322539" cy="591322"/>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B5206A54-49A1-4565-A7DF-5B6A3F5AD230}"/>
              </a:ext>
            </a:extLst>
          </p:cNvPr>
          <p:cNvSpPr/>
          <p:nvPr/>
        </p:nvSpPr>
        <p:spPr>
          <a:xfrm>
            <a:off x="5666508" y="2289848"/>
            <a:ext cx="3804700" cy="2459063"/>
          </a:xfrm>
          <a:prstGeom prst="wedgeRoundRectCallout">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GB" sz="2000" dirty="0">
              <a:solidFill>
                <a:schemeClr val="bg1"/>
              </a:solidFill>
            </a:endParaRPr>
          </a:p>
          <a:p>
            <a:pPr algn="ctr"/>
            <a:r>
              <a:rPr lang="en-GB" sz="2000" dirty="0">
                <a:solidFill>
                  <a:schemeClr val="bg1"/>
                </a:solidFill>
              </a:rPr>
              <a:t>You have seen this pattern before with </a:t>
            </a:r>
            <a:r>
              <a:rPr lang="en-GB" sz="2000" i="1" dirty="0" err="1">
                <a:solidFill>
                  <a:schemeClr val="bg1"/>
                </a:solidFill>
              </a:rPr>
              <a:t>aller</a:t>
            </a:r>
            <a:r>
              <a:rPr lang="en-GB" sz="2000" i="1" dirty="0">
                <a:solidFill>
                  <a:schemeClr val="bg1"/>
                </a:solidFill>
              </a:rPr>
              <a:t> + </a:t>
            </a:r>
            <a:r>
              <a:rPr lang="en-GB" sz="2000" dirty="0">
                <a:solidFill>
                  <a:schemeClr val="bg1"/>
                </a:solidFill>
              </a:rPr>
              <a:t>infinitive</a:t>
            </a:r>
            <a:r>
              <a:rPr lang="en-GB" sz="2000" i="1" dirty="0">
                <a:solidFill>
                  <a:schemeClr val="bg1"/>
                </a:solidFill>
              </a:rPr>
              <a:t> </a:t>
            </a:r>
            <a:r>
              <a:rPr lang="en-GB" sz="2000" dirty="0">
                <a:solidFill>
                  <a:schemeClr val="bg1"/>
                </a:solidFill>
              </a:rPr>
              <a:t>(future intention):</a:t>
            </a:r>
          </a:p>
          <a:p>
            <a:pPr algn="ctr"/>
            <a:endParaRPr lang="en-GB" sz="2000" dirty="0">
              <a:solidFill>
                <a:schemeClr val="bg1"/>
              </a:solidFill>
            </a:endParaRPr>
          </a:p>
          <a:p>
            <a:pPr algn="ctr"/>
            <a:r>
              <a:rPr lang="en-GB" sz="2000" i="1" dirty="0">
                <a:solidFill>
                  <a:schemeClr val="bg1"/>
                </a:solidFill>
              </a:rPr>
              <a:t>Je </a:t>
            </a:r>
            <a:r>
              <a:rPr lang="en-GB" sz="2000" b="1" i="1" dirty="0">
                <a:solidFill>
                  <a:schemeClr val="bg1"/>
                </a:solidFill>
              </a:rPr>
              <a:t>ne</a:t>
            </a:r>
            <a:r>
              <a:rPr lang="en-GB" sz="2000" i="1" dirty="0">
                <a:solidFill>
                  <a:schemeClr val="bg1"/>
                </a:solidFill>
              </a:rPr>
              <a:t> </a:t>
            </a:r>
            <a:r>
              <a:rPr lang="en-GB" sz="2000" i="1" dirty="0" err="1">
                <a:solidFill>
                  <a:schemeClr val="bg1"/>
                </a:solidFill>
              </a:rPr>
              <a:t>vais</a:t>
            </a:r>
            <a:r>
              <a:rPr lang="en-GB" sz="2000" i="1" dirty="0">
                <a:solidFill>
                  <a:schemeClr val="bg1"/>
                </a:solidFill>
              </a:rPr>
              <a:t> </a:t>
            </a:r>
            <a:r>
              <a:rPr lang="en-GB" sz="2000" b="1" i="1" dirty="0">
                <a:solidFill>
                  <a:schemeClr val="bg1"/>
                </a:solidFill>
              </a:rPr>
              <a:t>pas</a:t>
            </a:r>
            <a:r>
              <a:rPr lang="en-GB" sz="2000" i="1" dirty="0">
                <a:solidFill>
                  <a:schemeClr val="bg1"/>
                </a:solidFill>
              </a:rPr>
              <a:t> </a:t>
            </a:r>
            <a:r>
              <a:rPr lang="en-GB" sz="2000" i="1" dirty="0" err="1">
                <a:solidFill>
                  <a:schemeClr val="bg1"/>
                </a:solidFill>
              </a:rPr>
              <a:t>venir</a:t>
            </a:r>
            <a:r>
              <a:rPr lang="en-GB" sz="2000" i="1" dirty="0">
                <a:solidFill>
                  <a:schemeClr val="bg1"/>
                </a:solidFill>
              </a:rPr>
              <a:t>.</a:t>
            </a:r>
          </a:p>
          <a:p>
            <a:pPr algn="ctr"/>
            <a:r>
              <a:rPr lang="en-GB" sz="2000" dirty="0">
                <a:solidFill>
                  <a:schemeClr val="bg1"/>
                </a:solidFill>
              </a:rPr>
              <a:t>(I’m </a:t>
            </a:r>
            <a:r>
              <a:rPr lang="en-GB" sz="2000" b="1" dirty="0">
                <a:solidFill>
                  <a:schemeClr val="bg1"/>
                </a:solidFill>
              </a:rPr>
              <a:t>not</a:t>
            </a:r>
            <a:r>
              <a:rPr lang="en-GB" sz="2000" dirty="0">
                <a:solidFill>
                  <a:schemeClr val="bg1"/>
                </a:solidFill>
              </a:rPr>
              <a:t> going to come)</a:t>
            </a:r>
          </a:p>
          <a:p>
            <a:pPr algn="ctr"/>
            <a:endParaRPr lang="en-GB" sz="2000" dirty="0">
              <a:solidFill>
                <a:schemeClr val="bg1"/>
              </a:solidFill>
            </a:endParaRPr>
          </a:p>
        </p:txBody>
      </p:sp>
    </p:spTree>
    <p:extLst>
      <p:ext uri="{BB962C8B-B14F-4D97-AF65-F5344CB8AC3E}">
        <p14:creationId xmlns:p14="http://schemas.microsoft.com/office/powerpoint/2010/main" val="203598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5" grpId="0" animBg="1"/>
      <p:bldP spid="15" grpId="1" animBg="1"/>
      <p:bldP spid="16" grpId="0" animBg="1"/>
      <p:bldP spid="16" grpId="1"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3889-946A-C44A-BB30-1C1834E0B163}"/>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ien</a:t>
            </a:r>
            <a:endParaRPr lang="en-US" dirty="0"/>
          </a:p>
        </p:txBody>
      </p:sp>
      <p:sp>
        <p:nvSpPr>
          <p:cNvPr id="4" name="TextBox 3"/>
          <p:cNvSpPr txBox="1"/>
          <p:nvPr/>
        </p:nvSpPr>
        <p:spPr>
          <a:xfrm>
            <a:off x="4339750" y="2459504"/>
            <a:ext cx="3512500"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b</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ien</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47290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bi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5" name="Table 24">
            <a:extLst>
              <a:ext uri="{FF2B5EF4-FFF2-40B4-BE49-F238E27FC236}">
                <a16:creationId xmlns:a16="http://schemas.microsoft.com/office/drawing/2014/main" id="{399269AA-0F89-4E9B-81D0-5A80C083DFAE}"/>
              </a:ext>
            </a:extLst>
          </p:cNvPr>
          <p:cNvGraphicFramePr>
            <a:graphicFrameLocks noGrp="1"/>
          </p:cNvGraphicFramePr>
          <p:nvPr>
            <p:extLst>
              <p:ext uri="{D42A27DB-BD31-4B8C-83A1-F6EECF244321}">
                <p14:modId xmlns:p14="http://schemas.microsoft.com/office/powerpoint/2010/main" val="3738094086"/>
              </p:ext>
            </p:extLst>
          </p:nvPr>
        </p:nvGraphicFramePr>
        <p:xfrm>
          <a:off x="6196906" y="2287968"/>
          <a:ext cx="5918188" cy="3962400"/>
        </p:xfrm>
        <a:graphic>
          <a:graphicData uri="http://schemas.openxmlformats.org/drawingml/2006/table">
            <a:tbl>
              <a:tblPr firstRow="1" bandRow="1">
                <a:tableStyleId>{5940675A-B579-460E-94D1-54222C63F5DA}</a:tableStyleId>
              </a:tblPr>
              <a:tblGrid>
                <a:gridCol w="717356">
                  <a:extLst>
                    <a:ext uri="{9D8B030D-6E8A-4147-A177-3AD203B41FA5}">
                      <a16:colId xmlns:a16="http://schemas.microsoft.com/office/drawing/2014/main" val="4216170847"/>
                    </a:ext>
                  </a:extLst>
                </a:gridCol>
                <a:gridCol w="1614051">
                  <a:extLst>
                    <a:ext uri="{9D8B030D-6E8A-4147-A177-3AD203B41FA5}">
                      <a16:colId xmlns:a16="http://schemas.microsoft.com/office/drawing/2014/main" val="1077209587"/>
                    </a:ext>
                  </a:extLst>
                </a:gridCol>
                <a:gridCol w="3586781">
                  <a:extLst>
                    <a:ext uri="{9D8B030D-6E8A-4147-A177-3AD203B41FA5}">
                      <a16:colId xmlns:a16="http://schemas.microsoft.com/office/drawing/2014/main" val="1718508124"/>
                    </a:ext>
                  </a:extLst>
                </a:gridCol>
              </a:tblGrid>
              <a:tr h="370840">
                <a:tc rowSpan="2">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115076"/>
                          </a:solidFill>
                        </a:rPr>
                        <a:t>Je </a:t>
                      </a:r>
                      <a:r>
                        <a:rPr lang="en-GB" sz="2000" dirty="0" err="1">
                          <a:solidFill>
                            <a:srgbClr val="115076"/>
                          </a:solidFill>
                        </a:rPr>
                        <a:t>veux</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en-GB" sz="2000" dirty="0">
                          <a:solidFill>
                            <a:srgbClr val="115076"/>
                          </a:solidFill>
                        </a:rPr>
                        <a:t>aider ! Tu </a:t>
                      </a:r>
                      <a:r>
                        <a:rPr lang="en-GB" sz="2000" dirty="0" err="1">
                          <a:solidFill>
                            <a:srgbClr val="115076"/>
                          </a:solidFill>
                        </a:rPr>
                        <a:t>reviens</a:t>
                      </a:r>
                      <a:r>
                        <a:rPr lang="en-GB" sz="2000" dirty="0">
                          <a:solidFill>
                            <a:srgbClr val="115076"/>
                          </a:solidFill>
                        </a:rPr>
                        <a:t> au parc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51505342"/>
                  </a:ext>
                </a:extLst>
              </a:tr>
              <a:tr h="370840">
                <a:tc vMerge="1">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115076"/>
                          </a:solidFill>
                        </a:rPr>
                        <a:t>Je ne </a:t>
                      </a:r>
                      <a:r>
                        <a:rPr lang="en-GB" sz="2000" dirty="0" err="1">
                          <a:solidFill>
                            <a:srgbClr val="115076"/>
                          </a:solidFill>
                        </a:rPr>
                        <a:t>veux</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00582744"/>
                  </a:ext>
                </a:extLst>
              </a:tr>
              <a:tr h="370840">
                <a:tc rowSpan="2">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115076"/>
                          </a:solidFill>
                        </a:rPr>
                        <a:t>Je </a:t>
                      </a:r>
                      <a:r>
                        <a:rPr lang="en-GB" sz="2000" dirty="0" err="1">
                          <a:solidFill>
                            <a:srgbClr val="115076"/>
                          </a:solidFill>
                        </a:rPr>
                        <a:t>veux</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en-GB" sz="2000" dirty="0">
                          <a:solidFill>
                            <a:srgbClr val="115076"/>
                          </a:solidFill>
                        </a:rPr>
                        <a:t>faire des </a:t>
                      </a:r>
                      <a:r>
                        <a:rPr lang="en-GB" sz="2000" dirty="0" err="1">
                          <a:solidFill>
                            <a:srgbClr val="115076"/>
                          </a:solidFill>
                        </a:rPr>
                        <a:t>projets</a:t>
                      </a:r>
                      <a:r>
                        <a:rPr lang="en-GB" sz="2000" dirty="0">
                          <a:solidFill>
                            <a:srgbClr val="115076"/>
                          </a:solidFill>
                        </a:rPr>
                        <a:t> pour le week-end.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3719934"/>
                  </a:ext>
                </a:extLst>
              </a:tr>
              <a:tr h="370840">
                <a:tc vMerge="1">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115076"/>
                          </a:solidFill>
                        </a:rPr>
                        <a:t>Je ne </a:t>
                      </a:r>
                      <a:r>
                        <a:rPr lang="en-GB" sz="2000" dirty="0" err="1">
                          <a:solidFill>
                            <a:srgbClr val="115076"/>
                          </a:solidFill>
                        </a:rPr>
                        <a:t>veux</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8318923"/>
                  </a:ext>
                </a:extLst>
              </a:tr>
              <a:tr h="370840">
                <a:tc rowSpan="2">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115076"/>
                          </a:solidFill>
                        </a:rPr>
                        <a:t>Je </a:t>
                      </a:r>
                      <a:r>
                        <a:rPr lang="en-GB" sz="2000" dirty="0" err="1">
                          <a:solidFill>
                            <a:srgbClr val="115076"/>
                          </a:solidFill>
                        </a:rPr>
                        <a:t>vais</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en-GB" sz="2000" dirty="0">
                          <a:solidFill>
                            <a:srgbClr val="115076"/>
                          </a:solidFill>
                        </a:rPr>
                        <a:t>pas dire </a:t>
                      </a:r>
                      <a:r>
                        <a:rPr lang="en-GB" sz="2000" dirty="0" err="1">
                          <a:solidFill>
                            <a:srgbClr val="115076"/>
                          </a:solidFill>
                        </a:rPr>
                        <a:t>ça</a:t>
                      </a:r>
                      <a:r>
                        <a:rPr lang="en-GB" sz="2000" dirty="0">
                          <a:solidFill>
                            <a:srgbClr val="115076"/>
                          </a:solidFill>
                        </a:rPr>
                        <a:t> à </a:t>
                      </a:r>
                      <a:r>
                        <a:rPr lang="en-GB" sz="2000" dirty="0" err="1">
                          <a:solidFill>
                            <a:srgbClr val="115076"/>
                          </a:solidFill>
                        </a:rPr>
                        <a:t>mes</a:t>
                      </a:r>
                      <a:r>
                        <a:rPr lang="en-GB" sz="2000" dirty="0">
                          <a:solidFill>
                            <a:srgbClr val="115076"/>
                          </a:solidFill>
                        </a:rPr>
                        <a:t> parents…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8448341"/>
                  </a:ext>
                </a:extLst>
              </a:tr>
              <a:tr h="370840">
                <a:tc vMerge="1">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115076"/>
                          </a:solidFill>
                        </a:rPr>
                        <a:t>Je ne </a:t>
                      </a:r>
                      <a:r>
                        <a:rPr lang="en-GB" sz="2000" dirty="0" err="1">
                          <a:solidFill>
                            <a:srgbClr val="115076"/>
                          </a:solidFill>
                        </a:rPr>
                        <a:t>vais</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26994480"/>
                  </a:ext>
                </a:extLst>
              </a:tr>
              <a:tr h="370840">
                <a:tc rowSpan="2">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115076"/>
                          </a:solidFill>
                        </a:rPr>
                        <a:t>Je </a:t>
                      </a:r>
                      <a:r>
                        <a:rPr lang="en-GB" sz="2000" dirty="0" err="1">
                          <a:solidFill>
                            <a:srgbClr val="115076"/>
                          </a:solidFill>
                        </a:rPr>
                        <a:t>veux</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en-GB" sz="2000" dirty="0">
                          <a:solidFill>
                            <a:srgbClr val="115076"/>
                          </a:solidFill>
                        </a:rPr>
                        <a:t>pas </a:t>
                      </a:r>
                      <a:r>
                        <a:rPr lang="en-GB" sz="2000" dirty="0" err="1">
                          <a:solidFill>
                            <a:srgbClr val="115076"/>
                          </a:solidFill>
                        </a:rPr>
                        <a:t>devenir</a:t>
                      </a:r>
                      <a:r>
                        <a:rPr lang="en-GB" sz="2000" dirty="0">
                          <a:solidFill>
                            <a:srgbClr val="115076"/>
                          </a:solidFill>
                        </a:rPr>
                        <a:t> </a:t>
                      </a:r>
                      <a:r>
                        <a:rPr lang="en-GB" sz="2000" dirty="0" err="1">
                          <a:solidFill>
                            <a:srgbClr val="115076"/>
                          </a:solidFill>
                        </a:rPr>
                        <a:t>malade</a:t>
                      </a:r>
                      <a:r>
                        <a:rPr lang="en-GB" sz="2000" dirty="0">
                          <a:solidFill>
                            <a:srgbClr val="115076"/>
                          </a:solidFill>
                        </a:rPr>
                        <a:t>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00891976"/>
                  </a:ext>
                </a:extLst>
              </a:tr>
              <a:tr h="370840">
                <a:tc vMerge="1">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115076"/>
                          </a:solidFill>
                        </a:rPr>
                        <a:t>Je ne </a:t>
                      </a:r>
                      <a:r>
                        <a:rPr lang="en-GB" sz="2000" dirty="0" err="1">
                          <a:solidFill>
                            <a:srgbClr val="115076"/>
                          </a:solidFill>
                        </a:rPr>
                        <a:t>veux</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9034021"/>
                  </a:ext>
                </a:extLst>
              </a:tr>
              <a:tr h="370840">
                <a:tc rowSpan="2">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115076"/>
                          </a:solidFill>
                        </a:rPr>
                        <a:t>Je </a:t>
                      </a:r>
                      <a:r>
                        <a:rPr lang="en-GB" sz="2000" dirty="0" err="1">
                          <a:solidFill>
                            <a:srgbClr val="115076"/>
                          </a:solidFill>
                        </a:rPr>
                        <a:t>veux</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en-GB" sz="2000" dirty="0" err="1">
                          <a:solidFill>
                            <a:srgbClr val="115076"/>
                          </a:solidFill>
                        </a:rPr>
                        <a:t>chercher</a:t>
                      </a:r>
                      <a:r>
                        <a:rPr lang="en-GB" sz="2000" dirty="0">
                          <a:solidFill>
                            <a:srgbClr val="115076"/>
                          </a:solidFill>
                        </a:rPr>
                        <a:t> ton </a:t>
                      </a:r>
                      <a:r>
                        <a:rPr lang="en-GB" sz="2000" dirty="0" err="1">
                          <a:solidFill>
                            <a:srgbClr val="115076"/>
                          </a:solidFill>
                        </a:rPr>
                        <a:t>profil</a:t>
                      </a:r>
                      <a:r>
                        <a:rPr lang="en-GB" sz="2000" dirty="0">
                          <a:solidFill>
                            <a:srgbClr val="115076"/>
                          </a:solidFill>
                        </a:rPr>
                        <a:t>… </a:t>
                      </a:r>
                      <a:r>
                        <a:rPr lang="en-GB" sz="2000" dirty="0" err="1">
                          <a:solidFill>
                            <a:srgbClr val="115076"/>
                          </a:solidFill>
                        </a:rPr>
                        <a:t>C’est</a:t>
                      </a:r>
                      <a:r>
                        <a:rPr lang="en-GB" sz="2000" dirty="0">
                          <a:solidFill>
                            <a:srgbClr val="115076"/>
                          </a:solidFill>
                        </a:rPr>
                        <a:t> quoi ton nom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66180556"/>
                  </a:ext>
                </a:extLst>
              </a:tr>
              <a:tr h="370840">
                <a:tc vMerge="1">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115076"/>
                          </a:solidFill>
                        </a:rPr>
                        <a:t>Je ne </a:t>
                      </a:r>
                      <a:r>
                        <a:rPr lang="en-GB" sz="2000" dirty="0" err="1">
                          <a:solidFill>
                            <a:srgbClr val="115076"/>
                          </a:solidFill>
                        </a:rPr>
                        <a:t>veux</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2917690"/>
                  </a:ext>
                </a:extLst>
              </a:tr>
            </a:tbl>
          </a:graphicData>
        </a:graphic>
      </p:graphicFrame>
      <p:graphicFrame>
        <p:nvGraphicFramePr>
          <p:cNvPr id="6" name="Table 5">
            <a:extLst>
              <a:ext uri="{FF2B5EF4-FFF2-40B4-BE49-F238E27FC236}">
                <a16:creationId xmlns:a16="http://schemas.microsoft.com/office/drawing/2014/main" id="{4FA885C6-071A-4AED-AB0A-200C141FB247}"/>
              </a:ext>
            </a:extLst>
          </p:cNvPr>
          <p:cNvGraphicFramePr>
            <a:graphicFrameLocks noGrp="1"/>
          </p:cNvGraphicFramePr>
          <p:nvPr>
            <p:extLst>
              <p:ext uri="{D42A27DB-BD31-4B8C-83A1-F6EECF244321}">
                <p14:modId xmlns:p14="http://schemas.microsoft.com/office/powerpoint/2010/main" val="3091226332"/>
              </p:ext>
            </p:extLst>
          </p:nvPr>
        </p:nvGraphicFramePr>
        <p:xfrm>
          <a:off x="76906" y="2287968"/>
          <a:ext cx="5918188" cy="3962400"/>
        </p:xfrm>
        <a:graphic>
          <a:graphicData uri="http://schemas.openxmlformats.org/drawingml/2006/table">
            <a:tbl>
              <a:tblPr firstRow="1" bandRow="1">
                <a:tableStyleId>{5940675A-B579-460E-94D1-54222C63F5DA}</a:tableStyleId>
              </a:tblPr>
              <a:tblGrid>
                <a:gridCol w="696257">
                  <a:extLst>
                    <a:ext uri="{9D8B030D-6E8A-4147-A177-3AD203B41FA5}">
                      <a16:colId xmlns:a16="http://schemas.microsoft.com/office/drawing/2014/main" val="4216170847"/>
                    </a:ext>
                  </a:extLst>
                </a:gridCol>
                <a:gridCol w="1566579">
                  <a:extLst>
                    <a:ext uri="{9D8B030D-6E8A-4147-A177-3AD203B41FA5}">
                      <a16:colId xmlns:a16="http://schemas.microsoft.com/office/drawing/2014/main" val="1077209587"/>
                    </a:ext>
                  </a:extLst>
                </a:gridCol>
                <a:gridCol w="3655352">
                  <a:extLst>
                    <a:ext uri="{9D8B030D-6E8A-4147-A177-3AD203B41FA5}">
                      <a16:colId xmlns:a16="http://schemas.microsoft.com/office/drawing/2014/main" val="1718508124"/>
                    </a:ext>
                  </a:extLst>
                </a:gridCol>
              </a:tblGrid>
              <a:tr h="370840">
                <a:tc rowSpan="2">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115076"/>
                          </a:solidFill>
                        </a:rPr>
                        <a:t>Je </a:t>
                      </a:r>
                      <a:r>
                        <a:rPr lang="en-GB" sz="2000" dirty="0" err="1">
                          <a:solidFill>
                            <a:srgbClr val="115076"/>
                          </a:solidFill>
                        </a:rPr>
                        <a:t>vais</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en-GB" sz="2000" dirty="0" err="1">
                          <a:solidFill>
                            <a:srgbClr val="115076"/>
                          </a:solidFill>
                        </a:rPr>
                        <a:t>être</a:t>
                      </a:r>
                      <a:r>
                        <a:rPr lang="en-GB" sz="2000" dirty="0">
                          <a:solidFill>
                            <a:srgbClr val="115076"/>
                          </a:solidFill>
                        </a:rPr>
                        <a:t> </a:t>
                      </a:r>
                      <a:r>
                        <a:rPr lang="en-GB" sz="2000" dirty="0" err="1">
                          <a:solidFill>
                            <a:srgbClr val="115076"/>
                          </a:solidFill>
                        </a:rPr>
                        <a:t>une</a:t>
                      </a:r>
                      <a:r>
                        <a:rPr lang="en-GB" sz="2000" dirty="0">
                          <a:solidFill>
                            <a:srgbClr val="115076"/>
                          </a:solidFill>
                        </a:rPr>
                        <a:t> </a:t>
                      </a:r>
                      <a:r>
                        <a:rPr lang="en-GB" sz="2000" dirty="0" err="1">
                          <a:solidFill>
                            <a:srgbClr val="115076"/>
                          </a:solidFill>
                        </a:rPr>
                        <a:t>élève</a:t>
                      </a:r>
                      <a:r>
                        <a:rPr lang="en-GB" sz="2000" dirty="0">
                          <a:solidFill>
                            <a:srgbClr val="115076"/>
                          </a:solidFill>
                        </a:rPr>
                        <a:t> à ton </a:t>
                      </a:r>
                      <a:r>
                        <a:rPr lang="en-GB" sz="2000" dirty="0" err="1">
                          <a:solidFill>
                            <a:srgbClr val="115076"/>
                          </a:solidFill>
                        </a:rPr>
                        <a:t>école</a:t>
                      </a:r>
                      <a:r>
                        <a:rPr lang="en-GB" sz="20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51505342"/>
                  </a:ext>
                </a:extLst>
              </a:tr>
              <a:tr h="370840">
                <a:tc vMerge="1">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115076"/>
                          </a:solidFill>
                        </a:rPr>
                        <a:t>Je ne </a:t>
                      </a:r>
                      <a:r>
                        <a:rPr lang="en-GB" sz="2000" dirty="0" err="1">
                          <a:solidFill>
                            <a:srgbClr val="115076"/>
                          </a:solidFill>
                        </a:rPr>
                        <a:t>vais</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00582744"/>
                  </a:ext>
                </a:extLst>
              </a:tr>
              <a:tr h="370840">
                <a:tc rowSpan="2">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115076"/>
                          </a:solidFill>
                        </a:rPr>
                        <a:t>Je </a:t>
                      </a:r>
                      <a:r>
                        <a:rPr lang="en-GB" sz="2000" dirty="0" err="1">
                          <a:solidFill>
                            <a:srgbClr val="115076"/>
                          </a:solidFill>
                        </a:rPr>
                        <a:t>veux</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en-GB" sz="2000" dirty="0" err="1">
                          <a:solidFill>
                            <a:srgbClr val="115076"/>
                          </a:solidFill>
                        </a:rPr>
                        <a:t>jouer</a:t>
                      </a:r>
                      <a:r>
                        <a:rPr lang="en-GB" sz="2000" dirty="0">
                          <a:solidFill>
                            <a:srgbClr val="115076"/>
                          </a:solidFill>
                        </a:rPr>
                        <a:t> </a:t>
                      </a:r>
                      <a:r>
                        <a:rPr lang="en-GB" sz="2000" dirty="0" err="1">
                          <a:solidFill>
                            <a:srgbClr val="115076"/>
                          </a:solidFill>
                        </a:rPr>
                        <a:t>comme</a:t>
                      </a:r>
                      <a:r>
                        <a:rPr lang="en-GB" sz="2000" dirty="0">
                          <a:solidFill>
                            <a:srgbClr val="115076"/>
                          </a:solidFill>
                        </a:rPr>
                        <a:t> </a:t>
                      </a:r>
                      <a:r>
                        <a:rPr lang="en-GB" sz="2000" dirty="0" err="1">
                          <a:solidFill>
                            <a:srgbClr val="115076"/>
                          </a:solidFill>
                        </a:rPr>
                        <a:t>ça</a:t>
                      </a:r>
                      <a:r>
                        <a:rPr lang="en-GB" sz="2000" dirty="0">
                          <a:solidFill>
                            <a:srgbClr val="115076"/>
                          </a:solidFill>
                        </a:rPr>
                        <a:t>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3719934"/>
                  </a:ext>
                </a:extLst>
              </a:tr>
              <a:tr h="370840">
                <a:tc vMerge="1">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115076"/>
                          </a:solidFill>
                        </a:rPr>
                        <a:t>Je ne </a:t>
                      </a:r>
                      <a:r>
                        <a:rPr lang="en-GB" sz="2000" dirty="0" err="1">
                          <a:solidFill>
                            <a:srgbClr val="115076"/>
                          </a:solidFill>
                        </a:rPr>
                        <a:t>veux</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8318923"/>
                  </a:ext>
                </a:extLst>
              </a:tr>
              <a:tr h="370840">
                <a:tc rowSpan="2">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115076"/>
                          </a:solidFill>
                        </a:rPr>
                        <a:t>Je </a:t>
                      </a:r>
                      <a:r>
                        <a:rPr lang="en-GB" sz="2000" dirty="0" err="1">
                          <a:solidFill>
                            <a:srgbClr val="115076"/>
                          </a:solidFill>
                        </a:rPr>
                        <a:t>veux</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en-GB" sz="2000" dirty="0" err="1">
                          <a:solidFill>
                            <a:srgbClr val="115076"/>
                          </a:solidFill>
                        </a:rPr>
                        <a:t>venir</a:t>
                      </a:r>
                      <a:r>
                        <a:rPr lang="en-GB" sz="2000" dirty="0">
                          <a:solidFill>
                            <a:srgbClr val="115076"/>
                          </a:solidFill>
                        </a:rPr>
                        <a:t> à ton prochain match.</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8448341"/>
                  </a:ext>
                </a:extLst>
              </a:tr>
              <a:tr h="370840">
                <a:tc vMerge="1">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115076"/>
                          </a:solidFill>
                        </a:rPr>
                        <a:t>Je ne </a:t>
                      </a:r>
                      <a:r>
                        <a:rPr lang="en-GB" sz="2000" dirty="0" err="1">
                          <a:solidFill>
                            <a:srgbClr val="115076"/>
                          </a:solidFill>
                        </a:rPr>
                        <a:t>veux</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26994480"/>
                  </a:ext>
                </a:extLst>
              </a:tr>
              <a:tr h="370840">
                <a:tc rowSpan="2">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115076"/>
                          </a:solidFill>
                        </a:rPr>
                        <a:t>Je </a:t>
                      </a:r>
                      <a:r>
                        <a:rPr lang="en-GB" sz="2000" dirty="0" err="1">
                          <a:solidFill>
                            <a:srgbClr val="115076"/>
                          </a:solidFill>
                        </a:rPr>
                        <a:t>veux</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en-GB" sz="2000" dirty="0">
                          <a:solidFill>
                            <a:srgbClr val="115076"/>
                          </a:solidFill>
                        </a:rPr>
                        <a:t>pas inviter </a:t>
                      </a:r>
                      <a:r>
                        <a:rPr lang="en-GB" sz="2000" dirty="0" err="1">
                          <a:solidFill>
                            <a:srgbClr val="115076"/>
                          </a:solidFill>
                        </a:rPr>
                        <a:t>mes</a:t>
                      </a:r>
                      <a:r>
                        <a:rPr lang="en-GB" sz="2000" dirty="0">
                          <a:solidFill>
                            <a:srgbClr val="115076"/>
                          </a:solidFill>
                        </a:rPr>
                        <a:t> </a:t>
                      </a:r>
                      <a:r>
                        <a:rPr lang="en-GB" sz="2000" dirty="0" err="1">
                          <a:solidFill>
                            <a:srgbClr val="115076"/>
                          </a:solidFill>
                        </a:rPr>
                        <a:t>amis</a:t>
                      </a:r>
                      <a:r>
                        <a:rPr lang="en-GB" sz="20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00891976"/>
                  </a:ext>
                </a:extLst>
              </a:tr>
              <a:tr h="370840">
                <a:tc vMerge="1">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115076"/>
                          </a:solidFill>
                        </a:rPr>
                        <a:t>Je ne </a:t>
                      </a:r>
                      <a:r>
                        <a:rPr lang="en-GB" sz="2000" dirty="0" err="1">
                          <a:solidFill>
                            <a:srgbClr val="115076"/>
                          </a:solidFill>
                        </a:rPr>
                        <a:t>veux</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9034021"/>
                  </a:ext>
                </a:extLst>
              </a:tr>
              <a:tr h="370840">
                <a:tc rowSpan="2">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115076"/>
                          </a:solidFill>
                        </a:rPr>
                        <a:t>Je </a:t>
                      </a:r>
                      <a:r>
                        <a:rPr lang="en-GB" sz="2000" dirty="0" err="1">
                          <a:solidFill>
                            <a:srgbClr val="115076"/>
                          </a:solidFill>
                        </a:rPr>
                        <a:t>veux</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en-GB" sz="2000" dirty="0">
                          <a:solidFill>
                            <a:srgbClr val="115076"/>
                          </a:solidFill>
                        </a:rPr>
                        <a:t>pas </a:t>
                      </a:r>
                      <a:r>
                        <a:rPr lang="en-GB" sz="2000" dirty="0" err="1">
                          <a:solidFill>
                            <a:srgbClr val="115076"/>
                          </a:solidFill>
                        </a:rPr>
                        <a:t>partager</a:t>
                      </a:r>
                      <a:r>
                        <a:rPr lang="en-GB" sz="2000" dirty="0">
                          <a:solidFill>
                            <a:srgbClr val="115076"/>
                          </a:solidFill>
                        </a:rPr>
                        <a:t> </a:t>
                      </a:r>
                      <a:r>
                        <a:rPr lang="en-GB" sz="2000" dirty="0" err="1">
                          <a:solidFill>
                            <a:srgbClr val="115076"/>
                          </a:solidFill>
                        </a:rPr>
                        <a:t>l’expérience</a:t>
                      </a:r>
                      <a:r>
                        <a:rPr lang="en-GB" sz="2000" dirty="0">
                          <a:solidFill>
                            <a:srgbClr val="115076"/>
                          </a:solidFill>
                        </a:rPr>
                        <a:t>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66180556"/>
                  </a:ext>
                </a:extLst>
              </a:tr>
              <a:tr h="154437">
                <a:tc vMerge="1">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115076"/>
                          </a:solidFill>
                        </a:rPr>
                        <a:t>Je ne </a:t>
                      </a:r>
                      <a:r>
                        <a:rPr lang="en-GB" sz="2000" dirty="0" err="1">
                          <a:solidFill>
                            <a:srgbClr val="115076"/>
                          </a:solidFill>
                        </a:rPr>
                        <a:t>veux</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2917690"/>
                  </a:ext>
                </a:extLst>
              </a:tr>
            </a:tbl>
          </a:graphicData>
        </a:graphic>
      </p:graphicFrame>
      <p:grpSp>
        <p:nvGrpSpPr>
          <p:cNvPr id="2" name="Group 1">
            <a:extLst>
              <a:ext uri="{FF2B5EF4-FFF2-40B4-BE49-F238E27FC236}">
                <a16:creationId xmlns:a16="http://schemas.microsoft.com/office/drawing/2014/main" id="{93635EA6-3587-4165-9EEF-AFE13EEFB05C}"/>
              </a:ext>
            </a:extLst>
          </p:cNvPr>
          <p:cNvGrpSpPr/>
          <p:nvPr/>
        </p:nvGrpSpPr>
        <p:grpSpPr>
          <a:xfrm>
            <a:off x="256906" y="2440712"/>
            <a:ext cx="360000" cy="3609269"/>
            <a:chOff x="703360" y="2270401"/>
            <a:chExt cx="360000" cy="3609269"/>
          </a:xfrm>
        </p:grpSpPr>
        <p:sp>
          <p:nvSpPr>
            <p:cNvPr id="30" name="TextBox 29">
              <a:extLst>
                <a:ext uri="{FF2B5EF4-FFF2-40B4-BE49-F238E27FC236}">
                  <a16:creationId xmlns:a16="http://schemas.microsoft.com/office/drawing/2014/main" id="{A9ECC026-686A-4153-AB30-C6BF90C3B80D}"/>
                </a:ext>
              </a:extLst>
            </p:cNvPr>
            <p:cNvSpPr txBox="1"/>
            <p:nvPr/>
          </p:nvSpPr>
          <p:spPr>
            <a:xfrm>
              <a:off x="703360" y="2270401"/>
              <a:ext cx="360000" cy="4608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sp>
          <p:nvSpPr>
            <p:cNvPr id="31" name="TextBox 30">
              <a:extLst>
                <a:ext uri="{FF2B5EF4-FFF2-40B4-BE49-F238E27FC236}">
                  <a16:creationId xmlns:a16="http://schemas.microsoft.com/office/drawing/2014/main" id="{C464DCEB-BDBD-4B63-AC34-F490017E9B03}"/>
                </a:ext>
              </a:extLst>
            </p:cNvPr>
            <p:cNvSpPr txBox="1"/>
            <p:nvPr/>
          </p:nvSpPr>
          <p:spPr>
            <a:xfrm>
              <a:off x="703360" y="3033854"/>
              <a:ext cx="360000" cy="4608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a:t>
              </a:r>
            </a:p>
          </p:txBody>
        </p:sp>
        <p:sp>
          <p:nvSpPr>
            <p:cNvPr id="32" name="TextBox 31">
              <a:extLst>
                <a:ext uri="{FF2B5EF4-FFF2-40B4-BE49-F238E27FC236}">
                  <a16:creationId xmlns:a16="http://schemas.microsoft.com/office/drawing/2014/main" id="{18940A0E-C2F5-4649-89DB-844E921B5384}"/>
                </a:ext>
              </a:extLst>
            </p:cNvPr>
            <p:cNvSpPr txBox="1"/>
            <p:nvPr/>
          </p:nvSpPr>
          <p:spPr>
            <a:xfrm>
              <a:off x="703360" y="3829218"/>
              <a:ext cx="360000" cy="4608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a:t>
              </a:r>
            </a:p>
          </p:txBody>
        </p:sp>
        <p:sp>
          <p:nvSpPr>
            <p:cNvPr id="33" name="TextBox 32">
              <a:extLst>
                <a:ext uri="{FF2B5EF4-FFF2-40B4-BE49-F238E27FC236}">
                  <a16:creationId xmlns:a16="http://schemas.microsoft.com/office/drawing/2014/main" id="{B0E68E52-AD26-489A-A2F9-7CFAEA565C82}"/>
                </a:ext>
              </a:extLst>
            </p:cNvPr>
            <p:cNvSpPr txBox="1"/>
            <p:nvPr/>
          </p:nvSpPr>
          <p:spPr>
            <a:xfrm>
              <a:off x="703360" y="4624582"/>
              <a:ext cx="360000" cy="4608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a:t>
              </a:r>
            </a:p>
          </p:txBody>
        </p:sp>
        <p:sp>
          <p:nvSpPr>
            <p:cNvPr id="34" name="TextBox 33">
              <a:extLst>
                <a:ext uri="{FF2B5EF4-FFF2-40B4-BE49-F238E27FC236}">
                  <a16:creationId xmlns:a16="http://schemas.microsoft.com/office/drawing/2014/main" id="{727132AF-687F-43F6-B4A7-08F83C641979}"/>
                </a:ext>
              </a:extLst>
            </p:cNvPr>
            <p:cNvSpPr txBox="1"/>
            <p:nvPr/>
          </p:nvSpPr>
          <p:spPr>
            <a:xfrm>
              <a:off x="703360" y="5418005"/>
              <a:ext cx="360000" cy="461665"/>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a:t>
              </a:r>
            </a:p>
          </p:txBody>
        </p:sp>
      </p:grpSp>
      <p:sp>
        <p:nvSpPr>
          <p:cNvPr id="40" name="Rectangle: Rounded Corners 39">
            <a:extLst>
              <a:ext uri="{FF2B5EF4-FFF2-40B4-BE49-F238E27FC236}">
                <a16:creationId xmlns:a16="http://schemas.microsoft.com/office/drawing/2014/main" id="{998467AE-3D87-4598-BD3D-374763A451A7}"/>
              </a:ext>
            </a:extLst>
          </p:cNvPr>
          <p:cNvSpPr/>
          <p:nvPr/>
        </p:nvSpPr>
        <p:spPr>
          <a:xfrm>
            <a:off x="794148" y="2302851"/>
            <a:ext cx="1490557" cy="385228"/>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10" name="Group 9">
            <a:extLst>
              <a:ext uri="{FF2B5EF4-FFF2-40B4-BE49-F238E27FC236}">
                <a16:creationId xmlns:a16="http://schemas.microsoft.com/office/drawing/2014/main" id="{DE79E797-A683-4B30-8303-C80F6FAEBB07}"/>
              </a:ext>
            </a:extLst>
          </p:cNvPr>
          <p:cNvGrpSpPr/>
          <p:nvPr/>
        </p:nvGrpSpPr>
        <p:grpSpPr>
          <a:xfrm>
            <a:off x="6282428" y="2451756"/>
            <a:ext cx="540000" cy="3634824"/>
            <a:chOff x="6383715" y="2451756"/>
            <a:chExt cx="540000" cy="3634824"/>
          </a:xfrm>
        </p:grpSpPr>
        <p:sp>
          <p:nvSpPr>
            <p:cNvPr id="35" name="TextBox 34">
              <a:extLst>
                <a:ext uri="{FF2B5EF4-FFF2-40B4-BE49-F238E27FC236}">
                  <a16:creationId xmlns:a16="http://schemas.microsoft.com/office/drawing/2014/main" id="{E9F7CF11-70E2-4D22-B36A-DAF33CCECA5B}"/>
                </a:ext>
              </a:extLst>
            </p:cNvPr>
            <p:cNvSpPr txBox="1"/>
            <p:nvPr/>
          </p:nvSpPr>
          <p:spPr>
            <a:xfrm>
              <a:off x="6475435" y="2451756"/>
              <a:ext cx="360000" cy="461665"/>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a:t>
              </a:r>
            </a:p>
          </p:txBody>
        </p:sp>
        <p:sp>
          <p:nvSpPr>
            <p:cNvPr id="36" name="TextBox 35">
              <a:extLst>
                <a:ext uri="{FF2B5EF4-FFF2-40B4-BE49-F238E27FC236}">
                  <a16:creationId xmlns:a16="http://schemas.microsoft.com/office/drawing/2014/main" id="{191ABAEA-AA71-49C3-A64C-E99A2D2BC63F}"/>
                </a:ext>
              </a:extLst>
            </p:cNvPr>
            <p:cNvSpPr txBox="1"/>
            <p:nvPr/>
          </p:nvSpPr>
          <p:spPr>
            <a:xfrm>
              <a:off x="6473715" y="3219539"/>
              <a:ext cx="360000" cy="461665"/>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a:t>
              </a:r>
            </a:p>
          </p:txBody>
        </p:sp>
        <p:sp>
          <p:nvSpPr>
            <p:cNvPr id="37" name="TextBox 36">
              <a:extLst>
                <a:ext uri="{FF2B5EF4-FFF2-40B4-BE49-F238E27FC236}">
                  <a16:creationId xmlns:a16="http://schemas.microsoft.com/office/drawing/2014/main" id="{DDBC4CA5-AEE7-4B25-BF1C-C3AC2E5CB72D}"/>
                </a:ext>
              </a:extLst>
            </p:cNvPr>
            <p:cNvSpPr txBox="1"/>
            <p:nvPr/>
          </p:nvSpPr>
          <p:spPr>
            <a:xfrm>
              <a:off x="6476295" y="4038768"/>
              <a:ext cx="360000" cy="461665"/>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8</a:t>
              </a:r>
            </a:p>
          </p:txBody>
        </p:sp>
        <p:sp>
          <p:nvSpPr>
            <p:cNvPr id="26" name="TextBox 25">
              <a:extLst>
                <a:ext uri="{FF2B5EF4-FFF2-40B4-BE49-F238E27FC236}">
                  <a16:creationId xmlns:a16="http://schemas.microsoft.com/office/drawing/2014/main" id="{AC26EEFC-EBA6-4299-9472-B4854F987F9B}"/>
                </a:ext>
              </a:extLst>
            </p:cNvPr>
            <p:cNvSpPr txBox="1"/>
            <p:nvPr/>
          </p:nvSpPr>
          <p:spPr>
            <a:xfrm>
              <a:off x="6473715" y="4806551"/>
              <a:ext cx="360000" cy="461665"/>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9</a:t>
              </a:r>
            </a:p>
          </p:txBody>
        </p:sp>
        <p:sp>
          <p:nvSpPr>
            <p:cNvPr id="27" name="TextBox 26">
              <a:extLst>
                <a:ext uri="{FF2B5EF4-FFF2-40B4-BE49-F238E27FC236}">
                  <a16:creationId xmlns:a16="http://schemas.microsoft.com/office/drawing/2014/main" id="{436AB890-41F0-46FB-B044-7A3CBF4905F5}"/>
                </a:ext>
              </a:extLst>
            </p:cNvPr>
            <p:cNvSpPr txBox="1"/>
            <p:nvPr/>
          </p:nvSpPr>
          <p:spPr>
            <a:xfrm>
              <a:off x="6383715" y="5625780"/>
              <a:ext cx="540000" cy="4608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10</a:t>
              </a:r>
            </a:p>
          </p:txBody>
        </p:sp>
      </p:grpSp>
      <p:sp>
        <p:nvSpPr>
          <p:cNvPr id="39" name="Rectangle: Rounded Corners 38">
            <a:extLst>
              <a:ext uri="{FF2B5EF4-FFF2-40B4-BE49-F238E27FC236}">
                <a16:creationId xmlns:a16="http://schemas.microsoft.com/office/drawing/2014/main" id="{D459735B-BBED-4C3E-9168-3A222935B137}"/>
              </a:ext>
            </a:extLst>
          </p:cNvPr>
          <p:cNvSpPr/>
          <p:nvPr/>
        </p:nvSpPr>
        <p:spPr>
          <a:xfrm>
            <a:off x="794148" y="3094496"/>
            <a:ext cx="1490557" cy="385228"/>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Rectangle: Rounded Corners 40">
            <a:extLst>
              <a:ext uri="{FF2B5EF4-FFF2-40B4-BE49-F238E27FC236}">
                <a16:creationId xmlns:a16="http://schemas.microsoft.com/office/drawing/2014/main" id="{DD9101DC-5767-401E-AA9D-5C2F69F1F808}"/>
              </a:ext>
            </a:extLst>
          </p:cNvPr>
          <p:cNvSpPr/>
          <p:nvPr/>
        </p:nvSpPr>
        <p:spPr>
          <a:xfrm>
            <a:off x="794148" y="3878695"/>
            <a:ext cx="1497841" cy="383461"/>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Rectangle: Rounded Corners 48">
            <a:extLst>
              <a:ext uri="{FF2B5EF4-FFF2-40B4-BE49-F238E27FC236}">
                <a16:creationId xmlns:a16="http://schemas.microsoft.com/office/drawing/2014/main" id="{24617AFB-FD33-494B-AE27-3F599548A42F}"/>
              </a:ext>
            </a:extLst>
          </p:cNvPr>
          <p:cNvSpPr/>
          <p:nvPr/>
        </p:nvSpPr>
        <p:spPr>
          <a:xfrm>
            <a:off x="801432" y="5070043"/>
            <a:ext cx="1490557" cy="383461"/>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Rectangle: Rounded Corners 49">
            <a:extLst>
              <a:ext uri="{FF2B5EF4-FFF2-40B4-BE49-F238E27FC236}">
                <a16:creationId xmlns:a16="http://schemas.microsoft.com/office/drawing/2014/main" id="{8910F63A-01DC-4C78-A072-5581AE234EEB}"/>
              </a:ext>
            </a:extLst>
          </p:cNvPr>
          <p:cNvSpPr/>
          <p:nvPr/>
        </p:nvSpPr>
        <p:spPr>
          <a:xfrm>
            <a:off x="794148" y="5851808"/>
            <a:ext cx="1497841" cy="383461"/>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Rectangle: Rounded Corners 50">
            <a:extLst>
              <a:ext uri="{FF2B5EF4-FFF2-40B4-BE49-F238E27FC236}">
                <a16:creationId xmlns:a16="http://schemas.microsoft.com/office/drawing/2014/main" id="{8E828E0B-3CA4-4F5C-9BA2-9665A6410729}"/>
              </a:ext>
            </a:extLst>
          </p:cNvPr>
          <p:cNvSpPr/>
          <p:nvPr/>
        </p:nvSpPr>
        <p:spPr>
          <a:xfrm>
            <a:off x="6901434" y="2291733"/>
            <a:ext cx="1620000" cy="396346"/>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ectangle: Rounded Corners 51">
            <a:extLst>
              <a:ext uri="{FF2B5EF4-FFF2-40B4-BE49-F238E27FC236}">
                <a16:creationId xmlns:a16="http://schemas.microsoft.com/office/drawing/2014/main" id="{E7E033FA-AB72-4800-8AEC-FA8553124B64}"/>
              </a:ext>
            </a:extLst>
          </p:cNvPr>
          <p:cNvSpPr/>
          <p:nvPr/>
        </p:nvSpPr>
        <p:spPr>
          <a:xfrm>
            <a:off x="6920484" y="3085038"/>
            <a:ext cx="1620000" cy="396346"/>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Rectangle: Rounded Corners 52">
            <a:extLst>
              <a:ext uri="{FF2B5EF4-FFF2-40B4-BE49-F238E27FC236}">
                <a16:creationId xmlns:a16="http://schemas.microsoft.com/office/drawing/2014/main" id="{07883ADE-274D-4BCB-A05E-C486870F961D}"/>
              </a:ext>
            </a:extLst>
          </p:cNvPr>
          <p:cNvSpPr/>
          <p:nvPr/>
        </p:nvSpPr>
        <p:spPr>
          <a:xfrm>
            <a:off x="6920484" y="4262156"/>
            <a:ext cx="1620000" cy="396346"/>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4" name="Rectangle: Rounded Corners 53">
            <a:extLst>
              <a:ext uri="{FF2B5EF4-FFF2-40B4-BE49-F238E27FC236}">
                <a16:creationId xmlns:a16="http://schemas.microsoft.com/office/drawing/2014/main" id="{B38C738D-E5BC-43B3-A69F-07B6EE22DC44}"/>
              </a:ext>
            </a:extLst>
          </p:cNvPr>
          <p:cNvSpPr/>
          <p:nvPr/>
        </p:nvSpPr>
        <p:spPr>
          <a:xfrm>
            <a:off x="6916954" y="5063424"/>
            <a:ext cx="1620000" cy="396346"/>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Rectangle: Rounded Corners 54">
            <a:extLst>
              <a:ext uri="{FF2B5EF4-FFF2-40B4-BE49-F238E27FC236}">
                <a16:creationId xmlns:a16="http://schemas.microsoft.com/office/drawing/2014/main" id="{399E934A-B608-4B39-9018-E1F4E914D53D}"/>
              </a:ext>
            </a:extLst>
          </p:cNvPr>
          <p:cNvSpPr/>
          <p:nvPr/>
        </p:nvSpPr>
        <p:spPr>
          <a:xfrm>
            <a:off x="6907950" y="5453504"/>
            <a:ext cx="1620000" cy="396346"/>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3" name="Picture 12">
            <a:extLst>
              <a:ext uri="{FF2B5EF4-FFF2-40B4-BE49-F238E27FC236}">
                <a16:creationId xmlns:a16="http://schemas.microsoft.com/office/drawing/2014/main" id="{FE1C17FB-EF4D-4559-A491-2256069A31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84043" y="368188"/>
            <a:ext cx="1800000" cy="1800000"/>
          </a:xfrm>
          <a:prstGeom prst="rect">
            <a:avLst/>
          </a:prstGeom>
        </p:spPr>
      </p:pic>
      <p:pic>
        <p:nvPicPr>
          <p:cNvPr id="11" name="Picture 10">
            <a:extLst>
              <a:ext uri="{FF2B5EF4-FFF2-40B4-BE49-F238E27FC236}">
                <a16:creationId xmlns:a16="http://schemas.microsoft.com/office/drawing/2014/main" id="{36F0E63A-8E83-4B7D-9B8D-DF05C6B5C7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75109" y="368188"/>
            <a:ext cx="1800000" cy="1800000"/>
          </a:xfrm>
          <a:prstGeom prst="rect">
            <a:avLst/>
          </a:prstGeom>
        </p:spPr>
      </p:pic>
      <p:pic>
        <p:nvPicPr>
          <p:cNvPr id="42" name="Picture 41" descr="background rectangle">
            <a:extLst>
              <a:ext uri="{FF2B5EF4-FFF2-40B4-BE49-F238E27FC236}">
                <a16:creationId xmlns:a16="http://schemas.microsoft.com/office/drawing/2014/main" id="{BF55D540-6371-484B-8907-B29E09C408C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3" name="Title 3">
            <a:extLst>
              <a:ext uri="{FF2B5EF4-FFF2-40B4-BE49-F238E27FC236}">
                <a16:creationId xmlns:a16="http://schemas.microsoft.com/office/drawing/2014/main" id="{A89DCAE4-EA28-441D-917C-18F762C80E88}"/>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Amir et </a:t>
            </a:r>
            <a:r>
              <a:rPr lang="en-GB" sz="3600" b="1" dirty="0" err="1">
                <a:solidFill>
                  <a:schemeClr val="bg1"/>
                </a:solidFill>
              </a:rPr>
              <a:t>Océane</a:t>
            </a:r>
            <a:endParaRPr lang="en-GB" sz="3600" b="1" dirty="0">
              <a:solidFill>
                <a:schemeClr val="bg1"/>
              </a:solidFill>
            </a:endParaRPr>
          </a:p>
        </p:txBody>
      </p:sp>
      <p:sp>
        <p:nvSpPr>
          <p:cNvPr id="44" name="Rounded Rectangle 46">
            <a:extLst>
              <a:ext uri="{FF2B5EF4-FFF2-40B4-BE49-F238E27FC236}">
                <a16:creationId xmlns:a16="http://schemas.microsoft.com/office/drawing/2014/main" id="{63EFE943-FBAC-4BED-A1FC-618245BEC52C}"/>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45" name="TextBox 44">
            <a:extLst>
              <a:ext uri="{FF2B5EF4-FFF2-40B4-BE49-F238E27FC236}">
                <a16:creationId xmlns:a16="http://schemas.microsoft.com/office/drawing/2014/main" id="{93515B3A-74F3-4115-B6C3-49C79A81625D}"/>
              </a:ext>
            </a:extLst>
          </p:cNvPr>
          <p:cNvSpPr txBox="1"/>
          <p:nvPr/>
        </p:nvSpPr>
        <p:spPr>
          <a:xfrm>
            <a:off x="180000" y="1296000"/>
            <a:ext cx="11198087" cy="759182"/>
          </a:xfrm>
          <a:prstGeom prst="rect">
            <a:avLst/>
          </a:prstGeom>
          <a:noFill/>
        </p:spPr>
        <p:txBody>
          <a:bodyPr wrap="square" rtlCol="0">
            <a:spAutoFit/>
          </a:bodyPr>
          <a:lstStyle/>
          <a:p>
            <a:pPr lvl="0">
              <a:spcAft>
                <a:spcPts val="400"/>
              </a:spcAft>
              <a:defRPr/>
            </a:pPr>
            <a:r>
              <a:rPr lang="en-GB" sz="2000" dirty="0">
                <a:solidFill>
                  <a:srgbClr val="115076"/>
                </a:solidFill>
              </a:rPr>
              <a:t>Amir </a:t>
            </a:r>
            <a:r>
              <a:rPr lang="en-GB" sz="2000" dirty="0" err="1">
                <a:solidFill>
                  <a:srgbClr val="115076"/>
                </a:solidFill>
              </a:rPr>
              <a:t>joue</a:t>
            </a:r>
            <a:r>
              <a:rPr lang="en-GB" sz="2000" dirty="0">
                <a:solidFill>
                  <a:srgbClr val="115076"/>
                </a:solidFill>
              </a:rPr>
              <a:t> dans </a:t>
            </a:r>
            <a:r>
              <a:rPr lang="en-GB" sz="2000" dirty="0" err="1">
                <a:solidFill>
                  <a:srgbClr val="115076"/>
                </a:solidFill>
              </a:rPr>
              <a:t>une</a:t>
            </a:r>
            <a:r>
              <a:rPr lang="en-GB" sz="2000" dirty="0">
                <a:solidFill>
                  <a:srgbClr val="115076"/>
                </a:solidFill>
              </a:rPr>
              <a:t> </a:t>
            </a:r>
            <a:r>
              <a:rPr lang="en-GB" sz="2000" dirty="0" err="1">
                <a:solidFill>
                  <a:srgbClr val="115076"/>
                </a:solidFill>
              </a:rPr>
              <a:t>équipe</a:t>
            </a:r>
            <a:r>
              <a:rPr lang="en-GB" sz="2000" dirty="0">
                <a:solidFill>
                  <a:srgbClr val="115076"/>
                </a:solidFill>
              </a:rPr>
              <a:t> de foot. La nouvelle </a:t>
            </a:r>
            <a:r>
              <a:rPr lang="en-GB" sz="2000" dirty="0" err="1">
                <a:solidFill>
                  <a:srgbClr val="115076"/>
                </a:solidFill>
              </a:rPr>
              <a:t>fille</a:t>
            </a:r>
            <a:r>
              <a:rPr lang="en-GB" sz="2000" dirty="0">
                <a:solidFill>
                  <a:srgbClr val="115076"/>
                </a:solidFill>
              </a:rPr>
              <a:t> </a:t>
            </a:r>
            <a:r>
              <a:rPr lang="en-GB" sz="2000" dirty="0" err="1">
                <a:solidFill>
                  <a:srgbClr val="115076"/>
                </a:solidFill>
              </a:rPr>
              <a:t>regarde</a:t>
            </a:r>
            <a:r>
              <a:rPr lang="en-GB" sz="2000" dirty="0">
                <a:solidFill>
                  <a:srgbClr val="115076"/>
                </a:solidFill>
              </a:rPr>
              <a:t> le match.</a:t>
            </a:r>
          </a:p>
          <a:p>
            <a:pPr lvl="0">
              <a:spcAft>
                <a:spcPts val="400"/>
              </a:spcAft>
              <a:defRPr/>
            </a:pPr>
            <a:r>
              <a:rPr lang="en-GB" sz="2000" dirty="0">
                <a:solidFill>
                  <a:srgbClr val="115076"/>
                </a:solidFill>
              </a:rPr>
              <a:t>Elle </a:t>
            </a:r>
            <a:r>
              <a:rPr lang="en-GB" sz="2000" dirty="0" err="1">
                <a:solidFill>
                  <a:srgbClr val="115076"/>
                </a:solidFill>
              </a:rPr>
              <a:t>parle</a:t>
            </a:r>
            <a:r>
              <a:rPr lang="en-GB" sz="2000" dirty="0">
                <a:solidFill>
                  <a:srgbClr val="115076"/>
                </a:solidFill>
              </a:rPr>
              <a:t> à Amir ! Que </a:t>
            </a:r>
            <a:r>
              <a:rPr lang="en-GB" sz="2000" dirty="0" err="1">
                <a:solidFill>
                  <a:srgbClr val="115076"/>
                </a:solidFill>
              </a:rPr>
              <a:t>dit-elle</a:t>
            </a:r>
            <a:r>
              <a:rPr lang="en-GB" sz="2000" dirty="0">
                <a:solidFill>
                  <a:srgbClr val="115076"/>
                </a:solidFill>
              </a:rPr>
              <a:t> ? Que </a:t>
            </a:r>
            <a:r>
              <a:rPr lang="en-GB" sz="2000" dirty="0" err="1">
                <a:solidFill>
                  <a:srgbClr val="115076"/>
                </a:solidFill>
              </a:rPr>
              <a:t>dit-il</a:t>
            </a:r>
            <a:r>
              <a:rPr lang="en-GB" sz="2000" dirty="0">
                <a:solidFill>
                  <a:srgbClr val="115076"/>
                </a:solidFill>
              </a:rPr>
              <a:t> ? </a:t>
            </a:r>
            <a:r>
              <a:rPr lang="en-GB" sz="2000" dirty="0" err="1">
                <a:solidFill>
                  <a:srgbClr val="115076"/>
                </a:solidFill>
              </a:rPr>
              <a:t>Complète</a:t>
            </a:r>
            <a:r>
              <a:rPr lang="en-GB" sz="2000" dirty="0">
                <a:solidFill>
                  <a:srgbClr val="115076"/>
                </a:solidFill>
              </a:rPr>
              <a:t> les phrases.</a:t>
            </a:r>
          </a:p>
        </p:txBody>
      </p:sp>
      <p:sp>
        <p:nvSpPr>
          <p:cNvPr id="14" name="TextBox 13">
            <a:extLst>
              <a:ext uri="{FF2B5EF4-FFF2-40B4-BE49-F238E27FC236}">
                <a16:creationId xmlns:a16="http://schemas.microsoft.com/office/drawing/2014/main" id="{0AA43689-56F3-4B63-A701-09A745D26100}"/>
              </a:ext>
            </a:extLst>
          </p:cNvPr>
          <p:cNvSpPr txBox="1"/>
          <p:nvPr/>
        </p:nvSpPr>
        <p:spPr>
          <a:xfrm>
            <a:off x="2938864" y="2087913"/>
            <a:ext cx="2231109" cy="400110"/>
          </a:xfrm>
          <a:prstGeom prst="rect">
            <a:avLst/>
          </a:prstGeom>
          <a:solidFill>
            <a:schemeClr val="bg1"/>
          </a:solidFill>
          <a:ln>
            <a:solidFill>
              <a:schemeClr val="accent1">
                <a:lumMod val="50000"/>
              </a:schemeClr>
            </a:solidFill>
          </a:ln>
        </p:spPr>
        <p:txBody>
          <a:bodyPr wrap="square" rtlCol="0">
            <a:spAutoFit/>
          </a:bodyPr>
          <a:lstStyle/>
          <a:p>
            <a:pPr algn="ctr"/>
            <a:r>
              <a:rPr lang="en-GB" sz="2000" b="1" dirty="0" err="1">
                <a:solidFill>
                  <a:srgbClr val="EE6000"/>
                </a:solidFill>
              </a:rPr>
              <a:t>Océane</a:t>
            </a:r>
            <a:r>
              <a:rPr lang="en-GB" sz="2000" b="1" dirty="0">
                <a:solidFill>
                  <a:srgbClr val="EE6000"/>
                </a:solidFill>
              </a:rPr>
              <a:t>:</a:t>
            </a:r>
          </a:p>
        </p:txBody>
      </p:sp>
      <p:sp>
        <p:nvSpPr>
          <p:cNvPr id="46" name="TextBox 45">
            <a:extLst>
              <a:ext uri="{FF2B5EF4-FFF2-40B4-BE49-F238E27FC236}">
                <a16:creationId xmlns:a16="http://schemas.microsoft.com/office/drawing/2014/main" id="{D2C93CF8-E6CF-40B0-B18F-04EF8D26A0AD}"/>
              </a:ext>
            </a:extLst>
          </p:cNvPr>
          <p:cNvSpPr txBox="1"/>
          <p:nvPr/>
        </p:nvSpPr>
        <p:spPr>
          <a:xfrm>
            <a:off x="9229826" y="2034707"/>
            <a:ext cx="2231109" cy="400110"/>
          </a:xfrm>
          <a:prstGeom prst="rect">
            <a:avLst/>
          </a:prstGeom>
          <a:solidFill>
            <a:schemeClr val="bg1"/>
          </a:solidFill>
          <a:ln>
            <a:solidFill>
              <a:schemeClr val="accent1">
                <a:lumMod val="50000"/>
              </a:schemeClr>
            </a:solidFill>
          </a:ln>
        </p:spPr>
        <p:txBody>
          <a:bodyPr wrap="square" rtlCol="0">
            <a:spAutoFit/>
          </a:bodyPr>
          <a:lstStyle/>
          <a:p>
            <a:pPr algn="ctr"/>
            <a:r>
              <a:rPr lang="en-GB" sz="2000" b="1" dirty="0">
                <a:solidFill>
                  <a:srgbClr val="EE6000"/>
                </a:solidFill>
              </a:rPr>
              <a:t>Amir:</a:t>
            </a:r>
          </a:p>
        </p:txBody>
      </p:sp>
    </p:spTree>
    <p:extLst>
      <p:ext uri="{BB962C8B-B14F-4D97-AF65-F5344CB8AC3E}">
        <p14:creationId xmlns:p14="http://schemas.microsoft.com/office/powerpoint/2010/main" val="353937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9" grpId="0" animBg="1"/>
      <p:bldP spid="41" grpId="0" animBg="1"/>
      <p:bldP spid="49" grpId="0" animBg="1"/>
      <p:bldP spid="50" grpId="0" animBg="1"/>
      <p:bldP spid="51" grpId="0" animBg="1"/>
      <p:bldP spid="52" grpId="0" animBg="1"/>
      <p:bldP spid="53" grpId="0" animBg="1"/>
      <p:bldP spid="54" grpId="0" animBg="1"/>
      <p:bldP spid="5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3" name="Oval Callout 2" hidden="1"/>
          <p:cNvSpPr/>
          <p:nvPr/>
        </p:nvSpPr>
        <p:spPr>
          <a:xfrm>
            <a:off x="4491788" y="4423556"/>
            <a:ext cx="6712299" cy="1749344"/>
          </a:xfrm>
          <a:prstGeom prst="wedgeEllipseCallout">
            <a:avLst>
              <a:gd name="adj1" fmla="val -51592"/>
              <a:gd name="adj2" fmla="val -47466"/>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TextBox 19" hidden="1"/>
          <p:cNvSpPr txBox="1"/>
          <p:nvPr/>
        </p:nvSpPr>
        <p:spPr>
          <a:xfrm>
            <a:off x="5036463" y="4734057"/>
            <a:ext cx="58782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These verb forms all sound the same!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–s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on the </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je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en-GB" sz="2400" b="0" i="1" u="none" strike="noStrike" kern="1200" cap="none" spc="0" normalizeH="0" baseline="0" noProof="0" dirty="0" err="1">
                <a:ln>
                  <a:noFill/>
                </a:ln>
                <a:solidFill>
                  <a:prstClr val="white"/>
                </a:solidFill>
                <a:effectLst/>
                <a:uLnTx/>
                <a:uFillTx/>
                <a:latin typeface="Century Gothic" panose="020F0302020204030204"/>
                <a:ea typeface="+mn-ea"/>
                <a:cs typeface="+mn-cs"/>
              </a:rPr>
              <a:t>tu</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forms is a </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silent final consonant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(SFC)</a:t>
            </a:r>
          </a:p>
        </p:txBody>
      </p:sp>
      <p:sp>
        <p:nvSpPr>
          <p:cNvPr id="16" name="Title 15"/>
          <p:cNvSpPr>
            <a:spLocks noGrp="1"/>
          </p:cNvSpPr>
          <p:nvPr>
            <p:ph type="title"/>
          </p:nvPr>
        </p:nvSpPr>
        <p:spPr>
          <a:xfrm>
            <a:off x="0" y="65388"/>
            <a:ext cx="5705915" cy="1325563"/>
          </a:xfrm>
        </p:spPr>
        <p:txBody>
          <a:bodyPr>
            <a:normAutofit/>
          </a:bodyPr>
          <a:lstStyle/>
          <a:p>
            <a:pPr rtl="0" eaLnBrk="1" fontAlgn="auto" latinLnBrk="0" hangingPunct="1"/>
            <a:r>
              <a:rPr lang="fr-FR" sz="3600" b="1" i="0" spc="0" baseline="0" dirty="0">
                <a:ln>
                  <a:noFill/>
                </a:ln>
                <a:solidFill>
                  <a:srgbClr val="FFFFFF"/>
                </a:solidFill>
                <a:effectLst/>
                <a:latin typeface="Century Gothic" panose="020B0502020202020204" pitchFamily="34" charset="0"/>
                <a:ea typeface="+mn-ea"/>
                <a:cs typeface="+mn-cs"/>
              </a:rPr>
              <a:t>Que fait Amir ? </a:t>
            </a:r>
            <a:endParaRPr lang="fr-FR" dirty="0">
              <a:effectLst/>
            </a:endParaRPr>
          </a:p>
        </p:txBody>
      </p:sp>
      <p:sp>
        <p:nvSpPr>
          <p:cNvPr id="4" name="TextBox 3">
            <a:extLst>
              <a:ext uri="{FF2B5EF4-FFF2-40B4-BE49-F238E27FC236}">
                <a16:creationId xmlns:a16="http://schemas.microsoft.com/office/drawing/2014/main" id="{9BE6B376-81F4-461D-871C-0CA48E3A1F4C}"/>
              </a:ext>
            </a:extLst>
          </p:cNvPr>
          <p:cNvSpPr txBox="1"/>
          <p:nvPr/>
        </p:nvSpPr>
        <p:spPr>
          <a:xfrm>
            <a:off x="0" y="1295491"/>
            <a:ext cx="119414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Amir dit des activités qu’</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il ne fait pas</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et des activités qu’</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il ne peut pas faire</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Écoute les phrases et coche la réponse correcte.</a:t>
            </a:r>
          </a:p>
        </p:txBody>
      </p:sp>
      <p:graphicFrame>
        <p:nvGraphicFramePr>
          <p:cNvPr id="10" name="Table 9">
            <a:extLst>
              <a:ext uri="{FF2B5EF4-FFF2-40B4-BE49-F238E27FC236}">
                <a16:creationId xmlns:a16="http://schemas.microsoft.com/office/drawing/2014/main" id="{4A393847-54F2-461C-8954-1D996F965EAD}"/>
              </a:ext>
            </a:extLst>
          </p:cNvPr>
          <p:cNvGraphicFramePr>
            <a:graphicFrameLocks noGrp="1"/>
          </p:cNvGraphicFramePr>
          <p:nvPr/>
        </p:nvGraphicFramePr>
        <p:xfrm>
          <a:off x="331892" y="2256812"/>
          <a:ext cx="5664655" cy="3945276"/>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2520000">
                  <a:extLst>
                    <a:ext uri="{9D8B030D-6E8A-4147-A177-3AD203B41FA5}">
                      <a16:colId xmlns:a16="http://schemas.microsoft.com/office/drawing/2014/main" val="2869389137"/>
                    </a:ext>
                  </a:extLst>
                </a:gridCol>
                <a:gridCol w="2520000">
                  <a:extLst>
                    <a:ext uri="{9D8B030D-6E8A-4147-A177-3AD203B41FA5}">
                      <a16:colId xmlns:a16="http://schemas.microsoft.com/office/drawing/2014/main" val="815285107"/>
                    </a:ext>
                  </a:extLst>
                </a:gridCol>
              </a:tblGrid>
              <a:tr h="781200">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rgbClr val="115076"/>
                          </a:solidFill>
                          <a:latin typeface="Century Gothic" panose="020B0502020202020204" pitchFamily="34" charset="0"/>
                        </a:rPr>
                        <a:t>il</a:t>
                      </a:r>
                      <a:r>
                        <a:rPr lang="en-GB" sz="2400" b="1" dirty="0">
                          <a:solidFill>
                            <a:srgbClr val="115076"/>
                          </a:solidFill>
                          <a:latin typeface="Century Gothic" panose="020B0502020202020204" pitchFamily="34" charset="0"/>
                        </a:rPr>
                        <a:t> ne fait pas </a:t>
                      </a:r>
                      <a:r>
                        <a:rPr lang="en-GB" sz="2400" b="1" dirty="0" err="1">
                          <a:solidFill>
                            <a:srgbClr val="115076"/>
                          </a:solidFill>
                          <a:latin typeface="Century Gothic" panose="020B0502020202020204" pitchFamily="34" charset="0"/>
                        </a:rPr>
                        <a:t>ça</a:t>
                      </a:r>
                      <a:endParaRPr lang="en-GB" sz="16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rgbClr val="115076"/>
                          </a:solidFill>
                          <a:latin typeface="Century Gothic" panose="020B0502020202020204" pitchFamily="34" charset="0"/>
                        </a:rPr>
                        <a:t>il</a:t>
                      </a:r>
                      <a:r>
                        <a:rPr lang="en-GB" sz="2400" b="1" dirty="0">
                          <a:solidFill>
                            <a:srgbClr val="115076"/>
                          </a:solidFill>
                          <a:latin typeface="Century Gothic" panose="020B0502020202020204" pitchFamily="34" charset="0"/>
                        </a:rPr>
                        <a:t> ne </a:t>
                      </a:r>
                      <a:r>
                        <a:rPr lang="en-GB" sz="2400" b="1" dirty="0" err="1">
                          <a:solidFill>
                            <a:srgbClr val="115076"/>
                          </a:solidFill>
                          <a:latin typeface="Century Gothic" panose="020B0502020202020204" pitchFamily="34" charset="0"/>
                        </a:rPr>
                        <a:t>peut</a:t>
                      </a:r>
                      <a:r>
                        <a:rPr lang="en-GB" sz="2400" b="1" dirty="0">
                          <a:solidFill>
                            <a:srgbClr val="115076"/>
                          </a:solidFill>
                          <a:latin typeface="Century Gothic" panose="020B0502020202020204" pitchFamily="34" charset="0"/>
                        </a:rPr>
                        <a:t> pas faire </a:t>
                      </a:r>
                      <a:r>
                        <a:rPr lang="en-GB" sz="2400" b="1" dirty="0" err="1">
                          <a:solidFill>
                            <a:srgbClr val="115076"/>
                          </a:solidFill>
                          <a:latin typeface="Century Gothic" panose="020B0502020202020204" pitchFamily="34" charset="0"/>
                        </a:rPr>
                        <a:t>ça</a:t>
                      </a:r>
                      <a:endParaRPr lang="en-GB" sz="16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6948471"/>
                  </a:ext>
                </a:extLst>
              </a:tr>
              <a:tr h="780579">
                <a:tc>
                  <a:txBody>
                    <a:bodyPr/>
                    <a:lstStyle/>
                    <a:p>
                      <a:pPr algn="ctr"/>
                      <a:endParaRPr lang="en-GB" sz="28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7601140"/>
                  </a:ext>
                </a:extLst>
              </a:tr>
              <a:tr h="780579">
                <a:tc>
                  <a:txBody>
                    <a:bodyPr/>
                    <a:lstStyle/>
                    <a:p>
                      <a:pPr algn="ctr"/>
                      <a:endParaRPr lang="en-GB" sz="28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5414137"/>
                  </a:ext>
                </a:extLst>
              </a:tr>
              <a:tr h="780579">
                <a:tc>
                  <a:txBody>
                    <a:bodyPr/>
                    <a:lstStyle/>
                    <a:p>
                      <a:pPr algn="ctr"/>
                      <a:endParaRPr lang="en-GB" sz="28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46029213"/>
                  </a:ext>
                </a:extLst>
              </a:tr>
              <a:tr h="780579">
                <a:tc>
                  <a:txBody>
                    <a:bodyPr/>
                    <a:lstStyle/>
                    <a:p>
                      <a:pPr algn="ctr"/>
                      <a:endParaRPr lang="en-GB" sz="28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0429551"/>
                  </a:ext>
                </a:extLst>
              </a:tr>
            </a:tbl>
          </a:graphicData>
        </a:graphic>
      </p:graphicFrame>
      <p:graphicFrame>
        <p:nvGraphicFramePr>
          <p:cNvPr id="11" name="Table 10">
            <a:extLst>
              <a:ext uri="{FF2B5EF4-FFF2-40B4-BE49-F238E27FC236}">
                <a16:creationId xmlns:a16="http://schemas.microsoft.com/office/drawing/2014/main" id="{FC550E3F-2F29-401E-B4F6-E47B3164B58A}"/>
              </a:ext>
            </a:extLst>
          </p:cNvPr>
          <p:cNvGraphicFramePr>
            <a:graphicFrameLocks noGrp="1"/>
          </p:cNvGraphicFramePr>
          <p:nvPr/>
        </p:nvGraphicFramePr>
        <p:xfrm>
          <a:off x="6181120" y="2264333"/>
          <a:ext cx="5664655" cy="3945276"/>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2520000">
                  <a:extLst>
                    <a:ext uri="{9D8B030D-6E8A-4147-A177-3AD203B41FA5}">
                      <a16:colId xmlns:a16="http://schemas.microsoft.com/office/drawing/2014/main" val="2869389137"/>
                    </a:ext>
                  </a:extLst>
                </a:gridCol>
                <a:gridCol w="2520000">
                  <a:extLst>
                    <a:ext uri="{9D8B030D-6E8A-4147-A177-3AD203B41FA5}">
                      <a16:colId xmlns:a16="http://schemas.microsoft.com/office/drawing/2014/main" val="815285107"/>
                    </a:ext>
                  </a:extLst>
                </a:gridCol>
              </a:tblGrid>
              <a:tr h="781200">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rgbClr val="115076"/>
                          </a:solidFill>
                          <a:latin typeface="Century Gothic" panose="020B0502020202020204" pitchFamily="34" charset="0"/>
                        </a:rPr>
                        <a:t>il</a:t>
                      </a:r>
                      <a:r>
                        <a:rPr lang="en-GB" sz="2400" b="1" dirty="0">
                          <a:solidFill>
                            <a:srgbClr val="115076"/>
                          </a:solidFill>
                          <a:latin typeface="Century Gothic" panose="020B0502020202020204" pitchFamily="34" charset="0"/>
                        </a:rPr>
                        <a:t> ne fait pas </a:t>
                      </a:r>
                      <a:r>
                        <a:rPr lang="en-GB" sz="2400" b="1" dirty="0" err="1">
                          <a:solidFill>
                            <a:srgbClr val="115076"/>
                          </a:solidFill>
                          <a:latin typeface="Century Gothic" panose="020B0502020202020204" pitchFamily="34" charset="0"/>
                        </a:rPr>
                        <a:t>ça</a:t>
                      </a:r>
                      <a:endParaRPr lang="en-GB" sz="16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rgbClr val="115076"/>
                          </a:solidFill>
                          <a:latin typeface="Century Gothic" panose="020B0502020202020204" pitchFamily="34" charset="0"/>
                        </a:rPr>
                        <a:t>il</a:t>
                      </a:r>
                      <a:r>
                        <a:rPr lang="en-GB" sz="2400" b="1" dirty="0">
                          <a:solidFill>
                            <a:srgbClr val="115076"/>
                          </a:solidFill>
                          <a:latin typeface="Century Gothic" panose="020B0502020202020204" pitchFamily="34" charset="0"/>
                        </a:rPr>
                        <a:t> ne </a:t>
                      </a:r>
                      <a:r>
                        <a:rPr lang="en-GB" sz="2400" b="1" dirty="0" err="1">
                          <a:solidFill>
                            <a:srgbClr val="115076"/>
                          </a:solidFill>
                          <a:latin typeface="Century Gothic" panose="020B0502020202020204" pitchFamily="34" charset="0"/>
                        </a:rPr>
                        <a:t>peut</a:t>
                      </a:r>
                      <a:r>
                        <a:rPr lang="en-GB" sz="2400" b="1" dirty="0">
                          <a:solidFill>
                            <a:srgbClr val="115076"/>
                          </a:solidFill>
                          <a:latin typeface="Century Gothic" panose="020B0502020202020204" pitchFamily="34" charset="0"/>
                        </a:rPr>
                        <a:t> pas faire </a:t>
                      </a:r>
                      <a:r>
                        <a:rPr lang="en-GB" sz="2400" b="1" dirty="0" err="1">
                          <a:solidFill>
                            <a:srgbClr val="115076"/>
                          </a:solidFill>
                          <a:latin typeface="Century Gothic" panose="020B0502020202020204" pitchFamily="34" charset="0"/>
                        </a:rPr>
                        <a:t>ça</a:t>
                      </a:r>
                      <a:endParaRPr lang="en-GB" sz="16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6948471"/>
                  </a:ext>
                </a:extLst>
              </a:tr>
              <a:tr h="780579">
                <a:tc>
                  <a:txBody>
                    <a:bodyPr/>
                    <a:lstStyle/>
                    <a:p>
                      <a:pPr algn="ctr"/>
                      <a:endParaRPr lang="en-GB" sz="28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7601140"/>
                  </a:ext>
                </a:extLst>
              </a:tr>
              <a:tr h="780579">
                <a:tc>
                  <a:txBody>
                    <a:bodyPr/>
                    <a:lstStyle/>
                    <a:p>
                      <a:pPr algn="ctr"/>
                      <a:endParaRPr lang="en-GB" sz="28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5414137"/>
                  </a:ext>
                </a:extLst>
              </a:tr>
              <a:tr h="780579">
                <a:tc>
                  <a:txBody>
                    <a:bodyPr/>
                    <a:lstStyle/>
                    <a:p>
                      <a:pPr algn="ctr"/>
                      <a:endParaRPr lang="en-GB" sz="28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46029213"/>
                  </a:ext>
                </a:extLst>
              </a:tr>
              <a:tr h="780579">
                <a:tc>
                  <a:txBody>
                    <a:bodyPr/>
                    <a:lstStyle/>
                    <a:p>
                      <a:pPr algn="ctr"/>
                      <a:endParaRPr lang="en-GB" sz="28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0429551"/>
                  </a:ext>
                </a:extLst>
              </a:tr>
            </a:tbl>
          </a:graphicData>
        </a:graphic>
      </p:graphicFrame>
      <p:sp>
        <p:nvSpPr>
          <p:cNvPr id="23" name="Action Button: Custom 21">
            <a:hlinkClick r:id="" action="ppaction://noaction" highlightClick="1">
              <a:snd r:embed="rId3" name="beep1.wav"/>
            </a:hlinkClick>
            <a:extLst>
              <a:ext uri="{FF2B5EF4-FFF2-40B4-BE49-F238E27FC236}">
                <a16:creationId xmlns:a16="http://schemas.microsoft.com/office/drawing/2014/main" id="{BD00B425-578B-487F-9B11-9010FEBD58A6}"/>
              </a:ext>
            </a:extLst>
          </p:cNvPr>
          <p:cNvSpPr/>
          <p:nvPr/>
        </p:nvSpPr>
        <p:spPr>
          <a:xfrm>
            <a:off x="427700" y="3213735"/>
            <a:ext cx="453788" cy="452927"/>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4" name="Action Button: Custom 21">
            <a:hlinkClick r:id="" action="ppaction://noaction" highlightClick="1">
              <a:snd r:embed="rId4" name="22-2.wav"/>
            </a:hlinkClick>
            <a:extLst>
              <a:ext uri="{FF2B5EF4-FFF2-40B4-BE49-F238E27FC236}">
                <a16:creationId xmlns:a16="http://schemas.microsoft.com/office/drawing/2014/main" id="{67C9D339-2D0D-4043-B88B-B707ED1CE153}"/>
              </a:ext>
            </a:extLst>
          </p:cNvPr>
          <p:cNvSpPr/>
          <p:nvPr/>
        </p:nvSpPr>
        <p:spPr>
          <a:xfrm>
            <a:off x="426897" y="3980374"/>
            <a:ext cx="453788" cy="452927"/>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5" name="Action Button: Custom 21">
            <a:hlinkClick r:id="" action="ppaction://noaction" highlightClick="1">
              <a:snd r:embed="rId5" name="beep3.wav"/>
            </a:hlinkClick>
            <a:extLst>
              <a:ext uri="{FF2B5EF4-FFF2-40B4-BE49-F238E27FC236}">
                <a16:creationId xmlns:a16="http://schemas.microsoft.com/office/drawing/2014/main" id="{04139398-1F79-4050-A105-4732B89EC912}"/>
              </a:ext>
            </a:extLst>
          </p:cNvPr>
          <p:cNvSpPr/>
          <p:nvPr/>
        </p:nvSpPr>
        <p:spPr>
          <a:xfrm>
            <a:off x="426897" y="4790616"/>
            <a:ext cx="453788" cy="452927"/>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6" name="Action Button: Custom 21">
            <a:hlinkClick r:id="" action="ppaction://noaction" highlightClick="1">
              <a:snd r:embed="rId6" name="que fait amir 4 beep new quiet.wav"/>
            </a:hlinkClick>
            <a:extLst>
              <a:ext uri="{FF2B5EF4-FFF2-40B4-BE49-F238E27FC236}">
                <a16:creationId xmlns:a16="http://schemas.microsoft.com/office/drawing/2014/main" id="{B278A438-44AD-4807-8875-8521FF1196E2}"/>
              </a:ext>
            </a:extLst>
          </p:cNvPr>
          <p:cNvSpPr/>
          <p:nvPr/>
        </p:nvSpPr>
        <p:spPr>
          <a:xfrm>
            <a:off x="426897" y="5539042"/>
            <a:ext cx="453788" cy="452927"/>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7" name="Action Button: Custom 21">
            <a:hlinkClick r:id="" action="ppaction://noaction" highlightClick="1">
              <a:snd r:embed="rId7" name="5 beep quiet.wav"/>
            </a:hlinkClick>
            <a:extLst>
              <a:ext uri="{FF2B5EF4-FFF2-40B4-BE49-F238E27FC236}">
                <a16:creationId xmlns:a16="http://schemas.microsoft.com/office/drawing/2014/main" id="{0756185B-5BDD-4B4E-A5CE-898BEC1CF213}"/>
              </a:ext>
            </a:extLst>
          </p:cNvPr>
          <p:cNvSpPr/>
          <p:nvPr/>
        </p:nvSpPr>
        <p:spPr>
          <a:xfrm>
            <a:off x="6268563" y="3213735"/>
            <a:ext cx="453788" cy="452927"/>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28" name="Action Button: Custom 21">
            <a:hlinkClick r:id="" action="ppaction://noaction" highlightClick="1">
              <a:snd r:embed="rId8" name="beep6.wav"/>
            </a:hlinkClick>
            <a:extLst>
              <a:ext uri="{FF2B5EF4-FFF2-40B4-BE49-F238E27FC236}">
                <a16:creationId xmlns:a16="http://schemas.microsoft.com/office/drawing/2014/main" id="{9E3316B9-CDE4-4AF4-87A1-E22B781BA0E8}"/>
              </a:ext>
            </a:extLst>
          </p:cNvPr>
          <p:cNvSpPr/>
          <p:nvPr/>
        </p:nvSpPr>
        <p:spPr>
          <a:xfrm>
            <a:off x="6267760" y="3980374"/>
            <a:ext cx="453788" cy="452927"/>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29" name="Action Button: Custom 21">
            <a:hlinkClick r:id="" action="ppaction://noaction" highlightClick="1">
              <a:snd r:embed="rId9" name="que fait amir 7 beep quiet.wav"/>
            </a:hlinkClick>
            <a:extLst>
              <a:ext uri="{FF2B5EF4-FFF2-40B4-BE49-F238E27FC236}">
                <a16:creationId xmlns:a16="http://schemas.microsoft.com/office/drawing/2014/main" id="{284DE3AE-DEDA-43B7-8E2A-87EEF9046144}"/>
              </a:ext>
            </a:extLst>
          </p:cNvPr>
          <p:cNvSpPr/>
          <p:nvPr/>
        </p:nvSpPr>
        <p:spPr>
          <a:xfrm>
            <a:off x="6267760" y="4790616"/>
            <a:ext cx="453788" cy="452927"/>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0" name="Action Button: Custom 21">
            <a:hlinkClick r:id="" action="ppaction://noaction" highlightClick="1">
              <a:snd r:embed="rId10" name="que fait amir 8 beep quiet.wav"/>
            </a:hlinkClick>
            <a:extLst>
              <a:ext uri="{FF2B5EF4-FFF2-40B4-BE49-F238E27FC236}">
                <a16:creationId xmlns:a16="http://schemas.microsoft.com/office/drawing/2014/main" id="{A8BB19E1-8173-409C-93F5-8DFC337149E4}"/>
              </a:ext>
            </a:extLst>
          </p:cNvPr>
          <p:cNvSpPr/>
          <p:nvPr/>
        </p:nvSpPr>
        <p:spPr>
          <a:xfrm>
            <a:off x="6267760" y="5539042"/>
            <a:ext cx="453788" cy="452927"/>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pic>
        <p:nvPicPr>
          <p:cNvPr id="19" name="Picture 18">
            <a:extLst>
              <a:ext uri="{FF2B5EF4-FFF2-40B4-BE49-F238E27FC236}">
                <a16:creationId xmlns:a16="http://schemas.microsoft.com/office/drawing/2014/main" id="{DBC84FCA-BF9E-4C4C-B128-85A9872F5A7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25150" y="538916"/>
            <a:ext cx="1800000" cy="1800000"/>
          </a:xfrm>
          <a:prstGeom prst="rect">
            <a:avLst/>
          </a:prstGeom>
        </p:spPr>
      </p:pic>
      <p:pic>
        <p:nvPicPr>
          <p:cNvPr id="21" name="Picture 20" descr="background rectangle">
            <a:extLst>
              <a:ext uri="{FF2B5EF4-FFF2-40B4-BE49-F238E27FC236}">
                <a16:creationId xmlns:a16="http://schemas.microsoft.com/office/drawing/2014/main" id="{DA409744-76E6-4F72-BBB0-20EAD015A2C7}"/>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2" name="Title 3">
            <a:extLst>
              <a:ext uri="{FF2B5EF4-FFF2-40B4-BE49-F238E27FC236}">
                <a16:creationId xmlns:a16="http://schemas.microsoft.com/office/drawing/2014/main" id="{154F7B5F-18A1-4466-9B3D-1E4C6B301213}"/>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Que fait Amir ?</a:t>
            </a:r>
          </a:p>
        </p:txBody>
      </p:sp>
      <p:sp>
        <p:nvSpPr>
          <p:cNvPr id="31" name="Rounded Rectangle 46">
            <a:extLst>
              <a:ext uri="{FF2B5EF4-FFF2-40B4-BE49-F238E27FC236}">
                <a16:creationId xmlns:a16="http://schemas.microsoft.com/office/drawing/2014/main" id="{28E325D4-662B-406D-937F-8CCB439B816F}"/>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4976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3" name="Oval Callout 2" hidden="1"/>
          <p:cNvSpPr/>
          <p:nvPr/>
        </p:nvSpPr>
        <p:spPr>
          <a:xfrm>
            <a:off x="4491788" y="4423556"/>
            <a:ext cx="6712299" cy="1749344"/>
          </a:xfrm>
          <a:prstGeom prst="wedgeEllipseCallout">
            <a:avLst>
              <a:gd name="adj1" fmla="val -51592"/>
              <a:gd name="adj2" fmla="val -47466"/>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TextBox 19" hidden="1"/>
          <p:cNvSpPr txBox="1"/>
          <p:nvPr/>
        </p:nvSpPr>
        <p:spPr>
          <a:xfrm>
            <a:off x="5036463" y="4734057"/>
            <a:ext cx="58782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These verb forms all sound the same!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–s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on the </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je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en-GB" sz="2400" b="0" i="1" u="none" strike="noStrike" kern="1200" cap="none" spc="0" normalizeH="0" baseline="0" noProof="0" dirty="0" err="1">
                <a:ln>
                  <a:noFill/>
                </a:ln>
                <a:solidFill>
                  <a:prstClr val="white"/>
                </a:solidFill>
                <a:effectLst/>
                <a:uLnTx/>
                <a:uFillTx/>
                <a:latin typeface="Century Gothic" panose="020F0302020204030204"/>
                <a:ea typeface="+mn-ea"/>
                <a:cs typeface="+mn-cs"/>
              </a:rPr>
              <a:t>tu</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forms is a </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silent final consonant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(SFC)</a:t>
            </a:r>
          </a:p>
        </p:txBody>
      </p:sp>
      <p:pic>
        <p:nvPicPr>
          <p:cNvPr id="2" name="Picture 1" descr="background rectangle ">
            <a:extLst>
              <a:ext uri="{FF2B5EF4-FFF2-40B4-BE49-F238E27FC236}">
                <a16:creationId xmlns:a16="http://schemas.microsoft.com/office/drawing/2014/main" id="{30C7BAD3-E64C-4DA2-A293-193FDB2EF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15"/>
          <p:cNvSpPr>
            <a:spLocks noGrp="1"/>
          </p:cNvSpPr>
          <p:nvPr>
            <p:ph type="title"/>
          </p:nvPr>
        </p:nvSpPr>
        <p:spPr>
          <a:xfrm>
            <a:off x="0" y="65388"/>
            <a:ext cx="5705915" cy="1325563"/>
          </a:xfrm>
        </p:spPr>
        <p:txBody>
          <a:bodyPr>
            <a:normAutofit/>
          </a:bodyPr>
          <a:lstStyle/>
          <a:p>
            <a:pPr rtl="0" eaLnBrk="1" fontAlgn="auto" latinLnBrk="0" hangingPunct="1"/>
            <a:r>
              <a:rPr lang="fr-FR" sz="3200" b="1" i="0" spc="0" baseline="0" dirty="0">
                <a:ln>
                  <a:noFill/>
                </a:ln>
                <a:solidFill>
                  <a:srgbClr val="FFFFFF"/>
                </a:solidFill>
                <a:effectLst/>
                <a:latin typeface="Century Gothic" panose="020B0502020202020204" pitchFamily="34" charset="0"/>
                <a:ea typeface="+mn-ea"/>
                <a:cs typeface="+mn-cs"/>
              </a:rPr>
              <a:t>Réponses </a:t>
            </a:r>
            <a:endParaRPr lang="fr-FR" sz="4000" dirty="0">
              <a:effectLst/>
            </a:endParaRPr>
          </a:p>
        </p:txBody>
      </p:sp>
      <p:sp>
        <p:nvSpPr>
          <p:cNvPr id="17" name="Rounded Rectangle 46">
            <a:extLst>
              <a:ext uri="{FF2B5EF4-FFF2-40B4-BE49-F238E27FC236}">
                <a16:creationId xmlns:a16="http://schemas.microsoft.com/office/drawing/2014/main" id="{93F3C814-AE9B-4882-8726-6E9BC444077B}"/>
              </a:ext>
            </a:extLst>
          </p:cNvPr>
          <p:cNvSpPr/>
          <p:nvPr/>
        </p:nvSpPr>
        <p:spPr>
          <a:xfrm>
            <a:off x="10725150" y="177535"/>
            <a:ext cx="1216308" cy="4612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4" name="TextBox 3">
            <a:extLst>
              <a:ext uri="{FF2B5EF4-FFF2-40B4-BE49-F238E27FC236}">
                <a16:creationId xmlns:a16="http://schemas.microsoft.com/office/drawing/2014/main" id="{9BE6B376-81F4-461D-871C-0CA48E3A1F4C}"/>
              </a:ext>
            </a:extLst>
          </p:cNvPr>
          <p:cNvSpPr txBox="1"/>
          <p:nvPr/>
        </p:nvSpPr>
        <p:spPr>
          <a:xfrm>
            <a:off x="0" y="1295491"/>
            <a:ext cx="119414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Amir dit des activités qu’</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il ne fait pas</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et des activités qu’</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il ne peut pas faire</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Écoute les phrases et coche la réponse correcte.</a:t>
            </a:r>
          </a:p>
        </p:txBody>
      </p:sp>
      <p:graphicFrame>
        <p:nvGraphicFramePr>
          <p:cNvPr id="10" name="Table 9">
            <a:extLst>
              <a:ext uri="{FF2B5EF4-FFF2-40B4-BE49-F238E27FC236}">
                <a16:creationId xmlns:a16="http://schemas.microsoft.com/office/drawing/2014/main" id="{4A393847-54F2-461C-8954-1D996F965EAD}"/>
              </a:ext>
            </a:extLst>
          </p:cNvPr>
          <p:cNvGraphicFramePr>
            <a:graphicFrameLocks noGrp="1"/>
          </p:cNvGraphicFramePr>
          <p:nvPr/>
        </p:nvGraphicFramePr>
        <p:xfrm>
          <a:off x="331892" y="2256812"/>
          <a:ext cx="5664655" cy="3945276"/>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2520000">
                  <a:extLst>
                    <a:ext uri="{9D8B030D-6E8A-4147-A177-3AD203B41FA5}">
                      <a16:colId xmlns:a16="http://schemas.microsoft.com/office/drawing/2014/main" val="2869389137"/>
                    </a:ext>
                  </a:extLst>
                </a:gridCol>
                <a:gridCol w="2520000">
                  <a:extLst>
                    <a:ext uri="{9D8B030D-6E8A-4147-A177-3AD203B41FA5}">
                      <a16:colId xmlns:a16="http://schemas.microsoft.com/office/drawing/2014/main" val="815285107"/>
                    </a:ext>
                  </a:extLst>
                </a:gridCol>
              </a:tblGrid>
              <a:tr h="781200">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rgbClr val="115076"/>
                          </a:solidFill>
                          <a:latin typeface="Century Gothic" panose="020B0502020202020204" pitchFamily="34" charset="0"/>
                        </a:rPr>
                        <a:t>il</a:t>
                      </a:r>
                      <a:r>
                        <a:rPr lang="en-GB" sz="2400" b="1" dirty="0">
                          <a:solidFill>
                            <a:srgbClr val="115076"/>
                          </a:solidFill>
                          <a:latin typeface="Century Gothic" panose="020B0502020202020204" pitchFamily="34" charset="0"/>
                        </a:rPr>
                        <a:t> ne fait pas </a:t>
                      </a:r>
                      <a:r>
                        <a:rPr lang="en-GB" sz="2400" b="1" dirty="0" err="1">
                          <a:solidFill>
                            <a:srgbClr val="115076"/>
                          </a:solidFill>
                          <a:latin typeface="Century Gothic" panose="020B0502020202020204" pitchFamily="34" charset="0"/>
                        </a:rPr>
                        <a:t>ça</a:t>
                      </a:r>
                      <a:endParaRPr lang="en-GB" sz="16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rgbClr val="115076"/>
                          </a:solidFill>
                          <a:latin typeface="Century Gothic" panose="020B0502020202020204" pitchFamily="34" charset="0"/>
                        </a:rPr>
                        <a:t>il</a:t>
                      </a:r>
                      <a:r>
                        <a:rPr lang="en-GB" sz="2400" b="1" dirty="0">
                          <a:solidFill>
                            <a:srgbClr val="115076"/>
                          </a:solidFill>
                          <a:latin typeface="Century Gothic" panose="020B0502020202020204" pitchFamily="34" charset="0"/>
                        </a:rPr>
                        <a:t> ne </a:t>
                      </a:r>
                      <a:r>
                        <a:rPr lang="en-GB" sz="2400" b="1" dirty="0" err="1">
                          <a:solidFill>
                            <a:srgbClr val="115076"/>
                          </a:solidFill>
                          <a:latin typeface="Century Gothic" panose="020B0502020202020204" pitchFamily="34" charset="0"/>
                        </a:rPr>
                        <a:t>peut</a:t>
                      </a:r>
                      <a:r>
                        <a:rPr lang="en-GB" sz="2400" b="1" dirty="0">
                          <a:solidFill>
                            <a:srgbClr val="115076"/>
                          </a:solidFill>
                          <a:latin typeface="Century Gothic" panose="020B0502020202020204" pitchFamily="34" charset="0"/>
                        </a:rPr>
                        <a:t> pas faire </a:t>
                      </a:r>
                      <a:r>
                        <a:rPr lang="en-GB" sz="2400" b="1" dirty="0" err="1">
                          <a:solidFill>
                            <a:srgbClr val="115076"/>
                          </a:solidFill>
                          <a:latin typeface="Century Gothic" panose="020B0502020202020204" pitchFamily="34" charset="0"/>
                        </a:rPr>
                        <a:t>ça</a:t>
                      </a:r>
                      <a:endParaRPr lang="en-GB" sz="16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6948471"/>
                  </a:ext>
                </a:extLst>
              </a:tr>
              <a:tr h="780579">
                <a:tc>
                  <a:txBody>
                    <a:bodyPr/>
                    <a:lstStyle/>
                    <a:p>
                      <a:pPr algn="ctr"/>
                      <a:endParaRPr lang="en-GB" sz="28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7601140"/>
                  </a:ext>
                </a:extLst>
              </a:tr>
              <a:tr h="780579">
                <a:tc>
                  <a:txBody>
                    <a:bodyPr/>
                    <a:lstStyle/>
                    <a:p>
                      <a:pPr algn="ctr"/>
                      <a:endParaRPr lang="en-GB" sz="28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5414137"/>
                  </a:ext>
                </a:extLst>
              </a:tr>
              <a:tr h="780579">
                <a:tc>
                  <a:txBody>
                    <a:bodyPr/>
                    <a:lstStyle/>
                    <a:p>
                      <a:pPr algn="ctr"/>
                      <a:endParaRPr lang="en-GB" sz="28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46029213"/>
                  </a:ext>
                </a:extLst>
              </a:tr>
              <a:tr h="780579">
                <a:tc>
                  <a:txBody>
                    <a:bodyPr/>
                    <a:lstStyle/>
                    <a:p>
                      <a:pPr algn="ctr"/>
                      <a:endParaRPr lang="en-GB" sz="28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0429551"/>
                  </a:ext>
                </a:extLst>
              </a:tr>
            </a:tbl>
          </a:graphicData>
        </a:graphic>
      </p:graphicFrame>
      <p:graphicFrame>
        <p:nvGraphicFramePr>
          <p:cNvPr id="11" name="Table 10">
            <a:extLst>
              <a:ext uri="{FF2B5EF4-FFF2-40B4-BE49-F238E27FC236}">
                <a16:creationId xmlns:a16="http://schemas.microsoft.com/office/drawing/2014/main" id="{FC550E3F-2F29-401E-B4F6-E47B3164B58A}"/>
              </a:ext>
            </a:extLst>
          </p:cNvPr>
          <p:cNvGraphicFramePr>
            <a:graphicFrameLocks noGrp="1"/>
          </p:cNvGraphicFramePr>
          <p:nvPr/>
        </p:nvGraphicFramePr>
        <p:xfrm>
          <a:off x="6181120" y="2264333"/>
          <a:ext cx="5664655" cy="3945276"/>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2520000">
                  <a:extLst>
                    <a:ext uri="{9D8B030D-6E8A-4147-A177-3AD203B41FA5}">
                      <a16:colId xmlns:a16="http://schemas.microsoft.com/office/drawing/2014/main" val="2869389137"/>
                    </a:ext>
                  </a:extLst>
                </a:gridCol>
                <a:gridCol w="2520000">
                  <a:extLst>
                    <a:ext uri="{9D8B030D-6E8A-4147-A177-3AD203B41FA5}">
                      <a16:colId xmlns:a16="http://schemas.microsoft.com/office/drawing/2014/main" val="815285107"/>
                    </a:ext>
                  </a:extLst>
                </a:gridCol>
              </a:tblGrid>
              <a:tr h="781200">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rgbClr val="115076"/>
                          </a:solidFill>
                          <a:latin typeface="Century Gothic" panose="020B0502020202020204" pitchFamily="34" charset="0"/>
                        </a:rPr>
                        <a:t>il</a:t>
                      </a:r>
                      <a:r>
                        <a:rPr lang="en-GB" sz="2400" b="1" dirty="0">
                          <a:solidFill>
                            <a:srgbClr val="115076"/>
                          </a:solidFill>
                          <a:latin typeface="Century Gothic" panose="020B0502020202020204" pitchFamily="34" charset="0"/>
                        </a:rPr>
                        <a:t> ne fait pas </a:t>
                      </a:r>
                      <a:r>
                        <a:rPr lang="en-GB" sz="2400" b="1" dirty="0" err="1">
                          <a:solidFill>
                            <a:srgbClr val="115076"/>
                          </a:solidFill>
                          <a:latin typeface="Century Gothic" panose="020B0502020202020204" pitchFamily="34" charset="0"/>
                        </a:rPr>
                        <a:t>ça</a:t>
                      </a:r>
                      <a:endParaRPr lang="en-GB" sz="16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rgbClr val="115076"/>
                          </a:solidFill>
                          <a:latin typeface="Century Gothic" panose="020B0502020202020204" pitchFamily="34" charset="0"/>
                        </a:rPr>
                        <a:t>il</a:t>
                      </a:r>
                      <a:r>
                        <a:rPr lang="en-GB" sz="2400" b="1" dirty="0">
                          <a:solidFill>
                            <a:srgbClr val="115076"/>
                          </a:solidFill>
                          <a:latin typeface="Century Gothic" panose="020B0502020202020204" pitchFamily="34" charset="0"/>
                        </a:rPr>
                        <a:t> ne </a:t>
                      </a:r>
                      <a:r>
                        <a:rPr lang="en-GB" sz="2400" b="1" dirty="0" err="1">
                          <a:solidFill>
                            <a:srgbClr val="115076"/>
                          </a:solidFill>
                          <a:latin typeface="Century Gothic" panose="020B0502020202020204" pitchFamily="34" charset="0"/>
                        </a:rPr>
                        <a:t>peut</a:t>
                      </a:r>
                      <a:r>
                        <a:rPr lang="en-GB" sz="2400" b="1" dirty="0">
                          <a:solidFill>
                            <a:srgbClr val="115076"/>
                          </a:solidFill>
                          <a:latin typeface="Century Gothic" panose="020B0502020202020204" pitchFamily="34" charset="0"/>
                        </a:rPr>
                        <a:t> pas faire </a:t>
                      </a:r>
                      <a:r>
                        <a:rPr lang="en-GB" sz="2400" b="1" dirty="0" err="1">
                          <a:solidFill>
                            <a:srgbClr val="115076"/>
                          </a:solidFill>
                          <a:latin typeface="Century Gothic" panose="020B0502020202020204" pitchFamily="34" charset="0"/>
                        </a:rPr>
                        <a:t>ça</a:t>
                      </a:r>
                      <a:endParaRPr lang="en-GB" sz="16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6948471"/>
                  </a:ext>
                </a:extLst>
              </a:tr>
              <a:tr h="780579">
                <a:tc>
                  <a:txBody>
                    <a:bodyPr/>
                    <a:lstStyle/>
                    <a:p>
                      <a:pPr algn="ctr"/>
                      <a:endParaRPr lang="en-GB" sz="28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7601140"/>
                  </a:ext>
                </a:extLst>
              </a:tr>
              <a:tr h="780579">
                <a:tc>
                  <a:txBody>
                    <a:bodyPr/>
                    <a:lstStyle/>
                    <a:p>
                      <a:pPr algn="ctr"/>
                      <a:endParaRPr lang="en-GB" sz="28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5414137"/>
                  </a:ext>
                </a:extLst>
              </a:tr>
              <a:tr h="780579">
                <a:tc>
                  <a:txBody>
                    <a:bodyPr/>
                    <a:lstStyle/>
                    <a:p>
                      <a:pPr algn="ctr"/>
                      <a:endParaRPr lang="en-GB" sz="28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46029213"/>
                  </a:ext>
                </a:extLst>
              </a:tr>
              <a:tr h="780579">
                <a:tc>
                  <a:txBody>
                    <a:bodyPr/>
                    <a:lstStyle/>
                    <a:p>
                      <a:pPr algn="ctr"/>
                      <a:endParaRPr lang="en-GB" sz="28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0429551"/>
                  </a:ext>
                </a:extLst>
              </a:tr>
            </a:tbl>
          </a:graphicData>
        </a:graphic>
      </p:graphicFrame>
      <p:pic>
        <p:nvPicPr>
          <p:cNvPr id="12" name="Picture 11">
            <a:extLst>
              <a:ext uri="{FF2B5EF4-FFF2-40B4-BE49-F238E27FC236}">
                <a16:creationId xmlns:a16="http://schemas.microsoft.com/office/drawing/2014/main" id="{CBD05DBB-E847-4267-A8A7-84DBB10DF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5785" y="3088050"/>
            <a:ext cx="691201" cy="720000"/>
          </a:xfrm>
          <a:prstGeom prst="rect">
            <a:avLst/>
          </a:prstGeom>
        </p:spPr>
      </p:pic>
      <p:pic>
        <p:nvPicPr>
          <p:cNvPr id="13" name="Picture 12">
            <a:extLst>
              <a:ext uri="{FF2B5EF4-FFF2-40B4-BE49-F238E27FC236}">
                <a16:creationId xmlns:a16="http://schemas.microsoft.com/office/drawing/2014/main" id="{2A3DFE86-EAA2-415D-B22A-934CE253FF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5172" y="3865887"/>
            <a:ext cx="691201" cy="720000"/>
          </a:xfrm>
          <a:prstGeom prst="rect">
            <a:avLst/>
          </a:prstGeom>
        </p:spPr>
      </p:pic>
      <p:pic>
        <p:nvPicPr>
          <p:cNvPr id="14" name="Picture 13">
            <a:extLst>
              <a:ext uri="{FF2B5EF4-FFF2-40B4-BE49-F238E27FC236}">
                <a16:creationId xmlns:a16="http://schemas.microsoft.com/office/drawing/2014/main" id="{0CF40665-5039-42D8-8F5E-2FF66FA40E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5172" y="4676129"/>
            <a:ext cx="691201" cy="720000"/>
          </a:xfrm>
          <a:prstGeom prst="rect">
            <a:avLst/>
          </a:prstGeom>
        </p:spPr>
      </p:pic>
      <p:pic>
        <p:nvPicPr>
          <p:cNvPr id="15" name="Picture 14">
            <a:extLst>
              <a:ext uri="{FF2B5EF4-FFF2-40B4-BE49-F238E27FC236}">
                <a16:creationId xmlns:a16="http://schemas.microsoft.com/office/drawing/2014/main" id="{304BAD7C-547B-4A30-BF5D-4344EAD2D1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5785" y="5424555"/>
            <a:ext cx="691201" cy="720000"/>
          </a:xfrm>
          <a:prstGeom prst="rect">
            <a:avLst/>
          </a:prstGeom>
        </p:spPr>
      </p:pic>
      <p:pic>
        <p:nvPicPr>
          <p:cNvPr id="18" name="Picture 17">
            <a:extLst>
              <a:ext uri="{FF2B5EF4-FFF2-40B4-BE49-F238E27FC236}">
                <a16:creationId xmlns:a16="http://schemas.microsoft.com/office/drawing/2014/main" id="{BD86251B-5B5C-4F3D-8A95-8ECDC50365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0559" y="3090628"/>
            <a:ext cx="691201" cy="720000"/>
          </a:xfrm>
          <a:prstGeom prst="rect">
            <a:avLst/>
          </a:prstGeom>
        </p:spPr>
      </p:pic>
      <p:pic>
        <p:nvPicPr>
          <p:cNvPr id="19" name="Picture 18">
            <a:extLst>
              <a:ext uri="{FF2B5EF4-FFF2-40B4-BE49-F238E27FC236}">
                <a16:creationId xmlns:a16="http://schemas.microsoft.com/office/drawing/2014/main" id="{4245F407-9BAF-4063-B2AD-D0803C7C56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0558" y="3875141"/>
            <a:ext cx="691201" cy="720000"/>
          </a:xfrm>
          <a:prstGeom prst="rect">
            <a:avLst/>
          </a:prstGeom>
        </p:spPr>
      </p:pic>
      <p:pic>
        <p:nvPicPr>
          <p:cNvPr id="21" name="Picture 20">
            <a:extLst>
              <a:ext uri="{FF2B5EF4-FFF2-40B4-BE49-F238E27FC236}">
                <a16:creationId xmlns:a16="http://schemas.microsoft.com/office/drawing/2014/main" id="{2AB15BE1-B2D5-4C29-ADC6-454BF8FF2D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8455" y="4648570"/>
            <a:ext cx="691201" cy="720000"/>
          </a:xfrm>
          <a:prstGeom prst="rect">
            <a:avLst/>
          </a:prstGeom>
        </p:spPr>
      </p:pic>
      <p:pic>
        <p:nvPicPr>
          <p:cNvPr id="22" name="Picture 21">
            <a:extLst>
              <a:ext uri="{FF2B5EF4-FFF2-40B4-BE49-F238E27FC236}">
                <a16:creationId xmlns:a16="http://schemas.microsoft.com/office/drawing/2014/main" id="{C9B9471A-5037-4AB6-9965-96ECE5E82D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8455" y="5424555"/>
            <a:ext cx="691202" cy="720000"/>
          </a:xfrm>
          <a:prstGeom prst="rect">
            <a:avLst/>
          </a:prstGeom>
        </p:spPr>
      </p:pic>
      <p:sp>
        <p:nvSpPr>
          <p:cNvPr id="23" name="Action Button: Custom 21">
            <a:hlinkClick r:id="" action="ppaction://noaction" highlightClick="1">
              <a:snd r:embed="rId5" name="que fait amir 1 quiet.wav"/>
            </a:hlinkClick>
            <a:extLst>
              <a:ext uri="{FF2B5EF4-FFF2-40B4-BE49-F238E27FC236}">
                <a16:creationId xmlns:a16="http://schemas.microsoft.com/office/drawing/2014/main" id="{BD00B425-578B-487F-9B11-9010FEBD58A6}"/>
              </a:ext>
            </a:extLst>
          </p:cNvPr>
          <p:cNvSpPr/>
          <p:nvPr/>
        </p:nvSpPr>
        <p:spPr>
          <a:xfrm>
            <a:off x="427700" y="3213735"/>
            <a:ext cx="453788" cy="452927"/>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4" name="Action Button: Custom 21">
            <a:hlinkClick r:id="" action="ppaction://noaction" highlightClick="1">
              <a:snd r:embed="rId6" name="23-2.wav"/>
            </a:hlinkClick>
            <a:extLst>
              <a:ext uri="{FF2B5EF4-FFF2-40B4-BE49-F238E27FC236}">
                <a16:creationId xmlns:a16="http://schemas.microsoft.com/office/drawing/2014/main" id="{67C9D339-2D0D-4043-B88B-B707ED1CE153}"/>
              </a:ext>
            </a:extLst>
          </p:cNvPr>
          <p:cNvSpPr/>
          <p:nvPr/>
        </p:nvSpPr>
        <p:spPr>
          <a:xfrm>
            <a:off x="426897" y="3980374"/>
            <a:ext cx="453788" cy="452927"/>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5" name="Action Button: Custom 21">
            <a:hlinkClick r:id="" action="ppaction://noaction" highlightClick="1">
              <a:snd r:embed="rId7" name="3.wav"/>
            </a:hlinkClick>
            <a:extLst>
              <a:ext uri="{FF2B5EF4-FFF2-40B4-BE49-F238E27FC236}">
                <a16:creationId xmlns:a16="http://schemas.microsoft.com/office/drawing/2014/main" id="{04139398-1F79-4050-A105-4732B89EC912}"/>
              </a:ext>
            </a:extLst>
          </p:cNvPr>
          <p:cNvSpPr/>
          <p:nvPr/>
        </p:nvSpPr>
        <p:spPr>
          <a:xfrm>
            <a:off x="426897" y="4790616"/>
            <a:ext cx="453788" cy="452927"/>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6" name="Action Button: Custom 21">
            <a:hlinkClick r:id="" action="ppaction://noaction" highlightClick="1">
              <a:snd r:embed="rId8" name="que fait amir 4 quiet.wav"/>
            </a:hlinkClick>
            <a:extLst>
              <a:ext uri="{FF2B5EF4-FFF2-40B4-BE49-F238E27FC236}">
                <a16:creationId xmlns:a16="http://schemas.microsoft.com/office/drawing/2014/main" id="{B278A438-44AD-4807-8875-8521FF1196E2}"/>
              </a:ext>
            </a:extLst>
          </p:cNvPr>
          <p:cNvSpPr/>
          <p:nvPr/>
        </p:nvSpPr>
        <p:spPr>
          <a:xfrm>
            <a:off x="426897" y="5539042"/>
            <a:ext cx="453788" cy="452927"/>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7" name="Action Button: Custom 21">
            <a:hlinkClick r:id="" action="ppaction://noaction" highlightClick="1">
              <a:snd r:embed="rId9" name="5-2.wav"/>
            </a:hlinkClick>
            <a:extLst>
              <a:ext uri="{FF2B5EF4-FFF2-40B4-BE49-F238E27FC236}">
                <a16:creationId xmlns:a16="http://schemas.microsoft.com/office/drawing/2014/main" id="{0756185B-5BDD-4B4E-A5CE-898BEC1CF213}"/>
              </a:ext>
            </a:extLst>
          </p:cNvPr>
          <p:cNvSpPr/>
          <p:nvPr/>
        </p:nvSpPr>
        <p:spPr>
          <a:xfrm>
            <a:off x="6268563" y="3213735"/>
            <a:ext cx="453788" cy="452927"/>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28" name="Action Button: Custom 21">
            <a:hlinkClick r:id="" action="ppaction://noaction" highlightClick="1">
              <a:snd r:embed="rId10" name="6.wav"/>
            </a:hlinkClick>
            <a:extLst>
              <a:ext uri="{FF2B5EF4-FFF2-40B4-BE49-F238E27FC236}">
                <a16:creationId xmlns:a16="http://schemas.microsoft.com/office/drawing/2014/main" id="{9E3316B9-CDE4-4AF4-87A1-E22B781BA0E8}"/>
              </a:ext>
            </a:extLst>
          </p:cNvPr>
          <p:cNvSpPr/>
          <p:nvPr/>
        </p:nvSpPr>
        <p:spPr>
          <a:xfrm>
            <a:off x="6267760" y="3980374"/>
            <a:ext cx="453788" cy="452927"/>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29" name="Action Button: Custom 21">
            <a:hlinkClick r:id="" action="ppaction://noaction" highlightClick="1">
              <a:snd r:embed="rId11" name="que fait amir 7 quiet.wav"/>
            </a:hlinkClick>
            <a:extLst>
              <a:ext uri="{FF2B5EF4-FFF2-40B4-BE49-F238E27FC236}">
                <a16:creationId xmlns:a16="http://schemas.microsoft.com/office/drawing/2014/main" id="{284DE3AE-DEDA-43B7-8E2A-87EEF9046144}"/>
              </a:ext>
            </a:extLst>
          </p:cNvPr>
          <p:cNvSpPr/>
          <p:nvPr/>
        </p:nvSpPr>
        <p:spPr>
          <a:xfrm>
            <a:off x="6267760" y="4790616"/>
            <a:ext cx="453788" cy="452927"/>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0" name="Action Button: Custom 21">
            <a:hlinkClick r:id="" action="ppaction://noaction" highlightClick="1">
              <a:snd r:embed="rId12" name="que fait amir 8 quiet.wav"/>
            </a:hlinkClick>
            <a:extLst>
              <a:ext uri="{FF2B5EF4-FFF2-40B4-BE49-F238E27FC236}">
                <a16:creationId xmlns:a16="http://schemas.microsoft.com/office/drawing/2014/main" id="{A8BB19E1-8173-409C-93F5-8DFC337149E4}"/>
              </a:ext>
            </a:extLst>
          </p:cNvPr>
          <p:cNvSpPr/>
          <p:nvPr/>
        </p:nvSpPr>
        <p:spPr>
          <a:xfrm>
            <a:off x="6267760" y="5539042"/>
            <a:ext cx="453788" cy="452927"/>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pic>
        <p:nvPicPr>
          <p:cNvPr id="31" name="Picture 30">
            <a:extLst>
              <a:ext uri="{FF2B5EF4-FFF2-40B4-BE49-F238E27FC236}">
                <a16:creationId xmlns:a16="http://schemas.microsoft.com/office/drawing/2014/main" id="{997C3D77-1385-4F70-8988-B723CB03B29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25150" y="538916"/>
            <a:ext cx="1800000" cy="1800000"/>
          </a:xfrm>
          <a:prstGeom prst="rect">
            <a:avLst/>
          </a:prstGeom>
        </p:spPr>
      </p:pic>
      <p:sp>
        <p:nvSpPr>
          <p:cNvPr id="32" name="TextBox 31">
            <a:extLst>
              <a:ext uri="{FF2B5EF4-FFF2-40B4-BE49-F238E27FC236}">
                <a16:creationId xmlns:a16="http://schemas.microsoft.com/office/drawing/2014/main" id="{3AC4496A-5255-49A4-830D-3B511E5AA08E}"/>
              </a:ext>
            </a:extLst>
          </p:cNvPr>
          <p:cNvSpPr txBox="1"/>
          <p:nvPr/>
        </p:nvSpPr>
        <p:spPr>
          <a:xfrm>
            <a:off x="6339882" y="406227"/>
            <a:ext cx="232627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mn-cs"/>
              </a:rPr>
              <a:t>Réponses</a:t>
            </a:r>
            <a:endPar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25923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9392625" cy="1062010"/>
          </a:xfrm>
        </p:spPr>
        <p:txBody>
          <a:bodyPr>
            <a:normAutofit fontScale="90000"/>
          </a:bodyPr>
          <a:lstStyle/>
          <a:p>
            <a:pPr algn="l"/>
            <a:r>
              <a:rPr lang="en-GB" sz="3600" b="1" dirty="0">
                <a:solidFill>
                  <a:prstClr val="white"/>
                </a:solidFill>
              </a:rPr>
              <a:t>Saying what you can and can’t do</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2800" dirty="0">
                <a:solidFill>
                  <a:prstClr val="white"/>
                </a:solidFill>
              </a:rPr>
              <a:t>modal verbs in negative sentences</a:t>
            </a:r>
          </a:p>
          <a:p>
            <a:pPr algn="l"/>
            <a:r>
              <a:rPr lang="en-GB" sz="2800" dirty="0">
                <a:solidFill>
                  <a:prstClr val="white"/>
                </a:solidFill>
              </a:rPr>
              <a:t>modal verbs in questions</a:t>
            </a:r>
          </a:p>
          <a:p>
            <a:pPr algn="l"/>
            <a:r>
              <a:rPr lang="en-US" sz="2800" dirty="0">
                <a:solidFill>
                  <a:prstClr val="white"/>
                </a:solidFill>
              </a:rPr>
              <a:t>SSC [-</a:t>
            </a:r>
            <a:r>
              <a:rPr lang="en-US" sz="2800" dirty="0" err="1">
                <a:solidFill>
                  <a:prstClr val="white"/>
                </a:solidFill>
              </a:rPr>
              <a:t>ien</a:t>
            </a:r>
            <a:r>
              <a:rPr lang="en-US" sz="2800" dirty="0">
                <a:solidFill>
                  <a:prstClr val="white"/>
                </a:solidFill>
              </a:rPr>
              <a:t>] [revisited]</a:t>
            </a:r>
            <a:endParaRPr lang="en-GB" sz="2800" dirty="0">
              <a:solidFill>
                <a:prstClr val="white"/>
              </a:solidFill>
            </a:endParaRP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3.2 - Week 6 - Lesson </a:t>
            </a:r>
            <a:r>
              <a:rPr lang="en-GB" sz="2000" dirty="0">
                <a:solidFill>
                  <a:prstClr val="white"/>
                </a:solidFill>
                <a:latin typeface="Century Gothic" panose="020B0502020202020204" pitchFamily="34" charset="0"/>
              </a:rPr>
              <a:t>70</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2" y="5666212"/>
            <a:ext cx="5094235"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Kirsten Somerville / Natalie Finlayson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09/07/21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6105725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 name="Picture 8" descr="Soccer Field Football Pitch clip art Free vector in Open office">
            <a:extLst>
              <a:ext uri="{FF2B5EF4-FFF2-40B4-BE49-F238E27FC236}">
                <a16:creationId xmlns:a16="http://schemas.microsoft.com/office/drawing/2014/main" id="{0DD472F5-69EC-4E69-BE3B-E5C36BDBCD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5998" y="1163992"/>
            <a:ext cx="9000000" cy="519295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Red Soccer Jersey Clip Art">
            <a:extLst>
              <a:ext uri="{FF2B5EF4-FFF2-40B4-BE49-F238E27FC236}">
                <a16:creationId xmlns:a16="http://schemas.microsoft.com/office/drawing/2014/main" id="{BC011F28-3AD8-4C66-8490-46DCC6E3A78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8928" y="5103376"/>
            <a:ext cx="888889" cy="7200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Red Soccer Jersey Clip Art">
            <a:extLst>
              <a:ext uri="{FF2B5EF4-FFF2-40B4-BE49-F238E27FC236}">
                <a16:creationId xmlns:a16="http://schemas.microsoft.com/office/drawing/2014/main" id="{66E42B6C-F4D8-47E8-B07E-C005835DD7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48330" y="3831864"/>
            <a:ext cx="888889" cy="7200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 descr="Red Soccer Jersey Clip Art">
            <a:extLst>
              <a:ext uri="{FF2B5EF4-FFF2-40B4-BE49-F238E27FC236}">
                <a16:creationId xmlns:a16="http://schemas.microsoft.com/office/drawing/2014/main" id="{509C5504-1B75-4953-B4CF-A1BADB7212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65091" y="4543321"/>
            <a:ext cx="888889" cy="7200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 descr="Red Soccer Jersey Clip Art">
            <a:extLst>
              <a:ext uri="{FF2B5EF4-FFF2-40B4-BE49-F238E27FC236}">
                <a16:creationId xmlns:a16="http://schemas.microsoft.com/office/drawing/2014/main" id="{EBA920F5-B407-4C3E-A8E6-7F9EDA1600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2041" y="1412514"/>
            <a:ext cx="888889" cy="7200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0" descr="Red Soccer Jersey Clip Art">
            <a:extLst>
              <a:ext uri="{FF2B5EF4-FFF2-40B4-BE49-F238E27FC236}">
                <a16:creationId xmlns:a16="http://schemas.microsoft.com/office/drawing/2014/main" id="{103BD0CA-C371-4D6A-B061-F0C63E136A4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7109" y="4250100"/>
            <a:ext cx="888889" cy="720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Red Soccer Jersey Clip Art">
            <a:extLst>
              <a:ext uri="{FF2B5EF4-FFF2-40B4-BE49-F238E27FC236}">
                <a16:creationId xmlns:a16="http://schemas.microsoft.com/office/drawing/2014/main" id="{D25E91FB-399D-4D40-ABC1-299FE04727C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4163" y="2781767"/>
            <a:ext cx="888889" cy="720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descr="Red Soccer Jersey Clip Art">
            <a:extLst>
              <a:ext uri="{FF2B5EF4-FFF2-40B4-BE49-F238E27FC236}">
                <a16:creationId xmlns:a16="http://schemas.microsoft.com/office/drawing/2014/main" id="{A6F4EB6D-CF9C-46F3-BFA5-6F9D856804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67613" y="4725486"/>
            <a:ext cx="888889" cy="7200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Red Soccer Jersey Clip Art">
            <a:extLst>
              <a:ext uri="{FF2B5EF4-FFF2-40B4-BE49-F238E27FC236}">
                <a16:creationId xmlns:a16="http://schemas.microsoft.com/office/drawing/2014/main" id="{0217C093-834B-4530-B3A6-22731769E21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1452" y="1446237"/>
            <a:ext cx="888889" cy="720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Red Soccer Jersey Clip Art">
            <a:extLst>
              <a:ext uri="{FF2B5EF4-FFF2-40B4-BE49-F238E27FC236}">
                <a16:creationId xmlns:a16="http://schemas.microsoft.com/office/drawing/2014/main" id="{48BB156E-E066-41A1-9E57-8599EE9BC3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91900" y="3069000"/>
            <a:ext cx="888889" cy="720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Red Soccer Jersey Clip Art">
            <a:extLst>
              <a:ext uri="{FF2B5EF4-FFF2-40B4-BE49-F238E27FC236}">
                <a16:creationId xmlns:a16="http://schemas.microsoft.com/office/drawing/2014/main" id="{73DE09FD-43A0-46E6-AB07-8535F92573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03885" y="1317925"/>
            <a:ext cx="888889" cy="720000"/>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6215BFE1-CC1E-4D06-BA37-1478BEE87423}"/>
              </a:ext>
            </a:extLst>
          </p:cNvPr>
          <p:cNvSpPr txBox="1"/>
          <p:nvPr/>
        </p:nvSpPr>
        <p:spPr>
          <a:xfrm>
            <a:off x="2347230" y="2036135"/>
            <a:ext cx="1002197" cy="40011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Adrien</a:t>
            </a:r>
          </a:p>
        </p:txBody>
      </p:sp>
      <p:sp>
        <p:nvSpPr>
          <p:cNvPr id="56" name="TextBox 55">
            <a:extLst>
              <a:ext uri="{FF2B5EF4-FFF2-40B4-BE49-F238E27FC236}">
                <a16:creationId xmlns:a16="http://schemas.microsoft.com/office/drawing/2014/main" id="{834F7664-B053-41C2-AB0B-8EF6A5F53862}"/>
              </a:ext>
            </a:extLst>
          </p:cNvPr>
          <p:cNvSpPr txBox="1"/>
          <p:nvPr/>
        </p:nvSpPr>
        <p:spPr>
          <a:xfrm>
            <a:off x="4919338" y="2160582"/>
            <a:ext cx="1343638" cy="40011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Benjamin</a:t>
            </a:r>
          </a:p>
        </p:txBody>
      </p:sp>
      <p:sp>
        <p:nvSpPr>
          <p:cNvPr id="57" name="TextBox 56">
            <a:extLst>
              <a:ext uri="{FF2B5EF4-FFF2-40B4-BE49-F238E27FC236}">
                <a16:creationId xmlns:a16="http://schemas.microsoft.com/office/drawing/2014/main" id="{5BD6C8CE-705F-4D19-8855-D3F96D834D75}"/>
              </a:ext>
            </a:extLst>
          </p:cNvPr>
          <p:cNvSpPr txBox="1"/>
          <p:nvPr/>
        </p:nvSpPr>
        <p:spPr>
          <a:xfrm>
            <a:off x="6128202" y="3501767"/>
            <a:ext cx="901209"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Julien</a:t>
            </a:r>
          </a:p>
        </p:txBody>
      </p:sp>
      <p:sp>
        <p:nvSpPr>
          <p:cNvPr id="58" name="TextBox 57">
            <a:extLst>
              <a:ext uri="{FF2B5EF4-FFF2-40B4-BE49-F238E27FC236}">
                <a16:creationId xmlns:a16="http://schemas.microsoft.com/office/drawing/2014/main" id="{944D8472-7C92-4AC2-ACA6-D627A4B036A5}"/>
              </a:ext>
            </a:extLst>
          </p:cNvPr>
          <p:cNvSpPr txBox="1"/>
          <p:nvPr/>
        </p:nvSpPr>
        <p:spPr>
          <a:xfrm>
            <a:off x="7352458" y="2132514"/>
            <a:ext cx="1239442"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Corentin</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D693DDFF-0DC6-4FE0-A284-494D2F3E73BD}"/>
              </a:ext>
            </a:extLst>
          </p:cNvPr>
          <p:cNvSpPr txBox="1"/>
          <p:nvPr/>
        </p:nvSpPr>
        <p:spPr>
          <a:xfrm>
            <a:off x="8430248" y="3766050"/>
            <a:ext cx="1212191"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Aurélien</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0" name="TextBox 59">
            <a:extLst>
              <a:ext uri="{FF2B5EF4-FFF2-40B4-BE49-F238E27FC236}">
                <a16:creationId xmlns:a16="http://schemas.microsoft.com/office/drawing/2014/main" id="{F54781E3-D971-40EA-BB9C-D50AB1158E0D}"/>
              </a:ext>
            </a:extLst>
          </p:cNvPr>
          <p:cNvSpPr txBox="1"/>
          <p:nvPr/>
        </p:nvSpPr>
        <p:spPr>
          <a:xfrm>
            <a:off x="2813693" y="4537153"/>
            <a:ext cx="958917"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Martin</a:t>
            </a:r>
          </a:p>
        </p:txBody>
      </p:sp>
      <p:sp>
        <p:nvSpPr>
          <p:cNvPr id="61" name="TextBox 60">
            <a:extLst>
              <a:ext uri="{FF2B5EF4-FFF2-40B4-BE49-F238E27FC236}">
                <a16:creationId xmlns:a16="http://schemas.microsoft.com/office/drawing/2014/main" id="{8D64D8C2-069A-4E49-8186-FE40D31C43E3}"/>
              </a:ext>
            </a:extLst>
          </p:cNvPr>
          <p:cNvSpPr txBox="1"/>
          <p:nvPr/>
        </p:nvSpPr>
        <p:spPr>
          <a:xfrm>
            <a:off x="4917492" y="4937263"/>
            <a:ext cx="1388522" cy="40011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Sébastien</a:t>
            </a:r>
          </a:p>
        </p:txBody>
      </p:sp>
      <p:sp>
        <p:nvSpPr>
          <p:cNvPr id="62" name="TextBox 61">
            <a:extLst>
              <a:ext uri="{FF2B5EF4-FFF2-40B4-BE49-F238E27FC236}">
                <a16:creationId xmlns:a16="http://schemas.microsoft.com/office/drawing/2014/main" id="{9D5C2FD0-5FE8-47B3-BB93-953ED5481701}"/>
              </a:ext>
            </a:extLst>
          </p:cNvPr>
          <p:cNvSpPr txBox="1"/>
          <p:nvPr/>
        </p:nvSpPr>
        <p:spPr>
          <a:xfrm>
            <a:off x="9013247" y="5263321"/>
            <a:ext cx="992579" cy="40011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Lucien</a:t>
            </a:r>
          </a:p>
        </p:txBody>
      </p:sp>
      <p:sp>
        <p:nvSpPr>
          <p:cNvPr id="63" name="TextBox 62">
            <a:extLst>
              <a:ext uri="{FF2B5EF4-FFF2-40B4-BE49-F238E27FC236}">
                <a16:creationId xmlns:a16="http://schemas.microsoft.com/office/drawing/2014/main" id="{C4C7CAC2-5E6B-485A-9023-FD4CDE2AB0ED}"/>
              </a:ext>
            </a:extLst>
          </p:cNvPr>
          <p:cNvSpPr txBox="1"/>
          <p:nvPr/>
        </p:nvSpPr>
        <p:spPr>
          <a:xfrm>
            <a:off x="7109970" y="5445486"/>
            <a:ext cx="1204177" cy="40011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Valentin</a:t>
            </a:r>
          </a:p>
        </p:txBody>
      </p:sp>
      <p:sp>
        <p:nvSpPr>
          <p:cNvPr id="64" name="TextBox 63">
            <a:extLst>
              <a:ext uri="{FF2B5EF4-FFF2-40B4-BE49-F238E27FC236}">
                <a16:creationId xmlns:a16="http://schemas.microsoft.com/office/drawing/2014/main" id="{7078D3F5-0F90-4C4C-835F-2C53EBEC0300}"/>
              </a:ext>
            </a:extLst>
          </p:cNvPr>
          <p:cNvSpPr txBox="1"/>
          <p:nvPr/>
        </p:nvSpPr>
        <p:spPr>
          <a:xfrm>
            <a:off x="1640250" y="5823376"/>
            <a:ext cx="1026243" cy="40011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Fabien</a:t>
            </a:r>
          </a:p>
        </p:txBody>
      </p:sp>
      <p:pic>
        <p:nvPicPr>
          <p:cNvPr id="65" name="Picture 6" descr="Soccer Ball Clipart">
            <a:extLst>
              <a:ext uri="{FF2B5EF4-FFF2-40B4-BE49-F238E27FC236}">
                <a16:creationId xmlns:a16="http://schemas.microsoft.com/office/drawing/2014/main" id="{81E2AB62-EB96-434A-A607-A87289B39EF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66485" y="3069000"/>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Red Soccer Jersey Clip Art">
            <a:extLst>
              <a:ext uri="{FF2B5EF4-FFF2-40B4-BE49-F238E27FC236}">
                <a16:creationId xmlns:a16="http://schemas.microsoft.com/office/drawing/2014/main" id="{4D4448DB-E591-4261-99CA-5D8D8DBE1A9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94676" y="2465954"/>
            <a:ext cx="888889" cy="72000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3EB5EBF9-120C-44BF-B432-6633A7D41B5A}"/>
              </a:ext>
            </a:extLst>
          </p:cNvPr>
          <p:cNvSpPr txBox="1"/>
          <p:nvPr/>
        </p:nvSpPr>
        <p:spPr>
          <a:xfrm>
            <a:off x="3460651" y="3184164"/>
            <a:ext cx="756938" cy="40011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Amir</a:t>
            </a:r>
          </a:p>
        </p:txBody>
      </p:sp>
      <p:pic>
        <p:nvPicPr>
          <p:cNvPr id="34" name="Picture 33" descr="background rectangle">
            <a:extLst>
              <a:ext uri="{FF2B5EF4-FFF2-40B4-BE49-F238E27FC236}">
                <a16:creationId xmlns:a16="http://schemas.microsoft.com/office/drawing/2014/main" id="{26FA72E7-8B45-4CF5-B71F-E92CEE8B4326}"/>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0CD627AE-609E-4209-B4D4-9B7122BE8CAA}"/>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L’équipe</a:t>
            </a:r>
            <a:r>
              <a:rPr lang="en-GB" sz="3600" b="1" dirty="0">
                <a:solidFill>
                  <a:schemeClr val="bg1"/>
                </a:solidFill>
              </a:rPr>
              <a:t> </a:t>
            </a:r>
            <a:r>
              <a:rPr lang="en-GB" sz="3600" b="1" dirty="0" err="1">
                <a:solidFill>
                  <a:schemeClr val="bg1"/>
                </a:solidFill>
              </a:rPr>
              <a:t>d’Amir</a:t>
            </a:r>
            <a:endParaRPr lang="en-GB" sz="3600" b="1" dirty="0">
              <a:solidFill>
                <a:schemeClr val="bg1"/>
              </a:solidFill>
            </a:endParaRPr>
          </a:p>
        </p:txBody>
      </p:sp>
      <p:sp>
        <p:nvSpPr>
          <p:cNvPr id="36" name="Rounded Rectangle 46">
            <a:extLst>
              <a:ext uri="{FF2B5EF4-FFF2-40B4-BE49-F238E27FC236}">
                <a16:creationId xmlns:a16="http://schemas.microsoft.com/office/drawing/2014/main" id="{3C20B5C2-893F-417C-9713-FCCBC8263473}"/>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Action Button: Sound 38">
            <a:hlinkClick r:id="" action="ppaction://noaction" highlightClick="1">
              <a:snd r:embed="rId8" name="fabien.wav"/>
            </a:hlinkClick>
            <a:extLst>
              <a:ext uri="{FF2B5EF4-FFF2-40B4-BE49-F238E27FC236}">
                <a16:creationId xmlns:a16="http://schemas.microsoft.com/office/drawing/2014/main" id="{30FA16A8-1046-4C7F-A120-89BF91CB5E85}"/>
              </a:ext>
            </a:extLst>
          </p:cNvPr>
          <p:cNvSpPr/>
          <p:nvPr/>
        </p:nvSpPr>
        <p:spPr>
          <a:xfrm>
            <a:off x="2309817" y="5596773"/>
            <a:ext cx="288000" cy="288000"/>
          </a:xfrm>
          <a:prstGeom prst="actionButtonSound">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Action Button: Sound 39">
            <a:hlinkClick r:id="" action="ppaction://noaction" highlightClick="1">
              <a:snd r:embed="rId9" name="martin.wav"/>
            </a:hlinkClick>
            <a:extLst>
              <a:ext uri="{FF2B5EF4-FFF2-40B4-BE49-F238E27FC236}">
                <a16:creationId xmlns:a16="http://schemas.microsoft.com/office/drawing/2014/main" id="{E6C27200-6FA1-455A-ACDE-4CEAA6A48E73}"/>
              </a:ext>
            </a:extLst>
          </p:cNvPr>
          <p:cNvSpPr/>
          <p:nvPr/>
        </p:nvSpPr>
        <p:spPr>
          <a:xfrm>
            <a:off x="3410227" y="4330617"/>
            <a:ext cx="288000" cy="288000"/>
          </a:xfrm>
          <a:prstGeom prst="actionButtonSound">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Action Button: Sound 40">
            <a:hlinkClick r:id="" action="ppaction://noaction" highlightClick="1">
              <a:snd r:embed="rId10" name="sebastien.wav"/>
            </a:hlinkClick>
            <a:extLst>
              <a:ext uri="{FF2B5EF4-FFF2-40B4-BE49-F238E27FC236}">
                <a16:creationId xmlns:a16="http://schemas.microsoft.com/office/drawing/2014/main" id="{C2A4BDEA-46A4-4CE3-97C8-842B92C3720A}"/>
              </a:ext>
            </a:extLst>
          </p:cNvPr>
          <p:cNvSpPr/>
          <p:nvPr/>
        </p:nvSpPr>
        <p:spPr>
          <a:xfrm>
            <a:off x="5748186" y="4682100"/>
            <a:ext cx="288000" cy="288000"/>
          </a:xfrm>
          <a:prstGeom prst="actionButtonSound">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2" name="Action Button: Sound 41">
            <a:hlinkClick r:id="" action="ppaction://noaction" highlightClick="1">
              <a:snd r:embed="rId11" name="adrien.wav"/>
            </a:hlinkClick>
            <a:extLst>
              <a:ext uri="{FF2B5EF4-FFF2-40B4-BE49-F238E27FC236}">
                <a16:creationId xmlns:a16="http://schemas.microsoft.com/office/drawing/2014/main" id="{94FF9E8F-0E9A-4967-B6D0-948586CB3511}"/>
              </a:ext>
            </a:extLst>
          </p:cNvPr>
          <p:cNvSpPr/>
          <p:nvPr/>
        </p:nvSpPr>
        <p:spPr>
          <a:xfrm>
            <a:off x="2953068" y="1806237"/>
            <a:ext cx="288000" cy="288000"/>
          </a:xfrm>
          <a:prstGeom prst="actionButtonSound">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Action Button: Sound 42">
            <a:hlinkClick r:id="" action="ppaction://noaction" highlightClick="1">
              <a:snd r:embed="rId12" name="benjamin.wav"/>
            </a:hlinkClick>
            <a:extLst>
              <a:ext uri="{FF2B5EF4-FFF2-40B4-BE49-F238E27FC236}">
                <a16:creationId xmlns:a16="http://schemas.microsoft.com/office/drawing/2014/main" id="{5945E230-F050-4570-AA57-E572B5BFFB15}"/>
              </a:ext>
            </a:extLst>
          </p:cNvPr>
          <p:cNvSpPr/>
          <p:nvPr/>
        </p:nvSpPr>
        <p:spPr>
          <a:xfrm>
            <a:off x="5661222" y="1911378"/>
            <a:ext cx="288000" cy="288000"/>
          </a:xfrm>
          <a:prstGeom prst="actionButtonSound">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7" name="Action Button: Sound 66">
            <a:hlinkClick r:id="" action="ppaction://noaction" highlightClick="1">
              <a:snd r:embed="rId13" name="julien.wav"/>
            </a:hlinkClick>
            <a:extLst>
              <a:ext uri="{FF2B5EF4-FFF2-40B4-BE49-F238E27FC236}">
                <a16:creationId xmlns:a16="http://schemas.microsoft.com/office/drawing/2014/main" id="{CCABFD9B-71F7-4700-AF73-8FA8055308F8}"/>
              </a:ext>
            </a:extLst>
          </p:cNvPr>
          <p:cNvSpPr/>
          <p:nvPr/>
        </p:nvSpPr>
        <p:spPr>
          <a:xfrm>
            <a:off x="6678236" y="3240219"/>
            <a:ext cx="288000" cy="288000"/>
          </a:xfrm>
          <a:prstGeom prst="actionButtonSound">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Action Button: Sound 67">
            <a:hlinkClick r:id="" action="ppaction://noaction" highlightClick="1">
              <a:snd r:embed="rId14" name="corentin.wav"/>
            </a:hlinkClick>
            <a:extLst>
              <a:ext uri="{FF2B5EF4-FFF2-40B4-BE49-F238E27FC236}">
                <a16:creationId xmlns:a16="http://schemas.microsoft.com/office/drawing/2014/main" id="{80C56ED3-C42E-4A3B-88B6-ED4259760443}"/>
              </a:ext>
            </a:extLst>
          </p:cNvPr>
          <p:cNvSpPr/>
          <p:nvPr/>
        </p:nvSpPr>
        <p:spPr>
          <a:xfrm>
            <a:off x="8069415" y="1889094"/>
            <a:ext cx="288000" cy="288000"/>
          </a:xfrm>
          <a:prstGeom prst="actionButtonSound">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9" name="Action Button: Sound 68">
            <a:hlinkClick r:id="" action="ppaction://noaction" highlightClick="1">
              <a:snd r:embed="rId15" name="aurelien.wav"/>
            </a:hlinkClick>
            <a:extLst>
              <a:ext uri="{FF2B5EF4-FFF2-40B4-BE49-F238E27FC236}">
                <a16:creationId xmlns:a16="http://schemas.microsoft.com/office/drawing/2014/main" id="{17041CD1-8878-4271-B13C-5A4B12CE553D}"/>
              </a:ext>
            </a:extLst>
          </p:cNvPr>
          <p:cNvSpPr/>
          <p:nvPr/>
        </p:nvSpPr>
        <p:spPr>
          <a:xfrm>
            <a:off x="9150248" y="3557055"/>
            <a:ext cx="288000" cy="288000"/>
          </a:xfrm>
          <a:prstGeom prst="actionButtonSound">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0" name="Action Button: Sound 69">
            <a:hlinkClick r:id="" action="ppaction://noaction" highlightClick="1">
              <a:snd r:embed="rId16" name="valentin.wav"/>
            </a:hlinkClick>
            <a:extLst>
              <a:ext uri="{FF2B5EF4-FFF2-40B4-BE49-F238E27FC236}">
                <a16:creationId xmlns:a16="http://schemas.microsoft.com/office/drawing/2014/main" id="{4F4BB6C6-3DB7-41EE-B645-A1DDB3A26B25}"/>
              </a:ext>
            </a:extLst>
          </p:cNvPr>
          <p:cNvSpPr/>
          <p:nvPr/>
        </p:nvSpPr>
        <p:spPr>
          <a:xfrm>
            <a:off x="7822485" y="5218776"/>
            <a:ext cx="288000" cy="288000"/>
          </a:xfrm>
          <a:prstGeom prst="actionButtonSound">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1" name="Action Button: Sound 70">
            <a:hlinkClick r:id="" action="ppaction://noaction" highlightClick="1">
              <a:snd r:embed="rId17" name="lucien.wav"/>
            </a:hlinkClick>
            <a:extLst>
              <a:ext uri="{FF2B5EF4-FFF2-40B4-BE49-F238E27FC236}">
                <a16:creationId xmlns:a16="http://schemas.microsoft.com/office/drawing/2014/main" id="{6FFF8F11-FAD3-4B27-8545-0177DF1E6E5B}"/>
              </a:ext>
            </a:extLst>
          </p:cNvPr>
          <p:cNvSpPr/>
          <p:nvPr/>
        </p:nvSpPr>
        <p:spPr>
          <a:xfrm>
            <a:off x="9592859" y="5033288"/>
            <a:ext cx="288000" cy="288000"/>
          </a:xfrm>
          <a:prstGeom prst="actionButtonSound">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205024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0833E-6 0 L -0.10169 0.24144 " pathEditMode="relative" rAng="0" ptsTypes="AA">
                                      <p:cBhvr>
                                        <p:cTn id="6" dur="1000" fill="hold"/>
                                        <p:tgtEl>
                                          <p:spTgt spid="65"/>
                                        </p:tgtEl>
                                        <p:attrNameLst>
                                          <p:attrName>ppt_x</p:attrName>
                                          <p:attrName>ppt_y</p:attrName>
                                        </p:attrNameLst>
                                      </p:cBhvr>
                                      <p:rCtr x="-5091" y="1206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10169 0.24144 L 0.04935 0.21991 " pathEditMode="relative" rAng="0" ptsTypes="AA">
                                      <p:cBhvr>
                                        <p:cTn id="10" dur="1000" fill="hold"/>
                                        <p:tgtEl>
                                          <p:spTgt spid="65"/>
                                        </p:tgtEl>
                                        <p:attrNameLst>
                                          <p:attrName>ppt_x</p:attrName>
                                          <p:attrName>ppt_y</p:attrName>
                                        </p:attrNameLst>
                                      </p:cBhvr>
                                      <p:rCtr x="7552" y="-1088"/>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04935 0.21991 L -0.09974 -0.02917 " pathEditMode="relative" rAng="0" ptsTypes="AA">
                                      <p:cBhvr>
                                        <p:cTn id="14" dur="1000" fill="hold"/>
                                        <p:tgtEl>
                                          <p:spTgt spid="65"/>
                                        </p:tgtEl>
                                        <p:attrNameLst>
                                          <p:attrName>ppt_x</p:attrName>
                                          <p:attrName>ppt_y</p:attrName>
                                        </p:attrNameLst>
                                      </p:cBhvr>
                                      <p:rCtr x="-7513" y="-12708"/>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09974 -0.02917 L -0.07578 -0.23588 " pathEditMode="relative" rAng="0" ptsTypes="AA">
                                      <p:cBhvr>
                                        <p:cTn id="18" dur="1000" fill="hold"/>
                                        <p:tgtEl>
                                          <p:spTgt spid="65"/>
                                        </p:tgtEl>
                                        <p:attrNameLst>
                                          <p:attrName>ppt_x</p:attrName>
                                          <p:attrName>ppt_y</p:attrName>
                                        </p:attrNameLst>
                                      </p:cBhvr>
                                      <p:rCtr x="1198" y="-10347"/>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0.07578 -0.23588 L -0.2737 0.16644 " pathEditMode="relative" rAng="0" ptsTypes="AA">
                                      <p:cBhvr>
                                        <p:cTn id="22" dur="1000" fill="hold"/>
                                        <p:tgtEl>
                                          <p:spTgt spid="65"/>
                                        </p:tgtEl>
                                        <p:attrNameLst>
                                          <p:attrName>ppt_x</p:attrName>
                                          <p:attrName>ppt_y</p:attrName>
                                        </p:attrNameLst>
                                      </p:cBhvr>
                                      <p:rCtr x="-9896" y="20116"/>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2737 0.16644 L -0.46367 0.30787 " pathEditMode="relative" rAng="0" ptsTypes="AA">
                                      <p:cBhvr>
                                        <p:cTn id="26" dur="1000" fill="hold"/>
                                        <p:tgtEl>
                                          <p:spTgt spid="65"/>
                                        </p:tgtEl>
                                        <p:attrNameLst>
                                          <p:attrName>ppt_x</p:attrName>
                                          <p:attrName>ppt_y</p:attrName>
                                        </p:attrNameLst>
                                      </p:cBhvr>
                                      <p:rCtr x="-9505" y="7060"/>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46367 0.30787 L -0.4082 -0.23056 " pathEditMode="relative" rAng="0" ptsTypes="AA">
                                      <p:cBhvr>
                                        <p:cTn id="30" dur="1000" fill="hold"/>
                                        <p:tgtEl>
                                          <p:spTgt spid="65"/>
                                        </p:tgtEl>
                                        <p:attrNameLst>
                                          <p:attrName>ppt_x</p:attrName>
                                          <p:attrName>ppt_y</p:attrName>
                                        </p:attrNameLst>
                                      </p:cBhvr>
                                      <p:rCtr x="2773" y="-26921"/>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0.4082 -0.23056 L -0.44935 0.11968 " pathEditMode="relative" rAng="0" ptsTypes="AA">
                                      <p:cBhvr>
                                        <p:cTn id="34" dur="1000" fill="hold"/>
                                        <p:tgtEl>
                                          <p:spTgt spid="65"/>
                                        </p:tgtEl>
                                        <p:attrNameLst>
                                          <p:attrName>ppt_x</p:attrName>
                                          <p:attrName>ppt_y</p:attrName>
                                        </p:attrNameLst>
                                      </p:cBhvr>
                                      <p:rCtr x="-2201" y="17500"/>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0.44935 0.11968 L -0.26914 -0.22755 " pathEditMode="relative" rAng="0" ptsTypes="AA">
                                      <p:cBhvr>
                                        <p:cTn id="38" dur="1000" fill="hold"/>
                                        <p:tgtEl>
                                          <p:spTgt spid="65"/>
                                        </p:tgtEl>
                                        <p:attrNameLst>
                                          <p:attrName>ppt_x</p:attrName>
                                          <p:attrName>ppt_y</p:attrName>
                                        </p:attrNameLst>
                                      </p:cBhvr>
                                      <p:rCtr x="9010" y="-17361"/>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0.26914 -0.22755 L -0.41289 -0.06389 " pathEditMode="relative" rAng="0" ptsTypes="AA">
                                      <p:cBhvr>
                                        <p:cTn id="42" dur="1000" fill="hold"/>
                                        <p:tgtEl>
                                          <p:spTgt spid="65"/>
                                        </p:tgtEl>
                                        <p:attrNameLst>
                                          <p:attrName>ppt_x</p:attrName>
                                          <p:attrName>ppt_y</p:attrName>
                                        </p:attrNameLst>
                                      </p:cBhvr>
                                      <p:rCtr x="-6445" y="8171"/>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0.41289 -0.06389 L -0.51393 0.04907 " pathEditMode="relative" rAng="0" ptsTypes="AA">
                                      <p:cBhvr>
                                        <p:cTn id="46" dur="500" fill="hold"/>
                                        <p:tgtEl>
                                          <p:spTgt spid="65"/>
                                        </p:tgtEl>
                                        <p:attrNameLst>
                                          <p:attrName>ppt_x</p:attrName>
                                          <p:attrName>ppt_y</p:attrName>
                                        </p:attrNameLst>
                                      </p:cBhvr>
                                      <p:rCtr x="-5052" y="5648"/>
                                    </p:animMotion>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Group 239">
            <a:extLst>
              <a:ext uri="{FF2B5EF4-FFF2-40B4-BE49-F238E27FC236}">
                <a16:creationId xmlns:a16="http://schemas.microsoft.com/office/drawing/2014/main" id="{83C5CD47-A664-42D0-8F5D-31D4B3885558}"/>
              </a:ext>
            </a:extLst>
          </p:cNvPr>
          <p:cNvGraphicFramePr>
            <a:graphicFrameLocks noGrp="1"/>
          </p:cNvGraphicFramePr>
          <p:nvPr>
            <p:extLst>
              <p:ext uri="{D42A27DB-BD31-4B8C-83A1-F6EECF244321}">
                <p14:modId xmlns:p14="http://schemas.microsoft.com/office/powerpoint/2010/main" val="1130941328"/>
              </p:ext>
            </p:extLst>
          </p:nvPr>
        </p:nvGraphicFramePr>
        <p:xfrm>
          <a:off x="156000" y="1578190"/>
          <a:ext cx="11880000" cy="4680727"/>
        </p:xfrm>
        <a:graphic>
          <a:graphicData uri="http://schemas.openxmlformats.org/drawingml/2006/table">
            <a:tbl>
              <a:tblPr/>
              <a:tblGrid>
                <a:gridCol w="1080000">
                  <a:extLst>
                    <a:ext uri="{9D8B030D-6E8A-4147-A177-3AD203B41FA5}">
                      <a16:colId xmlns:a16="http://schemas.microsoft.com/office/drawing/2014/main" val="20000"/>
                    </a:ext>
                  </a:extLst>
                </a:gridCol>
                <a:gridCol w="1800000">
                  <a:extLst>
                    <a:ext uri="{9D8B030D-6E8A-4147-A177-3AD203B41FA5}">
                      <a16:colId xmlns:a16="http://schemas.microsoft.com/office/drawing/2014/main" val="20001"/>
                    </a:ext>
                  </a:extLst>
                </a:gridCol>
                <a:gridCol w="1800000">
                  <a:extLst>
                    <a:ext uri="{9D8B030D-6E8A-4147-A177-3AD203B41FA5}">
                      <a16:colId xmlns:a16="http://schemas.microsoft.com/office/drawing/2014/main" val="20002"/>
                    </a:ext>
                  </a:extLst>
                </a:gridCol>
                <a:gridCol w="1800000">
                  <a:extLst>
                    <a:ext uri="{9D8B030D-6E8A-4147-A177-3AD203B41FA5}">
                      <a16:colId xmlns:a16="http://schemas.microsoft.com/office/drawing/2014/main" val="20003"/>
                    </a:ext>
                  </a:extLst>
                </a:gridCol>
                <a:gridCol w="1800000">
                  <a:extLst>
                    <a:ext uri="{9D8B030D-6E8A-4147-A177-3AD203B41FA5}">
                      <a16:colId xmlns:a16="http://schemas.microsoft.com/office/drawing/2014/main" val="20004"/>
                    </a:ext>
                  </a:extLst>
                </a:gridCol>
                <a:gridCol w="1800000">
                  <a:extLst>
                    <a:ext uri="{9D8B030D-6E8A-4147-A177-3AD203B41FA5}">
                      <a16:colId xmlns:a16="http://schemas.microsoft.com/office/drawing/2014/main" val="20005"/>
                    </a:ext>
                  </a:extLst>
                </a:gridCol>
                <a:gridCol w="1800000">
                  <a:extLst>
                    <a:ext uri="{9D8B030D-6E8A-4147-A177-3AD203B41FA5}">
                      <a16:colId xmlns:a16="http://schemas.microsoft.com/office/drawing/2014/main" val="20006"/>
                    </a:ext>
                  </a:extLst>
                </a:gridCol>
              </a:tblGrid>
              <a:tr h="72072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algn="ctr"/>
                      <a:r>
                        <a:rPr lang="en-GB" sz="3200" b="1" dirty="0">
                          <a:solidFill>
                            <a:srgbClr val="115076"/>
                          </a:solidFill>
                          <a:latin typeface="+mj-lt"/>
                        </a:rPr>
                        <a:t>1</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algn="ctr"/>
                      <a:r>
                        <a:rPr lang="en-GB" sz="3200" b="1" dirty="0">
                          <a:solidFill>
                            <a:srgbClr val="115076"/>
                          </a:solidFill>
                          <a:latin typeface="+mj-lt"/>
                        </a:rPr>
                        <a:t>2</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algn="ctr"/>
                      <a:r>
                        <a:rPr lang="en-GB" sz="3200" b="1" dirty="0">
                          <a:solidFill>
                            <a:srgbClr val="115076"/>
                          </a:solidFill>
                          <a:latin typeface="+mj-lt"/>
                        </a:rPr>
                        <a:t>3</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algn="ctr"/>
                      <a:r>
                        <a:rPr lang="en-GB" sz="3200" b="1" dirty="0">
                          <a:solidFill>
                            <a:srgbClr val="115076"/>
                          </a:solidFill>
                          <a:latin typeface="+mj-lt"/>
                        </a:rPr>
                        <a:t>4</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algn="ctr"/>
                      <a:r>
                        <a:rPr lang="en-GB" sz="3200" b="1" dirty="0">
                          <a:solidFill>
                            <a:srgbClr val="115076"/>
                          </a:solidFill>
                          <a:latin typeface="+mj-lt"/>
                        </a:rPr>
                        <a:t>5</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algn="ctr"/>
                      <a:r>
                        <a:rPr lang="en-GB" sz="3200" b="1" dirty="0">
                          <a:solidFill>
                            <a:srgbClr val="115076"/>
                          </a:solidFill>
                          <a:latin typeface="+mj-lt"/>
                        </a:rPr>
                        <a:t>6</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20000">
                <a:tc>
                  <a:txBody>
                    <a:bodyPr/>
                    <a:lstStyle/>
                    <a:p>
                      <a:pPr algn="ctr"/>
                      <a:r>
                        <a:rPr lang="en-GB" sz="3200" b="1" dirty="0">
                          <a:solidFill>
                            <a:srgbClr val="115076"/>
                          </a:solidFill>
                          <a:latin typeface="+mj-lt"/>
                        </a:rPr>
                        <a:t>A</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20000">
                <a:tc>
                  <a:txBody>
                    <a:bodyPr/>
                    <a:lstStyle/>
                    <a:p>
                      <a:pPr algn="ctr"/>
                      <a:r>
                        <a:rPr lang="en-GB" sz="3200" b="1" dirty="0">
                          <a:solidFill>
                            <a:srgbClr val="115076"/>
                          </a:solidFill>
                          <a:latin typeface="+mj-lt"/>
                        </a:rPr>
                        <a:t>B</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20000">
                <a:tc>
                  <a:txBody>
                    <a:bodyPr/>
                    <a:lstStyle/>
                    <a:p>
                      <a:pPr algn="ctr"/>
                      <a:r>
                        <a:rPr lang="en-GB" sz="3200" b="1" dirty="0">
                          <a:solidFill>
                            <a:srgbClr val="115076"/>
                          </a:solidFill>
                          <a:latin typeface="+mj-lt"/>
                        </a:rPr>
                        <a:t>C</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20000">
                <a:tc>
                  <a:txBody>
                    <a:bodyPr/>
                    <a:lstStyle/>
                    <a:p>
                      <a:pPr algn="ctr"/>
                      <a:r>
                        <a:rPr lang="en-GB" sz="3200" b="1" dirty="0">
                          <a:solidFill>
                            <a:srgbClr val="115076"/>
                          </a:solidFill>
                          <a:latin typeface="+mj-lt"/>
                        </a:rPr>
                        <a:t>D</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80000">
                <a:tc>
                  <a:txBody>
                    <a:bodyPr/>
                    <a:lstStyle/>
                    <a:p>
                      <a:pPr algn="ctr"/>
                      <a:r>
                        <a:rPr lang="en-GB" sz="3200" b="1" dirty="0">
                          <a:solidFill>
                            <a:srgbClr val="115076"/>
                          </a:solidFill>
                          <a:latin typeface="+mj-lt"/>
                        </a:rPr>
                        <a:t>E</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pic>
        <p:nvPicPr>
          <p:cNvPr id="9" name="Picture 6" descr="C:\Users\Winnie\AppData\Local\Microsoft\Windows\Temporary Internet Files\Content.IE5\83P2KKZX\MC900441717[1].png">
            <a:extLst>
              <a:ext uri="{FF2B5EF4-FFF2-40B4-BE49-F238E27FC236}">
                <a16:creationId xmlns:a16="http://schemas.microsoft.com/office/drawing/2014/main" id="{73463E55-18A9-4BB6-8BD8-E92E574537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899" y="2362183"/>
            <a:ext cx="5794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Users\Winnie\AppData\Local\Microsoft\Windows\Temporary Internet Files\Content.IE5\0VQ72ZAA\MC900439825[1].png">
            <a:extLst>
              <a:ext uri="{FF2B5EF4-FFF2-40B4-BE49-F238E27FC236}">
                <a16:creationId xmlns:a16="http://schemas.microsoft.com/office/drawing/2014/main" id="{7F1F85D4-EC28-421D-8511-FB4D6B8A17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2303" y="3863714"/>
            <a:ext cx="5762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7" descr="119498563188281957tasto_8_architetto_franc_01">
            <a:extLst>
              <a:ext uri="{FF2B5EF4-FFF2-40B4-BE49-F238E27FC236}">
                <a16:creationId xmlns:a16="http://schemas.microsoft.com/office/drawing/2014/main" id="{C4733A81-2196-4344-9F00-699E68599BC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0423" y="3144471"/>
            <a:ext cx="5048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C:\Users\Winnie\AppData\Local\Microsoft\Windows\Temporary Internet Files\Content.IE5\RJE6RGHW\MC900441703[1].png">
            <a:extLst>
              <a:ext uri="{FF2B5EF4-FFF2-40B4-BE49-F238E27FC236}">
                <a16:creationId xmlns:a16="http://schemas.microsoft.com/office/drawing/2014/main" id="{50011D45-6475-40C5-9F07-EC7CB25F1B3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49343" y="2392325"/>
            <a:ext cx="57626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e 116">
            <a:extLst>
              <a:ext uri="{FF2B5EF4-FFF2-40B4-BE49-F238E27FC236}">
                <a16:creationId xmlns:a16="http://schemas.microsoft.com/office/drawing/2014/main" id="{2EF17BFE-9526-41FC-B8B5-256F1517B1C0}"/>
              </a:ext>
            </a:extLst>
          </p:cNvPr>
          <p:cNvGrpSpPr>
            <a:grpSpLocks/>
          </p:cNvGrpSpPr>
          <p:nvPr/>
        </p:nvGrpSpPr>
        <p:grpSpPr bwMode="auto">
          <a:xfrm>
            <a:off x="3602999" y="3158232"/>
            <a:ext cx="576262" cy="504825"/>
            <a:chOff x="2123728" y="332656"/>
            <a:chExt cx="1326976" cy="1326976"/>
          </a:xfrm>
        </p:grpSpPr>
        <p:pic>
          <p:nvPicPr>
            <p:cNvPr id="14" name="Picture 11" descr="C:\Users\Winnie\AppData\Local\Microsoft\Windows\Temporary Internet Files\Content.IE5\RJE6RGHW\MC900439825[1].png">
              <a:extLst>
                <a:ext uri="{FF2B5EF4-FFF2-40B4-BE49-F238E27FC236}">
                  <a16:creationId xmlns:a16="http://schemas.microsoft.com/office/drawing/2014/main" id="{7E5DDD24-8548-4E46-A122-647B1F9EE69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23728" y="620688"/>
              <a:ext cx="966936" cy="96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C:\Users\Winnie\AppData\Local\Microsoft\Windows\Temporary Internet Files\Content.IE5\RJE6RGHW\MC900439825[1].png">
              <a:extLst>
                <a:ext uri="{FF2B5EF4-FFF2-40B4-BE49-F238E27FC236}">
                  <a16:creationId xmlns:a16="http://schemas.microsoft.com/office/drawing/2014/main" id="{0663D002-13B3-442B-A61F-426FABF7C49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3768" y="692696"/>
              <a:ext cx="966936" cy="96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C:\Users\Winnie\AppData\Local\Microsoft\Windows\Temporary Internet Files\Content.IE5\0VQ72ZAA\MC900441703[1].png">
              <a:extLst>
                <a:ext uri="{FF2B5EF4-FFF2-40B4-BE49-F238E27FC236}">
                  <a16:creationId xmlns:a16="http://schemas.microsoft.com/office/drawing/2014/main" id="{DE63B291-2CED-4750-9C16-B4E5FBD358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5776" y="332656"/>
              <a:ext cx="648072"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oupe 116">
            <a:extLst>
              <a:ext uri="{FF2B5EF4-FFF2-40B4-BE49-F238E27FC236}">
                <a16:creationId xmlns:a16="http://schemas.microsoft.com/office/drawing/2014/main" id="{CB8746AE-3FDD-4158-AA5C-AB6A84C9163E}"/>
              </a:ext>
            </a:extLst>
          </p:cNvPr>
          <p:cNvGrpSpPr>
            <a:grpSpLocks/>
          </p:cNvGrpSpPr>
          <p:nvPr/>
        </p:nvGrpSpPr>
        <p:grpSpPr bwMode="auto">
          <a:xfrm>
            <a:off x="5487177" y="3890437"/>
            <a:ext cx="576262" cy="504825"/>
            <a:chOff x="2123728" y="332656"/>
            <a:chExt cx="1326976" cy="1326976"/>
          </a:xfrm>
        </p:grpSpPr>
        <p:pic>
          <p:nvPicPr>
            <p:cNvPr id="18" name="Picture 11" descr="C:\Users\Winnie\AppData\Local\Microsoft\Windows\Temporary Internet Files\Content.IE5\RJE6RGHW\MC900439825[1].png">
              <a:extLst>
                <a:ext uri="{FF2B5EF4-FFF2-40B4-BE49-F238E27FC236}">
                  <a16:creationId xmlns:a16="http://schemas.microsoft.com/office/drawing/2014/main" id="{4CBCF711-D7CB-4902-BFD6-4E272C60AE9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23728" y="620688"/>
              <a:ext cx="966936" cy="96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1" descr="C:\Users\Winnie\AppData\Local\Microsoft\Windows\Temporary Internet Files\Content.IE5\RJE6RGHW\MC900439825[1].png">
              <a:extLst>
                <a:ext uri="{FF2B5EF4-FFF2-40B4-BE49-F238E27FC236}">
                  <a16:creationId xmlns:a16="http://schemas.microsoft.com/office/drawing/2014/main" id="{E9381BCA-BA5B-4371-A66F-688414694A9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3768" y="692696"/>
              <a:ext cx="966936" cy="96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2" descr="C:\Users\Winnie\AppData\Local\Microsoft\Windows\Temporary Internet Files\Content.IE5\0VQ72ZAA\MC900441703[1].png">
              <a:extLst>
                <a:ext uri="{FF2B5EF4-FFF2-40B4-BE49-F238E27FC236}">
                  <a16:creationId xmlns:a16="http://schemas.microsoft.com/office/drawing/2014/main" id="{C244D056-235A-48EF-833A-3D2BD38F71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5776" y="332656"/>
              <a:ext cx="648072"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Groupe 116">
            <a:extLst>
              <a:ext uri="{FF2B5EF4-FFF2-40B4-BE49-F238E27FC236}">
                <a16:creationId xmlns:a16="http://schemas.microsoft.com/office/drawing/2014/main" id="{35E3DAA2-8AE2-4C22-A5E1-B1AE44715D1D}"/>
              </a:ext>
            </a:extLst>
          </p:cNvPr>
          <p:cNvGrpSpPr>
            <a:grpSpLocks/>
          </p:cNvGrpSpPr>
          <p:nvPr/>
        </p:nvGrpSpPr>
        <p:grpSpPr bwMode="auto">
          <a:xfrm>
            <a:off x="7233167" y="3202306"/>
            <a:ext cx="576262" cy="504825"/>
            <a:chOff x="2123728" y="332656"/>
            <a:chExt cx="1326976" cy="1326976"/>
          </a:xfrm>
        </p:grpSpPr>
        <p:pic>
          <p:nvPicPr>
            <p:cNvPr id="22" name="Picture 11" descr="C:\Users\Winnie\AppData\Local\Microsoft\Windows\Temporary Internet Files\Content.IE5\RJE6RGHW\MC900439825[1].png">
              <a:extLst>
                <a:ext uri="{FF2B5EF4-FFF2-40B4-BE49-F238E27FC236}">
                  <a16:creationId xmlns:a16="http://schemas.microsoft.com/office/drawing/2014/main" id="{5DA281D3-9BDE-4B62-9337-481069EFB4B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23728" y="620688"/>
              <a:ext cx="966936" cy="96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1" descr="C:\Users\Winnie\AppData\Local\Microsoft\Windows\Temporary Internet Files\Content.IE5\RJE6RGHW\MC900439825[1].png">
              <a:extLst>
                <a:ext uri="{FF2B5EF4-FFF2-40B4-BE49-F238E27FC236}">
                  <a16:creationId xmlns:a16="http://schemas.microsoft.com/office/drawing/2014/main" id="{DADC26C8-0074-4D01-8F6B-8157575F137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3768" y="692696"/>
              <a:ext cx="966936" cy="96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2" descr="C:\Users\Winnie\AppData\Local\Microsoft\Windows\Temporary Internet Files\Content.IE5\0VQ72ZAA\MC900441703[1].png">
              <a:extLst>
                <a:ext uri="{FF2B5EF4-FFF2-40B4-BE49-F238E27FC236}">
                  <a16:creationId xmlns:a16="http://schemas.microsoft.com/office/drawing/2014/main" id="{6F6DCA91-D09D-4895-9536-D0BEB6A650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5776" y="332656"/>
              <a:ext cx="648072"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 name="Groupe 116">
            <a:extLst>
              <a:ext uri="{FF2B5EF4-FFF2-40B4-BE49-F238E27FC236}">
                <a16:creationId xmlns:a16="http://schemas.microsoft.com/office/drawing/2014/main" id="{5C2B4F5F-9C73-4670-B089-3E06E7288080}"/>
              </a:ext>
            </a:extLst>
          </p:cNvPr>
          <p:cNvGrpSpPr>
            <a:grpSpLocks/>
          </p:cNvGrpSpPr>
          <p:nvPr/>
        </p:nvGrpSpPr>
        <p:grpSpPr bwMode="auto">
          <a:xfrm>
            <a:off x="10939415" y="5466570"/>
            <a:ext cx="576263" cy="504825"/>
            <a:chOff x="2123728" y="332656"/>
            <a:chExt cx="1326976" cy="1326976"/>
          </a:xfrm>
        </p:grpSpPr>
        <p:pic>
          <p:nvPicPr>
            <p:cNvPr id="26" name="Picture 11" descr="C:\Users\Winnie\AppData\Local\Microsoft\Windows\Temporary Internet Files\Content.IE5\RJE6RGHW\MC900439825[1].png">
              <a:extLst>
                <a:ext uri="{FF2B5EF4-FFF2-40B4-BE49-F238E27FC236}">
                  <a16:creationId xmlns:a16="http://schemas.microsoft.com/office/drawing/2014/main" id="{C492D3F3-5CE8-42B2-826E-D7C5064E6D1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23728" y="620688"/>
              <a:ext cx="966936" cy="96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1" descr="C:\Users\Winnie\AppData\Local\Microsoft\Windows\Temporary Internet Files\Content.IE5\RJE6RGHW\MC900439825[1].png">
              <a:extLst>
                <a:ext uri="{FF2B5EF4-FFF2-40B4-BE49-F238E27FC236}">
                  <a16:creationId xmlns:a16="http://schemas.microsoft.com/office/drawing/2014/main" id="{FA635328-4A0B-425E-A5A8-197E2931D0A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3768" y="692696"/>
              <a:ext cx="966936" cy="96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2" descr="C:\Users\Winnie\AppData\Local\Microsoft\Windows\Temporary Internet Files\Content.IE5\0VQ72ZAA\MC900441703[1].png">
              <a:extLst>
                <a:ext uri="{FF2B5EF4-FFF2-40B4-BE49-F238E27FC236}">
                  <a16:creationId xmlns:a16="http://schemas.microsoft.com/office/drawing/2014/main" id="{DE197FCD-5AFC-438E-AC66-D565A2F6A7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5776" y="332656"/>
              <a:ext cx="648072"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 name="Groupe 116">
            <a:extLst>
              <a:ext uri="{FF2B5EF4-FFF2-40B4-BE49-F238E27FC236}">
                <a16:creationId xmlns:a16="http://schemas.microsoft.com/office/drawing/2014/main" id="{F210BA8A-FEF9-42F6-A429-F376C078917E}"/>
              </a:ext>
            </a:extLst>
          </p:cNvPr>
          <p:cNvGrpSpPr>
            <a:grpSpLocks/>
          </p:cNvGrpSpPr>
          <p:nvPr/>
        </p:nvGrpSpPr>
        <p:grpSpPr bwMode="auto">
          <a:xfrm>
            <a:off x="10932670" y="2433083"/>
            <a:ext cx="576263" cy="504825"/>
            <a:chOff x="2123728" y="332656"/>
            <a:chExt cx="1326976" cy="1326976"/>
          </a:xfrm>
        </p:grpSpPr>
        <p:pic>
          <p:nvPicPr>
            <p:cNvPr id="30" name="Picture 11" descr="C:\Users\Winnie\AppData\Local\Microsoft\Windows\Temporary Internet Files\Content.IE5\RJE6RGHW\MC900439825[1].png">
              <a:extLst>
                <a:ext uri="{FF2B5EF4-FFF2-40B4-BE49-F238E27FC236}">
                  <a16:creationId xmlns:a16="http://schemas.microsoft.com/office/drawing/2014/main" id="{42C3FE67-FCF0-4DC3-A406-1BD23FCF7D8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23728" y="620688"/>
              <a:ext cx="966936" cy="96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1" descr="C:\Users\Winnie\AppData\Local\Microsoft\Windows\Temporary Internet Files\Content.IE5\RJE6RGHW\MC900439825[1].png">
              <a:extLst>
                <a:ext uri="{FF2B5EF4-FFF2-40B4-BE49-F238E27FC236}">
                  <a16:creationId xmlns:a16="http://schemas.microsoft.com/office/drawing/2014/main" id="{2D7A5B8F-CBD5-439C-98C0-CE23DC81A71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3768" y="692696"/>
              <a:ext cx="966936" cy="96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2" descr="C:\Users\Winnie\AppData\Local\Microsoft\Windows\Temporary Internet Files\Content.IE5\0VQ72ZAA\MC900441703[1].png">
              <a:extLst>
                <a:ext uri="{FF2B5EF4-FFF2-40B4-BE49-F238E27FC236}">
                  <a16:creationId xmlns:a16="http://schemas.microsoft.com/office/drawing/2014/main" id="{847D281B-FB94-4FE8-B2CE-3AB6B68ADD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5776" y="332656"/>
              <a:ext cx="648072"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6" descr="C:\Users\Winnie\AppData\Local\Microsoft\Windows\Temporary Internet Files\Content.IE5\83P2KKZX\MC900441717[1].png">
            <a:extLst>
              <a:ext uri="{FF2B5EF4-FFF2-40B4-BE49-F238E27FC236}">
                <a16:creationId xmlns:a16="http://schemas.microsoft.com/office/drawing/2014/main" id="{B19205A6-CABB-4E99-B60C-A2B0B3D79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899" y="4577546"/>
            <a:ext cx="5794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6" descr="C:\Users\Winnie\AppData\Local\Microsoft\Windows\Temporary Internet Files\Content.IE5\83P2KKZX\MC900441717[1].png">
            <a:extLst>
              <a:ext uri="{FF2B5EF4-FFF2-40B4-BE49-F238E27FC236}">
                <a16:creationId xmlns:a16="http://schemas.microsoft.com/office/drawing/2014/main" id="{18BFEF05-9B99-48F8-A823-B72F4F8427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2487" y="4567116"/>
            <a:ext cx="5794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6" descr="C:\Users\Winnie\AppData\Local\Microsoft\Windows\Temporary Internet Files\Content.IE5\83P2KKZX\MC900441717[1].png">
            <a:extLst>
              <a:ext uri="{FF2B5EF4-FFF2-40B4-BE49-F238E27FC236}">
                <a16:creationId xmlns:a16="http://schemas.microsoft.com/office/drawing/2014/main" id="{2BF2C032-C7A4-4CE4-BCA1-6F221F0AD0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5629" y="5475132"/>
            <a:ext cx="5794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6" descr="C:\Users\Winnie\AppData\Local\Microsoft\Windows\Temporary Internet Files\Content.IE5\83P2KKZX\MC900441717[1].png">
            <a:extLst>
              <a:ext uri="{FF2B5EF4-FFF2-40B4-BE49-F238E27FC236}">
                <a16:creationId xmlns:a16="http://schemas.microsoft.com/office/drawing/2014/main" id="{13FDF06D-55E7-4DB1-B13B-4FA6A4AD9F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1666" y="2399979"/>
            <a:ext cx="5794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61" descr="119498563188281957tasto_8_architetto_franc_01">
            <a:extLst>
              <a:ext uri="{FF2B5EF4-FFF2-40B4-BE49-F238E27FC236}">
                <a16:creationId xmlns:a16="http://schemas.microsoft.com/office/drawing/2014/main" id="{28E1F308-7FD2-4FF3-9A4E-21EA4B6A992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78928" y="3890905"/>
            <a:ext cx="5048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63" descr="119498563188281957tasto_8_architetto_franc_01">
            <a:extLst>
              <a:ext uri="{FF2B5EF4-FFF2-40B4-BE49-F238E27FC236}">
                <a16:creationId xmlns:a16="http://schemas.microsoft.com/office/drawing/2014/main" id="{345DA939-1A48-4619-9741-78F8A22BB3B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90211" y="3157588"/>
            <a:ext cx="5048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64" descr="119498563188281957tasto_8_architetto_franc_01">
            <a:extLst>
              <a:ext uri="{FF2B5EF4-FFF2-40B4-BE49-F238E27FC236}">
                <a16:creationId xmlns:a16="http://schemas.microsoft.com/office/drawing/2014/main" id="{2E2F8F1F-B19C-4416-B198-7EE3B73E660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89788" y="5514155"/>
            <a:ext cx="5048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66" descr="119498563188281957tasto_8_architetto_franc_01">
            <a:extLst>
              <a:ext uri="{FF2B5EF4-FFF2-40B4-BE49-F238E27FC236}">
                <a16:creationId xmlns:a16="http://schemas.microsoft.com/office/drawing/2014/main" id="{62D43434-434F-4406-AAF0-4DB9DF44C05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4473" y="5512763"/>
            <a:ext cx="5048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67" descr="119498563188281957tasto_8_architetto_franc_01">
            <a:extLst>
              <a:ext uri="{FF2B5EF4-FFF2-40B4-BE49-F238E27FC236}">
                <a16:creationId xmlns:a16="http://schemas.microsoft.com/office/drawing/2014/main" id="{1DEB7620-2781-4877-9A85-99DA5B1418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87893" y="2421597"/>
            <a:ext cx="5048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8" descr="C:\Users\Winnie\AppData\Local\Microsoft\Windows\Temporary Internet Files\Content.IE5\RJE6RGHW\MC900441703[1].png">
            <a:extLst>
              <a:ext uri="{FF2B5EF4-FFF2-40B4-BE49-F238E27FC236}">
                <a16:creationId xmlns:a16="http://schemas.microsoft.com/office/drawing/2014/main" id="{836A1618-189C-4421-AC20-626A2A1ECCE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28539" y="3121474"/>
            <a:ext cx="576262"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8" descr="C:\Users\Winnie\AppData\Local\Microsoft\Windows\Temporary Internet Files\Content.IE5\RJE6RGHW\MC900441703[1].png">
            <a:extLst>
              <a:ext uri="{FF2B5EF4-FFF2-40B4-BE49-F238E27FC236}">
                <a16:creationId xmlns:a16="http://schemas.microsoft.com/office/drawing/2014/main" id="{FA4ED052-FC19-46DC-BA73-5F0952CF727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32164" y="3910189"/>
            <a:ext cx="576262"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8" descr="C:\Users\Winnie\AppData\Local\Microsoft\Windows\Temporary Internet Files\Content.IE5\RJE6RGHW\MC900441703[1].png">
            <a:extLst>
              <a:ext uri="{FF2B5EF4-FFF2-40B4-BE49-F238E27FC236}">
                <a16:creationId xmlns:a16="http://schemas.microsoft.com/office/drawing/2014/main" id="{2581FE0F-C29D-4C22-B989-566CC3E5A21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54491" y="4609691"/>
            <a:ext cx="57626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8" descr="C:\Users\Winnie\AppData\Local\Microsoft\Windows\Temporary Internet Files\Content.IE5\RJE6RGHW\MC900441703[1].png">
            <a:extLst>
              <a:ext uri="{FF2B5EF4-FFF2-40B4-BE49-F238E27FC236}">
                <a16:creationId xmlns:a16="http://schemas.microsoft.com/office/drawing/2014/main" id="{2930EA8B-19EC-4E50-ACF2-F43CA17CCCC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33167" y="4614863"/>
            <a:ext cx="57626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9" descr="C:\Users\Winnie\AppData\Local\Microsoft\Windows\Temporary Internet Files\Content.IE5\0VQ72ZAA\MC900439825[1].png">
            <a:extLst>
              <a:ext uri="{FF2B5EF4-FFF2-40B4-BE49-F238E27FC236}">
                <a16:creationId xmlns:a16="http://schemas.microsoft.com/office/drawing/2014/main" id="{2BA978E0-7D7E-48D0-AC62-EC3A5928B4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0189" y="5509526"/>
            <a:ext cx="57626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9" descr="C:\Users\Winnie\AppData\Local\Microsoft\Windows\Temporary Internet Files\Content.IE5\0VQ72ZAA\MC900439825[1].png">
            <a:extLst>
              <a:ext uri="{FF2B5EF4-FFF2-40B4-BE49-F238E27FC236}">
                <a16:creationId xmlns:a16="http://schemas.microsoft.com/office/drawing/2014/main" id="{E9950780-69C3-4F01-9998-2884BE1BF7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8065" y="5503342"/>
            <a:ext cx="57626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9" descr="C:\Users\Winnie\AppData\Local\Microsoft\Windows\Temporary Internet Files\Content.IE5\0VQ72ZAA\MC900439825[1].png">
            <a:extLst>
              <a:ext uri="{FF2B5EF4-FFF2-40B4-BE49-F238E27FC236}">
                <a16:creationId xmlns:a16="http://schemas.microsoft.com/office/drawing/2014/main" id="{7F7477CE-D0C6-4685-ACA0-26523F66DD0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8547" y="4577077"/>
            <a:ext cx="57626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9" descr="C:\Users\Winnie\AppData\Local\Microsoft\Windows\Temporary Internet Files\Content.IE5\0VQ72ZAA\MC900439825[1].png">
            <a:extLst>
              <a:ext uri="{FF2B5EF4-FFF2-40B4-BE49-F238E27FC236}">
                <a16:creationId xmlns:a16="http://schemas.microsoft.com/office/drawing/2014/main" id="{CD27FB47-4A97-4380-BC06-35277DF4B1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6068" y="2355680"/>
            <a:ext cx="57626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9" descr="C:\Users\Winnie\AppData\Local\Microsoft\Windows\Temporary Internet Files\Content.IE5\0VQ72ZAA\MC900439825[1].png">
            <a:extLst>
              <a:ext uri="{FF2B5EF4-FFF2-40B4-BE49-F238E27FC236}">
                <a16:creationId xmlns:a16="http://schemas.microsoft.com/office/drawing/2014/main" id="{8BC0E73E-251E-4950-A8FF-BDBA7D7CB5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24962" y="3120665"/>
            <a:ext cx="5762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9" descr="C:\Users\Winnie\AppData\Local\Microsoft\Windows\Temporary Internet Files\Content.IE5\0VQ72ZAA\MC900439825[1].png">
            <a:extLst>
              <a:ext uri="{FF2B5EF4-FFF2-40B4-BE49-F238E27FC236}">
                <a16:creationId xmlns:a16="http://schemas.microsoft.com/office/drawing/2014/main" id="{EF4AF430-1F92-473A-9C69-3F10A5ABF0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31190" y="3855980"/>
            <a:ext cx="5762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9" descr="C:\Users\Winnie\AppData\Local\Microsoft\Windows\Temporary Internet Files\Content.IE5\0VQ72ZAA\MC900439825[1].png">
            <a:extLst>
              <a:ext uri="{FF2B5EF4-FFF2-40B4-BE49-F238E27FC236}">
                <a16:creationId xmlns:a16="http://schemas.microsoft.com/office/drawing/2014/main" id="{A44DFEF0-E88B-41E7-BD65-99423A5EF9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17172" y="4593505"/>
            <a:ext cx="57626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9" descr="C:\Users\Winnie\AppData\Local\Microsoft\Windows\Temporary Internet Files\Content.IE5\0VQ72ZAA\MC900439825[1].png">
            <a:extLst>
              <a:ext uri="{FF2B5EF4-FFF2-40B4-BE49-F238E27FC236}">
                <a16:creationId xmlns:a16="http://schemas.microsoft.com/office/drawing/2014/main" id="{078D4B6D-FB5E-4405-86F4-499088883D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90755" y="3857257"/>
            <a:ext cx="576262"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Rectangle 53">
            <a:extLst>
              <a:ext uri="{FF2B5EF4-FFF2-40B4-BE49-F238E27FC236}">
                <a16:creationId xmlns:a16="http://schemas.microsoft.com/office/drawing/2014/main" id="{36367982-A8AA-4C9C-B77E-8F43EAF660DC}"/>
              </a:ext>
            </a:extLst>
          </p:cNvPr>
          <p:cNvSpPr/>
          <p:nvPr/>
        </p:nvSpPr>
        <p:spPr>
          <a:xfrm>
            <a:off x="1296050" y="3056374"/>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lvl="0" algn="ctr">
              <a:defRPr/>
            </a:pPr>
            <a:r>
              <a:rPr lang="fr-FR" sz="2000" b="1" dirty="0">
                <a:solidFill>
                  <a:srgbClr val="115076"/>
                </a:solidFill>
                <a:latin typeface="Century Gothic" panose="020B0502020202020204" pitchFamily="34" charset="0"/>
                <a:cs typeface="Arial" charset="0"/>
              </a:rPr>
              <a:t>tôt</a:t>
            </a:r>
            <a:endPar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endParaRPr>
          </a:p>
        </p:txBody>
      </p:sp>
      <p:sp>
        <p:nvSpPr>
          <p:cNvPr id="55" name="venir">
            <a:extLst>
              <a:ext uri="{FF2B5EF4-FFF2-40B4-BE49-F238E27FC236}">
                <a16:creationId xmlns:a16="http://schemas.microsoft.com/office/drawing/2014/main" id="{741B5372-A1D7-4423-8510-53EB77A8E87D}"/>
              </a:ext>
            </a:extLst>
          </p:cNvPr>
          <p:cNvSpPr/>
          <p:nvPr/>
        </p:nvSpPr>
        <p:spPr>
          <a:xfrm>
            <a:off x="1296050" y="2344695"/>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venir</a:t>
            </a:r>
          </a:p>
        </p:txBody>
      </p:sp>
      <p:sp>
        <p:nvSpPr>
          <p:cNvPr id="56" name="tu viens">
            <a:extLst>
              <a:ext uri="{FF2B5EF4-FFF2-40B4-BE49-F238E27FC236}">
                <a16:creationId xmlns:a16="http://schemas.microsoft.com/office/drawing/2014/main" id="{69C1B381-088A-4A32-90CC-C8E1073B30AB}"/>
              </a:ext>
            </a:extLst>
          </p:cNvPr>
          <p:cNvSpPr/>
          <p:nvPr/>
        </p:nvSpPr>
        <p:spPr>
          <a:xfrm>
            <a:off x="1296310" y="3783861"/>
            <a:ext cx="1710000" cy="620873"/>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tu sors</a:t>
            </a:r>
          </a:p>
        </p:txBody>
      </p:sp>
      <p:sp>
        <p:nvSpPr>
          <p:cNvPr id="57" name="il vient">
            <a:extLst>
              <a:ext uri="{FF2B5EF4-FFF2-40B4-BE49-F238E27FC236}">
                <a16:creationId xmlns:a16="http://schemas.microsoft.com/office/drawing/2014/main" id="{379948EA-D66D-46F2-B294-B8757D9541F6}"/>
              </a:ext>
            </a:extLst>
          </p:cNvPr>
          <p:cNvSpPr/>
          <p:nvPr/>
        </p:nvSpPr>
        <p:spPr>
          <a:xfrm>
            <a:off x="1296600" y="4495541"/>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il ne sort pas</a:t>
            </a:r>
          </a:p>
        </p:txBody>
      </p:sp>
      <p:sp>
        <p:nvSpPr>
          <p:cNvPr id="58" name="je viens d'Alger">
            <a:extLst>
              <a:ext uri="{FF2B5EF4-FFF2-40B4-BE49-F238E27FC236}">
                <a16:creationId xmlns:a16="http://schemas.microsoft.com/office/drawing/2014/main" id="{F0A42487-3305-4F0F-8AFD-047DB9AA7969}"/>
              </a:ext>
            </a:extLst>
          </p:cNvPr>
          <p:cNvSpPr/>
          <p:nvPr/>
        </p:nvSpPr>
        <p:spPr>
          <a:xfrm>
            <a:off x="1295594" y="5228009"/>
            <a:ext cx="1690216" cy="966849"/>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Je viens d’Alger.</a:t>
            </a:r>
          </a:p>
        </p:txBody>
      </p:sp>
      <p:sp>
        <p:nvSpPr>
          <p:cNvPr id="59" name="dire">
            <a:extLst>
              <a:ext uri="{FF2B5EF4-FFF2-40B4-BE49-F238E27FC236}">
                <a16:creationId xmlns:a16="http://schemas.microsoft.com/office/drawing/2014/main" id="{802E7112-7F28-4974-9477-47BEE1B05F68}"/>
              </a:ext>
            </a:extLst>
          </p:cNvPr>
          <p:cNvSpPr/>
          <p:nvPr/>
        </p:nvSpPr>
        <p:spPr>
          <a:xfrm>
            <a:off x="3079745" y="2338588"/>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partir</a:t>
            </a:r>
          </a:p>
        </p:txBody>
      </p:sp>
      <p:sp>
        <p:nvSpPr>
          <p:cNvPr id="60" name="je dis">
            <a:extLst>
              <a:ext uri="{FF2B5EF4-FFF2-40B4-BE49-F238E27FC236}">
                <a16:creationId xmlns:a16="http://schemas.microsoft.com/office/drawing/2014/main" id="{C39D7AC6-0DB5-4E95-B76A-0A8D4A43FCF7}"/>
              </a:ext>
            </a:extLst>
          </p:cNvPr>
          <p:cNvSpPr/>
          <p:nvPr/>
        </p:nvSpPr>
        <p:spPr>
          <a:xfrm>
            <a:off x="3081600" y="3056327"/>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elle vient</a:t>
            </a:r>
          </a:p>
        </p:txBody>
      </p:sp>
      <p:sp>
        <p:nvSpPr>
          <p:cNvPr id="61" name="tu dis">
            <a:extLst>
              <a:ext uri="{FF2B5EF4-FFF2-40B4-BE49-F238E27FC236}">
                <a16:creationId xmlns:a16="http://schemas.microsoft.com/office/drawing/2014/main" id="{4AAA27AB-945C-426A-B0F7-609A415B59E6}"/>
              </a:ext>
            </a:extLst>
          </p:cNvPr>
          <p:cNvSpPr/>
          <p:nvPr/>
        </p:nvSpPr>
        <p:spPr>
          <a:xfrm>
            <a:off x="3079478" y="3792367"/>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je reviens</a:t>
            </a:r>
          </a:p>
        </p:txBody>
      </p:sp>
      <p:sp>
        <p:nvSpPr>
          <p:cNvPr id="62" name="elle dit">
            <a:extLst>
              <a:ext uri="{FF2B5EF4-FFF2-40B4-BE49-F238E27FC236}">
                <a16:creationId xmlns:a16="http://schemas.microsoft.com/office/drawing/2014/main" id="{591BB50D-3F02-41BA-B698-23F82B2216A5}"/>
              </a:ext>
            </a:extLst>
          </p:cNvPr>
          <p:cNvSpPr/>
          <p:nvPr/>
        </p:nvSpPr>
        <p:spPr>
          <a:xfrm>
            <a:off x="3079023" y="4498856"/>
            <a:ext cx="1710000" cy="620755"/>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monsieur</a:t>
            </a:r>
          </a:p>
        </p:txBody>
      </p:sp>
      <p:sp>
        <p:nvSpPr>
          <p:cNvPr id="63" name="je dis la vérité">
            <a:extLst>
              <a:ext uri="{FF2B5EF4-FFF2-40B4-BE49-F238E27FC236}">
                <a16:creationId xmlns:a16="http://schemas.microsoft.com/office/drawing/2014/main" id="{E7C9B443-D6FC-4146-8AB1-7799EA7705B0}"/>
              </a:ext>
            </a:extLst>
          </p:cNvPr>
          <p:cNvSpPr/>
          <p:nvPr/>
        </p:nvSpPr>
        <p:spPr>
          <a:xfrm>
            <a:off x="3086273" y="5253003"/>
            <a:ext cx="1676001" cy="941855"/>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lvl="0" algn="ctr">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Je </a:t>
            </a:r>
            <a:r>
              <a:rPr lang="fr-FR" sz="2000" b="1" dirty="0">
                <a:solidFill>
                  <a:srgbClr val="115076"/>
                </a:solidFill>
                <a:latin typeface="Century Gothic" panose="020B0502020202020204" pitchFamily="34" charset="0"/>
                <a:cs typeface="Arial" charset="0"/>
              </a:rPr>
              <a:t>pars pour l’Algérie.</a:t>
            </a:r>
            <a:endPar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endParaRPr>
          </a:p>
        </p:txBody>
      </p:sp>
      <p:sp>
        <p:nvSpPr>
          <p:cNvPr id="64" name="sortir">
            <a:extLst>
              <a:ext uri="{FF2B5EF4-FFF2-40B4-BE49-F238E27FC236}">
                <a16:creationId xmlns:a16="http://schemas.microsoft.com/office/drawing/2014/main" id="{ADE8F8F8-DB69-4C93-874C-9C22F9B151B5}"/>
              </a:ext>
            </a:extLst>
          </p:cNvPr>
          <p:cNvSpPr/>
          <p:nvPr/>
        </p:nvSpPr>
        <p:spPr>
          <a:xfrm>
            <a:off x="4870506" y="2345343"/>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sortir</a:t>
            </a:r>
          </a:p>
        </p:txBody>
      </p:sp>
      <p:sp>
        <p:nvSpPr>
          <p:cNvPr id="65" name="je sors">
            <a:extLst>
              <a:ext uri="{FF2B5EF4-FFF2-40B4-BE49-F238E27FC236}">
                <a16:creationId xmlns:a16="http://schemas.microsoft.com/office/drawing/2014/main" id="{6B2E95A7-ED18-43C9-8B9E-4D9678F91745}"/>
              </a:ext>
            </a:extLst>
          </p:cNvPr>
          <p:cNvSpPr/>
          <p:nvPr/>
        </p:nvSpPr>
        <p:spPr>
          <a:xfrm>
            <a:off x="4873233" y="3053629"/>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tu deviens</a:t>
            </a:r>
          </a:p>
        </p:txBody>
      </p:sp>
      <p:sp>
        <p:nvSpPr>
          <p:cNvPr id="66" name="tu sors">
            <a:extLst>
              <a:ext uri="{FF2B5EF4-FFF2-40B4-BE49-F238E27FC236}">
                <a16:creationId xmlns:a16="http://schemas.microsoft.com/office/drawing/2014/main" id="{F2A32F7F-BBF1-4B5E-A7DE-0371CB3ACEE3}"/>
              </a:ext>
            </a:extLst>
          </p:cNvPr>
          <p:cNvSpPr/>
          <p:nvPr/>
        </p:nvSpPr>
        <p:spPr>
          <a:xfrm>
            <a:off x="4869784" y="3794279"/>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de</a:t>
            </a:r>
          </a:p>
        </p:txBody>
      </p:sp>
      <p:sp>
        <p:nvSpPr>
          <p:cNvPr id="67" name="il sort">
            <a:extLst>
              <a:ext uri="{FF2B5EF4-FFF2-40B4-BE49-F238E27FC236}">
                <a16:creationId xmlns:a16="http://schemas.microsoft.com/office/drawing/2014/main" id="{E371F73A-19F4-4E60-AEDB-DAC5DE5AE1E2}"/>
              </a:ext>
            </a:extLst>
          </p:cNvPr>
          <p:cNvSpPr/>
          <p:nvPr/>
        </p:nvSpPr>
        <p:spPr>
          <a:xfrm>
            <a:off x="4869784" y="4496367"/>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je pars</a:t>
            </a:r>
          </a:p>
        </p:txBody>
      </p:sp>
      <p:sp>
        <p:nvSpPr>
          <p:cNvPr id="68" name="je sors avec des amis">
            <a:extLst>
              <a:ext uri="{FF2B5EF4-FFF2-40B4-BE49-F238E27FC236}">
                <a16:creationId xmlns:a16="http://schemas.microsoft.com/office/drawing/2014/main" id="{085E2F1D-F3BF-46DD-968E-DA7EFD70D506}"/>
              </a:ext>
            </a:extLst>
          </p:cNvPr>
          <p:cNvSpPr/>
          <p:nvPr/>
        </p:nvSpPr>
        <p:spPr>
          <a:xfrm>
            <a:off x="4880483" y="5218865"/>
            <a:ext cx="1692386" cy="976259"/>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Je sors avec des amis.</a:t>
            </a:r>
          </a:p>
        </p:txBody>
      </p:sp>
      <p:sp>
        <p:nvSpPr>
          <p:cNvPr id="69" name="prendre">
            <a:extLst>
              <a:ext uri="{FF2B5EF4-FFF2-40B4-BE49-F238E27FC236}">
                <a16:creationId xmlns:a16="http://schemas.microsoft.com/office/drawing/2014/main" id="{586C6605-8A1F-4816-B610-5327FCD1B567}"/>
              </a:ext>
            </a:extLst>
          </p:cNvPr>
          <p:cNvSpPr/>
          <p:nvPr/>
        </p:nvSpPr>
        <p:spPr>
          <a:xfrm>
            <a:off x="6669457" y="2345811"/>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revenir</a:t>
            </a:r>
          </a:p>
        </p:txBody>
      </p:sp>
      <p:sp>
        <p:nvSpPr>
          <p:cNvPr id="70" name="je prends">
            <a:extLst>
              <a:ext uri="{FF2B5EF4-FFF2-40B4-BE49-F238E27FC236}">
                <a16:creationId xmlns:a16="http://schemas.microsoft.com/office/drawing/2014/main" id="{3094A94E-51C8-4D73-8AE7-A6A9B09BFC4E}"/>
              </a:ext>
            </a:extLst>
          </p:cNvPr>
          <p:cNvSpPr/>
          <p:nvPr/>
        </p:nvSpPr>
        <p:spPr>
          <a:xfrm>
            <a:off x="6671301" y="3056656"/>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il ne part pas</a:t>
            </a:r>
          </a:p>
        </p:txBody>
      </p:sp>
      <p:sp>
        <p:nvSpPr>
          <p:cNvPr id="71" name="tu prends">
            <a:extLst>
              <a:ext uri="{FF2B5EF4-FFF2-40B4-BE49-F238E27FC236}">
                <a16:creationId xmlns:a16="http://schemas.microsoft.com/office/drawing/2014/main" id="{FE1C1165-3573-40D0-B23F-62942E8B8106}"/>
              </a:ext>
            </a:extLst>
          </p:cNvPr>
          <p:cNvSpPr/>
          <p:nvPr/>
        </p:nvSpPr>
        <p:spPr>
          <a:xfrm>
            <a:off x="6673088" y="3781109"/>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tu pars</a:t>
            </a:r>
          </a:p>
        </p:txBody>
      </p:sp>
      <p:sp>
        <p:nvSpPr>
          <p:cNvPr id="72" name="elle prend">
            <a:extLst>
              <a:ext uri="{FF2B5EF4-FFF2-40B4-BE49-F238E27FC236}">
                <a16:creationId xmlns:a16="http://schemas.microsoft.com/office/drawing/2014/main" id="{920F9EA1-3E31-4721-A0BF-2475064BC792}"/>
              </a:ext>
            </a:extLst>
          </p:cNvPr>
          <p:cNvSpPr/>
          <p:nvPr/>
        </p:nvSpPr>
        <p:spPr>
          <a:xfrm>
            <a:off x="6687107" y="4496835"/>
            <a:ext cx="1692924"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je deviens</a:t>
            </a:r>
          </a:p>
        </p:txBody>
      </p:sp>
      <p:sp>
        <p:nvSpPr>
          <p:cNvPr id="73" name="je prends le train">
            <a:extLst>
              <a:ext uri="{FF2B5EF4-FFF2-40B4-BE49-F238E27FC236}">
                <a16:creationId xmlns:a16="http://schemas.microsoft.com/office/drawing/2014/main" id="{B93777A5-24E1-4C91-8232-80E333E39FDB}"/>
              </a:ext>
            </a:extLst>
          </p:cNvPr>
          <p:cNvSpPr/>
          <p:nvPr/>
        </p:nvSpPr>
        <p:spPr>
          <a:xfrm>
            <a:off x="6699770" y="5248684"/>
            <a:ext cx="1679688" cy="946174"/>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lvl="0" algn="ctr">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Je reviens </a:t>
            </a:r>
            <a:r>
              <a:rPr lang="en-GB" sz="2000" b="1" dirty="0">
                <a:solidFill>
                  <a:schemeClr val="accent1">
                    <a:lumMod val="50000"/>
                  </a:schemeClr>
                </a:solidFill>
                <a:latin typeface="+mj-lt"/>
              </a:rPr>
              <a:t>à</a:t>
            </a:r>
            <a:r>
              <a:rPr kumimoji="0" lang="fr-FR" sz="2000" b="1" i="0" u="none" strike="noStrike" kern="1200" cap="none" spc="0" normalizeH="0" baseline="0" noProof="0" dirty="0">
                <a:ln>
                  <a:noFill/>
                </a:ln>
                <a:solidFill>
                  <a:srgbClr val="115076"/>
                </a:solidFill>
                <a:effectLst/>
                <a:uLnTx/>
                <a:uFillTx/>
                <a:latin typeface="+mj-lt"/>
                <a:cs typeface="Arial" charset="0"/>
              </a:rPr>
              <a:t> </a:t>
            </a: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Londres.</a:t>
            </a:r>
          </a:p>
        </p:txBody>
      </p:sp>
      <p:sp>
        <p:nvSpPr>
          <p:cNvPr id="74" name="apprendre">
            <a:extLst>
              <a:ext uri="{FF2B5EF4-FFF2-40B4-BE49-F238E27FC236}">
                <a16:creationId xmlns:a16="http://schemas.microsoft.com/office/drawing/2014/main" id="{8EA56E0D-E2BC-4F5C-A045-F2BBA2E16576}"/>
              </a:ext>
            </a:extLst>
          </p:cNvPr>
          <p:cNvSpPr/>
          <p:nvPr/>
        </p:nvSpPr>
        <p:spPr>
          <a:xfrm>
            <a:off x="8484653" y="2344534"/>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devenir</a:t>
            </a:r>
          </a:p>
        </p:txBody>
      </p:sp>
      <p:sp>
        <p:nvSpPr>
          <p:cNvPr id="75" name="j'apprends">
            <a:extLst>
              <a:ext uri="{FF2B5EF4-FFF2-40B4-BE49-F238E27FC236}">
                <a16:creationId xmlns:a16="http://schemas.microsoft.com/office/drawing/2014/main" id="{F49636F1-0DF1-4236-B312-7C3BEA3A3B8C}"/>
              </a:ext>
            </a:extLst>
          </p:cNvPr>
          <p:cNvSpPr/>
          <p:nvPr/>
        </p:nvSpPr>
        <p:spPr>
          <a:xfrm>
            <a:off x="8483287" y="3055379"/>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je sors</a:t>
            </a:r>
          </a:p>
        </p:txBody>
      </p:sp>
      <p:sp>
        <p:nvSpPr>
          <p:cNvPr id="76" name="tu apprends">
            <a:extLst>
              <a:ext uri="{FF2B5EF4-FFF2-40B4-BE49-F238E27FC236}">
                <a16:creationId xmlns:a16="http://schemas.microsoft.com/office/drawing/2014/main" id="{9BB1A124-B24A-4678-8771-516875D05CAD}"/>
              </a:ext>
            </a:extLst>
          </p:cNvPr>
          <p:cNvSpPr/>
          <p:nvPr/>
        </p:nvSpPr>
        <p:spPr>
          <a:xfrm>
            <a:off x="8483287" y="3786670"/>
            <a:ext cx="1710000" cy="616787"/>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elle devient</a:t>
            </a:r>
          </a:p>
        </p:txBody>
      </p:sp>
      <p:sp>
        <p:nvSpPr>
          <p:cNvPr id="77" name="il apprend">
            <a:extLst>
              <a:ext uri="{FF2B5EF4-FFF2-40B4-BE49-F238E27FC236}">
                <a16:creationId xmlns:a16="http://schemas.microsoft.com/office/drawing/2014/main" id="{4A0A4755-2AAD-43DA-93CE-AC2877EC2C3C}"/>
              </a:ext>
            </a:extLst>
          </p:cNvPr>
          <p:cNvSpPr/>
          <p:nvPr/>
        </p:nvSpPr>
        <p:spPr>
          <a:xfrm>
            <a:off x="8483287" y="4495558"/>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tu viens</a:t>
            </a:r>
          </a:p>
        </p:txBody>
      </p:sp>
      <p:sp>
        <p:nvSpPr>
          <p:cNvPr id="79" name="comprendre">
            <a:extLst>
              <a:ext uri="{FF2B5EF4-FFF2-40B4-BE49-F238E27FC236}">
                <a16:creationId xmlns:a16="http://schemas.microsoft.com/office/drawing/2014/main" id="{BB176AD6-4D9F-48DF-AAF6-D059FF15E75D}"/>
              </a:ext>
            </a:extLst>
          </p:cNvPr>
          <p:cNvSpPr/>
          <p:nvPr/>
        </p:nvSpPr>
        <p:spPr>
          <a:xfrm>
            <a:off x="10271969" y="2352376"/>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madame</a:t>
            </a:r>
          </a:p>
        </p:txBody>
      </p:sp>
      <p:sp>
        <p:nvSpPr>
          <p:cNvPr id="80" name="je comprends">
            <a:extLst>
              <a:ext uri="{FF2B5EF4-FFF2-40B4-BE49-F238E27FC236}">
                <a16:creationId xmlns:a16="http://schemas.microsoft.com/office/drawing/2014/main" id="{6BBF427D-D5A7-40AC-8857-4A10415D9080}"/>
              </a:ext>
            </a:extLst>
          </p:cNvPr>
          <p:cNvSpPr/>
          <p:nvPr/>
        </p:nvSpPr>
        <p:spPr>
          <a:xfrm>
            <a:off x="10275620" y="3066508"/>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tu reviens</a:t>
            </a:r>
          </a:p>
        </p:txBody>
      </p:sp>
      <p:sp>
        <p:nvSpPr>
          <p:cNvPr id="81" name="tu comprends">
            <a:extLst>
              <a:ext uri="{FF2B5EF4-FFF2-40B4-BE49-F238E27FC236}">
                <a16:creationId xmlns:a16="http://schemas.microsoft.com/office/drawing/2014/main" id="{46FFBE44-BB03-45F5-8658-F52B80CBE260}"/>
              </a:ext>
            </a:extLst>
          </p:cNvPr>
          <p:cNvSpPr/>
          <p:nvPr/>
        </p:nvSpPr>
        <p:spPr>
          <a:xfrm>
            <a:off x="10275569" y="3782131"/>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je </a:t>
            </a:r>
            <a:r>
              <a:rPr lang="fr-FR" sz="2000" b="1" dirty="0">
                <a:solidFill>
                  <a:srgbClr val="115076"/>
                </a:solidFill>
                <a:latin typeface="Century Gothic" panose="020B0502020202020204" pitchFamily="34" charset="0"/>
                <a:cs typeface="Arial" charset="0"/>
              </a:rPr>
              <a:t>ne </a:t>
            </a: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viens pas</a:t>
            </a:r>
          </a:p>
        </p:txBody>
      </p:sp>
      <p:sp>
        <p:nvSpPr>
          <p:cNvPr id="82" name="elle comprend">
            <a:extLst>
              <a:ext uri="{FF2B5EF4-FFF2-40B4-BE49-F238E27FC236}">
                <a16:creationId xmlns:a16="http://schemas.microsoft.com/office/drawing/2014/main" id="{15F4EF88-A3EA-4073-A864-F27324B9F499}"/>
              </a:ext>
            </a:extLst>
          </p:cNvPr>
          <p:cNvSpPr/>
          <p:nvPr/>
        </p:nvSpPr>
        <p:spPr>
          <a:xfrm>
            <a:off x="10275569" y="4509762"/>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elle revient</a:t>
            </a:r>
          </a:p>
        </p:txBody>
      </p:sp>
      <p:sp>
        <p:nvSpPr>
          <p:cNvPr id="83" name="je comprends le français">
            <a:extLst>
              <a:ext uri="{FF2B5EF4-FFF2-40B4-BE49-F238E27FC236}">
                <a16:creationId xmlns:a16="http://schemas.microsoft.com/office/drawing/2014/main" id="{BBDC13FF-08FC-4E17-A666-FFCC0F8D5342}"/>
              </a:ext>
            </a:extLst>
          </p:cNvPr>
          <p:cNvSpPr/>
          <p:nvPr/>
        </p:nvSpPr>
        <p:spPr>
          <a:xfrm>
            <a:off x="10283702" y="5253609"/>
            <a:ext cx="1692386" cy="943005"/>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lvl="0" algn="ctr">
              <a:defRPr/>
            </a:pPr>
            <a:r>
              <a:rPr lang="fr-FR" sz="2000" b="1" dirty="0">
                <a:solidFill>
                  <a:srgbClr val="115076"/>
                </a:solidFill>
                <a:latin typeface="Century Gothic" panose="020B0502020202020204" pitchFamily="34" charset="0"/>
                <a:cs typeface="Arial" charset="0"/>
              </a:rPr>
              <a:t>Elle ne devient pas médecin. </a:t>
            </a:r>
            <a:endPar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endParaRPr>
          </a:p>
        </p:txBody>
      </p:sp>
      <p:sp>
        <p:nvSpPr>
          <p:cNvPr id="78" name="j'apprends l'histoire">
            <a:extLst>
              <a:ext uri="{FF2B5EF4-FFF2-40B4-BE49-F238E27FC236}">
                <a16:creationId xmlns:a16="http://schemas.microsoft.com/office/drawing/2014/main" id="{106B6767-AF39-4AD6-AC7F-BEE764A6F2D8}"/>
              </a:ext>
            </a:extLst>
          </p:cNvPr>
          <p:cNvSpPr/>
          <p:nvPr/>
        </p:nvSpPr>
        <p:spPr>
          <a:xfrm>
            <a:off x="8489411" y="5240074"/>
            <a:ext cx="1698773" cy="954241"/>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Je suis encore en retard</a:t>
            </a:r>
            <a:r>
              <a:rPr kumimoji="0" lang="fr-FR" sz="2000" b="1" i="0" u="none" strike="noStrike" kern="1200" cap="none" spc="0" normalizeH="0" noProof="0" dirty="0">
                <a:ln>
                  <a:noFill/>
                </a:ln>
                <a:solidFill>
                  <a:srgbClr val="115076"/>
                </a:solidFill>
                <a:effectLst/>
                <a:uLnTx/>
                <a:uFillTx/>
                <a:latin typeface="Century Gothic" panose="020B0502020202020204" pitchFamily="34" charset="0"/>
                <a:ea typeface="+mn-ea"/>
                <a:cs typeface="Arial" charset="0"/>
              </a:rPr>
              <a:t> </a:t>
            </a:r>
            <a:r>
              <a:rPr lang="fr-FR" sz="2000" b="1" dirty="0">
                <a:solidFill>
                  <a:srgbClr val="115076"/>
                </a:solidFill>
                <a:latin typeface="Century Gothic" panose="020B0502020202020204" pitchFamily="34" charset="0"/>
                <a:cs typeface="Arial" charset="0"/>
              </a:rPr>
              <a:t>!</a:t>
            </a:r>
            <a:endPar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endParaRPr>
          </a:p>
        </p:txBody>
      </p:sp>
      <p:grpSp>
        <p:nvGrpSpPr>
          <p:cNvPr id="86" name="Groupe 112">
            <a:extLst>
              <a:ext uri="{FF2B5EF4-FFF2-40B4-BE49-F238E27FC236}">
                <a16:creationId xmlns:a16="http://schemas.microsoft.com/office/drawing/2014/main" id="{FC55E4EB-DE6F-4E59-A84C-D46C291229CF}"/>
              </a:ext>
            </a:extLst>
          </p:cNvPr>
          <p:cNvGrpSpPr>
            <a:grpSpLocks/>
          </p:cNvGrpSpPr>
          <p:nvPr/>
        </p:nvGrpSpPr>
        <p:grpSpPr bwMode="auto">
          <a:xfrm>
            <a:off x="9318005" y="799907"/>
            <a:ext cx="647700" cy="720725"/>
            <a:chOff x="2123728" y="332656"/>
            <a:chExt cx="1326976" cy="1326976"/>
          </a:xfrm>
        </p:grpSpPr>
        <p:pic>
          <p:nvPicPr>
            <p:cNvPr id="87" name="Picture 11" descr="C:\Users\Winnie\AppData\Local\Microsoft\Windows\Temporary Internet Files\Content.IE5\RJE6RGHW\MC900439825[1].png">
              <a:extLst>
                <a:ext uri="{FF2B5EF4-FFF2-40B4-BE49-F238E27FC236}">
                  <a16:creationId xmlns:a16="http://schemas.microsoft.com/office/drawing/2014/main" id="{174CF616-75A3-4702-BE62-906E2620AA1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23728" y="620688"/>
              <a:ext cx="966936" cy="96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Picture 11" descr="C:\Users\Winnie\AppData\Local\Microsoft\Windows\Temporary Internet Files\Content.IE5\RJE6RGHW\MC900439825[1].png">
              <a:extLst>
                <a:ext uri="{FF2B5EF4-FFF2-40B4-BE49-F238E27FC236}">
                  <a16:creationId xmlns:a16="http://schemas.microsoft.com/office/drawing/2014/main" id="{0A54CFCA-7F6B-4E45-B4F8-33EE6009493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83768" y="692696"/>
              <a:ext cx="966936" cy="96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12" descr="C:\Users\Winnie\AppData\Local\Microsoft\Windows\Temporary Internet Files\Content.IE5\0VQ72ZAA\MC900441703[1].png">
              <a:extLst>
                <a:ext uri="{FF2B5EF4-FFF2-40B4-BE49-F238E27FC236}">
                  <a16:creationId xmlns:a16="http://schemas.microsoft.com/office/drawing/2014/main" id="{8E97D957-F78C-495A-8270-D3040486D1F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55776" y="332656"/>
              <a:ext cx="648072"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0" name="Picture 9" descr="C:\Users\Winnie\AppData\Local\Microsoft\Windows\Temporary Internet Files\Content.IE5\0VQ72ZAA\MC900439825[1].png">
            <a:extLst>
              <a:ext uri="{FF2B5EF4-FFF2-40B4-BE49-F238E27FC236}">
                <a16:creationId xmlns:a16="http://schemas.microsoft.com/office/drawing/2014/main" id="{6C736603-EE1B-4166-8AC6-2FB1768B695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41141" y="824005"/>
            <a:ext cx="7239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10" descr="C:\Users\Winnie\AppData\Local\Microsoft\Windows\Temporary Internet Files\Content.IE5\9M0I6R03\MC900441717[1].png">
            <a:extLst>
              <a:ext uri="{FF2B5EF4-FFF2-40B4-BE49-F238E27FC236}">
                <a16:creationId xmlns:a16="http://schemas.microsoft.com/office/drawing/2014/main" id="{E8A92B2A-2BFC-4AF2-8A30-C52906FAE9B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81389" y="815973"/>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 name="ZoneTexte 45">
            <a:extLst>
              <a:ext uri="{FF2B5EF4-FFF2-40B4-BE49-F238E27FC236}">
                <a16:creationId xmlns:a16="http://schemas.microsoft.com/office/drawing/2014/main" id="{14A26832-AC16-41BC-BB3D-525285865EBF}"/>
              </a:ext>
            </a:extLst>
          </p:cNvPr>
          <p:cNvSpPr txBox="1">
            <a:spLocks noChangeArrowheads="1"/>
          </p:cNvSpPr>
          <p:nvPr/>
        </p:nvSpPr>
        <p:spPr bwMode="auto">
          <a:xfrm>
            <a:off x="11462844" y="912412"/>
            <a:ext cx="7291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en-U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panose="020B0604020202020204" pitchFamily="34" charset="0"/>
              </a:rPr>
              <a:t>+ 25</a:t>
            </a:r>
          </a:p>
        </p:txBody>
      </p:sp>
      <p:pic>
        <p:nvPicPr>
          <p:cNvPr id="93" name="Picture 12" descr="C:\Users\Winnie\AppData\Local\Microsoft\Windows\Temporary Internet Files\Content.IE5\0VQ72ZAA\MC900441703[1].png">
            <a:extLst>
              <a:ext uri="{FF2B5EF4-FFF2-40B4-BE49-F238E27FC236}">
                <a16:creationId xmlns:a16="http://schemas.microsoft.com/office/drawing/2014/main" id="{8039202F-43F8-40FC-B568-F68E7B0CA0A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61806" y="894004"/>
            <a:ext cx="57467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 name="ZoneTexte 49">
            <a:extLst>
              <a:ext uri="{FF2B5EF4-FFF2-40B4-BE49-F238E27FC236}">
                <a16:creationId xmlns:a16="http://schemas.microsoft.com/office/drawing/2014/main" id="{818E9866-1719-485C-A070-07AF58AD684E}"/>
              </a:ext>
            </a:extLst>
          </p:cNvPr>
          <p:cNvSpPr txBox="1">
            <a:spLocks noChangeArrowheads="1"/>
          </p:cNvSpPr>
          <p:nvPr/>
        </p:nvSpPr>
        <p:spPr bwMode="auto">
          <a:xfrm>
            <a:off x="6856072" y="967006"/>
            <a:ext cx="6391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en-U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panose="020B0604020202020204" pitchFamily="34" charset="0"/>
              </a:rPr>
              <a:t>+5</a:t>
            </a:r>
          </a:p>
        </p:txBody>
      </p:sp>
      <p:sp>
        <p:nvSpPr>
          <p:cNvPr id="95" name="ZoneTexte 50">
            <a:extLst>
              <a:ext uri="{FF2B5EF4-FFF2-40B4-BE49-F238E27FC236}">
                <a16:creationId xmlns:a16="http://schemas.microsoft.com/office/drawing/2014/main" id="{5DCDFD7B-BCEA-4A77-99E7-DB31BA96E21D}"/>
              </a:ext>
            </a:extLst>
          </p:cNvPr>
          <p:cNvSpPr txBox="1">
            <a:spLocks noChangeArrowheads="1"/>
          </p:cNvSpPr>
          <p:nvPr/>
        </p:nvSpPr>
        <p:spPr bwMode="auto">
          <a:xfrm>
            <a:off x="8364636" y="902416"/>
            <a:ext cx="653724" cy="398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en-U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panose="020B0604020202020204" pitchFamily="34" charset="0"/>
              </a:rPr>
              <a:t>+10</a:t>
            </a:r>
          </a:p>
        </p:txBody>
      </p:sp>
      <p:sp>
        <p:nvSpPr>
          <p:cNvPr id="96" name="ZoneTexte 103">
            <a:extLst>
              <a:ext uri="{FF2B5EF4-FFF2-40B4-BE49-F238E27FC236}">
                <a16:creationId xmlns:a16="http://schemas.microsoft.com/office/drawing/2014/main" id="{55FF4305-CEB3-43FA-A2B3-46EFD0C4A8FB}"/>
              </a:ext>
            </a:extLst>
          </p:cNvPr>
          <p:cNvSpPr txBox="1">
            <a:spLocks noChangeArrowheads="1"/>
          </p:cNvSpPr>
          <p:nvPr/>
        </p:nvSpPr>
        <p:spPr bwMode="auto">
          <a:xfrm>
            <a:off x="9863904" y="960807"/>
            <a:ext cx="7234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en-U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panose="020B0604020202020204" pitchFamily="34" charset="0"/>
              </a:rPr>
              <a:t> +15</a:t>
            </a:r>
          </a:p>
        </p:txBody>
      </p:sp>
      <p:pic>
        <p:nvPicPr>
          <p:cNvPr id="97" name="Picture 74" descr="119498563188281957tasto_8_architetto_franc_01">
            <a:extLst>
              <a:ext uri="{FF2B5EF4-FFF2-40B4-BE49-F238E27FC236}">
                <a16:creationId xmlns:a16="http://schemas.microsoft.com/office/drawing/2014/main" id="{3F2F5D6E-D451-456A-BFD0-1792E607A7F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705236" y="104314"/>
            <a:ext cx="649287"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 name="ZoneTexte 49">
            <a:extLst>
              <a:ext uri="{FF2B5EF4-FFF2-40B4-BE49-F238E27FC236}">
                <a16:creationId xmlns:a16="http://schemas.microsoft.com/office/drawing/2014/main" id="{9FE25CA3-626A-43F2-B4E7-63F75AAE3251}"/>
              </a:ext>
            </a:extLst>
          </p:cNvPr>
          <p:cNvSpPr txBox="1">
            <a:spLocks noChangeArrowheads="1"/>
          </p:cNvSpPr>
          <p:nvPr/>
        </p:nvSpPr>
        <p:spPr bwMode="auto">
          <a:xfrm>
            <a:off x="9316418" y="232242"/>
            <a:ext cx="6492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en-U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panose="020B0604020202020204" pitchFamily="34" charset="0"/>
              </a:rPr>
              <a:t>0</a:t>
            </a:r>
          </a:p>
        </p:txBody>
      </p:sp>
      <p:sp>
        <p:nvSpPr>
          <p:cNvPr id="99" name="to come">
            <a:extLst>
              <a:ext uri="{FF2B5EF4-FFF2-40B4-BE49-F238E27FC236}">
                <a16:creationId xmlns:a16="http://schemas.microsoft.com/office/drawing/2014/main" id="{24EE0542-4050-4922-BF13-ABA8AA3F16A4}"/>
              </a:ext>
            </a:extLst>
          </p:cNvPr>
          <p:cNvSpPr/>
          <p:nvPr/>
        </p:nvSpPr>
        <p:spPr>
          <a:xfrm>
            <a:off x="1288344" y="2335919"/>
            <a:ext cx="1717706" cy="649872"/>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to come</a:t>
            </a:r>
          </a:p>
        </p:txBody>
      </p:sp>
      <p:sp>
        <p:nvSpPr>
          <p:cNvPr id="100" name="to say / tell">
            <a:extLst>
              <a:ext uri="{FF2B5EF4-FFF2-40B4-BE49-F238E27FC236}">
                <a16:creationId xmlns:a16="http://schemas.microsoft.com/office/drawing/2014/main" id="{F837CDEF-97E0-40E3-B4A3-A46D6467CA88}"/>
              </a:ext>
            </a:extLst>
          </p:cNvPr>
          <p:cNvSpPr/>
          <p:nvPr/>
        </p:nvSpPr>
        <p:spPr>
          <a:xfrm>
            <a:off x="3078000" y="2335123"/>
            <a:ext cx="1717200" cy="6516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to </a:t>
            </a:r>
            <a:r>
              <a:rPr kumimoji="0" lang="fr-FR"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charset="0"/>
              </a:rPr>
              <a:t>leave</a:t>
            </a:r>
            <a:endPar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endParaRPr>
          </a:p>
        </p:txBody>
      </p:sp>
      <p:sp>
        <p:nvSpPr>
          <p:cNvPr id="101" name="to go out">
            <a:extLst>
              <a:ext uri="{FF2B5EF4-FFF2-40B4-BE49-F238E27FC236}">
                <a16:creationId xmlns:a16="http://schemas.microsoft.com/office/drawing/2014/main" id="{1DB2D339-35D7-41CB-AE0D-551D1BDB4CBA}"/>
              </a:ext>
            </a:extLst>
          </p:cNvPr>
          <p:cNvSpPr/>
          <p:nvPr/>
        </p:nvSpPr>
        <p:spPr>
          <a:xfrm>
            <a:off x="4866905" y="2335123"/>
            <a:ext cx="1717200" cy="6516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to go out</a:t>
            </a:r>
          </a:p>
        </p:txBody>
      </p:sp>
      <p:sp>
        <p:nvSpPr>
          <p:cNvPr id="102" name="to take">
            <a:extLst>
              <a:ext uri="{FF2B5EF4-FFF2-40B4-BE49-F238E27FC236}">
                <a16:creationId xmlns:a16="http://schemas.microsoft.com/office/drawing/2014/main" id="{A0909535-3D4C-4D0E-A693-BB4214BCF259}"/>
              </a:ext>
            </a:extLst>
          </p:cNvPr>
          <p:cNvSpPr/>
          <p:nvPr/>
        </p:nvSpPr>
        <p:spPr>
          <a:xfrm>
            <a:off x="6669488" y="2336400"/>
            <a:ext cx="1717200" cy="6516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to come back</a:t>
            </a:r>
          </a:p>
        </p:txBody>
      </p:sp>
      <p:sp>
        <p:nvSpPr>
          <p:cNvPr id="103" name="to learn">
            <a:extLst>
              <a:ext uri="{FF2B5EF4-FFF2-40B4-BE49-F238E27FC236}">
                <a16:creationId xmlns:a16="http://schemas.microsoft.com/office/drawing/2014/main" id="{36B8645B-F494-46E4-91FF-FD4B17882327}"/>
              </a:ext>
            </a:extLst>
          </p:cNvPr>
          <p:cNvSpPr/>
          <p:nvPr/>
        </p:nvSpPr>
        <p:spPr>
          <a:xfrm>
            <a:off x="8476608" y="2335123"/>
            <a:ext cx="1717200" cy="6516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to </a:t>
            </a:r>
            <a:r>
              <a:rPr kumimoji="0" lang="fr-FR"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charset="0"/>
              </a:rPr>
              <a:t>become</a:t>
            </a:r>
            <a:endPar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endParaRPr>
          </a:p>
        </p:txBody>
      </p:sp>
      <p:sp>
        <p:nvSpPr>
          <p:cNvPr id="104" name="to understand">
            <a:extLst>
              <a:ext uri="{FF2B5EF4-FFF2-40B4-BE49-F238E27FC236}">
                <a16:creationId xmlns:a16="http://schemas.microsoft.com/office/drawing/2014/main" id="{6D82BD6F-7087-46F2-96A4-034442508964}"/>
              </a:ext>
            </a:extLst>
          </p:cNvPr>
          <p:cNvSpPr/>
          <p:nvPr/>
        </p:nvSpPr>
        <p:spPr>
          <a:xfrm>
            <a:off x="10269014" y="2337422"/>
            <a:ext cx="1717200" cy="6516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lvl="0" algn="ctr">
              <a:defRPr/>
            </a:pPr>
            <a:r>
              <a:rPr lang="fr-FR" sz="2000" b="1" dirty="0">
                <a:solidFill>
                  <a:srgbClr val="115076"/>
                </a:solidFill>
                <a:latin typeface="Century Gothic" panose="020B0502020202020204" pitchFamily="34" charset="0"/>
                <a:cs typeface="Arial" charset="0"/>
              </a:rPr>
              <a:t>Miss, Mrs, Ms</a:t>
            </a:r>
          </a:p>
        </p:txBody>
      </p:sp>
      <p:sp>
        <p:nvSpPr>
          <p:cNvPr id="105" name="I understand">
            <a:extLst>
              <a:ext uri="{FF2B5EF4-FFF2-40B4-BE49-F238E27FC236}">
                <a16:creationId xmlns:a16="http://schemas.microsoft.com/office/drawing/2014/main" id="{C29C7EF1-5241-4D5B-9405-5E6BED414055}"/>
              </a:ext>
            </a:extLst>
          </p:cNvPr>
          <p:cNvSpPr/>
          <p:nvPr/>
        </p:nvSpPr>
        <p:spPr>
          <a:xfrm>
            <a:off x="1288849" y="3055563"/>
            <a:ext cx="1717200" cy="6516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charset="0"/>
              </a:rPr>
              <a:t>early</a:t>
            </a:r>
            <a:endPar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endParaRPr>
          </a:p>
        </p:txBody>
      </p:sp>
      <p:sp>
        <p:nvSpPr>
          <p:cNvPr id="106" name="she is coming">
            <a:extLst>
              <a:ext uri="{FF2B5EF4-FFF2-40B4-BE49-F238E27FC236}">
                <a16:creationId xmlns:a16="http://schemas.microsoft.com/office/drawing/2014/main" id="{AB2FB879-767E-4695-B6BC-C8305750A6D9}"/>
              </a:ext>
            </a:extLst>
          </p:cNvPr>
          <p:cNvSpPr/>
          <p:nvPr/>
        </p:nvSpPr>
        <p:spPr>
          <a:xfrm>
            <a:off x="3078000" y="3055123"/>
            <a:ext cx="1717200" cy="6516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charset="0"/>
              </a:rPr>
              <a:t>she</a:t>
            </a: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 </a:t>
            </a:r>
            <a:r>
              <a:rPr kumimoji="0" lang="fr-FR"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charset="0"/>
              </a:rPr>
              <a:t>is</a:t>
            </a: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 </a:t>
            </a:r>
            <a:r>
              <a:rPr kumimoji="0" lang="fr-FR"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charset="0"/>
              </a:rPr>
              <a:t>coming</a:t>
            </a:r>
            <a:endPar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endParaRPr>
          </a:p>
        </p:txBody>
      </p:sp>
      <p:sp>
        <p:nvSpPr>
          <p:cNvPr id="107" name="you learn">
            <a:extLst>
              <a:ext uri="{FF2B5EF4-FFF2-40B4-BE49-F238E27FC236}">
                <a16:creationId xmlns:a16="http://schemas.microsoft.com/office/drawing/2014/main" id="{ACD5E118-CEE8-4865-B1AE-63F4DF866E16}"/>
              </a:ext>
            </a:extLst>
          </p:cNvPr>
          <p:cNvSpPr/>
          <p:nvPr/>
        </p:nvSpPr>
        <p:spPr>
          <a:xfrm>
            <a:off x="4866905" y="3054655"/>
            <a:ext cx="1717200" cy="6516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charset="0"/>
              </a:rPr>
              <a:t>you</a:t>
            </a: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 are </a:t>
            </a:r>
            <a:r>
              <a:rPr kumimoji="0" lang="fr-FR"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charset="0"/>
              </a:rPr>
              <a:t>becoming</a:t>
            </a:r>
            <a:endPar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endParaRPr>
          </a:p>
        </p:txBody>
      </p:sp>
      <p:sp>
        <p:nvSpPr>
          <p:cNvPr id="108" name="he tells">
            <a:extLst>
              <a:ext uri="{FF2B5EF4-FFF2-40B4-BE49-F238E27FC236}">
                <a16:creationId xmlns:a16="http://schemas.microsoft.com/office/drawing/2014/main" id="{9FFB6AC9-33B6-4708-AC83-2C8D9189044A}"/>
              </a:ext>
            </a:extLst>
          </p:cNvPr>
          <p:cNvSpPr/>
          <p:nvPr/>
        </p:nvSpPr>
        <p:spPr>
          <a:xfrm>
            <a:off x="6671301" y="3056400"/>
            <a:ext cx="1717200" cy="6516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charset="0"/>
              </a:rPr>
              <a:t>he</a:t>
            </a: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 </a:t>
            </a:r>
            <a:r>
              <a:rPr kumimoji="0" lang="fr-FR"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charset="0"/>
              </a:rPr>
              <a:t>doesn’t</a:t>
            </a: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 </a:t>
            </a:r>
            <a:r>
              <a:rPr kumimoji="0" lang="fr-FR"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charset="0"/>
              </a:rPr>
              <a:t>leave</a:t>
            </a:r>
            <a:endPar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endParaRPr>
          </a:p>
        </p:txBody>
      </p:sp>
      <p:sp>
        <p:nvSpPr>
          <p:cNvPr id="109" name="I am going out">
            <a:extLst>
              <a:ext uri="{FF2B5EF4-FFF2-40B4-BE49-F238E27FC236}">
                <a16:creationId xmlns:a16="http://schemas.microsoft.com/office/drawing/2014/main" id="{DF3AE20E-E003-427F-8683-CDD823FC6C3E}"/>
              </a:ext>
            </a:extLst>
          </p:cNvPr>
          <p:cNvSpPr/>
          <p:nvPr/>
        </p:nvSpPr>
        <p:spPr>
          <a:xfrm>
            <a:off x="8476608" y="3055123"/>
            <a:ext cx="1717200" cy="6516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I </a:t>
            </a:r>
            <a:r>
              <a:rPr kumimoji="0" lang="fr-FR"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charset="0"/>
              </a:rPr>
              <a:t>am</a:t>
            </a: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 </a:t>
            </a:r>
            <a:r>
              <a:rPr kumimoji="0" lang="fr-FR"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charset="0"/>
              </a:rPr>
              <a:t>going</a:t>
            </a: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 out</a:t>
            </a:r>
          </a:p>
        </p:txBody>
      </p:sp>
      <p:sp>
        <p:nvSpPr>
          <p:cNvPr id="110" name="you take">
            <a:extLst>
              <a:ext uri="{FF2B5EF4-FFF2-40B4-BE49-F238E27FC236}">
                <a16:creationId xmlns:a16="http://schemas.microsoft.com/office/drawing/2014/main" id="{8DB6377E-A51D-4AD8-9C72-42BB378DBFDF}"/>
              </a:ext>
            </a:extLst>
          </p:cNvPr>
          <p:cNvSpPr/>
          <p:nvPr/>
        </p:nvSpPr>
        <p:spPr>
          <a:xfrm>
            <a:off x="10269450" y="3057422"/>
            <a:ext cx="1717200" cy="6516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charset="0"/>
              </a:rPr>
              <a:t>you</a:t>
            </a: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 come back</a:t>
            </a:r>
          </a:p>
        </p:txBody>
      </p:sp>
      <p:sp>
        <p:nvSpPr>
          <p:cNvPr id="111" name="you go out">
            <a:extLst>
              <a:ext uri="{FF2B5EF4-FFF2-40B4-BE49-F238E27FC236}">
                <a16:creationId xmlns:a16="http://schemas.microsoft.com/office/drawing/2014/main" id="{D3237D90-DEFE-4197-9124-9CA5EA348658}"/>
              </a:ext>
            </a:extLst>
          </p:cNvPr>
          <p:cNvSpPr/>
          <p:nvPr/>
        </p:nvSpPr>
        <p:spPr>
          <a:xfrm>
            <a:off x="1288800" y="3776400"/>
            <a:ext cx="1717200" cy="6516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charset="0"/>
              </a:rPr>
              <a:t>you</a:t>
            </a: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 go out</a:t>
            </a:r>
          </a:p>
        </p:txBody>
      </p:sp>
      <p:sp>
        <p:nvSpPr>
          <p:cNvPr id="112" name="I am taking">
            <a:extLst>
              <a:ext uri="{FF2B5EF4-FFF2-40B4-BE49-F238E27FC236}">
                <a16:creationId xmlns:a16="http://schemas.microsoft.com/office/drawing/2014/main" id="{BBD809CB-C04F-4A67-8148-2649ADC3EC68}"/>
              </a:ext>
            </a:extLst>
          </p:cNvPr>
          <p:cNvSpPr/>
          <p:nvPr/>
        </p:nvSpPr>
        <p:spPr>
          <a:xfrm>
            <a:off x="3080563" y="3788376"/>
            <a:ext cx="1717200" cy="6516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I</a:t>
            </a:r>
            <a:r>
              <a:rPr kumimoji="0" lang="fr-FR" sz="2000" b="1" i="0" u="none" strike="noStrike" kern="1200" cap="none" spc="0" normalizeH="0" noProof="0" dirty="0">
                <a:ln>
                  <a:noFill/>
                </a:ln>
                <a:solidFill>
                  <a:srgbClr val="115076"/>
                </a:solidFill>
                <a:effectLst/>
                <a:uLnTx/>
                <a:uFillTx/>
                <a:latin typeface="Century Gothic" panose="020B0502020202020204" pitchFamily="34" charset="0"/>
                <a:ea typeface="+mn-ea"/>
                <a:cs typeface="Arial" charset="0"/>
              </a:rPr>
              <a:t> </a:t>
            </a: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come back</a:t>
            </a:r>
          </a:p>
        </p:txBody>
      </p:sp>
      <p:sp>
        <p:nvSpPr>
          <p:cNvPr id="113" name="he is learning">
            <a:extLst>
              <a:ext uri="{FF2B5EF4-FFF2-40B4-BE49-F238E27FC236}">
                <a16:creationId xmlns:a16="http://schemas.microsoft.com/office/drawing/2014/main" id="{52750465-87B4-41B8-93F4-9FC2F5336C5F}"/>
              </a:ext>
            </a:extLst>
          </p:cNvPr>
          <p:cNvSpPr/>
          <p:nvPr/>
        </p:nvSpPr>
        <p:spPr>
          <a:xfrm>
            <a:off x="4866736" y="3776347"/>
            <a:ext cx="1717200" cy="6516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of, </a:t>
            </a:r>
            <a:r>
              <a:rPr kumimoji="0" lang="fr-FR"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charset="0"/>
              </a:rPr>
              <a:t>from</a:t>
            </a:r>
            <a:endPar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endParaRPr>
          </a:p>
        </p:txBody>
      </p:sp>
      <p:sp>
        <p:nvSpPr>
          <p:cNvPr id="114" name="you say">
            <a:extLst>
              <a:ext uri="{FF2B5EF4-FFF2-40B4-BE49-F238E27FC236}">
                <a16:creationId xmlns:a16="http://schemas.microsoft.com/office/drawing/2014/main" id="{4BC30062-0FAE-4B0D-BCFA-D38EAC260978}"/>
              </a:ext>
            </a:extLst>
          </p:cNvPr>
          <p:cNvSpPr/>
          <p:nvPr/>
        </p:nvSpPr>
        <p:spPr>
          <a:xfrm>
            <a:off x="6671301" y="3776400"/>
            <a:ext cx="1717200" cy="6516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charset="0"/>
              </a:rPr>
              <a:t>you</a:t>
            </a: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 are </a:t>
            </a:r>
            <a:r>
              <a:rPr kumimoji="0" lang="fr-FR"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charset="0"/>
              </a:rPr>
              <a:t>leaving</a:t>
            </a:r>
            <a:endPar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endParaRPr>
          </a:p>
        </p:txBody>
      </p:sp>
      <p:sp>
        <p:nvSpPr>
          <p:cNvPr id="115" name="she understands">
            <a:extLst>
              <a:ext uri="{FF2B5EF4-FFF2-40B4-BE49-F238E27FC236}">
                <a16:creationId xmlns:a16="http://schemas.microsoft.com/office/drawing/2014/main" id="{BBEB7855-2974-41F7-BE7B-C9BDDEE784F2}"/>
              </a:ext>
            </a:extLst>
          </p:cNvPr>
          <p:cNvSpPr/>
          <p:nvPr/>
        </p:nvSpPr>
        <p:spPr>
          <a:xfrm>
            <a:off x="8476759" y="3775123"/>
            <a:ext cx="1717200" cy="6516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charset="0"/>
              </a:rPr>
              <a:t>she</a:t>
            </a: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 </a:t>
            </a:r>
            <a:r>
              <a:rPr kumimoji="0" lang="fr-FR"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charset="0"/>
              </a:rPr>
              <a:t>becomes</a:t>
            </a:r>
            <a:endPar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endParaRPr>
          </a:p>
        </p:txBody>
      </p:sp>
      <p:sp>
        <p:nvSpPr>
          <p:cNvPr id="116" name="I come">
            <a:extLst>
              <a:ext uri="{FF2B5EF4-FFF2-40B4-BE49-F238E27FC236}">
                <a16:creationId xmlns:a16="http://schemas.microsoft.com/office/drawing/2014/main" id="{680EA486-B078-44A0-93EC-0764727AC1B1}"/>
              </a:ext>
            </a:extLst>
          </p:cNvPr>
          <p:cNvSpPr/>
          <p:nvPr/>
        </p:nvSpPr>
        <p:spPr>
          <a:xfrm>
            <a:off x="10268369" y="3776347"/>
            <a:ext cx="1717200" cy="651600"/>
          </a:xfrm>
          <a:prstGeom prst="rect">
            <a:avLst/>
          </a:prstGeom>
        </p:spPr>
        <p:style>
          <a:lnRef idx="1">
            <a:schemeClr val="accent1"/>
          </a:lnRef>
          <a:fillRef idx="2">
            <a:schemeClr val="accent1"/>
          </a:fillRef>
          <a:effectRef idx="1">
            <a:schemeClr val="accent1"/>
          </a:effectRef>
          <a:fontRef idx="minor">
            <a:schemeClr val="dk1"/>
          </a:fontRef>
        </p:style>
        <p:txBody>
          <a:bodyPr lIns="0" r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charset="0"/>
              </a:rPr>
              <a:t>I’m</a:t>
            </a: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 not </a:t>
            </a:r>
            <a:r>
              <a:rPr kumimoji="0" lang="fr-FR"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charset="0"/>
              </a:rPr>
              <a:t>coming</a:t>
            </a:r>
            <a:endPar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endParaRPr>
          </a:p>
        </p:txBody>
      </p:sp>
      <p:sp>
        <p:nvSpPr>
          <p:cNvPr id="117" name="he goes out">
            <a:extLst>
              <a:ext uri="{FF2B5EF4-FFF2-40B4-BE49-F238E27FC236}">
                <a16:creationId xmlns:a16="http://schemas.microsoft.com/office/drawing/2014/main" id="{AF2849E4-9FCE-4FCD-8339-8F875638A725}"/>
              </a:ext>
            </a:extLst>
          </p:cNvPr>
          <p:cNvSpPr/>
          <p:nvPr/>
        </p:nvSpPr>
        <p:spPr>
          <a:xfrm>
            <a:off x="1288849" y="4496400"/>
            <a:ext cx="1717200" cy="6516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charset="0"/>
              </a:rPr>
              <a:t>he</a:t>
            </a: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 </a:t>
            </a:r>
            <a:r>
              <a:rPr kumimoji="0" lang="fr-FR"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charset="0"/>
              </a:rPr>
              <a:t>doesn’t</a:t>
            </a: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 go out</a:t>
            </a:r>
          </a:p>
        </p:txBody>
      </p:sp>
      <p:sp>
        <p:nvSpPr>
          <p:cNvPr id="118" name="you understand">
            <a:extLst>
              <a:ext uri="{FF2B5EF4-FFF2-40B4-BE49-F238E27FC236}">
                <a16:creationId xmlns:a16="http://schemas.microsoft.com/office/drawing/2014/main" id="{5D8142C8-1883-4106-A7FA-AD1C745DBAF1}"/>
              </a:ext>
            </a:extLst>
          </p:cNvPr>
          <p:cNvSpPr/>
          <p:nvPr/>
        </p:nvSpPr>
        <p:spPr>
          <a:xfrm>
            <a:off x="3078000" y="4496400"/>
            <a:ext cx="1717200" cy="6516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lvl="0" algn="ctr">
              <a:defRPr/>
            </a:pPr>
            <a:r>
              <a:rPr lang="fr-FR" sz="2000" b="1" dirty="0">
                <a:solidFill>
                  <a:srgbClr val="115076"/>
                </a:solidFill>
                <a:latin typeface="Century Gothic" panose="020B0502020202020204" pitchFamily="34" charset="0"/>
                <a:cs typeface="Arial" charset="0"/>
              </a:rPr>
              <a:t>Sir, Mr</a:t>
            </a:r>
          </a:p>
        </p:txBody>
      </p:sp>
      <p:sp>
        <p:nvSpPr>
          <p:cNvPr id="119" name="I am saying">
            <a:extLst>
              <a:ext uri="{FF2B5EF4-FFF2-40B4-BE49-F238E27FC236}">
                <a16:creationId xmlns:a16="http://schemas.microsoft.com/office/drawing/2014/main" id="{79F5D5E4-0206-489D-8834-6F2CB4B5232A}"/>
              </a:ext>
            </a:extLst>
          </p:cNvPr>
          <p:cNvSpPr/>
          <p:nvPr/>
        </p:nvSpPr>
        <p:spPr>
          <a:xfrm>
            <a:off x="4866905" y="4495932"/>
            <a:ext cx="1717200" cy="6516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I </a:t>
            </a:r>
            <a:r>
              <a:rPr kumimoji="0" lang="fr-FR"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charset="0"/>
              </a:rPr>
              <a:t>leave</a:t>
            </a:r>
            <a:endPar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endParaRPr>
          </a:p>
        </p:txBody>
      </p:sp>
      <p:sp>
        <p:nvSpPr>
          <p:cNvPr id="120" name="I learn">
            <a:extLst>
              <a:ext uri="{FF2B5EF4-FFF2-40B4-BE49-F238E27FC236}">
                <a16:creationId xmlns:a16="http://schemas.microsoft.com/office/drawing/2014/main" id="{E837D245-A606-43AD-9CFA-1122270D4E05}"/>
              </a:ext>
            </a:extLst>
          </p:cNvPr>
          <p:cNvSpPr/>
          <p:nvPr/>
        </p:nvSpPr>
        <p:spPr>
          <a:xfrm>
            <a:off x="6670800" y="4496400"/>
            <a:ext cx="1717200" cy="6516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I </a:t>
            </a:r>
            <a:r>
              <a:rPr kumimoji="0" lang="fr-FR"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charset="0"/>
              </a:rPr>
              <a:t>am</a:t>
            </a: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 </a:t>
            </a:r>
            <a:r>
              <a:rPr kumimoji="0" lang="fr-FR"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charset="0"/>
              </a:rPr>
              <a:t>becoming</a:t>
            </a:r>
            <a:endPar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endParaRPr>
          </a:p>
        </p:txBody>
      </p:sp>
      <p:sp>
        <p:nvSpPr>
          <p:cNvPr id="121" name="you are coming">
            <a:extLst>
              <a:ext uri="{FF2B5EF4-FFF2-40B4-BE49-F238E27FC236}">
                <a16:creationId xmlns:a16="http://schemas.microsoft.com/office/drawing/2014/main" id="{D649A2CB-A344-437E-AE18-C011CFDD0235}"/>
              </a:ext>
            </a:extLst>
          </p:cNvPr>
          <p:cNvSpPr/>
          <p:nvPr/>
        </p:nvSpPr>
        <p:spPr>
          <a:xfrm>
            <a:off x="8476608" y="4495123"/>
            <a:ext cx="1717200" cy="6516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charset="0"/>
              </a:rPr>
              <a:t>you</a:t>
            </a: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 are </a:t>
            </a:r>
            <a:r>
              <a:rPr kumimoji="0" lang="fr-FR"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charset="0"/>
              </a:rPr>
              <a:t>coming</a:t>
            </a:r>
            <a:endPar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endParaRPr>
          </a:p>
        </p:txBody>
      </p:sp>
      <p:sp>
        <p:nvSpPr>
          <p:cNvPr id="122" name="she takes">
            <a:extLst>
              <a:ext uri="{FF2B5EF4-FFF2-40B4-BE49-F238E27FC236}">
                <a16:creationId xmlns:a16="http://schemas.microsoft.com/office/drawing/2014/main" id="{26DD3603-1D34-454C-A435-E1D5A104BD12}"/>
              </a:ext>
            </a:extLst>
          </p:cNvPr>
          <p:cNvSpPr/>
          <p:nvPr/>
        </p:nvSpPr>
        <p:spPr>
          <a:xfrm>
            <a:off x="10280503" y="4497056"/>
            <a:ext cx="1717200" cy="6516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charset="0"/>
              </a:rPr>
              <a:t>she</a:t>
            </a: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 </a:t>
            </a:r>
            <a:r>
              <a:rPr kumimoji="0" lang="fr-FR"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charset="0"/>
              </a:rPr>
              <a:t>comes</a:t>
            </a: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 back</a:t>
            </a:r>
          </a:p>
        </p:txBody>
      </p:sp>
      <p:sp>
        <p:nvSpPr>
          <p:cNvPr id="123" name="I come from Algiers">
            <a:extLst>
              <a:ext uri="{FF2B5EF4-FFF2-40B4-BE49-F238E27FC236}">
                <a16:creationId xmlns:a16="http://schemas.microsoft.com/office/drawing/2014/main" id="{5A662DDB-619B-41B9-9567-BBF0415D8C86}"/>
              </a:ext>
            </a:extLst>
          </p:cNvPr>
          <p:cNvSpPr/>
          <p:nvPr/>
        </p:nvSpPr>
        <p:spPr>
          <a:xfrm>
            <a:off x="1288800" y="5216400"/>
            <a:ext cx="1710000" cy="9900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I come </a:t>
            </a:r>
            <a:r>
              <a:rPr kumimoji="0" lang="fr-FR"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charset="0"/>
              </a:rPr>
              <a:t>from</a:t>
            </a: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 Algiers.</a:t>
            </a:r>
          </a:p>
        </p:txBody>
      </p:sp>
      <p:sp>
        <p:nvSpPr>
          <p:cNvPr id="124" name="I'm telling the truth">
            <a:extLst>
              <a:ext uri="{FF2B5EF4-FFF2-40B4-BE49-F238E27FC236}">
                <a16:creationId xmlns:a16="http://schemas.microsoft.com/office/drawing/2014/main" id="{588535FD-2BB1-42F9-A997-F929E73FAE61}"/>
              </a:ext>
            </a:extLst>
          </p:cNvPr>
          <p:cNvSpPr/>
          <p:nvPr/>
        </p:nvSpPr>
        <p:spPr>
          <a:xfrm>
            <a:off x="3078000" y="5216400"/>
            <a:ext cx="1710000" cy="9900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charset="0"/>
              </a:rPr>
              <a:t>I’m</a:t>
            </a: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 </a:t>
            </a:r>
            <a:r>
              <a:rPr kumimoji="0" lang="fr-FR"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charset="0"/>
              </a:rPr>
              <a:t>leaving</a:t>
            </a: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 for Algeria.</a:t>
            </a:r>
          </a:p>
        </p:txBody>
      </p:sp>
      <p:sp>
        <p:nvSpPr>
          <p:cNvPr id="125" name="I go out with friends">
            <a:extLst>
              <a:ext uri="{FF2B5EF4-FFF2-40B4-BE49-F238E27FC236}">
                <a16:creationId xmlns:a16="http://schemas.microsoft.com/office/drawing/2014/main" id="{5962F19E-BC7A-49A4-8A4F-E02B75987A5E}"/>
              </a:ext>
            </a:extLst>
          </p:cNvPr>
          <p:cNvSpPr/>
          <p:nvPr/>
        </p:nvSpPr>
        <p:spPr>
          <a:xfrm>
            <a:off x="4866856" y="5215932"/>
            <a:ext cx="1710000" cy="9900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I </a:t>
            </a:r>
            <a:r>
              <a:rPr kumimoji="0" lang="fr-FR"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charset="0"/>
              </a:rPr>
              <a:t>am</a:t>
            </a: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 </a:t>
            </a:r>
            <a:r>
              <a:rPr kumimoji="0" lang="fr-FR"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charset="0"/>
              </a:rPr>
              <a:t>going</a:t>
            </a: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 out </a:t>
            </a:r>
            <a:r>
              <a:rPr kumimoji="0" lang="fr-FR"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charset="0"/>
              </a:rPr>
              <a:t>with</a:t>
            </a: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 </a:t>
            </a:r>
            <a:r>
              <a:rPr kumimoji="0" lang="fr-FR"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charset="0"/>
              </a:rPr>
              <a:t>friends</a:t>
            </a: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a:t>
            </a:r>
          </a:p>
        </p:txBody>
      </p:sp>
      <p:sp>
        <p:nvSpPr>
          <p:cNvPr id="126" name="I'm taking the train">
            <a:extLst>
              <a:ext uri="{FF2B5EF4-FFF2-40B4-BE49-F238E27FC236}">
                <a16:creationId xmlns:a16="http://schemas.microsoft.com/office/drawing/2014/main" id="{BD25BDE0-B4EA-4947-8980-D5AB1160236B}"/>
              </a:ext>
            </a:extLst>
          </p:cNvPr>
          <p:cNvSpPr/>
          <p:nvPr/>
        </p:nvSpPr>
        <p:spPr>
          <a:xfrm>
            <a:off x="6670800" y="5216400"/>
            <a:ext cx="1710000" cy="9900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charset="0"/>
              </a:rPr>
              <a:t>I’m</a:t>
            </a: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 </a:t>
            </a:r>
            <a:r>
              <a:rPr kumimoji="0" lang="fr-FR"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charset="0"/>
              </a:rPr>
              <a:t>coming</a:t>
            </a: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 back to London.</a:t>
            </a:r>
          </a:p>
        </p:txBody>
      </p:sp>
      <p:sp>
        <p:nvSpPr>
          <p:cNvPr id="127" name="I'm learning an important language">
            <a:extLst>
              <a:ext uri="{FF2B5EF4-FFF2-40B4-BE49-F238E27FC236}">
                <a16:creationId xmlns:a16="http://schemas.microsoft.com/office/drawing/2014/main" id="{C22ADA07-C628-4E25-A191-EBB1CFB753C3}"/>
              </a:ext>
            </a:extLst>
          </p:cNvPr>
          <p:cNvSpPr/>
          <p:nvPr/>
        </p:nvSpPr>
        <p:spPr>
          <a:xfrm>
            <a:off x="8476759" y="5215123"/>
            <a:ext cx="1710000" cy="990000"/>
          </a:xfrm>
          <a:prstGeom prst="rect">
            <a:avLst/>
          </a:prstGeom>
        </p:spPr>
        <p:style>
          <a:lnRef idx="1">
            <a:schemeClr val="accent1"/>
          </a:lnRef>
          <a:fillRef idx="2">
            <a:schemeClr val="accent1"/>
          </a:fillRef>
          <a:effectRef idx="1">
            <a:schemeClr val="accent1"/>
          </a:effectRef>
          <a:fontRef idx="minor">
            <a:schemeClr val="dk1"/>
          </a:fontRef>
        </p:style>
        <p:txBody>
          <a:bodyPr l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charset="0"/>
              </a:rPr>
              <a:t>I’m</a:t>
            </a: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 </a:t>
            </a:r>
            <a:r>
              <a:rPr kumimoji="0" lang="fr-FR"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charset="0"/>
              </a:rPr>
              <a:t>late</a:t>
            </a: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 </a:t>
            </a:r>
            <a:r>
              <a:rPr kumimoji="0" lang="fr-FR"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charset="0"/>
              </a:rPr>
              <a:t>again</a:t>
            </a: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a:t>
            </a:r>
          </a:p>
        </p:txBody>
      </p:sp>
      <p:sp>
        <p:nvSpPr>
          <p:cNvPr id="128" name="I understand French">
            <a:extLst>
              <a:ext uri="{FF2B5EF4-FFF2-40B4-BE49-F238E27FC236}">
                <a16:creationId xmlns:a16="http://schemas.microsoft.com/office/drawing/2014/main" id="{765227FB-0634-447E-82EC-CC744EDE9D8A}"/>
              </a:ext>
            </a:extLst>
          </p:cNvPr>
          <p:cNvSpPr/>
          <p:nvPr/>
        </p:nvSpPr>
        <p:spPr>
          <a:xfrm>
            <a:off x="10268369" y="5217372"/>
            <a:ext cx="1710000" cy="9900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charset="0"/>
              </a:rPr>
              <a:t>She</a:t>
            </a: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 </a:t>
            </a:r>
            <a:r>
              <a:rPr kumimoji="0" lang="fr-FR"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charset="0"/>
              </a:rPr>
              <a:t>is</a:t>
            </a: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 not </a:t>
            </a:r>
            <a:r>
              <a:rPr kumimoji="0" lang="fr-FR"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charset="0"/>
              </a:rPr>
              <a:t>becoming</a:t>
            </a: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 a </a:t>
            </a:r>
            <a:r>
              <a:rPr kumimoji="0" lang="fr-FR"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charset="0"/>
              </a:rPr>
              <a:t>doctor</a:t>
            </a: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a:t>
            </a:r>
          </a:p>
        </p:txBody>
      </p:sp>
      <p:pic>
        <p:nvPicPr>
          <p:cNvPr id="129" name="Picture 128" descr="background rectangle">
            <a:extLst>
              <a:ext uri="{FF2B5EF4-FFF2-40B4-BE49-F238E27FC236}">
                <a16:creationId xmlns:a16="http://schemas.microsoft.com/office/drawing/2014/main" id="{6ED4C046-4748-4F8B-BD99-153ACAC92F23}"/>
              </a:ext>
              <a:ext uri="{C183D7F6-B498-43B3-948B-1728B52AA6E4}">
                <adec:decorative xmlns:adec="http://schemas.microsoft.com/office/drawing/2017/decorative" val="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30" name="Title 3">
            <a:extLst>
              <a:ext uri="{FF2B5EF4-FFF2-40B4-BE49-F238E27FC236}">
                <a16:creationId xmlns:a16="http://schemas.microsoft.com/office/drawing/2014/main" id="{A81A1D12-206F-4AD2-AD85-264844594676}"/>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Trouve</a:t>
            </a:r>
            <a:r>
              <a:rPr lang="en-GB" sz="3600" b="1" dirty="0">
                <a:solidFill>
                  <a:schemeClr val="bg1"/>
                </a:solidFill>
              </a:rPr>
              <a:t> le </a:t>
            </a:r>
            <a:r>
              <a:rPr lang="en-GB" sz="3600" b="1" dirty="0" err="1">
                <a:solidFill>
                  <a:schemeClr val="bg1"/>
                </a:solidFill>
              </a:rPr>
              <a:t>tr</a:t>
            </a:r>
            <a:r>
              <a:rPr lang="en-GB" sz="3600" b="1" dirty="0" err="1">
                <a:solidFill>
                  <a:prstClr val="white"/>
                </a:solidFill>
              </a:rPr>
              <a:t>ésor</a:t>
            </a:r>
            <a:r>
              <a:rPr lang="en-GB" sz="3600" b="1" dirty="0">
                <a:solidFill>
                  <a:prstClr val="white"/>
                </a:solidFill>
              </a:rPr>
              <a:t> !</a:t>
            </a:r>
            <a:endParaRPr lang="en-GB" sz="3600" b="1" dirty="0">
              <a:solidFill>
                <a:schemeClr val="bg1"/>
              </a:solidFill>
            </a:endParaRPr>
          </a:p>
        </p:txBody>
      </p:sp>
      <p:sp>
        <p:nvSpPr>
          <p:cNvPr id="131" name="Rounded Rectangle 46">
            <a:extLst>
              <a:ext uri="{FF2B5EF4-FFF2-40B4-BE49-F238E27FC236}">
                <a16:creationId xmlns:a16="http://schemas.microsoft.com/office/drawing/2014/main" id="{0FE16833-639E-4E3F-964D-4160DA219B8A}"/>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514385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5"/>
                                        </p:tgtEl>
                                      </p:cBhvr>
                                    </p:animEffect>
                                    <p:set>
                                      <p:cBhvr>
                                        <p:cTn id="7"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8" restart="whenNotActive" fill="hold" evtFilter="cancelBubble" nodeType="interactiveSeq">
                <p:stCondLst>
                  <p:cond evt="onClick" delay="0">
                    <p:tgtEl>
                      <p:spTgt spid="7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78"/>
                                        </p:tgtEl>
                                      </p:cBhvr>
                                    </p:animEffect>
                                    <p:set>
                                      <p:cBhvr>
                                        <p:cTn id="13" dur="1" fill="hold">
                                          <p:stCondLst>
                                            <p:cond delay="4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14" restart="whenNotActive" fill="hold" evtFilter="cancelBubble" nodeType="interactiveSeq">
                <p:stCondLst>
                  <p:cond evt="onClick" delay="0">
                    <p:tgtEl>
                      <p:spTgt spid="8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83"/>
                                        </p:tgtEl>
                                      </p:cBhvr>
                                    </p:animEffect>
                                    <p:set>
                                      <p:cBhvr>
                                        <p:cTn id="19" dur="1" fill="hold">
                                          <p:stCondLst>
                                            <p:cond delay="4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20" restart="whenNotActive" fill="hold" evtFilter="cancelBubble" nodeType="interactiveSeq">
                <p:stCondLst>
                  <p:cond evt="onClick" delay="0">
                    <p:tgtEl>
                      <p:spTgt spid="8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82"/>
                                        </p:tgtEl>
                                      </p:cBhvr>
                                    </p:animEffect>
                                    <p:set>
                                      <p:cBhvr>
                                        <p:cTn id="25"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26" restart="whenNotActive" fill="hold" evtFilter="cancelBubble" nodeType="interactiveSeq">
                <p:stCondLst>
                  <p:cond evt="onClick" delay="0">
                    <p:tgtEl>
                      <p:spTgt spid="8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81"/>
                                        </p:tgtEl>
                                      </p:cBhvr>
                                    </p:animEffect>
                                    <p:set>
                                      <p:cBhvr>
                                        <p:cTn id="31"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32" restart="whenNotActive" fill="hold" evtFilter="cancelBubble" nodeType="interactiveSeq">
                <p:stCondLst>
                  <p:cond evt="onClick" delay="0">
                    <p:tgtEl>
                      <p:spTgt spid="59"/>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59"/>
                                        </p:tgtEl>
                                      </p:cBhvr>
                                    </p:animEffect>
                                    <p:set>
                                      <p:cBhvr>
                                        <p:cTn id="37"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38" restart="whenNotActive" fill="hold" evtFilter="cancelBubble" nodeType="interactiveSeq">
                <p:stCondLst>
                  <p:cond evt="onClick" delay="0">
                    <p:tgtEl>
                      <p:spTgt spid="64"/>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64"/>
                                        </p:tgtEl>
                                      </p:cBhvr>
                                    </p:animEffect>
                                    <p:set>
                                      <p:cBhvr>
                                        <p:cTn id="4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44" restart="whenNotActive" fill="hold" evtFilter="cancelBubble" nodeType="interactiveSeq">
                <p:stCondLst>
                  <p:cond evt="onClick" delay="0">
                    <p:tgtEl>
                      <p:spTgt spid="69"/>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69"/>
                                        </p:tgtEl>
                                      </p:cBhvr>
                                    </p:animEffect>
                                    <p:set>
                                      <p:cBhvr>
                                        <p:cTn id="49"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50" restart="whenNotActive" fill="hold" evtFilter="cancelBubble" nodeType="interactiveSeq">
                <p:stCondLst>
                  <p:cond evt="onClick" delay="0">
                    <p:tgtEl>
                      <p:spTgt spid="74"/>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74"/>
                                        </p:tgtEl>
                                      </p:cBhvr>
                                    </p:animEffect>
                                    <p:set>
                                      <p:cBhvr>
                                        <p:cTn id="55"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56" restart="whenNotActive" fill="hold" evtFilter="cancelBubble" nodeType="interactiveSeq">
                <p:stCondLst>
                  <p:cond evt="onClick" delay="0">
                    <p:tgtEl>
                      <p:spTgt spid="79"/>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79"/>
                                        </p:tgtEl>
                                      </p:cBhvr>
                                    </p:animEffect>
                                    <p:set>
                                      <p:cBhvr>
                                        <p:cTn id="61"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62" restart="whenNotActive" fill="hold" evtFilter="cancelBubble" nodeType="interactiveSeq">
                <p:stCondLst>
                  <p:cond evt="onClick" delay="0">
                    <p:tgtEl>
                      <p:spTgt spid="54"/>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54"/>
                                        </p:tgtEl>
                                      </p:cBhvr>
                                    </p:animEffect>
                                    <p:set>
                                      <p:cBhvr>
                                        <p:cTn id="6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68" restart="whenNotActive" fill="hold" evtFilter="cancelBubble" nodeType="interactiveSeq">
                <p:stCondLst>
                  <p:cond evt="onClick" delay="0">
                    <p:tgtEl>
                      <p:spTgt spid="60"/>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60"/>
                                        </p:tgtEl>
                                      </p:cBhvr>
                                    </p:animEffect>
                                    <p:set>
                                      <p:cBhvr>
                                        <p:cTn id="73"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74" restart="whenNotActive" fill="hold" evtFilter="cancelBubble" nodeType="interactiveSeq">
                <p:stCondLst>
                  <p:cond evt="onClick" delay="0">
                    <p:tgtEl>
                      <p:spTgt spid="65"/>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65"/>
                                        </p:tgtEl>
                                      </p:cBhvr>
                                    </p:animEffect>
                                    <p:set>
                                      <p:cBhvr>
                                        <p:cTn id="79"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80" restart="whenNotActive" fill="hold" evtFilter="cancelBubble" nodeType="interactiveSeq">
                <p:stCondLst>
                  <p:cond evt="onClick" delay="0">
                    <p:tgtEl>
                      <p:spTgt spid="70"/>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70"/>
                                        </p:tgtEl>
                                      </p:cBhvr>
                                    </p:animEffect>
                                    <p:set>
                                      <p:cBhvr>
                                        <p:cTn id="85"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86" restart="whenNotActive" fill="hold" evtFilter="cancelBubble" nodeType="interactiveSeq">
                <p:stCondLst>
                  <p:cond evt="onClick" delay="0">
                    <p:tgtEl>
                      <p:spTgt spid="75"/>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75"/>
                                        </p:tgtEl>
                                      </p:cBhvr>
                                    </p:animEffect>
                                    <p:set>
                                      <p:cBhvr>
                                        <p:cTn id="91"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92" restart="whenNotActive" fill="hold" evtFilter="cancelBubble" nodeType="interactiveSeq">
                <p:stCondLst>
                  <p:cond evt="onClick" delay="0">
                    <p:tgtEl>
                      <p:spTgt spid="80"/>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80"/>
                                        </p:tgtEl>
                                      </p:cBhvr>
                                    </p:animEffect>
                                    <p:set>
                                      <p:cBhvr>
                                        <p:cTn id="97"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98" restart="whenNotActive" fill="hold" evtFilter="cancelBubble" nodeType="interactiveSeq">
                <p:stCondLst>
                  <p:cond evt="onClick" delay="0">
                    <p:tgtEl>
                      <p:spTgt spid="56"/>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56"/>
                                        </p:tgtEl>
                                      </p:cBhvr>
                                    </p:animEffect>
                                    <p:set>
                                      <p:cBhvr>
                                        <p:cTn id="103"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04" restart="whenNotActive" fill="hold" evtFilter="cancelBubble" nodeType="interactiveSeq">
                <p:stCondLst>
                  <p:cond evt="onClick" delay="0">
                    <p:tgtEl>
                      <p:spTgt spid="61"/>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61"/>
                                        </p:tgtEl>
                                      </p:cBhvr>
                                    </p:animEffect>
                                    <p:set>
                                      <p:cBhvr>
                                        <p:cTn id="109"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10" restart="whenNotActive" fill="hold" evtFilter="cancelBubble" nodeType="interactiveSeq">
                <p:stCondLst>
                  <p:cond evt="onClick" delay="0">
                    <p:tgtEl>
                      <p:spTgt spid="66"/>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grpId="0" nodeType="clickEffect">
                                  <p:stCondLst>
                                    <p:cond delay="0"/>
                                  </p:stCondLst>
                                  <p:childTnLst>
                                    <p:animEffect transition="out" filter="fade">
                                      <p:cBhvr>
                                        <p:cTn id="114" dur="500"/>
                                        <p:tgtEl>
                                          <p:spTgt spid="66"/>
                                        </p:tgtEl>
                                      </p:cBhvr>
                                    </p:animEffect>
                                    <p:set>
                                      <p:cBhvr>
                                        <p:cTn id="115"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116" restart="whenNotActive" fill="hold" evtFilter="cancelBubble" nodeType="interactiveSeq">
                <p:stCondLst>
                  <p:cond evt="onClick" delay="0">
                    <p:tgtEl>
                      <p:spTgt spid="71"/>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grpId="0" nodeType="clickEffect">
                                  <p:stCondLst>
                                    <p:cond delay="0"/>
                                  </p:stCondLst>
                                  <p:childTnLst>
                                    <p:animEffect transition="out" filter="fade">
                                      <p:cBhvr>
                                        <p:cTn id="120" dur="500"/>
                                        <p:tgtEl>
                                          <p:spTgt spid="71"/>
                                        </p:tgtEl>
                                      </p:cBhvr>
                                    </p:animEffect>
                                    <p:set>
                                      <p:cBhvr>
                                        <p:cTn id="121"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22" restart="whenNotActive" fill="hold" evtFilter="cancelBubble" nodeType="interactiveSeq">
                <p:stCondLst>
                  <p:cond evt="onClick" delay="0">
                    <p:tgtEl>
                      <p:spTgt spid="76"/>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76"/>
                                        </p:tgtEl>
                                      </p:cBhvr>
                                    </p:animEffect>
                                    <p:set>
                                      <p:cBhvr>
                                        <p:cTn id="127"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128" restart="whenNotActive" fill="hold" evtFilter="cancelBubble" nodeType="interactiveSeq">
                <p:stCondLst>
                  <p:cond evt="onClick" delay="0">
                    <p:tgtEl>
                      <p:spTgt spid="57"/>
                    </p:tgtEl>
                  </p:cond>
                </p:stCondLst>
                <p:endSync evt="end" delay="0">
                  <p:rtn val="all"/>
                </p:endSync>
                <p:childTnLst>
                  <p:par>
                    <p:cTn id="129" fill="hold">
                      <p:stCondLst>
                        <p:cond delay="0"/>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57"/>
                                        </p:tgtEl>
                                      </p:cBhvr>
                                    </p:animEffect>
                                    <p:set>
                                      <p:cBhvr>
                                        <p:cTn id="133"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34" restart="whenNotActive" fill="hold" evtFilter="cancelBubble" nodeType="interactiveSeq">
                <p:stCondLst>
                  <p:cond evt="onClick" delay="0">
                    <p:tgtEl>
                      <p:spTgt spid="62"/>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grpId="0" nodeType="clickEffect">
                                  <p:stCondLst>
                                    <p:cond delay="0"/>
                                  </p:stCondLst>
                                  <p:childTnLst>
                                    <p:animEffect transition="out" filter="fade">
                                      <p:cBhvr>
                                        <p:cTn id="138" dur="500"/>
                                        <p:tgtEl>
                                          <p:spTgt spid="62"/>
                                        </p:tgtEl>
                                      </p:cBhvr>
                                    </p:animEffect>
                                    <p:set>
                                      <p:cBhvr>
                                        <p:cTn id="139"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40" restart="whenNotActive" fill="hold" evtFilter="cancelBubble" nodeType="interactiveSeq">
                <p:stCondLst>
                  <p:cond evt="onClick" delay="0">
                    <p:tgtEl>
                      <p:spTgt spid="67"/>
                    </p:tgtEl>
                  </p:cond>
                </p:stCondLst>
                <p:endSync evt="end" delay="0">
                  <p:rtn val="all"/>
                </p:endSync>
                <p:childTnLst>
                  <p:par>
                    <p:cTn id="141" fill="hold">
                      <p:stCondLst>
                        <p:cond delay="0"/>
                      </p:stCondLst>
                      <p:childTnLst>
                        <p:par>
                          <p:cTn id="142" fill="hold">
                            <p:stCondLst>
                              <p:cond delay="0"/>
                            </p:stCondLst>
                            <p:childTnLst>
                              <p:par>
                                <p:cTn id="143" presetID="10" presetClass="exit" presetSubtype="0" fill="hold" grpId="0" nodeType="clickEffect">
                                  <p:stCondLst>
                                    <p:cond delay="0"/>
                                  </p:stCondLst>
                                  <p:childTnLst>
                                    <p:animEffect transition="out" filter="fade">
                                      <p:cBhvr>
                                        <p:cTn id="144" dur="500"/>
                                        <p:tgtEl>
                                          <p:spTgt spid="67"/>
                                        </p:tgtEl>
                                      </p:cBhvr>
                                    </p:animEffect>
                                    <p:set>
                                      <p:cBhvr>
                                        <p:cTn id="14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46" restart="whenNotActive" fill="hold" evtFilter="cancelBubble" nodeType="interactiveSeq">
                <p:stCondLst>
                  <p:cond evt="onClick" delay="0">
                    <p:tgtEl>
                      <p:spTgt spid="72"/>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500"/>
                                        <p:tgtEl>
                                          <p:spTgt spid="72"/>
                                        </p:tgtEl>
                                      </p:cBhvr>
                                    </p:animEffect>
                                    <p:set>
                                      <p:cBhvr>
                                        <p:cTn id="151"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52" restart="whenNotActive" fill="hold" evtFilter="cancelBubble" nodeType="interactiveSeq">
                <p:stCondLst>
                  <p:cond evt="onClick" delay="0">
                    <p:tgtEl>
                      <p:spTgt spid="77"/>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grpId="0" nodeType="clickEffect">
                                  <p:stCondLst>
                                    <p:cond delay="0"/>
                                  </p:stCondLst>
                                  <p:childTnLst>
                                    <p:animEffect transition="out" filter="fade">
                                      <p:cBhvr>
                                        <p:cTn id="156" dur="500"/>
                                        <p:tgtEl>
                                          <p:spTgt spid="77"/>
                                        </p:tgtEl>
                                      </p:cBhvr>
                                    </p:animEffect>
                                    <p:set>
                                      <p:cBhvr>
                                        <p:cTn id="157" dur="1" fill="hold">
                                          <p:stCondLst>
                                            <p:cond delay="4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158" restart="whenNotActive" fill="hold" evtFilter="cancelBubble" nodeType="interactiveSeq">
                <p:stCondLst>
                  <p:cond evt="onClick" delay="0">
                    <p:tgtEl>
                      <p:spTgt spid="58"/>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grpId="0" nodeType="clickEffect">
                                  <p:stCondLst>
                                    <p:cond delay="0"/>
                                  </p:stCondLst>
                                  <p:childTnLst>
                                    <p:animEffect transition="out" filter="fade">
                                      <p:cBhvr>
                                        <p:cTn id="162" dur="500"/>
                                        <p:tgtEl>
                                          <p:spTgt spid="58"/>
                                        </p:tgtEl>
                                      </p:cBhvr>
                                    </p:animEffect>
                                    <p:set>
                                      <p:cBhvr>
                                        <p:cTn id="163"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64" restart="whenNotActive" fill="hold" evtFilter="cancelBubble" nodeType="interactiveSeq">
                <p:stCondLst>
                  <p:cond evt="onClick" delay="0">
                    <p:tgtEl>
                      <p:spTgt spid="63"/>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grpId="0" nodeType="clickEffect">
                                  <p:stCondLst>
                                    <p:cond delay="0"/>
                                  </p:stCondLst>
                                  <p:childTnLst>
                                    <p:animEffect transition="out" filter="fade">
                                      <p:cBhvr>
                                        <p:cTn id="168" dur="500"/>
                                        <p:tgtEl>
                                          <p:spTgt spid="63"/>
                                        </p:tgtEl>
                                      </p:cBhvr>
                                    </p:animEffect>
                                    <p:set>
                                      <p:cBhvr>
                                        <p:cTn id="169"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70" restart="whenNotActive" fill="hold" evtFilter="cancelBubble" nodeType="interactiveSeq">
                <p:stCondLst>
                  <p:cond evt="onClick" delay="0">
                    <p:tgtEl>
                      <p:spTgt spid="68"/>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grpId="0" nodeType="clickEffect">
                                  <p:stCondLst>
                                    <p:cond delay="0"/>
                                  </p:stCondLst>
                                  <p:childTnLst>
                                    <p:animEffect transition="out" filter="fade">
                                      <p:cBhvr>
                                        <p:cTn id="174" dur="500"/>
                                        <p:tgtEl>
                                          <p:spTgt spid="68"/>
                                        </p:tgtEl>
                                      </p:cBhvr>
                                    </p:animEffect>
                                    <p:set>
                                      <p:cBhvr>
                                        <p:cTn id="175"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76" restart="whenNotActive" fill="hold" evtFilter="cancelBubble" nodeType="interactiveSeq">
                <p:stCondLst>
                  <p:cond evt="onClick" delay="0">
                    <p:tgtEl>
                      <p:spTgt spid="73"/>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grpId="0" nodeType="clickEffect">
                                  <p:stCondLst>
                                    <p:cond delay="0"/>
                                  </p:stCondLst>
                                  <p:childTnLst>
                                    <p:animEffect transition="out" filter="fade">
                                      <p:cBhvr>
                                        <p:cTn id="180" dur="500"/>
                                        <p:tgtEl>
                                          <p:spTgt spid="73"/>
                                        </p:tgtEl>
                                      </p:cBhvr>
                                    </p:animEffect>
                                    <p:set>
                                      <p:cBhvr>
                                        <p:cTn id="181"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82" restart="whenNotActive" fill="hold" evtFilter="cancelBubble" nodeType="interactiveSeq">
                <p:stCondLst>
                  <p:cond evt="onClick" delay="0">
                    <p:tgtEl>
                      <p:spTgt spid="99"/>
                    </p:tgtEl>
                  </p:cond>
                </p:stCondLst>
                <p:endSync evt="end" delay="0">
                  <p:rtn val="all"/>
                </p:endSync>
                <p:childTnLst>
                  <p:par>
                    <p:cTn id="183" fill="hold">
                      <p:stCondLst>
                        <p:cond delay="0"/>
                      </p:stCondLst>
                      <p:childTnLst>
                        <p:par>
                          <p:cTn id="184" fill="hold">
                            <p:stCondLst>
                              <p:cond delay="0"/>
                            </p:stCondLst>
                            <p:childTnLst>
                              <p:par>
                                <p:cTn id="185" presetID="10" presetClass="exit" presetSubtype="0" fill="hold" grpId="0" nodeType="clickEffect">
                                  <p:stCondLst>
                                    <p:cond delay="0"/>
                                  </p:stCondLst>
                                  <p:childTnLst>
                                    <p:animEffect transition="out" filter="fade">
                                      <p:cBhvr>
                                        <p:cTn id="186" dur="500"/>
                                        <p:tgtEl>
                                          <p:spTgt spid="99"/>
                                        </p:tgtEl>
                                      </p:cBhvr>
                                    </p:animEffect>
                                    <p:set>
                                      <p:cBhvr>
                                        <p:cTn id="187" dur="1" fill="hold">
                                          <p:stCondLst>
                                            <p:cond delay="4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188" restart="whenNotActive" fill="hold" evtFilter="cancelBubble" nodeType="interactiveSeq">
                <p:stCondLst>
                  <p:cond evt="onClick" delay="0">
                    <p:tgtEl>
                      <p:spTgt spid="100"/>
                    </p:tgtEl>
                  </p:cond>
                </p:stCondLst>
                <p:endSync evt="end" delay="0">
                  <p:rtn val="all"/>
                </p:endSync>
                <p:childTnLst>
                  <p:par>
                    <p:cTn id="189" fill="hold">
                      <p:stCondLst>
                        <p:cond delay="0"/>
                      </p:stCondLst>
                      <p:childTnLst>
                        <p:par>
                          <p:cTn id="190" fill="hold">
                            <p:stCondLst>
                              <p:cond delay="0"/>
                            </p:stCondLst>
                            <p:childTnLst>
                              <p:par>
                                <p:cTn id="191" presetID="10" presetClass="exit" presetSubtype="0" fill="hold" grpId="0" nodeType="clickEffect">
                                  <p:stCondLst>
                                    <p:cond delay="0"/>
                                  </p:stCondLst>
                                  <p:childTnLst>
                                    <p:animEffect transition="out" filter="fade">
                                      <p:cBhvr>
                                        <p:cTn id="192" dur="500"/>
                                        <p:tgtEl>
                                          <p:spTgt spid="100"/>
                                        </p:tgtEl>
                                      </p:cBhvr>
                                    </p:animEffect>
                                    <p:set>
                                      <p:cBhvr>
                                        <p:cTn id="193"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194" restart="whenNotActive" fill="hold" evtFilter="cancelBubble" nodeType="interactiveSeq">
                <p:stCondLst>
                  <p:cond evt="onClick" delay="0">
                    <p:tgtEl>
                      <p:spTgt spid="101"/>
                    </p:tgtEl>
                  </p:cond>
                </p:stCondLst>
                <p:endSync evt="end" delay="0">
                  <p:rtn val="all"/>
                </p:endSync>
                <p:childTnLst>
                  <p:par>
                    <p:cTn id="195" fill="hold">
                      <p:stCondLst>
                        <p:cond delay="0"/>
                      </p:stCondLst>
                      <p:childTnLst>
                        <p:par>
                          <p:cTn id="196" fill="hold">
                            <p:stCondLst>
                              <p:cond delay="0"/>
                            </p:stCondLst>
                            <p:childTnLst>
                              <p:par>
                                <p:cTn id="197" presetID="10" presetClass="exit" presetSubtype="0" fill="hold" grpId="0" nodeType="clickEffect">
                                  <p:stCondLst>
                                    <p:cond delay="0"/>
                                  </p:stCondLst>
                                  <p:childTnLst>
                                    <p:animEffect transition="out" filter="fade">
                                      <p:cBhvr>
                                        <p:cTn id="198" dur="500"/>
                                        <p:tgtEl>
                                          <p:spTgt spid="101"/>
                                        </p:tgtEl>
                                      </p:cBhvr>
                                    </p:animEffect>
                                    <p:set>
                                      <p:cBhvr>
                                        <p:cTn id="199"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200" restart="whenNotActive" fill="hold" evtFilter="cancelBubble" nodeType="interactiveSeq">
                <p:stCondLst>
                  <p:cond evt="onClick" delay="0">
                    <p:tgtEl>
                      <p:spTgt spid="102"/>
                    </p:tgtEl>
                  </p:cond>
                </p:stCondLst>
                <p:endSync evt="end" delay="0">
                  <p:rtn val="all"/>
                </p:endSync>
                <p:childTnLst>
                  <p:par>
                    <p:cTn id="201" fill="hold">
                      <p:stCondLst>
                        <p:cond delay="0"/>
                      </p:stCondLst>
                      <p:childTnLst>
                        <p:par>
                          <p:cTn id="202" fill="hold">
                            <p:stCondLst>
                              <p:cond delay="0"/>
                            </p:stCondLst>
                            <p:childTnLst>
                              <p:par>
                                <p:cTn id="203" presetID="10" presetClass="exit" presetSubtype="0" fill="hold" grpId="0" nodeType="clickEffect">
                                  <p:stCondLst>
                                    <p:cond delay="0"/>
                                  </p:stCondLst>
                                  <p:childTnLst>
                                    <p:animEffect transition="out" filter="fade">
                                      <p:cBhvr>
                                        <p:cTn id="204" dur="500"/>
                                        <p:tgtEl>
                                          <p:spTgt spid="102"/>
                                        </p:tgtEl>
                                      </p:cBhvr>
                                    </p:animEffect>
                                    <p:set>
                                      <p:cBhvr>
                                        <p:cTn id="205" dur="1" fill="hold">
                                          <p:stCondLst>
                                            <p:cond delay="499"/>
                                          </p:stCondLst>
                                        </p:cTn>
                                        <p:tgtEl>
                                          <p:spTgt spid="102"/>
                                        </p:tgtEl>
                                        <p:attrNameLst>
                                          <p:attrName>style.visibility</p:attrName>
                                        </p:attrNameLst>
                                      </p:cBhvr>
                                      <p:to>
                                        <p:strVal val="hidden"/>
                                      </p:to>
                                    </p:set>
                                  </p:childTnLst>
                                </p:cTn>
                              </p:par>
                            </p:childTnLst>
                          </p:cTn>
                        </p:par>
                      </p:childTnLst>
                    </p:cTn>
                  </p:par>
                </p:childTnLst>
              </p:cTn>
              <p:nextCondLst>
                <p:cond evt="onClick" delay="0">
                  <p:tgtEl>
                    <p:spTgt spid="102"/>
                  </p:tgtEl>
                </p:cond>
              </p:nextCondLst>
            </p:seq>
            <p:seq concurrent="1" nextAc="seek">
              <p:cTn id="206" restart="whenNotActive" fill="hold" evtFilter="cancelBubble" nodeType="interactiveSeq">
                <p:stCondLst>
                  <p:cond evt="onClick" delay="0">
                    <p:tgtEl>
                      <p:spTgt spid="103"/>
                    </p:tgtEl>
                  </p:cond>
                </p:stCondLst>
                <p:endSync evt="end" delay="0">
                  <p:rtn val="all"/>
                </p:endSync>
                <p:childTnLst>
                  <p:par>
                    <p:cTn id="207" fill="hold">
                      <p:stCondLst>
                        <p:cond delay="0"/>
                      </p:stCondLst>
                      <p:childTnLst>
                        <p:par>
                          <p:cTn id="208" fill="hold">
                            <p:stCondLst>
                              <p:cond delay="0"/>
                            </p:stCondLst>
                            <p:childTnLst>
                              <p:par>
                                <p:cTn id="209" presetID="10" presetClass="exit" presetSubtype="0" fill="hold" grpId="0" nodeType="clickEffect">
                                  <p:stCondLst>
                                    <p:cond delay="0"/>
                                  </p:stCondLst>
                                  <p:childTnLst>
                                    <p:animEffect transition="out" filter="fade">
                                      <p:cBhvr>
                                        <p:cTn id="210" dur="500"/>
                                        <p:tgtEl>
                                          <p:spTgt spid="103"/>
                                        </p:tgtEl>
                                      </p:cBhvr>
                                    </p:animEffect>
                                    <p:set>
                                      <p:cBhvr>
                                        <p:cTn id="211" dur="1" fill="hold">
                                          <p:stCondLst>
                                            <p:cond delay="499"/>
                                          </p:stCondLst>
                                        </p:cTn>
                                        <p:tgtEl>
                                          <p:spTgt spid="103"/>
                                        </p:tgtEl>
                                        <p:attrNameLst>
                                          <p:attrName>style.visibility</p:attrName>
                                        </p:attrNameLst>
                                      </p:cBhvr>
                                      <p:to>
                                        <p:strVal val="hidden"/>
                                      </p:to>
                                    </p:set>
                                  </p:childTnLst>
                                </p:cTn>
                              </p:par>
                            </p:childTnLst>
                          </p:cTn>
                        </p:par>
                      </p:childTnLst>
                    </p:cTn>
                  </p:par>
                </p:childTnLst>
              </p:cTn>
              <p:nextCondLst>
                <p:cond evt="onClick" delay="0">
                  <p:tgtEl>
                    <p:spTgt spid="103"/>
                  </p:tgtEl>
                </p:cond>
              </p:nextCondLst>
            </p:seq>
            <p:seq concurrent="1" nextAc="seek">
              <p:cTn id="212" restart="whenNotActive" fill="hold" evtFilter="cancelBubble" nodeType="interactiveSeq">
                <p:stCondLst>
                  <p:cond evt="onClick" delay="0">
                    <p:tgtEl>
                      <p:spTgt spid="104"/>
                    </p:tgtEl>
                  </p:cond>
                </p:stCondLst>
                <p:endSync evt="end" delay="0">
                  <p:rtn val="all"/>
                </p:endSync>
                <p:childTnLst>
                  <p:par>
                    <p:cTn id="213" fill="hold">
                      <p:stCondLst>
                        <p:cond delay="0"/>
                      </p:stCondLst>
                      <p:childTnLst>
                        <p:par>
                          <p:cTn id="214" fill="hold">
                            <p:stCondLst>
                              <p:cond delay="0"/>
                            </p:stCondLst>
                            <p:childTnLst>
                              <p:par>
                                <p:cTn id="215" presetID="10" presetClass="exit" presetSubtype="0" fill="hold" grpId="0" nodeType="clickEffect">
                                  <p:stCondLst>
                                    <p:cond delay="0"/>
                                  </p:stCondLst>
                                  <p:childTnLst>
                                    <p:animEffect transition="out" filter="fade">
                                      <p:cBhvr>
                                        <p:cTn id="216" dur="500"/>
                                        <p:tgtEl>
                                          <p:spTgt spid="104"/>
                                        </p:tgtEl>
                                      </p:cBhvr>
                                    </p:animEffect>
                                    <p:set>
                                      <p:cBhvr>
                                        <p:cTn id="217"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104"/>
                  </p:tgtEl>
                </p:cond>
              </p:nextCondLst>
            </p:seq>
            <p:seq concurrent="1" nextAc="seek">
              <p:cTn id="218" restart="whenNotActive" fill="hold" evtFilter="cancelBubble" nodeType="interactiveSeq">
                <p:stCondLst>
                  <p:cond evt="onClick" delay="0">
                    <p:tgtEl>
                      <p:spTgt spid="105"/>
                    </p:tgtEl>
                  </p:cond>
                </p:stCondLst>
                <p:endSync evt="end" delay="0">
                  <p:rtn val="all"/>
                </p:endSync>
                <p:childTnLst>
                  <p:par>
                    <p:cTn id="219" fill="hold">
                      <p:stCondLst>
                        <p:cond delay="0"/>
                      </p:stCondLst>
                      <p:childTnLst>
                        <p:par>
                          <p:cTn id="220" fill="hold">
                            <p:stCondLst>
                              <p:cond delay="0"/>
                            </p:stCondLst>
                            <p:childTnLst>
                              <p:par>
                                <p:cTn id="221" presetID="10" presetClass="exit" presetSubtype="0" fill="hold" grpId="0" nodeType="clickEffect">
                                  <p:stCondLst>
                                    <p:cond delay="0"/>
                                  </p:stCondLst>
                                  <p:childTnLst>
                                    <p:animEffect transition="out" filter="fade">
                                      <p:cBhvr>
                                        <p:cTn id="222" dur="500"/>
                                        <p:tgtEl>
                                          <p:spTgt spid="105"/>
                                        </p:tgtEl>
                                      </p:cBhvr>
                                    </p:animEffect>
                                    <p:set>
                                      <p:cBhvr>
                                        <p:cTn id="223"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224" restart="whenNotActive" fill="hold" evtFilter="cancelBubble" nodeType="interactiveSeq">
                <p:stCondLst>
                  <p:cond evt="onClick" delay="0">
                    <p:tgtEl>
                      <p:spTgt spid="106"/>
                    </p:tgtEl>
                  </p:cond>
                </p:stCondLst>
                <p:endSync evt="end" delay="0">
                  <p:rtn val="all"/>
                </p:endSync>
                <p:childTnLst>
                  <p:par>
                    <p:cTn id="225" fill="hold">
                      <p:stCondLst>
                        <p:cond delay="0"/>
                      </p:stCondLst>
                      <p:childTnLst>
                        <p:par>
                          <p:cTn id="226" fill="hold">
                            <p:stCondLst>
                              <p:cond delay="0"/>
                            </p:stCondLst>
                            <p:childTnLst>
                              <p:par>
                                <p:cTn id="227" presetID="10" presetClass="exit" presetSubtype="0" fill="hold" grpId="0" nodeType="clickEffect">
                                  <p:stCondLst>
                                    <p:cond delay="0"/>
                                  </p:stCondLst>
                                  <p:childTnLst>
                                    <p:animEffect transition="out" filter="fade">
                                      <p:cBhvr>
                                        <p:cTn id="228" dur="500"/>
                                        <p:tgtEl>
                                          <p:spTgt spid="106"/>
                                        </p:tgtEl>
                                      </p:cBhvr>
                                    </p:animEffect>
                                    <p:set>
                                      <p:cBhvr>
                                        <p:cTn id="229"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6"/>
                  </p:tgtEl>
                </p:cond>
              </p:nextCondLst>
            </p:seq>
            <p:seq concurrent="1" nextAc="seek">
              <p:cTn id="230" restart="whenNotActive" fill="hold" evtFilter="cancelBubble" nodeType="interactiveSeq">
                <p:stCondLst>
                  <p:cond evt="onClick" delay="0">
                    <p:tgtEl>
                      <p:spTgt spid="107"/>
                    </p:tgtEl>
                  </p:cond>
                </p:stCondLst>
                <p:endSync evt="end" delay="0">
                  <p:rtn val="all"/>
                </p:endSync>
                <p:childTnLst>
                  <p:par>
                    <p:cTn id="231" fill="hold">
                      <p:stCondLst>
                        <p:cond delay="0"/>
                      </p:stCondLst>
                      <p:childTnLst>
                        <p:par>
                          <p:cTn id="232" fill="hold">
                            <p:stCondLst>
                              <p:cond delay="0"/>
                            </p:stCondLst>
                            <p:childTnLst>
                              <p:par>
                                <p:cTn id="233" presetID="10" presetClass="exit" presetSubtype="0" fill="hold" grpId="0" nodeType="clickEffect">
                                  <p:stCondLst>
                                    <p:cond delay="0"/>
                                  </p:stCondLst>
                                  <p:childTnLst>
                                    <p:animEffect transition="out" filter="fade">
                                      <p:cBhvr>
                                        <p:cTn id="234" dur="500"/>
                                        <p:tgtEl>
                                          <p:spTgt spid="107"/>
                                        </p:tgtEl>
                                      </p:cBhvr>
                                    </p:animEffect>
                                    <p:set>
                                      <p:cBhvr>
                                        <p:cTn id="235" dur="1" fill="hold">
                                          <p:stCondLst>
                                            <p:cond delay="499"/>
                                          </p:stCondLst>
                                        </p:cTn>
                                        <p:tgtEl>
                                          <p:spTgt spid="107"/>
                                        </p:tgtEl>
                                        <p:attrNameLst>
                                          <p:attrName>style.visibility</p:attrName>
                                        </p:attrNameLst>
                                      </p:cBhvr>
                                      <p:to>
                                        <p:strVal val="hidden"/>
                                      </p:to>
                                    </p:set>
                                  </p:childTnLst>
                                </p:cTn>
                              </p:par>
                            </p:childTnLst>
                          </p:cTn>
                        </p:par>
                      </p:childTnLst>
                    </p:cTn>
                  </p:par>
                </p:childTnLst>
              </p:cTn>
              <p:nextCondLst>
                <p:cond evt="onClick" delay="0">
                  <p:tgtEl>
                    <p:spTgt spid="107"/>
                  </p:tgtEl>
                </p:cond>
              </p:nextCondLst>
            </p:seq>
            <p:seq concurrent="1" nextAc="seek">
              <p:cTn id="236" restart="whenNotActive" fill="hold" evtFilter="cancelBubble" nodeType="interactiveSeq">
                <p:stCondLst>
                  <p:cond evt="onClick" delay="0">
                    <p:tgtEl>
                      <p:spTgt spid="108"/>
                    </p:tgtEl>
                  </p:cond>
                </p:stCondLst>
                <p:endSync evt="end" delay="0">
                  <p:rtn val="all"/>
                </p:endSync>
                <p:childTnLst>
                  <p:par>
                    <p:cTn id="237" fill="hold">
                      <p:stCondLst>
                        <p:cond delay="0"/>
                      </p:stCondLst>
                      <p:childTnLst>
                        <p:par>
                          <p:cTn id="238" fill="hold">
                            <p:stCondLst>
                              <p:cond delay="0"/>
                            </p:stCondLst>
                            <p:childTnLst>
                              <p:par>
                                <p:cTn id="239" presetID="10" presetClass="exit" presetSubtype="0" fill="hold" grpId="0" nodeType="clickEffect">
                                  <p:stCondLst>
                                    <p:cond delay="0"/>
                                  </p:stCondLst>
                                  <p:childTnLst>
                                    <p:animEffect transition="out" filter="fade">
                                      <p:cBhvr>
                                        <p:cTn id="240" dur="500"/>
                                        <p:tgtEl>
                                          <p:spTgt spid="108"/>
                                        </p:tgtEl>
                                      </p:cBhvr>
                                    </p:animEffect>
                                    <p:set>
                                      <p:cBhvr>
                                        <p:cTn id="241" dur="1" fill="hold">
                                          <p:stCondLst>
                                            <p:cond delay="499"/>
                                          </p:stCondLst>
                                        </p:cTn>
                                        <p:tgtEl>
                                          <p:spTgt spid="108"/>
                                        </p:tgtEl>
                                        <p:attrNameLst>
                                          <p:attrName>style.visibility</p:attrName>
                                        </p:attrNameLst>
                                      </p:cBhvr>
                                      <p:to>
                                        <p:strVal val="hidden"/>
                                      </p:to>
                                    </p:set>
                                  </p:childTnLst>
                                </p:cTn>
                              </p:par>
                            </p:childTnLst>
                          </p:cTn>
                        </p:par>
                      </p:childTnLst>
                    </p:cTn>
                  </p:par>
                </p:childTnLst>
              </p:cTn>
              <p:nextCondLst>
                <p:cond evt="onClick" delay="0">
                  <p:tgtEl>
                    <p:spTgt spid="108"/>
                  </p:tgtEl>
                </p:cond>
              </p:nextCondLst>
            </p:seq>
            <p:seq concurrent="1" nextAc="seek">
              <p:cTn id="242" restart="whenNotActive" fill="hold" evtFilter="cancelBubble" nodeType="interactiveSeq">
                <p:stCondLst>
                  <p:cond evt="onClick" delay="0">
                    <p:tgtEl>
                      <p:spTgt spid="109"/>
                    </p:tgtEl>
                  </p:cond>
                </p:stCondLst>
                <p:endSync evt="end" delay="0">
                  <p:rtn val="all"/>
                </p:endSync>
                <p:childTnLst>
                  <p:par>
                    <p:cTn id="243" fill="hold">
                      <p:stCondLst>
                        <p:cond delay="0"/>
                      </p:stCondLst>
                      <p:childTnLst>
                        <p:par>
                          <p:cTn id="244" fill="hold">
                            <p:stCondLst>
                              <p:cond delay="0"/>
                            </p:stCondLst>
                            <p:childTnLst>
                              <p:par>
                                <p:cTn id="245" presetID="10" presetClass="exit" presetSubtype="0" fill="hold" grpId="0" nodeType="clickEffect">
                                  <p:stCondLst>
                                    <p:cond delay="0"/>
                                  </p:stCondLst>
                                  <p:childTnLst>
                                    <p:animEffect transition="out" filter="fade">
                                      <p:cBhvr>
                                        <p:cTn id="246" dur="500"/>
                                        <p:tgtEl>
                                          <p:spTgt spid="109"/>
                                        </p:tgtEl>
                                      </p:cBhvr>
                                    </p:animEffect>
                                    <p:set>
                                      <p:cBhvr>
                                        <p:cTn id="247" dur="1" fill="hold">
                                          <p:stCondLst>
                                            <p:cond delay="499"/>
                                          </p:stCondLst>
                                        </p:cTn>
                                        <p:tgtEl>
                                          <p:spTgt spid="109"/>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248" restart="whenNotActive" fill="hold" evtFilter="cancelBubble" nodeType="interactiveSeq">
                <p:stCondLst>
                  <p:cond evt="onClick" delay="0">
                    <p:tgtEl>
                      <p:spTgt spid="110"/>
                    </p:tgtEl>
                  </p:cond>
                </p:stCondLst>
                <p:endSync evt="end" delay="0">
                  <p:rtn val="all"/>
                </p:endSync>
                <p:childTnLst>
                  <p:par>
                    <p:cTn id="249" fill="hold">
                      <p:stCondLst>
                        <p:cond delay="0"/>
                      </p:stCondLst>
                      <p:childTnLst>
                        <p:par>
                          <p:cTn id="250" fill="hold">
                            <p:stCondLst>
                              <p:cond delay="0"/>
                            </p:stCondLst>
                            <p:childTnLst>
                              <p:par>
                                <p:cTn id="251" presetID="10" presetClass="exit" presetSubtype="0" fill="hold" grpId="0" nodeType="clickEffect">
                                  <p:stCondLst>
                                    <p:cond delay="0"/>
                                  </p:stCondLst>
                                  <p:childTnLst>
                                    <p:animEffect transition="out" filter="fade">
                                      <p:cBhvr>
                                        <p:cTn id="252" dur="500"/>
                                        <p:tgtEl>
                                          <p:spTgt spid="110"/>
                                        </p:tgtEl>
                                      </p:cBhvr>
                                    </p:animEffect>
                                    <p:set>
                                      <p:cBhvr>
                                        <p:cTn id="253" dur="1" fill="hold">
                                          <p:stCondLst>
                                            <p:cond delay="499"/>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254" restart="whenNotActive" fill="hold" evtFilter="cancelBubble" nodeType="interactiveSeq">
                <p:stCondLst>
                  <p:cond evt="onClick" delay="0">
                    <p:tgtEl>
                      <p:spTgt spid="111"/>
                    </p:tgtEl>
                  </p:cond>
                </p:stCondLst>
                <p:endSync evt="end" delay="0">
                  <p:rtn val="all"/>
                </p:endSync>
                <p:childTnLst>
                  <p:par>
                    <p:cTn id="255" fill="hold">
                      <p:stCondLst>
                        <p:cond delay="0"/>
                      </p:stCondLst>
                      <p:childTnLst>
                        <p:par>
                          <p:cTn id="256" fill="hold">
                            <p:stCondLst>
                              <p:cond delay="0"/>
                            </p:stCondLst>
                            <p:childTnLst>
                              <p:par>
                                <p:cTn id="257" presetID="10" presetClass="exit" presetSubtype="0" fill="hold" grpId="0" nodeType="clickEffect">
                                  <p:stCondLst>
                                    <p:cond delay="0"/>
                                  </p:stCondLst>
                                  <p:childTnLst>
                                    <p:animEffect transition="out" filter="fade">
                                      <p:cBhvr>
                                        <p:cTn id="258" dur="500"/>
                                        <p:tgtEl>
                                          <p:spTgt spid="111"/>
                                        </p:tgtEl>
                                      </p:cBhvr>
                                    </p:animEffect>
                                    <p:set>
                                      <p:cBhvr>
                                        <p:cTn id="259" dur="1" fill="hold">
                                          <p:stCondLst>
                                            <p:cond delay="499"/>
                                          </p:stCondLst>
                                        </p:cTn>
                                        <p:tgtEl>
                                          <p:spTgt spid="111"/>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260" restart="whenNotActive" fill="hold" evtFilter="cancelBubble" nodeType="interactiveSeq">
                <p:stCondLst>
                  <p:cond evt="onClick" delay="0">
                    <p:tgtEl>
                      <p:spTgt spid="112"/>
                    </p:tgtEl>
                  </p:cond>
                </p:stCondLst>
                <p:endSync evt="end" delay="0">
                  <p:rtn val="all"/>
                </p:endSync>
                <p:childTnLst>
                  <p:par>
                    <p:cTn id="261" fill="hold">
                      <p:stCondLst>
                        <p:cond delay="0"/>
                      </p:stCondLst>
                      <p:childTnLst>
                        <p:par>
                          <p:cTn id="262" fill="hold">
                            <p:stCondLst>
                              <p:cond delay="0"/>
                            </p:stCondLst>
                            <p:childTnLst>
                              <p:par>
                                <p:cTn id="263" presetID="10" presetClass="exit" presetSubtype="0" fill="hold" grpId="0" nodeType="clickEffect">
                                  <p:stCondLst>
                                    <p:cond delay="0"/>
                                  </p:stCondLst>
                                  <p:childTnLst>
                                    <p:animEffect transition="out" filter="fade">
                                      <p:cBhvr>
                                        <p:cTn id="264" dur="500"/>
                                        <p:tgtEl>
                                          <p:spTgt spid="112"/>
                                        </p:tgtEl>
                                      </p:cBhvr>
                                    </p:animEffect>
                                    <p:set>
                                      <p:cBhvr>
                                        <p:cTn id="265" dur="1" fill="hold">
                                          <p:stCondLst>
                                            <p:cond delay="499"/>
                                          </p:stCondLst>
                                        </p:cTn>
                                        <p:tgtEl>
                                          <p:spTgt spid="112"/>
                                        </p:tgtEl>
                                        <p:attrNameLst>
                                          <p:attrName>style.visibility</p:attrName>
                                        </p:attrNameLst>
                                      </p:cBhvr>
                                      <p:to>
                                        <p:strVal val="hidden"/>
                                      </p:to>
                                    </p:set>
                                  </p:childTnLst>
                                </p:cTn>
                              </p:par>
                            </p:childTnLst>
                          </p:cTn>
                        </p:par>
                      </p:childTnLst>
                    </p:cTn>
                  </p:par>
                </p:childTnLst>
              </p:cTn>
              <p:nextCondLst>
                <p:cond evt="onClick" delay="0">
                  <p:tgtEl>
                    <p:spTgt spid="112"/>
                  </p:tgtEl>
                </p:cond>
              </p:nextCondLst>
            </p:seq>
            <p:seq concurrent="1" nextAc="seek">
              <p:cTn id="266" restart="whenNotActive" fill="hold" evtFilter="cancelBubble" nodeType="interactiveSeq">
                <p:stCondLst>
                  <p:cond evt="onClick" delay="0">
                    <p:tgtEl>
                      <p:spTgt spid="113"/>
                    </p:tgtEl>
                  </p:cond>
                </p:stCondLst>
                <p:endSync evt="end" delay="0">
                  <p:rtn val="all"/>
                </p:endSync>
                <p:childTnLst>
                  <p:par>
                    <p:cTn id="267" fill="hold">
                      <p:stCondLst>
                        <p:cond delay="0"/>
                      </p:stCondLst>
                      <p:childTnLst>
                        <p:par>
                          <p:cTn id="268" fill="hold">
                            <p:stCondLst>
                              <p:cond delay="0"/>
                            </p:stCondLst>
                            <p:childTnLst>
                              <p:par>
                                <p:cTn id="269" presetID="10" presetClass="exit" presetSubtype="0" fill="hold" grpId="0" nodeType="clickEffect">
                                  <p:stCondLst>
                                    <p:cond delay="0"/>
                                  </p:stCondLst>
                                  <p:childTnLst>
                                    <p:animEffect transition="out" filter="fade">
                                      <p:cBhvr>
                                        <p:cTn id="270" dur="500"/>
                                        <p:tgtEl>
                                          <p:spTgt spid="113"/>
                                        </p:tgtEl>
                                      </p:cBhvr>
                                    </p:animEffect>
                                    <p:set>
                                      <p:cBhvr>
                                        <p:cTn id="271" dur="1" fill="hold">
                                          <p:stCondLst>
                                            <p:cond delay="499"/>
                                          </p:stCondLst>
                                        </p:cTn>
                                        <p:tgtEl>
                                          <p:spTgt spid="113"/>
                                        </p:tgtEl>
                                        <p:attrNameLst>
                                          <p:attrName>style.visibility</p:attrName>
                                        </p:attrNameLst>
                                      </p:cBhvr>
                                      <p:to>
                                        <p:strVal val="hidden"/>
                                      </p:to>
                                    </p:set>
                                  </p:childTnLst>
                                </p:cTn>
                              </p:par>
                            </p:childTnLst>
                          </p:cTn>
                        </p:par>
                      </p:childTnLst>
                    </p:cTn>
                  </p:par>
                </p:childTnLst>
              </p:cTn>
              <p:nextCondLst>
                <p:cond evt="onClick" delay="0">
                  <p:tgtEl>
                    <p:spTgt spid="113"/>
                  </p:tgtEl>
                </p:cond>
              </p:nextCondLst>
            </p:seq>
            <p:seq concurrent="1" nextAc="seek">
              <p:cTn id="272" restart="whenNotActive" fill="hold" evtFilter="cancelBubble" nodeType="interactiveSeq">
                <p:stCondLst>
                  <p:cond evt="onClick" delay="0">
                    <p:tgtEl>
                      <p:spTgt spid="114"/>
                    </p:tgtEl>
                  </p:cond>
                </p:stCondLst>
                <p:endSync evt="end" delay="0">
                  <p:rtn val="all"/>
                </p:endSync>
                <p:childTnLst>
                  <p:par>
                    <p:cTn id="273" fill="hold">
                      <p:stCondLst>
                        <p:cond delay="0"/>
                      </p:stCondLst>
                      <p:childTnLst>
                        <p:par>
                          <p:cTn id="274" fill="hold">
                            <p:stCondLst>
                              <p:cond delay="0"/>
                            </p:stCondLst>
                            <p:childTnLst>
                              <p:par>
                                <p:cTn id="275" presetID="10" presetClass="exit" presetSubtype="0" fill="hold" grpId="0" nodeType="clickEffect">
                                  <p:stCondLst>
                                    <p:cond delay="0"/>
                                  </p:stCondLst>
                                  <p:childTnLst>
                                    <p:animEffect transition="out" filter="fade">
                                      <p:cBhvr>
                                        <p:cTn id="276" dur="500"/>
                                        <p:tgtEl>
                                          <p:spTgt spid="114"/>
                                        </p:tgtEl>
                                      </p:cBhvr>
                                    </p:animEffect>
                                    <p:set>
                                      <p:cBhvr>
                                        <p:cTn id="277"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seq concurrent="1" nextAc="seek">
              <p:cTn id="278" restart="whenNotActive" fill="hold" evtFilter="cancelBubble" nodeType="interactiveSeq">
                <p:stCondLst>
                  <p:cond evt="onClick" delay="0">
                    <p:tgtEl>
                      <p:spTgt spid="115"/>
                    </p:tgtEl>
                  </p:cond>
                </p:stCondLst>
                <p:endSync evt="end" delay="0">
                  <p:rtn val="all"/>
                </p:endSync>
                <p:childTnLst>
                  <p:par>
                    <p:cTn id="279" fill="hold">
                      <p:stCondLst>
                        <p:cond delay="0"/>
                      </p:stCondLst>
                      <p:childTnLst>
                        <p:par>
                          <p:cTn id="280" fill="hold">
                            <p:stCondLst>
                              <p:cond delay="0"/>
                            </p:stCondLst>
                            <p:childTnLst>
                              <p:par>
                                <p:cTn id="281" presetID="10" presetClass="exit" presetSubtype="0" fill="hold" grpId="0" nodeType="clickEffect">
                                  <p:stCondLst>
                                    <p:cond delay="0"/>
                                  </p:stCondLst>
                                  <p:childTnLst>
                                    <p:animEffect transition="out" filter="fade">
                                      <p:cBhvr>
                                        <p:cTn id="282" dur="500"/>
                                        <p:tgtEl>
                                          <p:spTgt spid="115"/>
                                        </p:tgtEl>
                                      </p:cBhvr>
                                    </p:animEffect>
                                    <p:set>
                                      <p:cBhvr>
                                        <p:cTn id="283" dur="1" fill="hold">
                                          <p:stCondLst>
                                            <p:cond delay="499"/>
                                          </p:stCondLst>
                                        </p:cTn>
                                        <p:tgtEl>
                                          <p:spTgt spid="115"/>
                                        </p:tgtEl>
                                        <p:attrNameLst>
                                          <p:attrName>style.visibility</p:attrName>
                                        </p:attrNameLst>
                                      </p:cBhvr>
                                      <p:to>
                                        <p:strVal val="hidden"/>
                                      </p:to>
                                    </p:set>
                                  </p:childTnLst>
                                </p:cTn>
                              </p:par>
                            </p:childTnLst>
                          </p:cTn>
                        </p:par>
                      </p:childTnLst>
                    </p:cTn>
                  </p:par>
                </p:childTnLst>
              </p:cTn>
              <p:nextCondLst>
                <p:cond evt="onClick" delay="0">
                  <p:tgtEl>
                    <p:spTgt spid="115"/>
                  </p:tgtEl>
                </p:cond>
              </p:nextCondLst>
            </p:seq>
            <p:seq concurrent="1" nextAc="seek">
              <p:cTn id="284" restart="whenNotActive" fill="hold" evtFilter="cancelBubble" nodeType="interactiveSeq">
                <p:stCondLst>
                  <p:cond evt="onClick" delay="0">
                    <p:tgtEl>
                      <p:spTgt spid="116"/>
                    </p:tgtEl>
                  </p:cond>
                </p:stCondLst>
                <p:endSync evt="end" delay="0">
                  <p:rtn val="all"/>
                </p:endSync>
                <p:childTnLst>
                  <p:par>
                    <p:cTn id="285" fill="hold">
                      <p:stCondLst>
                        <p:cond delay="0"/>
                      </p:stCondLst>
                      <p:childTnLst>
                        <p:par>
                          <p:cTn id="286" fill="hold">
                            <p:stCondLst>
                              <p:cond delay="0"/>
                            </p:stCondLst>
                            <p:childTnLst>
                              <p:par>
                                <p:cTn id="287" presetID="10" presetClass="exit" presetSubtype="0" fill="hold" grpId="0" nodeType="clickEffect">
                                  <p:stCondLst>
                                    <p:cond delay="0"/>
                                  </p:stCondLst>
                                  <p:childTnLst>
                                    <p:animEffect transition="out" filter="fade">
                                      <p:cBhvr>
                                        <p:cTn id="288" dur="500"/>
                                        <p:tgtEl>
                                          <p:spTgt spid="116"/>
                                        </p:tgtEl>
                                      </p:cBhvr>
                                    </p:animEffect>
                                    <p:set>
                                      <p:cBhvr>
                                        <p:cTn id="289"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290" restart="whenNotActive" fill="hold" evtFilter="cancelBubble" nodeType="interactiveSeq">
                <p:stCondLst>
                  <p:cond evt="onClick" delay="0">
                    <p:tgtEl>
                      <p:spTgt spid="117"/>
                    </p:tgtEl>
                  </p:cond>
                </p:stCondLst>
                <p:endSync evt="end" delay="0">
                  <p:rtn val="all"/>
                </p:endSync>
                <p:childTnLst>
                  <p:par>
                    <p:cTn id="291" fill="hold">
                      <p:stCondLst>
                        <p:cond delay="0"/>
                      </p:stCondLst>
                      <p:childTnLst>
                        <p:par>
                          <p:cTn id="292" fill="hold">
                            <p:stCondLst>
                              <p:cond delay="0"/>
                            </p:stCondLst>
                            <p:childTnLst>
                              <p:par>
                                <p:cTn id="293" presetID="10" presetClass="exit" presetSubtype="0" fill="hold" grpId="0" nodeType="clickEffect">
                                  <p:stCondLst>
                                    <p:cond delay="0"/>
                                  </p:stCondLst>
                                  <p:childTnLst>
                                    <p:animEffect transition="out" filter="fade">
                                      <p:cBhvr>
                                        <p:cTn id="294" dur="500"/>
                                        <p:tgtEl>
                                          <p:spTgt spid="117"/>
                                        </p:tgtEl>
                                      </p:cBhvr>
                                    </p:animEffect>
                                    <p:set>
                                      <p:cBhvr>
                                        <p:cTn id="295" dur="1" fill="hold">
                                          <p:stCondLst>
                                            <p:cond delay="499"/>
                                          </p:stCondLst>
                                        </p:cTn>
                                        <p:tgtEl>
                                          <p:spTgt spid="117"/>
                                        </p:tgtEl>
                                        <p:attrNameLst>
                                          <p:attrName>style.visibility</p:attrName>
                                        </p:attrNameLst>
                                      </p:cBhvr>
                                      <p:to>
                                        <p:strVal val="hidden"/>
                                      </p:to>
                                    </p:set>
                                  </p:childTnLst>
                                </p:cTn>
                              </p:par>
                            </p:childTnLst>
                          </p:cTn>
                        </p:par>
                      </p:childTnLst>
                    </p:cTn>
                  </p:par>
                </p:childTnLst>
              </p:cTn>
              <p:nextCondLst>
                <p:cond evt="onClick" delay="0">
                  <p:tgtEl>
                    <p:spTgt spid="117"/>
                  </p:tgtEl>
                </p:cond>
              </p:nextCondLst>
            </p:seq>
            <p:seq concurrent="1" nextAc="seek">
              <p:cTn id="296" restart="whenNotActive" fill="hold" evtFilter="cancelBubble" nodeType="interactiveSeq">
                <p:stCondLst>
                  <p:cond evt="onClick" delay="0">
                    <p:tgtEl>
                      <p:spTgt spid="118"/>
                    </p:tgtEl>
                  </p:cond>
                </p:stCondLst>
                <p:endSync evt="end" delay="0">
                  <p:rtn val="all"/>
                </p:endSync>
                <p:childTnLst>
                  <p:par>
                    <p:cTn id="297" fill="hold">
                      <p:stCondLst>
                        <p:cond delay="0"/>
                      </p:stCondLst>
                      <p:childTnLst>
                        <p:par>
                          <p:cTn id="298" fill="hold">
                            <p:stCondLst>
                              <p:cond delay="0"/>
                            </p:stCondLst>
                            <p:childTnLst>
                              <p:par>
                                <p:cTn id="299" presetID="10" presetClass="exit" presetSubtype="0" fill="hold" grpId="0" nodeType="clickEffect">
                                  <p:stCondLst>
                                    <p:cond delay="0"/>
                                  </p:stCondLst>
                                  <p:childTnLst>
                                    <p:animEffect transition="out" filter="fade">
                                      <p:cBhvr>
                                        <p:cTn id="300" dur="500"/>
                                        <p:tgtEl>
                                          <p:spTgt spid="118"/>
                                        </p:tgtEl>
                                      </p:cBhvr>
                                    </p:animEffect>
                                    <p:set>
                                      <p:cBhvr>
                                        <p:cTn id="301" dur="1" fill="hold">
                                          <p:stCondLst>
                                            <p:cond delay="499"/>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302" restart="whenNotActive" fill="hold" evtFilter="cancelBubble" nodeType="interactiveSeq">
                <p:stCondLst>
                  <p:cond evt="onClick" delay="0">
                    <p:tgtEl>
                      <p:spTgt spid="119"/>
                    </p:tgtEl>
                  </p:cond>
                </p:stCondLst>
                <p:endSync evt="end" delay="0">
                  <p:rtn val="all"/>
                </p:endSync>
                <p:childTnLst>
                  <p:par>
                    <p:cTn id="303" fill="hold">
                      <p:stCondLst>
                        <p:cond delay="0"/>
                      </p:stCondLst>
                      <p:childTnLst>
                        <p:par>
                          <p:cTn id="304" fill="hold">
                            <p:stCondLst>
                              <p:cond delay="0"/>
                            </p:stCondLst>
                            <p:childTnLst>
                              <p:par>
                                <p:cTn id="305" presetID="10" presetClass="exit" presetSubtype="0" fill="hold" grpId="0" nodeType="clickEffect">
                                  <p:stCondLst>
                                    <p:cond delay="0"/>
                                  </p:stCondLst>
                                  <p:childTnLst>
                                    <p:animEffect transition="out" filter="fade">
                                      <p:cBhvr>
                                        <p:cTn id="306" dur="500"/>
                                        <p:tgtEl>
                                          <p:spTgt spid="119"/>
                                        </p:tgtEl>
                                      </p:cBhvr>
                                    </p:animEffect>
                                    <p:set>
                                      <p:cBhvr>
                                        <p:cTn id="307" dur="1" fill="hold">
                                          <p:stCondLst>
                                            <p:cond delay="499"/>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308" restart="whenNotActive" fill="hold" evtFilter="cancelBubble" nodeType="interactiveSeq">
                <p:stCondLst>
                  <p:cond evt="onClick" delay="0">
                    <p:tgtEl>
                      <p:spTgt spid="120"/>
                    </p:tgtEl>
                  </p:cond>
                </p:stCondLst>
                <p:endSync evt="end" delay="0">
                  <p:rtn val="all"/>
                </p:endSync>
                <p:childTnLst>
                  <p:par>
                    <p:cTn id="309" fill="hold">
                      <p:stCondLst>
                        <p:cond delay="0"/>
                      </p:stCondLst>
                      <p:childTnLst>
                        <p:par>
                          <p:cTn id="310" fill="hold">
                            <p:stCondLst>
                              <p:cond delay="0"/>
                            </p:stCondLst>
                            <p:childTnLst>
                              <p:par>
                                <p:cTn id="311" presetID="10" presetClass="exit" presetSubtype="0" fill="hold" grpId="0" nodeType="clickEffect">
                                  <p:stCondLst>
                                    <p:cond delay="0"/>
                                  </p:stCondLst>
                                  <p:childTnLst>
                                    <p:animEffect transition="out" filter="fade">
                                      <p:cBhvr>
                                        <p:cTn id="312" dur="500"/>
                                        <p:tgtEl>
                                          <p:spTgt spid="120"/>
                                        </p:tgtEl>
                                      </p:cBhvr>
                                    </p:animEffect>
                                    <p:set>
                                      <p:cBhvr>
                                        <p:cTn id="313"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314" restart="whenNotActive" fill="hold" evtFilter="cancelBubble" nodeType="interactiveSeq">
                <p:stCondLst>
                  <p:cond evt="onClick" delay="0">
                    <p:tgtEl>
                      <p:spTgt spid="121"/>
                    </p:tgtEl>
                  </p:cond>
                </p:stCondLst>
                <p:endSync evt="end" delay="0">
                  <p:rtn val="all"/>
                </p:endSync>
                <p:childTnLst>
                  <p:par>
                    <p:cTn id="315" fill="hold">
                      <p:stCondLst>
                        <p:cond delay="0"/>
                      </p:stCondLst>
                      <p:childTnLst>
                        <p:par>
                          <p:cTn id="316" fill="hold">
                            <p:stCondLst>
                              <p:cond delay="0"/>
                            </p:stCondLst>
                            <p:childTnLst>
                              <p:par>
                                <p:cTn id="317" presetID="10" presetClass="exit" presetSubtype="0" fill="hold" grpId="0" nodeType="clickEffect">
                                  <p:stCondLst>
                                    <p:cond delay="0"/>
                                  </p:stCondLst>
                                  <p:childTnLst>
                                    <p:animEffect transition="out" filter="fade">
                                      <p:cBhvr>
                                        <p:cTn id="318" dur="500"/>
                                        <p:tgtEl>
                                          <p:spTgt spid="121"/>
                                        </p:tgtEl>
                                      </p:cBhvr>
                                    </p:animEffect>
                                    <p:set>
                                      <p:cBhvr>
                                        <p:cTn id="319" dur="1" fill="hold">
                                          <p:stCondLst>
                                            <p:cond delay="499"/>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320" restart="whenNotActive" fill="hold" evtFilter="cancelBubble" nodeType="interactiveSeq">
                <p:stCondLst>
                  <p:cond evt="onClick" delay="0">
                    <p:tgtEl>
                      <p:spTgt spid="122"/>
                    </p:tgtEl>
                  </p:cond>
                </p:stCondLst>
                <p:endSync evt="end" delay="0">
                  <p:rtn val="all"/>
                </p:endSync>
                <p:childTnLst>
                  <p:par>
                    <p:cTn id="321" fill="hold">
                      <p:stCondLst>
                        <p:cond delay="0"/>
                      </p:stCondLst>
                      <p:childTnLst>
                        <p:par>
                          <p:cTn id="322" fill="hold">
                            <p:stCondLst>
                              <p:cond delay="0"/>
                            </p:stCondLst>
                            <p:childTnLst>
                              <p:par>
                                <p:cTn id="323" presetID="10" presetClass="exit" presetSubtype="0" fill="hold" grpId="0" nodeType="clickEffect">
                                  <p:stCondLst>
                                    <p:cond delay="0"/>
                                  </p:stCondLst>
                                  <p:childTnLst>
                                    <p:animEffect transition="out" filter="fade">
                                      <p:cBhvr>
                                        <p:cTn id="324" dur="500"/>
                                        <p:tgtEl>
                                          <p:spTgt spid="122"/>
                                        </p:tgtEl>
                                      </p:cBhvr>
                                    </p:animEffect>
                                    <p:set>
                                      <p:cBhvr>
                                        <p:cTn id="325" dur="1" fill="hold">
                                          <p:stCondLst>
                                            <p:cond delay="499"/>
                                          </p:stCondLst>
                                        </p:cTn>
                                        <p:tgtEl>
                                          <p:spTgt spid="122"/>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326" restart="whenNotActive" fill="hold" evtFilter="cancelBubble" nodeType="interactiveSeq">
                <p:stCondLst>
                  <p:cond evt="onClick" delay="0">
                    <p:tgtEl>
                      <p:spTgt spid="123"/>
                    </p:tgtEl>
                  </p:cond>
                </p:stCondLst>
                <p:endSync evt="end" delay="0">
                  <p:rtn val="all"/>
                </p:endSync>
                <p:childTnLst>
                  <p:par>
                    <p:cTn id="327" fill="hold">
                      <p:stCondLst>
                        <p:cond delay="0"/>
                      </p:stCondLst>
                      <p:childTnLst>
                        <p:par>
                          <p:cTn id="328" fill="hold">
                            <p:stCondLst>
                              <p:cond delay="0"/>
                            </p:stCondLst>
                            <p:childTnLst>
                              <p:par>
                                <p:cTn id="329" presetID="10" presetClass="exit" presetSubtype="0" fill="hold" grpId="0" nodeType="clickEffect">
                                  <p:stCondLst>
                                    <p:cond delay="0"/>
                                  </p:stCondLst>
                                  <p:childTnLst>
                                    <p:animEffect transition="out" filter="fade">
                                      <p:cBhvr>
                                        <p:cTn id="330" dur="500"/>
                                        <p:tgtEl>
                                          <p:spTgt spid="123"/>
                                        </p:tgtEl>
                                      </p:cBhvr>
                                    </p:animEffect>
                                    <p:set>
                                      <p:cBhvr>
                                        <p:cTn id="331" dur="1" fill="hold">
                                          <p:stCondLst>
                                            <p:cond delay="499"/>
                                          </p:stCondLst>
                                        </p:cTn>
                                        <p:tgtEl>
                                          <p:spTgt spid="123"/>
                                        </p:tgtEl>
                                        <p:attrNameLst>
                                          <p:attrName>style.visibility</p:attrName>
                                        </p:attrNameLst>
                                      </p:cBhvr>
                                      <p:to>
                                        <p:strVal val="hidden"/>
                                      </p:to>
                                    </p:set>
                                  </p:childTnLst>
                                </p:cTn>
                              </p:par>
                            </p:childTnLst>
                          </p:cTn>
                        </p:par>
                      </p:childTnLst>
                    </p:cTn>
                  </p:par>
                </p:childTnLst>
              </p:cTn>
              <p:nextCondLst>
                <p:cond evt="onClick" delay="0">
                  <p:tgtEl>
                    <p:spTgt spid="123"/>
                  </p:tgtEl>
                </p:cond>
              </p:nextCondLst>
            </p:seq>
            <p:seq concurrent="1" nextAc="seek">
              <p:cTn id="332" restart="whenNotActive" fill="hold" evtFilter="cancelBubble" nodeType="interactiveSeq">
                <p:stCondLst>
                  <p:cond evt="onClick" delay="0">
                    <p:tgtEl>
                      <p:spTgt spid="124"/>
                    </p:tgtEl>
                  </p:cond>
                </p:stCondLst>
                <p:endSync evt="end" delay="0">
                  <p:rtn val="all"/>
                </p:endSync>
                <p:childTnLst>
                  <p:par>
                    <p:cTn id="333" fill="hold">
                      <p:stCondLst>
                        <p:cond delay="0"/>
                      </p:stCondLst>
                      <p:childTnLst>
                        <p:par>
                          <p:cTn id="334" fill="hold">
                            <p:stCondLst>
                              <p:cond delay="0"/>
                            </p:stCondLst>
                            <p:childTnLst>
                              <p:par>
                                <p:cTn id="335" presetID="10" presetClass="exit" presetSubtype="0" fill="hold" grpId="0" nodeType="clickEffect">
                                  <p:stCondLst>
                                    <p:cond delay="0"/>
                                  </p:stCondLst>
                                  <p:childTnLst>
                                    <p:animEffect transition="out" filter="fade">
                                      <p:cBhvr>
                                        <p:cTn id="336" dur="500"/>
                                        <p:tgtEl>
                                          <p:spTgt spid="124"/>
                                        </p:tgtEl>
                                      </p:cBhvr>
                                    </p:animEffect>
                                    <p:set>
                                      <p:cBhvr>
                                        <p:cTn id="337" dur="1" fill="hold">
                                          <p:stCondLst>
                                            <p:cond delay="499"/>
                                          </p:stCondLst>
                                        </p:cTn>
                                        <p:tgtEl>
                                          <p:spTgt spid="124"/>
                                        </p:tgtEl>
                                        <p:attrNameLst>
                                          <p:attrName>style.visibility</p:attrName>
                                        </p:attrNameLst>
                                      </p:cBhvr>
                                      <p:to>
                                        <p:strVal val="hidden"/>
                                      </p:to>
                                    </p:set>
                                  </p:childTnLst>
                                </p:cTn>
                              </p:par>
                            </p:childTnLst>
                          </p:cTn>
                        </p:par>
                      </p:childTnLst>
                    </p:cTn>
                  </p:par>
                </p:childTnLst>
              </p:cTn>
              <p:nextCondLst>
                <p:cond evt="onClick" delay="0">
                  <p:tgtEl>
                    <p:spTgt spid="124"/>
                  </p:tgtEl>
                </p:cond>
              </p:nextCondLst>
            </p:seq>
            <p:seq concurrent="1" nextAc="seek">
              <p:cTn id="338" restart="whenNotActive" fill="hold" evtFilter="cancelBubble" nodeType="interactiveSeq">
                <p:stCondLst>
                  <p:cond evt="onClick" delay="0">
                    <p:tgtEl>
                      <p:spTgt spid="125"/>
                    </p:tgtEl>
                  </p:cond>
                </p:stCondLst>
                <p:endSync evt="end" delay="0">
                  <p:rtn val="all"/>
                </p:endSync>
                <p:childTnLst>
                  <p:par>
                    <p:cTn id="339" fill="hold">
                      <p:stCondLst>
                        <p:cond delay="0"/>
                      </p:stCondLst>
                      <p:childTnLst>
                        <p:par>
                          <p:cTn id="340" fill="hold">
                            <p:stCondLst>
                              <p:cond delay="0"/>
                            </p:stCondLst>
                            <p:childTnLst>
                              <p:par>
                                <p:cTn id="341" presetID="10" presetClass="exit" presetSubtype="0" fill="hold" grpId="0" nodeType="clickEffect">
                                  <p:stCondLst>
                                    <p:cond delay="0"/>
                                  </p:stCondLst>
                                  <p:childTnLst>
                                    <p:animEffect transition="out" filter="fade">
                                      <p:cBhvr>
                                        <p:cTn id="342" dur="500"/>
                                        <p:tgtEl>
                                          <p:spTgt spid="125"/>
                                        </p:tgtEl>
                                      </p:cBhvr>
                                    </p:animEffect>
                                    <p:set>
                                      <p:cBhvr>
                                        <p:cTn id="343" dur="1" fill="hold">
                                          <p:stCondLst>
                                            <p:cond delay="499"/>
                                          </p:stCondLst>
                                        </p:cTn>
                                        <p:tgtEl>
                                          <p:spTgt spid="125"/>
                                        </p:tgtEl>
                                        <p:attrNameLst>
                                          <p:attrName>style.visibility</p:attrName>
                                        </p:attrNameLst>
                                      </p:cBhvr>
                                      <p:to>
                                        <p:strVal val="hidden"/>
                                      </p:to>
                                    </p:set>
                                  </p:childTnLst>
                                </p:cTn>
                              </p:par>
                            </p:childTnLst>
                          </p:cTn>
                        </p:par>
                      </p:childTnLst>
                    </p:cTn>
                  </p:par>
                </p:childTnLst>
              </p:cTn>
              <p:nextCondLst>
                <p:cond evt="onClick" delay="0">
                  <p:tgtEl>
                    <p:spTgt spid="125"/>
                  </p:tgtEl>
                </p:cond>
              </p:nextCondLst>
            </p:seq>
            <p:seq concurrent="1" nextAc="seek">
              <p:cTn id="344" restart="whenNotActive" fill="hold" evtFilter="cancelBubble" nodeType="interactiveSeq">
                <p:stCondLst>
                  <p:cond evt="onClick" delay="0">
                    <p:tgtEl>
                      <p:spTgt spid="126"/>
                    </p:tgtEl>
                  </p:cond>
                </p:stCondLst>
                <p:endSync evt="end" delay="0">
                  <p:rtn val="all"/>
                </p:endSync>
                <p:childTnLst>
                  <p:par>
                    <p:cTn id="345" fill="hold">
                      <p:stCondLst>
                        <p:cond delay="0"/>
                      </p:stCondLst>
                      <p:childTnLst>
                        <p:par>
                          <p:cTn id="346" fill="hold">
                            <p:stCondLst>
                              <p:cond delay="0"/>
                            </p:stCondLst>
                            <p:childTnLst>
                              <p:par>
                                <p:cTn id="347" presetID="10" presetClass="exit" presetSubtype="0" fill="hold" grpId="0" nodeType="clickEffect">
                                  <p:stCondLst>
                                    <p:cond delay="0"/>
                                  </p:stCondLst>
                                  <p:childTnLst>
                                    <p:animEffect transition="out" filter="fade">
                                      <p:cBhvr>
                                        <p:cTn id="348" dur="500"/>
                                        <p:tgtEl>
                                          <p:spTgt spid="126"/>
                                        </p:tgtEl>
                                      </p:cBhvr>
                                    </p:animEffect>
                                    <p:set>
                                      <p:cBhvr>
                                        <p:cTn id="349" dur="1" fill="hold">
                                          <p:stCondLst>
                                            <p:cond delay="499"/>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126"/>
                  </p:tgtEl>
                </p:cond>
              </p:nextCondLst>
            </p:seq>
            <p:seq concurrent="1" nextAc="seek">
              <p:cTn id="350" restart="whenNotActive" fill="hold" evtFilter="cancelBubble" nodeType="interactiveSeq">
                <p:stCondLst>
                  <p:cond evt="onClick" delay="0">
                    <p:tgtEl>
                      <p:spTgt spid="127"/>
                    </p:tgtEl>
                  </p:cond>
                </p:stCondLst>
                <p:endSync evt="end" delay="0">
                  <p:rtn val="all"/>
                </p:endSync>
                <p:childTnLst>
                  <p:par>
                    <p:cTn id="351" fill="hold">
                      <p:stCondLst>
                        <p:cond delay="0"/>
                      </p:stCondLst>
                      <p:childTnLst>
                        <p:par>
                          <p:cTn id="352" fill="hold">
                            <p:stCondLst>
                              <p:cond delay="0"/>
                            </p:stCondLst>
                            <p:childTnLst>
                              <p:par>
                                <p:cTn id="353" presetID="10" presetClass="exit" presetSubtype="0" fill="hold" grpId="0" nodeType="clickEffect">
                                  <p:stCondLst>
                                    <p:cond delay="0"/>
                                  </p:stCondLst>
                                  <p:childTnLst>
                                    <p:animEffect transition="out" filter="fade">
                                      <p:cBhvr>
                                        <p:cTn id="354" dur="500"/>
                                        <p:tgtEl>
                                          <p:spTgt spid="127"/>
                                        </p:tgtEl>
                                      </p:cBhvr>
                                    </p:animEffect>
                                    <p:set>
                                      <p:cBhvr>
                                        <p:cTn id="355" dur="1" fill="hold">
                                          <p:stCondLst>
                                            <p:cond delay="499"/>
                                          </p:stCondLst>
                                        </p:cTn>
                                        <p:tgtEl>
                                          <p:spTgt spid="127"/>
                                        </p:tgtEl>
                                        <p:attrNameLst>
                                          <p:attrName>style.visibility</p:attrName>
                                        </p:attrNameLst>
                                      </p:cBhvr>
                                      <p:to>
                                        <p:strVal val="hidden"/>
                                      </p:to>
                                    </p:set>
                                  </p:childTnLst>
                                </p:cTn>
                              </p:par>
                            </p:childTnLst>
                          </p:cTn>
                        </p:par>
                      </p:childTnLst>
                    </p:cTn>
                  </p:par>
                </p:childTnLst>
              </p:cTn>
              <p:nextCondLst>
                <p:cond evt="onClick" delay="0">
                  <p:tgtEl>
                    <p:spTgt spid="127"/>
                  </p:tgtEl>
                </p:cond>
              </p:nextCondLst>
            </p:seq>
            <p:seq concurrent="1" nextAc="seek">
              <p:cTn id="356" restart="whenNotActive" fill="hold" evtFilter="cancelBubble" nodeType="interactiveSeq">
                <p:stCondLst>
                  <p:cond evt="onClick" delay="0">
                    <p:tgtEl>
                      <p:spTgt spid="128"/>
                    </p:tgtEl>
                  </p:cond>
                </p:stCondLst>
                <p:endSync evt="end" delay="0">
                  <p:rtn val="all"/>
                </p:endSync>
                <p:childTnLst>
                  <p:par>
                    <p:cTn id="357" fill="hold">
                      <p:stCondLst>
                        <p:cond delay="0"/>
                      </p:stCondLst>
                      <p:childTnLst>
                        <p:par>
                          <p:cTn id="358" fill="hold">
                            <p:stCondLst>
                              <p:cond delay="0"/>
                            </p:stCondLst>
                            <p:childTnLst>
                              <p:par>
                                <p:cTn id="359" presetID="10" presetClass="exit" presetSubtype="0" fill="hold" grpId="0" nodeType="clickEffect">
                                  <p:stCondLst>
                                    <p:cond delay="0"/>
                                  </p:stCondLst>
                                  <p:childTnLst>
                                    <p:animEffect transition="out" filter="fade">
                                      <p:cBhvr>
                                        <p:cTn id="360" dur="500"/>
                                        <p:tgtEl>
                                          <p:spTgt spid="128"/>
                                        </p:tgtEl>
                                      </p:cBhvr>
                                    </p:animEffect>
                                    <p:set>
                                      <p:cBhvr>
                                        <p:cTn id="361" dur="1" fill="hold">
                                          <p:stCondLst>
                                            <p:cond delay="499"/>
                                          </p:stCondLst>
                                        </p:cTn>
                                        <p:tgtEl>
                                          <p:spTgt spid="128"/>
                                        </p:tgtEl>
                                        <p:attrNameLst>
                                          <p:attrName>style.visibility</p:attrName>
                                        </p:attrNameLst>
                                      </p:cBhvr>
                                      <p:to>
                                        <p:strVal val="hidden"/>
                                      </p:to>
                                    </p:set>
                                  </p:childTnLst>
                                </p:cTn>
                              </p:par>
                            </p:childTnLst>
                          </p:cTn>
                        </p:par>
                      </p:childTnLst>
                    </p:cTn>
                  </p:par>
                </p:childTnLst>
              </p:cTn>
              <p:nextCondLst>
                <p:cond evt="onClick" delay="0">
                  <p:tgtEl>
                    <p:spTgt spid="128"/>
                  </p:tgtEl>
                </p:cond>
              </p:nextCondLst>
            </p:seq>
          </p:childTnLst>
        </p:cTn>
      </p:par>
    </p:tnLst>
    <p:bldLst>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9" grpId="0" animBg="1"/>
      <p:bldP spid="80" grpId="0" animBg="1"/>
      <p:bldP spid="81" grpId="0" animBg="1"/>
      <p:bldP spid="82" grpId="0" animBg="1"/>
      <p:bldP spid="83" grpId="0" animBg="1"/>
      <p:bldP spid="7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801193" cy="707849"/>
          </a:xfrm>
        </p:spPr>
        <p:txBody>
          <a:bodyPr>
            <a:noAutofit/>
          </a:bodyPr>
          <a:lstStyle/>
          <a:p>
            <a:r>
              <a:rPr lang="en-GB" sz="2300" b="1" dirty="0">
                <a:solidFill>
                  <a:schemeClr val="bg1"/>
                </a:solidFill>
              </a:rPr>
              <a:t>La </a:t>
            </a:r>
            <a:r>
              <a:rPr lang="en-GB" sz="2300" b="1" dirty="0" err="1">
                <a:solidFill>
                  <a:schemeClr val="bg1"/>
                </a:solidFill>
              </a:rPr>
              <a:t>négation</a:t>
            </a:r>
            <a:r>
              <a:rPr lang="en-GB" sz="2300" b="1" dirty="0">
                <a:solidFill>
                  <a:schemeClr val="bg1"/>
                </a:solidFill>
              </a:rPr>
              <a:t> ne…pas avec deux </a:t>
            </a:r>
            <a:r>
              <a:rPr lang="en-GB" sz="2300" b="1" dirty="0" err="1">
                <a:solidFill>
                  <a:schemeClr val="bg1"/>
                </a:solidFill>
              </a:rPr>
              <a:t>verbes</a:t>
            </a:r>
            <a:endParaRPr lang="en-GB" sz="23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1729921" cy="4616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 we can make two-verb sentences negative by adding </a:t>
            </a:r>
            <a:r>
              <a:rPr kumimoji="0" lang="en-US" sz="21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ne…pas around the first verb, </a:t>
            </a:r>
            <a:r>
              <a:rPr kumimoji="0" lang="en-US" sz="21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which is in </a:t>
            </a:r>
            <a:r>
              <a:rPr kumimoji="0" lang="en-US" sz="21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short form</a:t>
            </a:r>
            <a:r>
              <a:rPr kumimoji="0" lang="en-US" sz="21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100" b="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first verb could be a </a:t>
            </a:r>
            <a:r>
              <a:rPr kumimoji="0" lang="en-US" sz="21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modal verb</a:t>
            </a:r>
            <a:r>
              <a:rPr kumimoji="0" lang="en-US" sz="21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which gives </a:t>
            </a:r>
            <a:r>
              <a:rPr lang="en-US" sz="2100" b="1" dirty="0">
                <a:solidFill>
                  <a:srgbClr val="4472C4">
                    <a:lumMod val="50000"/>
                  </a:srgbClr>
                </a:solidFill>
                <a:latin typeface="Century Gothic" panose="020F0302020204030204"/>
              </a:rPr>
              <a:t>more information</a:t>
            </a:r>
            <a:r>
              <a:rPr lang="en-US" sz="2100" dirty="0">
                <a:solidFill>
                  <a:srgbClr val="4472C4">
                    <a:lumMod val="50000"/>
                  </a:srgbClr>
                </a:solidFill>
                <a:latin typeface="Century Gothic" panose="020F0302020204030204"/>
              </a:rPr>
              <a:t> about</a:t>
            </a: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another verb: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1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t>
            </a:r>
            <a:r>
              <a:rPr kumimoji="0" lang="en-US" sz="2100" b="1" i="1" u="none" strike="noStrike" kern="1200" cap="none" spc="0" normalizeH="0" baseline="0" noProof="0" dirty="0">
                <a:ln>
                  <a:noFill/>
                </a:ln>
                <a:solidFill>
                  <a:srgbClr val="EE6000"/>
                </a:solidFill>
                <a:effectLst/>
                <a:uLnTx/>
                <a:uFillTx/>
                <a:latin typeface="Century Gothic" panose="020F0302020204030204"/>
                <a:ea typeface="+mn-ea"/>
                <a:cs typeface="+mn-cs"/>
              </a:rPr>
              <a:t>ne</a:t>
            </a:r>
            <a:r>
              <a:rPr kumimoji="0" lang="en-US" sz="21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100" b="1" i="1" dirty="0" err="1">
                <a:solidFill>
                  <a:schemeClr val="accent1">
                    <a:lumMod val="50000"/>
                  </a:schemeClr>
                </a:solidFill>
                <a:latin typeface="Century Gothic" panose="020F0302020204030204"/>
              </a:rPr>
              <a:t>veut</a:t>
            </a:r>
            <a:r>
              <a:rPr lang="en-US" sz="2100" b="1" i="1" dirty="0">
                <a:solidFill>
                  <a:srgbClr val="EE6000"/>
                </a:solidFill>
                <a:latin typeface="Century Gothic" panose="020F0302020204030204"/>
              </a:rPr>
              <a:t> </a:t>
            </a:r>
            <a:r>
              <a:rPr kumimoji="0" lang="en-US" sz="2100" b="1" i="1" u="none" strike="noStrike" kern="1200" cap="none" spc="0" normalizeH="0" baseline="0" noProof="0" dirty="0">
                <a:ln>
                  <a:noFill/>
                </a:ln>
                <a:solidFill>
                  <a:srgbClr val="EE6000"/>
                </a:solidFill>
                <a:effectLst/>
                <a:uLnTx/>
                <a:uFillTx/>
                <a:latin typeface="Century Gothic" panose="020F0302020204030204"/>
                <a:ea typeface="+mn-ea"/>
                <a:cs typeface="+mn-cs"/>
              </a:rPr>
              <a:t>pas </a:t>
            </a:r>
            <a:r>
              <a:rPr kumimoji="0" lang="en-US" sz="210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partager</a:t>
            </a:r>
            <a:r>
              <a:rPr kumimoji="0" lang="en-US" sz="21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1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 </a:t>
            </a:r>
            <a:r>
              <a:rPr kumimoji="0" lang="en-US" sz="2100" b="1" u="none" strike="noStrike" kern="1200" cap="none" spc="0" normalizeH="0" baseline="0" noProof="0" dirty="0">
                <a:ln>
                  <a:noFill/>
                </a:ln>
                <a:solidFill>
                  <a:srgbClr val="EE6000"/>
                </a:solidFill>
                <a:effectLst/>
                <a:uLnTx/>
                <a:uFillTx/>
                <a:latin typeface="Century Gothic" panose="020F0302020204030204"/>
                <a:ea typeface="+mn-ea"/>
                <a:cs typeface="+mn-cs"/>
              </a:rPr>
              <a:t>doesn’t</a:t>
            </a:r>
            <a:r>
              <a:rPr kumimoji="0" lang="en-US" sz="21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1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want</a:t>
            </a:r>
            <a:r>
              <a:rPr kumimoji="0" lang="en-US" sz="21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share!</a:t>
            </a:r>
            <a:endParaRPr kumimoji="0" lang="en-US" sz="21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100" b="0" i="1"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100" b="0" dirty="0">
                <a:solidFill>
                  <a:srgbClr val="4472C4">
                    <a:lumMod val="50000"/>
                  </a:srgbClr>
                </a:solidFill>
                <a:latin typeface="Century Gothic" panose="020F0302020204030204"/>
              </a:rPr>
              <a:t>or it could be </a:t>
            </a:r>
            <a:r>
              <a:rPr lang="en-US" sz="2100" b="1" i="1" dirty="0" err="1">
                <a:solidFill>
                  <a:srgbClr val="4472C4">
                    <a:lumMod val="50000"/>
                  </a:srgbClr>
                </a:solidFill>
                <a:latin typeface="Century Gothic" panose="020F0302020204030204"/>
              </a:rPr>
              <a:t>aller</a:t>
            </a:r>
            <a:r>
              <a:rPr lang="en-US" sz="2100" dirty="0">
                <a:solidFill>
                  <a:srgbClr val="4472C4">
                    <a:lumMod val="50000"/>
                  </a:srgbClr>
                </a:solidFill>
                <a:latin typeface="Century Gothic" panose="020F0302020204030204"/>
              </a:rPr>
              <a:t>, which tells us something </a:t>
            </a:r>
            <a:r>
              <a:rPr lang="en-US" sz="2100" b="1" dirty="0">
                <a:solidFill>
                  <a:srgbClr val="4472C4">
                    <a:lumMod val="50000"/>
                  </a:srgbClr>
                </a:solidFill>
                <a:latin typeface="Century Gothic" panose="020F0302020204030204"/>
              </a:rPr>
              <a:t>isn’t going to happen</a:t>
            </a:r>
            <a:r>
              <a:rPr lang="en-US" sz="2100"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1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100" i="1" dirty="0">
                <a:solidFill>
                  <a:srgbClr val="4472C4">
                    <a:lumMod val="50000"/>
                  </a:srgbClr>
                </a:solidFill>
                <a:latin typeface="Century Gothic" panose="020F0302020204030204"/>
              </a:rPr>
              <a:t>Tu </a:t>
            </a:r>
            <a:r>
              <a:rPr lang="en-US" sz="2100" b="1" i="1" dirty="0">
                <a:solidFill>
                  <a:srgbClr val="EE6000"/>
                </a:solidFill>
                <a:latin typeface="Century Gothic" panose="020F0302020204030204"/>
              </a:rPr>
              <a:t>ne</a:t>
            </a:r>
            <a:r>
              <a:rPr lang="en-US" sz="2100" b="1" i="1" dirty="0">
                <a:solidFill>
                  <a:srgbClr val="4472C4">
                    <a:lumMod val="50000"/>
                  </a:srgbClr>
                </a:solidFill>
                <a:latin typeface="Century Gothic" panose="020F0302020204030204"/>
              </a:rPr>
              <a:t> </a:t>
            </a:r>
            <a:r>
              <a:rPr lang="en-US" sz="2100" b="1" i="1" dirty="0">
                <a:solidFill>
                  <a:schemeClr val="accent1">
                    <a:lumMod val="50000"/>
                  </a:schemeClr>
                </a:solidFill>
                <a:latin typeface="Century Gothic" panose="020F0302020204030204"/>
              </a:rPr>
              <a:t>vas </a:t>
            </a:r>
            <a:r>
              <a:rPr lang="en-US" sz="2100" b="1" i="1" dirty="0">
                <a:solidFill>
                  <a:srgbClr val="EE6000"/>
                </a:solidFill>
                <a:latin typeface="Century Gothic" panose="020F0302020204030204"/>
              </a:rPr>
              <a:t>pas</a:t>
            </a:r>
            <a:r>
              <a:rPr lang="en-US" sz="2100" b="1" i="1" dirty="0">
                <a:solidFill>
                  <a:srgbClr val="4472C4">
                    <a:lumMod val="50000"/>
                  </a:srgbClr>
                </a:solidFill>
                <a:latin typeface="Century Gothic" panose="020F0302020204030204"/>
              </a:rPr>
              <a:t> </a:t>
            </a:r>
            <a:r>
              <a:rPr lang="en-US" sz="2100" i="1" dirty="0">
                <a:solidFill>
                  <a:srgbClr val="4472C4">
                    <a:lumMod val="50000"/>
                  </a:srgbClr>
                </a:solidFill>
                <a:latin typeface="Century Gothic" panose="020F0302020204030204"/>
              </a:rPr>
              <a:t>chanter.			</a:t>
            </a:r>
            <a:r>
              <a:rPr lang="en-US" sz="2100" dirty="0">
                <a:solidFill>
                  <a:srgbClr val="4472C4">
                    <a:lumMod val="50000"/>
                  </a:srgbClr>
                </a:solidFill>
                <a:latin typeface="Century Gothic" panose="020F0302020204030204"/>
              </a:rPr>
              <a:t>You’re </a:t>
            </a:r>
            <a:r>
              <a:rPr lang="en-US" sz="2100" b="1" dirty="0">
                <a:solidFill>
                  <a:srgbClr val="EE6000"/>
                </a:solidFill>
                <a:latin typeface="Century Gothic" panose="020F0302020204030204"/>
              </a:rPr>
              <a:t>not</a:t>
            </a:r>
            <a:r>
              <a:rPr lang="en-US" sz="2100" dirty="0">
                <a:solidFill>
                  <a:srgbClr val="4472C4">
                    <a:lumMod val="50000"/>
                  </a:srgbClr>
                </a:solidFill>
                <a:latin typeface="Century Gothic" panose="020F0302020204030204"/>
              </a:rPr>
              <a:t> </a:t>
            </a:r>
            <a:r>
              <a:rPr lang="en-US" sz="2100" b="1" dirty="0">
                <a:solidFill>
                  <a:srgbClr val="4472C4">
                    <a:lumMod val="50000"/>
                  </a:srgbClr>
                </a:solidFill>
                <a:latin typeface="Century Gothic" panose="020F0302020204030204"/>
              </a:rPr>
              <a:t>going to </a:t>
            </a:r>
            <a:r>
              <a:rPr lang="en-US" sz="2100" dirty="0">
                <a:solidFill>
                  <a:srgbClr val="4472C4">
                    <a:lumMod val="50000"/>
                  </a:srgbClr>
                </a:solidFill>
                <a:latin typeface="Century Gothic" panose="020F0302020204030204"/>
              </a:rPr>
              <a:t>sing.</a:t>
            </a:r>
            <a:endParaRPr lang="en-US" sz="2100" i="1"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100" i="1"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solidFill>
                  <a:srgbClr val="4472C4">
                    <a:lumMod val="50000"/>
                  </a:srgbClr>
                </a:solidFill>
                <a:latin typeface="Century Gothic" panose="020F0302020204030204"/>
              </a:rPr>
              <a:t>or it could be </a:t>
            </a:r>
            <a:r>
              <a:rPr lang="en-US" sz="2100" b="1" i="1" dirty="0">
                <a:solidFill>
                  <a:srgbClr val="4472C4">
                    <a:lumMod val="50000"/>
                  </a:srgbClr>
                </a:solidFill>
                <a:latin typeface="Century Gothic" panose="020F0302020204030204"/>
              </a:rPr>
              <a:t>aimer, </a:t>
            </a:r>
            <a:r>
              <a:rPr lang="en-US" sz="2100" dirty="0">
                <a:solidFill>
                  <a:srgbClr val="4472C4">
                    <a:lumMod val="50000"/>
                  </a:srgbClr>
                </a:solidFill>
                <a:latin typeface="Century Gothic" panose="020F0302020204030204"/>
              </a:rPr>
              <a:t>which tells us someone </a:t>
            </a:r>
            <a:r>
              <a:rPr lang="en-US" sz="2100" b="1" dirty="0">
                <a:solidFill>
                  <a:srgbClr val="4472C4">
                    <a:lumMod val="50000"/>
                  </a:srgbClr>
                </a:solidFill>
                <a:latin typeface="Century Gothic" panose="020F0302020204030204"/>
              </a:rPr>
              <a:t>doesn’t like to do something: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100" b="1"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100" i="1" dirty="0">
                <a:solidFill>
                  <a:srgbClr val="4472C4">
                    <a:lumMod val="50000"/>
                  </a:srgbClr>
                </a:solidFill>
                <a:latin typeface="Century Gothic" panose="020F0302020204030204"/>
              </a:rPr>
              <a:t>Je </a:t>
            </a:r>
            <a:r>
              <a:rPr lang="en-US" sz="2100" b="1" i="1" dirty="0" err="1">
                <a:solidFill>
                  <a:srgbClr val="EE6000"/>
                </a:solidFill>
                <a:latin typeface="Century Gothic" panose="020F0302020204030204"/>
              </a:rPr>
              <a:t>n</a:t>
            </a:r>
            <a:r>
              <a:rPr lang="en-US" sz="2100" i="1" dirty="0" err="1">
                <a:solidFill>
                  <a:srgbClr val="4472C4">
                    <a:lumMod val="50000"/>
                  </a:srgbClr>
                </a:solidFill>
                <a:latin typeface="Century Gothic" panose="020F0302020204030204"/>
              </a:rPr>
              <a:t>’</a:t>
            </a:r>
            <a:r>
              <a:rPr lang="en-US" sz="2100" b="1" i="1" dirty="0" err="1">
                <a:solidFill>
                  <a:srgbClr val="4472C4">
                    <a:lumMod val="50000"/>
                  </a:srgbClr>
                </a:solidFill>
                <a:latin typeface="Century Gothic" panose="020F0302020204030204"/>
              </a:rPr>
              <a:t>aime</a:t>
            </a:r>
            <a:r>
              <a:rPr lang="en-US" sz="2100" b="1" i="1" dirty="0">
                <a:solidFill>
                  <a:srgbClr val="4472C4">
                    <a:lumMod val="50000"/>
                  </a:srgbClr>
                </a:solidFill>
                <a:latin typeface="Century Gothic" panose="020F0302020204030204"/>
              </a:rPr>
              <a:t> </a:t>
            </a:r>
            <a:r>
              <a:rPr lang="en-US" sz="2100" b="1" i="1" dirty="0">
                <a:solidFill>
                  <a:srgbClr val="EE6000"/>
                </a:solidFill>
                <a:latin typeface="Century Gothic" panose="020F0302020204030204"/>
              </a:rPr>
              <a:t>pas </a:t>
            </a:r>
            <a:r>
              <a:rPr lang="en-US" sz="2100" i="1" dirty="0">
                <a:solidFill>
                  <a:schemeClr val="accent1">
                    <a:lumMod val="50000"/>
                  </a:schemeClr>
                </a:solidFill>
                <a:latin typeface="Century Gothic" panose="020F0302020204030204"/>
              </a:rPr>
              <a:t>faire la cuisine.		</a:t>
            </a:r>
            <a:r>
              <a:rPr lang="en-US" sz="2100" dirty="0">
                <a:solidFill>
                  <a:schemeClr val="accent1">
                    <a:lumMod val="50000"/>
                  </a:schemeClr>
                </a:solidFill>
                <a:latin typeface="Century Gothic" panose="020F0302020204030204"/>
              </a:rPr>
              <a:t>I </a:t>
            </a:r>
            <a:r>
              <a:rPr lang="en-US" sz="2100" b="1" dirty="0">
                <a:solidFill>
                  <a:srgbClr val="EE6000"/>
                </a:solidFill>
                <a:latin typeface="Century Gothic" panose="020F0302020204030204"/>
              </a:rPr>
              <a:t>don’t</a:t>
            </a:r>
            <a:r>
              <a:rPr lang="en-US" sz="2100" dirty="0">
                <a:solidFill>
                  <a:schemeClr val="accent1">
                    <a:lumMod val="50000"/>
                  </a:schemeClr>
                </a:solidFill>
                <a:latin typeface="Century Gothic" panose="020F0302020204030204"/>
              </a:rPr>
              <a:t> </a:t>
            </a:r>
            <a:r>
              <a:rPr lang="en-US" sz="2100" b="1" dirty="0">
                <a:solidFill>
                  <a:schemeClr val="accent1">
                    <a:lumMod val="50000"/>
                  </a:schemeClr>
                </a:solidFill>
                <a:latin typeface="Century Gothic" panose="020F0302020204030204"/>
              </a:rPr>
              <a:t>like</a:t>
            </a:r>
            <a:r>
              <a:rPr lang="en-US" sz="2100" dirty="0">
                <a:solidFill>
                  <a:schemeClr val="accent1">
                    <a:lumMod val="50000"/>
                  </a:schemeClr>
                </a:solidFill>
                <a:latin typeface="Century Gothic" panose="020F0302020204030204"/>
              </a:rPr>
              <a:t> to cook.</a:t>
            </a:r>
            <a:endParaRPr lang="en-US" sz="2100" dirty="0">
              <a:solidFill>
                <a:srgbClr val="EE6000"/>
              </a:solidFill>
              <a:latin typeface="Century Gothic" panose="020F0302020204030204"/>
            </a:endParaRPr>
          </a:p>
        </p:txBody>
      </p:sp>
      <p:pic>
        <p:nvPicPr>
          <p:cNvPr id="1026" name="Picture 2" descr="Boy Playing With Toy Truck Clip Art">
            <a:extLst>
              <a:ext uri="{FF2B5EF4-FFF2-40B4-BE49-F238E27FC236}">
                <a16:creationId xmlns:a16="http://schemas.microsoft.com/office/drawing/2014/main" id="{6BC53C25-613E-47CB-B8CB-6DB7FFC50AD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55796" y="2763709"/>
            <a:ext cx="712812" cy="6652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B03F530-2844-49E0-A6E7-A5846A922C76}"/>
              </a:ext>
            </a:extLst>
          </p:cNvPr>
          <p:cNvPicPr>
            <a:picLocks noChangeAspect="1"/>
          </p:cNvPicPr>
          <p:nvPr/>
        </p:nvPicPr>
        <p:blipFill>
          <a:blip r:embed="rId5"/>
          <a:stretch>
            <a:fillRect/>
          </a:stretch>
        </p:blipFill>
        <p:spPr>
          <a:xfrm>
            <a:off x="10410328" y="2651694"/>
            <a:ext cx="452624" cy="777306"/>
          </a:xfrm>
          <a:prstGeom prst="rect">
            <a:avLst/>
          </a:prstGeom>
        </p:spPr>
      </p:pic>
      <p:grpSp>
        <p:nvGrpSpPr>
          <p:cNvPr id="5" name="Group 4">
            <a:extLst>
              <a:ext uri="{FF2B5EF4-FFF2-40B4-BE49-F238E27FC236}">
                <a16:creationId xmlns:a16="http://schemas.microsoft.com/office/drawing/2014/main" id="{1ACA2056-DFE6-4324-9BA8-7C3C567E8F82}"/>
              </a:ext>
            </a:extLst>
          </p:cNvPr>
          <p:cNvGrpSpPr/>
          <p:nvPr/>
        </p:nvGrpSpPr>
        <p:grpSpPr>
          <a:xfrm>
            <a:off x="9615121" y="4075530"/>
            <a:ext cx="1306974" cy="709164"/>
            <a:chOff x="9504361" y="4031657"/>
            <a:chExt cx="1306974" cy="709164"/>
          </a:xfrm>
        </p:grpSpPr>
        <p:pic>
          <p:nvPicPr>
            <p:cNvPr id="1032" name="Picture 8" descr="Singer Audio Waves Clip Art">
              <a:extLst>
                <a:ext uri="{FF2B5EF4-FFF2-40B4-BE49-F238E27FC236}">
                  <a16:creationId xmlns:a16="http://schemas.microsoft.com/office/drawing/2014/main" id="{BEFB7D84-6CBB-444B-B90A-829481C4AC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25880" y="4031657"/>
              <a:ext cx="1085455" cy="709164"/>
            </a:xfrm>
            <a:prstGeom prst="rect">
              <a:avLst/>
            </a:prstGeom>
            <a:noFill/>
            <a:extLst>
              <a:ext uri="{909E8E84-426E-40DD-AFC4-6F175D3DCCD1}">
                <a14:hiddenFill xmlns:a14="http://schemas.microsoft.com/office/drawing/2010/main">
                  <a:solidFill>
                    <a:srgbClr val="FFFFFF"/>
                  </a:solidFill>
                </a14:hiddenFill>
              </a:ext>
            </a:extLst>
          </p:spPr>
        </p:pic>
        <p:sp>
          <p:nvSpPr>
            <p:cNvPr id="3" name="Multiplication Sign 2">
              <a:extLst>
                <a:ext uri="{FF2B5EF4-FFF2-40B4-BE49-F238E27FC236}">
                  <a16:creationId xmlns:a16="http://schemas.microsoft.com/office/drawing/2014/main" id="{EC6E6DBA-8CA5-4906-8D04-AAED427FB6CD}"/>
                </a:ext>
              </a:extLst>
            </p:cNvPr>
            <p:cNvSpPr/>
            <p:nvPr/>
          </p:nvSpPr>
          <p:spPr>
            <a:xfrm>
              <a:off x="9504361" y="4117201"/>
              <a:ext cx="567558" cy="62362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3" name="Picture 2" descr="Cooking Pans Glove Clip Art">
            <a:extLst>
              <a:ext uri="{FF2B5EF4-FFF2-40B4-BE49-F238E27FC236}">
                <a16:creationId xmlns:a16="http://schemas.microsoft.com/office/drawing/2014/main" id="{4762BB40-3D79-4FA3-B5A5-5624C04848B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20165" y="5289028"/>
            <a:ext cx="980411" cy="7091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ad Smiley Clip Art">
            <a:extLst>
              <a:ext uri="{FF2B5EF4-FFF2-40B4-BE49-F238E27FC236}">
                <a16:creationId xmlns:a16="http://schemas.microsoft.com/office/drawing/2014/main" id="{5189A31C-3332-4A36-A790-08BE55C7A27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62952" y="5492992"/>
            <a:ext cx="477710" cy="47771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E469481-4789-405B-B296-3492EFC7F2B2}"/>
              </a:ext>
            </a:extLst>
          </p:cNvPr>
          <p:cNvSpPr txBox="1"/>
          <p:nvPr/>
        </p:nvSpPr>
        <p:spPr>
          <a:xfrm>
            <a:off x="179999" y="2865521"/>
            <a:ext cx="1848497" cy="461665"/>
          </a:xfrm>
          <a:prstGeom prst="rect">
            <a:avLst/>
          </a:prstGeom>
          <a:solidFill>
            <a:schemeClr val="bg1"/>
          </a:solidFill>
        </p:spPr>
        <p:txBody>
          <a:bodyPr wrap="square" rtlCol="0">
            <a:spAutoFit/>
          </a:bodyPr>
          <a:lstStyle/>
          <a:p>
            <a:pPr algn="ctr"/>
            <a:r>
              <a:rPr lang="en-GB" sz="2400" dirty="0">
                <a:solidFill>
                  <a:schemeClr val="accent5">
                    <a:lumMod val="50000"/>
                  </a:schemeClr>
                </a:solidFill>
              </a:rPr>
              <a:t>__________</a:t>
            </a:r>
          </a:p>
        </p:txBody>
      </p:sp>
      <p:sp>
        <p:nvSpPr>
          <p:cNvPr id="17" name="TextBox 16">
            <a:extLst>
              <a:ext uri="{FF2B5EF4-FFF2-40B4-BE49-F238E27FC236}">
                <a16:creationId xmlns:a16="http://schemas.microsoft.com/office/drawing/2014/main" id="{AC428B04-D9A3-4E80-9CAD-7E15C8837258}"/>
              </a:ext>
            </a:extLst>
          </p:cNvPr>
          <p:cNvSpPr txBox="1"/>
          <p:nvPr/>
        </p:nvSpPr>
        <p:spPr>
          <a:xfrm>
            <a:off x="179998" y="4162526"/>
            <a:ext cx="1848497" cy="461665"/>
          </a:xfrm>
          <a:prstGeom prst="rect">
            <a:avLst/>
          </a:prstGeom>
          <a:solidFill>
            <a:schemeClr val="bg1"/>
          </a:solidFill>
        </p:spPr>
        <p:txBody>
          <a:bodyPr wrap="square" rtlCol="0">
            <a:spAutoFit/>
          </a:bodyPr>
          <a:lstStyle/>
          <a:p>
            <a:pPr algn="ctr"/>
            <a:r>
              <a:rPr lang="en-GB" sz="2400" dirty="0">
                <a:solidFill>
                  <a:schemeClr val="accent5">
                    <a:lumMod val="50000"/>
                  </a:schemeClr>
                </a:solidFill>
              </a:rPr>
              <a:t>__________</a:t>
            </a:r>
          </a:p>
        </p:txBody>
      </p:sp>
      <p:sp>
        <p:nvSpPr>
          <p:cNvPr id="18" name="TextBox 17">
            <a:extLst>
              <a:ext uri="{FF2B5EF4-FFF2-40B4-BE49-F238E27FC236}">
                <a16:creationId xmlns:a16="http://schemas.microsoft.com/office/drawing/2014/main" id="{87EF58ED-63D1-4994-913D-9D6B8AAF03DC}"/>
              </a:ext>
            </a:extLst>
          </p:cNvPr>
          <p:cNvSpPr txBox="1"/>
          <p:nvPr/>
        </p:nvSpPr>
        <p:spPr>
          <a:xfrm>
            <a:off x="179997" y="5412777"/>
            <a:ext cx="1932582" cy="461665"/>
          </a:xfrm>
          <a:prstGeom prst="rect">
            <a:avLst/>
          </a:prstGeom>
          <a:solidFill>
            <a:schemeClr val="bg1"/>
          </a:solidFill>
        </p:spPr>
        <p:txBody>
          <a:bodyPr wrap="square" rtlCol="0">
            <a:spAutoFit/>
          </a:bodyPr>
          <a:lstStyle/>
          <a:p>
            <a:pPr algn="ctr"/>
            <a:r>
              <a:rPr lang="en-GB" sz="2400" dirty="0">
                <a:solidFill>
                  <a:schemeClr val="accent5">
                    <a:lumMod val="50000"/>
                  </a:schemeClr>
                </a:solidFill>
              </a:rPr>
              <a:t>__________</a:t>
            </a:r>
          </a:p>
        </p:txBody>
      </p:sp>
    </p:spTree>
    <p:extLst>
      <p:ext uri="{BB962C8B-B14F-4D97-AF65-F5344CB8AC3E}">
        <p14:creationId xmlns:p14="http://schemas.microsoft.com/office/powerpoint/2010/main" val="156426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
                                            <p:txEl>
                                              <p:pRg st="12" end="12"/>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3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7" grpId="0" animBg="1"/>
      <p:bldP spid="17" grpId="1" animBg="1"/>
      <p:bldP spid="18" grpId="0" animBg="1"/>
      <p:bldP spid="18"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3" name="Oval Callout 2" hidden="1"/>
          <p:cNvSpPr/>
          <p:nvPr/>
        </p:nvSpPr>
        <p:spPr>
          <a:xfrm>
            <a:off x="4491788" y="4423556"/>
            <a:ext cx="6712299" cy="1749344"/>
          </a:xfrm>
          <a:prstGeom prst="wedgeEllipseCallout">
            <a:avLst>
              <a:gd name="adj1" fmla="val -51592"/>
              <a:gd name="adj2" fmla="val -47466"/>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TextBox 19" hidden="1"/>
          <p:cNvSpPr txBox="1"/>
          <p:nvPr/>
        </p:nvSpPr>
        <p:spPr>
          <a:xfrm>
            <a:off x="5036463" y="4734057"/>
            <a:ext cx="58782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These verb forms all sound the same!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–s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on the </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je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en-GB" sz="2400" b="0" i="1" u="none" strike="noStrike" kern="1200" cap="none" spc="0" normalizeH="0" baseline="0" noProof="0" dirty="0" err="1">
                <a:ln>
                  <a:noFill/>
                </a:ln>
                <a:solidFill>
                  <a:prstClr val="white"/>
                </a:solidFill>
                <a:effectLst/>
                <a:uLnTx/>
                <a:uFillTx/>
                <a:latin typeface="Century Gothic" panose="020F0302020204030204"/>
                <a:ea typeface="+mn-ea"/>
                <a:cs typeface="+mn-cs"/>
              </a:rPr>
              <a:t>tu</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forms is a </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silent final consonant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(SFC)</a:t>
            </a:r>
          </a:p>
        </p:txBody>
      </p:sp>
      <p:sp>
        <p:nvSpPr>
          <p:cNvPr id="6" name="TextBox 5">
            <a:extLst>
              <a:ext uri="{FF2B5EF4-FFF2-40B4-BE49-F238E27FC236}">
                <a16:creationId xmlns:a16="http://schemas.microsoft.com/office/drawing/2014/main" id="{7BF5DFE4-BC97-4FAB-8864-CCCB5740FD83}"/>
              </a:ext>
            </a:extLst>
          </p:cNvPr>
          <p:cNvSpPr txBox="1"/>
          <p:nvPr/>
        </p:nvSpPr>
        <p:spPr>
          <a:xfrm>
            <a:off x="180000" y="1784357"/>
            <a:ext cx="11712858" cy="4453848"/>
          </a:xfrm>
          <a:prstGeom prst="rect">
            <a:avLst/>
          </a:prstGeom>
          <a:noFill/>
        </p:spPr>
        <p:txBody>
          <a:bodyPr wrap="square" numCol="2" rtlCol="0">
            <a:spAutoFit/>
          </a:bodyPr>
          <a:lstStyle/>
          <a:p>
            <a:pPr marL="457200" marR="0" lvl="0" indent="-457200" algn="l" defTabSz="914400" rtl="0" eaLnBrk="1" fontAlgn="auto" latinLnBrk="0" hangingPunct="1">
              <a:lnSpc>
                <a:spcPct val="150000"/>
              </a:lnSpc>
              <a:spcBef>
                <a:spcPts val="0"/>
              </a:spcBef>
              <a:spcAft>
                <a:spcPts val="0"/>
              </a:spcAft>
              <a:buClrTx/>
              <a:buSzTx/>
              <a:buFont typeface="+mj-lt"/>
              <a:buAutoNum type="arabicParenR"/>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Je ne </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fais</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 | pas]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 lit.</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Il </a:t>
            </a:r>
            <a:r>
              <a:rPr lang="en-GB" sz="2400" dirty="0">
                <a:solidFill>
                  <a:srgbClr val="115076"/>
                </a:solidFill>
                <a:latin typeface="Century Gothic" panose="020F0302020204030204"/>
              </a:rPr>
              <a:t>ne </a:t>
            </a:r>
            <a:r>
              <a:rPr lang="en-GB" sz="2400" dirty="0" err="1">
                <a:solidFill>
                  <a:srgbClr val="115076"/>
                </a:solidFill>
                <a:latin typeface="Century Gothic" panose="020F0302020204030204"/>
              </a:rPr>
              <a:t>peut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jouer</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 | pas] </a:t>
            </a:r>
            <a:r>
              <a:rPr lang="en-GB" sz="2400" dirty="0" err="1">
                <a:solidFill>
                  <a:srgbClr val="115076"/>
                </a:solidFill>
                <a:latin typeface="Century Gothic" panose="020F0302020204030204"/>
              </a:rPr>
              <a:t>aujourd’hui</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Elle ne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sait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[faire | pas]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le ménage.</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Nous ne </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regardons</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 | pas]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la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télé</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Elles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n’aiment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sortir</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 | pas]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ville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Vous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ne </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faites</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 | pas]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attention.</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Ils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ne </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vont</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 | pas]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à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l’étranger</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Tu ne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sais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[faire | pas]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la cuisine.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Je ne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fais</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pas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 lit.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Il ne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peut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pas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jouer</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aujourd’hui</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Elle ne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sait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pas faire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 ménage.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Nous ne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regardons</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pas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la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télé</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Elles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n’aiment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pas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sortir</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ville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Vous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ne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faites</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pas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attention.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Ils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ne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vont</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pas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à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l’étranger</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Tu ne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sais</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pas faire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la cuisine.</a:t>
            </a:r>
          </a:p>
        </p:txBody>
      </p:sp>
      <p:pic>
        <p:nvPicPr>
          <p:cNvPr id="11" name="Picture 10" descr="background rectangle">
            <a:extLst>
              <a:ext uri="{FF2B5EF4-FFF2-40B4-BE49-F238E27FC236}">
                <a16:creationId xmlns:a16="http://schemas.microsoft.com/office/drawing/2014/main" id="{820D3DEE-BEE3-4C39-89D7-6A2DD05D429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2" name="Title 3">
            <a:extLst>
              <a:ext uri="{FF2B5EF4-FFF2-40B4-BE49-F238E27FC236}">
                <a16:creationId xmlns:a16="http://schemas.microsoft.com/office/drawing/2014/main" id="{C7B1B2B0-E4F9-484D-B4DF-9C133F12193C}"/>
              </a:ext>
            </a:extLst>
          </p:cNvPr>
          <p:cNvSpPr>
            <a:spLocks noGrp="1"/>
          </p:cNvSpPr>
          <p:nvPr>
            <p:ph type="title"/>
          </p:nvPr>
        </p:nvSpPr>
        <p:spPr>
          <a:xfrm>
            <a:off x="-1" y="296864"/>
            <a:ext cx="5906125" cy="707849"/>
          </a:xfrm>
        </p:spPr>
        <p:txBody>
          <a:bodyPr>
            <a:noAutofit/>
          </a:bodyPr>
          <a:lstStyle/>
          <a:p>
            <a:r>
              <a:rPr lang="fr-FR" sz="2300" b="1" dirty="0">
                <a:solidFill>
                  <a:schemeClr val="bg1"/>
                </a:solidFill>
              </a:rPr>
              <a:t>La négation ne...pas, c’est placée où ? </a:t>
            </a:r>
            <a:endParaRPr lang="en-GB" sz="2300" b="1" dirty="0">
              <a:solidFill>
                <a:schemeClr val="bg1"/>
              </a:solidFill>
            </a:endParaRPr>
          </a:p>
        </p:txBody>
      </p:sp>
      <p:sp>
        <p:nvSpPr>
          <p:cNvPr id="13" name="Rounded Rectangle 46">
            <a:extLst>
              <a:ext uri="{FF2B5EF4-FFF2-40B4-BE49-F238E27FC236}">
                <a16:creationId xmlns:a16="http://schemas.microsoft.com/office/drawing/2014/main" id="{45B0EADD-F101-42B9-8E0C-56091920FB5C}"/>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4" name="TextBox 13">
            <a:extLst>
              <a:ext uri="{FF2B5EF4-FFF2-40B4-BE49-F238E27FC236}">
                <a16:creationId xmlns:a16="http://schemas.microsoft.com/office/drawing/2014/main" id="{2EBC2458-111A-450C-8E45-EA1924A8CCDE}"/>
              </a:ext>
            </a:extLst>
          </p:cNvPr>
          <p:cNvSpPr txBox="1"/>
          <p:nvPr/>
        </p:nvSpPr>
        <p:spPr>
          <a:xfrm>
            <a:off x="180000" y="1296000"/>
            <a:ext cx="11198087" cy="461665"/>
          </a:xfrm>
          <a:prstGeom prst="rect">
            <a:avLst/>
          </a:prstGeom>
          <a:noFill/>
        </p:spPr>
        <p:txBody>
          <a:bodyPr wrap="square" rtlCol="0">
            <a:spAutoFit/>
          </a:bodyPr>
          <a:lstStyle/>
          <a:p>
            <a:pPr lvl="0">
              <a:defRPr/>
            </a:pPr>
            <a:r>
              <a:rPr lang="en-GB" sz="2400" b="1" dirty="0">
                <a:solidFill>
                  <a:srgbClr val="115076"/>
                </a:solidFill>
              </a:rPr>
              <a:t>Lis les phrases et </a:t>
            </a:r>
            <a:r>
              <a:rPr lang="en-GB" sz="2400" b="1" dirty="0" err="1">
                <a:solidFill>
                  <a:srgbClr val="115076"/>
                </a:solidFill>
              </a:rPr>
              <a:t>écris</a:t>
            </a:r>
            <a:r>
              <a:rPr lang="en-GB" sz="2400" b="1" dirty="0">
                <a:solidFill>
                  <a:srgbClr val="115076"/>
                </a:solidFill>
              </a:rPr>
              <a:t> les mots orange dans </a:t>
            </a:r>
            <a:r>
              <a:rPr lang="en-GB" sz="2400" b="1" dirty="0" err="1">
                <a:solidFill>
                  <a:srgbClr val="115076"/>
                </a:solidFill>
              </a:rPr>
              <a:t>l’ordre</a:t>
            </a:r>
            <a:r>
              <a:rPr lang="en-GB" sz="2400" b="1" dirty="0">
                <a:solidFill>
                  <a:srgbClr val="115076"/>
                </a:solidFill>
              </a:rPr>
              <a:t> correct.</a:t>
            </a:r>
          </a:p>
        </p:txBody>
      </p:sp>
    </p:spTree>
    <p:extLst>
      <p:ext uri="{BB962C8B-B14F-4D97-AF65-F5344CB8AC3E}">
        <p14:creationId xmlns:p14="http://schemas.microsoft.com/office/powerpoint/2010/main" val="273137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14" end="1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B61F873-B6C7-4221-B5B3-2BB70746603D}"/>
              </a:ext>
            </a:extLst>
          </p:cNvPr>
          <p:cNvSpPr txBox="1"/>
          <p:nvPr/>
        </p:nvSpPr>
        <p:spPr>
          <a:xfrm>
            <a:off x="230233" y="2290984"/>
            <a:ext cx="5734755" cy="3787200"/>
          </a:xfrm>
          <a:prstGeom prst="rect">
            <a:avLst/>
          </a:prstGeom>
          <a:noFill/>
          <a:ln>
            <a:solidFill>
              <a:srgbClr val="115076"/>
            </a:solidFill>
          </a:ln>
        </p:spPr>
        <p:txBody>
          <a:bodyPr wrap="square" rtlCol="0">
            <a:spAutoFit/>
          </a:bodyPr>
          <a:lstStyle/>
          <a:p>
            <a:pPr>
              <a:lnSpc>
                <a:spcPct val="150000"/>
              </a:lnSpc>
            </a:pPr>
            <a:r>
              <a:rPr lang="fr-FR" sz="2000" dirty="0">
                <a:solidFill>
                  <a:srgbClr val="115076"/>
                </a:solidFill>
                <a:latin typeface="Ink Free" panose="03080402000500000000" pitchFamily="66" charset="0"/>
              </a:rPr>
              <a:t>        arriver en retard au match</a:t>
            </a:r>
          </a:p>
          <a:p>
            <a:pPr>
              <a:lnSpc>
                <a:spcPct val="150000"/>
              </a:lnSpc>
            </a:pPr>
            <a:r>
              <a:rPr lang="fr-FR" sz="2000" dirty="0">
                <a:solidFill>
                  <a:srgbClr val="115076"/>
                </a:solidFill>
                <a:latin typeface="Ink Free" panose="03080402000500000000" pitchFamily="66" charset="0"/>
              </a:rPr>
              <a:t>        continuer ta conversation avec ton équipe</a:t>
            </a:r>
          </a:p>
          <a:p>
            <a:pPr>
              <a:lnSpc>
                <a:spcPct val="150000"/>
              </a:lnSpc>
            </a:pPr>
            <a:r>
              <a:rPr lang="fr-FR" sz="2000" dirty="0">
                <a:solidFill>
                  <a:srgbClr val="115076"/>
                </a:solidFill>
                <a:latin typeface="Ink Free" panose="03080402000500000000" pitchFamily="66" charset="0"/>
              </a:rPr>
              <a:t>        devenir rouge</a:t>
            </a:r>
          </a:p>
          <a:p>
            <a:pPr>
              <a:lnSpc>
                <a:spcPct val="150000"/>
              </a:lnSpc>
            </a:pPr>
            <a:r>
              <a:rPr lang="fr-FR" sz="2000" dirty="0">
                <a:solidFill>
                  <a:srgbClr val="115076"/>
                </a:solidFill>
                <a:latin typeface="Ink Free" panose="03080402000500000000" pitchFamily="66" charset="0"/>
              </a:rPr>
              <a:t>        montrer que tu veux encore sortir</a:t>
            </a:r>
          </a:p>
          <a:p>
            <a:pPr>
              <a:lnSpc>
                <a:spcPct val="150000"/>
              </a:lnSpc>
            </a:pPr>
            <a:r>
              <a:rPr lang="fr-FR" sz="2000" dirty="0">
                <a:solidFill>
                  <a:srgbClr val="115076"/>
                </a:solidFill>
                <a:latin typeface="Ink Free" panose="03080402000500000000" pitchFamily="66" charset="0"/>
              </a:rPr>
              <a:t>        faire des projets ensemble pour l’avenir</a:t>
            </a:r>
          </a:p>
          <a:p>
            <a:pPr>
              <a:lnSpc>
                <a:spcPct val="150000"/>
              </a:lnSpc>
            </a:pPr>
            <a:r>
              <a:rPr lang="fr-FR" sz="2000" dirty="0">
                <a:solidFill>
                  <a:srgbClr val="115076"/>
                </a:solidFill>
                <a:latin typeface="Ink Free" panose="03080402000500000000" pitchFamily="66" charset="0"/>
              </a:rPr>
              <a:t>        dire « monsieur » et « madame » aux parents</a:t>
            </a:r>
          </a:p>
          <a:p>
            <a:pPr>
              <a:lnSpc>
                <a:spcPct val="150000"/>
              </a:lnSpc>
            </a:pPr>
            <a:r>
              <a:rPr lang="fr-FR" sz="2000" dirty="0">
                <a:solidFill>
                  <a:srgbClr val="115076"/>
                </a:solidFill>
                <a:latin typeface="Ink Free" panose="03080402000500000000" pitchFamily="66" charset="0"/>
              </a:rPr>
              <a:t>        partir tôt</a:t>
            </a:r>
          </a:p>
          <a:p>
            <a:pPr>
              <a:lnSpc>
                <a:spcPct val="150000"/>
              </a:lnSpc>
            </a:pPr>
            <a:r>
              <a:rPr lang="fr-FR" sz="2000" dirty="0">
                <a:solidFill>
                  <a:srgbClr val="115076"/>
                </a:solidFill>
                <a:latin typeface="Ink Free" panose="03080402000500000000" pitchFamily="66" charset="0"/>
              </a:rPr>
              <a:t>        </a:t>
            </a:r>
            <a:r>
              <a:rPr lang="en-GB" sz="2000" dirty="0" err="1">
                <a:solidFill>
                  <a:srgbClr val="115076"/>
                </a:solidFill>
                <a:latin typeface="Ink Free" panose="03080402000500000000" pitchFamily="66" charset="0"/>
              </a:rPr>
              <a:t>revenir</a:t>
            </a:r>
            <a:r>
              <a:rPr lang="en-GB" sz="2000" dirty="0">
                <a:solidFill>
                  <a:srgbClr val="115076"/>
                </a:solidFill>
                <a:latin typeface="Ink Free" panose="03080402000500000000" pitchFamily="66" charset="0"/>
              </a:rPr>
              <a:t> et </a:t>
            </a:r>
            <a:r>
              <a:rPr lang="en-GB" sz="2000" dirty="0" err="1">
                <a:solidFill>
                  <a:srgbClr val="115076"/>
                </a:solidFill>
                <a:latin typeface="Ink Free" panose="03080402000500000000" pitchFamily="66" charset="0"/>
              </a:rPr>
              <a:t>parler</a:t>
            </a:r>
            <a:r>
              <a:rPr lang="en-GB" sz="2000" dirty="0">
                <a:solidFill>
                  <a:srgbClr val="115076"/>
                </a:solidFill>
                <a:latin typeface="Ink Free" panose="03080402000500000000" pitchFamily="66" charset="0"/>
              </a:rPr>
              <a:t> à </a:t>
            </a:r>
            <a:r>
              <a:rPr lang="en-GB" sz="2000" dirty="0" err="1">
                <a:solidFill>
                  <a:srgbClr val="115076"/>
                </a:solidFill>
                <a:latin typeface="Ink Free" panose="03080402000500000000" pitchFamily="66" charset="0"/>
              </a:rPr>
              <a:t>Léa</a:t>
            </a:r>
            <a:r>
              <a:rPr lang="en-GB" sz="2000" dirty="0">
                <a:solidFill>
                  <a:srgbClr val="115076"/>
                </a:solidFill>
                <a:latin typeface="Ink Free" panose="03080402000500000000" pitchFamily="66" charset="0"/>
              </a:rPr>
              <a:t> </a:t>
            </a:r>
            <a:r>
              <a:rPr lang="en-GB" sz="2000" dirty="0" err="1">
                <a:solidFill>
                  <a:srgbClr val="115076"/>
                </a:solidFill>
                <a:latin typeface="Ink Free" panose="03080402000500000000" pitchFamily="66" charset="0"/>
              </a:rPr>
              <a:t>immédiatement</a:t>
            </a:r>
            <a:r>
              <a:rPr lang="en-GB" sz="2000" dirty="0">
                <a:solidFill>
                  <a:srgbClr val="115076"/>
                </a:solidFill>
                <a:latin typeface="Ink Free" panose="03080402000500000000" pitchFamily="66" charset="0"/>
              </a:rPr>
              <a:t> !!</a:t>
            </a:r>
          </a:p>
        </p:txBody>
      </p:sp>
      <p:sp>
        <p:nvSpPr>
          <p:cNvPr id="59" name="TextBox 58">
            <a:extLst>
              <a:ext uri="{FF2B5EF4-FFF2-40B4-BE49-F238E27FC236}">
                <a16:creationId xmlns:a16="http://schemas.microsoft.com/office/drawing/2014/main" id="{F46B411E-990F-4B1B-826B-E9BDECF44C14}"/>
              </a:ext>
            </a:extLst>
          </p:cNvPr>
          <p:cNvSpPr txBox="1"/>
          <p:nvPr/>
        </p:nvSpPr>
        <p:spPr>
          <a:xfrm>
            <a:off x="364662" y="2377653"/>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sp>
        <p:nvSpPr>
          <p:cNvPr id="60" name="TextBox 59">
            <a:extLst>
              <a:ext uri="{FF2B5EF4-FFF2-40B4-BE49-F238E27FC236}">
                <a16:creationId xmlns:a16="http://schemas.microsoft.com/office/drawing/2014/main" id="{F29DD84F-5846-40CE-804D-B244D0F61338}"/>
              </a:ext>
            </a:extLst>
          </p:cNvPr>
          <p:cNvSpPr txBox="1"/>
          <p:nvPr/>
        </p:nvSpPr>
        <p:spPr>
          <a:xfrm>
            <a:off x="364662" y="2801199"/>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a:t>
            </a:r>
          </a:p>
        </p:txBody>
      </p:sp>
      <p:sp>
        <p:nvSpPr>
          <p:cNvPr id="66" name="TextBox 65">
            <a:extLst>
              <a:ext uri="{FF2B5EF4-FFF2-40B4-BE49-F238E27FC236}">
                <a16:creationId xmlns:a16="http://schemas.microsoft.com/office/drawing/2014/main" id="{2F71A5C9-2D0E-4E52-B1D5-4825C10926F8}"/>
              </a:ext>
            </a:extLst>
          </p:cNvPr>
          <p:cNvSpPr txBox="1"/>
          <p:nvPr/>
        </p:nvSpPr>
        <p:spPr>
          <a:xfrm>
            <a:off x="364662" y="3250754"/>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a:t>
            </a:r>
          </a:p>
        </p:txBody>
      </p:sp>
      <p:sp>
        <p:nvSpPr>
          <p:cNvPr id="71" name="TextBox 70">
            <a:extLst>
              <a:ext uri="{FF2B5EF4-FFF2-40B4-BE49-F238E27FC236}">
                <a16:creationId xmlns:a16="http://schemas.microsoft.com/office/drawing/2014/main" id="{814DD9B5-D7B9-42B0-9FDD-F3C075DDCCC5}"/>
              </a:ext>
            </a:extLst>
          </p:cNvPr>
          <p:cNvSpPr txBox="1"/>
          <p:nvPr/>
        </p:nvSpPr>
        <p:spPr>
          <a:xfrm>
            <a:off x="364662" y="3727721"/>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a:t>
            </a:r>
          </a:p>
        </p:txBody>
      </p:sp>
      <p:sp>
        <p:nvSpPr>
          <p:cNvPr id="82" name="TextBox 81">
            <a:extLst>
              <a:ext uri="{FF2B5EF4-FFF2-40B4-BE49-F238E27FC236}">
                <a16:creationId xmlns:a16="http://schemas.microsoft.com/office/drawing/2014/main" id="{147B9371-84AC-42F3-B6D2-484EC868148D}"/>
              </a:ext>
            </a:extLst>
          </p:cNvPr>
          <p:cNvSpPr txBox="1"/>
          <p:nvPr/>
        </p:nvSpPr>
        <p:spPr>
          <a:xfrm>
            <a:off x="364662" y="4204689"/>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a:t>
            </a:r>
          </a:p>
        </p:txBody>
      </p:sp>
      <p:sp>
        <p:nvSpPr>
          <p:cNvPr id="96" name="TextBox 95">
            <a:extLst>
              <a:ext uri="{FF2B5EF4-FFF2-40B4-BE49-F238E27FC236}">
                <a16:creationId xmlns:a16="http://schemas.microsoft.com/office/drawing/2014/main" id="{817CE124-8B6A-4826-B684-9E05F56DAA95}"/>
              </a:ext>
            </a:extLst>
          </p:cNvPr>
          <p:cNvSpPr txBox="1"/>
          <p:nvPr/>
        </p:nvSpPr>
        <p:spPr>
          <a:xfrm>
            <a:off x="364662" y="4654244"/>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a:t>
            </a:r>
          </a:p>
        </p:txBody>
      </p:sp>
      <p:sp>
        <p:nvSpPr>
          <p:cNvPr id="97" name="TextBox 96">
            <a:extLst>
              <a:ext uri="{FF2B5EF4-FFF2-40B4-BE49-F238E27FC236}">
                <a16:creationId xmlns:a16="http://schemas.microsoft.com/office/drawing/2014/main" id="{A3271D33-4295-4638-BBB5-B39A75AFCF2C}"/>
              </a:ext>
            </a:extLst>
          </p:cNvPr>
          <p:cNvSpPr txBox="1"/>
          <p:nvPr/>
        </p:nvSpPr>
        <p:spPr>
          <a:xfrm>
            <a:off x="364662" y="5112834"/>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a:t>
            </a:r>
          </a:p>
        </p:txBody>
      </p:sp>
      <p:sp>
        <p:nvSpPr>
          <p:cNvPr id="98" name="TextBox 97">
            <a:extLst>
              <a:ext uri="{FF2B5EF4-FFF2-40B4-BE49-F238E27FC236}">
                <a16:creationId xmlns:a16="http://schemas.microsoft.com/office/drawing/2014/main" id="{4E3F514E-8270-4371-A677-5E5B2EEC56D8}"/>
              </a:ext>
            </a:extLst>
          </p:cNvPr>
          <p:cNvSpPr txBox="1"/>
          <p:nvPr/>
        </p:nvSpPr>
        <p:spPr>
          <a:xfrm>
            <a:off x="364662" y="5571424"/>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8</a:t>
            </a:r>
          </a:p>
        </p:txBody>
      </p:sp>
      <p:sp>
        <p:nvSpPr>
          <p:cNvPr id="100" name="TextBox 99">
            <a:extLst>
              <a:ext uri="{FF2B5EF4-FFF2-40B4-BE49-F238E27FC236}">
                <a16:creationId xmlns:a16="http://schemas.microsoft.com/office/drawing/2014/main" id="{6B1DD414-6517-461A-9939-FD2746DBCD9E}"/>
              </a:ext>
            </a:extLst>
          </p:cNvPr>
          <p:cNvSpPr txBox="1"/>
          <p:nvPr/>
        </p:nvSpPr>
        <p:spPr>
          <a:xfrm>
            <a:off x="6096000" y="2310399"/>
            <a:ext cx="5865767" cy="3785652"/>
          </a:xfrm>
          <a:prstGeom prst="rect">
            <a:avLst/>
          </a:prstGeom>
          <a:noFill/>
          <a:ln>
            <a:solidFill>
              <a:srgbClr val="EE6000"/>
            </a:solidFill>
          </a:ln>
        </p:spPr>
        <p:txBody>
          <a:bodyPr wrap="square" lIns="36000" rIns="72000" rtlCol="0" anchor="ctr">
            <a:spAutoFit/>
          </a:bodyPr>
          <a:lstStyle/>
          <a:p>
            <a:r>
              <a:rPr lang="fr-FR" sz="2000" b="1" dirty="0">
                <a:solidFill>
                  <a:srgbClr val="EE6000"/>
                </a:solidFill>
                <a:latin typeface="Ink Free" panose="03080402000500000000" pitchFamily="66" charset="0"/>
              </a:rPr>
              <a:t>Tu dois…</a:t>
            </a:r>
          </a:p>
          <a:p>
            <a:r>
              <a:rPr lang="fr-FR" sz="2000" dirty="0">
                <a:solidFill>
                  <a:srgbClr val="115076"/>
                </a:solidFill>
                <a:latin typeface="Ink Free" panose="03080402000500000000" pitchFamily="66" charset="0"/>
              </a:rPr>
              <a:t>Tu dois montrer que tu veux sortir encore.</a:t>
            </a:r>
          </a:p>
          <a:p>
            <a:r>
              <a:rPr lang="fr-FR" sz="2000" dirty="0">
                <a:solidFill>
                  <a:srgbClr val="115076"/>
                </a:solidFill>
                <a:latin typeface="Ink Free" panose="03080402000500000000" pitchFamily="66" charset="0"/>
              </a:rPr>
              <a:t>Tu dois faire des projets ensemble pour l’avenir.</a:t>
            </a:r>
          </a:p>
          <a:p>
            <a:r>
              <a:rPr lang="fr-FR" sz="2000" dirty="0">
                <a:solidFill>
                  <a:srgbClr val="115076"/>
                </a:solidFill>
                <a:latin typeface="Ink Free" panose="03080402000500000000" pitchFamily="66" charset="0"/>
              </a:rPr>
              <a:t>Tu dois dire « monsieur » et « madame » aux parents.</a:t>
            </a:r>
          </a:p>
          <a:p>
            <a:r>
              <a:rPr lang="fr-FR" sz="2000" dirty="0">
                <a:solidFill>
                  <a:srgbClr val="115076"/>
                </a:solidFill>
                <a:latin typeface="Ink Free" panose="03080402000500000000" pitchFamily="66" charset="0"/>
              </a:rPr>
              <a:t>Tu dois revenir et parler à Léa immédiatement !!</a:t>
            </a:r>
          </a:p>
          <a:p>
            <a:endParaRPr lang="fr-FR" sz="2000" dirty="0">
              <a:solidFill>
                <a:srgbClr val="115076"/>
              </a:solidFill>
              <a:latin typeface="Ink Free" panose="03080402000500000000" pitchFamily="66" charset="0"/>
            </a:endParaRPr>
          </a:p>
          <a:p>
            <a:r>
              <a:rPr lang="fr-FR" sz="2000" b="1" dirty="0">
                <a:solidFill>
                  <a:srgbClr val="EE6000"/>
                </a:solidFill>
                <a:latin typeface="Ink Free" panose="03080402000500000000" pitchFamily="66" charset="0"/>
              </a:rPr>
              <a:t>Tu ne dois pas…</a:t>
            </a:r>
          </a:p>
          <a:p>
            <a:r>
              <a:rPr lang="fr-FR" sz="2000" dirty="0">
                <a:solidFill>
                  <a:srgbClr val="115076"/>
                </a:solidFill>
                <a:latin typeface="Ink Free" panose="03080402000500000000" pitchFamily="66" charset="0"/>
              </a:rPr>
              <a:t>Tu ne dois pas arriver en retard au match.</a:t>
            </a:r>
          </a:p>
          <a:p>
            <a:r>
              <a:rPr lang="fr-FR" sz="2000" dirty="0">
                <a:solidFill>
                  <a:srgbClr val="115076"/>
                </a:solidFill>
                <a:latin typeface="Ink Free" panose="03080402000500000000" pitchFamily="66" charset="0"/>
              </a:rPr>
              <a:t>Tu ne dois pas continuer ta conversation avec l’équipe.</a:t>
            </a:r>
          </a:p>
          <a:p>
            <a:r>
              <a:rPr lang="fr-FR" sz="2000" dirty="0">
                <a:solidFill>
                  <a:srgbClr val="115076"/>
                </a:solidFill>
                <a:latin typeface="Ink Free" panose="03080402000500000000" pitchFamily="66" charset="0"/>
              </a:rPr>
              <a:t>Tu ne dois pas devenir rouge.</a:t>
            </a:r>
          </a:p>
          <a:p>
            <a:r>
              <a:rPr lang="fr-FR" sz="2000" dirty="0">
                <a:solidFill>
                  <a:srgbClr val="115076"/>
                </a:solidFill>
                <a:latin typeface="Ink Free" panose="03080402000500000000" pitchFamily="66" charset="0"/>
              </a:rPr>
              <a:t>Tu ne dois pas partir tôt.</a:t>
            </a:r>
          </a:p>
        </p:txBody>
      </p:sp>
      <p:grpSp>
        <p:nvGrpSpPr>
          <p:cNvPr id="2" name="Group 1">
            <a:extLst>
              <a:ext uri="{FF2B5EF4-FFF2-40B4-BE49-F238E27FC236}">
                <a16:creationId xmlns:a16="http://schemas.microsoft.com/office/drawing/2014/main" id="{50BD5132-82B1-4D3C-B5EF-B01F601A7FE4}"/>
              </a:ext>
            </a:extLst>
          </p:cNvPr>
          <p:cNvGrpSpPr/>
          <p:nvPr/>
        </p:nvGrpSpPr>
        <p:grpSpPr>
          <a:xfrm>
            <a:off x="10188697" y="4851424"/>
            <a:ext cx="1840530" cy="1440000"/>
            <a:chOff x="10237170" y="482297"/>
            <a:chExt cx="1840530" cy="1440000"/>
          </a:xfrm>
        </p:grpSpPr>
        <p:pic>
          <p:nvPicPr>
            <p:cNvPr id="11" name="Picture 10">
              <a:extLst>
                <a:ext uri="{FF2B5EF4-FFF2-40B4-BE49-F238E27FC236}">
                  <a16:creationId xmlns:a16="http://schemas.microsoft.com/office/drawing/2014/main" id="{6563B93D-6E4C-4870-91DE-0D3D448C27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7170" y="482297"/>
              <a:ext cx="1440000" cy="1440000"/>
            </a:xfrm>
            <a:prstGeom prst="rect">
              <a:avLst/>
            </a:prstGeom>
          </p:spPr>
        </p:pic>
        <p:pic>
          <p:nvPicPr>
            <p:cNvPr id="1026" name="Picture 2" descr="Writing Letter Clipart Png - Clip Art Library">
              <a:extLst>
                <a:ext uri="{FF2B5EF4-FFF2-40B4-BE49-F238E27FC236}">
                  <a16:creationId xmlns:a16="http://schemas.microsoft.com/office/drawing/2014/main" id="{77678657-D3E8-4A58-A27E-D38646B76A02}"/>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16924">
              <a:off x="11357700" y="1125264"/>
              <a:ext cx="720000" cy="720000"/>
            </a:xfrm>
            <a:prstGeom prst="rect">
              <a:avLst/>
            </a:prstGeom>
            <a:solidFill>
              <a:srgbClr val="FFFFFF"/>
            </a:solidFill>
          </p:spPr>
        </p:pic>
      </p:grpSp>
      <p:pic>
        <p:nvPicPr>
          <p:cNvPr id="21" name="Picture 20" descr="background rectangle">
            <a:extLst>
              <a:ext uri="{FF2B5EF4-FFF2-40B4-BE49-F238E27FC236}">
                <a16:creationId xmlns:a16="http://schemas.microsoft.com/office/drawing/2014/main" id="{13080303-40B3-46AA-8E07-76D4E043635F}"/>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2" name="Title 3">
            <a:extLst>
              <a:ext uri="{FF2B5EF4-FFF2-40B4-BE49-F238E27FC236}">
                <a16:creationId xmlns:a16="http://schemas.microsoft.com/office/drawing/2014/main" id="{60D44BF8-AB32-4DA8-AC46-939ABD0AA611}"/>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Les instructions de </a:t>
            </a:r>
            <a:r>
              <a:rPr lang="en-GB" sz="3600" b="1" dirty="0" err="1">
                <a:solidFill>
                  <a:schemeClr val="bg1"/>
                </a:solidFill>
              </a:rPr>
              <a:t>Léa</a:t>
            </a:r>
            <a:endParaRPr lang="en-GB" sz="3600" b="1" dirty="0">
              <a:solidFill>
                <a:schemeClr val="bg1"/>
              </a:solidFill>
            </a:endParaRPr>
          </a:p>
        </p:txBody>
      </p:sp>
      <p:sp>
        <p:nvSpPr>
          <p:cNvPr id="24" name="TextBox 23">
            <a:extLst>
              <a:ext uri="{FF2B5EF4-FFF2-40B4-BE49-F238E27FC236}">
                <a16:creationId xmlns:a16="http://schemas.microsoft.com/office/drawing/2014/main" id="{4A60C8B2-20FD-4A81-BBDF-A9422E7F8392}"/>
              </a:ext>
            </a:extLst>
          </p:cNvPr>
          <p:cNvSpPr txBox="1"/>
          <p:nvPr/>
        </p:nvSpPr>
        <p:spPr>
          <a:xfrm>
            <a:off x="180000" y="1296000"/>
            <a:ext cx="11729920" cy="830997"/>
          </a:xfrm>
          <a:prstGeom prst="rect">
            <a:avLst/>
          </a:prstGeom>
          <a:noFill/>
        </p:spPr>
        <p:txBody>
          <a:bodyPr wrap="square" rtlCol="0">
            <a:spAutoFit/>
          </a:bodyPr>
          <a:lstStyle/>
          <a:p>
            <a:r>
              <a:rPr lang="en-GB" sz="2400" dirty="0" err="1">
                <a:solidFill>
                  <a:srgbClr val="115076"/>
                </a:solidFill>
              </a:rPr>
              <a:t>Léa</a:t>
            </a:r>
            <a:r>
              <a:rPr lang="en-GB" sz="2400" dirty="0">
                <a:solidFill>
                  <a:srgbClr val="115076"/>
                </a:solidFill>
              </a:rPr>
              <a:t> </a:t>
            </a:r>
            <a:r>
              <a:rPr lang="en-GB" sz="2400" dirty="0" err="1">
                <a:solidFill>
                  <a:srgbClr val="115076"/>
                </a:solidFill>
              </a:rPr>
              <a:t>donne</a:t>
            </a:r>
            <a:r>
              <a:rPr lang="en-GB" sz="2400" dirty="0">
                <a:solidFill>
                  <a:srgbClr val="115076"/>
                </a:solidFill>
              </a:rPr>
              <a:t> des instructions à Amir pour </a:t>
            </a:r>
            <a:r>
              <a:rPr lang="en-GB" sz="2400" dirty="0" err="1">
                <a:solidFill>
                  <a:srgbClr val="115076"/>
                </a:solidFill>
              </a:rPr>
              <a:t>sortir</a:t>
            </a:r>
            <a:r>
              <a:rPr lang="en-GB" sz="2400" dirty="0">
                <a:solidFill>
                  <a:srgbClr val="115076"/>
                </a:solidFill>
              </a:rPr>
              <a:t> avec </a:t>
            </a:r>
            <a:r>
              <a:rPr lang="en-GB" sz="2400" dirty="0" err="1">
                <a:solidFill>
                  <a:srgbClr val="115076"/>
                </a:solidFill>
              </a:rPr>
              <a:t>Océane</a:t>
            </a:r>
            <a:r>
              <a:rPr lang="en-GB" sz="2400" dirty="0">
                <a:solidFill>
                  <a:srgbClr val="115076"/>
                </a:solidFill>
              </a:rPr>
              <a:t>.</a:t>
            </a:r>
          </a:p>
          <a:p>
            <a:r>
              <a:rPr lang="en-GB" sz="2400" dirty="0">
                <a:solidFill>
                  <a:srgbClr val="115076"/>
                </a:solidFill>
              </a:rPr>
              <a:t>Il </a:t>
            </a:r>
            <a:r>
              <a:rPr lang="en-GB" sz="2400" dirty="0" err="1">
                <a:solidFill>
                  <a:srgbClr val="115076"/>
                </a:solidFill>
              </a:rPr>
              <a:t>doit</a:t>
            </a:r>
            <a:r>
              <a:rPr lang="en-GB" sz="2400" dirty="0">
                <a:solidFill>
                  <a:srgbClr val="115076"/>
                </a:solidFill>
              </a:rPr>
              <a:t> faire quoi ? </a:t>
            </a:r>
            <a:r>
              <a:rPr lang="en-GB" sz="2400" dirty="0" err="1">
                <a:solidFill>
                  <a:srgbClr val="115076"/>
                </a:solidFill>
              </a:rPr>
              <a:t>Complète</a:t>
            </a:r>
            <a:r>
              <a:rPr lang="en-GB" sz="2400" dirty="0">
                <a:solidFill>
                  <a:srgbClr val="115076"/>
                </a:solidFill>
              </a:rPr>
              <a:t> les phrases avec </a:t>
            </a:r>
            <a:r>
              <a:rPr lang="en-GB" sz="2400" b="1" dirty="0">
                <a:solidFill>
                  <a:srgbClr val="115076"/>
                </a:solidFill>
              </a:rPr>
              <a:t>devoir </a:t>
            </a:r>
            <a:r>
              <a:rPr lang="en-GB" sz="2400" dirty="0">
                <a:solidFill>
                  <a:srgbClr val="115076"/>
                </a:solidFill>
              </a:rPr>
              <a:t>et </a:t>
            </a:r>
            <a:r>
              <a:rPr lang="en-GB" sz="2400" dirty="0" err="1">
                <a:solidFill>
                  <a:srgbClr val="115076"/>
                </a:solidFill>
              </a:rPr>
              <a:t>écris</a:t>
            </a:r>
            <a:r>
              <a:rPr lang="en-GB" sz="2400" dirty="0">
                <a:solidFill>
                  <a:srgbClr val="115076"/>
                </a:solidFill>
              </a:rPr>
              <a:t> </a:t>
            </a:r>
            <a:r>
              <a:rPr lang="en-GB" sz="2400" dirty="0" err="1">
                <a:solidFill>
                  <a:srgbClr val="115076"/>
                </a:solidFill>
              </a:rPr>
              <a:t>en</a:t>
            </a:r>
            <a:r>
              <a:rPr lang="en-GB" sz="2400" dirty="0">
                <a:solidFill>
                  <a:srgbClr val="115076"/>
                </a:solidFill>
              </a:rPr>
              <a:t> </a:t>
            </a:r>
            <a:r>
              <a:rPr lang="en-GB" sz="2400" dirty="0" err="1">
                <a:solidFill>
                  <a:srgbClr val="115076"/>
                </a:solidFill>
              </a:rPr>
              <a:t>anglais</a:t>
            </a:r>
            <a:r>
              <a:rPr lang="en-GB" sz="2400" dirty="0">
                <a:solidFill>
                  <a:srgbClr val="115076"/>
                </a:solidFill>
              </a:rPr>
              <a:t>.</a:t>
            </a:r>
          </a:p>
        </p:txBody>
      </p:sp>
      <p:sp>
        <p:nvSpPr>
          <p:cNvPr id="25" name="Rounded Rectangle 46">
            <a:extLst>
              <a:ext uri="{FF2B5EF4-FFF2-40B4-BE49-F238E27FC236}">
                <a16:creationId xmlns:a16="http://schemas.microsoft.com/office/drawing/2014/main" id="{467515F2-D660-41B5-B5FC-D1776E0F4B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3088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
                                            <p:txEl>
                                              <p:pRg st="1" end="1"/>
                                            </p:txEl>
                                          </p:spTgt>
                                        </p:tgtEl>
                                        <p:attrNameLst>
                                          <p:attrName>style.visibility</p:attrName>
                                        </p:attrNameLst>
                                      </p:cBhvr>
                                      <p:to>
                                        <p:strVal val="visible"/>
                                      </p:to>
                                    </p:set>
                                    <p:animEffect transition="in" filter="fade">
                                      <p:cBhvr>
                                        <p:cTn id="7" dur="3000"/>
                                        <p:tgtEl>
                                          <p:spTgt spid="100">
                                            <p:txEl>
                                              <p:pRg st="1" end="1"/>
                                            </p:txEl>
                                          </p:spTgt>
                                        </p:tgtEl>
                                      </p:cBhvr>
                                    </p:animEffect>
                                  </p:childTnLst>
                                </p:cTn>
                              </p:par>
                              <p:par>
                                <p:cTn id="8" presetID="10" presetClass="exit" presetSubtype="0" fill="hold" nodeType="withEffect">
                                  <p:stCondLst>
                                    <p:cond delay="0"/>
                                  </p:stCondLst>
                                  <p:childTnLst>
                                    <p:animEffect transition="out" filter="fade">
                                      <p:cBhvr>
                                        <p:cTn id="9" dur="3000"/>
                                        <p:tgtEl>
                                          <p:spTgt spid="7">
                                            <p:txEl>
                                              <p:pRg st="3" end="3"/>
                                            </p:txEl>
                                          </p:spTgt>
                                        </p:tgtEl>
                                      </p:cBhvr>
                                    </p:animEffect>
                                    <p:set>
                                      <p:cBhvr>
                                        <p:cTn id="10" dur="1" fill="hold">
                                          <p:stCondLst>
                                            <p:cond delay="2999"/>
                                          </p:stCondLst>
                                        </p:cTn>
                                        <p:tgtEl>
                                          <p:spTgt spid="7">
                                            <p:txEl>
                                              <p:pRg st="3" end="3"/>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0">
                                            <p:txEl>
                                              <p:pRg st="2" end="2"/>
                                            </p:txEl>
                                          </p:spTgt>
                                        </p:tgtEl>
                                        <p:attrNameLst>
                                          <p:attrName>style.visibility</p:attrName>
                                        </p:attrNameLst>
                                      </p:cBhvr>
                                      <p:to>
                                        <p:strVal val="visible"/>
                                      </p:to>
                                    </p:set>
                                    <p:animEffect transition="in" filter="fade">
                                      <p:cBhvr>
                                        <p:cTn id="15" dur="3000"/>
                                        <p:tgtEl>
                                          <p:spTgt spid="100">
                                            <p:txEl>
                                              <p:pRg st="2" end="2"/>
                                            </p:txEl>
                                          </p:spTgt>
                                        </p:tgtEl>
                                      </p:cBhvr>
                                    </p:animEffect>
                                  </p:childTnLst>
                                </p:cTn>
                              </p:par>
                              <p:par>
                                <p:cTn id="16" presetID="10" presetClass="exit" presetSubtype="0" fill="hold" nodeType="withEffect">
                                  <p:stCondLst>
                                    <p:cond delay="0"/>
                                  </p:stCondLst>
                                  <p:childTnLst>
                                    <p:animEffect transition="out" filter="fade">
                                      <p:cBhvr>
                                        <p:cTn id="17" dur="3000"/>
                                        <p:tgtEl>
                                          <p:spTgt spid="7">
                                            <p:txEl>
                                              <p:pRg st="4" end="4"/>
                                            </p:txEl>
                                          </p:spTgt>
                                        </p:tgtEl>
                                      </p:cBhvr>
                                    </p:animEffect>
                                    <p:set>
                                      <p:cBhvr>
                                        <p:cTn id="18" dur="1" fill="hold">
                                          <p:stCondLst>
                                            <p:cond delay="2999"/>
                                          </p:stCondLst>
                                        </p:cTn>
                                        <p:tgtEl>
                                          <p:spTgt spid="7">
                                            <p:txEl>
                                              <p:pRg st="4" end="4"/>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0">
                                            <p:txEl>
                                              <p:pRg st="3" end="3"/>
                                            </p:txEl>
                                          </p:spTgt>
                                        </p:tgtEl>
                                        <p:attrNameLst>
                                          <p:attrName>style.visibility</p:attrName>
                                        </p:attrNameLst>
                                      </p:cBhvr>
                                      <p:to>
                                        <p:strVal val="visible"/>
                                      </p:to>
                                    </p:set>
                                    <p:animEffect transition="in" filter="fade">
                                      <p:cBhvr>
                                        <p:cTn id="23" dur="3000"/>
                                        <p:tgtEl>
                                          <p:spTgt spid="100">
                                            <p:txEl>
                                              <p:pRg st="3" end="3"/>
                                            </p:txEl>
                                          </p:spTgt>
                                        </p:tgtEl>
                                      </p:cBhvr>
                                    </p:animEffect>
                                  </p:childTnLst>
                                </p:cTn>
                              </p:par>
                              <p:par>
                                <p:cTn id="24" presetID="10" presetClass="exit" presetSubtype="0" fill="hold" nodeType="withEffect">
                                  <p:stCondLst>
                                    <p:cond delay="0"/>
                                  </p:stCondLst>
                                  <p:childTnLst>
                                    <p:animEffect transition="out" filter="fade">
                                      <p:cBhvr>
                                        <p:cTn id="25" dur="3000"/>
                                        <p:tgtEl>
                                          <p:spTgt spid="7">
                                            <p:txEl>
                                              <p:pRg st="5" end="5"/>
                                            </p:txEl>
                                          </p:spTgt>
                                        </p:tgtEl>
                                      </p:cBhvr>
                                    </p:animEffect>
                                    <p:set>
                                      <p:cBhvr>
                                        <p:cTn id="26" dur="1" fill="hold">
                                          <p:stCondLst>
                                            <p:cond delay="2999"/>
                                          </p:stCondLst>
                                        </p:cTn>
                                        <p:tgtEl>
                                          <p:spTgt spid="7">
                                            <p:txEl>
                                              <p:pRg st="5" end="5"/>
                                            </p:txEl>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0">
                                            <p:txEl>
                                              <p:pRg st="4" end="4"/>
                                            </p:txEl>
                                          </p:spTgt>
                                        </p:tgtEl>
                                        <p:attrNameLst>
                                          <p:attrName>style.visibility</p:attrName>
                                        </p:attrNameLst>
                                      </p:cBhvr>
                                      <p:to>
                                        <p:strVal val="visible"/>
                                      </p:to>
                                    </p:set>
                                    <p:animEffect transition="in" filter="fade">
                                      <p:cBhvr>
                                        <p:cTn id="31" dur="3000"/>
                                        <p:tgtEl>
                                          <p:spTgt spid="100">
                                            <p:txEl>
                                              <p:pRg st="4" end="4"/>
                                            </p:txEl>
                                          </p:spTgt>
                                        </p:tgtEl>
                                      </p:cBhvr>
                                    </p:animEffect>
                                  </p:childTnLst>
                                </p:cTn>
                              </p:par>
                              <p:par>
                                <p:cTn id="32" presetID="10" presetClass="exit" presetSubtype="0" fill="hold" nodeType="withEffect">
                                  <p:stCondLst>
                                    <p:cond delay="0"/>
                                  </p:stCondLst>
                                  <p:childTnLst>
                                    <p:animEffect transition="out" filter="fade">
                                      <p:cBhvr>
                                        <p:cTn id="33" dur="3000"/>
                                        <p:tgtEl>
                                          <p:spTgt spid="7">
                                            <p:txEl>
                                              <p:pRg st="7" end="7"/>
                                            </p:txEl>
                                          </p:spTgt>
                                        </p:tgtEl>
                                      </p:cBhvr>
                                    </p:animEffect>
                                    <p:set>
                                      <p:cBhvr>
                                        <p:cTn id="34" dur="1" fill="hold">
                                          <p:stCondLst>
                                            <p:cond delay="2999"/>
                                          </p:stCondLst>
                                        </p:cTn>
                                        <p:tgtEl>
                                          <p:spTgt spid="7">
                                            <p:txEl>
                                              <p:pRg st="7" end="7"/>
                                            </p:txEl>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0">
                                            <p:txEl>
                                              <p:pRg st="7" end="7"/>
                                            </p:txEl>
                                          </p:spTgt>
                                        </p:tgtEl>
                                        <p:attrNameLst>
                                          <p:attrName>style.visibility</p:attrName>
                                        </p:attrNameLst>
                                      </p:cBhvr>
                                      <p:to>
                                        <p:strVal val="visible"/>
                                      </p:to>
                                    </p:set>
                                    <p:animEffect transition="in" filter="fade">
                                      <p:cBhvr>
                                        <p:cTn id="39" dur="3000"/>
                                        <p:tgtEl>
                                          <p:spTgt spid="100">
                                            <p:txEl>
                                              <p:pRg st="7" end="7"/>
                                            </p:txEl>
                                          </p:spTgt>
                                        </p:tgtEl>
                                      </p:cBhvr>
                                    </p:animEffect>
                                  </p:childTnLst>
                                </p:cTn>
                              </p:par>
                              <p:par>
                                <p:cTn id="40" presetID="10" presetClass="exit" presetSubtype="0" fill="hold" nodeType="withEffect">
                                  <p:stCondLst>
                                    <p:cond delay="0"/>
                                  </p:stCondLst>
                                  <p:childTnLst>
                                    <p:animEffect transition="out" filter="fade">
                                      <p:cBhvr>
                                        <p:cTn id="41" dur="3000"/>
                                        <p:tgtEl>
                                          <p:spTgt spid="7">
                                            <p:txEl>
                                              <p:pRg st="0" end="0"/>
                                            </p:txEl>
                                          </p:spTgt>
                                        </p:tgtEl>
                                      </p:cBhvr>
                                    </p:animEffect>
                                    <p:set>
                                      <p:cBhvr>
                                        <p:cTn id="42" dur="1" fill="hold">
                                          <p:stCondLst>
                                            <p:cond delay="2999"/>
                                          </p:stCondLst>
                                        </p:cTn>
                                        <p:tgtEl>
                                          <p:spTgt spid="7">
                                            <p:txEl>
                                              <p:pRg st="0" end="0"/>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0">
                                            <p:txEl>
                                              <p:pRg st="8" end="8"/>
                                            </p:txEl>
                                          </p:spTgt>
                                        </p:tgtEl>
                                        <p:attrNameLst>
                                          <p:attrName>style.visibility</p:attrName>
                                        </p:attrNameLst>
                                      </p:cBhvr>
                                      <p:to>
                                        <p:strVal val="visible"/>
                                      </p:to>
                                    </p:set>
                                    <p:animEffect transition="in" filter="fade">
                                      <p:cBhvr>
                                        <p:cTn id="47" dur="3000"/>
                                        <p:tgtEl>
                                          <p:spTgt spid="100">
                                            <p:txEl>
                                              <p:pRg st="8" end="8"/>
                                            </p:txEl>
                                          </p:spTgt>
                                        </p:tgtEl>
                                      </p:cBhvr>
                                    </p:animEffect>
                                  </p:childTnLst>
                                </p:cTn>
                              </p:par>
                              <p:par>
                                <p:cTn id="48" presetID="10" presetClass="exit" presetSubtype="0" fill="hold" nodeType="withEffect">
                                  <p:stCondLst>
                                    <p:cond delay="0"/>
                                  </p:stCondLst>
                                  <p:childTnLst>
                                    <p:animEffect transition="out" filter="fade">
                                      <p:cBhvr>
                                        <p:cTn id="49" dur="3000"/>
                                        <p:tgtEl>
                                          <p:spTgt spid="7">
                                            <p:txEl>
                                              <p:pRg st="1" end="1"/>
                                            </p:txEl>
                                          </p:spTgt>
                                        </p:tgtEl>
                                      </p:cBhvr>
                                    </p:animEffect>
                                    <p:set>
                                      <p:cBhvr>
                                        <p:cTn id="50" dur="1" fill="hold">
                                          <p:stCondLst>
                                            <p:cond delay="2999"/>
                                          </p:stCondLst>
                                        </p:cTn>
                                        <p:tgtEl>
                                          <p:spTgt spid="7">
                                            <p:txEl>
                                              <p:pRg st="1" end="1"/>
                                            </p:txEl>
                                          </p:spTgt>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0">
                                            <p:txEl>
                                              <p:pRg st="9" end="9"/>
                                            </p:txEl>
                                          </p:spTgt>
                                        </p:tgtEl>
                                        <p:attrNameLst>
                                          <p:attrName>style.visibility</p:attrName>
                                        </p:attrNameLst>
                                      </p:cBhvr>
                                      <p:to>
                                        <p:strVal val="visible"/>
                                      </p:to>
                                    </p:set>
                                    <p:animEffect transition="in" filter="fade">
                                      <p:cBhvr>
                                        <p:cTn id="55" dur="3000"/>
                                        <p:tgtEl>
                                          <p:spTgt spid="100">
                                            <p:txEl>
                                              <p:pRg st="9" end="9"/>
                                            </p:txEl>
                                          </p:spTgt>
                                        </p:tgtEl>
                                      </p:cBhvr>
                                    </p:animEffect>
                                  </p:childTnLst>
                                </p:cTn>
                              </p:par>
                              <p:par>
                                <p:cTn id="56" presetID="10" presetClass="exit" presetSubtype="0" fill="hold" nodeType="withEffect">
                                  <p:stCondLst>
                                    <p:cond delay="0"/>
                                  </p:stCondLst>
                                  <p:childTnLst>
                                    <p:animEffect transition="out" filter="fade">
                                      <p:cBhvr>
                                        <p:cTn id="57" dur="3000"/>
                                        <p:tgtEl>
                                          <p:spTgt spid="7">
                                            <p:txEl>
                                              <p:pRg st="2" end="2"/>
                                            </p:txEl>
                                          </p:spTgt>
                                        </p:tgtEl>
                                      </p:cBhvr>
                                    </p:animEffect>
                                    <p:set>
                                      <p:cBhvr>
                                        <p:cTn id="58" dur="1" fill="hold">
                                          <p:stCondLst>
                                            <p:cond delay="2999"/>
                                          </p:stCondLst>
                                        </p:cTn>
                                        <p:tgtEl>
                                          <p:spTgt spid="7">
                                            <p:txEl>
                                              <p:pRg st="2" end="2"/>
                                            </p:txEl>
                                          </p:spTgt>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00">
                                            <p:txEl>
                                              <p:pRg st="10" end="10"/>
                                            </p:txEl>
                                          </p:spTgt>
                                        </p:tgtEl>
                                        <p:attrNameLst>
                                          <p:attrName>style.visibility</p:attrName>
                                        </p:attrNameLst>
                                      </p:cBhvr>
                                      <p:to>
                                        <p:strVal val="visible"/>
                                      </p:to>
                                    </p:set>
                                    <p:animEffect transition="in" filter="fade">
                                      <p:cBhvr>
                                        <p:cTn id="63" dur="3000"/>
                                        <p:tgtEl>
                                          <p:spTgt spid="100">
                                            <p:txEl>
                                              <p:pRg st="10" end="10"/>
                                            </p:txEl>
                                          </p:spTgt>
                                        </p:tgtEl>
                                      </p:cBhvr>
                                    </p:animEffect>
                                  </p:childTnLst>
                                </p:cTn>
                              </p:par>
                              <p:par>
                                <p:cTn id="64" presetID="10" presetClass="exit" presetSubtype="0" fill="hold" nodeType="withEffect">
                                  <p:stCondLst>
                                    <p:cond delay="0"/>
                                  </p:stCondLst>
                                  <p:childTnLst>
                                    <p:animEffect transition="out" filter="fade">
                                      <p:cBhvr>
                                        <p:cTn id="65" dur="3000"/>
                                        <p:tgtEl>
                                          <p:spTgt spid="7">
                                            <p:txEl>
                                              <p:pRg st="6" end="6"/>
                                            </p:txEl>
                                          </p:spTgt>
                                        </p:tgtEl>
                                      </p:cBhvr>
                                    </p:animEffect>
                                    <p:set>
                                      <p:cBhvr>
                                        <p:cTn id="66" dur="1" fill="hold">
                                          <p:stCondLst>
                                            <p:cond delay="2999"/>
                                          </p:stCondLst>
                                        </p:cTn>
                                        <p:tgtEl>
                                          <p:spTgt spid="7">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3CEE8EB5-0C8A-480D-ACC9-FF8A5C577E6A}"/>
              </a:ext>
            </a:extLst>
          </p:cNvPr>
          <p:cNvSpPr txBox="1"/>
          <p:nvPr/>
        </p:nvSpPr>
        <p:spPr>
          <a:xfrm>
            <a:off x="6096000" y="2156511"/>
            <a:ext cx="5865767" cy="4093428"/>
          </a:xfrm>
          <a:prstGeom prst="rect">
            <a:avLst/>
          </a:prstGeom>
          <a:noFill/>
          <a:ln>
            <a:solidFill>
              <a:srgbClr val="EE6000"/>
            </a:solidFill>
          </a:ln>
        </p:spPr>
        <p:txBody>
          <a:bodyPr wrap="square" lIns="36000" rIns="72000" rtlCol="0" anchor="ctr">
            <a:spAutoFit/>
          </a:bodyPr>
          <a:lstStyle/>
          <a:p>
            <a:r>
              <a:rPr lang="fr-FR" sz="2000" b="1" dirty="0">
                <a:solidFill>
                  <a:srgbClr val="EE6000"/>
                </a:solidFill>
                <a:latin typeface="Ink Free" panose="03080402000500000000" pitchFamily="66" charset="0"/>
              </a:rPr>
              <a:t>Tu dois…</a:t>
            </a:r>
          </a:p>
          <a:p>
            <a:r>
              <a:rPr lang="fr-FR" sz="2000" dirty="0">
                <a:solidFill>
                  <a:srgbClr val="115076"/>
                </a:solidFill>
                <a:latin typeface="Ink Free" panose="03080402000500000000" pitchFamily="66" charset="0"/>
              </a:rPr>
              <a:t>Tu dois montrer que tu veux encore sortir.</a:t>
            </a:r>
          </a:p>
          <a:p>
            <a:r>
              <a:rPr lang="fr-FR" sz="2000" dirty="0">
                <a:solidFill>
                  <a:srgbClr val="115076"/>
                </a:solidFill>
                <a:latin typeface="Ink Free" panose="03080402000500000000" pitchFamily="66" charset="0"/>
              </a:rPr>
              <a:t>Tu dois faire des projets ensemble pour l’avenir.</a:t>
            </a:r>
          </a:p>
          <a:p>
            <a:r>
              <a:rPr lang="fr-FR" sz="2000" dirty="0">
                <a:solidFill>
                  <a:srgbClr val="115076"/>
                </a:solidFill>
                <a:latin typeface="Ink Free" panose="03080402000500000000" pitchFamily="66" charset="0"/>
              </a:rPr>
              <a:t>Tu dois dire « monsieur » et « madame » aux parents.</a:t>
            </a:r>
          </a:p>
          <a:p>
            <a:r>
              <a:rPr lang="fr-FR" sz="2000" dirty="0">
                <a:solidFill>
                  <a:srgbClr val="115076"/>
                </a:solidFill>
                <a:latin typeface="Ink Free" panose="03080402000500000000" pitchFamily="66" charset="0"/>
              </a:rPr>
              <a:t>Tu dois revenir et parler à Léa immédiatement !!</a:t>
            </a:r>
          </a:p>
          <a:p>
            <a:endParaRPr lang="fr-FR" sz="2000" dirty="0">
              <a:solidFill>
                <a:srgbClr val="115076"/>
              </a:solidFill>
              <a:latin typeface="Ink Free" panose="03080402000500000000" pitchFamily="66" charset="0"/>
            </a:endParaRPr>
          </a:p>
          <a:p>
            <a:r>
              <a:rPr lang="fr-FR" sz="2000" b="1" dirty="0">
                <a:solidFill>
                  <a:srgbClr val="EE6000"/>
                </a:solidFill>
                <a:latin typeface="Ink Free" panose="03080402000500000000" pitchFamily="66" charset="0"/>
              </a:rPr>
              <a:t>Tu ne dois pas…</a:t>
            </a:r>
          </a:p>
          <a:p>
            <a:r>
              <a:rPr lang="fr-FR" sz="2000" dirty="0">
                <a:solidFill>
                  <a:srgbClr val="115076"/>
                </a:solidFill>
                <a:latin typeface="Ink Free" panose="03080402000500000000" pitchFamily="66" charset="0"/>
              </a:rPr>
              <a:t>Tu ne dois pas arriver en retard au match.</a:t>
            </a:r>
          </a:p>
          <a:p>
            <a:r>
              <a:rPr lang="fr-FR" sz="2000" dirty="0">
                <a:solidFill>
                  <a:srgbClr val="115076"/>
                </a:solidFill>
                <a:latin typeface="Ink Free" panose="03080402000500000000" pitchFamily="66" charset="0"/>
              </a:rPr>
              <a:t>Tu ne dois pas continuer ta conversation avec l’équipe.</a:t>
            </a:r>
          </a:p>
          <a:p>
            <a:endParaRPr lang="fr-FR" sz="2000" dirty="0">
              <a:solidFill>
                <a:srgbClr val="115076"/>
              </a:solidFill>
              <a:latin typeface="Ink Free" panose="03080402000500000000" pitchFamily="66" charset="0"/>
            </a:endParaRPr>
          </a:p>
          <a:p>
            <a:r>
              <a:rPr lang="fr-FR" sz="2000" dirty="0">
                <a:solidFill>
                  <a:srgbClr val="115076"/>
                </a:solidFill>
                <a:latin typeface="Ink Free" panose="03080402000500000000" pitchFamily="66" charset="0"/>
              </a:rPr>
              <a:t>Tu ne dois pas devenir rouge.</a:t>
            </a:r>
          </a:p>
          <a:p>
            <a:r>
              <a:rPr lang="fr-FR" sz="2000" dirty="0">
                <a:solidFill>
                  <a:srgbClr val="115076"/>
                </a:solidFill>
                <a:latin typeface="Ink Free" panose="03080402000500000000" pitchFamily="66" charset="0"/>
              </a:rPr>
              <a:t>Tu ne dois pas partir tôt.</a:t>
            </a:r>
          </a:p>
        </p:txBody>
      </p:sp>
      <p:sp>
        <p:nvSpPr>
          <p:cNvPr id="20" name="TextBox 19">
            <a:extLst>
              <a:ext uri="{FF2B5EF4-FFF2-40B4-BE49-F238E27FC236}">
                <a16:creationId xmlns:a16="http://schemas.microsoft.com/office/drawing/2014/main" id="{5BC35FCF-BED2-4D7B-AD53-56BACFDE1050}"/>
              </a:ext>
            </a:extLst>
          </p:cNvPr>
          <p:cNvSpPr txBox="1"/>
          <p:nvPr/>
        </p:nvSpPr>
        <p:spPr>
          <a:xfrm>
            <a:off x="230233" y="2138644"/>
            <a:ext cx="5743661" cy="4093428"/>
          </a:xfrm>
          <a:prstGeom prst="rect">
            <a:avLst/>
          </a:prstGeom>
          <a:noFill/>
          <a:ln>
            <a:solidFill>
              <a:srgbClr val="EE6000"/>
            </a:solidFill>
          </a:ln>
        </p:spPr>
        <p:txBody>
          <a:bodyPr wrap="square" rIns="0" rtlCol="0" anchor="ctr">
            <a:spAutoFit/>
          </a:bodyPr>
          <a:lstStyle/>
          <a:p>
            <a:r>
              <a:rPr lang="en-GB" sz="2000" b="1" dirty="0">
                <a:solidFill>
                  <a:srgbClr val="EE6000"/>
                </a:solidFill>
                <a:latin typeface="Ink Free" panose="03080402000500000000" pitchFamily="66" charset="0"/>
              </a:rPr>
              <a:t>You must…</a:t>
            </a:r>
          </a:p>
          <a:p>
            <a:r>
              <a:rPr lang="en-GB" sz="2000" dirty="0">
                <a:solidFill>
                  <a:srgbClr val="EE6000"/>
                </a:solidFill>
                <a:latin typeface="Ink Free" panose="03080402000500000000" pitchFamily="66" charset="0"/>
              </a:rPr>
              <a:t>You must show that you want to go out again.</a:t>
            </a:r>
          </a:p>
          <a:p>
            <a:r>
              <a:rPr lang="en-GB" sz="2000" dirty="0">
                <a:solidFill>
                  <a:srgbClr val="EE6000"/>
                </a:solidFill>
                <a:latin typeface="Ink Free" panose="03080402000500000000" pitchFamily="66" charset="0"/>
              </a:rPr>
              <a:t>You must make plans for the future together.</a:t>
            </a:r>
          </a:p>
          <a:p>
            <a:r>
              <a:rPr lang="en-GB" sz="2000" dirty="0">
                <a:solidFill>
                  <a:srgbClr val="EE6000"/>
                </a:solidFill>
                <a:latin typeface="Ink Free" panose="03080402000500000000" pitchFamily="66" charset="0"/>
              </a:rPr>
              <a:t>You must say “sir” and “madam” to the parents.</a:t>
            </a:r>
          </a:p>
          <a:p>
            <a:r>
              <a:rPr lang="en-GB" sz="2000" dirty="0">
                <a:solidFill>
                  <a:srgbClr val="EE6000"/>
                </a:solidFill>
                <a:latin typeface="Ink Free" panose="03080402000500000000" pitchFamily="66" charset="0"/>
              </a:rPr>
              <a:t>You must come back and speak to </a:t>
            </a:r>
            <a:r>
              <a:rPr lang="en-GB" sz="2000" dirty="0" err="1">
                <a:solidFill>
                  <a:srgbClr val="EE6000"/>
                </a:solidFill>
                <a:latin typeface="Ink Free" panose="03080402000500000000" pitchFamily="66" charset="0"/>
              </a:rPr>
              <a:t>Léa</a:t>
            </a:r>
            <a:r>
              <a:rPr lang="en-GB" sz="2000" dirty="0">
                <a:solidFill>
                  <a:srgbClr val="EE6000"/>
                </a:solidFill>
                <a:latin typeface="Ink Free" panose="03080402000500000000" pitchFamily="66" charset="0"/>
              </a:rPr>
              <a:t> immediately!</a:t>
            </a:r>
          </a:p>
          <a:p>
            <a:endParaRPr lang="en-GB" sz="2000" dirty="0">
              <a:solidFill>
                <a:srgbClr val="EE6000"/>
              </a:solidFill>
              <a:latin typeface="Ink Free" panose="03080402000500000000" pitchFamily="66" charset="0"/>
            </a:endParaRPr>
          </a:p>
          <a:p>
            <a:r>
              <a:rPr lang="en-GB" sz="2000" b="1" dirty="0">
                <a:solidFill>
                  <a:srgbClr val="EE6000"/>
                </a:solidFill>
                <a:latin typeface="Ink Free" panose="03080402000500000000" pitchFamily="66" charset="0"/>
              </a:rPr>
              <a:t>You mustn’t…</a:t>
            </a:r>
            <a:endParaRPr lang="en-GB" sz="2000" dirty="0">
              <a:solidFill>
                <a:srgbClr val="EE6000"/>
              </a:solidFill>
              <a:latin typeface="Ink Free" panose="03080402000500000000" pitchFamily="66" charset="0"/>
            </a:endParaRPr>
          </a:p>
          <a:p>
            <a:r>
              <a:rPr lang="en-GB" sz="2000" dirty="0">
                <a:solidFill>
                  <a:srgbClr val="EE6000"/>
                </a:solidFill>
                <a:latin typeface="Ink Free" panose="03080402000500000000" pitchFamily="66" charset="0"/>
              </a:rPr>
              <a:t>You mustn’t arrive late for the match,</a:t>
            </a:r>
          </a:p>
          <a:p>
            <a:r>
              <a:rPr lang="en-GB" sz="2000" dirty="0">
                <a:solidFill>
                  <a:srgbClr val="EE6000"/>
                </a:solidFill>
                <a:latin typeface="Ink Free" panose="03080402000500000000" pitchFamily="66" charset="0"/>
              </a:rPr>
              <a:t>You mustn’t continue your conversation with the team.</a:t>
            </a:r>
          </a:p>
          <a:p>
            <a:r>
              <a:rPr lang="en-GB" sz="2000" dirty="0">
                <a:solidFill>
                  <a:srgbClr val="EE6000"/>
                </a:solidFill>
                <a:latin typeface="Ink Free" panose="03080402000500000000" pitchFamily="66" charset="0"/>
              </a:rPr>
              <a:t>You mustn’t go red.</a:t>
            </a:r>
          </a:p>
          <a:p>
            <a:r>
              <a:rPr lang="en-GB" sz="2000" dirty="0">
                <a:solidFill>
                  <a:srgbClr val="EE6000"/>
                </a:solidFill>
                <a:latin typeface="Ink Free" panose="03080402000500000000" pitchFamily="66" charset="0"/>
              </a:rPr>
              <a:t>You mustn’t leave early.</a:t>
            </a:r>
            <a:endParaRPr lang="en-GB" sz="2000" dirty="0">
              <a:solidFill>
                <a:srgbClr val="115076"/>
              </a:solidFill>
              <a:latin typeface="Ink Free" panose="03080402000500000000" pitchFamily="66" charset="0"/>
            </a:endParaRPr>
          </a:p>
          <a:p>
            <a:endParaRPr lang="en-GB" sz="2000" dirty="0">
              <a:solidFill>
                <a:srgbClr val="115076"/>
              </a:solidFill>
            </a:endParaRPr>
          </a:p>
        </p:txBody>
      </p:sp>
      <p:grpSp>
        <p:nvGrpSpPr>
          <p:cNvPr id="2" name="Group 1">
            <a:extLst>
              <a:ext uri="{FF2B5EF4-FFF2-40B4-BE49-F238E27FC236}">
                <a16:creationId xmlns:a16="http://schemas.microsoft.com/office/drawing/2014/main" id="{50BD5132-82B1-4D3C-B5EF-B01F601A7FE4}"/>
              </a:ext>
            </a:extLst>
          </p:cNvPr>
          <p:cNvGrpSpPr/>
          <p:nvPr/>
        </p:nvGrpSpPr>
        <p:grpSpPr>
          <a:xfrm>
            <a:off x="10188697" y="4851424"/>
            <a:ext cx="1840530" cy="1440000"/>
            <a:chOff x="10237170" y="482297"/>
            <a:chExt cx="1840530" cy="1440000"/>
          </a:xfrm>
        </p:grpSpPr>
        <p:pic>
          <p:nvPicPr>
            <p:cNvPr id="11" name="Picture 10">
              <a:extLst>
                <a:ext uri="{FF2B5EF4-FFF2-40B4-BE49-F238E27FC236}">
                  <a16:creationId xmlns:a16="http://schemas.microsoft.com/office/drawing/2014/main" id="{6563B93D-6E4C-4870-91DE-0D3D448C27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7170" y="482297"/>
              <a:ext cx="1440000" cy="1440000"/>
            </a:xfrm>
            <a:prstGeom prst="rect">
              <a:avLst/>
            </a:prstGeom>
          </p:spPr>
        </p:pic>
        <p:pic>
          <p:nvPicPr>
            <p:cNvPr id="1026" name="Picture 2" descr="Writing Letter Clipart Png - Clip Art Library">
              <a:extLst>
                <a:ext uri="{FF2B5EF4-FFF2-40B4-BE49-F238E27FC236}">
                  <a16:creationId xmlns:a16="http://schemas.microsoft.com/office/drawing/2014/main" id="{77678657-D3E8-4A58-A27E-D38646B76A02}"/>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16924">
              <a:off x="11357700" y="1125264"/>
              <a:ext cx="720000" cy="720000"/>
            </a:xfrm>
            <a:prstGeom prst="rect">
              <a:avLst/>
            </a:prstGeom>
            <a:solidFill>
              <a:srgbClr val="FFFFFF"/>
            </a:solidFill>
          </p:spPr>
        </p:pic>
      </p:grpSp>
      <p:pic>
        <p:nvPicPr>
          <p:cNvPr id="21" name="Picture 20" descr="background rectangle">
            <a:extLst>
              <a:ext uri="{FF2B5EF4-FFF2-40B4-BE49-F238E27FC236}">
                <a16:creationId xmlns:a16="http://schemas.microsoft.com/office/drawing/2014/main" id="{13080303-40B3-46AA-8E07-76D4E043635F}"/>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2" name="Title 3">
            <a:extLst>
              <a:ext uri="{FF2B5EF4-FFF2-40B4-BE49-F238E27FC236}">
                <a16:creationId xmlns:a16="http://schemas.microsoft.com/office/drawing/2014/main" id="{60D44BF8-AB32-4DA8-AC46-939ABD0AA611}"/>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Réponses</a:t>
            </a:r>
            <a:endParaRPr lang="en-GB" sz="3600" b="1" dirty="0">
              <a:solidFill>
                <a:schemeClr val="bg1"/>
              </a:solidFill>
            </a:endParaRPr>
          </a:p>
        </p:txBody>
      </p:sp>
      <p:sp>
        <p:nvSpPr>
          <p:cNvPr id="23" name="Rounded Rectangle 46">
            <a:extLst>
              <a:ext uri="{FF2B5EF4-FFF2-40B4-BE49-F238E27FC236}">
                <a16:creationId xmlns:a16="http://schemas.microsoft.com/office/drawing/2014/main" id="{8ABB3BD3-06A1-4055-A74A-F40798A30B8C}"/>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4" name="TextBox 23">
            <a:extLst>
              <a:ext uri="{FF2B5EF4-FFF2-40B4-BE49-F238E27FC236}">
                <a16:creationId xmlns:a16="http://schemas.microsoft.com/office/drawing/2014/main" id="{4A60C8B2-20FD-4A81-BBDF-A9422E7F8392}"/>
              </a:ext>
            </a:extLst>
          </p:cNvPr>
          <p:cNvSpPr txBox="1"/>
          <p:nvPr/>
        </p:nvSpPr>
        <p:spPr>
          <a:xfrm>
            <a:off x="180000" y="1296000"/>
            <a:ext cx="117299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Léa</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donne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des instructions à Amir pour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sortir</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avec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Océane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Il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doit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faire quoi ?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Complète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les phrases avec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devoir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et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écris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anglais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425208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2FFFC-BACD-0848-9721-5A640E0FCA9D}"/>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ien</a:t>
            </a:r>
            <a:endParaRPr lang="en-US" dirty="0"/>
          </a:p>
        </p:txBody>
      </p:sp>
      <p:pic>
        <p:nvPicPr>
          <p:cNvPr id="10242" name="Picture 2" descr="thumbs up"/>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65057" y="713304"/>
            <a:ext cx="3245977" cy="35906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39750" y="4410175"/>
            <a:ext cx="3512500"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b</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ien</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29612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2"/>
                                        </p:tgtEl>
                                        <p:attrNameLst>
                                          <p:attrName>style.visibility</p:attrName>
                                        </p:attrNameLst>
                                      </p:cBhvr>
                                      <p:to>
                                        <p:strVal val="visible"/>
                                      </p:to>
                                    </p:set>
                                    <p:animEffect transition="in" filter="fade">
                                      <p:cBhvr>
                                        <p:cTn id="1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870713" cy="707849"/>
          </a:xfrm>
        </p:spPr>
        <p:txBody>
          <a:bodyPr>
            <a:noAutofit/>
          </a:bodyPr>
          <a:lstStyle/>
          <a:p>
            <a:r>
              <a:rPr lang="fr-FR" sz="2500" b="1" dirty="0">
                <a:solidFill>
                  <a:schemeClr val="bg1"/>
                </a:solidFill>
              </a:rPr>
              <a:t>Questions avec deux verbes</a:t>
            </a:r>
            <a:endParaRPr lang="en-GB" sz="25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1832000"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As you know, we can turn </a:t>
            </a:r>
            <a:r>
              <a:rPr lang="en-US" sz="2400" b="1" dirty="0">
                <a:solidFill>
                  <a:srgbClr val="4472C4">
                    <a:lumMod val="50000"/>
                  </a:srgbClr>
                </a:solidFill>
                <a:latin typeface="Century Gothic" panose="020F0302020204030204"/>
              </a:rPr>
              <a:t>two-verb statements </a:t>
            </a:r>
            <a:r>
              <a:rPr lang="en-US" sz="2400" dirty="0">
                <a:solidFill>
                  <a:srgbClr val="4472C4">
                    <a:lumMod val="50000"/>
                  </a:srgbClr>
                </a:solidFill>
                <a:latin typeface="Century Gothic" panose="020F0302020204030204"/>
              </a:rPr>
              <a:t>into</a:t>
            </a:r>
            <a:r>
              <a:rPr lang="en-US" sz="2400" b="1" dirty="0">
                <a:solidFill>
                  <a:srgbClr val="4472C4">
                    <a:lumMod val="50000"/>
                  </a:srgbClr>
                </a:solidFill>
                <a:latin typeface="Century Gothic" panose="020F0302020204030204"/>
              </a:rPr>
              <a:t> inversion questions </a:t>
            </a:r>
            <a:r>
              <a:rPr lang="en-US" sz="2400" dirty="0">
                <a:solidFill>
                  <a:srgbClr val="4472C4">
                    <a:lumMod val="50000"/>
                  </a:srgbClr>
                </a:solidFill>
                <a:latin typeface="Century Gothic" panose="020F0302020204030204"/>
              </a:rPr>
              <a:t>by swapping the position of the </a:t>
            </a:r>
            <a:r>
              <a:rPr lang="en-US" sz="2400" b="1" dirty="0">
                <a:solidFill>
                  <a:srgbClr val="4472C4">
                    <a:lumMod val="50000"/>
                  </a:srgbClr>
                </a:solidFill>
                <a:latin typeface="Century Gothic" panose="020F0302020204030204"/>
              </a:rPr>
              <a:t>subject pronoun </a:t>
            </a:r>
            <a:r>
              <a:rPr lang="en-US" sz="2400" dirty="0">
                <a:solidFill>
                  <a:srgbClr val="4472C4">
                    <a:lumMod val="50000"/>
                  </a:srgbClr>
                </a:solidFill>
                <a:latin typeface="Century Gothic" panose="020F0302020204030204"/>
              </a:rPr>
              <a:t>and the </a:t>
            </a:r>
            <a:r>
              <a:rPr lang="en-US" sz="2400" b="1" dirty="0">
                <a:solidFill>
                  <a:srgbClr val="4472C4">
                    <a:lumMod val="50000"/>
                  </a:srgbClr>
                </a:solidFill>
                <a:latin typeface="Century Gothic" panose="020F0302020204030204"/>
              </a:rPr>
              <a:t>verb in short 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srgbClr val="4472C4">
                  <a:lumMod val="50000"/>
                </a:srgbClr>
              </a:solidFill>
              <a:latin typeface="Century Gothic" panose="020F0302020204030204"/>
            </a:endParaRPr>
          </a:p>
          <a:p>
            <a:pPr lvl="0"/>
            <a:r>
              <a:rPr lang="en-US" sz="2400" b="1" dirty="0">
                <a:solidFill>
                  <a:schemeClr val="accent1">
                    <a:lumMod val="50000"/>
                  </a:schemeClr>
                </a:solidFill>
                <a:latin typeface="Century Gothic" panose="020F0302020204030204"/>
              </a:rPr>
              <a:t>Tu</a:t>
            </a:r>
            <a:r>
              <a:rPr lang="en-US" sz="2400" dirty="0">
                <a:solidFill>
                  <a:srgbClr val="4472C4">
                    <a:lumMod val="50000"/>
                  </a:srgbClr>
                </a:solidFill>
                <a:latin typeface="Century Gothic" panose="020F0302020204030204"/>
              </a:rPr>
              <a:t> </a:t>
            </a:r>
            <a:r>
              <a:rPr lang="en-US" sz="2400" b="1" dirty="0">
                <a:solidFill>
                  <a:srgbClr val="EE6000"/>
                </a:solidFill>
                <a:latin typeface="Century Gothic" panose="020F0302020204030204"/>
              </a:rPr>
              <a:t>vas</a:t>
            </a:r>
            <a:r>
              <a:rPr lang="en-US" sz="2400" b="1"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aller</a:t>
            </a:r>
            <a:r>
              <a:rPr lang="en-US" sz="2400" dirty="0">
                <a:solidFill>
                  <a:srgbClr val="4472C4">
                    <a:lumMod val="50000"/>
                  </a:srgbClr>
                </a:solidFill>
              </a:rPr>
              <a:t> à la </a:t>
            </a:r>
            <a:r>
              <a:rPr lang="en-US" sz="2400" dirty="0" err="1">
                <a:solidFill>
                  <a:srgbClr val="4472C4">
                    <a:lumMod val="50000"/>
                  </a:srgbClr>
                </a:solidFill>
              </a:rPr>
              <a:t>plage</a:t>
            </a:r>
            <a:r>
              <a:rPr lang="en-US" sz="2400" dirty="0">
                <a:solidFill>
                  <a:srgbClr val="4472C4">
                    <a:lumMod val="50000"/>
                  </a:srgbClr>
                </a:solidFill>
              </a:rPr>
              <a:t>. (statement)  </a:t>
            </a:r>
            <a:r>
              <a:rPr lang="en-US" sz="2400" b="1" dirty="0">
                <a:solidFill>
                  <a:srgbClr val="EE6000"/>
                </a:solidFill>
                <a:latin typeface="Century Gothic" panose="020F0302020204030204"/>
              </a:rPr>
              <a:t>Vas</a:t>
            </a:r>
            <a:r>
              <a:rPr lang="en-US" sz="2400" dirty="0">
                <a:solidFill>
                  <a:srgbClr val="4472C4">
                    <a:lumMod val="50000"/>
                  </a:srgbClr>
                </a:solidFill>
                <a:latin typeface="Century Gothic" panose="020F0302020204030204"/>
              </a:rPr>
              <a:t>-</a:t>
            </a:r>
            <a:r>
              <a:rPr lang="en-US" sz="2400" b="1" dirty="0" err="1">
                <a:solidFill>
                  <a:srgbClr val="4472C4">
                    <a:lumMod val="50000"/>
                  </a:srgbClr>
                </a:solidFill>
                <a:latin typeface="Century Gothic" panose="020F0302020204030204"/>
              </a:rPr>
              <a:t>tu</a:t>
            </a:r>
            <a:r>
              <a:rPr lang="en-US" sz="2400" dirty="0">
                <a:solidFill>
                  <a:srgbClr val="4472C4">
                    <a:lumMod val="50000"/>
                  </a:srgbClr>
                </a:solidFill>
                <a:latin typeface="Century Gothic" panose="020F0302020204030204"/>
              </a:rPr>
              <a:t> </a:t>
            </a:r>
            <a:r>
              <a:rPr lang="en-US" sz="2400" dirty="0" err="1">
                <a:solidFill>
                  <a:srgbClr val="4472C4">
                    <a:lumMod val="50000"/>
                  </a:srgbClr>
                </a:solidFill>
              </a:rPr>
              <a:t>aller</a:t>
            </a:r>
            <a:r>
              <a:rPr lang="en-US" sz="2400" dirty="0">
                <a:solidFill>
                  <a:srgbClr val="4472C4">
                    <a:lumMod val="50000"/>
                  </a:srgbClr>
                </a:solidFill>
              </a:rPr>
              <a:t> à la </a:t>
            </a:r>
            <a:r>
              <a:rPr lang="en-US" sz="2400" dirty="0" err="1">
                <a:solidFill>
                  <a:srgbClr val="4472C4">
                    <a:lumMod val="50000"/>
                  </a:srgbClr>
                </a:solidFill>
              </a:rPr>
              <a:t>plage</a:t>
            </a:r>
            <a:r>
              <a:rPr lang="en-US" sz="2400" dirty="0">
                <a:solidFill>
                  <a:srgbClr val="4472C4">
                    <a:lumMod val="50000"/>
                  </a:srgbClr>
                </a:solidFill>
              </a:rPr>
              <a:t> ? (question)</a:t>
            </a:r>
          </a:p>
          <a:p>
            <a:pPr lvl="0"/>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lvl="0"/>
            <a:r>
              <a:rPr lang="en-US" sz="2400" dirty="0">
                <a:solidFill>
                  <a:srgbClr val="4472C4">
                    <a:lumMod val="50000"/>
                  </a:srgbClr>
                </a:solidFill>
                <a:latin typeface="Century Gothic" panose="020F0302020204030204"/>
              </a:rPr>
              <a:t>Remember to add a </a:t>
            </a:r>
            <a:r>
              <a:rPr lang="en-US" sz="2400" b="1" dirty="0">
                <a:solidFill>
                  <a:srgbClr val="4472C4">
                    <a:lumMod val="50000"/>
                  </a:srgbClr>
                </a:solidFill>
                <a:latin typeface="Century Gothic" panose="020F0302020204030204"/>
              </a:rPr>
              <a:t>hyphen</a:t>
            </a:r>
            <a:r>
              <a:rPr lang="en-US" sz="2400" dirty="0">
                <a:solidFill>
                  <a:srgbClr val="4472C4">
                    <a:lumMod val="50000"/>
                  </a:srgbClr>
                </a:solidFill>
                <a:latin typeface="Century Gothic" panose="020F0302020204030204"/>
              </a:rPr>
              <a:t> between subject and verb in the written form!</a:t>
            </a:r>
          </a:p>
          <a:p>
            <a:pPr lvl="0"/>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lvl="0"/>
            <a:r>
              <a:rPr lang="en-US" sz="2400" dirty="0">
                <a:solidFill>
                  <a:srgbClr val="4472C4">
                    <a:lumMod val="50000"/>
                  </a:srgbClr>
                </a:solidFill>
                <a:latin typeface="Century Gothic" panose="020F0302020204030204"/>
              </a:rPr>
              <a:t>Use this rule to turn the following statement, with a </a:t>
            </a:r>
            <a:r>
              <a:rPr lang="en-US" sz="2400" b="1" dirty="0">
                <a:solidFill>
                  <a:srgbClr val="4472C4">
                    <a:lumMod val="50000"/>
                  </a:srgbClr>
                </a:solidFill>
                <a:latin typeface="Century Gothic" panose="020F0302020204030204"/>
              </a:rPr>
              <a:t>modal verb</a:t>
            </a:r>
            <a:r>
              <a:rPr lang="en-US" sz="2400" dirty="0">
                <a:solidFill>
                  <a:srgbClr val="4472C4">
                    <a:lumMod val="50000"/>
                  </a:srgbClr>
                </a:solidFill>
                <a:latin typeface="Century Gothic" panose="020F0302020204030204"/>
              </a:rPr>
              <a:t>, into a question:</a:t>
            </a:r>
          </a:p>
          <a:p>
            <a:pPr lvl="0"/>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lvl="0"/>
            <a:r>
              <a:rPr lang="en-US" sz="2400" b="1" dirty="0">
                <a:solidFill>
                  <a:srgbClr val="115076"/>
                </a:solidFill>
              </a:rPr>
              <a:t>Tu</a:t>
            </a:r>
            <a:r>
              <a:rPr lang="en-US" sz="2400" dirty="0">
                <a:solidFill>
                  <a:srgbClr val="4472C4">
                    <a:lumMod val="50000"/>
                  </a:srgbClr>
                </a:solidFill>
              </a:rPr>
              <a:t> </a:t>
            </a:r>
            <a:r>
              <a:rPr lang="en-US" sz="2400" b="1" dirty="0" err="1">
                <a:solidFill>
                  <a:srgbClr val="EE6000"/>
                </a:solidFill>
              </a:rPr>
              <a:t>veux</a:t>
            </a:r>
            <a:r>
              <a:rPr lang="en-US" sz="2400" b="1" dirty="0">
                <a:solidFill>
                  <a:srgbClr val="4472C4">
                    <a:lumMod val="50000"/>
                  </a:srgbClr>
                </a:solidFill>
              </a:rPr>
              <a:t> </a:t>
            </a:r>
            <a:r>
              <a:rPr lang="en-US" sz="2400" dirty="0" err="1">
                <a:solidFill>
                  <a:srgbClr val="4472C4">
                    <a:lumMod val="50000"/>
                  </a:srgbClr>
                </a:solidFill>
              </a:rPr>
              <a:t>dormir</a:t>
            </a:r>
            <a:r>
              <a:rPr lang="en-US" sz="2400" dirty="0">
                <a:solidFill>
                  <a:srgbClr val="4472C4">
                    <a:lumMod val="50000"/>
                  </a:srgbClr>
                </a:solidFill>
              </a:rPr>
              <a:t>. (statement)               </a:t>
            </a:r>
            <a:r>
              <a:rPr lang="en-US" sz="2400" b="1" dirty="0" err="1">
                <a:solidFill>
                  <a:srgbClr val="EE6000"/>
                </a:solidFill>
              </a:rPr>
              <a:t>Veux</a:t>
            </a:r>
            <a:r>
              <a:rPr lang="en-US" sz="2400" dirty="0" err="1">
                <a:solidFill>
                  <a:srgbClr val="4472C4">
                    <a:lumMod val="50000"/>
                  </a:srgbClr>
                </a:solidFill>
              </a:rPr>
              <a:t>-</a:t>
            </a:r>
            <a:r>
              <a:rPr lang="en-US" sz="2400" b="1" dirty="0" err="1">
                <a:solidFill>
                  <a:srgbClr val="4472C4">
                    <a:lumMod val="50000"/>
                  </a:srgbClr>
                </a:solidFill>
              </a:rPr>
              <a:t>tu</a:t>
            </a:r>
            <a:r>
              <a:rPr lang="en-US" sz="2400" dirty="0">
                <a:solidFill>
                  <a:srgbClr val="4472C4">
                    <a:lumMod val="50000"/>
                  </a:srgbClr>
                </a:solidFill>
              </a:rPr>
              <a:t> </a:t>
            </a:r>
            <a:r>
              <a:rPr lang="en-US" sz="2400" dirty="0" err="1">
                <a:solidFill>
                  <a:srgbClr val="4472C4">
                    <a:lumMod val="50000"/>
                  </a:srgbClr>
                </a:solidFill>
              </a:rPr>
              <a:t>dormir</a:t>
            </a:r>
            <a:r>
              <a:rPr lang="en-US" sz="2400" dirty="0">
                <a:solidFill>
                  <a:srgbClr val="4472C4">
                    <a:lumMod val="50000"/>
                  </a:srgbClr>
                </a:solidFill>
              </a:rPr>
              <a:t> ?              (question)</a:t>
            </a:r>
          </a:p>
          <a:p>
            <a:pPr lvl="0"/>
            <a:endParaRPr lang="en-US" sz="2400" dirty="0">
              <a:solidFill>
                <a:srgbClr val="4472C4">
                  <a:lumMod val="50000"/>
                </a:srgbClr>
              </a:solidFill>
            </a:endParaRPr>
          </a:p>
          <a:p>
            <a:pPr lvl="0"/>
            <a:r>
              <a:rPr lang="en-US" sz="2400" dirty="0">
                <a:solidFill>
                  <a:srgbClr val="4472C4">
                    <a:lumMod val="50000"/>
                  </a:srgbClr>
                </a:solidFill>
              </a:rPr>
              <a:t>To ask </a:t>
            </a:r>
            <a:r>
              <a:rPr lang="en-US" sz="2400" b="1" dirty="0">
                <a:solidFill>
                  <a:srgbClr val="4472C4">
                    <a:lumMod val="50000"/>
                  </a:srgbClr>
                </a:solidFill>
              </a:rPr>
              <a:t>inversion questions </a:t>
            </a:r>
            <a:r>
              <a:rPr lang="en-US" sz="2400" dirty="0">
                <a:solidFill>
                  <a:srgbClr val="4472C4">
                    <a:lumMod val="50000"/>
                  </a:srgbClr>
                </a:solidFill>
              </a:rPr>
              <a:t>with </a:t>
            </a:r>
            <a:r>
              <a:rPr lang="en-US" sz="2400" b="1" dirty="0">
                <a:solidFill>
                  <a:srgbClr val="4472C4">
                    <a:lumMod val="50000"/>
                  </a:srgbClr>
                </a:solidFill>
              </a:rPr>
              <a:t>modal verbs</a:t>
            </a:r>
            <a:r>
              <a:rPr lang="en-US" sz="2400" dirty="0">
                <a:solidFill>
                  <a:srgbClr val="4472C4">
                    <a:lumMod val="50000"/>
                  </a:srgbClr>
                </a:solidFill>
              </a:rPr>
              <a:t>, swap the position of the </a:t>
            </a:r>
            <a:r>
              <a:rPr lang="en-US" sz="2400" b="1" dirty="0">
                <a:solidFill>
                  <a:srgbClr val="4472C4">
                    <a:lumMod val="50000"/>
                  </a:srgbClr>
                </a:solidFill>
              </a:rPr>
              <a:t>subject pronoun</a:t>
            </a:r>
            <a:r>
              <a:rPr lang="en-US" sz="2400" dirty="0">
                <a:solidFill>
                  <a:srgbClr val="4472C4">
                    <a:lumMod val="50000"/>
                  </a:srgbClr>
                </a:solidFill>
              </a:rPr>
              <a:t> and </a:t>
            </a:r>
            <a:r>
              <a:rPr lang="en-US" sz="2400" b="1" dirty="0">
                <a:solidFill>
                  <a:srgbClr val="4472C4">
                    <a:lumMod val="50000"/>
                  </a:srgbClr>
                </a:solidFill>
              </a:rPr>
              <a:t>modal verb </a:t>
            </a:r>
            <a:r>
              <a:rPr lang="en-US" sz="2400" dirty="0">
                <a:solidFill>
                  <a:srgbClr val="4472C4">
                    <a:lumMod val="50000"/>
                  </a:srgbClr>
                </a:solidFill>
              </a:rPr>
              <a:t>(in short form).</a:t>
            </a:r>
          </a:p>
        </p:txBody>
      </p:sp>
      <p:sp>
        <p:nvSpPr>
          <p:cNvPr id="2" name="TextBox 1">
            <a:extLst>
              <a:ext uri="{FF2B5EF4-FFF2-40B4-BE49-F238E27FC236}">
                <a16:creationId xmlns:a16="http://schemas.microsoft.com/office/drawing/2014/main" id="{6F313AC6-AB17-492F-BA3B-57A246CBA0B4}"/>
              </a:ext>
            </a:extLst>
          </p:cNvPr>
          <p:cNvSpPr txBox="1"/>
          <p:nvPr/>
        </p:nvSpPr>
        <p:spPr>
          <a:xfrm>
            <a:off x="5458471" y="2446343"/>
            <a:ext cx="3591900" cy="369332"/>
          </a:xfrm>
          <a:prstGeom prst="rect">
            <a:avLst/>
          </a:prstGeom>
          <a:solidFill>
            <a:schemeClr val="bg1"/>
          </a:solidFill>
        </p:spPr>
        <p:txBody>
          <a:bodyPr wrap="square" tIns="0" bIns="0" rtlCol="0">
            <a:spAutoFit/>
          </a:bodyPr>
          <a:lstStyle/>
          <a:p>
            <a:pPr algn="l"/>
            <a:r>
              <a:rPr lang="en-GB" sz="2400" dirty="0">
                <a:solidFill>
                  <a:schemeClr val="accent5">
                    <a:lumMod val="50000"/>
                  </a:schemeClr>
                </a:solidFill>
              </a:rPr>
              <a:t>____________________ ?</a:t>
            </a:r>
          </a:p>
        </p:txBody>
      </p:sp>
      <p:pic>
        <p:nvPicPr>
          <p:cNvPr id="1026" name="Picture 2" descr="Island, Palm, And The Sun Clip Art">
            <a:extLst>
              <a:ext uri="{FF2B5EF4-FFF2-40B4-BE49-F238E27FC236}">
                <a16:creationId xmlns:a16="http://schemas.microsoft.com/office/drawing/2014/main" id="{D751CA47-A2D7-49C1-98CB-98D1A1A28F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44803" y="2251072"/>
            <a:ext cx="938117" cy="75987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2E25764-BC1B-455B-8F6A-468411946EF6}"/>
              </a:ext>
            </a:extLst>
          </p:cNvPr>
          <p:cNvSpPr txBox="1"/>
          <p:nvPr/>
        </p:nvSpPr>
        <p:spPr>
          <a:xfrm>
            <a:off x="5458471" y="4623486"/>
            <a:ext cx="3591900" cy="369332"/>
          </a:xfrm>
          <a:prstGeom prst="rect">
            <a:avLst/>
          </a:prstGeom>
          <a:solidFill>
            <a:schemeClr val="bg1"/>
          </a:solidFill>
        </p:spPr>
        <p:txBody>
          <a:bodyPr wrap="square" tIns="0" bIns="0" rtlCol="0">
            <a:spAutoFit/>
          </a:bodyPr>
          <a:lstStyle/>
          <a:p>
            <a:pPr algn="l"/>
            <a:r>
              <a:rPr lang="en-GB" sz="2400" dirty="0">
                <a:solidFill>
                  <a:schemeClr val="accent5">
                    <a:lumMod val="50000"/>
                  </a:schemeClr>
                </a:solidFill>
              </a:rPr>
              <a:t>____________________ ?</a:t>
            </a:r>
          </a:p>
        </p:txBody>
      </p:sp>
      <p:pic>
        <p:nvPicPr>
          <p:cNvPr id="1028" name="Picture 4" descr="Cartoon Cat Sleeping Clip Art">
            <a:extLst>
              <a:ext uri="{FF2B5EF4-FFF2-40B4-BE49-F238E27FC236}">
                <a16:creationId xmlns:a16="http://schemas.microsoft.com/office/drawing/2014/main" id="{502A8952-EF51-46BE-8D72-46602D2A85A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18250" y="4442871"/>
            <a:ext cx="791221" cy="730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88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9" grpId="0" animBg="1"/>
      <p:bldP spid="9" grpId="1"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9" name="Table 58">
            <a:extLst>
              <a:ext uri="{FF2B5EF4-FFF2-40B4-BE49-F238E27FC236}">
                <a16:creationId xmlns:a16="http://schemas.microsoft.com/office/drawing/2014/main" id="{740ED0B5-6325-4A06-A3A3-7A72D2855660}"/>
              </a:ext>
            </a:extLst>
          </p:cNvPr>
          <p:cNvGraphicFramePr>
            <a:graphicFrameLocks noGrp="1"/>
          </p:cNvGraphicFramePr>
          <p:nvPr/>
        </p:nvGraphicFramePr>
        <p:xfrm>
          <a:off x="4296000" y="2474414"/>
          <a:ext cx="3600000" cy="36000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093730607"/>
                    </a:ext>
                  </a:extLst>
                </a:gridCol>
                <a:gridCol w="1440000">
                  <a:extLst>
                    <a:ext uri="{9D8B030D-6E8A-4147-A177-3AD203B41FA5}">
                      <a16:colId xmlns:a16="http://schemas.microsoft.com/office/drawing/2014/main" val="2881338335"/>
                    </a:ext>
                  </a:extLst>
                </a:gridCol>
                <a:gridCol w="1440000">
                  <a:extLst>
                    <a:ext uri="{9D8B030D-6E8A-4147-A177-3AD203B41FA5}">
                      <a16:colId xmlns:a16="http://schemas.microsoft.com/office/drawing/2014/main" val="1606466835"/>
                    </a:ext>
                  </a:extLst>
                </a:gridCol>
              </a:tblGrid>
              <a:tr h="720000">
                <a:tc>
                  <a:txBody>
                    <a:bodyPr/>
                    <a:lstStyle/>
                    <a:p>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solidFill>
                            <a:srgbClr val="115076"/>
                          </a:solidFill>
                        </a:rPr>
                        <a:t>[ -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800" dirty="0" err="1">
                          <a:solidFill>
                            <a:srgbClr val="115076"/>
                          </a:solidFill>
                        </a:rPr>
                        <a:t>veux</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4570562"/>
                  </a:ext>
                </a:extLst>
              </a:tr>
              <a:tr h="720000">
                <a:tc>
                  <a:txBody>
                    <a:bodyPr/>
                    <a:lstStyle/>
                    <a:p>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solidFill>
                            <a:srgbClr val="115076"/>
                          </a:solidFill>
                        </a:rPr>
                        <a:t>[ -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800" dirty="0" err="1">
                          <a:solidFill>
                            <a:srgbClr val="115076"/>
                          </a:solidFill>
                        </a:rPr>
                        <a:t>veux</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4434060"/>
                  </a:ext>
                </a:extLst>
              </a:tr>
              <a:tr h="720000">
                <a:tc>
                  <a:txBody>
                    <a:bodyPr/>
                    <a:lstStyle/>
                    <a:p>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solidFill>
                            <a:srgbClr val="115076"/>
                          </a:solidFill>
                        </a:rPr>
                        <a:t>[ -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800" dirty="0" err="1">
                          <a:solidFill>
                            <a:srgbClr val="115076"/>
                          </a:solidFill>
                        </a:rPr>
                        <a:t>veux</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2313377"/>
                  </a:ext>
                </a:extLst>
              </a:tr>
              <a:tr h="720000">
                <a:tc>
                  <a:txBody>
                    <a:bodyPr/>
                    <a:lstStyle/>
                    <a:p>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solidFill>
                            <a:srgbClr val="115076"/>
                          </a:solidFill>
                        </a:rPr>
                        <a:t>[ -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800" dirty="0" err="1">
                          <a:solidFill>
                            <a:srgbClr val="115076"/>
                          </a:solidFill>
                        </a:rPr>
                        <a:t>veux</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5963052"/>
                  </a:ext>
                </a:extLst>
              </a:tr>
              <a:tr h="720000">
                <a:tc>
                  <a:txBody>
                    <a:bodyPr/>
                    <a:lstStyle/>
                    <a:p>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solidFill>
                            <a:srgbClr val="115076"/>
                          </a:solidFill>
                        </a:rPr>
                        <a:t>[ -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800" dirty="0" err="1">
                          <a:solidFill>
                            <a:srgbClr val="115076"/>
                          </a:solidFill>
                        </a:rPr>
                        <a:t>veux</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53179654"/>
                  </a:ext>
                </a:extLst>
              </a:tr>
            </a:tbl>
          </a:graphicData>
        </a:graphic>
      </p:graphicFrame>
      <p:pic>
        <p:nvPicPr>
          <p:cNvPr id="13" name="Picture 12">
            <a:extLst>
              <a:ext uri="{FF2B5EF4-FFF2-40B4-BE49-F238E27FC236}">
                <a16:creationId xmlns:a16="http://schemas.microsoft.com/office/drawing/2014/main" id="{FE1C17FB-EF4D-4559-A491-2256069A31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3300" y="2037496"/>
            <a:ext cx="1800000" cy="1800000"/>
          </a:xfrm>
          <a:prstGeom prst="rect">
            <a:avLst/>
          </a:prstGeom>
        </p:spPr>
      </p:pic>
      <p:graphicFrame>
        <p:nvGraphicFramePr>
          <p:cNvPr id="3" name="Table 2">
            <a:extLst>
              <a:ext uri="{FF2B5EF4-FFF2-40B4-BE49-F238E27FC236}">
                <a16:creationId xmlns:a16="http://schemas.microsoft.com/office/drawing/2014/main" id="{5E2704AE-9054-4A48-A8A9-078E40E6A110}"/>
              </a:ext>
            </a:extLst>
          </p:cNvPr>
          <p:cNvGraphicFramePr>
            <a:graphicFrameLocks noGrp="1"/>
          </p:cNvGraphicFramePr>
          <p:nvPr/>
        </p:nvGraphicFramePr>
        <p:xfrm>
          <a:off x="303456" y="2474414"/>
          <a:ext cx="3600000" cy="36000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093730607"/>
                    </a:ext>
                  </a:extLst>
                </a:gridCol>
                <a:gridCol w="1440000">
                  <a:extLst>
                    <a:ext uri="{9D8B030D-6E8A-4147-A177-3AD203B41FA5}">
                      <a16:colId xmlns:a16="http://schemas.microsoft.com/office/drawing/2014/main" val="2881338335"/>
                    </a:ext>
                  </a:extLst>
                </a:gridCol>
                <a:gridCol w="1440000">
                  <a:extLst>
                    <a:ext uri="{9D8B030D-6E8A-4147-A177-3AD203B41FA5}">
                      <a16:colId xmlns:a16="http://schemas.microsoft.com/office/drawing/2014/main" val="1606466835"/>
                    </a:ext>
                  </a:extLst>
                </a:gridCol>
              </a:tblGrid>
              <a:tr h="720000">
                <a:tc>
                  <a:txBody>
                    <a:bodyPr/>
                    <a:lstStyle/>
                    <a:p>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solidFill>
                            <a:srgbClr val="115076"/>
                          </a:solidFill>
                        </a:rPr>
                        <a:t>[ -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800" dirty="0" err="1">
                          <a:solidFill>
                            <a:srgbClr val="115076"/>
                          </a:solidFill>
                        </a:rPr>
                        <a:t>dois</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0725764"/>
                  </a:ext>
                </a:extLst>
              </a:tr>
              <a:tr h="720000">
                <a:tc>
                  <a:txBody>
                    <a:bodyPr/>
                    <a:lstStyle/>
                    <a:p>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solidFill>
                            <a:srgbClr val="115076"/>
                          </a:solidFill>
                        </a:rPr>
                        <a:t>[ -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800" dirty="0" err="1">
                          <a:solidFill>
                            <a:srgbClr val="115076"/>
                          </a:solidFill>
                        </a:rPr>
                        <a:t>dois</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56118526"/>
                  </a:ext>
                </a:extLst>
              </a:tr>
              <a:tr h="720000">
                <a:tc>
                  <a:txBody>
                    <a:bodyPr/>
                    <a:lstStyle/>
                    <a:p>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solidFill>
                            <a:srgbClr val="115076"/>
                          </a:solidFill>
                        </a:rPr>
                        <a:t>[ -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800" dirty="0" err="1">
                          <a:solidFill>
                            <a:srgbClr val="115076"/>
                          </a:solidFill>
                        </a:rPr>
                        <a:t>dois</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38290977"/>
                  </a:ext>
                </a:extLst>
              </a:tr>
              <a:tr h="720000">
                <a:tc>
                  <a:txBody>
                    <a:bodyPr/>
                    <a:lstStyle/>
                    <a:p>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solidFill>
                            <a:srgbClr val="115076"/>
                          </a:solidFill>
                        </a:rPr>
                        <a:t>[ -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800" dirty="0" err="1">
                          <a:solidFill>
                            <a:srgbClr val="115076"/>
                          </a:solidFill>
                        </a:rPr>
                        <a:t>dois</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90222503"/>
                  </a:ext>
                </a:extLst>
              </a:tr>
              <a:tr h="720000">
                <a:tc>
                  <a:txBody>
                    <a:bodyPr/>
                    <a:lstStyle/>
                    <a:p>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solidFill>
                            <a:srgbClr val="115076"/>
                          </a:solidFill>
                        </a:rPr>
                        <a:t>[ -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800" dirty="0" err="1">
                          <a:solidFill>
                            <a:srgbClr val="115076"/>
                          </a:solidFill>
                        </a:rPr>
                        <a:t>dois</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1873432"/>
                  </a:ext>
                </a:extLst>
              </a:tr>
            </a:tbl>
          </a:graphicData>
        </a:graphic>
      </p:graphicFrame>
      <p:sp>
        <p:nvSpPr>
          <p:cNvPr id="42" name="Action Button: Custom 66" descr="number 1">
            <a:hlinkClick r:id="" action="ppaction://noaction" highlightClick="1">
              <a:snd r:embed="rId4" name="beep1.wav"/>
            </a:hlinkClick>
            <a:extLst>
              <a:ext uri="{FF2B5EF4-FFF2-40B4-BE49-F238E27FC236}">
                <a16:creationId xmlns:a16="http://schemas.microsoft.com/office/drawing/2014/main" id="{06BD5ACC-A447-4B02-8516-5CA0744C6250}"/>
              </a:ext>
            </a:extLst>
          </p:cNvPr>
          <p:cNvSpPr/>
          <p:nvPr/>
        </p:nvSpPr>
        <p:spPr>
          <a:xfrm>
            <a:off x="398706" y="2553494"/>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43" name="Action Button: Custom 69" descr="number 2">
            <a:hlinkClick r:id="" action="ppaction://noaction" highlightClick="1">
              <a:snd r:embed="rId5" name="beep2.wav"/>
            </a:hlinkClick>
            <a:extLst>
              <a:ext uri="{FF2B5EF4-FFF2-40B4-BE49-F238E27FC236}">
                <a16:creationId xmlns:a16="http://schemas.microsoft.com/office/drawing/2014/main" id="{D2D831D1-5074-4B92-933B-2EAF037B83D6}"/>
              </a:ext>
            </a:extLst>
          </p:cNvPr>
          <p:cNvSpPr/>
          <p:nvPr/>
        </p:nvSpPr>
        <p:spPr>
          <a:xfrm>
            <a:off x="398706" y="3264637"/>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44" name="Action Button: Custom 72" descr="number 3">
            <a:hlinkClick r:id="" action="ppaction://noaction" highlightClick="1">
              <a:snd r:embed="rId6" name="beep3.wav"/>
            </a:hlinkClick>
            <a:extLst>
              <a:ext uri="{FF2B5EF4-FFF2-40B4-BE49-F238E27FC236}">
                <a16:creationId xmlns:a16="http://schemas.microsoft.com/office/drawing/2014/main" id="{61B0A7E1-4978-4720-9345-C9D7402B4F01}"/>
              </a:ext>
            </a:extLst>
          </p:cNvPr>
          <p:cNvSpPr/>
          <p:nvPr/>
        </p:nvSpPr>
        <p:spPr>
          <a:xfrm>
            <a:off x="398706" y="3983396"/>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45" name="Action Button: Custom 75" descr="number 4">
            <a:hlinkClick r:id="" action="ppaction://noaction" highlightClick="1">
              <a:snd r:embed="rId7" name="beep4.wav"/>
            </a:hlinkClick>
            <a:extLst>
              <a:ext uri="{FF2B5EF4-FFF2-40B4-BE49-F238E27FC236}">
                <a16:creationId xmlns:a16="http://schemas.microsoft.com/office/drawing/2014/main" id="{76439BD5-EC6F-41A6-8560-B2325E412391}"/>
              </a:ext>
            </a:extLst>
          </p:cNvPr>
          <p:cNvSpPr/>
          <p:nvPr/>
        </p:nvSpPr>
        <p:spPr>
          <a:xfrm>
            <a:off x="398706" y="4675489"/>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46" name="Action Button: Custom 78" descr="number 5">
            <a:hlinkClick r:id="" action="ppaction://noaction" highlightClick="1">
              <a:snd r:embed="rId8" name="beep5.wav"/>
            </a:hlinkClick>
            <a:extLst>
              <a:ext uri="{FF2B5EF4-FFF2-40B4-BE49-F238E27FC236}">
                <a16:creationId xmlns:a16="http://schemas.microsoft.com/office/drawing/2014/main" id="{E7F660F2-47BC-427F-804D-06E5CADA3521}"/>
              </a:ext>
            </a:extLst>
          </p:cNvPr>
          <p:cNvSpPr/>
          <p:nvPr/>
        </p:nvSpPr>
        <p:spPr>
          <a:xfrm>
            <a:off x="398706" y="5420914"/>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47" name="Action Button: Custom 81" descr="number 6">
            <a:hlinkClick r:id="" action="ppaction://noaction" highlightClick="1">
              <a:snd r:embed="rId9" name="beep6.wav"/>
            </a:hlinkClick>
            <a:extLst>
              <a:ext uri="{FF2B5EF4-FFF2-40B4-BE49-F238E27FC236}">
                <a16:creationId xmlns:a16="http://schemas.microsoft.com/office/drawing/2014/main" id="{EE57702A-7CDF-44E8-9AEB-55507FF4FB45}"/>
              </a:ext>
            </a:extLst>
          </p:cNvPr>
          <p:cNvSpPr/>
          <p:nvPr/>
        </p:nvSpPr>
        <p:spPr>
          <a:xfrm>
            <a:off x="4395771" y="2543045"/>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48" name="Action Button: Custom 84" descr="number 7">
            <a:hlinkClick r:id="" action="ppaction://noaction" highlightClick="1">
              <a:snd r:embed="rId10" name="beep7.wav"/>
            </a:hlinkClick>
            <a:extLst>
              <a:ext uri="{FF2B5EF4-FFF2-40B4-BE49-F238E27FC236}">
                <a16:creationId xmlns:a16="http://schemas.microsoft.com/office/drawing/2014/main" id="{76EEAF44-3DB6-4F41-AD2B-FAE686B6F89A}"/>
              </a:ext>
            </a:extLst>
          </p:cNvPr>
          <p:cNvSpPr/>
          <p:nvPr/>
        </p:nvSpPr>
        <p:spPr>
          <a:xfrm>
            <a:off x="4400813" y="3264637"/>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56" name="Action Button: Custom 87" descr="number 8">
            <a:hlinkClick r:id="" action="ppaction://noaction" highlightClick="1">
              <a:snd r:embed="rId11" name="dis-tu-beep.wav"/>
            </a:hlinkClick>
            <a:extLst>
              <a:ext uri="{FF2B5EF4-FFF2-40B4-BE49-F238E27FC236}">
                <a16:creationId xmlns:a16="http://schemas.microsoft.com/office/drawing/2014/main" id="{2E1FC60B-1063-4A9F-B39B-F5D98E43E849}"/>
              </a:ext>
            </a:extLst>
          </p:cNvPr>
          <p:cNvSpPr/>
          <p:nvPr/>
        </p:nvSpPr>
        <p:spPr>
          <a:xfrm>
            <a:off x="4395771" y="3983396"/>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57" name="Action Button: Custom 90" descr="number 9">
            <a:hlinkClick r:id="" action="ppaction://noaction" highlightClick="1">
              <a:snd r:embed="rId12" name="beep9.wav"/>
            </a:hlinkClick>
            <a:extLst>
              <a:ext uri="{FF2B5EF4-FFF2-40B4-BE49-F238E27FC236}">
                <a16:creationId xmlns:a16="http://schemas.microsoft.com/office/drawing/2014/main" id="{C411DF89-0495-43C3-9DFB-08C7D0377B7A}"/>
              </a:ext>
            </a:extLst>
          </p:cNvPr>
          <p:cNvSpPr/>
          <p:nvPr/>
        </p:nvSpPr>
        <p:spPr>
          <a:xfrm>
            <a:off x="4395771" y="4702155"/>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58" name="Action Button: Custom 93" descr="number 10">
            <a:hlinkClick r:id="" action="ppaction://noaction" highlightClick="1">
              <a:snd r:embed="rId13" name="beep10.wav"/>
            </a:hlinkClick>
            <a:extLst>
              <a:ext uri="{FF2B5EF4-FFF2-40B4-BE49-F238E27FC236}">
                <a16:creationId xmlns:a16="http://schemas.microsoft.com/office/drawing/2014/main" id="{D011BA97-758D-431E-964B-F119D165E332}"/>
              </a:ext>
            </a:extLst>
          </p:cNvPr>
          <p:cNvSpPr/>
          <p:nvPr/>
        </p:nvSpPr>
        <p:spPr>
          <a:xfrm>
            <a:off x="4395771" y="5420914"/>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pic>
        <p:nvPicPr>
          <p:cNvPr id="2050" name="Picture 2" descr="Free Free Cell Phone Clipart, Download Free Clip Art, Free Clip ...">
            <a:extLst>
              <a:ext uri="{FF2B5EF4-FFF2-40B4-BE49-F238E27FC236}">
                <a16:creationId xmlns:a16="http://schemas.microsoft.com/office/drawing/2014/main" id="{8B96149A-47AC-4E36-BC48-CE6C56071561}"/>
              </a:ext>
            </a:extLst>
          </p:cNvPr>
          <p:cNvPicPr>
            <a:picLocks noChangeAspect="1" noChangeArrowheads="1"/>
          </p:cNvPicPr>
          <p:nvPr/>
        </p:nvPicPr>
        <p:blipFill>
          <a:blip r:embed="rId14"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2109244">
            <a:off x="9746665" y="3861483"/>
            <a:ext cx="1061620" cy="11077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2FE6DC3-5838-4020-9988-323F012846A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392000" y="4274414"/>
            <a:ext cx="1800000" cy="1800000"/>
          </a:xfrm>
          <a:prstGeom prst="rect">
            <a:avLst/>
          </a:prstGeom>
        </p:spPr>
      </p:pic>
      <p:pic>
        <p:nvPicPr>
          <p:cNvPr id="23" name="Picture 22" descr="background rectangle">
            <a:extLst>
              <a:ext uri="{FF2B5EF4-FFF2-40B4-BE49-F238E27FC236}">
                <a16:creationId xmlns:a16="http://schemas.microsoft.com/office/drawing/2014/main" id="{8E535731-5310-4ED3-95B0-712A4023E5ED}"/>
              </a:ext>
              <a:ext uri="{C183D7F6-B498-43B3-948B-1728B52AA6E4}">
                <adec:decorative xmlns:adec="http://schemas.microsoft.com/office/drawing/2017/decorative" val="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4" name="Title 3">
            <a:extLst>
              <a:ext uri="{FF2B5EF4-FFF2-40B4-BE49-F238E27FC236}">
                <a16:creationId xmlns:a16="http://schemas.microsoft.com/office/drawing/2014/main" id="{B7A227E7-526A-4D88-88C7-682EB9904A98}"/>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Amir et </a:t>
            </a:r>
            <a:r>
              <a:rPr lang="en-GB" sz="3600" b="1" dirty="0" err="1">
                <a:solidFill>
                  <a:schemeClr val="bg1"/>
                </a:solidFill>
              </a:rPr>
              <a:t>Océane</a:t>
            </a:r>
            <a:r>
              <a:rPr lang="en-GB" sz="3600" b="1" dirty="0">
                <a:solidFill>
                  <a:schemeClr val="bg1"/>
                </a:solidFill>
              </a:rPr>
              <a:t> </a:t>
            </a:r>
          </a:p>
        </p:txBody>
      </p:sp>
      <p:sp>
        <p:nvSpPr>
          <p:cNvPr id="25" name="Rounded Rectangle 46">
            <a:extLst>
              <a:ext uri="{FF2B5EF4-FFF2-40B4-BE49-F238E27FC236}">
                <a16:creationId xmlns:a16="http://schemas.microsoft.com/office/drawing/2014/main" id="{60D1A758-1F6D-4488-9F48-D696CF2DF6DA}"/>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A286A3B1-5030-4C10-BCDF-973219AA21AA}"/>
              </a:ext>
            </a:extLst>
          </p:cNvPr>
          <p:cNvSpPr txBox="1"/>
          <p:nvPr/>
        </p:nvSpPr>
        <p:spPr>
          <a:xfrm>
            <a:off x="180000" y="1296000"/>
            <a:ext cx="117299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Amir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parle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à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Océane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au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téléphone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La question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complète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ou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il</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y a un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autre</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verbe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21" name="Rectangle: Rounded Corners 20">
            <a:extLst>
              <a:ext uri="{FF2B5EF4-FFF2-40B4-BE49-F238E27FC236}">
                <a16:creationId xmlns:a16="http://schemas.microsoft.com/office/drawing/2014/main" id="{49650D8F-3A5F-4E89-B6D6-4627AF0700ED}"/>
              </a:ext>
            </a:extLst>
          </p:cNvPr>
          <p:cNvSpPr/>
          <p:nvPr/>
        </p:nvSpPr>
        <p:spPr>
          <a:xfrm>
            <a:off x="1049168" y="2488819"/>
            <a:ext cx="1402242" cy="695280"/>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47EEFC99-2A3F-42B1-B80A-249CB88C8DCA}"/>
              </a:ext>
            </a:extLst>
          </p:cNvPr>
          <p:cNvSpPr/>
          <p:nvPr/>
        </p:nvSpPr>
        <p:spPr>
          <a:xfrm>
            <a:off x="2497375" y="3220451"/>
            <a:ext cx="1402242" cy="695280"/>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18378F7E-32B2-456F-AA44-CEFF63069196}"/>
              </a:ext>
            </a:extLst>
          </p:cNvPr>
          <p:cNvSpPr/>
          <p:nvPr/>
        </p:nvSpPr>
        <p:spPr>
          <a:xfrm>
            <a:off x="2497346" y="3941178"/>
            <a:ext cx="1402242" cy="695280"/>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Rounded Corners 27">
            <a:extLst>
              <a:ext uri="{FF2B5EF4-FFF2-40B4-BE49-F238E27FC236}">
                <a16:creationId xmlns:a16="http://schemas.microsoft.com/office/drawing/2014/main" id="{A0B78EEA-8EC8-4D15-BA2D-F707F7C3B6D2}"/>
              </a:ext>
            </a:extLst>
          </p:cNvPr>
          <p:cNvSpPr/>
          <p:nvPr/>
        </p:nvSpPr>
        <p:spPr>
          <a:xfrm>
            <a:off x="2497346" y="4630671"/>
            <a:ext cx="1402242" cy="695280"/>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Rounded Corners 28">
            <a:extLst>
              <a:ext uri="{FF2B5EF4-FFF2-40B4-BE49-F238E27FC236}">
                <a16:creationId xmlns:a16="http://schemas.microsoft.com/office/drawing/2014/main" id="{25B7E2D7-CE01-43F9-AA27-A27493C82699}"/>
              </a:ext>
            </a:extLst>
          </p:cNvPr>
          <p:cNvSpPr/>
          <p:nvPr/>
        </p:nvSpPr>
        <p:spPr>
          <a:xfrm>
            <a:off x="1049168" y="5372017"/>
            <a:ext cx="1402242" cy="695280"/>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Rounded Corners 29">
            <a:extLst>
              <a:ext uri="{FF2B5EF4-FFF2-40B4-BE49-F238E27FC236}">
                <a16:creationId xmlns:a16="http://schemas.microsoft.com/office/drawing/2014/main" id="{92503E91-7D7A-4D39-AD79-F9A5011241FB}"/>
              </a:ext>
            </a:extLst>
          </p:cNvPr>
          <p:cNvSpPr/>
          <p:nvPr/>
        </p:nvSpPr>
        <p:spPr>
          <a:xfrm>
            <a:off x="6457245" y="2474414"/>
            <a:ext cx="1402242" cy="695280"/>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Rounded Corners 30">
            <a:extLst>
              <a:ext uri="{FF2B5EF4-FFF2-40B4-BE49-F238E27FC236}">
                <a16:creationId xmlns:a16="http://schemas.microsoft.com/office/drawing/2014/main" id="{E78803A8-446A-4C06-A86D-F0D8BD044864}"/>
              </a:ext>
            </a:extLst>
          </p:cNvPr>
          <p:cNvSpPr/>
          <p:nvPr/>
        </p:nvSpPr>
        <p:spPr>
          <a:xfrm>
            <a:off x="6469338" y="3212803"/>
            <a:ext cx="1402242" cy="695280"/>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Rounded Corners 31">
            <a:extLst>
              <a:ext uri="{FF2B5EF4-FFF2-40B4-BE49-F238E27FC236}">
                <a16:creationId xmlns:a16="http://schemas.microsoft.com/office/drawing/2014/main" id="{433547BE-621F-4946-832A-A01E904CA338}"/>
              </a:ext>
            </a:extLst>
          </p:cNvPr>
          <p:cNvSpPr/>
          <p:nvPr/>
        </p:nvSpPr>
        <p:spPr>
          <a:xfrm>
            <a:off x="5043674" y="3929996"/>
            <a:ext cx="1402242" cy="695280"/>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ectangle: Rounded Corners 32">
            <a:extLst>
              <a:ext uri="{FF2B5EF4-FFF2-40B4-BE49-F238E27FC236}">
                <a16:creationId xmlns:a16="http://schemas.microsoft.com/office/drawing/2014/main" id="{510B3B8E-25F3-40E2-B1F4-AB8425A0AD80}"/>
              </a:ext>
            </a:extLst>
          </p:cNvPr>
          <p:cNvSpPr/>
          <p:nvPr/>
        </p:nvSpPr>
        <p:spPr>
          <a:xfrm>
            <a:off x="5043674" y="4634460"/>
            <a:ext cx="1402242" cy="695280"/>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Rectangle: Rounded Corners 33">
            <a:extLst>
              <a:ext uri="{FF2B5EF4-FFF2-40B4-BE49-F238E27FC236}">
                <a16:creationId xmlns:a16="http://schemas.microsoft.com/office/drawing/2014/main" id="{B133DEE6-EBDF-46EF-A44D-7FDEA089C089}"/>
              </a:ext>
            </a:extLst>
          </p:cNvPr>
          <p:cNvSpPr/>
          <p:nvPr/>
        </p:nvSpPr>
        <p:spPr>
          <a:xfrm>
            <a:off x="5043674" y="5358941"/>
            <a:ext cx="1402242" cy="695280"/>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84746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9" name="Table 58">
            <a:extLst>
              <a:ext uri="{FF2B5EF4-FFF2-40B4-BE49-F238E27FC236}">
                <a16:creationId xmlns:a16="http://schemas.microsoft.com/office/drawing/2014/main" id="{740ED0B5-6325-4A06-A3A3-7A72D2855660}"/>
              </a:ext>
            </a:extLst>
          </p:cNvPr>
          <p:cNvGraphicFramePr>
            <a:graphicFrameLocks noGrp="1"/>
          </p:cNvGraphicFramePr>
          <p:nvPr/>
        </p:nvGraphicFramePr>
        <p:xfrm>
          <a:off x="4296000" y="2474414"/>
          <a:ext cx="3600000" cy="36000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093730607"/>
                    </a:ext>
                  </a:extLst>
                </a:gridCol>
                <a:gridCol w="1440000">
                  <a:extLst>
                    <a:ext uri="{9D8B030D-6E8A-4147-A177-3AD203B41FA5}">
                      <a16:colId xmlns:a16="http://schemas.microsoft.com/office/drawing/2014/main" val="2881338335"/>
                    </a:ext>
                  </a:extLst>
                </a:gridCol>
                <a:gridCol w="1440000">
                  <a:extLst>
                    <a:ext uri="{9D8B030D-6E8A-4147-A177-3AD203B41FA5}">
                      <a16:colId xmlns:a16="http://schemas.microsoft.com/office/drawing/2014/main" val="1606466835"/>
                    </a:ext>
                  </a:extLst>
                </a:gridCol>
              </a:tblGrid>
              <a:tr h="720000">
                <a:tc>
                  <a:txBody>
                    <a:bodyPr/>
                    <a:lstStyle/>
                    <a:p>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solidFill>
                            <a:srgbClr val="115076"/>
                          </a:solidFill>
                        </a:rPr>
                        <a:t>[ -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800" dirty="0" err="1">
                          <a:solidFill>
                            <a:srgbClr val="115076"/>
                          </a:solidFill>
                        </a:rPr>
                        <a:t>veux</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4570562"/>
                  </a:ext>
                </a:extLst>
              </a:tr>
              <a:tr h="720000">
                <a:tc>
                  <a:txBody>
                    <a:bodyPr/>
                    <a:lstStyle/>
                    <a:p>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solidFill>
                            <a:srgbClr val="115076"/>
                          </a:solidFill>
                        </a:rPr>
                        <a:t>[ -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800" dirty="0" err="1">
                          <a:solidFill>
                            <a:srgbClr val="115076"/>
                          </a:solidFill>
                        </a:rPr>
                        <a:t>veux</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4434060"/>
                  </a:ext>
                </a:extLst>
              </a:tr>
              <a:tr h="720000">
                <a:tc>
                  <a:txBody>
                    <a:bodyPr/>
                    <a:lstStyle/>
                    <a:p>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solidFill>
                            <a:srgbClr val="115076"/>
                          </a:solidFill>
                        </a:rPr>
                        <a:t>[ -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800" dirty="0" err="1">
                          <a:solidFill>
                            <a:srgbClr val="115076"/>
                          </a:solidFill>
                        </a:rPr>
                        <a:t>veux</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2313377"/>
                  </a:ext>
                </a:extLst>
              </a:tr>
              <a:tr h="720000">
                <a:tc>
                  <a:txBody>
                    <a:bodyPr/>
                    <a:lstStyle/>
                    <a:p>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solidFill>
                            <a:srgbClr val="115076"/>
                          </a:solidFill>
                        </a:rPr>
                        <a:t>[ -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800" dirty="0" err="1">
                          <a:solidFill>
                            <a:srgbClr val="115076"/>
                          </a:solidFill>
                        </a:rPr>
                        <a:t>veux</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5963052"/>
                  </a:ext>
                </a:extLst>
              </a:tr>
              <a:tr h="720000">
                <a:tc>
                  <a:txBody>
                    <a:bodyPr/>
                    <a:lstStyle/>
                    <a:p>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solidFill>
                            <a:srgbClr val="115076"/>
                          </a:solidFill>
                        </a:rPr>
                        <a:t>[ -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800" dirty="0" err="1">
                          <a:solidFill>
                            <a:srgbClr val="115076"/>
                          </a:solidFill>
                        </a:rPr>
                        <a:t>veux</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53179654"/>
                  </a:ext>
                </a:extLst>
              </a:tr>
            </a:tbl>
          </a:graphicData>
        </a:graphic>
      </p:graphicFrame>
      <p:pic>
        <p:nvPicPr>
          <p:cNvPr id="13" name="Picture 12">
            <a:extLst>
              <a:ext uri="{FF2B5EF4-FFF2-40B4-BE49-F238E27FC236}">
                <a16:creationId xmlns:a16="http://schemas.microsoft.com/office/drawing/2014/main" id="{FE1C17FB-EF4D-4559-A491-2256069A31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3300" y="2037496"/>
            <a:ext cx="1800000" cy="1800000"/>
          </a:xfrm>
          <a:prstGeom prst="rect">
            <a:avLst/>
          </a:prstGeom>
        </p:spPr>
      </p:pic>
      <p:graphicFrame>
        <p:nvGraphicFramePr>
          <p:cNvPr id="3" name="Table 2">
            <a:extLst>
              <a:ext uri="{FF2B5EF4-FFF2-40B4-BE49-F238E27FC236}">
                <a16:creationId xmlns:a16="http://schemas.microsoft.com/office/drawing/2014/main" id="{5E2704AE-9054-4A48-A8A9-078E40E6A110}"/>
              </a:ext>
            </a:extLst>
          </p:cNvPr>
          <p:cNvGraphicFramePr>
            <a:graphicFrameLocks noGrp="1"/>
          </p:cNvGraphicFramePr>
          <p:nvPr/>
        </p:nvGraphicFramePr>
        <p:xfrm>
          <a:off x="303456" y="2474414"/>
          <a:ext cx="3600000" cy="36000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093730607"/>
                    </a:ext>
                  </a:extLst>
                </a:gridCol>
                <a:gridCol w="1440000">
                  <a:extLst>
                    <a:ext uri="{9D8B030D-6E8A-4147-A177-3AD203B41FA5}">
                      <a16:colId xmlns:a16="http://schemas.microsoft.com/office/drawing/2014/main" val="2881338335"/>
                    </a:ext>
                  </a:extLst>
                </a:gridCol>
                <a:gridCol w="1440000">
                  <a:extLst>
                    <a:ext uri="{9D8B030D-6E8A-4147-A177-3AD203B41FA5}">
                      <a16:colId xmlns:a16="http://schemas.microsoft.com/office/drawing/2014/main" val="1606466835"/>
                    </a:ext>
                  </a:extLst>
                </a:gridCol>
              </a:tblGrid>
              <a:tr h="720000">
                <a:tc>
                  <a:txBody>
                    <a:bodyPr/>
                    <a:lstStyle/>
                    <a:p>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solidFill>
                            <a:srgbClr val="115076"/>
                          </a:solidFill>
                        </a:rPr>
                        <a:t>[ -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800" dirty="0" err="1">
                          <a:solidFill>
                            <a:srgbClr val="115076"/>
                          </a:solidFill>
                        </a:rPr>
                        <a:t>dois</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0725764"/>
                  </a:ext>
                </a:extLst>
              </a:tr>
              <a:tr h="720000">
                <a:tc>
                  <a:txBody>
                    <a:bodyPr/>
                    <a:lstStyle/>
                    <a:p>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solidFill>
                            <a:srgbClr val="115076"/>
                          </a:solidFill>
                        </a:rPr>
                        <a:t>[ -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800" dirty="0" err="1">
                          <a:solidFill>
                            <a:srgbClr val="115076"/>
                          </a:solidFill>
                        </a:rPr>
                        <a:t>dois</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56118526"/>
                  </a:ext>
                </a:extLst>
              </a:tr>
              <a:tr h="720000">
                <a:tc>
                  <a:txBody>
                    <a:bodyPr/>
                    <a:lstStyle/>
                    <a:p>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solidFill>
                            <a:srgbClr val="115076"/>
                          </a:solidFill>
                        </a:rPr>
                        <a:t>[ -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800" dirty="0" err="1">
                          <a:solidFill>
                            <a:srgbClr val="115076"/>
                          </a:solidFill>
                        </a:rPr>
                        <a:t>dois</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38290977"/>
                  </a:ext>
                </a:extLst>
              </a:tr>
              <a:tr h="720000">
                <a:tc>
                  <a:txBody>
                    <a:bodyPr/>
                    <a:lstStyle/>
                    <a:p>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solidFill>
                            <a:srgbClr val="115076"/>
                          </a:solidFill>
                        </a:rPr>
                        <a:t>[ -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800" dirty="0" err="1">
                          <a:solidFill>
                            <a:srgbClr val="115076"/>
                          </a:solidFill>
                        </a:rPr>
                        <a:t>dois</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90222503"/>
                  </a:ext>
                </a:extLst>
              </a:tr>
              <a:tr h="720000">
                <a:tc>
                  <a:txBody>
                    <a:bodyPr/>
                    <a:lstStyle/>
                    <a:p>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solidFill>
                            <a:srgbClr val="115076"/>
                          </a:solidFill>
                        </a:rPr>
                        <a:t>[ -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800" dirty="0" err="1">
                          <a:solidFill>
                            <a:srgbClr val="115076"/>
                          </a:solidFill>
                        </a:rPr>
                        <a:t>dois</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1873432"/>
                  </a:ext>
                </a:extLst>
              </a:tr>
            </a:tbl>
          </a:graphicData>
        </a:graphic>
      </p:graphicFrame>
      <p:sp>
        <p:nvSpPr>
          <p:cNvPr id="42" name="Action Button: Custom 66" descr="number 1">
            <a:hlinkClick r:id="" action="ppaction://noaction" highlightClick="1">
              <a:snd r:embed="rId4" name="amir 1 verb.wav"/>
            </a:hlinkClick>
            <a:extLst>
              <a:ext uri="{FF2B5EF4-FFF2-40B4-BE49-F238E27FC236}">
                <a16:creationId xmlns:a16="http://schemas.microsoft.com/office/drawing/2014/main" id="{06BD5ACC-A447-4B02-8516-5CA0744C6250}"/>
              </a:ext>
            </a:extLst>
          </p:cNvPr>
          <p:cNvSpPr/>
          <p:nvPr/>
        </p:nvSpPr>
        <p:spPr>
          <a:xfrm>
            <a:off x="398706" y="2553494"/>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43" name="Action Button: Custom 69" descr="number 2">
            <a:hlinkClick r:id="" action="ppaction://noaction" highlightClick="1">
              <a:snd r:embed="rId5" name="amir 2 verb.wav"/>
            </a:hlinkClick>
            <a:extLst>
              <a:ext uri="{FF2B5EF4-FFF2-40B4-BE49-F238E27FC236}">
                <a16:creationId xmlns:a16="http://schemas.microsoft.com/office/drawing/2014/main" id="{D2D831D1-5074-4B92-933B-2EAF037B83D6}"/>
              </a:ext>
            </a:extLst>
          </p:cNvPr>
          <p:cNvSpPr/>
          <p:nvPr/>
        </p:nvSpPr>
        <p:spPr>
          <a:xfrm>
            <a:off x="398706" y="3264637"/>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44" name="Action Button: Custom 72" descr="number 3">
            <a:hlinkClick r:id="" action="ppaction://noaction" highlightClick="1">
              <a:snd r:embed="rId6" name="amir 3 verb.wav"/>
            </a:hlinkClick>
            <a:extLst>
              <a:ext uri="{FF2B5EF4-FFF2-40B4-BE49-F238E27FC236}">
                <a16:creationId xmlns:a16="http://schemas.microsoft.com/office/drawing/2014/main" id="{61B0A7E1-4978-4720-9345-C9D7402B4F01}"/>
              </a:ext>
            </a:extLst>
          </p:cNvPr>
          <p:cNvSpPr/>
          <p:nvPr/>
        </p:nvSpPr>
        <p:spPr>
          <a:xfrm>
            <a:off x="398706" y="3983396"/>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45" name="Action Button: Custom 75" descr="number 4">
            <a:hlinkClick r:id="" action="ppaction://noaction" highlightClick="1">
              <a:snd r:embed="rId7" name="amir 4 verb.wav"/>
            </a:hlinkClick>
            <a:extLst>
              <a:ext uri="{FF2B5EF4-FFF2-40B4-BE49-F238E27FC236}">
                <a16:creationId xmlns:a16="http://schemas.microsoft.com/office/drawing/2014/main" id="{76439BD5-EC6F-41A6-8560-B2325E412391}"/>
              </a:ext>
            </a:extLst>
          </p:cNvPr>
          <p:cNvSpPr/>
          <p:nvPr/>
        </p:nvSpPr>
        <p:spPr>
          <a:xfrm>
            <a:off x="398706" y="4675489"/>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46" name="Action Button: Custom 78" descr="number 5">
            <a:hlinkClick r:id="" action="ppaction://noaction" highlightClick="1">
              <a:snd r:embed="rId8" name="amir 5 verb.wav"/>
            </a:hlinkClick>
            <a:extLst>
              <a:ext uri="{FF2B5EF4-FFF2-40B4-BE49-F238E27FC236}">
                <a16:creationId xmlns:a16="http://schemas.microsoft.com/office/drawing/2014/main" id="{E7F660F2-47BC-427F-804D-06E5CADA3521}"/>
              </a:ext>
            </a:extLst>
          </p:cNvPr>
          <p:cNvSpPr/>
          <p:nvPr/>
        </p:nvSpPr>
        <p:spPr>
          <a:xfrm>
            <a:off x="398706" y="5420914"/>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47" name="Action Button: Custom 81" descr="number 6">
            <a:hlinkClick r:id="" action="ppaction://noaction" highlightClick="1">
              <a:snd r:embed="rId9" name="amir 6 verb.wav"/>
            </a:hlinkClick>
            <a:extLst>
              <a:ext uri="{FF2B5EF4-FFF2-40B4-BE49-F238E27FC236}">
                <a16:creationId xmlns:a16="http://schemas.microsoft.com/office/drawing/2014/main" id="{EE57702A-7CDF-44E8-9AEB-55507FF4FB45}"/>
              </a:ext>
            </a:extLst>
          </p:cNvPr>
          <p:cNvSpPr/>
          <p:nvPr/>
        </p:nvSpPr>
        <p:spPr>
          <a:xfrm>
            <a:off x="4395771" y="2543045"/>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48" name="Action Button: Custom 84" descr="number 7">
            <a:hlinkClick r:id="" action="ppaction://noaction" highlightClick="1">
              <a:snd r:embed="rId10" name="amir 7 verb.wav"/>
            </a:hlinkClick>
            <a:extLst>
              <a:ext uri="{FF2B5EF4-FFF2-40B4-BE49-F238E27FC236}">
                <a16:creationId xmlns:a16="http://schemas.microsoft.com/office/drawing/2014/main" id="{76EEAF44-3DB6-4F41-AD2B-FAE686B6F89A}"/>
              </a:ext>
            </a:extLst>
          </p:cNvPr>
          <p:cNvSpPr/>
          <p:nvPr/>
        </p:nvSpPr>
        <p:spPr>
          <a:xfrm>
            <a:off x="4400813" y="3264637"/>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56" name="Action Button: Custom 87" descr="number 8">
            <a:hlinkClick r:id="" action="ppaction://noaction" highlightClick="1">
              <a:snd r:embed="rId11" name="dis-tu-ans.wav"/>
            </a:hlinkClick>
            <a:extLst>
              <a:ext uri="{FF2B5EF4-FFF2-40B4-BE49-F238E27FC236}">
                <a16:creationId xmlns:a16="http://schemas.microsoft.com/office/drawing/2014/main" id="{2E1FC60B-1063-4A9F-B39B-F5D98E43E849}"/>
              </a:ext>
            </a:extLst>
          </p:cNvPr>
          <p:cNvSpPr/>
          <p:nvPr/>
        </p:nvSpPr>
        <p:spPr>
          <a:xfrm>
            <a:off x="4395771" y="3983396"/>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57" name="Action Button: Custom 90" descr="number 9">
            <a:hlinkClick r:id="" action="ppaction://noaction" highlightClick="1">
              <a:snd r:embed="rId12" name="amir 9 verb.wav"/>
            </a:hlinkClick>
            <a:extLst>
              <a:ext uri="{FF2B5EF4-FFF2-40B4-BE49-F238E27FC236}">
                <a16:creationId xmlns:a16="http://schemas.microsoft.com/office/drawing/2014/main" id="{C411DF89-0495-43C3-9DFB-08C7D0377B7A}"/>
              </a:ext>
            </a:extLst>
          </p:cNvPr>
          <p:cNvSpPr/>
          <p:nvPr/>
        </p:nvSpPr>
        <p:spPr>
          <a:xfrm>
            <a:off x="4395771" y="4702155"/>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58" name="Action Button: Custom 93" descr="number 10">
            <a:hlinkClick r:id="" action="ppaction://noaction" highlightClick="1">
              <a:snd r:embed="rId13" name="amir 10 verb.wav"/>
            </a:hlinkClick>
            <a:extLst>
              <a:ext uri="{FF2B5EF4-FFF2-40B4-BE49-F238E27FC236}">
                <a16:creationId xmlns:a16="http://schemas.microsoft.com/office/drawing/2014/main" id="{D011BA97-758D-431E-964B-F119D165E332}"/>
              </a:ext>
            </a:extLst>
          </p:cNvPr>
          <p:cNvSpPr/>
          <p:nvPr/>
        </p:nvSpPr>
        <p:spPr>
          <a:xfrm>
            <a:off x="4395771" y="5420914"/>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pic>
        <p:nvPicPr>
          <p:cNvPr id="2050" name="Picture 2" descr="Free Free Cell Phone Clipart, Download Free Clip Art, Free Clip ...">
            <a:extLst>
              <a:ext uri="{FF2B5EF4-FFF2-40B4-BE49-F238E27FC236}">
                <a16:creationId xmlns:a16="http://schemas.microsoft.com/office/drawing/2014/main" id="{8B96149A-47AC-4E36-BC48-CE6C56071561}"/>
              </a:ext>
            </a:extLst>
          </p:cNvPr>
          <p:cNvPicPr>
            <a:picLocks noChangeAspect="1" noChangeArrowheads="1"/>
          </p:cNvPicPr>
          <p:nvPr/>
        </p:nvPicPr>
        <p:blipFill>
          <a:blip r:embed="rId14"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2109244">
            <a:off x="9746665" y="3861483"/>
            <a:ext cx="1061620" cy="11077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2FE6DC3-5838-4020-9988-323F012846A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392000" y="4274414"/>
            <a:ext cx="1800000" cy="1800000"/>
          </a:xfrm>
          <a:prstGeom prst="rect">
            <a:avLst/>
          </a:prstGeom>
        </p:spPr>
      </p:pic>
      <p:pic>
        <p:nvPicPr>
          <p:cNvPr id="23" name="Picture 22" descr="background rectangle">
            <a:extLst>
              <a:ext uri="{FF2B5EF4-FFF2-40B4-BE49-F238E27FC236}">
                <a16:creationId xmlns:a16="http://schemas.microsoft.com/office/drawing/2014/main" id="{8E535731-5310-4ED3-95B0-712A4023E5ED}"/>
              </a:ext>
              <a:ext uri="{C183D7F6-B498-43B3-948B-1728B52AA6E4}">
                <adec:decorative xmlns:adec="http://schemas.microsoft.com/office/drawing/2017/decorative" val="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4" name="Title 3">
            <a:extLst>
              <a:ext uri="{FF2B5EF4-FFF2-40B4-BE49-F238E27FC236}">
                <a16:creationId xmlns:a16="http://schemas.microsoft.com/office/drawing/2014/main" id="{B7A227E7-526A-4D88-88C7-682EB9904A98}"/>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Réponses</a:t>
            </a:r>
            <a:r>
              <a:rPr lang="en-GB" sz="3600" b="1" dirty="0">
                <a:solidFill>
                  <a:schemeClr val="bg1"/>
                </a:solidFill>
              </a:rPr>
              <a:t> </a:t>
            </a:r>
          </a:p>
        </p:txBody>
      </p:sp>
      <p:sp>
        <p:nvSpPr>
          <p:cNvPr id="25" name="Rounded Rectangle 46">
            <a:extLst>
              <a:ext uri="{FF2B5EF4-FFF2-40B4-BE49-F238E27FC236}">
                <a16:creationId xmlns:a16="http://schemas.microsoft.com/office/drawing/2014/main" id="{60D1A758-1F6D-4488-9F48-D696CF2DF6DA}"/>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A286A3B1-5030-4C10-BCDF-973219AA21AA}"/>
              </a:ext>
            </a:extLst>
          </p:cNvPr>
          <p:cNvSpPr txBox="1"/>
          <p:nvPr/>
        </p:nvSpPr>
        <p:spPr>
          <a:xfrm>
            <a:off x="180000" y="1296000"/>
            <a:ext cx="117299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Amir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parle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à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Océane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au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téléphone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La question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complète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ou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il</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y a un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autre</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verbe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21" name="Rectangle: Rounded Corners 20">
            <a:extLst>
              <a:ext uri="{FF2B5EF4-FFF2-40B4-BE49-F238E27FC236}">
                <a16:creationId xmlns:a16="http://schemas.microsoft.com/office/drawing/2014/main" id="{49E2EB3A-C9AC-4AD4-AF0D-C3A3E0B68D45}"/>
              </a:ext>
            </a:extLst>
          </p:cNvPr>
          <p:cNvSpPr/>
          <p:nvPr/>
        </p:nvSpPr>
        <p:spPr>
          <a:xfrm>
            <a:off x="1049168" y="2488819"/>
            <a:ext cx="1402242" cy="695280"/>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D7050185-5807-49FE-A618-B2D2F9E56AAA}"/>
              </a:ext>
            </a:extLst>
          </p:cNvPr>
          <p:cNvSpPr/>
          <p:nvPr/>
        </p:nvSpPr>
        <p:spPr>
          <a:xfrm>
            <a:off x="2497375" y="3220451"/>
            <a:ext cx="1402242" cy="695280"/>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FEDA08D2-D480-48C1-B5AC-BCF5F78B8E53}"/>
              </a:ext>
            </a:extLst>
          </p:cNvPr>
          <p:cNvSpPr/>
          <p:nvPr/>
        </p:nvSpPr>
        <p:spPr>
          <a:xfrm>
            <a:off x="2497346" y="3941178"/>
            <a:ext cx="1402242" cy="695280"/>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Rounded Corners 27">
            <a:extLst>
              <a:ext uri="{FF2B5EF4-FFF2-40B4-BE49-F238E27FC236}">
                <a16:creationId xmlns:a16="http://schemas.microsoft.com/office/drawing/2014/main" id="{2C0998B8-0CA4-4F09-B863-29E6A10BF101}"/>
              </a:ext>
            </a:extLst>
          </p:cNvPr>
          <p:cNvSpPr/>
          <p:nvPr/>
        </p:nvSpPr>
        <p:spPr>
          <a:xfrm>
            <a:off x="2497346" y="4630671"/>
            <a:ext cx="1402242" cy="695280"/>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Rounded Corners 28">
            <a:extLst>
              <a:ext uri="{FF2B5EF4-FFF2-40B4-BE49-F238E27FC236}">
                <a16:creationId xmlns:a16="http://schemas.microsoft.com/office/drawing/2014/main" id="{8B141841-0781-4E55-9B97-9CD09C35B7A7}"/>
              </a:ext>
            </a:extLst>
          </p:cNvPr>
          <p:cNvSpPr/>
          <p:nvPr/>
        </p:nvSpPr>
        <p:spPr>
          <a:xfrm>
            <a:off x="1049168" y="5372017"/>
            <a:ext cx="1402242" cy="695280"/>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Rounded Corners 29">
            <a:extLst>
              <a:ext uri="{FF2B5EF4-FFF2-40B4-BE49-F238E27FC236}">
                <a16:creationId xmlns:a16="http://schemas.microsoft.com/office/drawing/2014/main" id="{3A5285E9-FDBA-4CAB-A07E-797A1C3AF3E0}"/>
              </a:ext>
            </a:extLst>
          </p:cNvPr>
          <p:cNvSpPr/>
          <p:nvPr/>
        </p:nvSpPr>
        <p:spPr>
          <a:xfrm>
            <a:off x="6457245" y="2474414"/>
            <a:ext cx="1402242" cy="695280"/>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Rounded Corners 30">
            <a:extLst>
              <a:ext uri="{FF2B5EF4-FFF2-40B4-BE49-F238E27FC236}">
                <a16:creationId xmlns:a16="http://schemas.microsoft.com/office/drawing/2014/main" id="{57ECC4EC-FF84-40D8-8F5E-F17C0F27140F}"/>
              </a:ext>
            </a:extLst>
          </p:cNvPr>
          <p:cNvSpPr/>
          <p:nvPr/>
        </p:nvSpPr>
        <p:spPr>
          <a:xfrm>
            <a:off x="6469338" y="3212803"/>
            <a:ext cx="1402242" cy="695280"/>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Rounded Corners 31">
            <a:extLst>
              <a:ext uri="{FF2B5EF4-FFF2-40B4-BE49-F238E27FC236}">
                <a16:creationId xmlns:a16="http://schemas.microsoft.com/office/drawing/2014/main" id="{228E4E77-DEF1-4A09-BED3-9A3F61F91624}"/>
              </a:ext>
            </a:extLst>
          </p:cNvPr>
          <p:cNvSpPr/>
          <p:nvPr/>
        </p:nvSpPr>
        <p:spPr>
          <a:xfrm>
            <a:off x="5043674" y="3929996"/>
            <a:ext cx="1402242" cy="695280"/>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ectangle: Rounded Corners 32">
            <a:extLst>
              <a:ext uri="{FF2B5EF4-FFF2-40B4-BE49-F238E27FC236}">
                <a16:creationId xmlns:a16="http://schemas.microsoft.com/office/drawing/2014/main" id="{8CD681D8-B61A-46B8-8365-242F2B168B46}"/>
              </a:ext>
            </a:extLst>
          </p:cNvPr>
          <p:cNvSpPr/>
          <p:nvPr/>
        </p:nvSpPr>
        <p:spPr>
          <a:xfrm>
            <a:off x="5043674" y="4634460"/>
            <a:ext cx="1402242" cy="695280"/>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Rectangle: Rounded Corners 33">
            <a:extLst>
              <a:ext uri="{FF2B5EF4-FFF2-40B4-BE49-F238E27FC236}">
                <a16:creationId xmlns:a16="http://schemas.microsoft.com/office/drawing/2014/main" id="{877713F1-50A3-473C-94B9-704CEBB8B002}"/>
              </a:ext>
            </a:extLst>
          </p:cNvPr>
          <p:cNvSpPr/>
          <p:nvPr/>
        </p:nvSpPr>
        <p:spPr>
          <a:xfrm>
            <a:off x="5043674" y="5358941"/>
            <a:ext cx="1402242" cy="695280"/>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19451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030896A-B5D1-4832-81CE-B17B0BBD9CC9}"/>
              </a:ext>
            </a:extLst>
          </p:cNvPr>
          <p:cNvGraphicFramePr>
            <a:graphicFrameLocks noGrp="1"/>
          </p:cNvGraphicFramePr>
          <p:nvPr>
            <p:extLst>
              <p:ext uri="{D42A27DB-BD31-4B8C-83A1-F6EECF244321}">
                <p14:modId xmlns:p14="http://schemas.microsoft.com/office/powerpoint/2010/main" val="2808387629"/>
              </p:ext>
            </p:extLst>
          </p:nvPr>
        </p:nvGraphicFramePr>
        <p:xfrm>
          <a:off x="627647" y="2905721"/>
          <a:ext cx="9000000" cy="3108960"/>
        </p:xfrm>
        <a:graphic>
          <a:graphicData uri="http://schemas.openxmlformats.org/drawingml/2006/table">
            <a:tbl>
              <a:tblPr firstRow="1" bandRow="1">
                <a:tableStyleId>{5940675A-B579-460E-94D1-54222C63F5DA}</a:tableStyleId>
              </a:tblPr>
              <a:tblGrid>
                <a:gridCol w="5400000">
                  <a:extLst>
                    <a:ext uri="{9D8B030D-6E8A-4147-A177-3AD203B41FA5}">
                      <a16:colId xmlns:a16="http://schemas.microsoft.com/office/drawing/2014/main" val="2987508494"/>
                    </a:ext>
                  </a:extLst>
                </a:gridCol>
                <a:gridCol w="1800000">
                  <a:extLst>
                    <a:ext uri="{9D8B030D-6E8A-4147-A177-3AD203B41FA5}">
                      <a16:colId xmlns:a16="http://schemas.microsoft.com/office/drawing/2014/main" val="2454124050"/>
                    </a:ext>
                  </a:extLst>
                </a:gridCol>
                <a:gridCol w="1800000">
                  <a:extLst>
                    <a:ext uri="{9D8B030D-6E8A-4147-A177-3AD203B41FA5}">
                      <a16:colId xmlns:a16="http://schemas.microsoft.com/office/drawing/2014/main" val="1300505787"/>
                    </a:ext>
                  </a:extLst>
                </a:gridCol>
              </a:tblGrid>
              <a:tr h="370840">
                <a:tc>
                  <a:txBody>
                    <a:bodyPr/>
                    <a:lstStyle/>
                    <a:p>
                      <a:endParaRPr lang="en-GB" sz="2400" b="1"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savoir</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a:t>
                      </a:r>
                      <a:r>
                        <a:rPr lang="en-US" sz="2400" b="1" dirty="0">
                          <a:solidFill>
                            <a:srgbClr val="115076"/>
                          </a:solidFill>
                          <a:latin typeface="Century Gothic" panose="020B0502020202020204" pitchFamily="34" charset="0"/>
                        </a:rPr>
                        <a:t>✔ / ✖)</a:t>
                      </a:r>
                      <a:endParaRPr lang="en-GB" sz="24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aimer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a:t>
                      </a:r>
                      <a:r>
                        <a:rPr lang="en-US" sz="2400" b="1" dirty="0">
                          <a:solidFill>
                            <a:srgbClr val="115076"/>
                          </a:solidFill>
                          <a:latin typeface="Century Gothic" panose="020B0502020202020204" pitchFamily="34" charset="0"/>
                        </a:rPr>
                        <a:t>✔ / ✖)</a:t>
                      </a:r>
                      <a:endParaRPr lang="en-GB" sz="24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91079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115076"/>
                          </a:solidFill>
                        </a:rPr>
                        <a:t>1) faire la cuisine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45968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115076"/>
                          </a:solidFill>
                        </a:rPr>
                        <a:t>2) faire les devoirs de </a:t>
                      </a:r>
                      <a:r>
                        <a:rPr lang="en-GB" sz="2400" b="0" dirty="0" err="1">
                          <a:solidFill>
                            <a:srgbClr val="115076"/>
                          </a:solidFill>
                        </a:rPr>
                        <a:t>français</a:t>
                      </a:r>
                      <a:endParaRPr lang="en-GB" sz="2400" b="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222887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115076"/>
                          </a:solidFill>
                        </a:rPr>
                        <a:t>3) prendre des photos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6399848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115076"/>
                          </a:solidFill>
                        </a:rPr>
                        <a:t>4) chanter</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7275686"/>
                  </a:ext>
                </a:extLst>
              </a:tr>
              <a:tr h="370840">
                <a:tc>
                  <a:txBody>
                    <a:bodyPr/>
                    <a:lstStyle/>
                    <a:p>
                      <a:r>
                        <a:rPr lang="en-GB" sz="2400" b="0" dirty="0">
                          <a:solidFill>
                            <a:srgbClr val="115076"/>
                          </a:solidFill>
                        </a:rPr>
                        <a:t>5) </a:t>
                      </a:r>
                      <a:r>
                        <a:rPr lang="en-GB" sz="2400" b="0" dirty="0" err="1">
                          <a:solidFill>
                            <a:srgbClr val="115076"/>
                          </a:solidFill>
                        </a:rPr>
                        <a:t>parler</a:t>
                      </a:r>
                      <a:r>
                        <a:rPr lang="en-GB" sz="2400" b="0" dirty="0">
                          <a:solidFill>
                            <a:srgbClr val="115076"/>
                          </a:solidFill>
                        </a:rPr>
                        <a:t> des </a:t>
                      </a:r>
                      <a:r>
                        <a:rPr lang="en-GB" sz="2400" b="0" dirty="0" err="1">
                          <a:solidFill>
                            <a:srgbClr val="115076"/>
                          </a:solidFill>
                        </a:rPr>
                        <a:t>langues</a:t>
                      </a:r>
                      <a:r>
                        <a:rPr lang="en-GB" sz="2400" b="0" dirty="0">
                          <a:solidFill>
                            <a:srgbClr val="115076"/>
                          </a:solidFill>
                        </a:rPr>
                        <a:t> </a:t>
                      </a:r>
                      <a:r>
                        <a:rPr lang="en-GB" sz="2400" b="0" dirty="0" err="1">
                          <a:solidFill>
                            <a:srgbClr val="115076"/>
                          </a:solidFill>
                        </a:rPr>
                        <a:t>différentes</a:t>
                      </a:r>
                      <a:endParaRPr lang="en-GB" sz="2400" b="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88339320"/>
                  </a:ext>
                </a:extLst>
              </a:tr>
            </a:tbl>
          </a:graphicData>
        </a:graphic>
      </p:graphicFrame>
      <p:sp>
        <p:nvSpPr>
          <p:cNvPr id="9" name="TextBox 8">
            <a:extLst>
              <a:ext uri="{FF2B5EF4-FFF2-40B4-BE49-F238E27FC236}">
                <a16:creationId xmlns:a16="http://schemas.microsoft.com/office/drawing/2014/main" id="{2E4E53B1-F10E-47D9-8C17-0E8DE472F512}"/>
              </a:ext>
            </a:extLst>
          </p:cNvPr>
          <p:cNvSpPr txBox="1"/>
          <p:nvPr/>
        </p:nvSpPr>
        <p:spPr>
          <a:xfrm>
            <a:off x="6457245" y="293779"/>
            <a:ext cx="4737194" cy="1015663"/>
          </a:xfrm>
          <a:prstGeom prst="rect">
            <a:avLst/>
          </a:prstGeom>
          <a:no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Exemple</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 Sais-</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tu</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faire la cuisine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B: Non, je ne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sais</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pas faire la cuisine.</a:t>
            </a:r>
          </a:p>
        </p:txBody>
      </p:sp>
      <p:pic>
        <p:nvPicPr>
          <p:cNvPr id="26630" name="Picture 6" descr="Cooking Clipart  Free Clipart Images">
            <a:extLst>
              <a:ext uri="{FF2B5EF4-FFF2-40B4-BE49-F238E27FC236}">
                <a16:creationId xmlns:a16="http://schemas.microsoft.com/office/drawing/2014/main" id="{7A03D3E8-127C-41FA-9D2D-064C4EAC1A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433" y="2964716"/>
            <a:ext cx="623812" cy="706987"/>
          </a:xfrm>
          <a:prstGeom prst="rect">
            <a:avLst/>
          </a:prstGeom>
          <a:noFill/>
          <a:extLst>
            <a:ext uri="{909E8E84-426E-40DD-AFC4-6F175D3DCCD1}">
              <a14:hiddenFill xmlns:a14="http://schemas.microsoft.com/office/drawing/2010/main">
                <a:solidFill>
                  <a:srgbClr val="FFFFFF"/>
                </a:solidFill>
              </a14:hiddenFill>
            </a:ext>
          </a:extLst>
        </p:spPr>
      </p:pic>
      <p:pic>
        <p:nvPicPr>
          <p:cNvPr id="26634" name="Picture 10" descr="Microphone Singing Cartoon Child - Little boy singing vector png download - 1578*2276 - Free Transparent  png Download.">
            <a:extLst>
              <a:ext uri="{FF2B5EF4-FFF2-40B4-BE49-F238E27FC236}">
                <a16:creationId xmlns:a16="http://schemas.microsoft.com/office/drawing/2014/main" id="{C78D497C-5FA0-40A6-9463-BF51F747A87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9651" y="2930233"/>
            <a:ext cx="560810" cy="808914"/>
          </a:xfrm>
          <a:prstGeom prst="rect">
            <a:avLst/>
          </a:prstGeom>
          <a:noFill/>
          <a:extLst>
            <a:ext uri="{909E8E84-426E-40DD-AFC4-6F175D3DCCD1}">
              <a14:hiddenFill xmlns:a14="http://schemas.microsoft.com/office/drawing/2010/main">
                <a:solidFill>
                  <a:srgbClr val="FFFFFF"/>
                </a:solidFill>
              </a14:hiddenFill>
            </a:ext>
          </a:extLst>
        </p:spPr>
      </p:pic>
      <p:pic>
        <p:nvPicPr>
          <p:cNvPr id="26638" name="Picture 14" descr="Boy speak clipart">
            <a:extLst>
              <a:ext uri="{FF2B5EF4-FFF2-40B4-BE49-F238E27FC236}">
                <a16:creationId xmlns:a16="http://schemas.microsoft.com/office/drawing/2014/main" id="{98E4CB5E-55D2-4650-B3F3-B9EF6A751CC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9588" y="2930233"/>
            <a:ext cx="589015" cy="80891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9D602D7-7789-47BB-9862-90972BBDD625}"/>
              </a:ext>
            </a:extLst>
          </p:cNvPr>
          <p:cNvSpPr txBox="1"/>
          <p:nvPr/>
        </p:nvSpPr>
        <p:spPr>
          <a:xfrm>
            <a:off x="9815879" y="3696128"/>
            <a:ext cx="2094042" cy="2126516"/>
          </a:xfrm>
          <a:prstGeom prst="wedgeRoundRectCallout">
            <a:avLst>
              <a:gd name="adj1" fmla="val -61054"/>
              <a:gd name="adj2" fmla="val 18671"/>
              <a:gd name="adj3" fmla="val 16667"/>
            </a:avLst>
          </a:prstGeom>
          <a:solidFill>
            <a:srgbClr val="11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Use linking words like </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et, </a:t>
            </a:r>
            <a:r>
              <a:rPr kumimoji="0" lang="en-GB" sz="2000" b="0" i="1" u="none" strike="noStrike" kern="1200" cap="none" spc="0" normalizeH="0" baseline="0" noProof="0" dirty="0" err="1">
                <a:ln>
                  <a:noFill/>
                </a:ln>
                <a:solidFill>
                  <a:prstClr val="white"/>
                </a:solidFill>
                <a:effectLst/>
                <a:uLnTx/>
                <a:uFillTx/>
                <a:latin typeface="Century Gothic" panose="020F0302020204030204"/>
                <a:ea typeface="+mn-ea"/>
                <a:cs typeface="+mn-cs"/>
              </a:rPr>
              <a:t>mais</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1" u="none" strike="noStrike" kern="1200" cap="none" spc="0" normalizeH="0" baseline="0" noProof="0" dirty="0" err="1">
                <a:ln>
                  <a:noFill/>
                </a:ln>
                <a:solidFill>
                  <a:prstClr val="white"/>
                </a:solidFill>
                <a:effectLst/>
                <a:uLnTx/>
                <a:uFillTx/>
                <a:latin typeface="Century Gothic" panose="020F0302020204030204"/>
                <a:ea typeface="+mn-ea"/>
                <a:cs typeface="+mn-cs"/>
              </a:rPr>
              <a:t>aussi</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to make your writing sound more natural!</a:t>
            </a:r>
          </a:p>
        </p:txBody>
      </p:sp>
      <p:pic>
        <p:nvPicPr>
          <p:cNvPr id="1026" name="Picture 2" descr="Homework Clip Art For Kids | Clipart library - Free Clipart Images">
            <a:extLst>
              <a:ext uri="{FF2B5EF4-FFF2-40B4-BE49-F238E27FC236}">
                <a16:creationId xmlns:a16="http://schemas.microsoft.com/office/drawing/2014/main" id="{38BEF448-503C-4605-8B89-C34292B067A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27373" y="2946714"/>
            <a:ext cx="756941" cy="7759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lipart boy photographer">
            <a:extLst>
              <a:ext uri="{FF2B5EF4-FFF2-40B4-BE49-F238E27FC236}">
                <a16:creationId xmlns:a16="http://schemas.microsoft.com/office/drawing/2014/main" id="{9A3F8E71-3CC3-463F-945D-7E60F5A9329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13442" y="2920176"/>
            <a:ext cx="407081" cy="77595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background rectangle">
            <a:extLst>
              <a:ext uri="{FF2B5EF4-FFF2-40B4-BE49-F238E27FC236}">
                <a16:creationId xmlns:a16="http://schemas.microsoft.com/office/drawing/2014/main" id="{279D29E9-AF45-4B64-92C5-E41E28D63209}"/>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0" name="Title 3">
            <a:extLst>
              <a:ext uri="{FF2B5EF4-FFF2-40B4-BE49-F238E27FC236}">
                <a16:creationId xmlns:a16="http://schemas.microsoft.com/office/drawing/2014/main" id="{D7EAEE3E-85E6-4074-A03A-BBD3DCA6FA33}"/>
              </a:ext>
            </a:extLst>
          </p:cNvPr>
          <p:cNvSpPr>
            <a:spLocks noGrp="1"/>
          </p:cNvSpPr>
          <p:nvPr>
            <p:ph type="title"/>
          </p:nvPr>
        </p:nvSpPr>
        <p:spPr>
          <a:xfrm>
            <a:off x="0" y="296864"/>
            <a:ext cx="5734756" cy="707849"/>
          </a:xfrm>
        </p:spPr>
        <p:txBody>
          <a:bodyPr>
            <a:normAutofit fontScale="90000"/>
          </a:bodyPr>
          <a:lstStyle/>
          <a:p>
            <a:r>
              <a:rPr lang="en-GB" sz="3600" b="1" dirty="0">
                <a:solidFill>
                  <a:schemeClr val="bg1"/>
                </a:solidFill>
              </a:rPr>
              <a:t>Que </a:t>
            </a:r>
            <a:r>
              <a:rPr lang="en-GB" sz="3600" b="1" dirty="0" err="1">
                <a:solidFill>
                  <a:schemeClr val="bg1"/>
                </a:solidFill>
              </a:rPr>
              <a:t>sais-tu</a:t>
            </a:r>
            <a:r>
              <a:rPr lang="en-GB" sz="3600" b="1" dirty="0">
                <a:solidFill>
                  <a:schemeClr val="bg1"/>
                </a:solidFill>
              </a:rPr>
              <a:t> ? </a:t>
            </a:r>
            <a:r>
              <a:rPr lang="en-GB" sz="3600" b="1" dirty="0" err="1">
                <a:solidFill>
                  <a:schemeClr val="bg1"/>
                </a:solidFill>
              </a:rPr>
              <a:t>Qu’aimes-tu</a:t>
            </a:r>
            <a:r>
              <a:rPr lang="en-GB" sz="3600" b="1" dirty="0">
                <a:solidFill>
                  <a:schemeClr val="bg1"/>
                </a:solidFill>
              </a:rPr>
              <a:t> ?  </a:t>
            </a:r>
          </a:p>
        </p:txBody>
      </p:sp>
      <p:sp>
        <p:nvSpPr>
          <p:cNvPr id="21" name="Rounded Rectangle 46">
            <a:extLst>
              <a:ext uri="{FF2B5EF4-FFF2-40B4-BE49-F238E27FC236}">
                <a16:creationId xmlns:a16="http://schemas.microsoft.com/office/drawing/2014/main" id="{3AF939CD-6FE3-41AD-BAE6-3D4B01699128}"/>
              </a:ext>
            </a:extLst>
          </p:cNvPr>
          <p:cNvSpPr/>
          <p:nvPr/>
        </p:nvSpPr>
        <p:spPr>
          <a:xfrm>
            <a:off x="9969713" y="249868"/>
            <a:ext cx="194020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D701443F-327A-434E-8EAA-9C71BAE170DA}"/>
              </a:ext>
            </a:extLst>
          </p:cNvPr>
          <p:cNvSpPr txBox="1"/>
          <p:nvPr/>
        </p:nvSpPr>
        <p:spPr>
          <a:xfrm>
            <a:off x="297913" y="1459009"/>
            <a:ext cx="11198087" cy="1200329"/>
          </a:xfrm>
          <a:prstGeom prst="rect">
            <a:avLst/>
          </a:prstGeom>
          <a:noFill/>
        </p:spPr>
        <p:txBody>
          <a:bodyPr wrap="square" rtlCol="0">
            <a:spAutoFit/>
          </a:bodyPr>
          <a:lstStyle/>
          <a:p>
            <a:pPr lvl="0">
              <a:defRPr/>
            </a:pPr>
            <a:r>
              <a:rPr lang="en-GB" sz="2400" dirty="0" err="1">
                <a:solidFill>
                  <a:srgbClr val="115076"/>
                </a:solidFill>
              </a:rPr>
              <a:t>Parle</a:t>
            </a:r>
            <a:r>
              <a:rPr lang="en-GB" sz="2400" dirty="0">
                <a:solidFill>
                  <a:srgbClr val="115076"/>
                </a:solidFill>
              </a:rPr>
              <a:t> avec un/</a:t>
            </a:r>
            <a:r>
              <a:rPr lang="en-GB" sz="2400" dirty="0" err="1">
                <a:solidFill>
                  <a:srgbClr val="115076"/>
                </a:solidFill>
              </a:rPr>
              <a:t>une</a:t>
            </a:r>
            <a:r>
              <a:rPr lang="en-GB" sz="2400" dirty="0">
                <a:solidFill>
                  <a:srgbClr val="115076"/>
                </a:solidFill>
              </a:rPr>
              <a:t> </a:t>
            </a:r>
            <a:r>
              <a:rPr lang="en-GB" sz="2400" dirty="0" err="1">
                <a:solidFill>
                  <a:srgbClr val="115076"/>
                </a:solidFill>
              </a:rPr>
              <a:t>partenaire</a:t>
            </a:r>
            <a:r>
              <a:rPr lang="en-GB" sz="2400" dirty="0">
                <a:solidFill>
                  <a:srgbClr val="115076"/>
                </a:solidFill>
              </a:rPr>
              <a:t>. </a:t>
            </a:r>
            <a:r>
              <a:rPr lang="en-GB" sz="2400" dirty="0" err="1">
                <a:solidFill>
                  <a:srgbClr val="115076"/>
                </a:solidFill>
              </a:rPr>
              <a:t>Forme</a:t>
            </a:r>
            <a:r>
              <a:rPr lang="en-GB" sz="2400" dirty="0">
                <a:solidFill>
                  <a:srgbClr val="115076"/>
                </a:solidFill>
              </a:rPr>
              <a:t> des questions et note les </a:t>
            </a:r>
            <a:r>
              <a:rPr lang="en-GB" sz="2400" dirty="0" err="1">
                <a:solidFill>
                  <a:srgbClr val="115076"/>
                </a:solidFill>
              </a:rPr>
              <a:t>réponses</a:t>
            </a:r>
            <a:r>
              <a:rPr lang="en-GB" sz="2400" dirty="0">
                <a:solidFill>
                  <a:srgbClr val="115076"/>
                </a:solidFill>
              </a:rPr>
              <a:t>.</a:t>
            </a:r>
          </a:p>
          <a:p>
            <a:pPr lvl="0">
              <a:defRPr/>
            </a:pPr>
            <a:endParaRPr lang="en-GB" sz="2400" dirty="0">
              <a:solidFill>
                <a:srgbClr val="115076"/>
              </a:solidFill>
            </a:endParaRPr>
          </a:p>
          <a:p>
            <a:pPr lvl="0">
              <a:defRPr/>
            </a:pPr>
            <a:r>
              <a:rPr lang="en-GB" sz="2400" dirty="0" err="1">
                <a:solidFill>
                  <a:srgbClr val="115076"/>
                </a:solidFill>
              </a:rPr>
              <a:t>Écris</a:t>
            </a:r>
            <a:r>
              <a:rPr lang="en-GB" sz="2400" dirty="0">
                <a:solidFill>
                  <a:srgbClr val="115076"/>
                </a:solidFill>
              </a:rPr>
              <a:t> des phrases sur ton/ta </a:t>
            </a:r>
            <a:r>
              <a:rPr lang="en-GB" sz="2400" dirty="0" err="1">
                <a:solidFill>
                  <a:srgbClr val="115076"/>
                </a:solidFill>
              </a:rPr>
              <a:t>partenaire</a:t>
            </a:r>
            <a:r>
              <a:rPr lang="en-GB" sz="2400" dirty="0">
                <a:solidFill>
                  <a:srgbClr val="115076"/>
                </a:solidFill>
              </a:rPr>
              <a:t> – que fait-</a:t>
            </a:r>
            <a:r>
              <a:rPr lang="en-GB" sz="2400" dirty="0" err="1">
                <a:solidFill>
                  <a:srgbClr val="115076"/>
                </a:solidFill>
              </a:rPr>
              <a:t>il</a:t>
            </a:r>
            <a:r>
              <a:rPr lang="en-GB" sz="2400" dirty="0">
                <a:solidFill>
                  <a:srgbClr val="115076"/>
                </a:solidFill>
              </a:rPr>
              <a:t> / que fait-</a:t>
            </a:r>
            <a:r>
              <a:rPr lang="en-GB" sz="2400" dirty="0" err="1">
                <a:solidFill>
                  <a:srgbClr val="115076"/>
                </a:solidFill>
              </a:rPr>
              <a:t>elle</a:t>
            </a:r>
            <a:r>
              <a:rPr lang="en-GB" sz="2400" dirty="0">
                <a:solidFill>
                  <a:srgbClr val="115076"/>
                </a:solidFill>
              </a:rPr>
              <a:t> ?</a:t>
            </a:r>
          </a:p>
        </p:txBody>
      </p:sp>
    </p:spTree>
    <p:extLst>
      <p:ext uri="{BB962C8B-B14F-4D97-AF65-F5344CB8AC3E}">
        <p14:creationId xmlns:p14="http://schemas.microsoft.com/office/powerpoint/2010/main" val="376523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59" name="Table 58">
            <a:extLst>
              <a:ext uri="{FF2B5EF4-FFF2-40B4-BE49-F238E27FC236}">
                <a16:creationId xmlns:a16="http://schemas.microsoft.com/office/drawing/2014/main" id="{8876AC69-8F4D-4609-97FF-340A8B9AE6B6}"/>
              </a:ext>
            </a:extLst>
          </p:cNvPr>
          <p:cNvGraphicFramePr>
            <a:graphicFrameLocks noGrp="1"/>
          </p:cNvGraphicFramePr>
          <p:nvPr>
            <p:extLst>
              <p:ext uri="{D42A27DB-BD31-4B8C-83A1-F6EECF244321}">
                <p14:modId xmlns:p14="http://schemas.microsoft.com/office/powerpoint/2010/main" val="1492469993"/>
              </p:ext>
            </p:extLst>
          </p:nvPr>
        </p:nvGraphicFramePr>
        <p:xfrm>
          <a:off x="627647" y="2905721"/>
          <a:ext cx="9000000" cy="3108960"/>
        </p:xfrm>
        <a:graphic>
          <a:graphicData uri="http://schemas.openxmlformats.org/drawingml/2006/table">
            <a:tbl>
              <a:tblPr firstRow="1" bandRow="1">
                <a:tableStyleId>{5940675A-B579-460E-94D1-54222C63F5DA}</a:tableStyleId>
              </a:tblPr>
              <a:tblGrid>
                <a:gridCol w="5400000">
                  <a:extLst>
                    <a:ext uri="{9D8B030D-6E8A-4147-A177-3AD203B41FA5}">
                      <a16:colId xmlns:a16="http://schemas.microsoft.com/office/drawing/2014/main" val="2987508494"/>
                    </a:ext>
                  </a:extLst>
                </a:gridCol>
                <a:gridCol w="1800000">
                  <a:extLst>
                    <a:ext uri="{9D8B030D-6E8A-4147-A177-3AD203B41FA5}">
                      <a16:colId xmlns:a16="http://schemas.microsoft.com/office/drawing/2014/main" val="2454124050"/>
                    </a:ext>
                  </a:extLst>
                </a:gridCol>
                <a:gridCol w="1800000">
                  <a:extLst>
                    <a:ext uri="{9D8B030D-6E8A-4147-A177-3AD203B41FA5}">
                      <a16:colId xmlns:a16="http://schemas.microsoft.com/office/drawing/2014/main" val="1300505787"/>
                    </a:ext>
                  </a:extLst>
                </a:gridCol>
              </a:tblGrid>
              <a:tr h="370840">
                <a:tc>
                  <a:txBody>
                    <a:bodyPr/>
                    <a:lstStyle/>
                    <a:p>
                      <a:endParaRPr lang="en-GB" sz="2400" b="1"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savoir</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a:t>
                      </a:r>
                      <a:r>
                        <a:rPr lang="en-US" sz="2400" b="1" dirty="0">
                          <a:solidFill>
                            <a:srgbClr val="115076"/>
                          </a:solidFill>
                          <a:latin typeface="Century Gothic" panose="020B0502020202020204" pitchFamily="34" charset="0"/>
                        </a:rPr>
                        <a:t>✔ / ✖)</a:t>
                      </a:r>
                      <a:endParaRPr lang="en-GB" sz="24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aimer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a:t>
                      </a:r>
                      <a:r>
                        <a:rPr lang="en-US" sz="2400" b="1" dirty="0">
                          <a:solidFill>
                            <a:srgbClr val="115076"/>
                          </a:solidFill>
                          <a:latin typeface="Century Gothic" panose="020B0502020202020204" pitchFamily="34" charset="0"/>
                        </a:rPr>
                        <a:t>✔ / ✖)</a:t>
                      </a:r>
                      <a:endParaRPr lang="en-GB" sz="24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91079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115076"/>
                          </a:solidFill>
                        </a:rPr>
                        <a:t>1) faire la cuisine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45968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115076"/>
                          </a:solidFill>
                        </a:rPr>
                        <a:t>2) faire les devoirs de </a:t>
                      </a:r>
                      <a:r>
                        <a:rPr lang="en-GB" sz="2400" b="0" dirty="0" err="1">
                          <a:solidFill>
                            <a:srgbClr val="115076"/>
                          </a:solidFill>
                        </a:rPr>
                        <a:t>français</a:t>
                      </a:r>
                      <a:endParaRPr lang="en-GB" sz="2400" b="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222887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115076"/>
                          </a:solidFill>
                        </a:rPr>
                        <a:t>3) prendre des photos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6399848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115076"/>
                          </a:solidFill>
                        </a:rPr>
                        <a:t>4) chanter</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7275686"/>
                  </a:ext>
                </a:extLst>
              </a:tr>
              <a:tr h="370840">
                <a:tc>
                  <a:txBody>
                    <a:bodyPr/>
                    <a:lstStyle/>
                    <a:p>
                      <a:r>
                        <a:rPr lang="en-GB" sz="2400" b="0" dirty="0">
                          <a:solidFill>
                            <a:srgbClr val="115076"/>
                          </a:solidFill>
                        </a:rPr>
                        <a:t>5) </a:t>
                      </a:r>
                      <a:r>
                        <a:rPr lang="en-GB" sz="2400" b="0" dirty="0" err="1">
                          <a:solidFill>
                            <a:srgbClr val="115076"/>
                          </a:solidFill>
                        </a:rPr>
                        <a:t>parler</a:t>
                      </a:r>
                      <a:r>
                        <a:rPr lang="en-GB" sz="2400" b="0" dirty="0">
                          <a:solidFill>
                            <a:srgbClr val="115076"/>
                          </a:solidFill>
                        </a:rPr>
                        <a:t> des </a:t>
                      </a:r>
                      <a:r>
                        <a:rPr lang="en-GB" sz="2400" b="0" dirty="0" err="1">
                          <a:solidFill>
                            <a:srgbClr val="115076"/>
                          </a:solidFill>
                        </a:rPr>
                        <a:t>langues</a:t>
                      </a:r>
                      <a:r>
                        <a:rPr lang="en-GB" sz="2400" b="0" dirty="0">
                          <a:solidFill>
                            <a:srgbClr val="115076"/>
                          </a:solidFill>
                        </a:rPr>
                        <a:t> </a:t>
                      </a:r>
                      <a:r>
                        <a:rPr lang="en-GB" sz="2400" b="0" dirty="0" err="1">
                          <a:solidFill>
                            <a:srgbClr val="115076"/>
                          </a:solidFill>
                        </a:rPr>
                        <a:t>différentes</a:t>
                      </a:r>
                      <a:endParaRPr lang="en-GB" sz="2400" b="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88339320"/>
                  </a:ext>
                </a:extLst>
              </a:tr>
            </a:tbl>
          </a:graphicData>
        </a:graphic>
      </p:graphicFrame>
      <p:sp>
        <p:nvSpPr>
          <p:cNvPr id="60" name="TextBox 59">
            <a:extLst>
              <a:ext uri="{FF2B5EF4-FFF2-40B4-BE49-F238E27FC236}">
                <a16:creationId xmlns:a16="http://schemas.microsoft.com/office/drawing/2014/main" id="{39F0E9F3-FB18-4CE5-82CD-7019EA05D26B}"/>
              </a:ext>
            </a:extLst>
          </p:cNvPr>
          <p:cNvSpPr txBox="1"/>
          <p:nvPr/>
        </p:nvSpPr>
        <p:spPr>
          <a:xfrm>
            <a:off x="6457245" y="293779"/>
            <a:ext cx="4737194" cy="1015663"/>
          </a:xfrm>
          <a:prstGeom prst="rect">
            <a:avLst/>
          </a:prstGeom>
          <a:no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Exemple</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 Sais-</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tu</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faire la cuisine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B: Non, je ne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sais</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pas faire la cuisine.</a:t>
            </a:r>
          </a:p>
        </p:txBody>
      </p:sp>
      <p:pic>
        <p:nvPicPr>
          <p:cNvPr id="61" name="Picture 6" descr="Cooking Clipart  Free Clipart Images">
            <a:extLst>
              <a:ext uri="{FF2B5EF4-FFF2-40B4-BE49-F238E27FC236}">
                <a16:creationId xmlns:a16="http://schemas.microsoft.com/office/drawing/2014/main" id="{692995C6-D828-4AD0-9179-8A570A4083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433" y="2964716"/>
            <a:ext cx="623812" cy="706987"/>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0" descr="Microphone Singing Cartoon Child - Little boy singing vector png download - 1578*2276 - Free Transparent  png Download.">
            <a:extLst>
              <a:ext uri="{FF2B5EF4-FFF2-40B4-BE49-F238E27FC236}">
                <a16:creationId xmlns:a16="http://schemas.microsoft.com/office/drawing/2014/main" id="{659FF607-6D32-4F07-A893-91D7BAEE12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9651" y="2930233"/>
            <a:ext cx="560810" cy="80891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4" descr="Boy speak clipart">
            <a:extLst>
              <a:ext uri="{FF2B5EF4-FFF2-40B4-BE49-F238E27FC236}">
                <a16:creationId xmlns:a16="http://schemas.microsoft.com/office/drawing/2014/main" id="{98BD7F1D-8202-43E1-B914-48A9FF14488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9588" y="2930233"/>
            <a:ext cx="589015" cy="808914"/>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078C42CB-0F42-4A8D-B23F-202B2CE7333A}"/>
              </a:ext>
            </a:extLst>
          </p:cNvPr>
          <p:cNvSpPr txBox="1"/>
          <p:nvPr/>
        </p:nvSpPr>
        <p:spPr>
          <a:xfrm>
            <a:off x="9815879" y="3696128"/>
            <a:ext cx="2094042" cy="2126516"/>
          </a:xfrm>
          <a:prstGeom prst="wedgeRoundRectCallout">
            <a:avLst>
              <a:gd name="adj1" fmla="val -61054"/>
              <a:gd name="adj2" fmla="val 18671"/>
              <a:gd name="adj3" fmla="val 16667"/>
            </a:avLst>
          </a:prstGeom>
          <a:solidFill>
            <a:srgbClr val="11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Use linking words like </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et, </a:t>
            </a:r>
            <a:r>
              <a:rPr kumimoji="0" lang="en-GB" sz="2000" b="0" i="1" u="none" strike="noStrike" kern="1200" cap="none" spc="0" normalizeH="0" baseline="0" noProof="0" dirty="0" err="1">
                <a:ln>
                  <a:noFill/>
                </a:ln>
                <a:solidFill>
                  <a:prstClr val="white"/>
                </a:solidFill>
                <a:effectLst/>
                <a:uLnTx/>
                <a:uFillTx/>
                <a:latin typeface="Century Gothic" panose="020F0302020204030204"/>
                <a:ea typeface="+mn-ea"/>
                <a:cs typeface="+mn-cs"/>
              </a:rPr>
              <a:t>mais</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1" u="none" strike="noStrike" kern="1200" cap="none" spc="0" normalizeH="0" baseline="0" noProof="0" dirty="0" err="1">
                <a:ln>
                  <a:noFill/>
                </a:ln>
                <a:solidFill>
                  <a:prstClr val="white"/>
                </a:solidFill>
                <a:effectLst/>
                <a:uLnTx/>
                <a:uFillTx/>
                <a:latin typeface="Century Gothic" panose="020F0302020204030204"/>
                <a:ea typeface="+mn-ea"/>
                <a:cs typeface="+mn-cs"/>
              </a:rPr>
              <a:t>aussi</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to make your writing sound more natural!</a:t>
            </a:r>
          </a:p>
        </p:txBody>
      </p:sp>
      <p:pic>
        <p:nvPicPr>
          <p:cNvPr id="65" name="Picture 2" descr="Homework Clip Art For Kids | Clipart library - Free Clipart Images">
            <a:extLst>
              <a:ext uri="{FF2B5EF4-FFF2-40B4-BE49-F238E27FC236}">
                <a16:creationId xmlns:a16="http://schemas.microsoft.com/office/drawing/2014/main" id="{AA87A412-578F-45C2-BB63-9254A8C8FC9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27373" y="2946714"/>
            <a:ext cx="756941" cy="77595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Clipart boy photographer">
            <a:extLst>
              <a:ext uri="{FF2B5EF4-FFF2-40B4-BE49-F238E27FC236}">
                <a16:creationId xmlns:a16="http://schemas.microsoft.com/office/drawing/2014/main" id="{D0272392-2F45-4C0E-94FF-57E5A46D9D7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13442" y="2920176"/>
            <a:ext cx="407081" cy="77595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descr="background rectangle">
            <a:extLst>
              <a:ext uri="{FF2B5EF4-FFF2-40B4-BE49-F238E27FC236}">
                <a16:creationId xmlns:a16="http://schemas.microsoft.com/office/drawing/2014/main" id="{C4F26B24-D1AA-49D5-B16B-7CD9F6D24D0E}"/>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68" name="Title 3">
            <a:extLst>
              <a:ext uri="{FF2B5EF4-FFF2-40B4-BE49-F238E27FC236}">
                <a16:creationId xmlns:a16="http://schemas.microsoft.com/office/drawing/2014/main" id="{6688519A-4542-428C-8753-BBB3A3CBBF16}"/>
              </a:ext>
            </a:extLst>
          </p:cNvPr>
          <p:cNvSpPr>
            <a:spLocks noGrp="1"/>
          </p:cNvSpPr>
          <p:nvPr>
            <p:ph type="title"/>
          </p:nvPr>
        </p:nvSpPr>
        <p:spPr>
          <a:xfrm>
            <a:off x="0" y="296864"/>
            <a:ext cx="5734756" cy="707849"/>
          </a:xfrm>
        </p:spPr>
        <p:txBody>
          <a:bodyPr>
            <a:normAutofit fontScale="90000"/>
          </a:bodyPr>
          <a:lstStyle/>
          <a:p>
            <a:r>
              <a:rPr lang="en-GB" sz="3600" b="1" dirty="0">
                <a:solidFill>
                  <a:schemeClr val="bg1"/>
                </a:solidFill>
              </a:rPr>
              <a:t>Que </a:t>
            </a:r>
            <a:r>
              <a:rPr lang="en-GB" sz="3600" b="1" dirty="0" err="1">
                <a:solidFill>
                  <a:schemeClr val="bg1"/>
                </a:solidFill>
              </a:rPr>
              <a:t>sais-tu</a:t>
            </a:r>
            <a:r>
              <a:rPr lang="en-GB" sz="3600" b="1" dirty="0">
                <a:solidFill>
                  <a:schemeClr val="bg1"/>
                </a:solidFill>
              </a:rPr>
              <a:t> ? </a:t>
            </a:r>
            <a:r>
              <a:rPr lang="en-GB" sz="3600" b="1" dirty="0" err="1">
                <a:solidFill>
                  <a:schemeClr val="bg1"/>
                </a:solidFill>
              </a:rPr>
              <a:t>Qu’aimes</a:t>
            </a:r>
            <a:r>
              <a:rPr lang="en-GB" sz="3600" b="1" dirty="0">
                <a:solidFill>
                  <a:schemeClr val="bg1"/>
                </a:solidFill>
              </a:rPr>
              <a:t> </a:t>
            </a:r>
            <a:r>
              <a:rPr lang="en-GB" sz="3600" b="1" dirty="0" err="1">
                <a:solidFill>
                  <a:schemeClr val="bg1"/>
                </a:solidFill>
              </a:rPr>
              <a:t>tu</a:t>
            </a:r>
            <a:r>
              <a:rPr lang="en-GB" sz="3600" b="1" dirty="0">
                <a:solidFill>
                  <a:schemeClr val="bg1"/>
                </a:solidFill>
              </a:rPr>
              <a:t> ?  </a:t>
            </a:r>
          </a:p>
        </p:txBody>
      </p:sp>
      <p:sp>
        <p:nvSpPr>
          <p:cNvPr id="69" name="Rounded Rectangle 46">
            <a:extLst>
              <a:ext uri="{FF2B5EF4-FFF2-40B4-BE49-F238E27FC236}">
                <a16:creationId xmlns:a16="http://schemas.microsoft.com/office/drawing/2014/main" id="{99AD368E-08EA-4199-806C-78B86EAC440F}"/>
              </a:ext>
            </a:extLst>
          </p:cNvPr>
          <p:cNvSpPr/>
          <p:nvPr/>
        </p:nvSpPr>
        <p:spPr>
          <a:xfrm>
            <a:off x="9969713" y="249868"/>
            <a:ext cx="194020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0FDDFAA2-F7A3-4D6E-B1EF-5DD0A1D87733}"/>
              </a:ext>
            </a:extLst>
          </p:cNvPr>
          <p:cNvSpPr txBox="1"/>
          <p:nvPr/>
        </p:nvSpPr>
        <p:spPr>
          <a:xfrm>
            <a:off x="297913" y="1459009"/>
            <a:ext cx="11198087" cy="1200329"/>
          </a:xfrm>
          <a:prstGeom prst="rect">
            <a:avLst/>
          </a:prstGeom>
          <a:noFill/>
        </p:spPr>
        <p:txBody>
          <a:bodyPr wrap="square" rtlCol="0">
            <a:spAutoFit/>
          </a:bodyPr>
          <a:lstStyle/>
          <a:p>
            <a:pPr lvl="0">
              <a:defRPr/>
            </a:pPr>
            <a:r>
              <a:rPr lang="en-GB" sz="2400" dirty="0" err="1">
                <a:solidFill>
                  <a:srgbClr val="115076"/>
                </a:solidFill>
              </a:rPr>
              <a:t>Écoute</a:t>
            </a:r>
            <a:r>
              <a:rPr lang="en-GB" sz="2400" dirty="0">
                <a:solidFill>
                  <a:srgbClr val="115076"/>
                </a:solidFill>
              </a:rPr>
              <a:t> les questions et </a:t>
            </a:r>
            <a:r>
              <a:rPr lang="en-GB" sz="2400" dirty="0" err="1">
                <a:solidFill>
                  <a:srgbClr val="115076"/>
                </a:solidFill>
              </a:rPr>
              <a:t>donne</a:t>
            </a:r>
            <a:r>
              <a:rPr lang="en-GB" sz="2400" dirty="0">
                <a:solidFill>
                  <a:srgbClr val="115076"/>
                </a:solidFill>
              </a:rPr>
              <a:t> des </a:t>
            </a:r>
            <a:r>
              <a:rPr lang="en-GB" sz="2400" dirty="0" err="1">
                <a:solidFill>
                  <a:srgbClr val="115076"/>
                </a:solidFill>
              </a:rPr>
              <a:t>réponses</a:t>
            </a:r>
            <a:r>
              <a:rPr lang="en-GB" sz="2400" dirty="0">
                <a:solidFill>
                  <a:srgbClr val="115076"/>
                </a:solidFill>
              </a:rPr>
              <a:t>.</a:t>
            </a:r>
          </a:p>
          <a:p>
            <a:pPr lvl="0">
              <a:defRPr/>
            </a:pPr>
            <a:endParaRPr lang="en-GB" sz="2400" dirty="0">
              <a:solidFill>
                <a:srgbClr val="115076"/>
              </a:solidFill>
            </a:endParaRPr>
          </a:p>
          <a:p>
            <a:pPr lvl="0">
              <a:defRPr/>
            </a:pPr>
            <a:r>
              <a:rPr lang="en-GB" sz="2400" dirty="0" err="1">
                <a:solidFill>
                  <a:srgbClr val="115076"/>
                </a:solidFill>
              </a:rPr>
              <a:t>Écris</a:t>
            </a:r>
            <a:r>
              <a:rPr lang="en-GB" sz="2400" dirty="0">
                <a:solidFill>
                  <a:srgbClr val="115076"/>
                </a:solidFill>
              </a:rPr>
              <a:t> des phrases – que </a:t>
            </a:r>
            <a:r>
              <a:rPr lang="en-GB" sz="2400" dirty="0" err="1">
                <a:solidFill>
                  <a:srgbClr val="115076"/>
                </a:solidFill>
              </a:rPr>
              <a:t>fais-tu</a:t>
            </a:r>
            <a:r>
              <a:rPr lang="en-GB" sz="2400" dirty="0">
                <a:solidFill>
                  <a:srgbClr val="115076"/>
                </a:solidFill>
              </a:rPr>
              <a:t> ?</a:t>
            </a:r>
          </a:p>
        </p:txBody>
      </p:sp>
      <p:sp>
        <p:nvSpPr>
          <p:cNvPr id="18" name="Action Button: Custom 66" descr="number 1">
            <a:hlinkClick r:id="" action="ppaction://noaction" highlightClick="1">
              <a:snd r:embed="rId9" name="1a.wav"/>
            </a:hlinkClick>
            <a:extLst>
              <a:ext uri="{FF2B5EF4-FFF2-40B4-BE49-F238E27FC236}">
                <a16:creationId xmlns:a16="http://schemas.microsoft.com/office/drawing/2014/main" id="{1A7DA51C-DA3A-48BB-8FD3-F7D98588F062}"/>
              </a:ext>
            </a:extLst>
          </p:cNvPr>
          <p:cNvSpPr/>
          <p:nvPr/>
        </p:nvSpPr>
        <p:spPr>
          <a:xfrm>
            <a:off x="6097245" y="3750960"/>
            <a:ext cx="36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19" name="Action Button: Custom 69" descr="number 2">
            <a:hlinkClick r:id="" action="ppaction://noaction" highlightClick="1">
              <a:snd r:embed="rId10" name="2a.wav"/>
            </a:hlinkClick>
            <a:extLst>
              <a:ext uri="{FF2B5EF4-FFF2-40B4-BE49-F238E27FC236}">
                <a16:creationId xmlns:a16="http://schemas.microsoft.com/office/drawing/2014/main" id="{9D88EB49-1B88-4243-9367-F6BBBDC425BE}"/>
              </a:ext>
            </a:extLst>
          </p:cNvPr>
          <p:cNvSpPr/>
          <p:nvPr/>
        </p:nvSpPr>
        <p:spPr>
          <a:xfrm>
            <a:off x="6094414" y="4206790"/>
            <a:ext cx="36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21" name="Action Button: Custom 72" descr="number 3">
            <a:hlinkClick r:id="" action="ppaction://noaction" highlightClick="1">
              <a:snd r:embed="rId11" name="3a.wav"/>
            </a:hlinkClick>
            <a:extLst>
              <a:ext uri="{FF2B5EF4-FFF2-40B4-BE49-F238E27FC236}">
                <a16:creationId xmlns:a16="http://schemas.microsoft.com/office/drawing/2014/main" id="{ACC1A3E1-FCAC-4FCB-96EA-BF1F354034CD}"/>
              </a:ext>
            </a:extLst>
          </p:cNvPr>
          <p:cNvSpPr/>
          <p:nvPr/>
        </p:nvSpPr>
        <p:spPr>
          <a:xfrm>
            <a:off x="6090718" y="4682782"/>
            <a:ext cx="36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22" name="Action Button: Custom 75" descr="number 4">
            <a:hlinkClick r:id="" action="ppaction://noaction" highlightClick="1">
              <a:snd r:embed="rId12" name="4a.wav"/>
            </a:hlinkClick>
            <a:extLst>
              <a:ext uri="{FF2B5EF4-FFF2-40B4-BE49-F238E27FC236}">
                <a16:creationId xmlns:a16="http://schemas.microsoft.com/office/drawing/2014/main" id="{B24FAABD-04E2-4AE3-A3D2-C269B0CD1F28}"/>
              </a:ext>
            </a:extLst>
          </p:cNvPr>
          <p:cNvSpPr/>
          <p:nvPr/>
        </p:nvSpPr>
        <p:spPr>
          <a:xfrm>
            <a:off x="6090718" y="5140898"/>
            <a:ext cx="36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23" name="Action Button: Custom 78" descr="number 5">
            <a:hlinkClick r:id="" action="ppaction://noaction" highlightClick="1">
              <a:snd r:embed="rId13" name="5a.wav"/>
            </a:hlinkClick>
            <a:extLst>
              <a:ext uri="{FF2B5EF4-FFF2-40B4-BE49-F238E27FC236}">
                <a16:creationId xmlns:a16="http://schemas.microsoft.com/office/drawing/2014/main" id="{619A54E5-60F5-47DF-92B0-93FFD9F953DB}"/>
              </a:ext>
            </a:extLst>
          </p:cNvPr>
          <p:cNvSpPr/>
          <p:nvPr/>
        </p:nvSpPr>
        <p:spPr>
          <a:xfrm>
            <a:off x="6097245" y="5597728"/>
            <a:ext cx="36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24" name="Action Button: Custom 66" descr="number 1">
            <a:hlinkClick r:id="" action="ppaction://noaction" highlightClick="1">
              <a:snd r:embed="rId14" name="1b.wav"/>
            </a:hlinkClick>
            <a:extLst>
              <a:ext uri="{FF2B5EF4-FFF2-40B4-BE49-F238E27FC236}">
                <a16:creationId xmlns:a16="http://schemas.microsoft.com/office/drawing/2014/main" id="{30B2519F-7834-40F8-AFEF-3B0529FD6DF6}"/>
              </a:ext>
            </a:extLst>
          </p:cNvPr>
          <p:cNvSpPr/>
          <p:nvPr/>
        </p:nvSpPr>
        <p:spPr>
          <a:xfrm>
            <a:off x="7886075" y="3747120"/>
            <a:ext cx="36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26" name="Action Button: Custom 66" descr="number 1">
            <a:hlinkClick r:id="" action="ppaction://noaction" highlightClick="1">
              <a:snd r:embed="rId15" name="2b.wav"/>
            </a:hlinkClick>
            <a:extLst>
              <a:ext uri="{FF2B5EF4-FFF2-40B4-BE49-F238E27FC236}">
                <a16:creationId xmlns:a16="http://schemas.microsoft.com/office/drawing/2014/main" id="{C47054F6-F13C-402D-A64C-A64B31B95552}"/>
              </a:ext>
            </a:extLst>
          </p:cNvPr>
          <p:cNvSpPr/>
          <p:nvPr/>
        </p:nvSpPr>
        <p:spPr>
          <a:xfrm>
            <a:off x="7886075" y="4202950"/>
            <a:ext cx="36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28" name="Action Button: Custom 66" descr="number 1">
            <a:hlinkClick r:id="" action="ppaction://noaction" highlightClick="1">
              <a:snd r:embed="rId16" name="3b.wav"/>
            </a:hlinkClick>
            <a:extLst>
              <a:ext uri="{FF2B5EF4-FFF2-40B4-BE49-F238E27FC236}">
                <a16:creationId xmlns:a16="http://schemas.microsoft.com/office/drawing/2014/main" id="{95643852-6EAF-4683-8D3C-B81B70FAEAB6}"/>
              </a:ext>
            </a:extLst>
          </p:cNvPr>
          <p:cNvSpPr/>
          <p:nvPr/>
        </p:nvSpPr>
        <p:spPr>
          <a:xfrm>
            <a:off x="7875943" y="4660285"/>
            <a:ext cx="36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30" name="Action Button: Custom 66" descr="number 1">
            <a:hlinkClick r:id="" action="ppaction://noaction" highlightClick="1">
              <a:snd r:embed="rId17" name="4b.wav"/>
            </a:hlinkClick>
            <a:extLst>
              <a:ext uri="{FF2B5EF4-FFF2-40B4-BE49-F238E27FC236}">
                <a16:creationId xmlns:a16="http://schemas.microsoft.com/office/drawing/2014/main" id="{AE8CB7EA-853D-4673-92CC-6D0CCFA1C935}"/>
              </a:ext>
            </a:extLst>
          </p:cNvPr>
          <p:cNvSpPr/>
          <p:nvPr/>
        </p:nvSpPr>
        <p:spPr>
          <a:xfrm>
            <a:off x="7886075" y="5116115"/>
            <a:ext cx="36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32" name="Action Button: Custom 66" descr="number 1">
            <a:hlinkClick r:id="" action="ppaction://noaction" highlightClick="1">
              <a:snd r:embed="rId18" name="5b.wav"/>
            </a:hlinkClick>
            <a:extLst>
              <a:ext uri="{FF2B5EF4-FFF2-40B4-BE49-F238E27FC236}">
                <a16:creationId xmlns:a16="http://schemas.microsoft.com/office/drawing/2014/main" id="{1D068709-D6D0-4933-AD98-05C618009C4C}"/>
              </a:ext>
            </a:extLst>
          </p:cNvPr>
          <p:cNvSpPr/>
          <p:nvPr/>
        </p:nvSpPr>
        <p:spPr>
          <a:xfrm>
            <a:off x="7886075" y="5576947"/>
            <a:ext cx="36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71" name="Rectangle 70">
            <a:extLst>
              <a:ext uri="{FF2B5EF4-FFF2-40B4-BE49-F238E27FC236}">
                <a16:creationId xmlns:a16="http://schemas.microsoft.com/office/drawing/2014/main" id="{4BB833B3-8541-4106-AF5F-DFA329E3AD08}"/>
              </a:ext>
            </a:extLst>
          </p:cNvPr>
          <p:cNvSpPr/>
          <p:nvPr/>
        </p:nvSpPr>
        <p:spPr>
          <a:xfrm>
            <a:off x="1062263" y="3787954"/>
            <a:ext cx="4846750" cy="360001"/>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3" name="Rectangle 72">
            <a:extLst>
              <a:ext uri="{FF2B5EF4-FFF2-40B4-BE49-F238E27FC236}">
                <a16:creationId xmlns:a16="http://schemas.microsoft.com/office/drawing/2014/main" id="{BCD81638-E039-4361-B626-9544AC025AF1}"/>
              </a:ext>
            </a:extLst>
          </p:cNvPr>
          <p:cNvSpPr/>
          <p:nvPr/>
        </p:nvSpPr>
        <p:spPr>
          <a:xfrm>
            <a:off x="1062263" y="4240397"/>
            <a:ext cx="4846750" cy="360001"/>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4" name="Rectangle 73">
            <a:extLst>
              <a:ext uri="{FF2B5EF4-FFF2-40B4-BE49-F238E27FC236}">
                <a16:creationId xmlns:a16="http://schemas.microsoft.com/office/drawing/2014/main" id="{E7CEB9D6-A376-453C-901D-F6D7A0C69BFD}"/>
              </a:ext>
            </a:extLst>
          </p:cNvPr>
          <p:cNvSpPr/>
          <p:nvPr/>
        </p:nvSpPr>
        <p:spPr>
          <a:xfrm>
            <a:off x="1062263" y="4692840"/>
            <a:ext cx="4846750" cy="360001"/>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Rectangle 74">
            <a:extLst>
              <a:ext uri="{FF2B5EF4-FFF2-40B4-BE49-F238E27FC236}">
                <a16:creationId xmlns:a16="http://schemas.microsoft.com/office/drawing/2014/main" id="{14981350-953A-4A62-9943-88D5644522DB}"/>
              </a:ext>
            </a:extLst>
          </p:cNvPr>
          <p:cNvSpPr/>
          <p:nvPr/>
        </p:nvSpPr>
        <p:spPr>
          <a:xfrm>
            <a:off x="1062263" y="5145283"/>
            <a:ext cx="4846750" cy="360001"/>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6" name="Rectangle 75">
            <a:extLst>
              <a:ext uri="{FF2B5EF4-FFF2-40B4-BE49-F238E27FC236}">
                <a16:creationId xmlns:a16="http://schemas.microsoft.com/office/drawing/2014/main" id="{BD15967D-0B10-45D5-ABE5-11F69EF54D3D}"/>
              </a:ext>
            </a:extLst>
          </p:cNvPr>
          <p:cNvSpPr/>
          <p:nvPr/>
        </p:nvSpPr>
        <p:spPr>
          <a:xfrm>
            <a:off x="1062263" y="5597727"/>
            <a:ext cx="4846750" cy="360001"/>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78366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1"/>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grpId="0" nodeType="clickEffect">
                                  <p:stCondLst>
                                    <p:cond delay="0"/>
                                  </p:stCondLst>
                                  <p:childTnLst>
                                    <p:set>
                                      <p:cBhvr>
                                        <p:cTn id="17" dur="1" fill="hold">
                                          <p:stCondLst>
                                            <p:cond delay="0"/>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8" restart="whenNotActive" fill="hold" evtFilter="cancelBubble" nodeType="interactiveSeq">
                <p:stCondLst>
                  <p:cond evt="onClick" delay="0">
                    <p:tgtEl>
                      <p:spTgt spid="73"/>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23" restart="whenNotActive" fill="hold" evtFilter="cancelBubble" nodeType="interactiveSeq">
                <p:stCondLst>
                  <p:cond evt="onClick" delay="0">
                    <p:tgtEl>
                      <p:spTgt spid="7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28" restart="whenNotActive" fill="hold" evtFilter="cancelBubble" nodeType="interactiveSeq">
                <p:stCondLst>
                  <p:cond evt="onClick" delay="0">
                    <p:tgtEl>
                      <p:spTgt spid="75"/>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33" restart="whenNotActive" fill="hold" evtFilter="cancelBubble" nodeType="interactiveSeq">
                <p:stCondLst>
                  <p:cond evt="onClick" delay="0">
                    <p:tgtEl>
                      <p:spTgt spid="76"/>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grpId="0" nodeType="clickEffect">
                                  <p:stCondLst>
                                    <p:cond delay="0"/>
                                  </p:stCondLst>
                                  <p:childTnLst>
                                    <p:set>
                                      <p:cBhvr>
                                        <p:cTn id="37" dur="1" fill="hold">
                                          <p:stCondLst>
                                            <p:cond delay="0"/>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childTnLst>
        </p:cTn>
      </p:par>
    </p:tnLst>
    <p:bldLst>
      <p:bldP spid="60" grpId="0" animBg="1"/>
      <p:bldP spid="64" grpId="0" animBg="1"/>
      <p:bldP spid="71" grpId="0" animBg="1"/>
      <p:bldP spid="73" grpId="0" animBg="1"/>
      <p:bldP spid="74" grpId="0" animBg="1"/>
      <p:bldP spid="75" grpId="0" animBg="1"/>
      <p:bldP spid="76"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A40A82-7CB5-4B2C-BCA2-1CEFD173729D}"/>
              </a:ext>
            </a:extLst>
          </p:cNvPr>
          <p:cNvSpPr txBox="1"/>
          <p:nvPr/>
        </p:nvSpPr>
        <p:spPr>
          <a:xfrm>
            <a:off x="58599" y="1163992"/>
            <a:ext cx="11851321" cy="830997"/>
          </a:xfrm>
          <a:prstGeom prst="rect">
            <a:avLst/>
          </a:prstGeom>
          <a:noFill/>
        </p:spPr>
        <p:txBody>
          <a:bodyPr wrap="none" rtlCol="0">
            <a:spAutoFit/>
          </a:bodyPr>
          <a:lstStyle/>
          <a:p>
            <a:r>
              <a:rPr lang="en-GB" sz="2400" dirty="0">
                <a:solidFill>
                  <a:srgbClr val="115076"/>
                </a:solidFill>
              </a:rPr>
              <a:t>Tu </a:t>
            </a:r>
            <a:r>
              <a:rPr lang="en-GB" sz="2400" dirty="0" err="1">
                <a:solidFill>
                  <a:srgbClr val="115076"/>
                </a:solidFill>
              </a:rPr>
              <a:t>veux</a:t>
            </a:r>
            <a:r>
              <a:rPr lang="en-GB" sz="2400" dirty="0">
                <a:solidFill>
                  <a:srgbClr val="115076"/>
                </a:solidFill>
              </a:rPr>
              <a:t> faire </a:t>
            </a:r>
            <a:r>
              <a:rPr lang="en-GB" sz="2400" dirty="0" err="1">
                <a:solidFill>
                  <a:srgbClr val="115076"/>
                </a:solidFill>
              </a:rPr>
              <a:t>une</a:t>
            </a:r>
            <a:r>
              <a:rPr lang="en-GB" sz="2400" dirty="0">
                <a:solidFill>
                  <a:srgbClr val="115076"/>
                </a:solidFill>
              </a:rPr>
              <a:t> </a:t>
            </a:r>
            <a:r>
              <a:rPr lang="en-GB" sz="2400" dirty="0" err="1">
                <a:solidFill>
                  <a:srgbClr val="115076"/>
                </a:solidFill>
              </a:rPr>
              <a:t>activité</a:t>
            </a:r>
            <a:r>
              <a:rPr lang="en-GB" sz="2400" dirty="0">
                <a:solidFill>
                  <a:srgbClr val="115076"/>
                </a:solidFill>
              </a:rPr>
              <a:t> avec un(e) </a:t>
            </a:r>
            <a:r>
              <a:rPr lang="en-GB" sz="2400" dirty="0" err="1">
                <a:solidFill>
                  <a:srgbClr val="115076"/>
                </a:solidFill>
              </a:rPr>
              <a:t>ami</a:t>
            </a:r>
            <a:r>
              <a:rPr lang="en-GB" sz="2400" dirty="0">
                <a:solidFill>
                  <a:srgbClr val="115076"/>
                </a:solidFill>
              </a:rPr>
              <a:t>(e). </a:t>
            </a:r>
            <a:r>
              <a:rPr lang="en-GB" sz="2400" dirty="0" err="1">
                <a:solidFill>
                  <a:srgbClr val="115076"/>
                </a:solidFill>
              </a:rPr>
              <a:t>Va</a:t>
            </a:r>
            <a:r>
              <a:rPr lang="en-GB" sz="2400" dirty="0">
                <a:solidFill>
                  <a:srgbClr val="115076"/>
                </a:solidFill>
              </a:rPr>
              <a:t>-t-</a:t>
            </a:r>
            <a:r>
              <a:rPr lang="en-GB" sz="2400" dirty="0" err="1">
                <a:solidFill>
                  <a:srgbClr val="115076"/>
                </a:solidFill>
              </a:rPr>
              <a:t>il</a:t>
            </a:r>
            <a:r>
              <a:rPr lang="en-GB" sz="2400" dirty="0">
                <a:solidFill>
                  <a:srgbClr val="115076"/>
                </a:solidFill>
              </a:rPr>
              <a:t> / </a:t>
            </a:r>
            <a:r>
              <a:rPr lang="en-GB" sz="2400" dirty="0" err="1">
                <a:solidFill>
                  <a:srgbClr val="115076"/>
                </a:solidFill>
              </a:rPr>
              <a:t>va</a:t>
            </a:r>
            <a:r>
              <a:rPr lang="en-GB" sz="2400" dirty="0">
                <a:solidFill>
                  <a:srgbClr val="115076"/>
                </a:solidFill>
              </a:rPr>
              <a:t>-t-</a:t>
            </a:r>
            <a:r>
              <a:rPr lang="en-GB" sz="2400" dirty="0" err="1">
                <a:solidFill>
                  <a:srgbClr val="115076"/>
                </a:solidFill>
              </a:rPr>
              <a:t>elle</a:t>
            </a:r>
            <a:r>
              <a:rPr lang="en-GB" sz="2400" dirty="0">
                <a:solidFill>
                  <a:srgbClr val="115076"/>
                </a:solidFill>
              </a:rPr>
              <a:t> dire </a:t>
            </a:r>
            <a:r>
              <a:rPr lang="en-GB" sz="2400" dirty="0" err="1">
                <a:solidFill>
                  <a:srgbClr val="115076"/>
                </a:solidFill>
              </a:rPr>
              <a:t>oui</a:t>
            </a:r>
            <a:r>
              <a:rPr lang="en-GB" sz="2400" dirty="0">
                <a:solidFill>
                  <a:srgbClr val="115076"/>
                </a:solidFill>
              </a:rPr>
              <a:t> </a:t>
            </a:r>
            <a:r>
              <a:rPr lang="en-GB" sz="2400" dirty="0" err="1">
                <a:solidFill>
                  <a:srgbClr val="115076"/>
                </a:solidFill>
              </a:rPr>
              <a:t>ou</a:t>
            </a:r>
            <a:r>
              <a:rPr lang="en-GB" sz="2400" dirty="0">
                <a:solidFill>
                  <a:srgbClr val="115076"/>
                </a:solidFill>
              </a:rPr>
              <a:t> non ?</a:t>
            </a:r>
          </a:p>
          <a:p>
            <a:r>
              <a:rPr lang="en-GB" sz="2400" dirty="0" err="1">
                <a:solidFill>
                  <a:srgbClr val="115076"/>
                </a:solidFill>
              </a:rPr>
              <a:t>Fais</a:t>
            </a:r>
            <a:r>
              <a:rPr lang="en-GB" sz="2400" dirty="0">
                <a:solidFill>
                  <a:srgbClr val="115076"/>
                </a:solidFill>
              </a:rPr>
              <a:t> des questions et </a:t>
            </a:r>
            <a:r>
              <a:rPr lang="en-GB" sz="2400" dirty="0" err="1">
                <a:solidFill>
                  <a:srgbClr val="115076"/>
                </a:solidFill>
              </a:rPr>
              <a:t>donne</a:t>
            </a:r>
            <a:r>
              <a:rPr lang="en-GB" sz="2400" dirty="0">
                <a:solidFill>
                  <a:srgbClr val="115076"/>
                </a:solidFill>
              </a:rPr>
              <a:t> des </a:t>
            </a:r>
            <a:r>
              <a:rPr lang="en-GB" sz="2400" dirty="0" err="1">
                <a:solidFill>
                  <a:srgbClr val="115076"/>
                </a:solidFill>
              </a:rPr>
              <a:t>réponses</a:t>
            </a:r>
            <a:r>
              <a:rPr lang="en-GB" sz="2400" dirty="0">
                <a:solidFill>
                  <a:srgbClr val="115076"/>
                </a:solidFill>
              </a:rPr>
              <a:t> avec un(e) </a:t>
            </a:r>
            <a:r>
              <a:rPr lang="en-GB" sz="2400" dirty="0" err="1">
                <a:solidFill>
                  <a:srgbClr val="115076"/>
                </a:solidFill>
              </a:rPr>
              <a:t>partenaire</a:t>
            </a:r>
            <a:r>
              <a:rPr lang="en-GB" sz="2400" dirty="0">
                <a:solidFill>
                  <a:srgbClr val="115076"/>
                </a:solidFill>
              </a:rPr>
              <a:t>.</a:t>
            </a:r>
          </a:p>
        </p:txBody>
      </p:sp>
      <p:sp>
        <p:nvSpPr>
          <p:cNvPr id="7" name="TextBox 6">
            <a:extLst>
              <a:ext uri="{FF2B5EF4-FFF2-40B4-BE49-F238E27FC236}">
                <a16:creationId xmlns:a16="http://schemas.microsoft.com/office/drawing/2014/main" id="{0F47289C-B851-416F-A4DF-9B211B3BA02C}"/>
              </a:ext>
            </a:extLst>
          </p:cNvPr>
          <p:cNvSpPr txBox="1"/>
          <p:nvPr/>
        </p:nvSpPr>
        <p:spPr>
          <a:xfrm>
            <a:off x="188939" y="2154268"/>
            <a:ext cx="5434501" cy="1323439"/>
          </a:xfrm>
          <a:prstGeom prst="rect">
            <a:avLst/>
          </a:prstGeom>
          <a:noFill/>
          <a:ln>
            <a:solidFill>
              <a:srgbClr val="115076"/>
            </a:solidFill>
          </a:ln>
        </p:spPr>
        <p:txBody>
          <a:bodyPr wrap="none" rtlCol="0">
            <a:spAutoFit/>
          </a:bodyPr>
          <a:lstStyle/>
          <a:p>
            <a:r>
              <a:rPr lang="en-GB" sz="2000" b="1" dirty="0" err="1">
                <a:solidFill>
                  <a:srgbClr val="115076"/>
                </a:solidFill>
              </a:rPr>
              <a:t>Exemple</a:t>
            </a:r>
            <a:r>
              <a:rPr lang="en-GB" sz="2000" b="1" dirty="0">
                <a:solidFill>
                  <a:srgbClr val="115076"/>
                </a:solidFill>
              </a:rPr>
              <a:t> 1</a:t>
            </a:r>
            <a:r>
              <a:rPr lang="en-GB" sz="2000" dirty="0">
                <a:solidFill>
                  <a:srgbClr val="115076"/>
                </a:solidFill>
              </a:rPr>
              <a:t>:</a:t>
            </a:r>
          </a:p>
          <a:p>
            <a:endParaRPr lang="en-GB" sz="2000" b="1" dirty="0">
              <a:solidFill>
                <a:srgbClr val="115076"/>
              </a:solidFill>
            </a:endParaRPr>
          </a:p>
          <a:p>
            <a:r>
              <a:rPr lang="en-GB" sz="2000" b="1" dirty="0">
                <a:solidFill>
                  <a:srgbClr val="115076"/>
                </a:solidFill>
              </a:rPr>
              <a:t>A: </a:t>
            </a:r>
            <a:r>
              <a:rPr lang="en-GB" sz="2000" dirty="0" err="1">
                <a:solidFill>
                  <a:srgbClr val="115076"/>
                </a:solidFill>
              </a:rPr>
              <a:t>Veux-tu</a:t>
            </a:r>
            <a:r>
              <a:rPr lang="en-GB" sz="2000" dirty="0">
                <a:solidFill>
                  <a:srgbClr val="115076"/>
                </a:solidFill>
              </a:rPr>
              <a:t> </a:t>
            </a:r>
            <a:r>
              <a:rPr lang="en-GB" sz="2000" dirty="0" err="1">
                <a:solidFill>
                  <a:srgbClr val="115076"/>
                </a:solidFill>
              </a:rPr>
              <a:t>regarder</a:t>
            </a:r>
            <a:r>
              <a:rPr lang="en-GB" sz="2000" dirty="0">
                <a:solidFill>
                  <a:srgbClr val="115076"/>
                </a:solidFill>
              </a:rPr>
              <a:t> la </a:t>
            </a:r>
            <a:r>
              <a:rPr lang="en-GB" sz="2000" dirty="0" err="1">
                <a:solidFill>
                  <a:srgbClr val="115076"/>
                </a:solidFill>
              </a:rPr>
              <a:t>télé</a:t>
            </a:r>
            <a:r>
              <a:rPr lang="en-GB" sz="2000" dirty="0">
                <a:solidFill>
                  <a:srgbClr val="115076"/>
                </a:solidFill>
              </a:rPr>
              <a:t> ensemble ?</a:t>
            </a:r>
          </a:p>
          <a:p>
            <a:r>
              <a:rPr lang="en-GB" sz="2000" b="1" dirty="0">
                <a:solidFill>
                  <a:srgbClr val="115076"/>
                </a:solidFill>
              </a:rPr>
              <a:t>B: </a:t>
            </a:r>
            <a:r>
              <a:rPr lang="en-GB" sz="2000" b="1" dirty="0" err="1">
                <a:solidFill>
                  <a:srgbClr val="EE6000"/>
                </a:solidFill>
              </a:rPr>
              <a:t>Oui</a:t>
            </a:r>
            <a:r>
              <a:rPr lang="en-GB" sz="2000" b="1" dirty="0">
                <a:solidFill>
                  <a:srgbClr val="115076"/>
                </a:solidFill>
              </a:rPr>
              <a:t>, je </a:t>
            </a:r>
            <a:r>
              <a:rPr lang="en-GB" sz="2000" b="1" dirty="0" err="1">
                <a:solidFill>
                  <a:srgbClr val="115076"/>
                </a:solidFill>
              </a:rPr>
              <a:t>veux</a:t>
            </a:r>
            <a:r>
              <a:rPr lang="en-GB" sz="2000" b="1" dirty="0">
                <a:solidFill>
                  <a:srgbClr val="115076"/>
                </a:solidFill>
              </a:rPr>
              <a:t> </a:t>
            </a:r>
            <a:r>
              <a:rPr lang="en-GB" sz="2000" b="1" dirty="0" err="1">
                <a:solidFill>
                  <a:srgbClr val="115076"/>
                </a:solidFill>
              </a:rPr>
              <a:t>regarder</a:t>
            </a:r>
            <a:r>
              <a:rPr lang="en-GB" sz="2000" b="1" dirty="0">
                <a:solidFill>
                  <a:srgbClr val="115076"/>
                </a:solidFill>
              </a:rPr>
              <a:t> la </a:t>
            </a:r>
            <a:r>
              <a:rPr lang="en-GB" sz="2000" b="1" dirty="0" err="1">
                <a:solidFill>
                  <a:srgbClr val="115076"/>
                </a:solidFill>
              </a:rPr>
              <a:t>télé</a:t>
            </a:r>
            <a:r>
              <a:rPr lang="en-GB" sz="2000" b="1" dirty="0">
                <a:solidFill>
                  <a:srgbClr val="115076"/>
                </a:solidFill>
              </a:rPr>
              <a:t> ensemble ! </a:t>
            </a:r>
          </a:p>
        </p:txBody>
      </p:sp>
      <p:sp>
        <p:nvSpPr>
          <p:cNvPr id="33" name="TextBox 32">
            <a:extLst>
              <a:ext uri="{FF2B5EF4-FFF2-40B4-BE49-F238E27FC236}">
                <a16:creationId xmlns:a16="http://schemas.microsoft.com/office/drawing/2014/main" id="{079A2D56-5AE3-4D0B-BAF9-C029124A183C}"/>
              </a:ext>
            </a:extLst>
          </p:cNvPr>
          <p:cNvSpPr txBox="1"/>
          <p:nvPr/>
        </p:nvSpPr>
        <p:spPr>
          <a:xfrm>
            <a:off x="188939" y="3539573"/>
            <a:ext cx="6300123" cy="1323439"/>
          </a:xfrm>
          <a:prstGeom prst="rect">
            <a:avLst/>
          </a:prstGeom>
          <a:noFill/>
          <a:ln>
            <a:solidFill>
              <a:srgbClr val="115076"/>
            </a:solidFill>
          </a:ln>
        </p:spPr>
        <p:txBody>
          <a:bodyPr wrap="none" rtlCol="0">
            <a:spAutoFit/>
          </a:bodyPr>
          <a:lstStyle/>
          <a:p>
            <a:r>
              <a:rPr lang="en-GB" sz="2000" b="1" dirty="0" err="1">
                <a:solidFill>
                  <a:srgbClr val="115076"/>
                </a:solidFill>
              </a:rPr>
              <a:t>Exemple</a:t>
            </a:r>
            <a:r>
              <a:rPr lang="en-GB" sz="2000" b="1" dirty="0">
                <a:solidFill>
                  <a:srgbClr val="115076"/>
                </a:solidFill>
              </a:rPr>
              <a:t> 2</a:t>
            </a:r>
            <a:r>
              <a:rPr lang="en-GB" sz="2000" dirty="0">
                <a:solidFill>
                  <a:srgbClr val="115076"/>
                </a:solidFill>
              </a:rPr>
              <a:t>:</a:t>
            </a:r>
          </a:p>
          <a:p>
            <a:endParaRPr lang="en-GB" sz="2000" b="1" dirty="0">
              <a:solidFill>
                <a:srgbClr val="115076"/>
              </a:solidFill>
            </a:endParaRPr>
          </a:p>
          <a:p>
            <a:r>
              <a:rPr lang="en-GB" sz="2000" b="1" dirty="0">
                <a:solidFill>
                  <a:srgbClr val="115076"/>
                </a:solidFill>
              </a:rPr>
              <a:t>A: </a:t>
            </a:r>
            <a:r>
              <a:rPr lang="en-GB" sz="2000" dirty="0" err="1">
                <a:solidFill>
                  <a:srgbClr val="115076"/>
                </a:solidFill>
              </a:rPr>
              <a:t>Veux-tu</a:t>
            </a:r>
            <a:r>
              <a:rPr lang="en-GB" sz="2000" dirty="0">
                <a:solidFill>
                  <a:srgbClr val="115076"/>
                </a:solidFill>
              </a:rPr>
              <a:t> </a:t>
            </a:r>
            <a:r>
              <a:rPr lang="en-GB" sz="2000" dirty="0" err="1">
                <a:solidFill>
                  <a:srgbClr val="115076"/>
                </a:solidFill>
              </a:rPr>
              <a:t>regarder</a:t>
            </a:r>
            <a:r>
              <a:rPr lang="en-GB" sz="2000" dirty="0">
                <a:solidFill>
                  <a:srgbClr val="115076"/>
                </a:solidFill>
              </a:rPr>
              <a:t> la </a:t>
            </a:r>
            <a:r>
              <a:rPr lang="en-GB" sz="2000" dirty="0" err="1">
                <a:solidFill>
                  <a:srgbClr val="115076"/>
                </a:solidFill>
              </a:rPr>
              <a:t>télé</a:t>
            </a:r>
            <a:r>
              <a:rPr lang="en-GB" sz="2000" dirty="0">
                <a:solidFill>
                  <a:srgbClr val="115076"/>
                </a:solidFill>
              </a:rPr>
              <a:t> ensemble ?</a:t>
            </a:r>
          </a:p>
          <a:p>
            <a:r>
              <a:rPr lang="en-GB" sz="2000" b="1" dirty="0">
                <a:solidFill>
                  <a:srgbClr val="115076"/>
                </a:solidFill>
              </a:rPr>
              <a:t>B: </a:t>
            </a:r>
            <a:r>
              <a:rPr lang="en-GB" sz="2000" b="1" dirty="0" err="1">
                <a:solidFill>
                  <a:srgbClr val="EE6000"/>
                </a:solidFill>
              </a:rPr>
              <a:t>Peut-être</a:t>
            </a:r>
            <a:r>
              <a:rPr lang="en-GB" sz="2000" b="1" dirty="0">
                <a:solidFill>
                  <a:srgbClr val="115076"/>
                </a:solidFill>
              </a:rPr>
              <a:t>… Tu </a:t>
            </a:r>
            <a:r>
              <a:rPr lang="en-GB" sz="2000" b="1" dirty="0" err="1">
                <a:solidFill>
                  <a:srgbClr val="115076"/>
                </a:solidFill>
              </a:rPr>
              <a:t>dois</a:t>
            </a:r>
            <a:r>
              <a:rPr lang="en-GB" sz="2000" b="1" dirty="0">
                <a:solidFill>
                  <a:srgbClr val="115076"/>
                </a:solidFill>
              </a:rPr>
              <a:t> encore demander </a:t>
            </a:r>
            <a:r>
              <a:rPr lang="en-GB" sz="2000" b="1" dirty="0" err="1">
                <a:solidFill>
                  <a:srgbClr val="115076"/>
                </a:solidFill>
              </a:rPr>
              <a:t>demain</a:t>
            </a:r>
            <a:r>
              <a:rPr lang="en-GB" sz="2000" b="1" dirty="0">
                <a:solidFill>
                  <a:srgbClr val="115076"/>
                </a:solidFill>
              </a:rPr>
              <a:t> !</a:t>
            </a:r>
          </a:p>
        </p:txBody>
      </p:sp>
      <p:sp>
        <p:nvSpPr>
          <p:cNvPr id="42" name="TextBox 41">
            <a:extLst>
              <a:ext uri="{FF2B5EF4-FFF2-40B4-BE49-F238E27FC236}">
                <a16:creationId xmlns:a16="http://schemas.microsoft.com/office/drawing/2014/main" id="{C6011A8C-3F28-42C6-86A0-6B159F0E596D}"/>
              </a:ext>
            </a:extLst>
          </p:cNvPr>
          <p:cNvSpPr txBox="1"/>
          <p:nvPr/>
        </p:nvSpPr>
        <p:spPr>
          <a:xfrm>
            <a:off x="188940" y="4921796"/>
            <a:ext cx="8845691" cy="1323439"/>
          </a:xfrm>
          <a:prstGeom prst="rect">
            <a:avLst/>
          </a:prstGeom>
          <a:noFill/>
          <a:ln>
            <a:solidFill>
              <a:srgbClr val="115076"/>
            </a:solidFill>
          </a:ln>
        </p:spPr>
        <p:txBody>
          <a:bodyPr wrap="none" rtlCol="0">
            <a:spAutoFit/>
          </a:bodyPr>
          <a:lstStyle/>
          <a:p>
            <a:r>
              <a:rPr lang="en-GB" sz="2000" b="1" dirty="0" err="1">
                <a:solidFill>
                  <a:srgbClr val="115076"/>
                </a:solidFill>
              </a:rPr>
              <a:t>Exemple</a:t>
            </a:r>
            <a:r>
              <a:rPr lang="en-GB" sz="2000" b="1" dirty="0">
                <a:solidFill>
                  <a:srgbClr val="115076"/>
                </a:solidFill>
              </a:rPr>
              <a:t> 3</a:t>
            </a:r>
            <a:r>
              <a:rPr lang="en-GB" sz="2000" dirty="0">
                <a:solidFill>
                  <a:srgbClr val="115076"/>
                </a:solidFill>
              </a:rPr>
              <a:t>:</a:t>
            </a:r>
          </a:p>
          <a:p>
            <a:endParaRPr lang="en-GB" sz="2000" b="1" dirty="0">
              <a:solidFill>
                <a:srgbClr val="115076"/>
              </a:solidFill>
            </a:endParaRPr>
          </a:p>
          <a:p>
            <a:r>
              <a:rPr lang="en-GB" sz="2000" b="1" dirty="0">
                <a:solidFill>
                  <a:srgbClr val="115076"/>
                </a:solidFill>
              </a:rPr>
              <a:t>A: </a:t>
            </a:r>
            <a:r>
              <a:rPr lang="en-GB" sz="2000" dirty="0" err="1">
                <a:solidFill>
                  <a:srgbClr val="115076"/>
                </a:solidFill>
              </a:rPr>
              <a:t>Veux-tu</a:t>
            </a:r>
            <a:r>
              <a:rPr lang="en-GB" sz="2000" dirty="0">
                <a:solidFill>
                  <a:srgbClr val="115076"/>
                </a:solidFill>
              </a:rPr>
              <a:t> </a:t>
            </a:r>
            <a:r>
              <a:rPr lang="en-GB" sz="2000" dirty="0" err="1">
                <a:solidFill>
                  <a:srgbClr val="115076"/>
                </a:solidFill>
              </a:rPr>
              <a:t>regarder</a:t>
            </a:r>
            <a:r>
              <a:rPr lang="en-GB" sz="2000" dirty="0">
                <a:solidFill>
                  <a:srgbClr val="115076"/>
                </a:solidFill>
              </a:rPr>
              <a:t> la </a:t>
            </a:r>
            <a:r>
              <a:rPr lang="en-GB" sz="2000" dirty="0" err="1">
                <a:solidFill>
                  <a:srgbClr val="115076"/>
                </a:solidFill>
              </a:rPr>
              <a:t>télé</a:t>
            </a:r>
            <a:r>
              <a:rPr lang="en-GB" sz="2000" dirty="0">
                <a:solidFill>
                  <a:srgbClr val="115076"/>
                </a:solidFill>
              </a:rPr>
              <a:t> ensemble ?</a:t>
            </a:r>
          </a:p>
          <a:p>
            <a:r>
              <a:rPr lang="en-GB" sz="2000" b="1" dirty="0">
                <a:solidFill>
                  <a:srgbClr val="115076"/>
                </a:solidFill>
              </a:rPr>
              <a:t>B: </a:t>
            </a:r>
            <a:r>
              <a:rPr lang="en-GB" sz="2000" b="1" dirty="0" err="1">
                <a:solidFill>
                  <a:srgbClr val="EE6000"/>
                </a:solidFill>
              </a:rPr>
              <a:t>Désolé</a:t>
            </a:r>
            <a:r>
              <a:rPr lang="en-GB" sz="2000" b="1" dirty="0">
                <a:solidFill>
                  <a:srgbClr val="EE6000"/>
                </a:solidFill>
              </a:rPr>
              <a:t>(e)</a:t>
            </a:r>
            <a:r>
              <a:rPr lang="en-GB" sz="2000" b="1" dirty="0">
                <a:solidFill>
                  <a:srgbClr val="115076"/>
                </a:solidFill>
              </a:rPr>
              <a:t>, je ne </a:t>
            </a:r>
            <a:r>
              <a:rPr lang="en-GB" sz="2000" b="1" dirty="0" err="1">
                <a:solidFill>
                  <a:srgbClr val="115076"/>
                </a:solidFill>
              </a:rPr>
              <a:t>veux</a:t>
            </a:r>
            <a:r>
              <a:rPr lang="en-GB" sz="2000" b="1" dirty="0">
                <a:solidFill>
                  <a:srgbClr val="115076"/>
                </a:solidFill>
              </a:rPr>
              <a:t> pas </a:t>
            </a:r>
            <a:r>
              <a:rPr lang="en-GB" sz="2000" b="1" dirty="0" err="1">
                <a:solidFill>
                  <a:srgbClr val="115076"/>
                </a:solidFill>
              </a:rPr>
              <a:t>regarder</a:t>
            </a:r>
            <a:r>
              <a:rPr lang="en-GB" sz="2000" b="1" dirty="0">
                <a:solidFill>
                  <a:srgbClr val="115076"/>
                </a:solidFill>
              </a:rPr>
              <a:t> la </a:t>
            </a:r>
            <a:r>
              <a:rPr lang="en-GB" sz="2000" b="1" dirty="0" err="1">
                <a:solidFill>
                  <a:srgbClr val="115076"/>
                </a:solidFill>
              </a:rPr>
              <a:t>télé</a:t>
            </a:r>
            <a:r>
              <a:rPr lang="en-GB" sz="2000" b="1" dirty="0">
                <a:solidFill>
                  <a:srgbClr val="115076"/>
                </a:solidFill>
              </a:rPr>
              <a:t>. Je </a:t>
            </a:r>
            <a:r>
              <a:rPr lang="en-GB" sz="2000" b="1" dirty="0" err="1">
                <a:solidFill>
                  <a:srgbClr val="115076"/>
                </a:solidFill>
              </a:rPr>
              <a:t>dois</a:t>
            </a:r>
            <a:r>
              <a:rPr lang="en-GB" sz="2000" b="1" dirty="0">
                <a:solidFill>
                  <a:srgbClr val="115076"/>
                </a:solidFill>
              </a:rPr>
              <a:t> faire le ménage !</a:t>
            </a:r>
          </a:p>
        </p:txBody>
      </p:sp>
      <p:sp>
        <p:nvSpPr>
          <p:cNvPr id="10" name="TextBox 9">
            <a:extLst>
              <a:ext uri="{FF2B5EF4-FFF2-40B4-BE49-F238E27FC236}">
                <a16:creationId xmlns:a16="http://schemas.microsoft.com/office/drawing/2014/main" id="{7800FC2E-D8DA-46AD-A0C4-1F64A7771007}"/>
              </a:ext>
            </a:extLst>
          </p:cNvPr>
          <p:cNvSpPr txBox="1"/>
          <p:nvPr/>
        </p:nvSpPr>
        <p:spPr>
          <a:xfrm>
            <a:off x="5623440" y="3077597"/>
            <a:ext cx="1462260" cy="400110"/>
          </a:xfrm>
          <a:prstGeom prst="rect">
            <a:avLst/>
          </a:prstGeom>
          <a:noFill/>
        </p:spPr>
        <p:txBody>
          <a:bodyPr wrap="none" rtlCol="0">
            <a:spAutoFit/>
          </a:bodyPr>
          <a:lstStyle/>
          <a:p>
            <a:r>
              <a:rPr lang="en-GB" sz="2000" b="1" dirty="0">
                <a:solidFill>
                  <a:srgbClr val="EE6000"/>
                </a:solidFill>
                <a:sym typeface="Wingdings" panose="05000000000000000000" pitchFamily="2" charset="2"/>
              </a:rPr>
              <a:t> 2 points</a:t>
            </a:r>
            <a:endParaRPr lang="en-GB" sz="2000" b="1" dirty="0">
              <a:solidFill>
                <a:srgbClr val="EE6000"/>
              </a:solidFill>
            </a:endParaRPr>
          </a:p>
        </p:txBody>
      </p:sp>
      <p:sp>
        <p:nvSpPr>
          <p:cNvPr id="43" name="TextBox 42">
            <a:extLst>
              <a:ext uri="{FF2B5EF4-FFF2-40B4-BE49-F238E27FC236}">
                <a16:creationId xmlns:a16="http://schemas.microsoft.com/office/drawing/2014/main" id="{BF371F02-E56F-41DF-AF84-BDD4FF6A613E}"/>
              </a:ext>
            </a:extLst>
          </p:cNvPr>
          <p:cNvSpPr txBox="1"/>
          <p:nvPr/>
        </p:nvSpPr>
        <p:spPr>
          <a:xfrm>
            <a:off x="6700658" y="4462902"/>
            <a:ext cx="1350050" cy="400110"/>
          </a:xfrm>
          <a:prstGeom prst="rect">
            <a:avLst/>
          </a:prstGeom>
          <a:noFill/>
        </p:spPr>
        <p:txBody>
          <a:bodyPr wrap="none" rtlCol="0">
            <a:spAutoFit/>
          </a:bodyPr>
          <a:lstStyle/>
          <a:p>
            <a:r>
              <a:rPr lang="en-GB" sz="2000" b="1" dirty="0">
                <a:solidFill>
                  <a:srgbClr val="EE6000"/>
                </a:solidFill>
                <a:sym typeface="Wingdings" panose="05000000000000000000" pitchFamily="2" charset="2"/>
              </a:rPr>
              <a:t> 1 point</a:t>
            </a:r>
            <a:endParaRPr lang="en-GB" sz="2000" b="1" dirty="0">
              <a:solidFill>
                <a:srgbClr val="EE6000"/>
              </a:solidFill>
            </a:endParaRPr>
          </a:p>
        </p:txBody>
      </p:sp>
      <p:sp>
        <p:nvSpPr>
          <p:cNvPr id="44" name="TextBox 43">
            <a:extLst>
              <a:ext uri="{FF2B5EF4-FFF2-40B4-BE49-F238E27FC236}">
                <a16:creationId xmlns:a16="http://schemas.microsoft.com/office/drawing/2014/main" id="{522BADC5-92F9-49DD-B97A-407FEA8DF3E1}"/>
              </a:ext>
            </a:extLst>
          </p:cNvPr>
          <p:cNvSpPr txBox="1"/>
          <p:nvPr/>
        </p:nvSpPr>
        <p:spPr>
          <a:xfrm>
            <a:off x="9060279" y="5903909"/>
            <a:ext cx="1462260" cy="400110"/>
          </a:xfrm>
          <a:prstGeom prst="rect">
            <a:avLst/>
          </a:prstGeom>
          <a:noFill/>
        </p:spPr>
        <p:txBody>
          <a:bodyPr wrap="none" rtlCol="0">
            <a:spAutoFit/>
          </a:bodyPr>
          <a:lstStyle/>
          <a:p>
            <a:r>
              <a:rPr lang="en-GB" sz="2000" b="1" dirty="0">
                <a:solidFill>
                  <a:srgbClr val="EE6000"/>
                </a:solidFill>
                <a:sym typeface="Wingdings" panose="05000000000000000000" pitchFamily="2" charset="2"/>
              </a:rPr>
              <a:t> 0 points</a:t>
            </a:r>
            <a:endParaRPr lang="en-GB" sz="2000" b="1" dirty="0">
              <a:solidFill>
                <a:srgbClr val="EE6000"/>
              </a:solidFill>
            </a:endParaRPr>
          </a:p>
        </p:txBody>
      </p:sp>
      <p:sp>
        <p:nvSpPr>
          <p:cNvPr id="11" name="Rectangle 10">
            <a:extLst>
              <a:ext uri="{FF2B5EF4-FFF2-40B4-BE49-F238E27FC236}">
                <a16:creationId xmlns:a16="http://schemas.microsoft.com/office/drawing/2014/main" id="{9BDA3FF7-F3C0-4AC9-BEAC-104502CD0084}"/>
              </a:ext>
            </a:extLst>
          </p:cNvPr>
          <p:cNvSpPr/>
          <p:nvPr/>
        </p:nvSpPr>
        <p:spPr>
          <a:xfrm>
            <a:off x="8340279" y="2155886"/>
            <a:ext cx="1440000" cy="1440000"/>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Questions</a:t>
            </a:r>
          </a:p>
        </p:txBody>
      </p:sp>
      <p:sp>
        <p:nvSpPr>
          <p:cNvPr id="45" name="Rectangle 44">
            <a:extLst>
              <a:ext uri="{FF2B5EF4-FFF2-40B4-BE49-F238E27FC236}">
                <a16:creationId xmlns:a16="http://schemas.microsoft.com/office/drawing/2014/main" id="{52667A05-9C15-48AD-9A84-2D594EAC6537}"/>
              </a:ext>
            </a:extLst>
          </p:cNvPr>
          <p:cNvSpPr/>
          <p:nvPr/>
        </p:nvSpPr>
        <p:spPr>
          <a:xfrm>
            <a:off x="10314858" y="2155886"/>
            <a:ext cx="1440000" cy="1440000"/>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115076"/>
                </a:solidFill>
              </a:rPr>
              <a:t>Réponses</a:t>
            </a:r>
            <a:endParaRPr lang="en-GB" sz="2000" b="1" dirty="0">
              <a:solidFill>
                <a:srgbClr val="115076"/>
              </a:solidFill>
            </a:endParaRPr>
          </a:p>
        </p:txBody>
      </p:sp>
      <p:sp>
        <p:nvSpPr>
          <p:cNvPr id="14" name="TextBox 13">
            <a:extLst>
              <a:ext uri="{FF2B5EF4-FFF2-40B4-BE49-F238E27FC236}">
                <a16:creationId xmlns:a16="http://schemas.microsoft.com/office/drawing/2014/main" id="{F2E61B21-4349-4D54-8CB6-496B421DBCAF}"/>
              </a:ext>
            </a:extLst>
          </p:cNvPr>
          <p:cNvSpPr txBox="1"/>
          <p:nvPr/>
        </p:nvSpPr>
        <p:spPr>
          <a:xfrm>
            <a:off x="8196100" y="3595886"/>
            <a:ext cx="1728358" cy="400110"/>
          </a:xfrm>
          <a:prstGeom prst="rect">
            <a:avLst/>
          </a:prstGeom>
          <a:noFill/>
        </p:spPr>
        <p:txBody>
          <a:bodyPr wrap="none" rtlCol="0">
            <a:spAutoFit/>
          </a:bodyPr>
          <a:lstStyle/>
          <a:p>
            <a:pPr algn="ctr"/>
            <a:r>
              <a:rPr lang="en-GB" sz="2000" dirty="0" err="1">
                <a:solidFill>
                  <a:schemeClr val="accent5">
                    <a:lumMod val="50000"/>
                  </a:schemeClr>
                </a:solidFill>
              </a:rPr>
              <a:t>Partenaire</a:t>
            </a:r>
            <a:r>
              <a:rPr lang="en-GB" sz="2000" dirty="0">
                <a:solidFill>
                  <a:schemeClr val="accent5">
                    <a:lumMod val="50000"/>
                  </a:schemeClr>
                </a:solidFill>
              </a:rPr>
              <a:t> A</a:t>
            </a:r>
          </a:p>
        </p:txBody>
      </p:sp>
      <p:sp>
        <p:nvSpPr>
          <p:cNvPr id="46" name="TextBox 45">
            <a:extLst>
              <a:ext uri="{FF2B5EF4-FFF2-40B4-BE49-F238E27FC236}">
                <a16:creationId xmlns:a16="http://schemas.microsoft.com/office/drawing/2014/main" id="{EB7B82B8-26BE-4618-8108-3CDAC3D73E92}"/>
              </a:ext>
            </a:extLst>
          </p:cNvPr>
          <p:cNvSpPr txBox="1"/>
          <p:nvPr/>
        </p:nvSpPr>
        <p:spPr>
          <a:xfrm>
            <a:off x="10191428" y="3595886"/>
            <a:ext cx="1686680" cy="400110"/>
          </a:xfrm>
          <a:prstGeom prst="rect">
            <a:avLst/>
          </a:prstGeom>
          <a:noFill/>
        </p:spPr>
        <p:txBody>
          <a:bodyPr wrap="none" rtlCol="0">
            <a:spAutoFit/>
          </a:bodyPr>
          <a:lstStyle/>
          <a:p>
            <a:pPr algn="ctr"/>
            <a:r>
              <a:rPr lang="en-GB" sz="2000" dirty="0" err="1">
                <a:solidFill>
                  <a:schemeClr val="accent5">
                    <a:lumMod val="50000"/>
                  </a:schemeClr>
                </a:solidFill>
              </a:rPr>
              <a:t>Partenaire</a:t>
            </a:r>
            <a:r>
              <a:rPr lang="en-GB" sz="2000" dirty="0">
                <a:solidFill>
                  <a:schemeClr val="accent5">
                    <a:lumMod val="50000"/>
                  </a:schemeClr>
                </a:solidFill>
              </a:rPr>
              <a:t> B</a:t>
            </a:r>
          </a:p>
        </p:txBody>
      </p:sp>
      <p:pic>
        <p:nvPicPr>
          <p:cNvPr id="21" name="Picture 20" descr="background rectangle">
            <a:extLst>
              <a:ext uri="{FF2B5EF4-FFF2-40B4-BE49-F238E27FC236}">
                <a16:creationId xmlns:a16="http://schemas.microsoft.com/office/drawing/2014/main" id="{16BAA274-1C91-4C36-9912-2D960721C6F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2" name="Title 3">
            <a:extLst>
              <a:ext uri="{FF2B5EF4-FFF2-40B4-BE49-F238E27FC236}">
                <a16:creationId xmlns:a16="http://schemas.microsoft.com/office/drawing/2014/main" id="{3F3685CB-688B-4C66-A697-5D953BAF851F}"/>
              </a:ext>
            </a:extLst>
          </p:cNvPr>
          <p:cNvSpPr>
            <a:spLocks noGrp="1"/>
          </p:cNvSpPr>
          <p:nvPr>
            <p:ph type="title"/>
          </p:nvPr>
        </p:nvSpPr>
        <p:spPr>
          <a:xfrm>
            <a:off x="0" y="296864"/>
            <a:ext cx="5734756" cy="707849"/>
          </a:xfrm>
        </p:spPr>
        <p:txBody>
          <a:bodyPr>
            <a:normAutofit/>
          </a:bodyPr>
          <a:lstStyle/>
          <a:p>
            <a:r>
              <a:rPr lang="en-GB" sz="3600" b="1" dirty="0" err="1">
                <a:solidFill>
                  <a:schemeClr val="bg1"/>
                </a:solidFill>
              </a:rPr>
              <a:t>Veux-tu</a:t>
            </a:r>
            <a:r>
              <a:rPr lang="en-GB" sz="3600" b="1" dirty="0">
                <a:solidFill>
                  <a:schemeClr val="bg1"/>
                </a:solidFill>
              </a:rPr>
              <a:t> faire </a:t>
            </a:r>
            <a:r>
              <a:rPr lang="en-GB" sz="3600" b="1" dirty="0" err="1">
                <a:solidFill>
                  <a:schemeClr val="bg1"/>
                </a:solidFill>
              </a:rPr>
              <a:t>ça</a:t>
            </a:r>
            <a:r>
              <a:rPr lang="en-GB" sz="3600" b="1" dirty="0">
                <a:solidFill>
                  <a:schemeClr val="bg1"/>
                </a:solidFill>
              </a:rPr>
              <a:t>?  </a:t>
            </a:r>
          </a:p>
        </p:txBody>
      </p:sp>
      <p:sp>
        <p:nvSpPr>
          <p:cNvPr id="23" name="Rounded Rectangle 46">
            <a:extLst>
              <a:ext uri="{FF2B5EF4-FFF2-40B4-BE49-F238E27FC236}">
                <a16:creationId xmlns:a16="http://schemas.microsoft.com/office/drawing/2014/main" id="{E9C7AC35-5D8A-4DDE-85E0-BF6955203D83}"/>
              </a:ext>
            </a:extLst>
          </p:cNvPr>
          <p:cNvSpPr/>
          <p:nvPr/>
        </p:nvSpPr>
        <p:spPr>
          <a:xfrm>
            <a:off x="9594937" y="249867"/>
            <a:ext cx="2314984" cy="40148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5711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3" grpId="0" animBg="1"/>
      <p:bldP spid="42" grpId="0" animBg="1"/>
      <p:bldP spid="10" grpId="0"/>
      <p:bldP spid="43" grpId="0"/>
      <p:bldP spid="44"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A40A82-7CB5-4B2C-BCA2-1CEFD173729D}"/>
              </a:ext>
            </a:extLst>
          </p:cNvPr>
          <p:cNvSpPr txBox="1"/>
          <p:nvPr/>
        </p:nvSpPr>
        <p:spPr>
          <a:xfrm>
            <a:off x="58599" y="1163992"/>
            <a:ext cx="11851321" cy="830997"/>
          </a:xfrm>
          <a:prstGeom prst="rect">
            <a:avLst/>
          </a:prstGeom>
          <a:noFill/>
        </p:spPr>
        <p:txBody>
          <a:bodyPr wrap="none" rtlCol="0">
            <a:spAutoFit/>
          </a:bodyPr>
          <a:lstStyle/>
          <a:p>
            <a:r>
              <a:rPr lang="en-GB" sz="2400" dirty="0">
                <a:solidFill>
                  <a:srgbClr val="115076"/>
                </a:solidFill>
              </a:rPr>
              <a:t>Tu </a:t>
            </a:r>
            <a:r>
              <a:rPr lang="en-GB" sz="2400" dirty="0" err="1">
                <a:solidFill>
                  <a:srgbClr val="115076"/>
                </a:solidFill>
              </a:rPr>
              <a:t>veux</a:t>
            </a:r>
            <a:r>
              <a:rPr lang="en-GB" sz="2400" dirty="0">
                <a:solidFill>
                  <a:srgbClr val="115076"/>
                </a:solidFill>
              </a:rPr>
              <a:t> faire </a:t>
            </a:r>
            <a:r>
              <a:rPr lang="en-GB" sz="2400" dirty="0" err="1">
                <a:solidFill>
                  <a:srgbClr val="115076"/>
                </a:solidFill>
              </a:rPr>
              <a:t>une</a:t>
            </a:r>
            <a:r>
              <a:rPr lang="en-GB" sz="2400" dirty="0">
                <a:solidFill>
                  <a:srgbClr val="115076"/>
                </a:solidFill>
              </a:rPr>
              <a:t> </a:t>
            </a:r>
            <a:r>
              <a:rPr lang="en-GB" sz="2400" dirty="0" err="1">
                <a:solidFill>
                  <a:srgbClr val="115076"/>
                </a:solidFill>
              </a:rPr>
              <a:t>activité</a:t>
            </a:r>
            <a:r>
              <a:rPr lang="en-GB" sz="2400" dirty="0">
                <a:solidFill>
                  <a:srgbClr val="115076"/>
                </a:solidFill>
              </a:rPr>
              <a:t> avec un(e) </a:t>
            </a:r>
            <a:r>
              <a:rPr lang="en-GB" sz="2400" dirty="0" err="1">
                <a:solidFill>
                  <a:srgbClr val="115076"/>
                </a:solidFill>
              </a:rPr>
              <a:t>ami</a:t>
            </a:r>
            <a:r>
              <a:rPr lang="en-GB" sz="2400" dirty="0">
                <a:solidFill>
                  <a:srgbClr val="115076"/>
                </a:solidFill>
              </a:rPr>
              <a:t>(e). </a:t>
            </a:r>
            <a:r>
              <a:rPr lang="en-GB" sz="2400" dirty="0" err="1">
                <a:solidFill>
                  <a:srgbClr val="115076"/>
                </a:solidFill>
              </a:rPr>
              <a:t>Va</a:t>
            </a:r>
            <a:r>
              <a:rPr lang="en-GB" sz="2400" dirty="0">
                <a:solidFill>
                  <a:srgbClr val="115076"/>
                </a:solidFill>
              </a:rPr>
              <a:t>-t-</a:t>
            </a:r>
            <a:r>
              <a:rPr lang="en-GB" sz="2400" dirty="0" err="1">
                <a:solidFill>
                  <a:srgbClr val="115076"/>
                </a:solidFill>
              </a:rPr>
              <a:t>il</a:t>
            </a:r>
            <a:r>
              <a:rPr lang="en-GB" sz="2400" dirty="0">
                <a:solidFill>
                  <a:srgbClr val="115076"/>
                </a:solidFill>
              </a:rPr>
              <a:t> / </a:t>
            </a:r>
            <a:r>
              <a:rPr lang="en-GB" sz="2400" dirty="0" err="1">
                <a:solidFill>
                  <a:srgbClr val="115076"/>
                </a:solidFill>
              </a:rPr>
              <a:t>va</a:t>
            </a:r>
            <a:r>
              <a:rPr lang="en-GB" sz="2400" dirty="0">
                <a:solidFill>
                  <a:srgbClr val="115076"/>
                </a:solidFill>
              </a:rPr>
              <a:t>-t-</a:t>
            </a:r>
            <a:r>
              <a:rPr lang="en-GB" sz="2400" dirty="0" err="1">
                <a:solidFill>
                  <a:srgbClr val="115076"/>
                </a:solidFill>
              </a:rPr>
              <a:t>elle</a:t>
            </a:r>
            <a:r>
              <a:rPr lang="en-GB" sz="2400" dirty="0">
                <a:solidFill>
                  <a:srgbClr val="115076"/>
                </a:solidFill>
              </a:rPr>
              <a:t> dire </a:t>
            </a:r>
            <a:r>
              <a:rPr lang="en-GB" sz="2400" dirty="0" err="1">
                <a:solidFill>
                  <a:srgbClr val="115076"/>
                </a:solidFill>
              </a:rPr>
              <a:t>oui</a:t>
            </a:r>
            <a:r>
              <a:rPr lang="en-GB" sz="2400" dirty="0">
                <a:solidFill>
                  <a:srgbClr val="115076"/>
                </a:solidFill>
              </a:rPr>
              <a:t> </a:t>
            </a:r>
            <a:r>
              <a:rPr lang="en-GB" sz="2400" dirty="0" err="1">
                <a:solidFill>
                  <a:srgbClr val="115076"/>
                </a:solidFill>
              </a:rPr>
              <a:t>ou</a:t>
            </a:r>
            <a:r>
              <a:rPr lang="en-GB" sz="2400" dirty="0">
                <a:solidFill>
                  <a:srgbClr val="115076"/>
                </a:solidFill>
              </a:rPr>
              <a:t> non ?</a:t>
            </a:r>
          </a:p>
          <a:p>
            <a:r>
              <a:rPr lang="en-GB" sz="2400" dirty="0" err="1">
                <a:solidFill>
                  <a:srgbClr val="115076"/>
                </a:solidFill>
              </a:rPr>
              <a:t>Écoute</a:t>
            </a:r>
            <a:r>
              <a:rPr lang="en-GB" sz="2400" dirty="0">
                <a:solidFill>
                  <a:srgbClr val="115076"/>
                </a:solidFill>
              </a:rPr>
              <a:t> ton/ta </a:t>
            </a:r>
            <a:r>
              <a:rPr lang="en-GB" sz="2400" dirty="0" err="1">
                <a:solidFill>
                  <a:srgbClr val="115076"/>
                </a:solidFill>
              </a:rPr>
              <a:t>partenaire</a:t>
            </a:r>
            <a:r>
              <a:rPr lang="en-GB" sz="2400" dirty="0">
                <a:solidFill>
                  <a:srgbClr val="115076"/>
                </a:solidFill>
              </a:rPr>
              <a:t>. </a:t>
            </a:r>
            <a:r>
              <a:rPr lang="en-GB" sz="2400" dirty="0" err="1">
                <a:solidFill>
                  <a:srgbClr val="115076"/>
                </a:solidFill>
              </a:rPr>
              <a:t>Fais</a:t>
            </a:r>
            <a:r>
              <a:rPr lang="en-GB" sz="2400" dirty="0">
                <a:solidFill>
                  <a:srgbClr val="115076"/>
                </a:solidFill>
              </a:rPr>
              <a:t> des questions </a:t>
            </a:r>
            <a:r>
              <a:rPr lang="en-GB" sz="2400" b="1" dirty="0">
                <a:solidFill>
                  <a:srgbClr val="115076"/>
                </a:solidFill>
              </a:rPr>
              <a:t>(</a:t>
            </a:r>
            <a:r>
              <a:rPr lang="en-GB" sz="2400" b="1" dirty="0">
                <a:solidFill>
                  <a:srgbClr val="EE6000"/>
                </a:solidFill>
              </a:rPr>
              <a:t>Q</a:t>
            </a:r>
            <a:r>
              <a:rPr lang="en-GB" sz="2400" b="1" dirty="0">
                <a:solidFill>
                  <a:srgbClr val="115076"/>
                </a:solidFill>
              </a:rPr>
              <a:t>) </a:t>
            </a:r>
            <a:r>
              <a:rPr lang="en-GB" sz="2400" dirty="0">
                <a:solidFill>
                  <a:srgbClr val="115076"/>
                </a:solidFill>
              </a:rPr>
              <a:t>et </a:t>
            </a:r>
            <a:r>
              <a:rPr lang="en-GB" sz="2400" dirty="0" err="1">
                <a:solidFill>
                  <a:srgbClr val="115076"/>
                </a:solidFill>
              </a:rPr>
              <a:t>donne</a:t>
            </a:r>
            <a:r>
              <a:rPr lang="en-GB" sz="2400" dirty="0">
                <a:solidFill>
                  <a:srgbClr val="115076"/>
                </a:solidFill>
              </a:rPr>
              <a:t> des </a:t>
            </a:r>
            <a:r>
              <a:rPr lang="en-GB" sz="2400" dirty="0" err="1">
                <a:solidFill>
                  <a:srgbClr val="115076"/>
                </a:solidFill>
              </a:rPr>
              <a:t>réponses</a:t>
            </a:r>
            <a:r>
              <a:rPr lang="en-GB" sz="2400" dirty="0">
                <a:solidFill>
                  <a:srgbClr val="115076"/>
                </a:solidFill>
              </a:rPr>
              <a:t> </a:t>
            </a:r>
            <a:r>
              <a:rPr lang="en-GB" sz="2400" b="1" dirty="0">
                <a:solidFill>
                  <a:srgbClr val="115076"/>
                </a:solidFill>
              </a:rPr>
              <a:t>(</a:t>
            </a:r>
            <a:r>
              <a:rPr lang="en-GB" sz="2400" b="1" dirty="0">
                <a:solidFill>
                  <a:srgbClr val="EE6000"/>
                </a:solidFill>
              </a:rPr>
              <a:t>R</a:t>
            </a:r>
            <a:r>
              <a:rPr lang="en-GB" sz="2400" b="1" dirty="0">
                <a:solidFill>
                  <a:srgbClr val="115076"/>
                </a:solidFill>
              </a:rPr>
              <a:t>)</a:t>
            </a:r>
            <a:r>
              <a:rPr lang="en-GB" sz="2400" dirty="0">
                <a:solidFill>
                  <a:srgbClr val="115076"/>
                </a:solidFill>
              </a:rPr>
              <a:t>.</a:t>
            </a:r>
          </a:p>
        </p:txBody>
      </p:sp>
      <p:sp>
        <p:nvSpPr>
          <p:cNvPr id="7" name="TextBox 6">
            <a:extLst>
              <a:ext uri="{FF2B5EF4-FFF2-40B4-BE49-F238E27FC236}">
                <a16:creationId xmlns:a16="http://schemas.microsoft.com/office/drawing/2014/main" id="{0F47289C-B851-416F-A4DF-9B211B3BA02C}"/>
              </a:ext>
            </a:extLst>
          </p:cNvPr>
          <p:cNvSpPr txBox="1"/>
          <p:nvPr/>
        </p:nvSpPr>
        <p:spPr>
          <a:xfrm>
            <a:off x="188939" y="2154268"/>
            <a:ext cx="5434501" cy="1323439"/>
          </a:xfrm>
          <a:prstGeom prst="rect">
            <a:avLst/>
          </a:prstGeom>
          <a:noFill/>
          <a:ln>
            <a:solidFill>
              <a:srgbClr val="115076"/>
            </a:solidFill>
          </a:ln>
        </p:spPr>
        <p:txBody>
          <a:bodyPr wrap="none" rtlCol="0">
            <a:spAutoFit/>
          </a:bodyPr>
          <a:lstStyle/>
          <a:p>
            <a:r>
              <a:rPr lang="en-GB" sz="2000" b="1" dirty="0" err="1">
                <a:solidFill>
                  <a:srgbClr val="115076"/>
                </a:solidFill>
              </a:rPr>
              <a:t>Exemple</a:t>
            </a:r>
            <a:r>
              <a:rPr lang="en-GB" sz="2000" b="1" dirty="0">
                <a:solidFill>
                  <a:srgbClr val="115076"/>
                </a:solidFill>
              </a:rPr>
              <a:t> 1</a:t>
            </a:r>
            <a:r>
              <a:rPr lang="en-GB" sz="2000" dirty="0">
                <a:solidFill>
                  <a:srgbClr val="115076"/>
                </a:solidFill>
              </a:rPr>
              <a:t>:</a:t>
            </a:r>
          </a:p>
          <a:p>
            <a:endParaRPr lang="en-GB" sz="2000" b="1" dirty="0">
              <a:solidFill>
                <a:srgbClr val="115076"/>
              </a:solidFill>
            </a:endParaRPr>
          </a:p>
          <a:p>
            <a:r>
              <a:rPr lang="en-GB" sz="2000" b="1" dirty="0">
                <a:solidFill>
                  <a:srgbClr val="115076"/>
                </a:solidFill>
              </a:rPr>
              <a:t>A: </a:t>
            </a:r>
            <a:r>
              <a:rPr lang="en-GB" sz="2000" dirty="0" err="1">
                <a:solidFill>
                  <a:srgbClr val="115076"/>
                </a:solidFill>
              </a:rPr>
              <a:t>Veux-tu</a:t>
            </a:r>
            <a:r>
              <a:rPr lang="en-GB" sz="2000" dirty="0">
                <a:solidFill>
                  <a:srgbClr val="115076"/>
                </a:solidFill>
              </a:rPr>
              <a:t> </a:t>
            </a:r>
            <a:r>
              <a:rPr lang="en-GB" sz="2000" dirty="0" err="1">
                <a:solidFill>
                  <a:srgbClr val="115076"/>
                </a:solidFill>
              </a:rPr>
              <a:t>regarder</a:t>
            </a:r>
            <a:r>
              <a:rPr lang="en-GB" sz="2000" dirty="0">
                <a:solidFill>
                  <a:srgbClr val="115076"/>
                </a:solidFill>
              </a:rPr>
              <a:t> la </a:t>
            </a:r>
            <a:r>
              <a:rPr lang="en-GB" sz="2000" dirty="0" err="1">
                <a:solidFill>
                  <a:srgbClr val="115076"/>
                </a:solidFill>
              </a:rPr>
              <a:t>télé</a:t>
            </a:r>
            <a:r>
              <a:rPr lang="en-GB" sz="2000" dirty="0">
                <a:solidFill>
                  <a:srgbClr val="115076"/>
                </a:solidFill>
              </a:rPr>
              <a:t> ensemble ?</a:t>
            </a:r>
          </a:p>
          <a:p>
            <a:r>
              <a:rPr lang="en-GB" sz="2000" b="1" dirty="0">
                <a:solidFill>
                  <a:srgbClr val="115076"/>
                </a:solidFill>
              </a:rPr>
              <a:t>B: </a:t>
            </a:r>
            <a:r>
              <a:rPr lang="en-GB" sz="2000" b="1" dirty="0" err="1">
                <a:solidFill>
                  <a:srgbClr val="115076"/>
                </a:solidFill>
              </a:rPr>
              <a:t>Oui</a:t>
            </a:r>
            <a:r>
              <a:rPr lang="en-GB" sz="2000" b="1" dirty="0">
                <a:solidFill>
                  <a:srgbClr val="115076"/>
                </a:solidFill>
              </a:rPr>
              <a:t>, je </a:t>
            </a:r>
            <a:r>
              <a:rPr lang="en-GB" sz="2000" b="1" dirty="0" err="1">
                <a:solidFill>
                  <a:srgbClr val="115076"/>
                </a:solidFill>
              </a:rPr>
              <a:t>veux</a:t>
            </a:r>
            <a:r>
              <a:rPr lang="en-GB" sz="2000" b="1" dirty="0">
                <a:solidFill>
                  <a:srgbClr val="115076"/>
                </a:solidFill>
              </a:rPr>
              <a:t> </a:t>
            </a:r>
            <a:r>
              <a:rPr lang="en-GB" sz="2000" b="1" dirty="0" err="1">
                <a:solidFill>
                  <a:srgbClr val="115076"/>
                </a:solidFill>
              </a:rPr>
              <a:t>regarder</a:t>
            </a:r>
            <a:r>
              <a:rPr lang="en-GB" sz="2000" b="1" dirty="0">
                <a:solidFill>
                  <a:srgbClr val="115076"/>
                </a:solidFill>
              </a:rPr>
              <a:t> la </a:t>
            </a:r>
            <a:r>
              <a:rPr lang="en-GB" sz="2000" b="1" dirty="0" err="1">
                <a:solidFill>
                  <a:srgbClr val="115076"/>
                </a:solidFill>
              </a:rPr>
              <a:t>télé</a:t>
            </a:r>
            <a:r>
              <a:rPr lang="en-GB" sz="2000" b="1" dirty="0">
                <a:solidFill>
                  <a:srgbClr val="115076"/>
                </a:solidFill>
              </a:rPr>
              <a:t> ensemble ! </a:t>
            </a:r>
          </a:p>
        </p:txBody>
      </p:sp>
      <p:sp>
        <p:nvSpPr>
          <p:cNvPr id="33" name="TextBox 32">
            <a:extLst>
              <a:ext uri="{FF2B5EF4-FFF2-40B4-BE49-F238E27FC236}">
                <a16:creationId xmlns:a16="http://schemas.microsoft.com/office/drawing/2014/main" id="{079A2D56-5AE3-4D0B-BAF9-C029124A183C}"/>
              </a:ext>
            </a:extLst>
          </p:cNvPr>
          <p:cNvSpPr txBox="1"/>
          <p:nvPr/>
        </p:nvSpPr>
        <p:spPr>
          <a:xfrm>
            <a:off x="188939" y="3539573"/>
            <a:ext cx="6372257" cy="1323439"/>
          </a:xfrm>
          <a:prstGeom prst="rect">
            <a:avLst/>
          </a:prstGeom>
          <a:noFill/>
          <a:ln>
            <a:solidFill>
              <a:srgbClr val="115076"/>
            </a:solidFill>
          </a:ln>
        </p:spPr>
        <p:txBody>
          <a:bodyPr wrap="none" rtlCol="0">
            <a:spAutoFit/>
          </a:bodyPr>
          <a:lstStyle/>
          <a:p>
            <a:r>
              <a:rPr lang="en-GB" sz="2000" b="1" dirty="0" err="1">
                <a:solidFill>
                  <a:srgbClr val="115076"/>
                </a:solidFill>
              </a:rPr>
              <a:t>Exemple</a:t>
            </a:r>
            <a:r>
              <a:rPr lang="en-GB" sz="2000" b="1" dirty="0">
                <a:solidFill>
                  <a:srgbClr val="115076"/>
                </a:solidFill>
              </a:rPr>
              <a:t> 2</a:t>
            </a:r>
            <a:r>
              <a:rPr lang="en-GB" sz="2000" dirty="0">
                <a:solidFill>
                  <a:srgbClr val="115076"/>
                </a:solidFill>
              </a:rPr>
              <a:t>:</a:t>
            </a:r>
          </a:p>
          <a:p>
            <a:endParaRPr lang="en-GB" sz="2000" b="1" dirty="0">
              <a:solidFill>
                <a:srgbClr val="115076"/>
              </a:solidFill>
            </a:endParaRPr>
          </a:p>
          <a:p>
            <a:r>
              <a:rPr lang="en-GB" sz="2000" b="1" dirty="0">
                <a:solidFill>
                  <a:srgbClr val="115076"/>
                </a:solidFill>
              </a:rPr>
              <a:t>A: </a:t>
            </a:r>
            <a:r>
              <a:rPr lang="en-GB" sz="2000" dirty="0" err="1">
                <a:solidFill>
                  <a:srgbClr val="115076"/>
                </a:solidFill>
              </a:rPr>
              <a:t>Veux-tu</a:t>
            </a:r>
            <a:r>
              <a:rPr lang="en-GB" sz="2000" dirty="0">
                <a:solidFill>
                  <a:srgbClr val="115076"/>
                </a:solidFill>
              </a:rPr>
              <a:t> </a:t>
            </a:r>
            <a:r>
              <a:rPr lang="en-GB" sz="2000" dirty="0" err="1">
                <a:solidFill>
                  <a:srgbClr val="115076"/>
                </a:solidFill>
              </a:rPr>
              <a:t>regarder</a:t>
            </a:r>
            <a:r>
              <a:rPr lang="en-GB" sz="2000" dirty="0">
                <a:solidFill>
                  <a:srgbClr val="115076"/>
                </a:solidFill>
              </a:rPr>
              <a:t> la </a:t>
            </a:r>
            <a:r>
              <a:rPr lang="en-GB" sz="2000" dirty="0" err="1">
                <a:solidFill>
                  <a:srgbClr val="115076"/>
                </a:solidFill>
              </a:rPr>
              <a:t>télé</a:t>
            </a:r>
            <a:r>
              <a:rPr lang="en-GB" sz="2000" dirty="0">
                <a:solidFill>
                  <a:srgbClr val="115076"/>
                </a:solidFill>
              </a:rPr>
              <a:t> ensemble ?</a:t>
            </a:r>
          </a:p>
          <a:p>
            <a:r>
              <a:rPr lang="en-GB" sz="2000" b="1" dirty="0">
                <a:solidFill>
                  <a:srgbClr val="115076"/>
                </a:solidFill>
              </a:rPr>
              <a:t>B: </a:t>
            </a:r>
            <a:r>
              <a:rPr lang="en-GB" sz="2000" b="1" dirty="0" err="1">
                <a:solidFill>
                  <a:srgbClr val="115076"/>
                </a:solidFill>
              </a:rPr>
              <a:t>Peut-être</a:t>
            </a:r>
            <a:r>
              <a:rPr lang="en-GB" sz="2000" b="1" dirty="0">
                <a:solidFill>
                  <a:srgbClr val="115076"/>
                </a:solidFill>
              </a:rPr>
              <a:t>… Tu </a:t>
            </a:r>
            <a:r>
              <a:rPr lang="en-GB" sz="2000" b="1" dirty="0" err="1">
                <a:solidFill>
                  <a:srgbClr val="115076"/>
                </a:solidFill>
              </a:rPr>
              <a:t>dois</a:t>
            </a:r>
            <a:r>
              <a:rPr lang="en-GB" sz="2000" b="1" dirty="0">
                <a:solidFill>
                  <a:srgbClr val="115076"/>
                </a:solidFill>
              </a:rPr>
              <a:t> demander encore </a:t>
            </a:r>
            <a:r>
              <a:rPr lang="en-GB" sz="2000" b="1" dirty="0" err="1">
                <a:solidFill>
                  <a:srgbClr val="115076"/>
                </a:solidFill>
              </a:rPr>
              <a:t>demain</a:t>
            </a:r>
            <a:r>
              <a:rPr lang="en-GB" sz="2000" b="1" dirty="0">
                <a:solidFill>
                  <a:srgbClr val="115076"/>
                </a:solidFill>
              </a:rPr>
              <a:t> !</a:t>
            </a:r>
          </a:p>
        </p:txBody>
      </p:sp>
      <p:sp>
        <p:nvSpPr>
          <p:cNvPr id="42" name="TextBox 41">
            <a:extLst>
              <a:ext uri="{FF2B5EF4-FFF2-40B4-BE49-F238E27FC236}">
                <a16:creationId xmlns:a16="http://schemas.microsoft.com/office/drawing/2014/main" id="{C6011A8C-3F28-42C6-86A0-6B159F0E596D}"/>
              </a:ext>
            </a:extLst>
          </p:cNvPr>
          <p:cNvSpPr txBox="1"/>
          <p:nvPr/>
        </p:nvSpPr>
        <p:spPr>
          <a:xfrm>
            <a:off x="188940" y="4921796"/>
            <a:ext cx="8845691" cy="1323439"/>
          </a:xfrm>
          <a:prstGeom prst="rect">
            <a:avLst/>
          </a:prstGeom>
          <a:noFill/>
          <a:ln>
            <a:solidFill>
              <a:srgbClr val="115076"/>
            </a:solidFill>
          </a:ln>
        </p:spPr>
        <p:txBody>
          <a:bodyPr wrap="none" rtlCol="0">
            <a:spAutoFit/>
          </a:bodyPr>
          <a:lstStyle/>
          <a:p>
            <a:r>
              <a:rPr lang="en-GB" sz="2000" b="1" dirty="0" err="1">
                <a:solidFill>
                  <a:srgbClr val="115076"/>
                </a:solidFill>
              </a:rPr>
              <a:t>Exemple</a:t>
            </a:r>
            <a:r>
              <a:rPr lang="en-GB" sz="2000" b="1" dirty="0">
                <a:solidFill>
                  <a:srgbClr val="115076"/>
                </a:solidFill>
              </a:rPr>
              <a:t> 3</a:t>
            </a:r>
            <a:r>
              <a:rPr lang="en-GB" sz="2000" dirty="0">
                <a:solidFill>
                  <a:srgbClr val="115076"/>
                </a:solidFill>
              </a:rPr>
              <a:t>:</a:t>
            </a:r>
          </a:p>
          <a:p>
            <a:endParaRPr lang="en-GB" sz="2000" b="1" dirty="0">
              <a:solidFill>
                <a:srgbClr val="115076"/>
              </a:solidFill>
            </a:endParaRPr>
          </a:p>
          <a:p>
            <a:r>
              <a:rPr lang="en-GB" sz="2000" b="1" dirty="0">
                <a:solidFill>
                  <a:srgbClr val="115076"/>
                </a:solidFill>
              </a:rPr>
              <a:t>A: </a:t>
            </a:r>
            <a:r>
              <a:rPr lang="en-GB" sz="2000" dirty="0" err="1">
                <a:solidFill>
                  <a:srgbClr val="115076"/>
                </a:solidFill>
              </a:rPr>
              <a:t>Veux-tu</a:t>
            </a:r>
            <a:r>
              <a:rPr lang="en-GB" sz="2000" dirty="0">
                <a:solidFill>
                  <a:srgbClr val="115076"/>
                </a:solidFill>
              </a:rPr>
              <a:t> </a:t>
            </a:r>
            <a:r>
              <a:rPr lang="en-GB" sz="2000" dirty="0" err="1">
                <a:solidFill>
                  <a:srgbClr val="115076"/>
                </a:solidFill>
              </a:rPr>
              <a:t>regarder</a:t>
            </a:r>
            <a:r>
              <a:rPr lang="en-GB" sz="2000" dirty="0">
                <a:solidFill>
                  <a:srgbClr val="115076"/>
                </a:solidFill>
              </a:rPr>
              <a:t> la </a:t>
            </a:r>
            <a:r>
              <a:rPr lang="en-GB" sz="2000" dirty="0" err="1">
                <a:solidFill>
                  <a:srgbClr val="115076"/>
                </a:solidFill>
              </a:rPr>
              <a:t>télé</a:t>
            </a:r>
            <a:r>
              <a:rPr lang="en-GB" sz="2000" dirty="0">
                <a:solidFill>
                  <a:srgbClr val="115076"/>
                </a:solidFill>
              </a:rPr>
              <a:t> ensemble ?</a:t>
            </a:r>
          </a:p>
          <a:p>
            <a:r>
              <a:rPr lang="en-GB" sz="2000" b="1" dirty="0">
                <a:solidFill>
                  <a:srgbClr val="115076"/>
                </a:solidFill>
              </a:rPr>
              <a:t>B: </a:t>
            </a:r>
            <a:r>
              <a:rPr lang="en-GB" sz="2000" b="1" dirty="0" err="1">
                <a:solidFill>
                  <a:srgbClr val="115076"/>
                </a:solidFill>
              </a:rPr>
              <a:t>Désolé</a:t>
            </a:r>
            <a:r>
              <a:rPr lang="en-GB" sz="2000" b="1" dirty="0">
                <a:solidFill>
                  <a:srgbClr val="115076"/>
                </a:solidFill>
              </a:rPr>
              <a:t>(e), je ne </a:t>
            </a:r>
            <a:r>
              <a:rPr lang="en-GB" sz="2000" b="1" dirty="0" err="1">
                <a:solidFill>
                  <a:srgbClr val="115076"/>
                </a:solidFill>
              </a:rPr>
              <a:t>veux</a:t>
            </a:r>
            <a:r>
              <a:rPr lang="en-GB" sz="2000" b="1" dirty="0">
                <a:solidFill>
                  <a:srgbClr val="115076"/>
                </a:solidFill>
              </a:rPr>
              <a:t> pas </a:t>
            </a:r>
            <a:r>
              <a:rPr lang="en-GB" sz="2000" b="1" dirty="0" err="1">
                <a:solidFill>
                  <a:srgbClr val="115076"/>
                </a:solidFill>
              </a:rPr>
              <a:t>regarder</a:t>
            </a:r>
            <a:r>
              <a:rPr lang="en-GB" sz="2000" b="1" dirty="0">
                <a:solidFill>
                  <a:srgbClr val="115076"/>
                </a:solidFill>
              </a:rPr>
              <a:t> la </a:t>
            </a:r>
            <a:r>
              <a:rPr lang="en-GB" sz="2000" b="1" dirty="0" err="1">
                <a:solidFill>
                  <a:srgbClr val="115076"/>
                </a:solidFill>
              </a:rPr>
              <a:t>télé</a:t>
            </a:r>
            <a:r>
              <a:rPr lang="en-GB" sz="2000" b="1" dirty="0">
                <a:solidFill>
                  <a:srgbClr val="115076"/>
                </a:solidFill>
              </a:rPr>
              <a:t>. Je </a:t>
            </a:r>
            <a:r>
              <a:rPr lang="en-GB" sz="2000" b="1" dirty="0" err="1">
                <a:solidFill>
                  <a:srgbClr val="115076"/>
                </a:solidFill>
              </a:rPr>
              <a:t>dois</a:t>
            </a:r>
            <a:r>
              <a:rPr lang="en-GB" sz="2000" b="1" dirty="0">
                <a:solidFill>
                  <a:srgbClr val="115076"/>
                </a:solidFill>
              </a:rPr>
              <a:t> faire le ménage !</a:t>
            </a:r>
          </a:p>
        </p:txBody>
      </p:sp>
      <p:pic>
        <p:nvPicPr>
          <p:cNvPr id="11" name="Picture 10" descr="background rectangle">
            <a:extLst>
              <a:ext uri="{FF2B5EF4-FFF2-40B4-BE49-F238E27FC236}">
                <a16:creationId xmlns:a16="http://schemas.microsoft.com/office/drawing/2014/main" id="{3F23835B-EB02-4505-81C4-17C86999986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2" name="Title 3">
            <a:extLst>
              <a:ext uri="{FF2B5EF4-FFF2-40B4-BE49-F238E27FC236}">
                <a16:creationId xmlns:a16="http://schemas.microsoft.com/office/drawing/2014/main" id="{00B85FDC-349F-4D94-8618-21D88E915EF5}"/>
              </a:ext>
            </a:extLst>
          </p:cNvPr>
          <p:cNvSpPr>
            <a:spLocks noGrp="1"/>
          </p:cNvSpPr>
          <p:nvPr>
            <p:ph type="title"/>
          </p:nvPr>
        </p:nvSpPr>
        <p:spPr>
          <a:xfrm>
            <a:off x="0" y="296864"/>
            <a:ext cx="5734756" cy="707849"/>
          </a:xfrm>
        </p:spPr>
        <p:txBody>
          <a:bodyPr>
            <a:normAutofit/>
          </a:bodyPr>
          <a:lstStyle/>
          <a:p>
            <a:r>
              <a:rPr lang="en-GB" sz="3600" b="1" dirty="0" err="1">
                <a:solidFill>
                  <a:schemeClr val="bg1"/>
                </a:solidFill>
              </a:rPr>
              <a:t>Veux-tu</a:t>
            </a:r>
            <a:r>
              <a:rPr lang="en-GB" sz="3600" b="1" dirty="0">
                <a:solidFill>
                  <a:schemeClr val="bg1"/>
                </a:solidFill>
              </a:rPr>
              <a:t> faire </a:t>
            </a:r>
            <a:r>
              <a:rPr lang="en-GB" sz="3600" b="1" dirty="0" err="1">
                <a:solidFill>
                  <a:schemeClr val="bg1"/>
                </a:solidFill>
              </a:rPr>
              <a:t>ça</a:t>
            </a:r>
            <a:r>
              <a:rPr lang="en-GB" sz="3600" b="1" dirty="0">
                <a:solidFill>
                  <a:schemeClr val="bg1"/>
                </a:solidFill>
              </a:rPr>
              <a:t>?  </a:t>
            </a:r>
          </a:p>
        </p:txBody>
      </p:sp>
      <p:sp>
        <p:nvSpPr>
          <p:cNvPr id="13" name="Rounded Rectangle 46">
            <a:extLst>
              <a:ext uri="{FF2B5EF4-FFF2-40B4-BE49-F238E27FC236}">
                <a16:creationId xmlns:a16="http://schemas.microsoft.com/office/drawing/2014/main" id="{66260A65-6FCA-4358-9E72-521F4F302C6A}"/>
              </a:ext>
            </a:extLst>
          </p:cNvPr>
          <p:cNvSpPr/>
          <p:nvPr/>
        </p:nvSpPr>
        <p:spPr>
          <a:xfrm>
            <a:off x="9594937" y="249867"/>
            <a:ext cx="2314984" cy="40148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0054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3" grpId="0" animBg="1"/>
      <p:bldP spid="42"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2E2AEB9A-8024-44E9-844E-241FF14051B2}"/>
              </a:ext>
            </a:extLst>
          </p:cNvPr>
          <p:cNvSpPr txBox="1"/>
          <p:nvPr/>
        </p:nvSpPr>
        <p:spPr>
          <a:xfrm>
            <a:off x="58599" y="1163992"/>
            <a:ext cx="1185132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Tu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veux</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faire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une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activité</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avec un(e)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ami</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Va</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-t-</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il</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va</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-t-</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elle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dire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oui</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ou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non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Écoute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ton/ta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partenaire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Fais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des questions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Q</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et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donne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des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réponses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R</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2" name="TextBox 1">
            <a:extLst>
              <a:ext uri="{FF2B5EF4-FFF2-40B4-BE49-F238E27FC236}">
                <a16:creationId xmlns:a16="http://schemas.microsoft.com/office/drawing/2014/main" id="{108C1BFC-2CD3-4993-89A1-FD5E4FCDDF7A}"/>
              </a:ext>
            </a:extLst>
          </p:cNvPr>
          <p:cNvSpPr txBox="1"/>
          <p:nvPr/>
        </p:nvSpPr>
        <p:spPr>
          <a:xfrm>
            <a:off x="924220" y="2311226"/>
            <a:ext cx="10848678" cy="400110"/>
          </a:xfrm>
          <a:prstGeom prst="rect">
            <a:avLst/>
          </a:prstGeom>
          <a:noFill/>
        </p:spPr>
        <p:txBody>
          <a:bodyPr wrap="square" rtlCol="0">
            <a:spAutoFit/>
          </a:bodyPr>
          <a:lstStyle/>
          <a:p>
            <a:pPr lvl="0">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Oui</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 je /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vouloir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lang="en-GB" sz="2000" b="1" dirty="0" err="1">
                <a:solidFill>
                  <a:schemeClr val="accent1">
                    <a:lumMod val="50000"/>
                  </a:schemeClr>
                </a:solidFill>
              </a:rPr>
              <a:t>aller</a:t>
            </a:r>
            <a:r>
              <a:rPr lang="en-GB" sz="2000" b="1" dirty="0">
                <a:solidFill>
                  <a:schemeClr val="accent1">
                    <a:lumMod val="50000"/>
                  </a:schemeClr>
                </a:solidFill>
              </a:rPr>
              <a:t> au </a:t>
            </a:r>
            <a:r>
              <a:rPr lang="en-GB" sz="2000" b="1" dirty="0" err="1">
                <a:solidFill>
                  <a:schemeClr val="accent1">
                    <a:lumMod val="50000"/>
                  </a:schemeClr>
                </a:solidFill>
              </a:rPr>
              <a:t>cinéma</a:t>
            </a:r>
            <a:r>
              <a:rPr lang="en-GB" sz="2000" b="1" dirty="0">
                <a:solidFill>
                  <a:schemeClr val="accent1">
                    <a:lumMod val="50000"/>
                  </a:schemeClr>
                </a:solidFill>
              </a:rPr>
              <a:t> ensemble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           [Yes, I want to go to </a:t>
            </a:r>
            <a:r>
              <a:rPr lang="en-GB" sz="2000" dirty="0">
                <a:solidFill>
                  <a:srgbClr val="115076"/>
                </a:solidFill>
                <a:latin typeface="Century Gothic" panose="020F0302020204030204"/>
              </a:rPr>
              <a: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18" name="TextBox 17">
            <a:extLst>
              <a:ext uri="{FF2B5EF4-FFF2-40B4-BE49-F238E27FC236}">
                <a16:creationId xmlns:a16="http://schemas.microsoft.com/office/drawing/2014/main" id="{0EB57040-AE59-4595-8B7E-238B16B7E1E3}"/>
              </a:ext>
            </a:extLst>
          </p:cNvPr>
          <p:cNvSpPr txBox="1"/>
          <p:nvPr/>
        </p:nvSpPr>
        <p:spPr>
          <a:xfrm>
            <a:off x="924220" y="3028890"/>
            <a:ext cx="935544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tu</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vouloir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faire les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magasins</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ensemble ?            	    [Do you want to …]</a:t>
            </a:r>
          </a:p>
        </p:txBody>
      </p:sp>
      <p:sp>
        <p:nvSpPr>
          <p:cNvPr id="19" name="TextBox 18">
            <a:extLst>
              <a:ext uri="{FF2B5EF4-FFF2-40B4-BE49-F238E27FC236}">
                <a16:creationId xmlns:a16="http://schemas.microsoft.com/office/drawing/2014/main" id="{AE864A8D-F59E-44CA-ADF1-CFF226E1A642}"/>
              </a:ext>
            </a:extLst>
          </p:cNvPr>
          <p:cNvSpPr txBox="1"/>
          <p:nvPr/>
        </p:nvSpPr>
        <p:spPr>
          <a:xfrm>
            <a:off x="924220" y="3745237"/>
            <a:ext cx="966482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Peut-être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tu</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 devoir |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arriver</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tôt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                      [Maybe. You must arrive … !]</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CCF9E3B6-8EE2-43A2-9359-69F1BE9EF609}"/>
              </a:ext>
            </a:extLst>
          </p:cNvPr>
          <p:cNvSpPr txBox="1"/>
          <p:nvPr/>
        </p:nvSpPr>
        <p:spPr>
          <a:xfrm>
            <a:off x="924220" y="4461584"/>
            <a:ext cx="1027396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tu</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vouloir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marcher au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collège</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ensemble ?            [Do you want to walk to …]</a:t>
            </a:r>
          </a:p>
        </p:txBody>
      </p:sp>
      <p:sp>
        <p:nvSpPr>
          <p:cNvPr id="21" name="TextBox 20">
            <a:extLst>
              <a:ext uri="{FF2B5EF4-FFF2-40B4-BE49-F238E27FC236}">
                <a16:creationId xmlns:a16="http://schemas.microsoft.com/office/drawing/2014/main" id="{A75136F7-C2C7-414A-9F06-34CD9686FC69}"/>
              </a:ext>
            </a:extLst>
          </p:cNvPr>
          <p:cNvSpPr txBox="1"/>
          <p:nvPr/>
        </p:nvSpPr>
        <p:spPr>
          <a:xfrm>
            <a:off x="924220" y="5177931"/>
            <a:ext cx="1122134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Désolé</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(e) |</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je / X /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vouloir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je / devoir |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aider ma petite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sœur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         </a:t>
            </a:r>
            <a:endParaRPr lang="en-GB" sz="2000" dirty="0">
              <a:solidFill>
                <a:srgbClr val="115076"/>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[Sorry I don’t want to … I have to help…] </a:t>
            </a:r>
          </a:p>
        </p:txBody>
      </p:sp>
      <p:sp>
        <p:nvSpPr>
          <p:cNvPr id="22" name="Action Button: Custom 66" descr="number 1">
            <a:hlinkClick r:id="" action="ppaction://noaction" highlightClick="1">
              <a:snd r:embed="rId3" name="speaking1 Q1.wav"/>
            </a:hlinkClick>
            <a:extLst>
              <a:ext uri="{FF2B5EF4-FFF2-40B4-BE49-F238E27FC236}">
                <a16:creationId xmlns:a16="http://schemas.microsoft.com/office/drawing/2014/main" id="{F36FB90F-D35C-4DB4-8A48-C41EF0E43F61}"/>
              </a:ext>
            </a:extLst>
          </p:cNvPr>
          <p:cNvSpPr/>
          <p:nvPr/>
        </p:nvSpPr>
        <p:spPr>
          <a:xfrm>
            <a:off x="257452" y="2292495"/>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4" name="Action Button: Custom 72" descr="number 3">
            <a:hlinkClick r:id="" action="ppaction://noaction" highlightClick="1">
              <a:snd r:embed="rId4" name="speaking1 Q3.wav"/>
            </a:hlinkClick>
            <a:extLst>
              <a:ext uri="{FF2B5EF4-FFF2-40B4-BE49-F238E27FC236}">
                <a16:creationId xmlns:a16="http://schemas.microsoft.com/office/drawing/2014/main" id="{C36024BC-13F7-4004-9993-745DD6145793}"/>
              </a:ext>
            </a:extLst>
          </p:cNvPr>
          <p:cNvSpPr/>
          <p:nvPr/>
        </p:nvSpPr>
        <p:spPr>
          <a:xfrm>
            <a:off x="257452" y="3717034"/>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5" name="Action Button: Custom 75" descr="number 4">
            <a:hlinkClick r:id="" action="ppaction://noaction" highlightClick="1">
              <a:snd r:embed="rId5" name="47.4.wav"/>
            </a:hlinkClick>
            <a:extLst>
              <a:ext uri="{FF2B5EF4-FFF2-40B4-BE49-F238E27FC236}">
                <a16:creationId xmlns:a16="http://schemas.microsoft.com/office/drawing/2014/main" id="{68423ADE-9185-486A-9284-6C29B21075F4}"/>
              </a:ext>
            </a:extLst>
          </p:cNvPr>
          <p:cNvSpPr/>
          <p:nvPr/>
        </p:nvSpPr>
        <p:spPr>
          <a:xfrm>
            <a:off x="6963052" y="4468571"/>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6" name="Action Button: Custom 78" descr="number 5">
            <a:hlinkClick r:id="" action="ppaction://noaction" highlightClick="1">
              <a:snd r:embed="rId6" name="speaking1 Q5.wav"/>
            </a:hlinkClick>
            <a:extLst>
              <a:ext uri="{FF2B5EF4-FFF2-40B4-BE49-F238E27FC236}">
                <a16:creationId xmlns:a16="http://schemas.microsoft.com/office/drawing/2014/main" id="{6EFF4403-B8AB-497D-99EA-05DC17631057}"/>
              </a:ext>
            </a:extLst>
          </p:cNvPr>
          <p:cNvSpPr/>
          <p:nvPr/>
        </p:nvSpPr>
        <p:spPr>
          <a:xfrm>
            <a:off x="257452" y="5157014"/>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27" name="TextBox 26">
            <a:extLst>
              <a:ext uri="{FF2B5EF4-FFF2-40B4-BE49-F238E27FC236}">
                <a16:creationId xmlns:a16="http://schemas.microsoft.com/office/drawing/2014/main" id="{147D72D6-363B-489D-82BC-17DAB627A73F}"/>
              </a:ext>
            </a:extLst>
          </p:cNvPr>
          <p:cNvSpPr txBox="1"/>
          <p:nvPr/>
        </p:nvSpPr>
        <p:spPr>
          <a:xfrm>
            <a:off x="924220" y="2670866"/>
            <a:ext cx="513794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Oui</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je </a:t>
            </a:r>
            <a:r>
              <a:rPr kumimoji="0" lang="en-GB"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veux</a:t>
            </a: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aller</a:t>
            </a: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 au </a:t>
            </a:r>
            <a:r>
              <a:rPr kumimoji="0" lang="en-GB"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cinéma</a:t>
            </a: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 ensemble !</a:t>
            </a:r>
            <a:endPar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547D7105-9CC1-4882-ABA3-D8173B82B203}"/>
              </a:ext>
            </a:extLst>
          </p:cNvPr>
          <p:cNvSpPr txBox="1"/>
          <p:nvPr/>
        </p:nvSpPr>
        <p:spPr>
          <a:xfrm>
            <a:off x="924219" y="3350716"/>
            <a:ext cx="497123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Veux-tu</a:t>
            </a: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 faire les </a:t>
            </a:r>
            <a:r>
              <a:rPr kumimoji="0" lang="en-GB"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magasins</a:t>
            </a: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 ensemble ?</a:t>
            </a:r>
            <a:endPar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CEB89B33-A7AA-4407-BE54-DE121B17231D}"/>
              </a:ext>
            </a:extLst>
          </p:cNvPr>
          <p:cNvSpPr txBox="1"/>
          <p:nvPr/>
        </p:nvSpPr>
        <p:spPr>
          <a:xfrm>
            <a:off x="924220" y="4103411"/>
            <a:ext cx="387477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Peut-être</a:t>
            </a: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 Tu </a:t>
            </a:r>
            <a:r>
              <a:rPr kumimoji="0" lang="en-GB"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dois</a:t>
            </a: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lang="en-GB" sz="2000" b="1" dirty="0" err="1">
                <a:solidFill>
                  <a:srgbClr val="EE6000"/>
                </a:solidFill>
                <a:latin typeface="Century Gothic" panose="020F0302020204030204"/>
              </a:rPr>
              <a:t>arriver</a:t>
            </a:r>
            <a:r>
              <a:rPr lang="en-GB" sz="2000" b="1" dirty="0">
                <a:solidFill>
                  <a:srgbClr val="EE6000"/>
                </a:solidFill>
                <a:latin typeface="Century Gothic" panose="020F0302020204030204"/>
              </a:rPr>
              <a:t> </a:t>
            </a:r>
            <a:r>
              <a:rPr lang="en-GB" sz="2000" b="1" dirty="0" err="1">
                <a:solidFill>
                  <a:srgbClr val="EE6000"/>
                </a:solidFill>
                <a:latin typeface="Century Gothic" panose="020F0302020204030204"/>
              </a:rPr>
              <a:t>tôt</a:t>
            </a:r>
            <a:r>
              <a:rPr lang="en-GB" sz="2000" b="1" dirty="0">
                <a:solidFill>
                  <a:srgbClr val="EE6000"/>
                </a:solidFill>
                <a:latin typeface="Century Gothic" panose="020F0302020204030204"/>
              </a:rPr>
              <a:t> </a:t>
            </a: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B491CDE7-EDDE-4283-B11A-62D9182AA748}"/>
              </a:ext>
            </a:extLst>
          </p:cNvPr>
          <p:cNvSpPr txBox="1"/>
          <p:nvPr/>
        </p:nvSpPr>
        <p:spPr>
          <a:xfrm>
            <a:off x="924219" y="4807695"/>
            <a:ext cx="519565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Veux-tu</a:t>
            </a: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 marcher au </a:t>
            </a:r>
            <a:r>
              <a:rPr kumimoji="0" lang="en-GB"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collège</a:t>
            </a: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 ensemble ?</a:t>
            </a:r>
            <a:endPar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A372F173-1631-475D-9BF8-7B1D287ECFC8}"/>
              </a:ext>
            </a:extLst>
          </p:cNvPr>
          <p:cNvSpPr txBox="1"/>
          <p:nvPr/>
        </p:nvSpPr>
        <p:spPr>
          <a:xfrm>
            <a:off x="810994" y="5910568"/>
            <a:ext cx="1098570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Désolé</a:t>
            </a: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(e), je ne </a:t>
            </a:r>
            <a:r>
              <a:rPr kumimoji="0" lang="en-GB"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veux</a:t>
            </a: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 pas prendre le déjeuner ensemble. Je </a:t>
            </a:r>
            <a:r>
              <a:rPr kumimoji="0" lang="en-GB"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dois</a:t>
            </a: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 aider ma petite </a:t>
            </a:r>
            <a:r>
              <a:rPr kumimoji="0" lang="en-GB"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sœur</a:t>
            </a: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endPar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5" name="Rectangle 4">
            <a:extLst>
              <a:ext uri="{FF2B5EF4-FFF2-40B4-BE49-F238E27FC236}">
                <a16:creationId xmlns:a16="http://schemas.microsoft.com/office/drawing/2014/main" id="{AEA8DB66-6884-47E1-959B-73D1A9B2E802}"/>
              </a:ext>
            </a:extLst>
          </p:cNvPr>
          <p:cNvSpPr/>
          <p:nvPr/>
        </p:nvSpPr>
        <p:spPr>
          <a:xfrm>
            <a:off x="879503" y="5963293"/>
            <a:ext cx="10848681" cy="279740"/>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89CF447F-E0ED-4250-A0B2-627F2BF12D80}"/>
              </a:ext>
            </a:extLst>
          </p:cNvPr>
          <p:cNvSpPr/>
          <p:nvPr/>
        </p:nvSpPr>
        <p:spPr>
          <a:xfrm>
            <a:off x="924219" y="4885820"/>
            <a:ext cx="10848681" cy="279740"/>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FEEF6A0A-02F3-4B9D-AF32-AB7A84CFDD85}"/>
              </a:ext>
            </a:extLst>
          </p:cNvPr>
          <p:cNvSpPr/>
          <p:nvPr/>
        </p:nvSpPr>
        <p:spPr>
          <a:xfrm>
            <a:off x="924219" y="4160320"/>
            <a:ext cx="10848681" cy="279740"/>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E61A7477-F514-4BA9-8F0B-3E0943F78B49}"/>
              </a:ext>
            </a:extLst>
          </p:cNvPr>
          <p:cNvSpPr/>
          <p:nvPr/>
        </p:nvSpPr>
        <p:spPr>
          <a:xfrm>
            <a:off x="924218" y="3436986"/>
            <a:ext cx="10848681" cy="279740"/>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Rectangle 36">
            <a:extLst>
              <a:ext uri="{FF2B5EF4-FFF2-40B4-BE49-F238E27FC236}">
                <a16:creationId xmlns:a16="http://schemas.microsoft.com/office/drawing/2014/main" id="{43C499BD-D909-44E4-A31F-C6E355F19AAB}"/>
              </a:ext>
            </a:extLst>
          </p:cNvPr>
          <p:cNvSpPr/>
          <p:nvPr/>
        </p:nvSpPr>
        <p:spPr>
          <a:xfrm>
            <a:off x="924217" y="2754169"/>
            <a:ext cx="10848681" cy="279740"/>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DC0F7F60-AF6F-4CE4-A1FF-AAB79E9F805E}"/>
              </a:ext>
            </a:extLst>
          </p:cNvPr>
          <p:cNvSpPr txBox="1"/>
          <p:nvPr/>
        </p:nvSpPr>
        <p:spPr>
          <a:xfrm>
            <a:off x="254273" y="2951678"/>
            <a:ext cx="48603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Q</a:t>
            </a:r>
          </a:p>
        </p:txBody>
      </p:sp>
      <p:sp>
        <p:nvSpPr>
          <p:cNvPr id="38" name="TextBox 37">
            <a:extLst>
              <a:ext uri="{FF2B5EF4-FFF2-40B4-BE49-F238E27FC236}">
                <a16:creationId xmlns:a16="http://schemas.microsoft.com/office/drawing/2014/main" id="{9B1880CA-DA9F-47BF-9355-31E54A7FD33F}"/>
              </a:ext>
            </a:extLst>
          </p:cNvPr>
          <p:cNvSpPr txBox="1"/>
          <p:nvPr/>
        </p:nvSpPr>
        <p:spPr>
          <a:xfrm>
            <a:off x="254273" y="4440060"/>
            <a:ext cx="48603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Q</a:t>
            </a:r>
          </a:p>
        </p:txBody>
      </p:sp>
      <p:sp>
        <p:nvSpPr>
          <p:cNvPr id="39" name="TextBox 38">
            <a:extLst>
              <a:ext uri="{FF2B5EF4-FFF2-40B4-BE49-F238E27FC236}">
                <a16:creationId xmlns:a16="http://schemas.microsoft.com/office/drawing/2014/main" id="{8C9DD85D-D67F-471B-9741-83219EC25192}"/>
              </a:ext>
            </a:extLst>
          </p:cNvPr>
          <p:cNvSpPr txBox="1"/>
          <p:nvPr/>
        </p:nvSpPr>
        <p:spPr>
          <a:xfrm>
            <a:off x="6885979" y="2257131"/>
            <a:ext cx="3670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R</a:t>
            </a:r>
          </a:p>
        </p:txBody>
      </p:sp>
      <p:sp>
        <p:nvSpPr>
          <p:cNvPr id="40" name="TextBox 39">
            <a:extLst>
              <a:ext uri="{FF2B5EF4-FFF2-40B4-BE49-F238E27FC236}">
                <a16:creationId xmlns:a16="http://schemas.microsoft.com/office/drawing/2014/main" id="{F4C4CF5B-8A5F-408C-AC26-DDDDA09A80D1}"/>
              </a:ext>
            </a:extLst>
          </p:cNvPr>
          <p:cNvSpPr txBox="1"/>
          <p:nvPr/>
        </p:nvSpPr>
        <p:spPr>
          <a:xfrm>
            <a:off x="6454309" y="3715484"/>
            <a:ext cx="3930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R</a:t>
            </a:r>
          </a:p>
        </p:txBody>
      </p:sp>
      <p:sp>
        <p:nvSpPr>
          <p:cNvPr id="41" name="TextBox 40">
            <a:extLst>
              <a:ext uri="{FF2B5EF4-FFF2-40B4-BE49-F238E27FC236}">
                <a16:creationId xmlns:a16="http://schemas.microsoft.com/office/drawing/2014/main" id="{9FE4BA7E-B60B-4BD7-A8C3-0E513BF14782}"/>
              </a:ext>
            </a:extLst>
          </p:cNvPr>
          <p:cNvSpPr txBox="1"/>
          <p:nvPr/>
        </p:nvSpPr>
        <p:spPr>
          <a:xfrm>
            <a:off x="9591658" y="5144345"/>
            <a:ext cx="3930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R</a:t>
            </a:r>
          </a:p>
        </p:txBody>
      </p:sp>
      <p:pic>
        <p:nvPicPr>
          <p:cNvPr id="33" name="Picture 32" descr="background rectangle">
            <a:extLst>
              <a:ext uri="{FF2B5EF4-FFF2-40B4-BE49-F238E27FC236}">
                <a16:creationId xmlns:a16="http://schemas.microsoft.com/office/drawing/2014/main" id="{00F42719-6639-42E9-B222-199EE303D50A}"/>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2" name="Title 3">
            <a:extLst>
              <a:ext uri="{FF2B5EF4-FFF2-40B4-BE49-F238E27FC236}">
                <a16:creationId xmlns:a16="http://schemas.microsoft.com/office/drawing/2014/main" id="{C3D652A4-1FA8-459B-B84D-6114E77FB53A}"/>
              </a:ext>
            </a:extLst>
          </p:cNvPr>
          <p:cNvSpPr>
            <a:spLocks noGrp="1"/>
          </p:cNvSpPr>
          <p:nvPr>
            <p:ph type="title"/>
          </p:nvPr>
        </p:nvSpPr>
        <p:spPr>
          <a:xfrm>
            <a:off x="0" y="296864"/>
            <a:ext cx="5734756" cy="707849"/>
          </a:xfrm>
        </p:spPr>
        <p:txBody>
          <a:bodyPr>
            <a:normAutofit/>
          </a:bodyPr>
          <a:lstStyle/>
          <a:p>
            <a:r>
              <a:rPr lang="en-GB" sz="3600" b="1" dirty="0" err="1">
                <a:solidFill>
                  <a:schemeClr val="bg1"/>
                </a:solidFill>
              </a:rPr>
              <a:t>Veux-tu</a:t>
            </a:r>
            <a:r>
              <a:rPr lang="en-GB" sz="3600" b="1" dirty="0">
                <a:solidFill>
                  <a:schemeClr val="bg1"/>
                </a:solidFill>
              </a:rPr>
              <a:t> faire </a:t>
            </a:r>
            <a:r>
              <a:rPr lang="en-GB" sz="3600" b="1" dirty="0" err="1">
                <a:solidFill>
                  <a:schemeClr val="bg1"/>
                </a:solidFill>
              </a:rPr>
              <a:t>ça</a:t>
            </a:r>
            <a:r>
              <a:rPr lang="en-GB" sz="3600" b="1" dirty="0">
                <a:solidFill>
                  <a:schemeClr val="bg1"/>
                </a:solidFill>
              </a:rPr>
              <a:t>?  </a:t>
            </a:r>
          </a:p>
        </p:txBody>
      </p:sp>
      <p:sp>
        <p:nvSpPr>
          <p:cNvPr id="43" name="Rounded Rectangle 46">
            <a:extLst>
              <a:ext uri="{FF2B5EF4-FFF2-40B4-BE49-F238E27FC236}">
                <a16:creationId xmlns:a16="http://schemas.microsoft.com/office/drawing/2014/main" id="{8C8880C5-ED6A-4503-816D-3E81D099BF91}"/>
              </a:ext>
            </a:extLst>
          </p:cNvPr>
          <p:cNvSpPr/>
          <p:nvPr/>
        </p:nvSpPr>
        <p:spPr>
          <a:xfrm>
            <a:off x="9594937" y="249867"/>
            <a:ext cx="2314984" cy="40148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Action Button: Custom 69" descr="number 2">
            <a:hlinkClick r:id="" action="ppaction://noaction" highlightClick="1">
              <a:snd r:embed="rId8" name="47.2.wav"/>
            </a:hlinkClick>
            <a:extLst>
              <a:ext uri="{FF2B5EF4-FFF2-40B4-BE49-F238E27FC236}">
                <a16:creationId xmlns:a16="http://schemas.microsoft.com/office/drawing/2014/main" id="{ED2EA298-2462-45DD-8F3A-3888ED4CA373}"/>
              </a:ext>
            </a:extLst>
          </p:cNvPr>
          <p:cNvSpPr/>
          <p:nvPr/>
        </p:nvSpPr>
        <p:spPr>
          <a:xfrm>
            <a:off x="6712983" y="3033288"/>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Tree>
    <p:extLst>
      <p:ext uri="{BB962C8B-B14F-4D97-AF65-F5344CB8AC3E}">
        <p14:creationId xmlns:p14="http://schemas.microsoft.com/office/powerpoint/2010/main" val="4141822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7" restart="whenNotActive" fill="hold" evtFilter="cancelBubble" nodeType="interactiveSeq">
                <p:stCondLst>
                  <p:cond evt="onClick" delay="0">
                    <p:tgtEl>
                      <p:spTgt spid="3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2" restart="whenNotActive" fill="hold" evtFilter="cancelBubble" nodeType="interactiveSeq">
                <p:stCondLst>
                  <p:cond evt="onClick" delay="0">
                    <p:tgtEl>
                      <p:spTgt spid="35"/>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7" restart="whenNotActive" fill="hold" evtFilter="cancelBubble" nodeType="interactiveSeq">
                <p:stCondLst>
                  <p:cond evt="onClick" delay="0">
                    <p:tgtEl>
                      <p:spTgt spid="34"/>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P spid="34" grpId="0" animBg="1"/>
      <p:bldP spid="35" grpId="0" animBg="1"/>
      <p:bldP spid="36" grpId="0" animBg="1"/>
      <p:bldP spid="3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1137920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 action="ppaction://noaction"/>
              </a:rPr>
              <a:t>Verbs (present): 1st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2nd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3rd person singular/plural (Verb agreement (present))</a:t>
            </a:r>
            <a:endParaRPr lang="en-GB" sz="2000" dirty="0">
              <a:solidFill>
                <a:srgbClr val="002060"/>
              </a:solidFill>
              <a:latin typeface="Century Gothic" panose="020B0502020202020204" pitchFamily="34" charset="0"/>
              <a:cs typeface="Arial"/>
              <a:sym typeface="Arial"/>
            </a:endParaRP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hlinkClick r:id="rId3"/>
              </a:rPr>
              <a:t>Questions: subject-verb inversion (Question formation)</a:t>
            </a:r>
            <a:endParaRPr lang="en-GB" sz="2000" dirty="0">
              <a:solidFill>
                <a:srgbClr val="002060"/>
              </a:solidFill>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2796988" y="2960564"/>
            <a:ext cx="6431418" cy="3433904"/>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36241294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217307"/>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(Y7,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3.2, Week 7)</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pic>
        <p:nvPicPr>
          <p:cNvPr id="14" name="Picture 13"/>
          <p:cNvPicPr/>
          <p:nvPr/>
        </p:nvPicPr>
        <p:blipFill>
          <a:blip r:embed="rId6">
            <a:extLst>
              <a:ext uri="{28A0092B-C50C-407E-A947-70E740481C1C}">
                <a14:useLocalDpi xmlns:a14="http://schemas.microsoft.com/office/drawing/2010/main" val="0"/>
              </a:ext>
            </a:extLst>
          </a:blip>
          <a:srcRect/>
          <a:stretch/>
        </p:blipFill>
        <p:spPr>
          <a:xfrm>
            <a:off x="3355412" y="2464600"/>
            <a:ext cx="1275434" cy="1275434"/>
          </a:xfrm>
          <a:prstGeom prst="rect">
            <a:avLst/>
          </a:prstGeom>
        </p:spPr>
      </p:pic>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8"/>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9"/>
              </a:rPr>
              <a:t>Term 3.2 Week 4</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10"/>
              </a:rPr>
              <a:t>Term 3.1 Week 3</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1"/>
          <a:stretch>
            <a:fillRect/>
          </a:stretch>
        </p:blipFill>
        <p:spPr>
          <a:xfrm>
            <a:off x="10641925" y="4800601"/>
            <a:ext cx="1300638" cy="1300638"/>
          </a:xfrm>
          <a:prstGeom prst="rect">
            <a:avLst/>
          </a:prstGeom>
        </p:spPr>
      </p:pic>
    </p:spTree>
    <p:extLst>
      <p:ext uri="{BB962C8B-B14F-4D97-AF65-F5344CB8AC3E}">
        <p14:creationId xmlns:p14="http://schemas.microsoft.com/office/powerpoint/2010/main" val="1846861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err="1">
                <a:solidFill>
                  <a:srgbClr val="115076"/>
                </a:solidFill>
                <a:cs typeface="Calibri" panose="020F0502020204030204" pitchFamily="34" charset="0"/>
              </a:rPr>
              <a:t>ien</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72507" y="3594940"/>
            <a:ext cx="184698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956644" y="584479"/>
            <a:ext cx="2276585"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694752" y="3594940"/>
            <a:ext cx="277160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tôt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459480"/>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anc</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7919437" y="3661710"/>
            <a:ext cx="412484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comb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pic>
        <p:nvPicPr>
          <p:cNvPr id="11" name="Picture 2" descr="thumbs up">
            <a:extLst>
              <a:ext uri="{FF2B5EF4-FFF2-40B4-BE49-F238E27FC236}">
                <a16:creationId xmlns:a16="http://schemas.microsoft.com/office/drawing/2014/main" id="{7D9D9C46-FE71-F341-8608-7E375E3103A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491327" y="2430115"/>
            <a:ext cx="1113362" cy="12315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dog">
            <a:extLst>
              <a:ext uri="{FF2B5EF4-FFF2-40B4-BE49-F238E27FC236}">
                <a16:creationId xmlns:a16="http://schemas.microsoft.com/office/drawing/2014/main" id="{B539A51D-168B-0543-A858-8DDA78E2382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1596" y="1536501"/>
            <a:ext cx="2077915" cy="1994798"/>
          </a:xfrm>
          <a:prstGeom prst="rect">
            <a:avLst/>
          </a:prstGeom>
        </p:spPr>
      </p:pic>
      <p:pic>
        <p:nvPicPr>
          <p:cNvPr id="13" name="Picture 12" descr="the Colosseum">
            <a:extLst>
              <a:ext uri="{FF2B5EF4-FFF2-40B4-BE49-F238E27FC236}">
                <a16:creationId xmlns:a16="http://schemas.microsoft.com/office/drawing/2014/main" id="{02A378D0-9B85-1A4A-A33B-F4D36D03320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47791" y="1538851"/>
            <a:ext cx="2213337" cy="1427602"/>
          </a:xfrm>
          <a:prstGeom prst="rect">
            <a:avLst/>
          </a:prstGeom>
        </p:spPr>
      </p:pic>
      <p:sp>
        <p:nvSpPr>
          <p:cNvPr id="16" name="Rectangle 15">
            <a:extLst>
              <a:ext uri="{FF2B5EF4-FFF2-40B4-BE49-F238E27FC236}">
                <a16:creationId xmlns:a16="http://schemas.microsoft.com/office/drawing/2014/main" id="{DF55CC76-FF9C-224F-97DB-596F6EA4100B}"/>
              </a:ext>
            </a:extLst>
          </p:cNvPr>
          <p:cNvSpPr/>
          <p:nvPr/>
        </p:nvSpPr>
        <p:spPr>
          <a:xfrm>
            <a:off x="956644" y="4483321"/>
            <a:ext cx="221887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[nothing]</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5307961" y="5611180"/>
            <a:ext cx="157607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nvGrpSpPr>
          <p:cNvPr id="18" name="Group 17" descr="price tag with a question mark">
            <a:extLst>
              <a:ext uri="{FF2B5EF4-FFF2-40B4-BE49-F238E27FC236}">
                <a16:creationId xmlns:a16="http://schemas.microsoft.com/office/drawing/2014/main" id="{ABBF07F7-711D-334C-90DF-592192698586}"/>
              </a:ext>
            </a:extLst>
          </p:cNvPr>
          <p:cNvGrpSpPr/>
          <p:nvPr/>
        </p:nvGrpSpPr>
        <p:grpSpPr>
          <a:xfrm>
            <a:off x="8955322" y="4702936"/>
            <a:ext cx="1798274" cy="1588475"/>
            <a:chOff x="9234453" y="4685759"/>
            <a:chExt cx="1798274" cy="1588475"/>
          </a:xfrm>
        </p:grpSpPr>
        <p:pic>
          <p:nvPicPr>
            <p:cNvPr id="19" name="Picture 18" descr="price tag with a question mark">
              <a:extLst>
                <a:ext uri="{FF2B5EF4-FFF2-40B4-BE49-F238E27FC236}">
                  <a16:creationId xmlns:a16="http://schemas.microsoft.com/office/drawing/2014/main" id="{A3F3E44D-F269-064A-80D1-996673ED204B}"/>
                </a:ext>
              </a:extLst>
            </p:cNvPr>
            <p:cNvPicPr>
              <a:picLocks noChangeAspect="1"/>
            </p:cNvPicPr>
            <p:nvPr/>
          </p:nvPicPr>
          <p:blipFill>
            <a:blip r:embed="rId1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234453" y="4685759"/>
              <a:ext cx="1798274" cy="1588475"/>
            </a:xfrm>
            <a:prstGeom prst="rect">
              <a:avLst/>
            </a:prstGeom>
          </p:spPr>
        </p:pic>
        <p:sp>
          <p:nvSpPr>
            <p:cNvPr id="20" name="TextBox 19">
              <a:extLst>
                <a:ext uri="{FF2B5EF4-FFF2-40B4-BE49-F238E27FC236}">
                  <a16:creationId xmlns:a16="http://schemas.microsoft.com/office/drawing/2014/main" id="{299AD985-A956-F44C-878F-26DA2561EE94}"/>
                </a:ext>
              </a:extLst>
            </p:cNvPr>
            <p:cNvSpPr txBox="1"/>
            <p:nvPr/>
          </p:nvSpPr>
          <p:spPr>
            <a:xfrm>
              <a:off x="9498107" y="4804262"/>
              <a:ext cx="142470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t>
              </a:r>
              <a:r>
                <a:rPr kumimoji="0" lang="en-GB" sz="4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t>
              </a:r>
            </a:p>
          </p:txBody>
        </p:sp>
      </p:grpSp>
    </p:spTree>
    <p:extLst>
      <p:ext uri="{BB962C8B-B14F-4D97-AF65-F5344CB8AC3E}">
        <p14:creationId xmlns:p14="http://schemas.microsoft.com/office/powerpoint/2010/main" val="191337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bien.wav"/>
                                        </p:tgtEl>
                                      </p:cMediaNode>
                                    </p:audio>
                                  </p:sub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5" name="bie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chie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6" name="chie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7" name="ancie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7" name="ancie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8" name="rien.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subTnLst>
                                    <p:audio>
                                      <p:cMediaNode>
                                        <p:cTn display="0" masterRel="sameClick">
                                          <p:stCondLst>
                                            <p:cond evt="begin" delay="0">
                                              <p:tn val="46"/>
                                            </p:cond>
                                          </p:stCondLst>
                                          <p:endCondLst>
                                            <p:cond evt="onStopAudio" delay="0">
                                              <p:tgtEl>
                                                <p:sldTgt/>
                                              </p:tgtEl>
                                            </p:cond>
                                          </p:endCondLst>
                                        </p:cTn>
                                        <p:tgtEl>
                                          <p:sndTgt r:embed="rId8" name="rien.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9" name="bientot.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9" name="bientot.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10" name="combien.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subTnLst>
                                    <p:audio>
                                      <p:cMediaNode>
                                        <p:cTn display="0" masterRel="sameClick">
                                          <p:stCondLst>
                                            <p:cond evt="begin" delay="0">
                                              <p:tn val="66"/>
                                            </p:cond>
                                          </p:stCondLst>
                                          <p:endCondLst>
                                            <p:cond evt="onStopAudio" delay="0">
                                              <p:tgtEl>
                                                <p:sldTgt/>
                                              </p:tgtEl>
                                            </p:cond>
                                          </p:endCondLst>
                                        </p:cTn>
                                        <p:tgtEl>
                                          <p:sndTgt r:embed="rId10" name="combi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err="1">
                <a:solidFill>
                  <a:srgbClr val="115076"/>
                </a:solidFill>
                <a:cs typeface="Calibri" panose="020F0502020204030204" pitchFamily="34" charset="0"/>
              </a:rPr>
              <a:t>ien</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72507" y="3594940"/>
            <a:ext cx="184698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956644" y="584479"/>
            <a:ext cx="2276585"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694752" y="3594940"/>
            <a:ext cx="277160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88430" y="5096929"/>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tôt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459480"/>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anc</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7919437" y="3661710"/>
            <a:ext cx="412484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comb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pic>
        <p:nvPicPr>
          <p:cNvPr id="11" name="Picture 2" descr="thumbs up">
            <a:extLst>
              <a:ext uri="{FF2B5EF4-FFF2-40B4-BE49-F238E27FC236}">
                <a16:creationId xmlns:a16="http://schemas.microsoft.com/office/drawing/2014/main" id="{74314235-A42C-474F-B9A1-81278CD9547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491327" y="2430115"/>
            <a:ext cx="1113362" cy="1231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30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bien.wav"/>
                                        </p:tgtEl>
                                      </p:cMediaNode>
                                    </p:audio>
                                  </p:sub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5" name="bie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chie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7" name="ancie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8" name="rie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9" name="bientot.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7" name="anci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err="1">
                <a:solidFill>
                  <a:srgbClr val="115076"/>
                </a:solidFill>
                <a:cs typeface="Calibri" panose="020F0502020204030204" pitchFamily="34" charset="0"/>
              </a:rPr>
              <a:t>ien</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72507" y="3594940"/>
            <a:ext cx="184698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956644" y="584479"/>
            <a:ext cx="2276585"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694752" y="3594940"/>
            <a:ext cx="277160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tôt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459480"/>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anc</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7919437" y="3661710"/>
            <a:ext cx="412484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comb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pic>
        <p:nvPicPr>
          <p:cNvPr id="11" name="Picture 2" descr="thumbs up">
            <a:extLst>
              <a:ext uri="{FF2B5EF4-FFF2-40B4-BE49-F238E27FC236}">
                <a16:creationId xmlns:a16="http://schemas.microsoft.com/office/drawing/2014/main" id="{7D9D9C46-FE71-F341-8608-7E375E3103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491327" y="2430115"/>
            <a:ext cx="1113362" cy="1231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7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338C2FC-EFFD-4CF5-880E-464EA5A95DA0}"/>
              </a:ext>
            </a:extLst>
          </p:cNvPr>
          <p:cNvGraphicFramePr>
            <a:graphicFrameLocks noGrp="1"/>
          </p:cNvGraphicFramePr>
          <p:nvPr/>
        </p:nvGraphicFramePr>
        <p:xfrm>
          <a:off x="3652914" y="1296000"/>
          <a:ext cx="8257003" cy="4849714"/>
        </p:xfrm>
        <a:graphic>
          <a:graphicData uri="http://schemas.openxmlformats.org/drawingml/2006/table">
            <a:tbl>
              <a:tblPr firstRow="1" bandRow="1">
                <a:tableStyleId>{21E4AEA4-8DFA-4A89-87EB-49C32662AFE0}</a:tableStyleId>
              </a:tblPr>
              <a:tblGrid>
                <a:gridCol w="743140">
                  <a:extLst>
                    <a:ext uri="{9D8B030D-6E8A-4147-A177-3AD203B41FA5}">
                      <a16:colId xmlns:a16="http://schemas.microsoft.com/office/drawing/2014/main" val="1767671153"/>
                    </a:ext>
                  </a:extLst>
                </a:gridCol>
                <a:gridCol w="3251655">
                  <a:extLst>
                    <a:ext uri="{9D8B030D-6E8A-4147-A177-3AD203B41FA5}">
                      <a16:colId xmlns:a16="http://schemas.microsoft.com/office/drawing/2014/main" val="299753306"/>
                    </a:ext>
                  </a:extLst>
                </a:gridCol>
                <a:gridCol w="1754544">
                  <a:extLst>
                    <a:ext uri="{9D8B030D-6E8A-4147-A177-3AD203B41FA5}">
                      <a16:colId xmlns:a16="http://schemas.microsoft.com/office/drawing/2014/main" val="2753109677"/>
                    </a:ext>
                  </a:extLst>
                </a:gridCol>
                <a:gridCol w="1253832">
                  <a:extLst>
                    <a:ext uri="{9D8B030D-6E8A-4147-A177-3AD203B41FA5}">
                      <a16:colId xmlns:a16="http://schemas.microsoft.com/office/drawing/2014/main" val="3567508815"/>
                    </a:ext>
                  </a:extLst>
                </a:gridCol>
                <a:gridCol w="1253832">
                  <a:extLst>
                    <a:ext uri="{9D8B030D-6E8A-4147-A177-3AD203B41FA5}">
                      <a16:colId xmlns:a16="http://schemas.microsoft.com/office/drawing/2014/main" val="1542117670"/>
                    </a:ext>
                  </a:extLst>
                </a:gridCol>
              </a:tblGrid>
              <a:tr h="722298">
                <a:tc>
                  <a:txBody>
                    <a:bodyPr/>
                    <a:lstStyle/>
                    <a:p>
                      <a:pPr algn="ctr"/>
                      <a:endParaRPr lang="en-GB" sz="2000" dirty="0"/>
                    </a:p>
                  </a:txBody>
                  <a:tcPr anchor="ctr">
                    <a:solidFill>
                      <a:schemeClr val="bg1"/>
                    </a:solidFill>
                  </a:tcPr>
                </a:tc>
                <a:tc>
                  <a:txBody>
                    <a:bodyPr/>
                    <a:lstStyle/>
                    <a:p>
                      <a:pPr algn="ctr"/>
                      <a:endParaRPr lang="en-GB" sz="2400" dirty="0"/>
                    </a:p>
                  </a:txBody>
                  <a:tcPr anchor="ctr">
                    <a:solidFill>
                      <a:schemeClr val="bg1"/>
                    </a:solidFill>
                  </a:tcPr>
                </a:tc>
                <a:tc>
                  <a:txBody>
                    <a:bodyPr/>
                    <a:lstStyle/>
                    <a:p>
                      <a:pPr algn="ctr"/>
                      <a:endParaRPr lang="en-GB" sz="24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600" dirty="0"/>
                        <a:t>-</a:t>
                      </a:r>
                      <a:r>
                        <a:rPr lang="en-GB" sz="2600" dirty="0" err="1"/>
                        <a:t>ien</a:t>
                      </a:r>
                      <a:endParaRPr lang="en-GB" sz="2600" dirty="0"/>
                    </a:p>
                  </a:txBody>
                  <a:tcPr anchor="ctr"/>
                </a:tc>
                <a:tc>
                  <a:txBody>
                    <a:bodyPr/>
                    <a:lstStyle/>
                    <a:p>
                      <a:pPr algn="ctr"/>
                      <a:r>
                        <a:rPr lang="en-GB" sz="2600" dirty="0"/>
                        <a:t>-(a)in</a:t>
                      </a:r>
                    </a:p>
                  </a:txBody>
                  <a:tcPr anchor="ctr"/>
                </a:tc>
                <a:extLst>
                  <a:ext uri="{0D108BD9-81ED-4DB2-BD59-A6C34878D82A}">
                    <a16:rowId xmlns:a16="http://schemas.microsoft.com/office/drawing/2014/main" val="3998513274"/>
                  </a:ext>
                </a:extLst>
              </a:tr>
              <a:tr h="515927">
                <a:tc>
                  <a:txBody>
                    <a:bodyPr/>
                    <a:lstStyle/>
                    <a:p>
                      <a:pPr algn="ctr"/>
                      <a:endParaRPr lang="en-GB" sz="2000" dirty="0"/>
                    </a:p>
                  </a:txBody>
                  <a:tcPr anchor="ctr"/>
                </a:tc>
                <a:tc>
                  <a:txBody>
                    <a:bodyPr/>
                    <a:lstStyle/>
                    <a:p>
                      <a:pPr algn="l"/>
                      <a:r>
                        <a:rPr lang="en-GB" sz="2400" b="1" dirty="0">
                          <a:solidFill>
                            <a:srgbClr val="115076"/>
                          </a:solidFill>
                        </a:rPr>
                        <a:t>end</a:t>
                      </a:r>
                    </a:p>
                  </a:txBody>
                  <a:tcPr anchor="ctr"/>
                </a:tc>
                <a:tc>
                  <a:txBody>
                    <a:bodyPr/>
                    <a:lstStyle/>
                    <a:p>
                      <a:pPr algn="l"/>
                      <a:r>
                        <a:rPr lang="en-GB" sz="2400" b="1" dirty="0">
                          <a:solidFill>
                            <a:srgbClr val="115076"/>
                          </a:solidFill>
                        </a:rPr>
                        <a:t>fin</a:t>
                      </a:r>
                    </a:p>
                  </a:txBody>
                  <a:tcPr anchor="ctr"/>
                </a:tc>
                <a:tc>
                  <a:txBody>
                    <a:bodyPr/>
                    <a:lstStyle/>
                    <a:p>
                      <a:pPr algn="l"/>
                      <a:endParaRPr lang="en-GB" sz="2000" b="1" dirty="0">
                        <a:solidFill>
                          <a:srgbClr val="115076"/>
                        </a:solidFill>
                      </a:endParaRPr>
                    </a:p>
                  </a:txBody>
                  <a:tcPr anchor="ctr"/>
                </a:tc>
                <a:tc>
                  <a:txBody>
                    <a:bodyPr/>
                    <a:lstStyle/>
                    <a:p>
                      <a:pPr algn="l"/>
                      <a:endParaRPr lang="en-GB" sz="2000" b="1" dirty="0">
                        <a:solidFill>
                          <a:srgbClr val="115076"/>
                        </a:solidFill>
                      </a:endParaRPr>
                    </a:p>
                  </a:txBody>
                  <a:tcPr anchor="ctr"/>
                </a:tc>
                <a:extLst>
                  <a:ext uri="{0D108BD9-81ED-4DB2-BD59-A6C34878D82A}">
                    <a16:rowId xmlns:a16="http://schemas.microsoft.com/office/drawing/2014/main" val="4050158008"/>
                  </a:ext>
                </a:extLst>
              </a:tr>
              <a:tr h="515927">
                <a:tc>
                  <a:txBody>
                    <a:bodyPr/>
                    <a:lstStyle/>
                    <a:p>
                      <a:pPr algn="ctr"/>
                      <a:endParaRPr lang="en-GB" sz="2000" dirty="0"/>
                    </a:p>
                  </a:txBody>
                  <a:tcPr anchor="ctr"/>
                </a:tc>
                <a:tc>
                  <a:txBody>
                    <a:bodyPr/>
                    <a:lstStyle/>
                    <a:p>
                      <a:pPr algn="l"/>
                      <a:r>
                        <a:rPr lang="en-GB" sz="2400" b="1" dirty="0">
                          <a:solidFill>
                            <a:srgbClr val="115076"/>
                          </a:solidFill>
                        </a:rPr>
                        <a:t>link</a:t>
                      </a:r>
                      <a:endParaRPr lang="en-GB" sz="2400" b="1" u="sng" dirty="0">
                        <a:solidFill>
                          <a:schemeClr val="accent1">
                            <a:lumMod val="75000"/>
                          </a:schemeClr>
                        </a:solidFill>
                      </a:endParaRPr>
                    </a:p>
                  </a:txBody>
                  <a:tcPr anchor="ctr"/>
                </a:tc>
                <a:tc>
                  <a:txBody>
                    <a:bodyPr/>
                    <a:lstStyle/>
                    <a:p>
                      <a:pPr algn="l"/>
                      <a:r>
                        <a:rPr lang="en-GB" sz="2400" b="1" dirty="0">
                          <a:solidFill>
                            <a:srgbClr val="115076"/>
                          </a:solidFill>
                        </a:rPr>
                        <a:t>l</a:t>
                      </a:r>
                      <a:r>
                        <a:rPr lang="en-GB" sz="2400" b="1" dirty="0">
                          <a:solidFill>
                            <a:srgbClr val="EE6000"/>
                          </a:solidFill>
                        </a:rPr>
                        <a:t>ien</a:t>
                      </a:r>
                    </a:p>
                  </a:txBody>
                  <a:tcPr anchor="ctr"/>
                </a:tc>
                <a:tc>
                  <a:txBody>
                    <a:bodyPr/>
                    <a:lstStyle/>
                    <a:p>
                      <a:pPr algn="l"/>
                      <a:endParaRPr lang="en-GB" sz="2000" b="1" dirty="0">
                        <a:solidFill>
                          <a:srgbClr val="115076"/>
                        </a:solidFill>
                      </a:endParaRPr>
                    </a:p>
                  </a:txBody>
                  <a:tcPr anchor="ctr"/>
                </a:tc>
                <a:tc>
                  <a:txBody>
                    <a:bodyPr/>
                    <a:lstStyle/>
                    <a:p>
                      <a:pPr algn="l"/>
                      <a:endParaRPr lang="en-GB" sz="2000" b="1" dirty="0">
                        <a:solidFill>
                          <a:srgbClr val="115076"/>
                        </a:solidFill>
                      </a:endParaRPr>
                    </a:p>
                  </a:txBody>
                  <a:tcPr anchor="ctr"/>
                </a:tc>
                <a:extLst>
                  <a:ext uri="{0D108BD9-81ED-4DB2-BD59-A6C34878D82A}">
                    <a16:rowId xmlns:a16="http://schemas.microsoft.com/office/drawing/2014/main" val="3490984356"/>
                  </a:ext>
                </a:extLst>
              </a:tr>
              <a:tr h="515927">
                <a:tc>
                  <a:txBody>
                    <a:bodyPr/>
                    <a:lstStyle/>
                    <a:p>
                      <a:pPr algn="ctr"/>
                      <a:endParaRPr lang="en-GB" sz="2000" dirty="0"/>
                    </a:p>
                  </a:txBody>
                  <a:tcPr anchor="ctr"/>
                </a:tc>
                <a:tc>
                  <a:txBody>
                    <a:bodyPr/>
                    <a:lstStyle/>
                    <a:p>
                      <a:pPr algn="l"/>
                      <a:r>
                        <a:rPr lang="en-GB" sz="2400" b="1" dirty="0">
                          <a:solidFill>
                            <a:srgbClr val="115076"/>
                          </a:solidFill>
                        </a:rPr>
                        <a:t>path</a:t>
                      </a:r>
                    </a:p>
                  </a:txBody>
                  <a:tcPr anchor="ctr"/>
                </a:tc>
                <a:tc>
                  <a:txBody>
                    <a:bodyPr/>
                    <a:lstStyle/>
                    <a:p>
                      <a:pPr algn="l"/>
                      <a:r>
                        <a:rPr lang="en-GB" sz="2400" b="1">
                          <a:solidFill>
                            <a:srgbClr val="115076"/>
                          </a:solidFill>
                        </a:rPr>
                        <a:t>chemin</a:t>
                      </a:r>
                      <a:endParaRPr lang="en-GB" sz="2400" b="1" dirty="0">
                        <a:solidFill>
                          <a:srgbClr val="115076"/>
                        </a:solidFill>
                      </a:endParaRPr>
                    </a:p>
                  </a:txBody>
                  <a:tcPr anchor="ctr"/>
                </a:tc>
                <a:tc>
                  <a:txBody>
                    <a:bodyPr/>
                    <a:lstStyle/>
                    <a:p>
                      <a:pPr algn="l"/>
                      <a:endParaRPr lang="en-GB" sz="2000" b="1" dirty="0">
                        <a:solidFill>
                          <a:srgbClr val="115076"/>
                        </a:solidFill>
                      </a:endParaRPr>
                    </a:p>
                  </a:txBody>
                  <a:tcPr anchor="ctr"/>
                </a:tc>
                <a:tc>
                  <a:txBody>
                    <a:bodyPr/>
                    <a:lstStyle/>
                    <a:p>
                      <a:pPr algn="l"/>
                      <a:endParaRPr lang="en-GB" sz="2000" b="1" dirty="0">
                        <a:solidFill>
                          <a:srgbClr val="115076"/>
                        </a:solidFill>
                      </a:endParaRPr>
                    </a:p>
                  </a:txBody>
                  <a:tcPr anchor="ctr"/>
                </a:tc>
                <a:extLst>
                  <a:ext uri="{0D108BD9-81ED-4DB2-BD59-A6C34878D82A}">
                    <a16:rowId xmlns:a16="http://schemas.microsoft.com/office/drawing/2014/main" val="3467683506"/>
                  </a:ext>
                </a:extLst>
              </a:tr>
              <a:tr h="515927">
                <a:tc>
                  <a:txBody>
                    <a:bodyPr/>
                    <a:lstStyle/>
                    <a:p>
                      <a:pPr algn="ctr"/>
                      <a:endParaRPr lang="en-GB" sz="2000" dirty="0"/>
                    </a:p>
                  </a:txBody>
                  <a:tcPr anchor="ctr"/>
                </a:tc>
                <a:tc>
                  <a:txBody>
                    <a:bodyPr/>
                    <a:lstStyle/>
                    <a:p>
                      <a:pPr algn="l"/>
                      <a:r>
                        <a:rPr lang="en-GB" sz="2400" b="1" dirty="0">
                          <a:solidFill>
                            <a:srgbClr val="115076"/>
                          </a:solidFill>
                        </a:rPr>
                        <a:t>support</a:t>
                      </a:r>
                    </a:p>
                  </a:txBody>
                  <a:tcPr anchor="ctr"/>
                </a:tc>
                <a:tc>
                  <a:txBody>
                    <a:bodyPr/>
                    <a:lstStyle/>
                    <a:p>
                      <a:pPr algn="l"/>
                      <a:r>
                        <a:rPr lang="en-GB" sz="2400" b="1">
                          <a:solidFill>
                            <a:srgbClr val="115076"/>
                          </a:solidFill>
                        </a:rPr>
                        <a:t>sout</a:t>
                      </a:r>
                      <a:r>
                        <a:rPr lang="en-GB" sz="2400" b="1">
                          <a:solidFill>
                            <a:srgbClr val="EE6000"/>
                          </a:solidFill>
                        </a:rPr>
                        <a:t>ien</a:t>
                      </a:r>
                      <a:endParaRPr lang="en-GB" sz="2400" b="1" dirty="0">
                        <a:solidFill>
                          <a:srgbClr val="EE6000"/>
                        </a:solidFill>
                      </a:endParaRPr>
                    </a:p>
                  </a:txBody>
                  <a:tcPr anchor="ctr"/>
                </a:tc>
                <a:tc>
                  <a:txBody>
                    <a:bodyPr/>
                    <a:lstStyle/>
                    <a:p>
                      <a:pPr algn="l"/>
                      <a:endParaRPr lang="en-GB" sz="2000" b="1" dirty="0">
                        <a:solidFill>
                          <a:srgbClr val="115076"/>
                        </a:solidFill>
                      </a:endParaRPr>
                    </a:p>
                  </a:txBody>
                  <a:tcPr anchor="ctr"/>
                </a:tc>
                <a:tc>
                  <a:txBody>
                    <a:bodyPr/>
                    <a:lstStyle/>
                    <a:p>
                      <a:pPr algn="l"/>
                      <a:endParaRPr lang="en-GB" sz="2000" b="1" dirty="0">
                        <a:solidFill>
                          <a:srgbClr val="115076"/>
                        </a:solidFill>
                      </a:endParaRPr>
                    </a:p>
                  </a:txBody>
                  <a:tcPr anchor="ctr"/>
                </a:tc>
                <a:extLst>
                  <a:ext uri="{0D108BD9-81ED-4DB2-BD59-A6C34878D82A}">
                    <a16:rowId xmlns:a16="http://schemas.microsoft.com/office/drawing/2014/main" val="2608823967"/>
                  </a:ext>
                </a:extLst>
              </a:tr>
              <a:tr h="515927">
                <a:tc>
                  <a:txBody>
                    <a:bodyPr/>
                    <a:lstStyle/>
                    <a:p>
                      <a:pPr algn="ctr"/>
                      <a:endParaRPr lang="en-GB" sz="2000" dirty="0"/>
                    </a:p>
                  </a:txBody>
                  <a:tcPr anchor="ctr"/>
                </a:tc>
                <a:tc>
                  <a:txBody>
                    <a:bodyPr/>
                    <a:lstStyle/>
                    <a:p>
                      <a:pPr algn="l"/>
                      <a:r>
                        <a:rPr lang="en-GB" sz="2400" b="1" dirty="0">
                          <a:solidFill>
                            <a:srgbClr val="115076"/>
                          </a:solidFill>
                        </a:rPr>
                        <a:t>daily</a:t>
                      </a:r>
                    </a:p>
                  </a:txBody>
                  <a:tcPr anchor="ctr"/>
                </a:tc>
                <a:tc>
                  <a:txBody>
                    <a:bodyPr/>
                    <a:lstStyle/>
                    <a:p>
                      <a:pPr algn="l"/>
                      <a:r>
                        <a:rPr lang="en-GB" sz="2400" b="1" dirty="0" err="1">
                          <a:solidFill>
                            <a:srgbClr val="115076"/>
                          </a:solidFill>
                        </a:rPr>
                        <a:t>quotid</a:t>
                      </a:r>
                      <a:r>
                        <a:rPr lang="en-GB" sz="2400" b="1" dirty="0" err="1">
                          <a:solidFill>
                            <a:srgbClr val="EE6000"/>
                          </a:solidFill>
                        </a:rPr>
                        <a:t>ien</a:t>
                      </a:r>
                      <a:endParaRPr lang="en-GB" sz="2400" b="1" dirty="0">
                        <a:solidFill>
                          <a:srgbClr val="EE6000"/>
                        </a:solidFill>
                      </a:endParaRPr>
                    </a:p>
                  </a:txBody>
                  <a:tcPr anchor="ctr"/>
                </a:tc>
                <a:tc>
                  <a:txBody>
                    <a:bodyPr/>
                    <a:lstStyle/>
                    <a:p>
                      <a:pPr algn="l"/>
                      <a:endParaRPr lang="en-GB" sz="2000" b="1" dirty="0">
                        <a:solidFill>
                          <a:srgbClr val="115076"/>
                        </a:solidFill>
                      </a:endParaRPr>
                    </a:p>
                  </a:txBody>
                  <a:tcPr anchor="ctr"/>
                </a:tc>
                <a:tc>
                  <a:txBody>
                    <a:bodyPr/>
                    <a:lstStyle/>
                    <a:p>
                      <a:pPr algn="l"/>
                      <a:endParaRPr lang="en-GB" sz="2000" b="1" dirty="0">
                        <a:solidFill>
                          <a:srgbClr val="115076"/>
                        </a:solidFill>
                      </a:endParaRPr>
                    </a:p>
                  </a:txBody>
                  <a:tcPr anchor="ctr"/>
                </a:tc>
                <a:extLst>
                  <a:ext uri="{0D108BD9-81ED-4DB2-BD59-A6C34878D82A}">
                    <a16:rowId xmlns:a16="http://schemas.microsoft.com/office/drawing/2014/main" val="5709224"/>
                  </a:ext>
                </a:extLst>
              </a:tr>
              <a:tr h="515927">
                <a:tc>
                  <a:txBody>
                    <a:bodyPr/>
                    <a:lstStyle/>
                    <a:p>
                      <a:pPr algn="ctr"/>
                      <a:endParaRPr lang="en-GB" sz="2000" dirty="0"/>
                    </a:p>
                  </a:txBody>
                  <a:tcPr anchor="ctr"/>
                </a:tc>
                <a:tc>
                  <a:txBody>
                    <a:bodyPr/>
                    <a:lstStyle/>
                    <a:p>
                      <a:pPr algn="l"/>
                      <a:r>
                        <a:rPr lang="en-GB" sz="2400" b="1" dirty="0">
                          <a:solidFill>
                            <a:srgbClr val="115076"/>
                          </a:solidFill>
                        </a:rPr>
                        <a:t>interview</a:t>
                      </a:r>
                    </a:p>
                  </a:txBody>
                  <a:tcPr anchor="ctr"/>
                </a:tc>
                <a:tc>
                  <a:txBody>
                    <a:bodyPr/>
                    <a:lstStyle/>
                    <a:p>
                      <a:pPr algn="l"/>
                      <a:r>
                        <a:rPr lang="en-GB" sz="2400" b="1">
                          <a:solidFill>
                            <a:srgbClr val="115076"/>
                          </a:solidFill>
                        </a:rPr>
                        <a:t>entret</a:t>
                      </a:r>
                      <a:r>
                        <a:rPr lang="en-GB" sz="2400" b="1">
                          <a:solidFill>
                            <a:srgbClr val="EE6000"/>
                          </a:solidFill>
                        </a:rPr>
                        <a:t>ien</a:t>
                      </a:r>
                      <a:endParaRPr lang="en-GB" sz="2400" b="1" dirty="0">
                        <a:solidFill>
                          <a:srgbClr val="EE6000"/>
                        </a:solidFill>
                      </a:endParaRPr>
                    </a:p>
                  </a:txBody>
                  <a:tcPr anchor="ctr"/>
                </a:tc>
                <a:tc>
                  <a:txBody>
                    <a:bodyPr/>
                    <a:lstStyle/>
                    <a:p>
                      <a:pPr algn="l"/>
                      <a:endParaRPr lang="en-GB" sz="2000" b="1" dirty="0">
                        <a:solidFill>
                          <a:srgbClr val="115076"/>
                        </a:solidFill>
                      </a:endParaRPr>
                    </a:p>
                  </a:txBody>
                  <a:tcPr anchor="ctr"/>
                </a:tc>
                <a:tc>
                  <a:txBody>
                    <a:bodyPr/>
                    <a:lstStyle/>
                    <a:p>
                      <a:pPr algn="l"/>
                      <a:endParaRPr lang="en-GB" sz="2000" b="1" dirty="0">
                        <a:solidFill>
                          <a:srgbClr val="115076"/>
                        </a:solidFill>
                      </a:endParaRPr>
                    </a:p>
                  </a:txBody>
                  <a:tcPr anchor="ctr"/>
                </a:tc>
                <a:extLst>
                  <a:ext uri="{0D108BD9-81ED-4DB2-BD59-A6C34878D82A}">
                    <a16:rowId xmlns:a16="http://schemas.microsoft.com/office/drawing/2014/main" val="3454985296"/>
                  </a:ext>
                </a:extLst>
              </a:tr>
              <a:tr h="515927">
                <a:tc>
                  <a:txBody>
                    <a:bodyPr/>
                    <a:lstStyle/>
                    <a:p>
                      <a:pPr algn="ctr"/>
                      <a:endParaRPr lang="en-GB" sz="2000" dirty="0"/>
                    </a:p>
                  </a:txBody>
                  <a:tcPr anchor="ctr"/>
                </a:tc>
                <a:tc>
                  <a:txBody>
                    <a:bodyPr/>
                    <a:lstStyle/>
                    <a:p>
                      <a:pPr algn="l"/>
                      <a:r>
                        <a:rPr lang="en-GB" sz="2400" b="1" dirty="0">
                          <a:solidFill>
                            <a:srgbClr val="115076"/>
                          </a:solidFill>
                        </a:rPr>
                        <a:t>drawing</a:t>
                      </a:r>
                    </a:p>
                  </a:txBody>
                  <a:tcPr anchor="ctr"/>
                </a:tc>
                <a:tc>
                  <a:txBody>
                    <a:bodyPr/>
                    <a:lstStyle/>
                    <a:p>
                      <a:pPr algn="l"/>
                      <a:r>
                        <a:rPr lang="en-GB" sz="2400" b="1">
                          <a:solidFill>
                            <a:srgbClr val="115076"/>
                          </a:solidFill>
                        </a:rPr>
                        <a:t>dess</a:t>
                      </a:r>
                      <a:r>
                        <a:rPr lang="en-GB" sz="2400" b="1">
                          <a:solidFill>
                            <a:srgbClr val="EE6000"/>
                          </a:solidFill>
                        </a:rPr>
                        <a:t>in</a:t>
                      </a:r>
                      <a:endParaRPr lang="en-GB" sz="2400" b="1" dirty="0">
                        <a:solidFill>
                          <a:srgbClr val="EE6000"/>
                        </a:solidFill>
                      </a:endParaRPr>
                    </a:p>
                  </a:txBody>
                  <a:tcPr anchor="ctr"/>
                </a:tc>
                <a:tc>
                  <a:txBody>
                    <a:bodyPr/>
                    <a:lstStyle/>
                    <a:p>
                      <a:pPr algn="l"/>
                      <a:endParaRPr lang="en-GB" sz="2000" b="1" dirty="0">
                        <a:solidFill>
                          <a:srgbClr val="115076"/>
                        </a:solidFill>
                      </a:endParaRPr>
                    </a:p>
                  </a:txBody>
                  <a:tcPr anchor="ctr"/>
                </a:tc>
                <a:tc>
                  <a:txBody>
                    <a:bodyPr/>
                    <a:lstStyle/>
                    <a:p>
                      <a:pPr algn="l"/>
                      <a:endParaRPr lang="en-GB" sz="2000" b="1" dirty="0">
                        <a:solidFill>
                          <a:srgbClr val="115076"/>
                        </a:solidFill>
                      </a:endParaRPr>
                    </a:p>
                  </a:txBody>
                  <a:tcPr anchor="ctr"/>
                </a:tc>
                <a:extLst>
                  <a:ext uri="{0D108BD9-81ED-4DB2-BD59-A6C34878D82A}">
                    <a16:rowId xmlns:a16="http://schemas.microsoft.com/office/drawing/2014/main" val="740197848"/>
                  </a:ext>
                </a:extLst>
              </a:tr>
              <a:tr h="515927">
                <a:tc>
                  <a:txBody>
                    <a:bodyPr/>
                    <a:lstStyle/>
                    <a:p>
                      <a:pPr algn="ctr"/>
                      <a:endParaRPr lang="en-GB" sz="2000" dirty="0"/>
                    </a:p>
                  </a:txBody>
                  <a:tcPr anchor="ctr"/>
                </a:tc>
                <a:tc>
                  <a:txBody>
                    <a:bodyPr/>
                    <a:lstStyle/>
                    <a:p>
                      <a:pPr algn="l"/>
                      <a:r>
                        <a:rPr lang="en-GB" sz="2400" b="1" dirty="0">
                          <a:solidFill>
                            <a:srgbClr val="115076"/>
                          </a:solidFill>
                        </a:rPr>
                        <a:t>bread</a:t>
                      </a:r>
                    </a:p>
                  </a:txBody>
                  <a:tcPr anchor="ctr"/>
                </a:tc>
                <a:tc>
                  <a:txBody>
                    <a:bodyPr/>
                    <a:lstStyle/>
                    <a:p>
                      <a:pPr algn="l"/>
                      <a:r>
                        <a:rPr lang="en-GB" sz="2400" b="1" dirty="0">
                          <a:solidFill>
                            <a:srgbClr val="115076"/>
                          </a:solidFill>
                        </a:rPr>
                        <a:t>p</a:t>
                      </a:r>
                      <a:r>
                        <a:rPr lang="en-GB" sz="2400" b="1" dirty="0">
                          <a:solidFill>
                            <a:srgbClr val="EE6000"/>
                          </a:solidFill>
                        </a:rPr>
                        <a:t>ain</a:t>
                      </a:r>
                    </a:p>
                  </a:txBody>
                  <a:tcPr anchor="ctr"/>
                </a:tc>
                <a:tc>
                  <a:txBody>
                    <a:bodyPr/>
                    <a:lstStyle/>
                    <a:p>
                      <a:pPr algn="l"/>
                      <a:endParaRPr lang="en-GB" sz="2000" b="1" dirty="0">
                        <a:solidFill>
                          <a:srgbClr val="115076"/>
                        </a:solidFill>
                      </a:endParaRPr>
                    </a:p>
                  </a:txBody>
                  <a:tcPr anchor="ctr"/>
                </a:tc>
                <a:tc>
                  <a:txBody>
                    <a:bodyPr/>
                    <a:lstStyle/>
                    <a:p>
                      <a:pPr algn="l"/>
                      <a:endParaRPr lang="en-GB" sz="2000" b="1" dirty="0">
                        <a:solidFill>
                          <a:srgbClr val="115076"/>
                        </a:solidFill>
                      </a:endParaRPr>
                    </a:p>
                  </a:txBody>
                  <a:tcPr anchor="ctr"/>
                </a:tc>
                <a:extLst>
                  <a:ext uri="{0D108BD9-81ED-4DB2-BD59-A6C34878D82A}">
                    <a16:rowId xmlns:a16="http://schemas.microsoft.com/office/drawing/2014/main" val="593730898"/>
                  </a:ext>
                </a:extLst>
              </a:tr>
            </a:tbl>
          </a:graphicData>
        </a:graphic>
      </p:graphicFrame>
      <p:pic>
        <p:nvPicPr>
          <p:cNvPr id="36" name="Picture 35">
            <a:extLst>
              <a:ext uri="{FF2B5EF4-FFF2-40B4-BE49-F238E27FC236}">
                <a16:creationId xmlns:a16="http://schemas.microsoft.com/office/drawing/2014/main" id="{1CB28F5B-9308-4ECF-9E8F-90CE7BEE33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3881" y="2064540"/>
            <a:ext cx="345600" cy="412742"/>
          </a:xfrm>
          <a:prstGeom prst="rect">
            <a:avLst/>
          </a:prstGeom>
        </p:spPr>
      </p:pic>
      <p:pic>
        <p:nvPicPr>
          <p:cNvPr id="37" name="Picture 36">
            <a:extLst>
              <a:ext uri="{FF2B5EF4-FFF2-40B4-BE49-F238E27FC236}">
                <a16:creationId xmlns:a16="http://schemas.microsoft.com/office/drawing/2014/main" id="{9194790F-EBBE-4AD6-92E2-4491D55138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4902" y="2577797"/>
            <a:ext cx="345600" cy="412742"/>
          </a:xfrm>
          <a:prstGeom prst="rect">
            <a:avLst/>
          </a:prstGeom>
        </p:spPr>
      </p:pic>
      <p:pic>
        <p:nvPicPr>
          <p:cNvPr id="38" name="Picture 37">
            <a:extLst>
              <a:ext uri="{FF2B5EF4-FFF2-40B4-BE49-F238E27FC236}">
                <a16:creationId xmlns:a16="http://schemas.microsoft.com/office/drawing/2014/main" id="{AB32F396-15F9-4726-9CFE-1CD3CEB246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3881" y="3091054"/>
            <a:ext cx="345600" cy="412742"/>
          </a:xfrm>
          <a:prstGeom prst="rect">
            <a:avLst/>
          </a:prstGeom>
        </p:spPr>
      </p:pic>
      <p:pic>
        <p:nvPicPr>
          <p:cNvPr id="39" name="Picture 38">
            <a:extLst>
              <a:ext uri="{FF2B5EF4-FFF2-40B4-BE49-F238E27FC236}">
                <a16:creationId xmlns:a16="http://schemas.microsoft.com/office/drawing/2014/main" id="{432A24B0-3FFA-4C38-B0A2-2604DF4BAD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4902" y="3604311"/>
            <a:ext cx="345600" cy="412742"/>
          </a:xfrm>
          <a:prstGeom prst="rect">
            <a:avLst/>
          </a:prstGeom>
        </p:spPr>
      </p:pic>
      <p:pic>
        <p:nvPicPr>
          <p:cNvPr id="40" name="Picture 39">
            <a:extLst>
              <a:ext uri="{FF2B5EF4-FFF2-40B4-BE49-F238E27FC236}">
                <a16:creationId xmlns:a16="http://schemas.microsoft.com/office/drawing/2014/main" id="{250373FF-1E94-483A-8C48-DB7804036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4902" y="4125939"/>
            <a:ext cx="345600" cy="412742"/>
          </a:xfrm>
          <a:prstGeom prst="rect">
            <a:avLst/>
          </a:prstGeom>
        </p:spPr>
      </p:pic>
      <p:pic>
        <p:nvPicPr>
          <p:cNvPr id="41" name="Picture 40">
            <a:extLst>
              <a:ext uri="{FF2B5EF4-FFF2-40B4-BE49-F238E27FC236}">
                <a16:creationId xmlns:a16="http://schemas.microsoft.com/office/drawing/2014/main" id="{128DE868-B4AF-4CEB-AA7A-132A9FD86D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20083" y="4630825"/>
            <a:ext cx="345600" cy="412742"/>
          </a:xfrm>
          <a:prstGeom prst="rect">
            <a:avLst/>
          </a:prstGeom>
        </p:spPr>
      </p:pic>
      <p:pic>
        <p:nvPicPr>
          <p:cNvPr id="42" name="Picture 41">
            <a:extLst>
              <a:ext uri="{FF2B5EF4-FFF2-40B4-BE49-F238E27FC236}">
                <a16:creationId xmlns:a16="http://schemas.microsoft.com/office/drawing/2014/main" id="{95C7FAA8-ECBC-402A-9B84-BDA281B9F7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3881" y="5160824"/>
            <a:ext cx="345600" cy="412742"/>
          </a:xfrm>
          <a:prstGeom prst="rect">
            <a:avLst/>
          </a:prstGeom>
        </p:spPr>
      </p:pic>
      <p:pic>
        <p:nvPicPr>
          <p:cNvPr id="43" name="Picture 42">
            <a:extLst>
              <a:ext uri="{FF2B5EF4-FFF2-40B4-BE49-F238E27FC236}">
                <a16:creationId xmlns:a16="http://schemas.microsoft.com/office/drawing/2014/main" id="{757393AC-3BAD-449D-AC3B-361DFB7AD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3881" y="5674084"/>
            <a:ext cx="345600" cy="412742"/>
          </a:xfrm>
          <a:prstGeom prst="rect">
            <a:avLst/>
          </a:prstGeom>
        </p:spPr>
      </p:pic>
      <p:pic>
        <p:nvPicPr>
          <p:cNvPr id="47" name="Picture 46" descr="background rectangle">
            <a:extLst>
              <a:ext uri="{FF2B5EF4-FFF2-40B4-BE49-F238E27FC236}">
                <a16:creationId xmlns:a16="http://schemas.microsoft.com/office/drawing/2014/main" id="{F23B706D-FDC2-497C-B47F-9549F88FC88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8" name="Title 3">
            <a:extLst>
              <a:ext uri="{FF2B5EF4-FFF2-40B4-BE49-F238E27FC236}">
                <a16:creationId xmlns:a16="http://schemas.microsoft.com/office/drawing/2014/main" id="{193E46FA-F4B9-4027-9488-834756FA9307}"/>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a:t>
            </a:r>
            <a:r>
              <a:rPr lang="en-GB" sz="3600" b="1" dirty="0" err="1">
                <a:solidFill>
                  <a:schemeClr val="bg1"/>
                </a:solidFill>
              </a:rPr>
              <a:t>ien</a:t>
            </a:r>
            <a:r>
              <a:rPr lang="en-GB" sz="3600" b="1" dirty="0">
                <a:solidFill>
                  <a:schemeClr val="bg1"/>
                </a:solidFill>
              </a:rPr>
              <a:t> </a:t>
            </a:r>
            <a:r>
              <a:rPr lang="en-GB" sz="3600" b="1" dirty="0" err="1">
                <a:solidFill>
                  <a:schemeClr val="bg1"/>
                </a:solidFill>
              </a:rPr>
              <a:t>ou</a:t>
            </a:r>
            <a:r>
              <a:rPr lang="en-GB" sz="3600" b="1" dirty="0">
                <a:solidFill>
                  <a:schemeClr val="bg1"/>
                </a:solidFill>
              </a:rPr>
              <a:t> –(a)in ?</a:t>
            </a:r>
          </a:p>
        </p:txBody>
      </p:sp>
      <p:sp>
        <p:nvSpPr>
          <p:cNvPr id="49" name="Rounded Rectangle 46">
            <a:extLst>
              <a:ext uri="{FF2B5EF4-FFF2-40B4-BE49-F238E27FC236}">
                <a16:creationId xmlns:a16="http://schemas.microsoft.com/office/drawing/2014/main" id="{168D6723-166F-4F52-B0B9-16113BDA16CF}"/>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0BA4A695-1D16-414B-B793-9AB5518D0301}"/>
              </a:ext>
            </a:extLst>
          </p:cNvPr>
          <p:cNvSpPr txBox="1"/>
          <p:nvPr/>
        </p:nvSpPr>
        <p:spPr>
          <a:xfrm>
            <a:off x="180000" y="1296000"/>
            <a:ext cx="295508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Écoute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les mots.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quelle SSC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Coche.</a:t>
            </a:r>
          </a:p>
        </p:txBody>
      </p:sp>
      <p:sp>
        <p:nvSpPr>
          <p:cNvPr id="45" name="Action Button: Custom 16">
            <a:hlinkClick r:id="" action="ppaction://noaction" highlightClick="1">
              <a:snd r:embed="rId5" name="phonics1.wav"/>
            </a:hlinkClick>
            <a:extLst>
              <a:ext uri="{FF2B5EF4-FFF2-40B4-BE49-F238E27FC236}">
                <a16:creationId xmlns:a16="http://schemas.microsoft.com/office/drawing/2014/main" id="{3CB8109D-FF5D-4A9D-BE2C-9259F7E30D3F}"/>
              </a:ext>
            </a:extLst>
          </p:cNvPr>
          <p:cNvSpPr/>
          <p:nvPr/>
        </p:nvSpPr>
        <p:spPr>
          <a:xfrm>
            <a:off x="3849394" y="208128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6" name="Action Button: Custom 16">
            <a:hlinkClick r:id="" action="ppaction://noaction" highlightClick="1">
              <a:snd r:embed="rId6" name="phonics2.wav"/>
            </a:hlinkClick>
            <a:extLst>
              <a:ext uri="{FF2B5EF4-FFF2-40B4-BE49-F238E27FC236}">
                <a16:creationId xmlns:a16="http://schemas.microsoft.com/office/drawing/2014/main" id="{B73FF330-4A8E-4B28-BA53-A061F0CB3E54}"/>
              </a:ext>
            </a:extLst>
          </p:cNvPr>
          <p:cNvSpPr/>
          <p:nvPr/>
        </p:nvSpPr>
        <p:spPr>
          <a:xfrm>
            <a:off x="3851472" y="259453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0" name="Action Button: Custom 16">
            <a:hlinkClick r:id="" action="ppaction://noaction" highlightClick="1">
              <a:snd r:embed="rId7" name="phonics3.wav"/>
            </a:hlinkClick>
            <a:extLst>
              <a:ext uri="{FF2B5EF4-FFF2-40B4-BE49-F238E27FC236}">
                <a16:creationId xmlns:a16="http://schemas.microsoft.com/office/drawing/2014/main" id="{DA1CFEA0-FD1A-49D7-93AA-F5C21448771C}"/>
              </a:ext>
            </a:extLst>
          </p:cNvPr>
          <p:cNvSpPr/>
          <p:nvPr/>
        </p:nvSpPr>
        <p:spPr>
          <a:xfrm>
            <a:off x="3849394" y="310779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1" name="Action Button: Custom 16">
            <a:hlinkClick r:id="" action="ppaction://noaction" highlightClick="1">
              <a:snd r:embed="rId8" name="phonics4.wav"/>
            </a:hlinkClick>
            <a:extLst>
              <a:ext uri="{FF2B5EF4-FFF2-40B4-BE49-F238E27FC236}">
                <a16:creationId xmlns:a16="http://schemas.microsoft.com/office/drawing/2014/main" id="{67F44C47-1622-4CE4-8515-06515D70D211}"/>
              </a:ext>
            </a:extLst>
          </p:cNvPr>
          <p:cNvSpPr/>
          <p:nvPr/>
        </p:nvSpPr>
        <p:spPr>
          <a:xfrm>
            <a:off x="3849394" y="362105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2" name="Action Button: Custom 16">
            <a:hlinkClick r:id="" action="ppaction://noaction" highlightClick="1">
              <a:snd r:embed="rId9" name="phonics5.wav"/>
            </a:hlinkClick>
            <a:extLst>
              <a:ext uri="{FF2B5EF4-FFF2-40B4-BE49-F238E27FC236}">
                <a16:creationId xmlns:a16="http://schemas.microsoft.com/office/drawing/2014/main" id="{57A2B428-6C44-436B-BAC1-9F8B7F0A0D96}"/>
              </a:ext>
            </a:extLst>
          </p:cNvPr>
          <p:cNvSpPr/>
          <p:nvPr/>
        </p:nvSpPr>
        <p:spPr>
          <a:xfrm>
            <a:off x="3849394" y="413431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3" name="Action Button: Custom 16">
            <a:hlinkClick r:id="" action="ppaction://noaction" highlightClick="1">
              <a:snd r:embed="rId10" name="phonics6.wav"/>
            </a:hlinkClick>
            <a:extLst>
              <a:ext uri="{FF2B5EF4-FFF2-40B4-BE49-F238E27FC236}">
                <a16:creationId xmlns:a16="http://schemas.microsoft.com/office/drawing/2014/main" id="{2D4052EF-B812-4DD5-A864-3C3D5D11CA17}"/>
              </a:ext>
            </a:extLst>
          </p:cNvPr>
          <p:cNvSpPr/>
          <p:nvPr/>
        </p:nvSpPr>
        <p:spPr>
          <a:xfrm>
            <a:off x="3854188" y="464756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4" name="Action Button: Custom 16">
            <a:hlinkClick r:id="" action="ppaction://noaction" highlightClick="1">
              <a:snd r:embed="rId11" name="phonics7.wav"/>
            </a:hlinkClick>
            <a:extLst>
              <a:ext uri="{FF2B5EF4-FFF2-40B4-BE49-F238E27FC236}">
                <a16:creationId xmlns:a16="http://schemas.microsoft.com/office/drawing/2014/main" id="{8C25F9E9-0100-4280-BCAD-F6F9FC3DB0B9}"/>
              </a:ext>
            </a:extLst>
          </p:cNvPr>
          <p:cNvSpPr/>
          <p:nvPr/>
        </p:nvSpPr>
        <p:spPr>
          <a:xfrm>
            <a:off x="3859588" y="516082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5" name="Action Button: Custom 16">
            <a:hlinkClick r:id="" action="ppaction://noaction" highlightClick="1">
              <a:snd r:embed="rId12" name="phonics8.wav"/>
            </a:hlinkClick>
            <a:extLst>
              <a:ext uri="{FF2B5EF4-FFF2-40B4-BE49-F238E27FC236}">
                <a16:creationId xmlns:a16="http://schemas.microsoft.com/office/drawing/2014/main" id="{CB80C5AF-BDB3-4924-982C-C3C770C222DD}"/>
              </a:ext>
            </a:extLst>
          </p:cNvPr>
          <p:cNvSpPr/>
          <p:nvPr/>
        </p:nvSpPr>
        <p:spPr>
          <a:xfrm>
            <a:off x="3859588" y="567408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026" name="Picture 2" descr="Din, Earmuffs, Ears, German, Headphone, Headphones">
            <a:extLst>
              <a:ext uri="{FF2B5EF4-FFF2-40B4-BE49-F238E27FC236}">
                <a16:creationId xmlns:a16="http://schemas.microsoft.com/office/drawing/2014/main" id="{EE70C212-8EA7-4D93-A2D7-1397C777A69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83903" y="3819053"/>
            <a:ext cx="1777116" cy="18570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B4D48F2-15AD-4F70-9D73-D65E7717C7DA}"/>
              </a:ext>
            </a:extLst>
          </p:cNvPr>
          <p:cNvSpPr txBox="1"/>
          <p:nvPr/>
        </p:nvSpPr>
        <p:spPr>
          <a:xfrm>
            <a:off x="7826374" y="2081282"/>
            <a:ext cx="523875" cy="400110"/>
          </a:xfrm>
          <a:prstGeom prst="rect">
            <a:avLst/>
          </a:prstGeom>
          <a:solidFill>
            <a:srgbClr val="F8D7CD"/>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a:t>
            </a:r>
          </a:p>
        </p:txBody>
      </p:sp>
      <p:sp>
        <p:nvSpPr>
          <p:cNvPr id="56" name="TextBox 55">
            <a:extLst>
              <a:ext uri="{FF2B5EF4-FFF2-40B4-BE49-F238E27FC236}">
                <a16:creationId xmlns:a16="http://schemas.microsoft.com/office/drawing/2014/main" id="{52F1FBE2-3B02-41C0-AA17-77612215E220}"/>
              </a:ext>
            </a:extLst>
          </p:cNvPr>
          <p:cNvSpPr txBox="1"/>
          <p:nvPr/>
        </p:nvSpPr>
        <p:spPr>
          <a:xfrm>
            <a:off x="7816850" y="2590429"/>
            <a:ext cx="549274" cy="400110"/>
          </a:xfrm>
          <a:prstGeom prst="rect">
            <a:avLst/>
          </a:prstGeom>
          <a:solidFill>
            <a:srgbClr val="FCECE8"/>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a:t>
            </a:r>
          </a:p>
        </p:txBody>
      </p:sp>
      <p:sp>
        <p:nvSpPr>
          <p:cNvPr id="57" name="TextBox 56">
            <a:extLst>
              <a:ext uri="{FF2B5EF4-FFF2-40B4-BE49-F238E27FC236}">
                <a16:creationId xmlns:a16="http://schemas.microsoft.com/office/drawing/2014/main" id="{6F53D4E6-83BA-40C5-856E-E7FDFBFBD5CA}"/>
              </a:ext>
            </a:extLst>
          </p:cNvPr>
          <p:cNvSpPr txBox="1"/>
          <p:nvPr/>
        </p:nvSpPr>
        <p:spPr>
          <a:xfrm>
            <a:off x="8594725" y="3107796"/>
            <a:ext cx="523875" cy="400110"/>
          </a:xfrm>
          <a:prstGeom prst="rect">
            <a:avLst/>
          </a:prstGeom>
          <a:solidFill>
            <a:srgbClr val="F8D7CD"/>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a:t>
            </a:r>
          </a:p>
        </p:txBody>
      </p:sp>
      <p:sp>
        <p:nvSpPr>
          <p:cNvPr id="58" name="TextBox 57">
            <a:extLst>
              <a:ext uri="{FF2B5EF4-FFF2-40B4-BE49-F238E27FC236}">
                <a16:creationId xmlns:a16="http://schemas.microsoft.com/office/drawing/2014/main" id="{F7A22500-2E1F-4A64-987B-9B8460A0AF51}"/>
              </a:ext>
            </a:extLst>
          </p:cNvPr>
          <p:cNvSpPr txBox="1"/>
          <p:nvPr/>
        </p:nvSpPr>
        <p:spPr>
          <a:xfrm>
            <a:off x="8350249" y="3623183"/>
            <a:ext cx="549274" cy="400110"/>
          </a:xfrm>
          <a:prstGeom prst="rect">
            <a:avLst/>
          </a:prstGeom>
          <a:solidFill>
            <a:srgbClr val="FCECE8"/>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a:t>
            </a:r>
          </a:p>
        </p:txBody>
      </p:sp>
      <p:sp>
        <p:nvSpPr>
          <p:cNvPr id="59" name="TextBox 58">
            <a:extLst>
              <a:ext uri="{FF2B5EF4-FFF2-40B4-BE49-F238E27FC236}">
                <a16:creationId xmlns:a16="http://schemas.microsoft.com/office/drawing/2014/main" id="{0E2E67BA-E756-4CAC-A057-224A74CEC00A}"/>
              </a:ext>
            </a:extLst>
          </p:cNvPr>
          <p:cNvSpPr txBox="1"/>
          <p:nvPr/>
        </p:nvSpPr>
        <p:spPr>
          <a:xfrm>
            <a:off x="8689975" y="4138571"/>
            <a:ext cx="523875" cy="400110"/>
          </a:xfrm>
          <a:prstGeom prst="rect">
            <a:avLst/>
          </a:prstGeom>
          <a:solidFill>
            <a:srgbClr val="F8D7CD"/>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a:t>
            </a:r>
          </a:p>
        </p:txBody>
      </p:sp>
      <p:sp>
        <p:nvSpPr>
          <p:cNvPr id="60" name="TextBox 59">
            <a:extLst>
              <a:ext uri="{FF2B5EF4-FFF2-40B4-BE49-F238E27FC236}">
                <a16:creationId xmlns:a16="http://schemas.microsoft.com/office/drawing/2014/main" id="{A3C1BE2F-F092-4EAC-82F9-6E7952D3E9F7}"/>
              </a:ext>
            </a:extLst>
          </p:cNvPr>
          <p:cNvSpPr txBox="1"/>
          <p:nvPr/>
        </p:nvSpPr>
        <p:spPr>
          <a:xfrm>
            <a:off x="8600225" y="4653958"/>
            <a:ext cx="549274" cy="400110"/>
          </a:xfrm>
          <a:prstGeom prst="rect">
            <a:avLst/>
          </a:prstGeom>
          <a:solidFill>
            <a:srgbClr val="FCECE8"/>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a:t>
            </a:r>
          </a:p>
        </p:txBody>
      </p:sp>
      <p:sp>
        <p:nvSpPr>
          <p:cNvPr id="61" name="TextBox 60">
            <a:extLst>
              <a:ext uri="{FF2B5EF4-FFF2-40B4-BE49-F238E27FC236}">
                <a16:creationId xmlns:a16="http://schemas.microsoft.com/office/drawing/2014/main" id="{89C02EB2-541C-4CBC-AF4F-3245683BFC22}"/>
              </a:ext>
            </a:extLst>
          </p:cNvPr>
          <p:cNvSpPr txBox="1"/>
          <p:nvPr/>
        </p:nvSpPr>
        <p:spPr>
          <a:xfrm>
            <a:off x="8397875" y="5169345"/>
            <a:ext cx="523875" cy="400110"/>
          </a:xfrm>
          <a:prstGeom prst="rect">
            <a:avLst/>
          </a:prstGeom>
          <a:solidFill>
            <a:srgbClr val="F8D7CD"/>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a:t>
            </a:r>
          </a:p>
        </p:txBody>
      </p:sp>
      <p:sp>
        <p:nvSpPr>
          <p:cNvPr id="62" name="TextBox 61">
            <a:extLst>
              <a:ext uri="{FF2B5EF4-FFF2-40B4-BE49-F238E27FC236}">
                <a16:creationId xmlns:a16="http://schemas.microsoft.com/office/drawing/2014/main" id="{2A473760-4B1F-4D39-AECC-C67697C37835}"/>
              </a:ext>
            </a:extLst>
          </p:cNvPr>
          <p:cNvSpPr txBox="1"/>
          <p:nvPr/>
        </p:nvSpPr>
        <p:spPr>
          <a:xfrm>
            <a:off x="7938738" y="5745604"/>
            <a:ext cx="549274" cy="400110"/>
          </a:xfrm>
          <a:prstGeom prst="rect">
            <a:avLst/>
          </a:prstGeom>
          <a:solidFill>
            <a:srgbClr val="FCECE8"/>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a:t>
            </a:r>
          </a:p>
        </p:txBody>
      </p:sp>
      <p:pic>
        <p:nvPicPr>
          <p:cNvPr id="6" name="Picture 5">
            <a:extLst>
              <a:ext uri="{FF2B5EF4-FFF2-40B4-BE49-F238E27FC236}">
                <a16:creationId xmlns:a16="http://schemas.microsoft.com/office/drawing/2014/main" id="{23726F08-DC29-4F0B-A1D7-0FDA961ACC72}"/>
              </a:ext>
            </a:extLst>
          </p:cNvPr>
          <p:cNvPicPr>
            <a:picLocks noChangeAspect="1"/>
          </p:cNvPicPr>
          <p:nvPr/>
        </p:nvPicPr>
        <p:blipFill>
          <a:blip r:embed="rId14"/>
          <a:stretch>
            <a:fillRect/>
          </a:stretch>
        </p:blipFill>
        <p:spPr>
          <a:xfrm>
            <a:off x="6717211" y="2064540"/>
            <a:ext cx="445114" cy="412742"/>
          </a:xfrm>
          <a:prstGeom prst="rect">
            <a:avLst/>
          </a:prstGeom>
        </p:spPr>
      </p:pic>
      <p:pic>
        <p:nvPicPr>
          <p:cNvPr id="1028" name="Picture 4" descr="Nature Trail Outline Clip Art">
            <a:extLst>
              <a:ext uri="{FF2B5EF4-FFF2-40B4-BE49-F238E27FC236}">
                <a16:creationId xmlns:a16="http://schemas.microsoft.com/office/drawing/2014/main" id="{92586C47-290F-4237-A10D-D878D4669D1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741768" y="3118520"/>
            <a:ext cx="420557" cy="3852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99381A4-0B37-4822-B051-A82B1FEB1A6B}"/>
              </a:ext>
            </a:extLst>
          </p:cNvPr>
          <p:cNvPicPr>
            <a:picLocks noChangeAspect="1"/>
          </p:cNvPicPr>
          <p:nvPr/>
        </p:nvPicPr>
        <p:blipFill>
          <a:blip r:embed="rId16"/>
          <a:stretch>
            <a:fillRect/>
          </a:stretch>
        </p:blipFill>
        <p:spPr>
          <a:xfrm>
            <a:off x="6275877" y="3650931"/>
            <a:ext cx="1327781" cy="336244"/>
          </a:xfrm>
          <a:prstGeom prst="rect">
            <a:avLst/>
          </a:prstGeom>
        </p:spPr>
      </p:pic>
      <p:pic>
        <p:nvPicPr>
          <p:cNvPr id="1032" name="Picture 8" descr="Agenda, Schedule, Calendar, Appointment, Scheduled">
            <a:extLst>
              <a:ext uri="{FF2B5EF4-FFF2-40B4-BE49-F238E27FC236}">
                <a16:creationId xmlns:a16="http://schemas.microsoft.com/office/drawing/2014/main" id="{98616DBD-E7AA-43C3-9FB3-F3CAC338E26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741768" y="4121353"/>
            <a:ext cx="423114" cy="42607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usiness, Meeting, Silhouette, Conference, Team">
            <a:extLst>
              <a:ext uri="{FF2B5EF4-FFF2-40B4-BE49-F238E27FC236}">
                <a16:creationId xmlns:a16="http://schemas.microsoft.com/office/drawing/2014/main" id="{6D99C89A-7707-4544-8587-36C8647B365B}"/>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537713" y="4641656"/>
            <a:ext cx="836555" cy="41827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B493E652-FED3-41CE-A492-BE8CABBCC539}"/>
              </a:ext>
            </a:extLst>
          </p:cNvPr>
          <p:cNvPicPr>
            <a:picLocks noChangeAspect="1"/>
          </p:cNvPicPr>
          <p:nvPr/>
        </p:nvPicPr>
        <p:blipFill>
          <a:blip r:embed="rId19"/>
          <a:stretch>
            <a:fillRect/>
          </a:stretch>
        </p:blipFill>
        <p:spPr>
          <a:xfrm>
            <a:off x="6621410" y="5169345"/>
            <a:ext cx="636714" cy="415689"/>
          </a:xfrm>
          <a:prstGeom prst="rect">
            <a:avLst/>
          </a:prstGeom>
        </p:spPr>
      </p:pic>
      <p:pic>
        <p:nvPicPr>
          <p:cNvPr id="1036" name="Picture 12" descr="Bread, Bakery, Bun, Loaf, Baguette, Breakfast">
            <a:extLst>
              <a:ext uri="{FF2B5EF4-FFF2-40B4-BE49-F238E27FC236}">
                <a16:creationId xmlns:a16="http://schemas.microsoft.com/office/drawing/2014/main" id="{79A73A0A-C58E-4DCE-A712-3FF373C55BB5}"/>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560402" y="5685131"/>
            <a:ext cx="851065" cy="42553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92BD7F6-C7F4-4259-8248-C7BDF5DA44A0}"/>
              </a:ext>
            </a:extLst>
          </p:cNvPr>
          <p:cNvSpPr txBox="1"/>
          <p:nvPr/>
        </p:nvSpPr>
        <p:spPr>
          <a:xfrm>
            <a:off x="6324501" y="2577379"/>
            <a:ext cx="12550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sng" strike="noStrike" kern="1200" cap="none" spc="0" normalizeH="0" baseline="0" noProof="0" dirty="0">
                <a:ln>
                  <a:noFill/>
                </a:ln>
                <a:solidFill>
                  <a:srgbClr val="5B9BD5">
                    <a:lumMod val="75000"/>
                  </a:srgbClr>
                </a:solidFill>
                <a:effectLst/>
                <a:uLnTx/>
                <a:uFillTx/>
                <a:latin typeface="Century Gothic" panose="020F0302020204030204"/>
                <a:ea typeface="+mn-ea"/>
                <a:cs typeface="+mn-cs"/>
              </a:rPr>
              <a:t>@ www.</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768CE0A9-DDB9-4552-B171-5C18E67BBD0A}"/>
              </a:ext>
            </a:extLst>
          </p:cNvPr>
          <p:cNvSpPr/>
          <p:nvPr/>
        </p:nvSpPr>
        <p:spPr>
          <a:xfrm>
            <a:off x="4457700" y="2045801"/>
            <a:ext cx="2800424" cy="428783"/>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9" name="Rectangle 68">
            <a:extLst>
              <a:ext uri="{FF2B5EF4-FFF2-40B4-BE49-F238E27FC236}">
                <a16:creationId xmlns:a16="http://schemas.microsoft.com/office/drawing/2014/main" id="{2EBA1BD3-A7EC-4ED4-8DCA-41416F022811}"/>
              </a:ext>
            </a:extLst>
          </p:cNvPr>
          <p:cNvSpPr/>
          <p:nvPr/>
        </p:nvSpPr>
        <p:spPr>
          <a:xfrm>
            <a:off x="4457699" y="2561756"/>
            <a:ext cx="3121891" cy="428783"/>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0" name="Rectangle 69">
            <a:extLst>
              <a:ext uri="{FF2B5EF4-FFF2-40B4-BE49-F238E27FC236}">
                <a16:creationId xmlns:a16="http://schemas.microsoft.com/office/drawing/2014/main" id="{4024DE34-C91F-4FB7-86CB-BE2424838B61}"/>
              </a:ext>
            </a:extLst>
          </p:cNvPr>
          <p:cNvSpPr/>
          <p:nvPr/>
        </p:nvSpPr>
        <p:spPr>
          <a:xfrm>
            <a:off x="4429678" y="3075012"/>
            <a:ext cx="2800424" cy="428783"/>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1" name="Rectangle 70">
            <a:extLst>
              <a:ext uri="{FF2B5EF4-FFF2-40B4-BE49-F238E27FC236}">
                <a16:creationId xmlns:a16="http://schemas.microsoft.com/office/drawing/2014/main" id="{284B6A00-7D59-4643-950B-104DBE5EA10E}"/>
              </a:ext>
            </a:extLst>
          </p:cNvPr>
          <p:cNvSpPr/>
          <p:nvPr/>
        </p:nvSpPr>
        <p:spPr>
          <a:xfrm>
            <a:off x="4450056" y="3610427"/>
            <a:ext cx="3153602" cy="428783"/>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2" name="Rectangle 71">
            <a:extLst>
              <a:ext uri="{FF2B5EF4-FFF2-40B4-BE49-F238E27FC236}">
                <a16:creationId xmlns:a16="http://schemas.microsoft.com/office/drawing/2014/main" id="{DD5D96D7-2DBE-41A5-9A14-97047E7136C7}"/>
              </a:ext>
            </a:extLst>
          </p:cNvPr>
          <p:cNvSpPr/>
          <p:nvPr/>
        </p:nvSpPr>
        <p:spPr>
          <a:xfrm>
            <a:off x="4457700" y="4101527"/>
            <a:ext cx="2800424" cy="428783"/>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3" name="Rectangle 72">
            <a:extLst>
              <a:ext uri="{FF2B5EF4-FFF2-40B4-BE49-F238E27FC236}">
                <a16:creationId xmlns:a16="http://schemas.microsoft.com/office/drawing/2014/main" id="{170029A4-335A-4FAC-9BE3-81EE437A2F51}"/>
              </a:ext>
            </a:extLst>
          </p:cNvPr>
          <p:cNvSpPr/>
          <p:nvPr/>
        </p:nvSpPr>
        <p:spPr>
          <a:xfrm>
            <a:off x="4425988" y="4647523"/>
            <a:ext cx="3153602" cy="428783"/>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4" name="Rectangle 73">
            <a:extLst>
              <a:ext uri="{FF2B5EF4-FFF2-40B4-BE49-F238E27FC236}">
                <a16:creationId xmlns:a16="http://schemas.microsoft.com/office/drawing/2014/main" id="{AFFBB20B-4CEE-4703-9D39-F4A0AC9F844B}"/>
              </a:ext>
            </a:extLst>
          </p:cNvPr>
          <p:cNvSpPr/>
          <p:nvPr/>
        </p:nvSpPr>
        <p:spPr>
          <a:xfrm>
            <a:off x="4450056" y="5148860"/>
            <a:ext cx="2800424" cy="428783"/>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5" name="Rectangle 74">
            <a:extLst>
              <a:ext uri="{FF2B5EF4-FFF2-40B4-BE49-F238E27FC236}">
                <a16:creationId xmlns:a16="http://schemas.microsoft.com/office/drawing/2014/main" id="{1396AAA2-1AC1-4DA0-A64B-C4FA8C37A834}"/>
              </a:ext>
            </a:extLst>
          </p:cNvPr>
          <p:cNvSpPr/>
          <p:nvPr/>
        </p:nvSpPr>
        <p:spPr>
          <a:xfrm>
            <a:off x="4457699" y="5657692"/>
            <a:ext cx="3153602" cy="428783"/>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55910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56"/>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7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58"/>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7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9"/>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7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60"/>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7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61"/>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4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7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62"/>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6" grpId="0" animBg="1"/>
      <p:bldP spid="57" grpId="0" animBg="1"/>
      <p:bldP spid="58" grpId="0" animBg="1"/>
      <p:bldP spid="59" grpId="0" animBg="1"/>
      <p:bldP spid="60" grpId="0" animBg="1"/>
      <p:bldP spid="61" grpId="0" animBg="1"/>
      <p:bldP spid="62" grpId="0" animBg="1"/>
      <p:bldP spid="35" grpId="0" animBg="1"/>
      <p:bldP spid="69" grpId="0" animBg="1"/>
      <p:bldP spid="70" grpId="0" animBg="1"/>
      <p:bldP spid="71" grpId="0" animBg="1"/>
      <p:bldP spid="72" grpId="0" animBg="1"/>
      <p:bldP spid="73" grpId="0" animBg="1"/>
      <p:bldP spid="74" grpId="0" animBg="1"/>
      <p:bldP spid="75"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8CF836F-E68F-442C-8C17-EA2308A0987C}"/>
              </a:ext>
            </a:extLst>
          </p:cNvPr>
          <p:cNvSpPr/>
          <p:nvPr/>
        </p:nvSpPr>
        <p:spPr>
          <a:xfrm>
            <a:off x="188942" y="1313500"/>
            <a:ext cx="2160000" cy="108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rgbClr val="115076"/>
                </a:solidFill>
              </a:rPr>
              <a:t>désolé</a:t>
            </a:r>
            <a:endParaRPr lang="en-GB" sz="2400" b="1" dirty="0">
              <a:solidFill>
                <a:srgbClr val="115076"/>
              </a:solidFill>
            </a:endParaRPr>
          </a:p>
        </p:txBody>
      </p:sp>
      <p:sp>
        <p:nvSpPr>
          <p:cNvPr id="44" name="Rectangle 43">
            <a:extLst>
              <a:ext uri="{FF2B5EF4-FFF2-40B4-BE49-F238E27FC236}">
                <a16:creationId xmlns:a16="http://schemas.microsoft.com/office/drawing/2014/main" id="{019C89B3-490A-4C40-AC25-C69BB56E016B}"/>
              </a:ext>
            </a:extLst>
          </p:cNvPr>
          <p:cNvSpPr/>
          <p:nvPr/>
        </p:nvSpPr>
        <p:spPr>
          <a:xfrm>
            <a:off x="2503164" y="1310971"/>
            <a:ext cx="2160000" cy="108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115076"/>
                </a:solidFill>
              </a:rPr>
              <a:t>partager</a:t>
            </a:r>
            <a:endParaRPr lang="en-GB" sz="2400" b="1" dirty="0">
              <a:solidFill>
                <a:srgbClr val="115076"/>
              </a:solidFill>
            </a:endParaRPr>
          </a:p>
        </p:txBody>
      </p:sp>
      <p:sp>
        <p:nvSpPr>
          <p:cNvPr id="45" name="Rectangle 44">
            <a:extLst>
              <a:ext uri="{FF2B5EF4-FFF2-40B4-BE49-F238E27FC236}">
                <a16:creationId xmlns:a16="http://schemas.microsoft.com/office/drawing/2014/main" id="{1E6DB1C2-5F64-4B77-AE86-D32496A49165}"/>
              </a:ext>
            </a:extLst>
          </p:cNvPr>
          <p:cNvSpPr/>
          <p:nvPr/>
        </p:nvSpPr>
        <p:spPr>
          <a:xfrm>
            <a:off x="188942" y="2583386"/>
            <a:ext cx="2160000" cy="108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savoir</a:t>
            </a:r>
          </a:p>
        </p:txBody>
      </p:sp>
      <p:sp>
        <p:nvSpPr>
          <p:cNvPr id="46" name="Rectangle 45">
            <a:extLst>
              <a:ext uri="{FF2B5EF4-FFF2-40B4-BE49-F238E27FC236}">
                <a16:creationId xmlns:a16="http://schemas.microsoft.com/office/drawing/2014/main" id="{2D8B610D-CA44-4163-89C8-EF6FB6C30826}"/>
              </a:ext>
            </a:extLst>
          </p:cNvPr>
          <p:cNvSpPr/>
          <p:nvPr/>
        </p:nvSpPr>
        <p:spPr>
          <a:xfrm>
            <a:off x="2503164" y="2582058"/>
            <a:ext cx="2160000" cy="108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115076"/>
                </a:solidFill>
              </a:rPr>
              <a:t>pouvoir</a:t>
            </a:r>
            <a:endParaRPr lang="en-GB" sz="2400" b="1" dirty="0">
              <a:solidFill>
                <a:srgbClr val="115076"/>
              </a:solidFill>
            </a:endParaRPr>
          </a:p>
        </p:txBody>
      </p:sp>
      <p:sp>
        <p:nvSpPr>
          <p:cNvPr id="47" name="Rectangle 46">
            <a:extLst>
              <a:ext uri="{FF2B5EF4-FFF2-40B4-BE49-F238E27FC236}">
                <a16:creationId xmlns:a16="http://schemas.microsoft.com/office/drawing/2014/main" id="{3AD91E8D-7323-4C0D-A71E-7AA7A6D2EF6C}"/>
              </a:ext>
            </a:extLst>
          </p:cNvPr>
          <p:cNvSpPr/>
          <p:nvPr/>
        </p:nvSpPr>
        <p:spPr>
          <a:xfrm>
            <a:off x="188942" y="3854186"/>
            <a:ext cx="2160000" cy="108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115076"/>
                </a:solidFill>
              </a:rPr>
              <a:t>peut-être</a:t>
            </a:r>
            <a:endParaRPr lang="en-GB" sz="2400" b="1" dirty="0">
              <a:solidFill>
                <a:srgbClr val="115076"/>
              </a:solidFill>
            </a:endParaRPr>
          </a:p>
        </p:txBody>
      </p:sp>
      <p:sp>
        <p:nvSpPr>
          <p:cNvPr id="48" name="Rectangle 47">
            <a:extLst>
              <a:ext uri="{FF2B5EF4-FFF2-40B4-BE49-F238E27FC236}">
                <a16:creationId xmlns:a16="http://schemas.microsoft.com/office/drawing/2014/main" id="{A4204141-1B72-407B-AF58-D145095356B4}"/>
              </a:ext>
            </a:extLst>
          </p:cNvPr>
          <p:cNvSpPr/>
          <p:nvPr/>
        </p:nvSpPr>
        <p:spPr>
          <a:xfrm>
            <a:off x="2503164" y="3854186"/>
            <a:ext cx="2160000" cy="108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aider</a:t>
            </a:r>
          </a:p>
        </p:txBody>
      </p:sp>
      <p:sp>
        <p:nvSpPr>
          <p:cNvPr id="49" name="Rectangle 48">
            <a:extLst>
              <a:ext uri="{FF2B5EF4-FFF2-40B4-BE49-F238E27FC236}">
                <a16:creationId xmlns:a16="http://schemas.microsoft.com/office/drawing/2014/main" id="{A153AF0B-C474-4A0D-A3A0-A2D7DF059DCA}"/>
              </a:ext>
            </a:extLst>
          </p:cNvPr>
          <p:cNvSpPr/>
          <p:nvPr/>
        </p:nvSpPr>
        <p:spPr>
          <a:xfrm>
            <a:off x="188942" y="5124986"/>
            <a:ext cx="2160000" cy="108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le </a:t>
            </a:r>
            <a:r>
              <a:rPr lang="en-GB" sz="2400" b="1" dirty="0" err="1">
                <a:solidFill>
                  <a:srgbClr val="115076"/>
                </a:solidFill>
              </a:rPr>
              <a:t>projet</a:t>
            </a:r>
            <a:endParaRPr lang="en-GB" sz="2400" b="1" dirty="0">
              <a:solidFill>
                <a:srgbClr val="115076"/>
              </a:solidFill>
            </a:endParaRPr>
          </a:p>
        </p:txBody>
      </p:sp>
      <p:sp>
        <p:nvSpPr>
          <p:cNvPr id="50" name="Rectangle 49">
            <a:extLst>
              <a:ext uri="{FF2B5EF4-FFF2-40B4-BE49-F238E27FC236}">
                <a16:creationId xmlns:a16="http://schemas.microsoft.com/office/drawing/2014/main" id="{6C16EB18-922B-46AE-9220-EC95F7F99CF0}"/>
              </a:ext>
            </a:extLst>
          </p:cNvPr>
          <p:cNvSpPr/>
          <p:nvPr/>
        </p:nvSpPr>
        <p:spPr>
          <a:xfrm>
            <a:off x="2503164" y="5124986"/>
            <a:ext cx="2160000" cy="108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115076"/>
                </a:solidFill>
              </a:rPr>
              <a:t>chercher</a:t>
            </a:r>
            <a:endParaRPr lang="en-GB" sz="2400" b="1" dirty="0">
              <a:solidFill>
                <a:srgbClr val="115076"/>
              </a:solidFill>
            </a:endParaRPr>
          </a:p>
        </p:txBody>
      </p:sp>
      <p:sp>
        <p:nvSpPr>
          <p:cNvPr id="52" name="Rectangle 51">
            <a:extLst>
              <a:ext uri="{FF2B5EF4-FFF2-40B4-BE49-F238E27FC236}">
                <a16:creationId xmlns:a16="http://schemas.microsoft.com/office/drawing/2014/main" id="{7B9E651B-AD52-4F94-97A8-770809F9E1FE}"/>
              </a:ext>
            </a:extLst>
          </p:cNvPr>
          <p:cNvSpPr/>
          <p:nvPr/>
        </p:nvSpPr>
        <p:spPr>
          <a:xfrm>
            <a:off x="7523540" y="1310971"/>
            <a:ext cx="2160000" cy="1080000"/>
          </a:xfrm>
          <a:prstGeom prst="rec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EE6000"/>
                </a:solidFill>
              </a:rPr>
              <a:t>can, be able to</a:t>
            </a:r>
          </a:p>
        </p:txBody>
      </p:sp>
      <p:sp>
        <p:nvSpPr>
          <p:cNvPr id="51" name="Rectangle 50">
            <a:extLst>
              <a:ext uri="{FF2B5EF4-FFF2-40B4-BE49-F238E27FC236}">
                <a16:creationId xmlns:a16="http://schemas.microsoft.com/office/drawing/2014/main" id="{768BC119-C9D6-460B-B19E-B2CF95AB6336}"/>
              </a:ext>
            </a:extLst>
          </p:cNvPr>
          <p:cNvSpPr/>
          <p:nvPr/>
        </p:nvSpPr>
        <p:spPr>
          <a:xfrm>
            <a:off x="9837762" y="1310971"/>
            <a:ext cx="2160000" cy="1080000"/>
          </a:xfrm>
          <a:prstGeom prst="rec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EE6000"/>
                </a:solidFill>
              </a:rPr>
              <a:t>plan</a:t>
            </a:r>
          </a:p>
        </p:txBody>
      </p:sp>
      <p:sp>
        <p:nvSpPr>
          <p:cNvPr id="53" name="Rectangle 52">
            <a:extLst>
              <a:ext uri="{FF2B5EF4-FFF2-40B4-BE49-F238E27FC236}">
                <a16:creationId xmlns:a16="http://schemas.microsoft.com/office/drawing/2014/main" id="{05A68179-4393-4E96-9B67-8D135A6AC006}"/>
              </a:ext>
            </a:extLst>
          </p:cNvPr>
          <p:cNvSpPr/>
          <p:nvPr/>
        </p:nvSpPr>
        <p:spPr>
          <a:xfrm>
            <a:off x="7523540" y="2582058"/>
            <a:ext cx="2160000" cy="1080000"/>
          </a:xfrm>
          <a:prstGeom prst="rec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EE6000"/>
                </a:solidFill>
              </a:rPr>
              <a:t>to help</a:t>
            </a:r>
          </a:p>
        </p:txBody>
      </p:sp>
      <p:sp>
        <p:nvSpPr>
          <p:cNvPr id="54" name="Rectangle 53">
            <a:extLst>
              <a:ext uri="{FF2B5EF4-FFF2-40B4-BE49-F238E27FC236}">
                <a16:creationId xmlns:a16="http://schemas.microsoft.com/office/drawing/2014/main" id="{0DDC29AF-2997-428A-979A-36B10CF7D752}"/>
              </a:ext>
            </a:extLst>
          </p:cNvPr>
          <p:cNvSpPr/>
          <p:nvPr/>
        </p:nvSpPr>
        <p:spPr>
          <a:xfrm>
            <a:off x="9837762" y="2582058"/>
            <a:ext cx="2160000" cy="1080000"/>
          </a:xfrm>
          <a:prstGeom prst="rec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EE6000"/>
                </a:solidFill>
              </a:rPr>
              <a:t>to share</a:t>
            </a:r>
          </a:p>
        </p:txBody>
      </p:sp>
      <p:sp>
        <p:nvSpPr>
          <p:cNvPr id="55" name="Rectangle 54">
            <a:extLst>
              <a:ext uri="{FF2B5EF4-FFF2-40B4-BE49-F238E27FC236}">
                <a16:creationId xmlns:a16="http://schemas.microsoft.com/office/drawing/2014/main" id="{F8EB3D95-7EFC-4FC3-9BB0-461A31396ECF}"/>
              </a:ext>
            </a:extLst>
          </p:cNvPr>
          <p:cNvSpPr/>
          <p:nvPr/>
        </p:nvSpPr>
        <p:spPr>
          <a:xfrm>
            <a:off x="7523540" y="3853145"/>
            <a:ext cx="2160000" cy="1080000"/>
          </a:xfrm>
          <a:prstGeom prst="rec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EE6000"/>
                </a:solidFill>
              </a:rPr>
              <a:t>can, know how to</a:t>
            </a:r>
          </a:p>
        </p:txBody>
      </p:sp>
      <p:sp>
        <p:nvSpPr>
          <p:cNvPr id="56" name="Rectangle 55">
            <a:extLst>
              <a:ext uri="{FF2B5EF4-FFF2-40B4-BE49-F238E27FC236}">
                <a16:creationId xmlns:a16="http://schemas.microsoft.com/office/drawing/2014/main" id="{B9372B94-1892-47DA-BC0C-418E991B4242}"/>
              </a:ext>
            </a:extLst>
          </p:cNvPr>
          <p:cNvSpPr/>
          <p:nvPr/>
        </p:nvSpPr>
        <p:spPr>
          <a:xfrm>
            <a:off x="9837762" y="3853145"/>
            <a:ext cx="2160000" cy="1080000"/>
          </a:xfrm>
          <a:prstGeom prst="rec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EE6000"/>
                </a:solidFill>
              </a:rPr>
              <a:t>maybe</a:t>
            </a:r>
          </a:p>
        </p:txBody>
      </p:sp>
      <p:sp>
        <p:nvSpPr>
          <p:cNvPr id="57" name="Rectangle 56">
            <a:extLst>
              <a:ext uri="{FF2B5EF4-FFF2-40B4-BE49-F238E27FC236}">
                <a16:creationId xmlns:a16="http://schemas.microsoft.com/office/drawing/2014/main" id="{72049F43-02DA-4C41-B7F3-74C6D3DE99BD}"/>
              </a:ext>
            </a:extLst>
          </p:cNvPr>
          <p:cNvSpPr/>
          <p:nvPr/>
        </p:nvSpPr>
        <p:spPr>
          <a:xfrm>
            <a:off x="7523540" y="5124232"/>
            <a:ext cx="2160000" cy="1080000"/>
          </a:xfrm>
          <a:prstGeom prst="rec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EE6000"/>
                </a:solidFill>
              </a:rPr>
              <a:t>to look for</a:t>
            </a:r>
          </a:p>
        </p:txBody>
      </p:sp>
      <p:sp>
        <p:nvSpPr>
          <p:cNvPr id="58" name="Rectangle 57">
            <a:extLst>
              <a:ext uri="{FF2B5EF4-FFF2-40B4-BE49-F238E27FC236}">
                <a16:creationId xmlns:a16="http://schemas.microsoft.com/office/drawing/2014/main" id="{26C0E2D7-19BD-4D59-BC22-405783D119D1}"/>
              </a:ext>
            </a:extLst>
          </p:cNvPr>
          <p:cNvSpPr/>
          <p:nvPr/>
        </p:nvSpPr>
        <p:spPr>
          <a:xfrm>
            <a:off x="9837762" y="5124232"/>
            <a:ext cx="2160000" cy="1080000"/>
          </a:xfrm>
          <a:prstGeom prst="rec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EE6000"/>
                </a:solidFill>
              </a:rPr>
              <a:t>sorry</a:t>
            </a:r>
          </a:p>
        </p:txBody>
      </p:sp>
      <p:sp>
        <p:nvSpPr>
          <p:cNvPr id="61" name="Rectangle 60">
            <a:extLst>
              <a:ext uri="{FF2B5EF4-FFF2-40B4-BE49-F238E27FC236}">
                <a16:creationId xmlns:a16="http://schemas.microsoft.com/office/drawing/2014/main" id="{A17860C1-F7F5-4AC8-AA25-F8F5B519CBCD}"/>
              </a:ext>
            </a:extLst>
          </p:cNvPr>
          <p:cNvSpPr/>
          <p:nvPr/>
        </p:nvSpPr>
        <p:spPr>
          <a:xfrm>
            <a:off x="188942" y="1310971"/>
            <a:ext cx="2160000" cy="1080000"/>
          </a:xfrm>
          <a:prstGeom prst="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1</a:t>
            </a:r>
          </a:p>
        </p:txBody>
      </p:sp>
      <p:sp>
        <p:nvSpPr>
          <p:cNvPr id="62" name="Rectangle 61">
            <a:extLst>
              <a:ext uri="{FF2B5EF4-FFF2-40B4-BE49-F238E27FC236}">
                <a16:creationId xmlns:a16="http://schemas.microsoft.com/office/drawing/2014/main" id="{045EA527-C77D-4036-ADE6-19F3604D91FD}"/>
              </a:ext>
            </a:extLst>
          </p:cNvPr>
          <p:cNvSpPr/>
          <p:nvPr/>
        </p:nvSpPr>
        <p:spPr>
          <a:xfrm>
            <a:off x="2501342" y="1310971"/>
            <a:ext cx="2160000" cy="1080000"/>
          </a:xfrm>
          <a:prstGeom prst="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2</a:t>
            </a:r>
          </a:p>
        </p:txBody>
      </p:sp>
      <p:sp>
        <p:nvSpPr>
          <p:cNvPr id="63" name="Rectangle 62">
            <a:extLst>
              <a:ext uri="{FF2B5EF4-FFF2-40B4-BE49-F238E27FC236}">
                <a16:creationId xmlns:a16="http://schemas.microsoft.com/office/drawing/2014/main" id="{B04D654D-8D7C-4204-8D39-49249287B358}"/>
              </a:ext>
            </a:extLst>
          </p:cNvPr>
          <p:cNvSpPr/>
          <p:nvPr/>
        </p:nvSpPr>
        <p:spPr>
          <a:xfrm>
            <a:off x="196060" y="2580857"/>
            <a:ext cx="2160000" cy="1080000"/>
          </a:xfrm>
          <a:prstGeom prst="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3</a:t>
            </a:r>
          </a:p>
        </p:txBody>
      </p:sp>
      <p:sp>
        <p:nvSpPr>
          <p:cNvPr id="64" name="Rectangle 63">
            <a:extLst>
              <a:ext uri="{FF2B5EF4-FFF2-40B4-BE49-F238E27FC236}">
                <a16:creationId xmlns:a16="http://schemas.microsoft.com/office/drawing/2014/main" id="{BFC6205C-9337-4768-88CB-1284713F8F3B}"/>
              </a:ext>
            </a:extLst>
          </p:cNvPr>
          <p:cNvSpPr/>
          <p:nvPr/>
        </p:nvSpPr>
        <p:spPr>
          <a:xfrm>
            <a:off x="2510282" y="2572036"/>
            <a:ext cx="2160000" cy="1080000"/>
          </a:xfrm>
          <a:prstGeom prst="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4</a:t>
            </a:r>
          </a:p>
        </p:txBody>
      </p:sp>
      <p:sp>
        <p:nvSpPr>
          <p:cNvPr id="65" name="Rectangle 64">
            <a:extLst>
              <a:ext uri="{FF2B5EF4-FFF2-40B4-BE49-F238E27FC236}">
                <a16:creationId xmlns:a16="http://schemas.microsoft.com/office/drawing/2014/main" id="{0C49D150-0B35-4388-8BC8-E888A643148E}"/>
              </a:ext>
            </a:extLst>
          </p:cNvPr>
          <p:cNvSpPr/>
          <p:nvPr/>
        </p:nvSpPr>
        <p:spPr>
          <a:xfrm>
            <a:off x="188942" y="3848214"/>
            <a:ext cx="2160000" cy="1080000"/>
          </a:xfrm>
          <a:prstGeom prst="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5</a:t>
            </a:r>
          </a:p>
        </p:txBody>
      </p:sp>
      <p:sp>
        <p:nvSpPr>
          <p:cNvPr id="67" name="Rectangle 66">
            <a:extLst>
              <a:ext uri="{FF2B5EF4-FFF2-40B4-BE49-F238E27FC236}">
                <a16:creationId xmlns:a16="http://schemas.microsoft.com/office/drawing/2014/main" id="{A919C2C8-DCFF-43DB-8019-86B2AEF5F4D3}"/>
              </a:ext>
            </a:extLst>
          </p:cNvPr>
          <p:cNvSpPr/>
          <p:nvPr/>
        </p:nvSpPr>
        <p:spPr>
          <a:xfrm>
            <a:off x="2503164" y="3848214"/>
            <a:ext cx="2160000" cy="1080000"/>
          </a:xfrm>
          <a:prstGeom prst="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6</a:t>
            </a:r>
          </a:p>
        </p:txBody>
      </p:sp>
      <p:sp>
        <p:nvSpPr>
          <p:cNvPr id="68" name="Rectangle 67">
            <a:extLst>
              <a:ext uri="{FF2B5EF4-FFF2-40B4-BE49-F238E27FC236}">
                <a16:creationId xmlns:a16="http://schemas.microsoft.com/office/drawing/2014/main" id="{27B7486F-D116-4016-9BBB-8A63A8395B18}"/>
              </a:ext>
            </a:extLst>
          </p:cNvPr>
          <p:cNvSpPr/>
          <p:nvPr/>
        </p:nvSpPr>
        <p:spPr>
          <a:xfrm>
            <a:off x="188942" y="5124232"/>
            <a:ext cx="2160000" cy="1080000"/>
          </a:xfrm>
          <a:prstGeom prst="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7</a:t>
            </a:r>
          </a:p>
        </p:txBody>
      </p:sp>
      <p:sp>
        <p:nvSpPr>
          <p:cNvPr id="69" name="Rectangle 68">
            <a:extLst>
              <a:ext uri="{FF2B5EF4-FFF2-40B4-BE49-F238E27FC236}">
                <a16:creationId xmlns:a16="http://schemas.microsoft.com/office/drawing/2014/main" id="{312D1178-6921-41BD-805B-7ED2B16E9290}"/>
              </a:ext>
            </a:extLst>
          </p:cNvPr>
          <p:cNvSpPr/>
          <p:nvPr/>
        </p:nvSpPr>
        <p:spPr>
          <a:xfrm>
            <a:off x="2501342" y="5124232"/>
            <a:ext cx="2160000" cy="1080000"/>
          </a:xfrm>
          <a:prstGeom prst="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8</a:t>
            </a:r>
          </a:p>
        </p:txBody>
      </p:sp>
      <p:sp>
        <p:nvSpPr>
          <p:cNvPr id="70" name="Rectangle 69">
            <a:extLst>
              <a:ext uri="{FF2B5EF4-FFF2-40B4-BE49-F238E27FC236}">
                <a16:creationId xmlns:a16="http://schemas.microsoft.com/office/drawing/2014/main" id="{080FFB0B-BDF5-40EA-9B3C-33B2B7DEA971}"/>
              </a:ext>
            </a:extLst>
          </p:cNvPr>
          <p:cNvSpPr/>
          <p:nvPr/>
        </p:nvSpPr>
        <p:spPr>
          <a:xfrm>
            <a:off x="7530658" y="1320248"/>
            <a:ext cx="2160000" cy="1080000"/>
          </a:xfrm>
          <a:prstGeom prst="rect">
            <a:avLst/>
          </a:prstGeom>
          <a:solidFill>
            <a:srgbClr val="EE600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bg1"/>
                </a:solidFill>
              </a:rPr>
              <a:t>A</a:t>
            </a:r>
          </a:p>
        </p:txBody>
      </p:sp>
      <p:sp>
        <p:nvSpPr>
          <p:cNvPr id="72" name="Rectangle 71">
            <a:extLst>
              <a:ext uri="{FF2B5EF4-FFF2-40B4-BE49-F238E27FC236}">
                <a16:creationId xmlns:a16="http://schemas.microsoft.com/office/drawing/2014/main" id="{59E5BB7E-98E2-42CF-8A97-EA241C48E08D}"/>
              </a:ext>
            </a:extLst>
          </p:cNvPr>
          <p:cNvSpPr/>
          <p:nvPr/>
        </p:nvSpPr>
        <p:spPr>
          <a:xfrm>
            <a:off x="9830644" y="1310971"/>
            <a:ext cx="2160000" cy="1080000"/>
          </a:xfrm>
          <a:prstGeom prst="rect">
            <a:avLst/>
          </a:prstGeom>
          <a:solidFill>
            <a:srgbClr val="EE600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bg1"/>
                </a:solidFill>
              </a:rPr>
              <a:t>B</a:t>
            </a:r>
          </a:p>
        </p:txBody>
      </p:sp>
      <p:sp>
        <p:nvSpPr>
          <p:cNvPr id="73" name="Rectangle 72">
            <a:extLst>
              <a:ext uri="{FF2B5EF4-FFF2-40B4-BE49-F238E27FC236}">
                <a16:creationId xmlns:a16="http://schemas.microsoft.com/office/drawing/2014/main" id="{925B2AC7-DCA3-4D9F-83F6-1490E2164176}"/>
              </a:ext>
            </a:extLst>
          </p:cNvPr>
          <p:cNvSpPr/>
          <p:nvPr/>
        </p:nvSpPr>
        <p:spPr>
          <a:xfrm>
            <a:off x="7530658" y="2580857"/>
            <a:ext cx="2160000" cy="1080000"/>
          </a:xfrm>
          <a:prstGeom prst="rect">
            <a:avLst/>
          </a:prstGeom>
          <a:solidFill>
            <a:srgbClr val="EE600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bg1"/>
                </a:solidFill>
              </a:rPr>
              <a:t>C</a:t>
            </a:r>
          </a:p>
        </p:txBody>
      </p:sp>
      <p:sp>
        <p:nvSpPr>
          <p:cNvPr id="74" name="Rectangle 73">
            <a:extLst>
              <a:ext uri="{FF2B5EF4-FFF2-40B4-BE49-F238E27FC236}">
                <a16:creationId xmlns:a16="http://schemas.microsoft.com/office/drawing/2014/main" id="{EB927576-623B-41AB-843D-B6E0FCCEF6DD}"/>
              </a:ext>
            </a:extLst>
          </p:cNvPr>
          <p:cNvSpPr/>
          <p:nvPr/>
        </p:nvSpPr>
        <p:spPr>
          <a:xfrm>
            <a:off x="9844880" y="2580857"/>
            <a:ext cx="2160000" cy="1080000"/>
          </a:xfrm>
          <a:prstGeom prst="rect">
            <a:avLst/>
          </a:prstGeom>
          <a:solidFill>
            <a:srgbClr val="EE600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bg1"/>
                </a:solidFill>
              </a:rPr>
              <a:t>D</a:t>
            </a:r>
          </a:p>
        </p:txBody>
      </p:sp>
      <p:sp>
        <p:nvSpPr>
          <p:cNvPr id="75" name="Rectangle 74">
            <a:extLst>
              <a:ext uri="{FF2B5EF4-FFF2-40B4-BE49-F238E27FC236}">
                <a16:creationId xmlns:a16="http://schemas.microsoft.com/office/drawing/2014/main" id="{4427867B-F194-4E9D-BA5C-7883849158D5}"/>
              </a:ext>
            </a:extLst>
          </p:cNvPr>
          <p:cNvSpPr/>
          <p:nvPr/>
        </p:nvSpPr>
        <p:spPr>
          <a:xfrm>
            <a:off x="7530658" y="3864572"/>
            <a:ext cx="2160000" cy="1080000"/>
          </a:xfrm>
          <a:prstGeom prst="rect">
            <a:avLst/>
          </a:prstGeom>
          <a:solidFill>
            <a:srgbClr val="EE600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bg1"/>
                </a:solidFill>
              </a:rPr>
              <a:t>E</a:t>
            </a:r>
          </a:p>
        </p:txBody>
      </p:sp>
      <p:sp>
        <p:nvSpPr>
          <p:cNvPr id="76" name="Rectangle 75">
            <a:extLst>
              <a:ext uri="{FF2B5EF4-FFF2-40B4-BE49-F238E27FC236}">
                <a16:creationId xmlns:a16="http://schemas.microsoft.com/office/drawing/2014/main" id="{E1450E87-EBAE-4B0D-ADCF-C9AF2E35B32D}"/>
              </a:ext>
            </a:extLst>
          </p:cNvPr>
          <p:cNvSpPr/>
          <p:nvPr/>
        </p:nvSpPr>
        <p:spPr>
          <a:xfrm>
            <a:off x="9830644" y="3848214"/>
            <a:ext cx="2160000" cy="1080000"/>
          </a:xfrm>
          <a:prstGeom prst="rect">
            <a:avLst/>
          </a:prstGeom>
          <a:solidFill>
            <a:srgbClr val="EE600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bg1"/>
                </a:solidFill>
              </a:rPr>
              <a:t>F</a:t>
            </a:r>
          </a:p>
        </p:txBody>
      </p:sp>
      <p:sp>
        <p:nvSpPr>
          <p:cNvPr id="77" name="Rectangle 76">
            <a:extLst>
              <a:ext uri="{FF2B5EF4-FFF2-40B4-BE49-F238E27FC236}">
                <a16:creationId xmlns:a16="http://schemas.microsoft.com/office/drawing/2014/main" id="{8573BA9A-5BB1-439C-BCA2-619A60FA0583}"/>
              </a:ext>
            </a:extLst>
          </p:cNvPr>
          <p:cNvSpPr/>
          <p:nvPr/>
        </p:nvSpPr>
        <p:spPr>
          <a:xfrm>
            <a:off x="7530658" y="5125181"/>
            <a:ext cx="2160000" cy="1080000"/>
          </a:xfrm>
          <a:prstGeom prst="rect">
            <a:avLst/>
          </a:prstGeom>
          <a:solidFill>
            <a:srgbClr val="EE600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bg1"/>
                </a:solidFill>
              </a:rPr>
              <a:t>G</a:t>
            </a:r>
          </a:p>
        </p:txBody>
      </p:sp>
      <p:sp>
        <p:nvSpPr>
          <p:cNvPr id="78" name="Rectangle 77">
            <a:extLst>
              <a:ext uri="{FF2B5EF4-FFF2-40B4-BE49-F238E27FC236}">
                <a16:creationId xmlns:a16="http://schemas.microsoft.com/office/drawing/2014/main" id="{1FC5222D-65EA-440E-87DC-03AC8525787D}"/>
              </a:ext>
            </a:extLst>
          </p:cNvPr>
          <p:cNvSpPr/>
          <p:nvPr/>
        </p:nvSpPr>
        <p:spPr>
          <a:xfrm>
            <a:off x="9844880" y="5114370"/>
            <a:ext cx="2160000" cy="1080000"/>
          </a:xfrm>
          <a:prstGeom prst="rect">
            <a:avLst/>
          </a:prstGeom>
          <a:solidFill>
            <a:srgbClr val="EE600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bg1"/>
                </a:solidFill>
              </a:rPr>
              <a:t>H</a:t>
            </a:r>
          </a:p>
        </p:txBody>
      </p:sp>
      <p:sp>
        <p:nvSpPr>
          <p:cNvPr id="79" name="Rectangle 78">
            <a:extLst>
              <a:ext uri="{FF2B5EF4-FFF2-40B4-BE49-F238E27FC236}">
                <a16:creationId xmlns:a16="http://schemas.microsoft.com/office/drawing/2014/main" id="{6FF2BF22-2B2B-4ABE-ACD9-A439413C3BC4}"/>
              </a:ext>
            </a:extLst>
          </p:cNvPr>
          <p:cNvSpPr/>
          <p:nvPr/>
        </p:nvSpPr>
        <p:spPr>
          <a:xfrm>
            <a:off x="5016911" y="2609797"/>
            <a:ext cx="2160000" cy="1080000"/>
          </a:xfrm>
          <a:prstGeom prst="rec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EE6000"/>
                </a:solidFill>
              </a:rPr>
              <a:t>maybe</a:t>
            </a:r>
          </a:p>
        </p:txBody>
      </p:sp>
      <p:sp>
        <p:nvSpPr>
          <p:cNvPr id="80" name="Rectangle 79">
            <a:extLst>
              <a:ext uri="{FF2B5EF4-FFF2-40B4-BE49-F238E27FC236}">
                <a16:creationId xmlns:a16="http://schemas.microsoft.com/office/drawing/2014/main" id="{A39075BC-E52B-457F-A729-F3AC6F27F1FA}"/>
              </a:ext>
            </a:extLst>
          </p:cNvPr>
          <p:cNvSpPr/>
          <p:nvPr/>
        </p:nvSpPr>
        <p:spPr>
          <a:xfrm>
            <a:off x="5016911" y="3848214"/>
            <a:ext cx="2160000" cy="1080000"/>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115076"/>
                </a:solidFill>
              </a:rPr>
              <a:t>peut-être</a:t>
            </a:r>
            <a:endParaRPr lang="en-GB" sz="2400" b="1" dirty="0">
              <a:solidFill>
                <a:srgbClr val="115076"/>
              </a:solidFill>
            </a:endParaRPr>
          </a:p>
        </p:txBody>
      </p:sp>
      <p:sp>
        <p:nvSpPr>
          <p:cNvPr id="81" name="Rectangle 80">
            <a:extLst>
              <a:ext uri="{FF2B5EF4-FFF2-40B4-BE49-F238E27FC236}">
                <a16:creationId xmlns:a16="http://schemas.microsoft.com/office/drawing/2014/main" id="{B4FB2119-9A1E-41B3-9168-A6F26FB97C95}"/>
              </a:ext>
            </a:extLst>
          </p:cNvPr>
          <p:cNvSpPr/>
          <p:nvPr/>
        </p:nvSpPr>
        <p:spPr>
          <a:xfrm>
            <a:off x="5024029" y="2609797"/>
            <a:ext cx="2160000" cy="1080000"/>
          </a:xfrm>
          <a:prstGeom prst="rec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EE6000"/>
                </a:solidFill>
              </a:rPr>
              <a:t>to share</a:t>
            </a:r>
          </a:p>
        </p:txBody>
      </p:sp>
      <p:sp>
        <p:nvSpPr>
          <p:cNvPr id="83" name="Rectangle 82">
            <a:extLst>
              <a:ext uri="{FF2B5EF4-FFF2-40B4-BE49-F238E27FC236}">
                <a16:creationId xmlns:a16="http://schemas.microsoft.com/office/drawing/2014/main" id="{79C8EBF4-FCE8-4B5A-A032-3B35F5E48D18}"/>
              </a:ext>
            </a:extLst>
          </p:cNvPr>
          <p:cNvSpPr/>
          <p:nvPr/>
        </p:nvSpPr>
        <p:spPr>
          <a:xfrm>
            <a:off x="5016911" y="3848214"/>
            <a:ext cx="2160000" cy="1080000"/>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115076"/>
                </a:solidFill>
              </a:rPr>
              <a:t>partager</a:t>
            </a:r>
            <a:endParaRPr lang="en-GB" sz="2400" b="1" dirty="0">
              <a:solidFill>
                <a:srgbClr val="115076"/>
              </a:solidFill>
            </a:endParaRPr>
          </a:p>
        </p:txBody>
      </p:sp>
      <p:sp>
        <p:nvSpPr>
          <p:cNvPr id="84" name="Rectangle 83">
            <a:extLst>
              <a:ext uri="{FF2B5EF4-FFF2-40B4-BE49-F238E27FC236}">
                <a16:creationId xmlns:a16="http://schemas.microsoft.com/office/drawing/2014/main" id="{EA3AD7A2-DE34-4219-A5F8-4D346CB475BE}"/>
              </a:ext>
            </a:extLst>
          </p:cNvPr>
          <p:cNvSpPr/>
          <p:nvPr/>
        </p:nvSpPr>
        <p:spPr>
          <a:xfrm>
            <a:off x="5024029" y="2609797"/>
            <a:ext cx="2160000" cy="1080000"/>
          </a:xfrm>
          <a:prstGeom prst="rec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EE6000"/>
                </a:solidFill>
              </a:rPr>
              <a:t>sorry</a:t>
            </a:r>
          </a:p>
        </p:txBody>
      </p:sp>
      <p:sp>
        <p:nvSpPr>
          <p:cNvPr id="85" name="Rectangle 84">
            <a:extLst>
              <a:ext uri="{FF2B5EF4-FFF2-40B4-BE49-F238E27FC236}">
                <a16:creationId xmlns:a16="http://schemas.microsoft.com/office/drawing/2014/main" id="{CC896774-7914-4520-87E9-EFE60DE75562}"/>
              </a:ext>
            </a:extLst>
          </p:cNvPr>
          <p:cNvSpPr/>
          <p:nvPr/>
        </p:nvSpPr>
        <p:spPr>
          <a:xfrm>
            <a:off x="5024029" y="3848214"/>
            <a:ext cx="2160000" cy="1080000"/>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115076"/>
                </a:solidFill>
              </a:rPr>
              <a:t>désolé</a:t>
            </a:r>
            <a:endParaRPr lang="en-GB" sz="2400" b="1" dirty="0">
              <a:solidFill>
                <a:srgbClr val="115076"/>
              </a:solidFill>
            </a:endParaRPr>
          </a:p>
        </p:txBody>
      </p:sp>
      <p:sp>
        <p:nvSpPr>
          <p:cNvPr id="86" name="Rectangle 85">
            <a:extLst>
              <a:ext uri="{FF2B5EF4-FFF2-40B4-BE49-F238E27FC236}">
                <a16:creationId xmlns:a16="http://schemas.microsoft.com/office/drawing/2014/main" id="{EA6E6268-50E6-486B-B478-E0A4E8706BAF}"/>
              </a:ext>
            </a:extLst>
          </p:cNvPr>
          <p:cNvSpPr/>
          <p:nvPr/>
        </p:nvSpPr>
        <p:spPr>
          <a:xfrm>
            <a:off x="5002675" y="2609797"/>
            <a:ext cx="2160000" cy="1080000"/>
          </a:xfrm>
          <a:prstGeom prst="rec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EE6000"/>
                </a:solidFill>
              </a:rPr>
              <a:t>to help</a:t>
            </a:r>
          </a:p>
        </p:txBody>
      </p:sp>
      <p:sp>
        <p:nvSpPr>
          <p:cNvPr id="87" name="Rectangle 86">
            <a:extLst>
              <a:ext uri="{FF2B5EF4-FFF2-40B4-BE49-F238E27FC236}">
                <a16:creationId xmlns:a16="http://schemas.microsoft.com/office/drawing/2014/main" id="{0391C069-14D9-4112-B1F0-C57D6BA72F30}"/>
              </a:ext>
            </a:extLst>
          </p:cNvPr>
          <p:cNvSpPr/>
          <p:nvPr/>
        </p:nvSpPr>
        <p:spPr>
          <a:xfrm>
            <a:off x="5002675" y="3848214"/>
            <a:ext cx="2160000" cy="1080000"/>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aider</a:t>
            </a:r>
          </a:p>
        </p:txBody>
      </p:sp>
      <p:sp>
        <p:nvSpPr>
          <p:cNvPr id="88" name="Rectangle 87">
            <a:extLst>
              <a:ext uri="{FF2B5EF4-FFF2-40B4-BE49-F238E27FC236}">
                <a16:creationId xmlns:a16="http://schemas.microsoft.com/office/drawing/2014/main" id="{350DE090-9DA0-456A-B957-C2A0F3C94A3D}"/>
              </a:ext>
            </a:extLst>
          </p:cNvPr>
          <p:cNvSpPr/>
          <p:nvPr/>
        </p:nvSpPr>
        <p:spPr>
          <a:xfrm>
            <a:off x="5024029" y="2609797"/>
            <a:ext cx="2160000" cy="1080000"/>
          </a:xfrm>
          <a:prstGeom prst="rec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EE6000"/>
                </a:solidFill>
              </a:rPr>
              <a:t>can, know how to</a:t>
            </a:r>
          </a:p>
        </p:txBody>
      </p:sp>
      <p:sp>
        <p:nvSpPr>
          <p:cNvPr id="89" name="Rectangle 88">
            <a:extLst>
              <a:ext uri="{FF2B5EF4-FFF2-40B4-BE49-F238E27FC236}">
                <a16:creationId xmlns:a16="http://schemas.microsoft.com/office/drawing/2014/main" id="{B36C18D5-2174-4735-BE09-55B85053C152}"/>
              </a:ext>
            </a:extLst>
          </p:cNvPr>
          <p:cNvSpPr/>
          <p:nvPr/>
        </p:nvSpPr>
        <p:spPr>
          <a:xfrm>
            <a:off x="5002675" y="3840316"/>
            <a:ext cx="2160000" cy="1080000"/>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savoir</a:t>
            </a:r>
          </a:p>
        </p:txBody>
      </p:sp>
      <p:sp>
        <p:nvSpPr>
          <p:cNvPr id="90" name="Rectangle 89">
            <a:extLst>
              <a:ext uri="{FF2B5EF4-FFF2-40B4-BE49-F238E27FC236}">
                <a16:creationId xmlns:a16="http://schemas.microsoft.com/office/drawing/2014/main" id="{A0ED7BFA-430D-4EE3-BB8C-DE654654FD74}"/>
              </a:ext>
            </a:extLst>
          </p:cNvPr>
          <p:cNvSpPr/>
          <p:nvPr/>
        </p:nvSpPr>
        <p:spPr>
          <a:xfrm>
            <a:off x="5031147" y="2601618"/>
            <a:ext cx="2160000" cy="1080000"/>
          </a:xfrm>
          <a:prstGeom prst="rec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EE6000"/>
                </a:solidFill>
              </a:rPr>
              <a:t>plan</a:t>
            </a:r>
          </a:p>
        </p:txBody>
      </p:sp>
      <p:sp>
        <p:nvSpPr>
          <p:cNvPr id="91" name="Rectangle 90">
            <a:extLst>
              <a:ext uri="{FF2B5EF4-FFF2-40B4-BE49-F238E27FC236}">
                <a16:creationId xmlns:a16="http://schemas.microsoft.com/office/drawing/2014/main" id="{B49C9D31-1AB1-4E81-A971-55D9F89E8A8E}"/>
              </a:ext>
            </a:extLst>
          </p:cNvPr>
          <p:cNvSpPr/>
          <p:nvPr/>
        </p:nvSpPr>
        <p:spPr>
          <a:xfrm>
            <a:off x="5002675" y="3856393"/>
            <a:ext cx="2160000" cy="1080000"/>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le </a:t>
            </a:r>
            <a:r>
              <a:rPr lang="en-GB" sz="2400" b="1" dirty="0" err="1">
                <a:solidFill>
                  <a:srgbClr val="115076"/>
                </a:solidFill>
              </a:rPr>
              <a:t>projet</a:t>
            </a:r>
            <a:endParaRPr lang="en-GB" sz="2400" b="1" dirty="0">
              <a:solidFill>
                <a:srgbClr val="115076"/>
              </a:solidFill>
            </a:endParaRPr>
          </a:p>
        </p:txBody>
      </p:sp>
      <p:sp>
        <p:nvSpPr>
          <p:cNvPr id="92" name="Rectangle 91">
            <a:extLst>
              <a:ext uri="{FF2B5EF4-FFF2-40B4-BE49-F238E27FC236}">
                <a16:creationId xmlns:a16="http://schemas.microsoft.com/office/drawing/2014/main" id="{B7C3EA57-4C4B-4A30-A8D2-16597D28A388}"/>
              </a:ext>
            </a:extLst>
          </p:cNvPr>
          <p:cNvSpPr/>
          <p:nvPr/>
        </p:nvSpPr>
        <p:spPr>
          <a:xfrm>
            <a:off x="4995557" y="2609797"/>
            <a:ext cx="2160000" cy="1080000"/>
          </a:xfrm>
          <a:prstGeom prst="rec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EE6000"/>
                </a:solidFill>
              </a:rPr>
              <a:t>can, be able to </a:t>
            </a:r>
          </a:p>
        </p:txBody>
      </p:sp>
      <p:sp>
        <p:nvSpPr>
          <p:cNvPr id="93" name="Rectangle 92">
            <a:extLst>
              <a:ext uri="{FF2B5EF4-FFF2-40B4-BE49-F238E27FC236}">
                <a16:creationId xmlns:a16="http://schemas.microsoft.com/office/drawing/2014/main" id="{AA89E41E-FF21-4E1B-84C3-19F837886C6D}"/>
              </a:ext>
            </a:extLst>
          </p:cNvPr>
          <p:cNvSpPr/>
          <p:nvPr/>
        </p:nvSpPr>
        <p:spPr>
          <a:xfrm>
            <a:off x="5011267" y="3864572"/>
            <a:ext cx="2160000" cy="1080000"/>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115076"/>
                </a:solidFill>
              </a:rPr>
              <a:t>pouvoir</a:t>
            </a:r>
            <a:endParaRPr lang="en-GB" sz="2400" b="1" dirty="0">
              <a:solidFill>
                <a:srgbClr val="115076"/>
              </a:solidFill>
            </a:endParaRPr>
          </a:p>
        </p:txBody>
      </p:sp>
      <p:sp>
        <p:nvSpPr>
          <p:cNvPr id="94" name="Rectangle 93">
            <a:extLst>
              <a:ext uri="{FF2B5EF4-FFF2-40B4-BE49-F238E27FC236}">
                <a16:creationId xmlns:a16="http://schemas.microsoft.com/office/drawing/2014/main" id="{0614F49E-9E7F-4767-B365-D782CAD6228D}"/>
              </a:ext>
            </a:extLst>
          </p:cNvPr>
          <p:cNvSpPr/>
          <p:nvPr/>
        </p:nvSpPr>
        <p:spPr>
          <a:xfrm>
            <a:off x="5016911" y="2601618"/>
            <a:ext cx="2160000" cy="1080000"/>
          </a:xfrm>
          <a:prstGeom prst="rec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EE6000"/>
                </a:solidFill>
              </a:rPr>
              <a:t>to look for</a:t>
            </a:r>
          </a:p>
        </p:txBody>
      </p:sp>
      <p:sp>
        <p:nvSpPr>
          <p:cNvPr id="95" name="Rectangle 94">
            <a:extLst>
              <a:ext uri="{FF2B5EF4-FFF2-40B4-BE49-F238E27FC236}">
                <a16:creationId xmlns:a16="http://schemas.microsoft.com/office/drawing/2014/main" id="{46576BF7-226D-438B-B7ED-D555A0190209}"/>
              </a:ext>
            </a:extLst>
          </p:cNvPr>
          <p:cNvSpPr/>
          <p:nvPr/>
        </p:nvSpPr>
        <p:spPr>
          <a:xfrm>
            <a:off x="5009793" y="3848214"/>
            <a:ext cx="2160000" cy="1080000"/>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115076"/>
                </a:solidFill>
              </a:rPr>
              <a:t>chercher</a:t>
            </a:r>
            <a:endParaRPr lang="en-GB" sz="2400" b="1" dirty="0">
              <a:solidFill>
                <a:srgbClr val="115076"/>
              </a:solidFill>
            </a:endParaRPr>
          </a:p>
        </p:txBody>
      </p:sp>
      <p:pic>
        <p:nvPicPr>
          <p:cNvPr id="59" name="Picture 58" descr="background rectangle">
            <a:extLst>
              <a:ext uri="{FF2B5EF4-FFF2-40B4-BE49-F238E27FC236}">
                <a16:creationId xmlns:a16="http://schemas.microsoft.com/office/drawing/2014/main" id="{2A42726F-13A8-42B1-BF95-86E9D22EA85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60" name="Title 3">
            <a:extLst>
              <a:ext uri="{FF2B5EF4-FFF2-40B4-BE49-F238E27FC236}">
                <a16:creationId xmlns:a16="http://schemas.microsoft.com/office/drawing/2014/main" id="{19C513D4-D0C5-4D9D-B598-55569E4C6A6D}"/>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Faire des </a:t>
            </a:r>
            <a:r>
              <a:rPr lang="en-GB" sz="3600" b="1" dirty="0" err="1">
                <a:solidFill>
                  <a:schemeClr val="bg1"/>
                </a:solidFill>
              </a:rPr>
              <a:t>paires</a:t>
            </a:r>
            <a:r>
              <a:rPr lang="en-GB" sz="3600" b="1" dirty="0">
                <a:solidFill>
                  <a:schemeClr val="bg1"/>
                </a:solidFill>
              </a:rPr>
              <a:t> !</a:t>
            </a:r>
          </a:p>
        </p:txBody>
      </p:sp>
      <p:sp>
        <p:nvSpPr>
          <p:cNvPr id="66" name="Rounded Rectangle 46">
            <a:extLst>
              <a:ext uri="{FF2B5EF4-FFF2-40B4-BE49-F238E27FC236}">
                <a16:creationId xmlns:a16="http://schemas.microsoft.com/office/drawing/2014/main" id="{82441E8B-D594-4E9A-AF93-00D5C88D300F}"/>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3548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61"/>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500"/>
                                        <p:tgtEl>
                                          <p:spTgt spid="61"/>
                                        </p:tgtEl>
                                      </p:cBhvr>
                                    </p:animEffect>
                                    <p:set>
                                      <p:cBhvr>
                                        <p:cTn id="72"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73" restart="whenNotActive" fill="hold" evtFilter="cancelBubble" nodeType="interactiveSeq">
                <p:stCondLst>
                  <p:cond evt="onClick" delay="0">
                    <p:tgtEl>
                      <p:spTgt spid="62"/>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62"/>
                                        </p:tgtEl>
                                      </p:cBhvr>
                                    </p:animEffect>
                                    <p:set>
                                      <p:cBhvr>
                                        <p:cTn id="78"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79" restart="whenNotActive" fill="hold" evtFilter="cancelBubble" nodeType="interactiveSeq">
                <p:stCondLst>
                  <p:cond evt="onClick" delay="0">
                    <p:tgtEl>
                      <p:spTgt spid="63"/>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63"/>
                                        </p:tgtEl>
                                      </p:cBhvr>
                                    </p:animEffect>
                                    <p:set>
                                      <p:cBhvr>
                                        <p:cTn id="84"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85" restart="whenNotActive" fill="hold" evtFilter="cancelBubble" nodeType="interactiveSeq">
                <p:stCondLst>
                  <p:cond evt="onClick" delay="0">
                    <p:tgtEl>
                      <p:spTgt spid="64"/>
                    </p:tgtEl>
                  </p:cond>
                </p:stCondLst>
                <p:endSync evt="end" delay="0">
                  <p:rtn val="all"/>
                </p:endSync>
                <p:childTnLst>
                  <p:par>
                    <p:cTn id="86" fill="hold">
                      <p:stCondLst>
                        <p:cond delay="0"/>
                      </p:stCondLst>
                      <p:childTnLst>
                        <p:par>
                          <p:cTn id="87" fill="hold">
                            <p:stCondLst>
                              <p:cond delay="0"/>
                            </p:stCondLst>
                            <p:childTnLst>
                              <p:par>
                                <p:cTn id="88" presetID="10" presetClass="exit" presetSubtype="0" fill="hold" grpId="0" nodeType="clickEffect">
                                  <p:stCondLst>
                                    <p:cond delay="0"/>
                                  </p:stCondLst>
                                  <p:childTnLst>
                                    <p:animEffect transition="out" filter="fade">
                                      <p:cBhvr>
                                        <p:cTn id="89" dur="500"/>
                                        <p:tgtEl>
                                          <p:spTgt spid="64"/>
                                        </p:tgtEl>
                                      </p:cBhvr>
                                    </p:animEffect>
                                    <p:set>
                                      <p:cBhvr>
                                        <p:cTn id="90"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91" restart="whenNotActive" fill="hold" evtFilter="cancelBubble" nodeType="interactiveSeq">
                <p:stCondLst>
                  <p:cond evt="onClick" delay="0">
                    <p:tgtEl>
                      <p:spTgt spid="65"/>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grpId="0" nodeType="clickEffect">
                                  <p:stCondLst>
                                    <p:cond delay="0"/>
                                  </p:stCondLst>
                                  <p:childTnLst>
                                    <p:animEffect transition="out" filter="fade">
                                      <p:cBhvr>
                                        <p:cTn id="95" dur="500"/>
                                        <p:tgtEl>
                                          <p:spTgt spid="65"/>
                                        </p:tgtEl>
                                      </p:cBhvr>
                                    </p:animEffect>
                                    <p:set>
                                      <p:cBhvr>
                                        <p:cTn id="96"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97" restart="whenNotActive" fill="hold" evtFilter="cancelBubble" nodeType="interactiveSeq">
                <p:stCondLst>
                  <p:cond evt="onClick" delay="0">
                    <p:tgtEl>
                      <p:spTgt spid="67"/>
                    </p:tgtEl>
                  </p:cond>
                </p:stCondLst>
                <p:endSync evt="end" delay="0">
                  <p:rtn val="all"/>
                </p:endSync>
                <p:childTnLst>
                  <p:par>
                    <p:cTn id="98" fill="hold">
                      <p:stCondLst>
                        <p:cond delay="0"/>
                      </p:stCondLst>
                      <p:childTnLst>
                        <p:par>
                          <p:cTn id="99" fill="hold">
                            <p:stCondLst>
                              <p:cond delay="0"/>
                            </p:stCondLst>
                            <p:childTnLst>
                              <p:par>
                                <p:cTn id="100" presetID="10" presetClass="exit" presetSubtype="0" fill="hold" grpId="0" nodeType="clickEffect">
                                  <p:stCondLst>
                                    <p:cond delay="0"/>
                                  </p:stCondLst>
                                  <p:childTnLst>
                                    <p:animEffect transition="out" filter="fade">
                                      <p:cBhvr>
                                        <p:cTn id="101" dur="500"/>
                                        <p:tgtEl>
                                          <p:spTgt spid="67"/>
                                        </p:tgtEl>
                                      </p:cBhvr>
                                    </p:animEffect>
                                    <p:set>
                                      <p:cBhvr>
                                        <p:cTn id="102"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03" restart="whenNotActive" fill="hold" evtFilter="cancelBubble" nodeType="interactiveSeq">
                <p:stCondLst>
                  <p:cond evt="onClick" delay="0">
                    <p:tgtEl>
                      <p:spTgt spid="68"/>
                    </p:tgtEl>
                  </p:cond>
                </p:stCondLst>
                <p:endSync evt="end" delay="0">
                  <p:rtn val="all"/>
                </p:endSync>
                <p:childTnLst>
                  <p:par>
                    <p:cTn id="104" fill="hold">
                      <p:stCondLst>
                        <p:cond delay="0"/>
                      </p:stCondLst>
                      <p:childTnLst>
                        <p:par>
                          <p:cTn id="105" fill="hold">
                            <p:stCondLst>
                              <p:cond delay="0"/>
                            </p:stCondLst>
                            <p:childTnLst>
                              <p:par>
                                <p:cTn id="106" presetID="10" presetClass="exit" presetSubtype="0" fill="hold" grpId="0" nodeType="clickEffect">
                                  <p:stCondLst>
                                    <p:cond delay="0"/>
                                  </p:stCondLst>
                                  <p:childTnLst>
                                    <p:animEffect transition="out" filter="fade">
                                      <p:cBhvr>
                                        <p:cTn id="107" dur="500"/>
                                        <p:tgtEl>
                                          <p:spTgt spid="68"/>
                                        </p:tgtEl>
                                      </p:cBhvr>
                                    </p:animEffect>
                                    <p:set>
                                      <p:cBhvr>
                                        <p:cTn id="108"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09" restart="whenNotActive" fill="hold" evtFilter="cancelBubble" nodeType="interactiveSeq">
                <p:stCondLst>
                  <p:cond evt="onClick" delay="0">
                    <p:tgtEl>
                      <p:spTgt spid="69"/>
                    </p:tgtEl>
                  </p:cond>
                </p:stCondLst>
                <p:endSync evt="end" delay="0">
                  <p:rtn val="all"/>
                </p:endSync>
                <p:childTnLst>
                  <p:par>
                    <p:cTn id="110" fill="hold">
                      <p:stCondLst>
                        <p:cond delay="0"/>
                      </p:stCondLst>
                      <p:childTnLst>
                        <p:par>
                          <p:cTn id="111" fill="hold">
                            <p:stCondLst>
                              <p:cond delay="0"/>
                            </p:stCondLst>
                            <p:childTnLst>
                              <p:par>
                                <p:cTn id="112" presetID="10" presetClass="exit" presetSubtype="0" fill="hold" grpId="0" nodeType="clickEffect">
                                  <p:stCondLst>
                                    <p:cond delay="0"/>
                                  </p:stCondLst>
                                  <p:childTnLst>
                                    <p:animEffect transition="out" filter="fade">
                                      <p:cBhvr>
                                        <p:cTn id="113" dur="500"/>
                                        <p:tgtEl>
                                          <p:spTgt spid="69"/>
                                        </p:tgtEl>
                                      </p:cBhvr>
                                    </p:animEffect>
                                    <p:set>
                                      <p:cBhvr>
                                        <p:cTn id="114"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15" restart="whenNotActive" fill="hold" evtFilter="cancelBubble" nodeType="interactiveSeq">
                <p:stCondLst>
                  <p:cond evt="onClick" delay="0">
                    <p:tgtEl>
                      <p:spTgt spid="70"/>
                    </p:tgtEl>
                  </p:cond>
                </p:stCondLst>
                <p:endSync evt="end" delay="0">
                  <p:rtn val="all"/>
                </p:endSync>
                <p:childTnLst>
                  <p:par>
                    <p:cTn id="116" fill="hold">
                      <p:stCondLst>
                        <p:cond delay="0"/>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70"/>
                                        </p:tgtEl>
                                      </p:cBhvr>
                                    </p:animEffect>
                                    <p:set>
                                      <p:cBhvr>
                                        <p:cTn id="120"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21" restart="whenNotActive" fill="hold" evtFilter="cancelBubble" nodeType="interactiveSeq">
                <p:stCondLst>
                  <p:cond evt="onClick" delay="0">
                    <p:tgtEl>
                      <p:spTgt spid="72"/>
                    </p:tgtEl>
                  </p:cond>
                </p:stCondLst>
                <p:endSync evt="end" delay="0">
                  <p:rtn val="all"/>
                </p:endSync>
                <p:childTnLst>
                  <p:par>
                    <p:cTn id="122" fill="hold">
                      <p:stCondLst>
                        <p:cond delay="0"/>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72"/>
                                        </p:tgtEl>
                                      </p:cBhvr>
                                    </p:animEffect>
                                    <p:set>
                                      <p:cBhvr>
                                        <p:cTn id="126"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27" restart="whenNotActive" fill="hold" evtFilter="cancelBubble" nodeType="interactiveSeq">
                <p:stCondLst>
                  <p:cond evt="onClick" delay="0">
                    <p:tgtEl>
                      <p:spTgt spid="73"/>
                    </p:tgtEl>
                  </p:cond>
                </p:stCondLst>
                <p:endSync evt="end" delay="0">
                  <p:rtn val="all"/>
                </p:endSync>
                <p:childTnLst>
                  <p:par>
                    <p:cTn id="128" fill="hold">
                      <p:stCondLst>
                        <p:cond delay="0"/>
                      </p:stCondLst>
                      <p:childTnLst>
                        <p:par>
                          <p:cTn id="129" fill="hold">
                            <p:stCondLst>
                              <p:cond delay="0"/>
                            </p:stCondLst>
                            <p:childTnLst>
                              <p:par>
                                <p:cTn id="130" presetID="10" presetClass="exit" presetSubtype="0" fill="hold" grpId="0" nodeType="clickEffect">
                                  <p:stCondLst>
                                    <p:cond delay="0"/>
                                  </p:stCondLst>
                                  <p:childTnLst>
                                    <p:animEffect transition="out" filter="fade">
                                      <p:cBhvr>
                                        <p:cTn id="131" dur="500"/>
                                        <p:tgtEl>
                                          <p:spTgt spid="73"/>
                                        </p:tgtEl>
                                      </p:cBhvr>
                                    </p:animEffect>
                                    <p:set>
                                      <p:cBhvr>
                                        <p:cTn id="132"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33" restart="whenNotActive" fill="hold" evtFilter="cancelBubble" nodeType="interactiveSeq">
                <p:stCondLst>
                  <p:cond evt="onClick" delay="0">
                    <p:tgtEl>
                      <p:spTgt spid="74"/>
                    </p:tgtEl>
                  </p:cond>
                </p:stCondLst>
                <p:endSync evt="end" delay="0">
                  <p:rtn val="all"/>
                </p:endSync>
                <p:childTnLst>
                  <p:par>
                    <p:cTn id="134" fill="hold">
                      <p:stCondLst>
                        <p:cond delay="0"/>
                      </p:stCondLst>
                      <p:childTnLst>
                        <p:par>
                          <p:cTn id="135" fill="hold">
                            <p:stCondLst>
                              <p:cond delay="0"/>
                            </p:stCondLst>
                            <p:childTnLst>
                              <p:par>
                                <p:cTn id="136" presetID="10" presetClass="exit" presetSubtype="0" fill="hold" grpId="0" nodeType="clickEffect">
                                  <p:stCondLst>
                                    <p:cond delay="0"/>
                                  </p:stCondLst>
                                  <p:childTnLst>
                                    <p:animEffect transition="out" filter="fade">
                                      <p:cBhvr>
                                        <p:cTn id="137" dur="500"/>
                                        <p:tgtEl>
                                          <p:spTgt spid="74"/>
                                        </p:tgtEl>
                                      </p:cBhvr>
                                    </p:animEffect>
                                    <p:set>
                                      <p:cBhvr>
                                        <p:cTn id="138"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139" restart="whenNotActive" fill="hold" evtFilter="cancelBubble" nodeType="interactiveSeq">
                <p:stCondLst>
                  <p:cond evt="onClick" delay="0">
                    <p:tgtEl>
                      <p:spTgt spid="75"/>
                    </p:tgtEl>
                  </p:cond>
                </p:stCondLst>
                <p:endSync evt="end" delay="0">
                  <p:rtn val="all"/>
                </p:endSync>
                <p:childTnLst>
                  <p:par>
                    <p:cTn id="140" fill="hold">
                      <p:stCondLst>
                        <p:cond delay="0"/>
                      </p:stCondLst>
                      <p:childTnLst>
                        <p:par>
                          <p:cTn id="141" fill="hold">
                            <p:stCondLst>
                              <p:cond delay="0"/>
                            </p:stCondLst>
                            <p:childTnLst>
                              <p:par>
                                <p:cTn id="142" presetID="10" presetClass="exit" presetSubtype="0" fill="hold" grpId="0" nodeType="clickEffect">
                                  <p:stCondLst>
                                    <p:cond delay="0"/>
                                  </p:stCondLst>
                                  <p:childTnLst>
                                    <p:animEffect transition="out" filter="fade">
                                      <p:cBhvr>
                                        <p:cTn id="143" dur="500"/>
                                        <p:tgtEl>
                                          <p:spTgt spid="75"/>
                                        </p:tgtEl>
                                      </p:cBhvr>
                                    </p:animEffect>
                                    <p:set>
                                      <p:cBhvr>
                                        <p:cTn id="144"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45" restart="whenNotActive" fill="hold" evtFilter="cancelBubble" nodeType="interactiveSeq">
                <p:stCondLst>
                  <p:cond evt="onClick" delay="0">
                    <p:tgtEl>
                      <p:spTgt spid="76"/>
                    </p:tgtEl>
                  </p:cond>
                </p:stCondLst>
                <p:endSync evt="end" delay="0">
                  <p:rtn val="all"/>
                </p:endSync>
                <p:childTnLst>
                  <p:par>
                    <p:cTn id="146" fill="hold">
                      <p:stCondLst>
                        <p:cond delay="0"/>
                      </p:stCondLst>
                      <p:childTnLst>
                        <p:par>
                          <p:cTn id="147" fill="hold">
                            <p:stCondLst>
                              <p:cond delay="0"/>
                            </p:stCondLst>
                            <p:childTnLst>
                              <p:par>
                                <p:cTn id="148" presetID="10" presetClass="exit" presetSubtype="0" fill="hold" grpId="0" nodeType="clickEffect">
                                  <p:stCondLst>
                                    <p:cond delay="0"/>
                                  </p:stCondLst>
                                  <p:childTnLst>
                                    <p:animEffect transition="out" filter="fade">
                                      <p:cBhvr>
                                        <p:cTn id="149" dur="500"/>
                                        <p:tgtEl>
                                          <p:spTgt spid="76"/>
                                        </p:tgtEl>
                                      </p:cBhvr>
                                    </p:animEffect>
                                    <p:set>
                                      <p:cBhvr>
                                        <p:cTn id="150"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151" restart="whenNotActive" fill="hold" evtFilter="cancelBubble" nodeType="interactiveSeq">
                <p:stCondLst>
                  <p:cond evt="onClick" delay="0">
                    <p:tgtEl>
                      <p:spTgt spid="77"/>
                    </p:tgtEl>
                  </p:cond>
                </p:stCondLst>
                <p:endSync evt="end" delay="0">
                  <p:rtn val="all"/>
                </p:endSync>
                <p:childTnLst>
                  <p:par>
                    <p:cTn id="152" fill="hold">
                      <p:stCondLst>
                        <p:cond delay="0"/>
                      </p:stCondLst>
                      <p:childTnLst>
                        <p:par>
                          <p:cTn id="153" fill="hold">
                            <p:stCondLst>
                              <p:cond delay="0"/>
                            </p:stCondLst>
                            <p:childTnLst>
                              <p:par>
                                <p:cTn id="154" presetID="10" presetClass="exit" presetSubtype="0" fill="hold" grpId="0" nodeType="clickEffect">
                                  <p:stCondLst>
                                    <p:cond delay="0"/>
                                  </p:stCondLst>
                                  <p:childTnLst>
                                    <p:animEffect transition="out" filter="fade">
                                      <p:cBhvr>
                                        <p:cTn id="155" dur="500"/>
                                        <p:tgtEl>
                                          <p:spTgt spid="77"/>
                                        </p:tgtEl>
                                      </p:cBhvr>
                                    </p:animEffect>
                                    <p:set>
                                      <p:cBhvr>
                                        <p:cTn id="156" dur="1" fill="hold">
                                          <p:stCondLst>
                                            <p:cond delay="4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157" restart="whenNotActive" fill="hold" evtFilter="cancelBubble" nodeType="interactiveSeq">
                <p:stCondLst>
                  <p:cond evt="onClick" delay="0">
                    <p:tgtEl>
                      <p:spTgt spid="78"/>
                    </p:tgtEl>
                  </p:cond>
                </p:stCondLst>
                <p:endSync evt="end" delay="0">
                  <p:rtn val="all"/>
                </p:endSync>
                <p:childTnLst>
                  <p:par>
                    <p:cTn id="158" fill="hold">
                      <p:stCondLst>
                        <p:cond delay="0"/>
                      </p:stCondLst>
                      <p:childTnLst>
                        <p:par>
                          <p:cTn id="159" fill="hold">
                            <p:stCondLst>
                              <p:cond delay="0"/>
                            </p:stCondLst>
                            <p:childTnLst>
                              <p:par>
                                <p:cTn id="160" presetID="10" presetClass="exit" presetSubtype="0" fill="hold" grpId="0" nodeType="clickEffect">
                                  <p:stCondLst>
                                    <p:cond delay="0"/>
                                  </p:stCondLst>
                                  <p:childTnLst>
                                    <p:animEffect transition="out" filter="fade">
                                      <p:cBhvr>
                                        <p:cTn id="161" dur="500"/>
                                        <p:tgtEl>
                                          <p:spTgt spid="78"/>
                                        </p:tgtEl>
                                      </p:cBhvr>
                                    </p:animEffect>
                                    <p:set>
                                      <p:cBhvr>
                                        <p:cTn id="162" dur="1" fill="hold">
                                          <p:stCondLst>
                                            <p:cond delay="4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163" restart="whenNotActive" fill="hold" evtFilter="cancelBubble" nodeType="interactiveSeq">
                <p:stCondLst>
                  <p:cond evt="onClick" delay="0">
                    <p:tgtEl>
                      <p:spTgt spid="17"/>
                    </p:tgtEl>
                  </p:cond>
                </p:stCondLst>
                <p:endSync evt="end" delay="0">
                  <p:rtn val="all"/>
                </p:endSync>
                <p:childTnLst>
                  <p:par>
                    <p:cTn id="164" fill="hold">
                      <p:stCondLst>
                        <p:cond delay="0"/>
                      </p:stCondLst>
                      <p:childTnLst>
                        <p:par>
                          <p:cTn id="165" fill="hold">
                            <p:stCondLst>
                              <p:cond delay="0"/>
                            </p:stCondLst>
                            <p:childTnLst>
                              <p:par>
                                <p:cTn id="166" presetID="10" presetClass="entr" presetSubtype="0" fill="hold" grpId="1" nodeType="clickEffect">
                                  <p:stCondLst>
                                    <p:cond delay="0"/>
                                  </p:stCondLst>
                                  <p:childTnLst>
                                    <p:set>
                                      <p:cBhvr>
                                        <p:cTn id="167" dur="1" fill="hold">
                                          <p:stCondLst>
                                            <p:cond delay="0"/>
                                          </p:stCondLst>
                                        </p:cTn>
                                        <p:tgtEl>
                                          <p:spTgt spid="61"/>
                                        </p:tgtEl>
                                        <p:attrNameLst>
                                          <p:attrName>style.visibility</p:attrName>
                                        </p:attrNameLst>
                                      </p:cBhvr>
                                      <p:to>
                                        <p:strVal val="visible"/>
                                      </p:to>
                                    </p:set>
                                    <p:animEffect transition="in" filter="fade">
                                      <p:cBhvr>
                                        <p:cTn id="168" dur="500"/>
                                        <p:tgtEl>
                                          <p:spTgt spid="61"/>
                                        </p:tgtEl>
                                      </p:cBhvr>
                                    </p:animEffect>
                                  </p:childTnLst>
                                </p:cTn>
                              </p:par>
                            </p:childTnLst>
                          </p:cTn>
                        </p:par>
                      </p:childTnLst>
                    </p:cTn>
                  </p:par>
                </p:childTnLst>
              </p:cTn>
              <p:nextCondLst>
                <p:cond evt="onClick" delay="0">
                  <p:tgtEl>
                    <p:spTgt spid="17"/>
                  </p:tgtEl>
                </p:cond>
              </p:nextCondLst>
            </p:seq>
            <p:seq concurrent="1" nextAc="seek">
              <p:cTn id="169" restart="whenNotActive" fill="hold" evtFilter="cancelBubble" nodeType="interactiveSeq">
                <p:stCondLst>
                  <p:cond evt="onClick" delay="0">
                    <p:tgtEl>
                      <p:spTgt spid="44"/>
                    </p:tgtEl>
                  </p:cond>
                </p:stCondLst>
                <p:endSync evt="end" delay="0">
                  <p:rtn val="all"/>
                </p:endSync>
                <p:childTnLst>
                  <p:par>
                    <p:cTn id="170" fill="hold">
                      <p:stCondLst>
                        <p:cond delay="0"/>
                      </p:stCondLst>
                      <p:childTnLst>
                        <p:par>
                          <p:cTn id="171" fill="hold">
                            <p:stCondLst>
                              <p:cond delay="0"/>
                            </p:stCondLst>
                            <p:childTnLst>
                              <p:par>
                                <p:cTn id="172" presetID="10" presetClass="entr" presetSubtype="0" fill="hold" grpId="1" nodeType="clickEffect">
                                  <p:stCondLst>
                                    <p:cond delay="0"/>
                                  </p:stCondLst>
                                  <p:childTnLst>
                                    <p:set>
                                      <p:cBhvr>
                                        <p:cTn id="173" dur="1" fill="hold">
                                          <p:stCondLst>
                                            <p:cond delay="0"/>
                                          </p:stCondLst>
                                        </p:cTn>
                                        <p:tgtEl>
                                          <p:spTgt spid="62"/>
                                        </p:tgtEl>
                                        <p:attrNameLst>
                                          <p:attrName>style.visibility</p:attrName>
                                        </p:attrNameLst>
                                      </p:cBhvr>
                                      <p:to>
                                        <p:strVal val="visible"/>
                                      </p:to>
                                    </p:set>
                                    <p:animEffect transition="in" filter="fade">
                                      <p:cBhvr>
                                        <p:cTn id="174" dur="500"/>
                                        <p:tgtEl>
                                          <p:spTgt spid="62"/>
                                        </p:tgtEl>
                                      </p:cBhvr>
                                    </p:animEffect>
                                  </p:childTnLst>
                                </p:cTn>
                              </p:par>
                            </p:childTnLst>
                          </p:cTn>
                        </p:par>
                      </p:childTnLst>
                    </p:cTn>
                  </p:par>
                </p:childTnLst>
              </p:cTn>
              <p:nextCondLst>
                <p:cond evt="onClick" delay="0">
                  <p:tgtEl>
                    <p:spTgt spid="44"/>
                  </p:tgtEl>
                </p:cond>
              </p:nextCondLst>
            </p:seq>
            <p:seq concurrent="1" nextAc="seek">
              <p:cTn id="175" restart="whenNotActive" fill="hold" evtFilter="cancelBubble" nodeType="interactiveSeq">
                <p:stCondLst>
                  <p:cond evt="onClick" delay="0">
                    <p:tgtEl>
                      <p:spTgt spid="45"/>
                    </p:tgtEl>
                  </p:cond>
                </p:stCondLst>
                <p:endSync evt="end" delay="0">
                  <p:rtn val="all"/>
                </p:endSync>
                <p:childTnLst>
                  <p:par>
                    <p:cTn id="176" fill="hold">
                      <p:stCondLst>
                        <p:cond delay="0"/>
                      </p:stCondLst>
                      <p:childTnLst>
                        <p:par>
                          <p:cTn id="177" fill="hold">
                            <p:stCondLst>
                              <p:cond delay="0"/>
                            </p:stCondLst>
                            <p:childTnLst>
                              <p:par>
                                <p:cTn id="178" presetID="10" presetClass="entr" presetSubtype="0" fill="hold" grpId="1" nodeType="clickEffect">
                                  <p:stCondLst>
                                    <p:cond delay="0"/>
                                  </p:stCondLst>
                                  <p:childTnLst>
                                    <p:set>
                                      <p:cBhvr>
                                        <p:cTn id="179" dur="1" fill="hold">
                                          <p:stCondLst>
                                            <p:cond delay="0"/>
                                          </p:stCondLst>
                                        </p:cTn>
                                        <p:tgtEl>
                                          <p:spTgt spid="63"/>
                                        </p:tgtEl>
                                        <p:attrNameLst>
                                          <p:attrName>style.visibility</p:attrName>
                                        </p:attrNameLst>
                                      </p:cBhvr>
                                      <p:to>
                                        <p:strVal val="visible"/>
                                      </p:to>
                                    </p:set>
                                    <p:animEffect transition="in" filter="fade">
                                      <p:cBhvr>
                                        <p:cTn id="180" dur="500"/>
                                        <p:tgtEl>
                                          <p:spTgt spid="63"/>
                                        </p:tgtEl>
                                      </p:cBhvr>
                                    </p:animEffect>
                                  </p:childTnLst>
                                </p:cTn>
                              </p:par>
                            </p:childTnLst>
                          </p:cTn>
                        </p:par>
                      </p:childTnLst>
                    </p:cTn>
                  </p:par>
                </p:childTnLst>
              </p:cTn>
              <p:nextCondLst>
                <p:cond evt="onClick" delay="0">
                  <p:tgtEl>
                    <p:spTgt spid="45"/>
                  </p:tgtEl>
                </p:cond>
              </p:nextCondLst>
            </p:seq>
            <p:seq concurrent="1" nextAc="seek">
              <p:cTn id="181" restart="whenNotActive" fill="hold" evtFilter="cancelBubble" nodeType="interactiveSeq">
                <p:stCondLst>
                  <p:cond evt="onClick" delay="0">
                    <p:tgtEl>
                      <p:spTgt spid="46"/>
                    </p:tgtEl>
                  </p:cond>
                </p:stCondLst>
                <p:endSync evt="end" delay="0">
                  <p:rtn val="all"/>
                </p:endSync>
                <p:childTnLst>
                  <p:par>
                    <p:cTn id="182" fill="hold">
                      <p:stCondLst>
                        <p:cond delay="0"/>
                      </p:stCondLst>
                      <p:childTnLst>
                        <p:par>
                          <p:cTn id="183" fill="hold">
                            <p:stCondLst>
                              <p:cond delay="0"/>
                            </p:stCondLst>
                            <p:childTnLst>
                              <p:par>
                                <p:cTn id="184" presetID="10" presetClass="entr" presetSubtype="0" fill="hold" grpId="1" nodeType="clickEffect">
                                  <p:stCondLst>
                                    <p:cond delay="0"/>
                                  </p:stCondLst>
                                  <p:childTnLst>
                                    <p:set>
                                      <p:cBhvr>
                                        <p:cTn id="185" dur="1" fill="hold">
                                          <p:stCondLst>
                                            <p:cond delay="0"/>
                                          </p:stCondLst>
                                        </p:cTn>
                                        <p:tgtEl>
                                          <p:spTgt spid="64"/>
                                        </p:tgtEl>
                                        <p:attrNameLst>
                                          <p:attrName>style.visibility</p:attrName>
                                        </p:attrNameLst>
                                      </p:cBhvr>
                                      <p:to>
                                        <p:strVal val="visible"/>
                                      </p:to>
                                    </p:set>
                                    <p:animEffect transition="in" filter="fade">
                                      <p:cBhvr>
                                        <p:cTn id="186" dur="500"/>
                                        <p:tgtEl>
                                          <p:spTgt spid="64"/>
                                        </p:tgtEl>
                                      </p:cBhvr>
                                    </p:animEffect>
                                  </p:childTnLst>
                                </p:cTn>
                              </p:par>
                            </p:childTnLst>
                          </p:cTn>
                        </p:par>
                      </p:childTnLst>
                    </p:cTn>
                  </p:par>
                </p:childTnLst>
              </p:cTn>
              <p:nextCondLst>
                <p:cond evt="onClick" delay="0">
                  <p:tgtEl>
                    <p:spTgt spid="46"/>
                  </p:tgtEl>
                </p:cond>
              </p:nextCondLst>
            </p:seq>
            <p:seq concurrent="1" nextAc="seek">
              <p:cTn id="187" restart="whenNotActive" fill="hold" evtFilter="cancelBubble" nodeType="interactiveSeq">
                <p:stCondLst>
                  <p:cond evt="onClick" delay="0">
                    <p:tgtEl>
                      <p:spTgt spid="47"/>
                    </p:tgtEl>
                  </p:cond>
                </p:stCondLst>
                <p:endSync evt="end" delay="0">
                  <p:rtn val="all"/>
                </p:endSync>
                <p:childTnLst>
                  <p:par>
                    <p:cTn id="188" fill="hold">
                      <p:stCondLst>
                        <p:cond delay="0"/>
                      </p:stCondLst>
                      <p:childTnLst>
                        <p:par>
                          <p:cTn id="189" fill="hold">
                            <p:stCondLst>
                              <p:cond delay="0"/>
                            </p:stCondLst>
                            <p:childTnLst>
                              <p:par>
                                <p:cTn id="190" presetID="10" presetClass="entr" presetSubtype="0" fill="hold" grpId="1" nodeType="clickEffect">
                                  <p:stCondLst>
                                    <p:cond delay="0"/>
                                  </p:stCondLst>
                                  <p:childTnLst>
                                    <p:set>
                                      <p:cBhvr>
                                        <p:cTn id="191" dur="1" fill="hold">
                                          <p:stCondLst>
                                            <p:cond delay="0"/>
                                          </p:stCondLst>
                                        </p:cTn>
                                        <p:tgtEl>
                                          <p:spTgt spid="65"/>
                                        </p:tgtEl>
                                        <p:attrNameLst>
                                          <p:attrName>style.visibility</p:attrName>
                                        </p:attrNameLst>
                                      </p:cBhvr>
                                      <p:to>
                                        <p:strVal val="visible"/>
                                      </p:to>
                                    </p:set>
                                    <p:animEffect transition="in" filter="fade">
                                      <p:cBhvr>
                                        <p:cTn id="192" dur="500"/>
                                        <p:tgtEl>
                                          <p:spTgt spid="65"/>
                                        </p:tgtEl>
                                      </p:cBhvr>
                                    </p:animEffect>
                                  </p:childTnLst>
                                </p:cTn>
                              </p:par>
                            </p:childTnLst>
                          </p:cTn>
                        </p:par>
                      </p:childTnLst>
                    </p:cTn>
                  </p:par>
                </p:childTnLst>
              </p:cTn>
              <p:nextCondLst>
                <p:cond evt="onClick" delay="0">
                  <p:tgtEl>
                    <p:spTgt spid="47"/>
                  </p:tgtEl>
                </p:cond>
              </p:nextCondLst>
            </p:seq>
            <p:seq concurrent="1" nextAc="seek">
              <p:cTn id="193" restart="whenNotActive" fill="hold" evtFilter="cancelBubble" nodeType="interactiveSeq">
                <p:stCondLst>
                  <p:cond evt="onClick" delay="0">
                    <p:tgtEl>
                      <p:spTgt spid="48"/>
                    </p:tgtEl>
                  </p:cond>
                </p:stCondLst>
                <p:endSync evt="end" delay="0">
                  <p:rtn val="all"/>
                </p:endSync>
                <p:childTnLst>
                  <p:par>
                    <p:cTn id="194" fill="hold">
                      <p:stCondLst>
                        <p:cond delay="0"/>
                      </p:stCondLst>
                      <p:childTnLst>
                        <p:par>
                          <p:cTn id="195" fill="hold">
                            <p:stCondLst>
                              <p:cond delay="0"/>
                            </p:stCondLst>
                            <p:childTnLst>
                              <p:par>
                                <p:cTn id="196" presetID="10" presetClass="entr" presetSubtype="0" fill="hold" grpId="1" nodeType="clickEffect">
                                  <p:stCondLst>
                                    <p:cond delay="0"/>
                                  </p:stCondLst>
                                  <p:childTnLst>
                                    <p:set>
                                      <p:cBhvr>
                                        <p:cTn id="197" dur="1" fill="hold">
                                          <p:stCondLst>
                                            <p:cond delay="0"/>
                                          </p:stCondLst>
                                        </p:cTn>
                                        <p:tgtEl>
                                          <p:spTgt spid="67"/>
                                        </p:tgtEl>
                                        <p:attrNameLst>
                                          <p:attrName>style.visibility</p:attrName>
                                        </p:attrNameLst>
                                      </p:cBhvr>
                                      <p:to>
                                        <p:strVal val="visible"/>
                                      </p:to>
                                    </p:set>
                                    <p:animEffect transition="in" filter="fade">
                                      <p:cBhvr>
                                        <p:cTn id="198" dur="500"/>
                                        <p:tgtEl>
                                          <p:spTgt spid="67"/>
                                        </p:tgtEl>
                                      </p:cBhvr>
                                    </p:animEffect>
                                  </p:childTnLst>
                                </p:cTn>
                              </p:par>
                            </p:childTnLst>
                          </p:cTn>
                        </p:par>
                      </p:childTnLst>
                    </p:cTn>
                  </p:par>
                </p:childTnLst>
              </p:cTn>
              <p:nextCondLst>
                <p:cond evt="onClick" delay="0">
                  <p:tgtEl>
                    <p:spTgt spid="48"/>
                  </p:tgtEl>
                </p:cond>
              </p:nextCondLst>
            </p:seq>
            <p:seq concurrent="1" nextAc="seek">
              <p:cTn id="199" restart="whenNotActive" fill="hold" evtFilter="cancelBubble" nodeType="interactiveSeq">
                <p:stCondLst>
                  <p:cond evt="onClick" delay="0">
                    <p:tgtEl>
                      <p:spTgt spid="49"/>
                    </p:tgtEl>
                  </p:cond>
                </p:stCondLst>
                <p:endSync evt="end" delay="0">
                  <p:rtn val="all"/>
                </p:endSync>
                <p:childTnLst>
                  <p:par>
                    <p:cTn id="200" fill="hold">
                      <p:stCondLst>
                        <p:cond delay="0"/>
                      </p:stCondLst>
                      <p:childTnLst>
                        <p:par>
                          <p:cTn id="201" fill="hold">
                            <p:stCondLst>
                              <p:cond delay="0"/>
                            </p:stCondLst>
                            <p:childTnLst>
                              <p:par>
                                <p:cTn id="202" presetID="10" presetClass="entr" presetSubtype="0" fill="hold" grpId="1" nodeType="clickEffect">
                                  <p:stCondLst>
                                    <p:cond delay="0"/>
                                  </p:stCondLst>
                                  <p:childTnLst>
                                    <p:set>
                                      <p:cBhvr>
                                        <p:cTn id="203" dur="1" fill="hold">
                                          <p:stCondLst>
                                            <p:cond delay="0"/>
                                          </p:stCondLst>
                                        </p:cTn>
                                        <p:tgtEl>
                                          <p:spTgt spid="68"/>
                                        </p:tgtEl>
                                        <p:attrNameLst>
                                          <p:attrName>style.visibility</p:attrName>
                                        </p:attrNameLst>
                                      </p:cBhvr>
                                      <p:to>
                                        <p:strVal val="visible"/>
                                      </p:to>
                                    </p:set>
                                    <p:animEffect transition="in" filter="fade">
                                      <p:cBhvr>
                                        <p:cTn id="204" dur="500"/>
                                        <p:tgtEl>
                                          <p:spTgt spid="68"/>
                                        </p:tgtEl>
                                      </p:cBhvr>
                                    </p:animEffect>
                                  </p:childTnLst>
                                </p:cTn>
                              </p:par>
                            </p:childTnLst>
                          </p:cTn>
                        </p:par>
                      </p:childTnLst>
                    </p:cTn>
                  </p:par>
                </p:childTnLst>
              </p:cTn>
              <p:nextCondLst>
                <p:cond evt="onClick" delay="0">
                  <p:tgtEl>
                    <p:spTgt spid="49"/>
                  </p:tgtEl>
                </p:cond>
              </p:nextCondLst>
            </p:seq>
            <p:seq concurrent="1" nextAc="seek">
              <p:cTn id="205" restart="whenNotActive" fill="hold" evtFilter="cancelBubble" nodeType="interactiveSeq">
                <p:stCondLst>
                  <p:cond evt="onClick" delay="0">
                    <p:tgtEl>
                      <p:spTgt spid="50"/>
                    </p:tgtEl>
                  </p:cond>
                </p:stCondLst>
                <p:endSync evt="end" delay="0">
                  <p:rtn val="all"/>
                </p:endSync>
                <p:childTnLst>
                  <p:par>
                    <p:cTn id="206" fill="hold">
                      <p:stCondLst>
                        <p:cond delay="0"/>
                      </p:stCondLst>
                      <p:childTnLst>
                        <p:par>
                          <p:cTn id="207" fill="hold">
                            <p:stCondLst>
                              <p:cond delay="0"/>
                            </p:stCondLst>
                            <p:childTnLst>
                              <p:par>
                                <p:cTn id="208" presetID="10" presetClass="entr" presetSubtype="0" fill="hold" grpId="1" nodeType="clickEffect">
                                  <p:stCondLst>
                                    <p:cond delay="0"/>
                                  </p:stCondLst>
                                  <p:childTnLst>
                                    <p:set>
                                      <p:cBhvr>
                                        <p:cTn id="209" dur="1" fill="hold">
                                          <p:stCondLst>
                                            <p:cond delay="0"/>
                                          </p:stCondLst>
                                        </p:cTn>
                                        <p:tgtEl>
                                          <p:spTgt spid="69"/>
                                        </p:tgtEl>
                                        <p:attrNameLst>
                                          <p:attrName>style.visibility</p:attrName>
                                        </p:attrNameLst>
                                      </p:cBhvr>
                                      <p:to>
                                        <p:strVal val="visible"/>
                                      </p:to>
                                    </p:set>
                                    <p:animEffect transition="in" filter="fade">
                                      <p:cBhvr>
                                        <p:cTn id="210" dur="500"/>
                                        <p:tgtEl>
                                          <p:spTgt spid="69"/>
                                        </p:tgtEl>
                                      </p:cBhvr>
                                    </p:animEffect>
                                  </p:childTnLst>
                                </p:cTn>
                              </p:par>
                            </p:childTnLst>
                          </p:cTn>
                        </p:par>
                      </p:childTnLst>
                    </p:cTn>
                  </p:par>
                </p:childTnLst>
              </p:cTn>
              <p:nextCondLst>
                <p:cond evt="onClick" delay="0">
                  <p:tgtEl>
                    <p:spTgt spid="50"/>
                  </p:tgtEl>
                </p:cond>
              </p:nextCondLst>
            </p:seq>
            <p:seq concurrent="1" nextAc="seek">
              <p:cTn id="211" restart="whenNotActive" fill="hold" evtFilter="cancelBubble" nodeType="interactiveSeq">
                <p:stCondLst>
                  <p:cond evt="onClick" delay="0">
                    <p:tgtEl>
                      <p:spTgt spid="52"/>
                    </p:tgtEl>
                  </p:cond>
                </p:stCondLst>
                <p:endSync evt="end" delay="0">
                  <p:rtn val="all"/>
                </p:endSync>
                <p:childTnLst>
                  <p:par>
                    <p:cTn id="212" fill="hold">
                      <p:stCondLst>
                        <p:cond delay="0"/>
                      </p:stCondLst>
                      <p:childTnLst>
                        <p:par>
                          <p:cTn id="213" fill="hold">
                            <p:stCondLst>
                              <p:cond delay="0"/>
                            </p:stCondLst>
                            <p:childTnLst>
                              <p:par>
                                <p:cTn id="214" presetID="10" presetClass="entr" presetSubtype="0" fill="hold" grpId="1" nodeType="clickEffect">
                                  <p:stCondLst>
                                    <p:cond delay="0"/>
                                  </p:stCondLst>
                                  <p:childTnLst>
                                    <p:set>
                                      <p:cBhvr>
                                        <p:cTn id="215" dur="1" fill="hold">
                                          <p:stCondLst>
                                            <p:cond delay="0"/>
                                          </p:stCondLst>
                                        </p:cTn>
                                        <p:tgtEl>
                                          <p:spTgt spid="70"/>
                                        </p:tgtEl>
                                        <p:attrNameLst>
                                          <p:attrName>style.visibility</p:attrName>
                                        </p:attrNameLst>
                                      </p:cBhvr>
                                      <p:to>
                                        <p:strVal val="visible"/>
                                      </p:to>
                                    </p:set>
                                    <p:animEffect transition="in" filter="fade">
                                      <p:cBhvr>
                                        <p:cTn id="216" dur="500"/>
                                        <p:tgtEl>
                                          <p:spTgt spid="70"/>
                                        </p:tgtEl>
                                      </p:cBhvr>
                                    </p:animEffect>
                                  </p:childTnLst>
                                </p:cTn>
                              </p:par>
                            </p:childTnLst>
                          </p:cTn>
                        </p:par>
                      </p:childTnLst>
                    </p:cTn>
                  </p:par>
                </p:childTnLst>
              </p:cTn>
              <p:nextCondLst>
                <p:cond evt="onClick" delay="0">
                  <p:tgtEl>
                    <p:spTgt spid="52"/>
                  </p:tgtEl>
                </p:cond>
              </p:nextCondLst>
            </p:seq>
            <p:seq concurrent="1" nextAc="seek">
              <p:cTn id="217" restart="whenNotActive" fill="hold" evtFilter="cancelBubble" nodeType="interactiveSeq">
                <p:stCondLst>
                  <p:cond evt="onClick" delay="0">
                    <p:tgtEl>
                      <p:spTgt spid="51"/>
                    </p:tgtEl>
                  </p:cond>
                </p:stCondLst>
                <p:endSync evt="end" delay="0">
                  <p:rtn val="all"/>
                </p:endSync>
                <p:childTnLst>
                  <p:par>
                    <p:cTn id="218" fill="hold">
                      <p:stCondLst>
                        <p:cond delay="0"/>
                      </p:stCondLst>
                      <p:childTnLst>
                        <p:par>
                          <p:cTn id="219" fill="hold">
                            <p:stCondLst>
                              <p:cond delay="0"/>
                            </p:stCondLst>
                            <p:childTnLst>
                              <p:par>
                                <p:cTn id="220" presetID="10" presetClass="entr" presetSubtype="0" fill="hold" grpId="1" nodeType="clickEffect">
                                  <p:stCondLst>
                                    <p:cond delay="0"/>
                                  </p:stCondLst>
                                  <p:childTnLst>
                                    <p:set>
                                      <p:cBhvr>
                                        <p:cTn id="221" dur="1" fill="hold">
                                          <p:stCondLst>
                                            <p:cond delay="0"/>
                                          </p:stCondLst>
                                        </p:cTn>
                                        <p:tgtEl>
                                          <p:spTgt spid="72"/>
                                        </p:tgtEl>
                                        <p:attrNameLst>
                                          <p:attrName>style.visibility</p:attrName>
                                        </p:attrNameLst>
                                      </p:cBhvr>
                                      <p:to>
                                        <p:strVal val="visible"/>
                                      </p:to>
                                    </p:set>
                                    <p:animEffect transition="in" filter="fade">
                                      <p:cBhvr>
                                        <p:cTn id="222" dur="500"/>
                                        <p:tgtEl>
                                          <p:spTgt spid="72"/>
                                        </p:tgtEl>
                                      </p:cBhvr>
                                    </p:animEffect>
                                  </p:childTnLst>
                                </p:cTn>
                              </p:par>
                            </p:childTnLst>
                          </p:cTn>
                        </p:par>
                      </p:childTnLst>
                    </p:cTn>
                  </p:par>
                </p:childTnLst>
              </p:cTn>
              <p:nextCondLst>
                <p:cond evt="onClick" delay="0">
                  <p:tgtEl>
                    <p:spTgt spid="51"/>
                  </p:tgtEl>
                </p:cond>
              </p:nextCondLst>
            </p:seq>
            <p:seq concurrent="1" nextAc="seek">
              <p:cTn id="223" restart="whenNotActive" fill="hold" evtFilter="cancelBubble" nodeType="interactiveSeq">
                <p:stCondLst>
                  <p:cond evt="onClick" delay="0">
                    <p:tgtEl>
                      <p:spTgt spid="53"/>
                    </p:tgtEl>
                  </p:cond>
                </p:stCondLst>
                <p:endSync evt="end" delay="0">
                  <p:rtn val="all"/>
                </p:endSync>
                <p:childTnLst>
                  <p:par>
                    <p:cTn id="224" fill="hold">
                      <p:stCondLst>
                        <p:cond delay="0"/>
                      </p:stCondLst>
                      <p:childTnLst>
                        <p:par>
                          <p:cTn id="225" fill="hold">
                            <p:stCondLst>
                              <p:cond delay="0"/>
                            </p:stCondLst>
                            <p:childTnLst>
                              <p:par>
                                <p:cTn id="226" presetID="10" presetClass="entr" presetSubtype="0" fill="hold" grpId="1" nodeType="clickEffect">
                                  <p:stCondLst>
                                    <p:cond delay="0"/>
                                  </p:stCondLst>
                                  <p:childTnLst>
                                    <p:set>
                                      <p:cBhvr>
                                        <p:cTn id="227" dur="1" fill="hold">
                                          <p:stCondLst>
                                            <p:cond delay="0"/>
                                          </p:stCondLst>
                                        </p:cTn>
                                        <p:tgtEl>
                                          <p:spTgt spid="73"/>
                                        </p:tgtEl>
                                        <p:attrNameLst>
                                          <p:attrName>style.visibility</p:attrName>
                                        </p:attrNameLst>
                                      </p:cBhvr>
                                      <p:to>
                                        <p:strVal val="visible"/>
                                      </p:to>
                                    </p:set>
                                    <p:animEffect transition="in" filter="fade">
                                      <p:cBhvr>
                                        <p:cTn id="228" dur="500"/>
                                        <p:tgtEl>
                                          <p:spTgt spid="73"/>
                                        </p:tgtEl>
                                      </p:cBhvr>
                                    </p:animEffect>
                                  </p:childTnLst>
                                </p:cTn>
                              </p:par>
                            </p:childTnLst>
                          </p:cTn>
                        </p:par>
                      </p:childTnLst>
                    </p:cTn>
                  </p:par>
                </p:childTnLst>
              </p:cTn>
              <p:nextCondLst>
                <p:cond evt="onClick" delay="0">
                  <p:tgtEl>
                    <p:spTgt spid="53"/>
                  </p:tgtEl>
                </p:cond>
              </p:nextCondLst>
            </p:seq>
            <p:seq concurrent="1" nextAc="seek">
              <p:cTn id="229" restart="whenNotActive" fill="hold" evtFilter="cancelBubble" nodeType="interactiveSeq">
                <p:stCondLst>
                  <p:cond evt="onClick" delay="0">
                    <p:tgtEl>
                      <p:spTgt spid="54"/>
                    </p:tgtEl>
                  </p:cond>
                </p:stCondLst>
                <p:endSync evt="end" delay="0">
                  <p:rtn val="all"/>
                </p:endSync>
                <p:childTnLst>
                  <p:par>
                    <p:cTn id="230" fill="hold">
                      <p:stCondLst>
                        <p:cond delay="0"/>
                      </p:stCondLst>
                      <p:childTnLst>
                        <p:par>
                          <p:cTn id="231" fill="hold">
                            <p:stCondLst>
                              <p:cond delay="0"/>
                            </p:stCondLst>
                            <p:childTnLst>
                              <p:par>
                                <p:cTn id="232" presetID="10" presetClass="entr" presetSubtype="0" fill="hold" grpId="1" nodeType="clickEffect">
                                  <p:stCondLst>
                                    <p:cond delay="0"/>
                                  </p:stCondLst>
                                  <p:childTnLst>
                                    <p:set>
                                      <p:cBhvr>
                                        <p:cTn id="233" dur="1" fill="hold">
                                          <p:stCondLst>
                                            <p:cond delay="0"/>
                                          </p:stCondLst>
                                        </p:cTn>
                                        <p:tgtEl>
                                          <p:spTgt spid="74"/>
                                        </p:tgtEl>
                                        <p:attrNameLst>
                                          <p:attrName>style.visibility</p:attrName>
                                        </p:attrNameLst>
                                      </p:cBhvr>
                                      <p:to>
                                        <p:strVal val="visible"/>
                                      </p:to>
                                    </p:set>
                                    <p:animEffect transition="in" filter="fade">
                                      <p:cBhvr>
                                        <p:cTn id="234" dur="500"/>
                                        <p:tgtEl>
                                          <p:spTgt spid="74"/>
                                        </p:tgtEl>
                                      </p:cBhvr>
                                    </p:animEffect>
                                  </p:childTnLst>
                                </p:cTn>
                              </p:par>
                            </p:childTnLst>
                          </p:cTn>
                        </p:par>
                      </p:childTnLst>
                    </p:cTn>
                  </p:par>
                </p:childTnLst>
              </p:cTn>
              <p:nextCondLst>
                <p:cond evt="onClick" delay="0">
                  <p:tgtEl>
                    <p:spTgt spid="54"/>
                  </p:tgtEl>
                </p:cond>
              </p:nextCondLst>
            </p:seq>
            <p:seq concurrent="1" nextAc="seek">
              <p:cTn id="235" restart="whenNotActive" fill="hold" evtFilter="cancelBubble" nodeType="interactiveSeq">
                <p:stCondLst>
                  <p:cond evt="onClick" delay="0">
                    <p:tgtEl>
                      <p:spTgt spid="55"/>
                    </p:tgtEl>
                  </p:cond>
                </p:stCondLst>
                <p:endSync evt="end" delay="0">
                  <p:rtn val="all"/>
                </p:endSync>
                <p:childTnLst>
                  <p:par>
                    <p:cTn id="236" fill="hold">
                      <p:stCondLst>
                        <p:cond delay="0"/>
                      </p:stCondLst>
                      <p:childTnLst>
                        <p:par>
                          <p:cTn id="237" fill="hold">
                            <p:stCondLst>
                              <p:cond delay="0"/>
                            </p:stCondLst>
                            <p:childTnLst>
                              <p:par>
                                <p:cTn id="238" presetID="10" presetClass="entr" presetSubtype="0" fill="hold" grpId="1" nodeType="clickEffect">
                                  <p:stCondLst>
                                    <p:cond delay="0"/>
                                  </p:stCondLst>
                                  <p:childTnLst>
                                    <p:set>
                                      <p:cBhvr>
                                        <p:cTn id="239" dur="1" fill="hold">
                                          <p:stCondLst>
                                            <p:cond delay="0"/>
                                          </p:stCondLst>
                                        </p:cTn>
                                        <p:tgtEl>
                                          <p:spTgt spid="75"/>
                                        </p:tgtEl>
                                        <p:attrNameLst>
                                          <p:attrName>style.visibility</p:attrName>
                                        </p:attrNameLst>
                                      </p:cBhvr>
                                      <p:to>
                                        <p:strVal val="visible"/>
                                      </p:to>
                                    </p:set>
                                    <p:animEffect transition="in" filter="fade">
                                      <p:cBhvr>
                                        <p:cTn id="240" dur="500"/>
                                        <p:tgtEl>
                                          <p:spTgt spid="75"/>
                                        </p:tgtEl>
                                      </p:cBhvr>
                                    </p:animEffect>
                                  </p:childTnLst>
                                </p:cTn>
                              </p:par>
                            </p:childTnLst>
                          </p:cTn>
                        </p:par>
                      </p:childTnLst>
                    </p:cTn>
                  </p:par>
                </p:childTnLst>
              </p:cTn>
              <p:nextCondLst>
                <p:cond evt="onClick" delay="0">
                  <p:tgtEl>
                    <p:spTgt spid="55"/>
                  </p:tgtEl>
                </p:cond>
              </p:nextCondLst>
            </p:seq>
            <p:seq concurrent="1" nextAc="seek">
              <p:cTn id="241" restart="whenNotActive" fill="hold" evtFilter="cancelBubble" nodeType="interactiveSeq">
                <p:stCondLst>
                  <p:cond evt="onClick" delay="0">
                    <p:tgtEl>
                      <p:spTgt spid="56"/>
                    </p:tgtEl>
                  </p:cond>
                </p:stCondLst>
                <p:endSync evt="end" delay="0">
                  <p:rtn val="all"/>
                </p:endSync>
                <p:childTnLst>
                  <p:par>
                    <p:cTn id="242" fill="hold">
                      <p:stCondLst>
                        <p:cond delay="0"/>
                      </p:stCondLst>
                      <p:childTnLst>
                        <p:par>
                          <p:cTn id="243" fill="hold">
                            <p:stCondLst>
                              <p:cond delay="0"/>
                            </p:stCondLst>
                            <p:childTnLst>
                              <p:par>
                                <p:cTn id="244" presetID="10" presetClass="entr" presetSubtype="0" fill="hold" grpId="1" nodeType="clickEffect">
                                  <p:stCondLst>
                                    <p:cond delay="0"/>
                                  </p:stCondLst>
                                  <p:childTnLst>
                                    <p:set>
                                      <p:cBhvr>
                                        <p:cTn id="245" dur="1" fill="hold">
                                          <p:stCondLst>
                                            <p:cond delay="0"/>
                                          </p:stCondLst>
                                        </p:cTn>
                                        <p:tgtEl>
                                          <p:spTgt spid="76"/>
                                        </p:tgtEl>
                                        <p:attrNameLst>
                                          <p:attrName>style.visibility</p:attrName>
                                        </p:attrNameLst>
                                      </p:cBhvr>
                                      <p:to>
                                        <p:strVal val="visible"/>
                                      </p:to>
                                    </p:set>
                                    <p:animEffect transition="in" filter="fade">
                                      <p:cBhvr>
                                        <p:cTn id="246" dur="500"/>
                                        <p:tgtEl>
                                          <p:spTgt spid="76"/>
                                        </p:tgtEl>
                                      </p:cBhvr>
                                    </p:animEffect>
                                  </p:childTnLst>
                                </p:cTn>
                              </p:par>
                            </p:childTnLst>
                          </p:cTn>
                        </p:par>
                      </p:childTnLst>
                    </p:cTn>
                  </p:par>
                </p:childTnLst>
              </p:cTn>
              <p:nextCondLst>
                <p:cond evt="onClick" delay="0">
                  <p:tgtEl>
                    <p:spTgt spid="56"/>
                  </p:tgtEl>
                </p:cond>
              </p:nextCondLst>
            </p:seq>
            <p:seq concurrent="1" nextAc="seek">
              <p:cTn id="247" restart="whenNotActive" fill="hold" evtFilter="cancelBubble" nodeType="interactiveSeq">
                <p:stCondLst>
                  <p:cond evt="onClick" delay="0">
                    <p:tgtEl>
                      <p:spTgt spid="57"/>
                    </p:tgtEl>
                  </p:cond>
                </p:stCondLst>
                <p:endSync evt="end" delay="0">
                  <p:rtn val="all"/>
                </p:endSync>
                <p:childTnLst>
                  <p:par>
                    <p:cTn id="248" fill="hold">
                      <p:stCondLst>
                        <p:cond delay="0"/>
                      </p:stCondLst>
                      <p:childTnLst>
                        <p:par>
                          <p:cTn id="249" fill="hold">
                            <p:stCondLst>
                              <p:cond delay="0"/>
                            </p:stCondLst>
                            <p:childTnLst>
                              <p:par>
                                <p:cTn id="250" presetID="10" presetClass="entr" presetSubtype="0" fill="hold" grpId="1" nodeType="clickEffect">
                                  <p:stCondLst>
                                    <p:cond delay="0"/>
                                  </p:stCondLst>
                                  <p:childTnLst>
                                    <p:set>
                                      <p:cBhvr>
                                        <p:cTn id="251" dur="1" fill="hold">
                                          <p:stCondLst>
                                            <p:cond delay="0"/>
                                          </p:stCondLst>
                                        </p:cTn>
                                        <p:tgtEl>
                                          <p:spTgt spid="77"/>
                                        </p:tgtEl>
                                        <p:attrNameLst>
                                          <p:attrName>style.visibility</p:attrName>
                                        </p:attrNameLst>
                                      </p:cBhvr>
                                      <p:to>
                                        <p:strVal val="visible"/>
                                      </p:to>
                                    </p:set>
                                    <p:animEffect transition="in" filter="fade">
                                      <p:cBhvr>
                                        <p:cTn id="252" dur="500"/>
                                        <p:tgtEl>
                                          <p:spTgt spid="77"/>
                                        </p:tgtEl>
                                      </p:cBhvr>
                                    </p:animEffect>
                                  </p:childTnLst>
                                </p:cTn>
                              </p:par>
                            </p:childTnLst>
                          </p:cTn>
                        </p:par>
                      </p:childTnLst>
                    </p:cTn>
                  </p:par>
                </p:childTnLst>
              </p:cTn>
              <p:nextCondLst>
                <p:cond evt="onClick" delay="0">
                  <p:tgtEl>
                    <p:spTgt spid="57"/>
                  </p:tgtEl>
                </p:cond>
              </p:nextCondLst>
            </p:seq>
            <p:seq concurrent="1" nextAc="seek">
              <p:cTn id="253" restart="whenNotActive" fill="hold" evtFilter="cancelBubble" nodeType="interactiveSeq">
                <p:stCondLst>
                  <p:cond evt="onClick" delay="0">
                    <p:tgtEl>
                      <p:spTgt spid="58"/>
                    </p:tgtEl>
                  </p:cond>
                </p:stCondLst>
                <p:endSync evt="end" delay="0">
                  <p:rtn val="all"/>
                </p:endSync>
                <p:childTnLst>
                  <p:par>
                    <p:cTn id="254" fill="hold">
                      <p:stCondLst>
                        <p:cond delay="0"/>
                      </p:stCondLst>
                      <p:childTnLst>
                        <p:par>
                          <p:cTn id="255" fill="hold">
                            <p:stCondLst>
                              <p:cond delay="0"/>
                            </p:stCondLst>
                            <p:childTnLst>
                              <p:par>
                                <p:cTn id="256" presetID="10" presetClass="entr" presetSubtype="0" fill="hold" grpId="1" nodeType="clickEffect">
                                  <p:stCondLst>
                                    <p:cond delay="0"/>
                                  </p:stCondLst>
                                  <p:childTnLst>
                                    <p:set>
                                      <p:cBhvr>
                                        <p:cTn id="257" dur="1" fill="hold">
                                          <p:stCondLst>
                                            <p:cond delay="0"/>
                                          </p:stCondLst>
                                        </p:cTn>
                                        <p:tgtEl>
                                          <p:spTgt spid="78"/>
                                        </p:tgtEl>
                                        <p:attrNameLst>
                                          <p:attrName>style.visibility</p:attrName>
                                        </p:attrNameLst>
                                      </p:cBhvr>
                                      <p:to>
                                        <p:strVal val="visible"/>
                                      </p:to>
                                    </p:set>
                                    <p:animEffect transition="in" filter="fade">
                                      <p:cBhvr>
                                        <p:cTn id="258" dur="500"/>
                                        <p:tgtEl>
                                          <p:spTgt spid="78"/>
                                        </p:tgtEl>
                                      </p:cBhvr>
                                    </p:animEffect>
                                  </p:childTnLst>
                                </p:cTn>
                              </p:par>
                            </p:childTnLst>
                          </p:cTn>
                        </p:par>
                      </p:childTnLst>
                    </p:cTn>
                  </p:par>
                </p:childTnLst>
              </p:cTn>
              <p:nextCondLst>
                <p:cond evt="onClick" delay="0">
                  <p:tgtEl>
                    <p:spTgt spid="58"/>
                  </p:tgtEl>
                </p:cond>
              </p:nextCondLst>
            </p:seq>
          </p:childTnLst>
        </p:cTn>
      </p:par>
    </p:tnLst>
    <p:bldLst>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7" grpId="0" uiExpand="1" animBg="1"/>
      <p:bldP spid="67" grpId="1" uiExpand="1" animBg="1"/>
      <p:bldP spid="68" grpId="0" animBg="1"/>
      <p:bldP spid="68" grpId="1" animBg="1"/>
      <p:bldP spid="69" grpId="0" animBg="1"/>
      <p:bldP spid="69" grpId="1" animBg="1"/>
      <p:bldP spid="70" grpId="0" animBg="1"/>
      <p:bldP spid="70"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80" grpId="0" animBg="1"/>
      <p:bldP spid="81"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nchor="ctr"/>
      <a:lstStyle>
        <a:defPPr marL="0" marR="0" indent="0" algn="ctr" defTabSz="914400" rtl="0" eaLnBrk="1" fontAlgn="auto" latinLnBrk="0" hangingPunct="1">
          <a:lnSpc>
            <a:spcPct val="100000"/>
          </a:lnSpc>
          <a:spcBef>
            <a:spcPts val="0"/>
          </a:spcBef>
          <a:spcAft>
            <a:spcPts val="0"/>
          </a:spcAft>
          <a:buClrTx/>
          <a:buSzTx/>
          <a:buFontTx/>
          <a:buNone/>
          <a:tabLst/>
          <a:defRPr kumimoji="0" sz="2000" b="1" i="0" u="none" strike="noStrike" kern="1200" cap="none" spc="0" normalizeH="0" baseline="0" noProof="0" dirty="0" err="1" smtClean="0">
            <a:ln>
              <a:noFill/>
            </a:ln>
            <a:solidFill>
              <a:srgbClr val="115076"/>
            </a:solidFill>
            <a:effectLst/>
            <a:uLnTx/>
            <a:uFillTx/>
            <a:latin typeface="Century Gothic" panose="020B0502020202020204" pitchFamily="34" charset="0"/>
            <a:ea typeface="+mn-ea"/>
            <a:cs typeface="Arial" charset="0"/>
          </a:defRPr>
        </a:defPPr>
      </a:lstStyle>
      <a:style>
        <a:lnRef idx="1">
          <a:schemeClr val="accent1"/>
        </a:lnRef>
        <a:fillRef idx="2">
          <a:schemeClr val="accent1"/>
        </a:fillRef>
        <a:effectRef idx="1">
          <a:schemeClr val="accent1"/>
        </a:effectRef>
        <a:fontRef idx="minor">
          <a:schemeClr val="dk1"/>
        </a:fontRef>
      </a:style>
    </a:spDef>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4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000" dirty="0">
            <a:solidFill>
              <a:schemeClr val="accent5">
                <a:lumMod val="50000"/>
              </a:schemeClr>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Presentation1" id="{DFF4F041-3C91-433D-89DC-4C59AD5F0EB4}" vid="{A954589B-C9D7-49D0-A58E-4B7EC41FAC22}"/>
    </a:ext>
  </a:extLst>
</a:theme>
</file>

<file path=ppt/theme/theme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template.pptx" id="{C6FA6223-496B-403D-ACD0-789F32B252B9}" vid="{442AB7D5-C4CF-4067-8A8A-E291E1A5C050}"/>
    </a:ext>
  </a:extLst>
</a:theme>
</file>

<file path=ppt/theme/theme7.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ppt/theme/theme8.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0</TotalTime>
  <Words>9484</Words>
  <Application>Microsoft Office PowerPoint</Application>
  <PresentationFormat>Widescreen</PresentationFormat>
  <Paragraphs>1293</Paragraphs>
  <Slides>49</Slides>
  <Notes>49</Notes>
  <HiddenSlides>0</HiddenSlides>
  <MMClips>0</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49</vt:i4>
      </vt:variant>
    </vt:vector>
  </HeadingPairs>
  <TitlesOfParts>
    <vt:vector size="64" baseType="lpstr">
      <vt:lpstr>Arial</vt:lpstr>
      <vt:lpstr>Arial</vt:lpstr>
      <vt:lpstr>Calibri</vt:lpstr>
      <vt:lpstr>Century Gothic</vt:lpstr>
      <vt:lpstr>Ink Free</vt:lpstr>
      <vt:lpstr>Lucida Handwriting</vt:lpstr>
      <vt:lpstr>Tw Cen MT</vt:lpstr>
      <vt:lpstr>1_Office Theme</vt:lpstr>
      <vt:lpstr>NCELP Theme</vt:lpstr>
      <vt:lpstr>2_Office Theme</vt:lpstr>
      <vt:lpstr>3_Office Theme</vt:lpstr>
      <vt:lpstr>4_Office Theme</vt:lpstr>
      <vt:lpstr>5_Office Theme</vt:lpstr>
      <vt:lpstr>6_Office Theme</vt:lpstr>
      <vt:lpstr>7_Office Theme</vt:lpstr>
      <vt:lpstr>Saying what you can and can’t do </vt:lpstr>
      <vt:lpstr>ien</vt:lpstr>
      <vt:lpstr>ien</vt:lpstr>
      <vt:lpstr>ien</vt:lpstr>
      <vt:lpstr>ien</vt:lpstr>
      <vt:lpstr>ien</vt:lpstr>
      <vt:lpstr>ien</vt:lpstr>
      <vt:lpstr>-ien ou –(a)in ?</vt:lpstr>
      <vt:lpstr>Faire des paires !</vt:lpstr>
      <vt:lpstr>pouvoir</vt:lpstr>
      <vt:lpstr>pouvoir</vt:lpstr>
      <vt:lpstr>peut</vt:lpstr>
      <vt:lpstr>pouvoir </vt:lpstr>
      <vt:lpstr>peut</vt:lpstr>
      <vt:lpstr>pouvoir</vt:lpstr>
      <vt:lpstr>Le verbe ‘pouvoir’</vt:lpstr>
      <vt:lpstr>L’avenir ensemble</vt:lpstr>
      <vt:lpstr>savoir</vt:lpstr>
      <vt:lpstr>savoir</vt:lpstr>
      <vt:lpstr>sait</vt:lpstr>
      <vt:lpstr>savoir</vt:lpstr>
      <vt:lpstr>sait</vt:lpstr>
      <vt:lpstr>savoir</vt:lpstr>
      <vt:lpstr>Using the verb ‘savoir’</vt:lpstr>
      <vt:lpstr>Léa et Sophie au collège</vt:lpstr>
      <vt:lpstr>Saying ‘can’ in French</vt:lpstr>
      <vt:lpstr>‘Pouvoir’ ou ‘savoir’ ?</vt:lpstr>
      <vt:lpstr>‘Pouvoir’ ou ‘savoir’ ?</vt:lpstr>
      <vt:lpstr>Modal verbs in the negative</vt:lpstr>
      <vt:lpstr>Amir et Océane</vt:lpstr>
      <vt:lpstr>Que fait Amir ? </vt:lpstr>
      <vt:lpstr>Réponses </vt:lpstr>
      <vt:lpstr>Saying what you can and can’t do </vt:lpstr>
      <vt:lpstr>L’équipe d’Amir</vt:lpstr>
      <vt:lpstr>Trouve le trésor !</vt:lpstr>
      <vt:lpstr>La négation ne…pas avec deux verbes</vt:lpstr>
      <vt:lpstr>La négation ne...pas, c’est placée où ? </vt:lpstr>
      <vt:lpstr>Les instructions de Léa</vt:lpstr>
      <vt:lpstr>Réponses</vt:lpstr>
      <vt:lpstr>Questions avec deux verbes</vt:lpstr>
      <vt:lpstr>Amir et Océane </vt:lpstr>
      <vt:lpstr>Réponses </vt:lpstr>
      <vt:lpstr>Que sais-tu ? Qu’aimes-tu ?  </vt:lpstr>
      <vt:lpstr>Que sais-tu ? Qu’aimes tu ?  </vt:lpstr>
      <vt:lpstr>Veux-tu faire ça?  </vt:lpstr>
      <vt:lpstr>Veux-tu faire ça?  </vt:lpstr>
      <vt:lpstr>Veux-tu faire ça?  </vt:lpstr>
      <vt:lpstr>Gaming Grammar</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you do not want to do, cannot/are not able to do, and must not/do not have to do</dc:title>
  <dc:creator>Kirsten Somerville</dc:creator>
  <cp:lastModifiedBy>Louise Bibbey</cp:lastModifiedBy>
  <cp:revision>367</cp:revision>
  <dcterms:created xsi:type="dcterms:W3CDTF">2020-05-20T12:39:32Z</dcterms:created>
  <dcterms:modified xsi:type="dcterms:W3CDTF">2021-08-16T08:41:15Z</dcterms:modified>
</cp:coreProperties>
</file>