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 id="2147483674" r:id="rId3"/>
  </p:sldMasterIdLst>
  <p:notesMasterIdLst>
    <p:notesMasterId r:id="rId68"/>
  </p:notesMasterIdLst>
  <p:sldIdLst>
    <p:sldId id="256" r:id="rId4"/>
    <p:sldId id="605" r:id="rId5"/>
    <p:sldId id="606" r:id="rId6"/>
    <p:sldId id="607" r:id="rId7"/>
    <p:sldId id="608" r:id="rId8"/>
    <p:sldId id="609" r:id="rId9"/>
    <p:sldId id="610" r:id="rId10"/>
    <p:sldId id="611" r:id="rId11"/>
    <p:sldId id="612" r:id="rId12"/>
    <p:sldId id="613" r:id="rId13"/>
    <p:sldId id="614" r:id="rId14"/>
    <p:sldId id="615" r:id="rId15"/>
    <p:sldId id="616" r:id="rId16"/>
    <p:sldId id="309" r:id="rId17"/>
    <p:sldId id="267" r:id="rId18"/>
    <p:sldId id="351" r:id="rId19"/>
    <p:sldId id="352" r:id="rId20"/>
    <p:sldId id="353" r:id="rId21"/>
    <p:sldId id="354"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328" r:id="rId42"/>
    <p:sldId id="619" r:id="rId43"/>
    <p:sldId id="622" r:id="rId44"/>
    <p:sldId id="625" r:id="rId45"/>
    <p:sldId id="628"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56" r:id="rId59"/>
    <p:sldId id="357" r:id="rId60"/>
    <p:sldId id="358" r:id="rId61"/>
    <p:sldId id="359" r:id="rId62"/>
    <p:sldId id="305" r:id="rId63"/>
    <p:sldId id="306" r:id="rId64"/>
    <p:sldId id="307" r:id="rId65"/>
    <p:sldId id="604" r:id="rId66"/>
    <p:sldId id="345" r:id="rId67"/>
  </p:sldIdLst>
  <p:sldSz cx="12192000" cy="6858000"/>
  <p:notesSz cx="6858000" cy="9144000"/>
  <p:embeddedFontLst>
    <p:embeddedFont>
      <p:font typeface="Calibri" panose="020F0502020204030204" pitchFamily="34" charset="0"/>
      <p:regular r:id="rId69"/>
      <p:bold r:id="rId70"/>
      <p:italic r:id="rId71"/>
      <p:boldItalic r:id="rId72"/>
    </p:embeddedFont>
    <p:embeddedFont>
      <p:font typeface="Century Gothic" panose="020B0502020202020204" pitchFamily="34" charset="0"/>
      <p:regular r:id="rId73"/>
      <p:bold r:id="rId74"/>
      <p:italic r:id="rId75"/>
      <p:boldItalic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77" roundtripDataSignature="AMtx7miPDbmVnfVb2+dO92rBoOOU3GEWh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F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B1E9DED-AD3B-490D-8478-1E19DDA20927}">
  <a:tblStyle styleId="{2B1E9DED-AD3B-490D-8478-1E19DDA20927}" styleName="Table_0">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60" autoAdjust="0"/>
    <p:restoredTop sz="63786" autoAdjust="0"/>
  </p:normalViewPr>
  <p:slideViewPr>
    <p:cSldViewPr snapToGrid="0">
      <p:cViewPr varScale="1">
        <p:scale>
          <a:sx n="78" d="100"/>
          <a:sy n="78" d="100"/>
        </p:scale>
        <p:origin x="1920" y="17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notesMaster" Target="notesMasters/notesMaster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6.fntdata"/><Relationship Id="rId79"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font" Target="fonts/font1.fntdata"/><Relationship Id="rId77" Type="http://customschemas.google.com/relationships/presentationmetadata" Target="meta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4.fntdata"/><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2.fntdata"/><Relationship Id="rId75"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font" Target="fonts/font5.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8.fntdata"/><Relationship Id="rId7" Type="http://schemas.openxmlformats.org/officeDocument/2006/relationships/slide" Target="slides/slide4.xml"/><Relationship Id="rId71" Type="http://schemas.openxmlformats.org/officeDocument/2006/relationships/font" Target="fonts/font3.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5877757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Artwork by Steve Clarke.  All additional pictures selected are available under a Creative Common license; no attribution required.</a:t>
            </a:r>
            <a:br>
              <a:rPr lang="en-GB" dirty="0"/>
            </a:br>
            <a:endParaRPr sz="1200" b="1" dirty="0"/>
          </a:p>
          <a:p>
            <a:pPr marL="0" marR="0" lvl="0" indent="0" algn="l" rtl="0">
              <a:lnSpc>
                <a:spcPct val="100000"/>
              </a:lnSpc>
              <a:spcBef>
                <a:spcPts val="0"/>
              </a:spcBef>
              <a:spcAft>
                <a:spcPts val="0"/>
              </a:spcAft>
              <a:buClr>
                <a:schemeClr val="dk1"/>
              </a:buClr>
              <a:buSzPts val="1200"/>
              <a:buFont typeface="Calibri"/>
              <a:buNone/>
            </a:pPr>
            <a:r>
              <a:rPr lang="en-GB" sz="1200" b="1" dirty="0"/>
              <a:t>Learning outcomes (lesson 1):</a:t>
            </a:r>
            <a:endParaRPr dirty="0"/>
          </a:p>
          <a:p>
            <a:pPr marL="0" lvl="0" indent="0" algn="l" rtl="0">
              <a:spcBef>
                <a:spcPts val="0"/>
              </a:spcBef>
              <a:spcAft>
                <a:spcPts val="0"/>
              </a:spcAft>
              <a:buNone/>
            </a:pPr>
            <a:r>
              <a:rPr lang="en-GB" sz="1200" b="0" dirty="0"/>
              <a:t>Introduction of SSC</a:t>
            </a:r>
            <a:r>
              <a:rPr lang="en-GB" sz="1200" dirty="0">
                <a:solidFill>
                  <a:schemeClr val="lt1"/>
                </a:solidFill>
              </a:rPr>
              <a:t> </a:t>
            </a:r>
            <a:r>
              <a:rPr lang="en-GB" sz="1200" b="1" dirty="0">
                <a:solidFill>
                  <a:schemeClr val="lt1"/>
                </a:solidFill>
              </a:rPr>
              <a:t>[e:] </a:t>
            </a:r>
            <a:r>
              <a:rPr lang="en-GB" sz="1200" dirty="0">
                <a:solidFill>
                  <a:schemeClr val="lt1"/>
                </a:solidFill>
              </a:rPr>
              <a:t>and </a:t>
            </a:r>
            <a:r>
              <a:rPr lang="en-GB" sz="1200" b="1" dirty="0">
                <a:solidFill>
                  <a:schemeClr val="lt1"/>
                </a:solidFill>
              </a:rPr>
              <a:t>[</a:t>
            </a:r>
            <a:r>
              <a:rPr lang="en-GB" sz="1200" b="1" dirty="0" err="1">
                <a:solidFill>
                  <a:schemeClr val="lt1"/>
                </a:solidFill>
              </a:rPr>
              <a:t>ɛ</a:t>
            </a:r>
            <a:r>
              <a:rPr lang="en-GB" sz="1200" b="1" dirty="0">
                <a:solidFill>
                  <a:schemeClr val="lt1"/>
                </a:solidFill>
              </a:rPr>
              <a:t>] </a:t>
            </a:r>
            <a:r>
              <a:rPr lang="en-GB" sz="1200" b="0" dirty="0">
                <a:solidFill>
                  <a:schemeClr val="lt1"/>
                </a:solidFill>
              </a:rPr>
              <a:t>(long and short ‘e’)</a:t>
            </a:r>
            <a:endParaRPr sz="1200" b="0" dirty="0">
              <a:solidFill>
                <a:schemeClr val="lt1"/>
              </a:solidFill>
            </a:endParaRPr>
          </a:p>
          <a:p>
            <a:pPr marL="0" marR="0" lvl="0" indent="0" algn="l" rtl="0">
              <a:lnSpc>
                <a:spcPct val="100000"/>
              </a:lnSpc>
              <a:spcBef>
                <a:spcPts val="0"/>
              </a:spcBef>
              <a:spcAft>
                <a:spcPts val="0"/>
              </a:spcAft>
              <a:buClr>
                <a:schemeClr val="dk1"/>
              </a:buClr>
              <a:buSzPts val="1200"/>
              <a:buFont typeface="Calibri"/>
              <a:buNone/>
            </a:pPr>
            <a:r>
              <a:rPr lang="en-GB" sz="1200" b="0" dirty="0"/>
              <a:t>Consolidation of definite articles (singular): der, die, das</a:t>
            </a:r>
            <a:endParaRPr dirty="0"/>
          </a:p>
          <a:p>
            <a:pPr marL="0" marR="0" lvl="0" indent="0" algn="l" rtl="0">
              <a:lnSpc>
                <a:spcPct val="100000"/>
              </a:lnSpc>
              <a:spcBef>
                <a:spcPts val="0"/>
              </a:spcBef>
              <a:spcAft>
                <a:spcPts val="0"/>
              </a:spcAft>
              <a:buClr>
                <a:schemeClr val="dk1"/>
              </a:buClr>
              <a:buSzPts val="1200"/>
              <a:buFont typeface="Calibri"/>
              <a:buNone/>
            </a:pPr>
            <a:endParaRPr sz="1200" b="0"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Word frequency (1 is the most frequent word in German): </a:t>
            </a:r>
            <a:endParaRPr sz="12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b="1" i="0" u="none" strike="noStrike" cap="none" dirty="0">
                <a:solidFill>
                  <a:schemeClr val="dk1"/>
                </a:solidFill>
                <a:latin typeface="Calibri"/>
                <a:ea typeface="Calibri"/>
                <a:cs typeface="Calibri"/>
                <a:sym typeface="Calibri"/>
              </a:rPr>
              <a:t>7.1.1.2 (introduce)</a:t>
            </a:r>
            <a:r>
              <a:rPr lang="en-GB" sz="1200" b="0" i="0" u="none" strike="noStrike" cap="none" dirty="0">
                <a:solidFill>
                  <a:schemeClr val="dk1"/>
                </a:solidFill>
                <a:latin typeface="Calibri"/>
                <a:ea typeface="Calibri"/>
                <a:cs typeface="Calibri"/>
                <a:sym typeface="Calibri"/>
              </a:rPr>
              <a:t> </a:t>
            </a:r>
            <a:r>
              <a:rPr lang="en-GB" dirty="0" err="1"/>
              <a:t>sagen</a:t>
            </a:r>
            <a:r>
              <a:rPr lang="en-GB" dirty="0"/>
              <a:t>, </a:t>
            </a:r>
            <a:r>
              <a:rPr lang="en-GB" dirty="0" err="1"/>
              <a:t>sagt</a:t>
            </a:r>
            <a:r>
              <a:rPr lang="en-GB" dirty="0"/>
              <a:t> [40] was?[38] </a:t>
            </a:r>
            <a:r>
              <a:rPr lang="en-GB" dirty="0" err="1"/>
              <a:t>Klasse</a:t>
            </a:r>
            <a:r>
              <a:rPr lang="en-GB" dirty="0"/>
              <a:t> [961] Mann [121] </a:t>
            </a:r>
            <a:r>
              <a:rPr lang="en-GB" dirty="0" err="1"/>
              <a:t>Paar</a:t>
            </a:r>
            <a:r>
              <a:rPr lang="en-GB" dirty="0"/>
              <a:t> [241] Tag [111] </a:t>
            </a:r>
            <a:r>
              <a:rPr lang="en-GB" dirty="0" err="1"/>
              <a:t>falsch</a:t>
            </a:r>
            <a:r>
              <a:rPr lang="en-GB" dirty="0"/>
              <a:t> [524] </a:t>
            </a:r>
            <a:r>
              <a:rPr lang="en-GB" dirty="0" err="1"/>
              <a:t>richtig</a:t>
            </a:r>
            <a:r>
              <a:rPr lang="en-GB" dirty="0"/>
              <a:t> [177] </a:t>
            </a:r>
            <a:r>
              <a:rPr lang="en-GB" dirty="0" err="1"/>
              <a:t>oder</a:t>
            </a:r>
            <a:r>
              <a:rPr lang="en-GB" dirty="0"/>
              <a:t> [35] ja1 [45] </a:t>
            </a:r>
            <a:r>
              <a:rPr lang="en-GB" dirty="0" err="1"/>
              <a:t>nein</a:t>
            </a:r>
            <a:r>
              <a:rPr lang="en-GB" dirty="0"/>
              <a:t> [148] </a:t>
            </a:r>
            <a:r>
              <a:rPr lang="en-GB" dirty="0" err="1"/>
              <a:t>nicht</a:t>
            </a:r>
            <a:r>
              <a:rPr lang="en-GB" dirty="0"/>
              <a:t> [11] </a:t>
            </a:r>
            <a:r>
              <a:rPr lang="en-GB" dirty="0" err="1"/>
              <a:t>Ist</a:t>
            </a:r>
            <a:r>
              <a:rPr lang="en-GB" dirty="0"/>
              <a:t> das </a:t>
            </a:r>
            <a:r>
              <a:rPr lang="en-GB" dirty="0" err="1"/>
              <a:t>klar</a:t>
            </a:r>
            <a:r>
              <a:rPr lang="en-GB" dirty="0"/>
              <a:t>? [n/a]</a:t>
            </a:r>
          </a:p>
          <a:p>
            <a:pPr marL="0" lvl="0" indent="0" algn="l" rtl="0">
              <a:spcBef>
                <a:spcPts val="0"/>
              </a:spcBef>
              <a:spcAft>
                <a:spcPts val="0"/>
              </a:spcAft>
              <a:buNone/>
            </a:pPr>
            <a:r>
              <a:rPr lang="en-GB" i="1" dirty="0"/>
              <a:t>Source:  Jones, R.L. &amp; </a:t>
            </a:r>
            <a:r>
              <a:rPr lang="en-GB" i="1" dirty="0" err="1"/>
              <a:t>Tschirner</a:t>
            </a:r>
            <a:r>
              <a:rPr lang="en-GB" i="1" dirty="0"/>
              <a:t>, E. (2019). A frequency dictionary of German: core vocabulary for learners. Routledge</a:t>
            </a:r>
            <a:endParaRPr dirty="0"/>
          </a:p>
          <a:p>
            <a:pPr marL="0" lvl="0" indent="0" algn="l" rtl="0">
              <a:spcBef>
                <a:spcPts val="0"/>
              </a:spcBef>
              <a:spcAft>
                <a:spcPts val="0"/>
              </a:spcAft>
              <a:buNone/>
            </a:pPr>
            <a:endParaRPr dirty="0"/>
          </a:p>
        </p:txBody>
      </p:sp>
      <p:sp>
        <p:nvSpPr>
          <p:cNvPr id="96" name="Google Shape;9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solidFill>
                  <a:srgbClr val="000000"/>
                </a:solidFill>
              </a:rPr>
              <a:t>1</a:t>
            </a:fld>
            <a:endParaRPr>
              <a:solidFill>
                <a:srgbClr val="000000"/>
              </a:solidFill>
            </a:endParaRPr>
          </a:p>
        </p:txBody>
      </p:sp>
    </p:spTree>
    <p:extLst>
      <p:ext uri="{BB962C8B-B14F-4D97-AF65-F5344CB8AC3E}">
        <p14:creationId xmlns:p14="http://schemas.microsoft.com/office/powerpoint/2010/main" val="3342225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8436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[e] </a:t>
            </a:r>
            <a:r>
              <a:rPr lang="en-GB" baseline="0" dirty="0"/>
              <a:t>and then the </a:t>
            </a:r>
            <a:r>
              <a:rPr lang="en-GB" b="1" baseline="0" dirty="0"/>
              <a:t>source</a:t>
            </a:r>
            <a:r>
              <a:rPr lang="en-GB" baseline="0" dirty="0"/>
              <a:t> word again ‘</a:t>
            </a:r>
            <a:r>
              <a:rPr lang="en-GB" b="1" baseline="0" dirty="0" err="1"/>
              <a:t>denken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denken</a:t>
            </a:r>
            <a:r>
              <a:rPr lang="en-GB" baseline="0" dirty="0"/>
              <a:t> [124]; </a:t>
            </a:r>
            <a:r>
              <a:rPr lang="en-GB" b="1" baseline="0" dirty="0" err="1"/>
              <a:t>besser</a:t>
            </a:r>
            <a:r>
              <a:rPr lang="en-GB" b="0" baseline="0" dirty="0"/>
              <a:t> [231]</a:t>
            </a:r>
            <a:r>
              <a:rPr lang="en-GB" baseline="0" dirty="0"/>
              <a:t> </a:t>
            </a:r>
            <a:r>
              <a:rPr lang="en-GB" b="1" baseline="0" dirty="0"/>
              <a:t>Ende</a:t>
            </a:r>
            <a:r>
              <a:rPr lang="en-GB" baseline="0" dirty="0"/>
              <a:t> [204]; </a:t>
            </a:r>
            <a:r>
              <a:rPr lang="en-GB" b="1" baseline="0" dirty="0" err="1"/>
              <a:t>helfen</a:t>
            </a:r>
            <a:r>
              <a:rPr lang="en-GB" b="1" baseline="0" dirty="0"/>
              <a:t> </a:t>
            </a:r>
            <a:r>
              <a:rPr lang="en-GB" baseline="0" dirty="0"/>
              <a:t>[406]; </a:t>
            </a:r>
            <a:r>
              <a:rPr lang="en-GB" b="1" baseline="0" dirty="0"/>
              <a:t>Bett </a:t>
            </a:r>
            <a:r>
              <a:rPr lang="en-GB" baseline="0" dirty="0"/>
              <a:t>[654]; </a:t>
            </a:r>
            <a:r>
              <a:rPr lang="en-GB" b="1" baseline="0" dirty="0" err="1"/>
              <a:t>eng</a:t>
            </a:r>
            <a:r>
              <a:rPr lang="en-GB" b="1" baseline="0" dirty="0"/>
              <a:t> </a:t>
            </a:r>
            <a:r>
              <a:rPr lang="en-GB" baseline="0" dirty="0"/>
              <a:t>[591].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3035275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12</a:t>
            </a:fld>
            <a:endParaRPr lang="en-GB"/>
          </a:p>
        </p:txBody>
      </p:sp>
    </p:spTree>
    <p:extLst>
      <p:ext uri="{BB962C8B-B14F-4D97-AF65-F5344CB8AC3E}">
        <p14:creationId xmlns:p14="http://schemas.microsoft.com/office/powerpoint/2010/main" val="2626306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2411588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Timing: 4 minutes</a:t>
            </a:r>
            <a:br>
              <a:rPr lang="en-GB" dirty="0"/>
            </a:br>
            <a:br>
              <a:rPr lang="en-GB" b="1" dirty="0"/>
            </a:br>
            <a:r>
              <a:rPr lang="en-GB" b="1" dirty="0"/>
              <a:t>Aim: To provide practice in distinguishing</a:t>
            </a:r>
            <a:r>
              <a:rPr lang="en-GB" b="1" baseline="0" dirty="0"/>
              <a:t> between </a:t>
            </a:r>
            <a:r>
              <a:rPr lang="en-GB" b="1" baseline="0" dirty="0" err="1"/>
              <a:t>lond</a:t>
            </a:r>
            <a:r>
              <a:rPr lang="en-GB" b="1" baseline="0" dirty="0"/>
              <a:t> and short vowel ‘e’ sounds</a:t>
            </a:r>
            <a:br>
              <a:rPr lang="en-GB" dirty="0"/>
            </a:br>
            <a:br>
              <a:rPr lang="en-GB" dirty="0"/>
            </a:br>
            <a:r>
              <a:rPr lang="en-GB" b="1" dirty="0"/>
              <a:t>Procedure:</a:t>
            </a:r>
            <a:br>
              <a:rPr lang="en-GB" dirty="0"/>
            </a:br>
            <a:r>
              <a:rPr lang="en-GB" dirty="0"/>
              <a:t>1. Click</a:t>
            </a:r>
            <a:r>
              <a:rPr lang="en-GB" baseline="0" dirty="0"/>
              <a:t> on the audio buttons to play words.</a:t>
            </a:r>
            <a:endParaRPr lang="en-GB" dirty="0"/>
          </a:p>
          <a:p>
            <a:pPr marL="0"/>
            <a:r>
              <a:rPr lang="en-GB" dirty="0"/>
              <a:t>2. Students listen and tick the appropriate column,</a:t>
            </a:r>
            <a:r>
              <a:rPr lang="en-GB" baseline="0" dirty="0"/>
              <a:t> according to </a:t>
            </a:r>
            <a:r>
              <a:rPr lang="en-GB" baseline="0" dirty="0" err="1"/>
              <a:t>wheter</a:t>
            </a:r>
            <a:r>
              <a:rPr lang="en-GB" baseline="0" dirty="0"/>
              <a:t> the vowel sound is short or long.</a:t>
            </a:r>
            <a:endParaRPr lang="en-GB" dirty="0"/>
          </a:p>
          <a:p>
            <a:pPr marL="0"/>
            <a:r>
              <a:rPr lang="en-GB" dirty="0"/>
              <a:t>3. Click to animate the answers.</a:t>
            </a:r>
          </a:p>
          <a:p>
            <a:endParaRPr lang="en-GB" dirty="0"/>
          </a:p>
          <a:p>
            <a:pPr marL="0" lvl="0" indent="0" algn="l" rtl="0">
              <a:spcBef>
                <a:spcPts val="0"/>
              </a:spcBef>
              <a:spcAft>
                <a:spcPts val="0"/>
              </a:spcAft>
              <a:buClr>
                <a:schemeClr val="dk1"/>
              </a:buClr>
              <a:buSzPts val="1200"/>
              <a:buFont typeface="Calibri"/>
              <a:buNone/>
            </a:pPr>
            <a:r>
              <a:rPr lang="en-GB" b="1" dirty="0"/>
              <a:t>Transcript:</a:t>
            </a:r>
          </a:p>
          <a:p>
            <a:pPr marL="228600" lvl="0" indent="-228600" algn="l" rtl="0">
              <a:spcBef>
                <a:spcPts val="0"/>
              </a:spcBef>
              <a:spcAft>
                <a:spcPts val="0"/>
              </a:spcAft>
              <a:buClr>
                <a:schemeClr val="dk1"/>
              </a:buClr>
              <a:buSzPts val="1200"/>
              <a:buFont typeface="Calibri"/>
              <a:buAutoNum type="arabicPeriod"/>
            </a:pPr>
            <a:r>
              <a:rPr lang="en-GB" dirty="0"/>
              <a:t>Leben</a:t>
            </a:r>
          </a:p>
          <a:p>
            <a:pPr marL="228600" lvl="0" indent="-228600" algn="l" rtl="0">
              <a:spcBef>
                <a:spcPts val="0"/>
              </a:spcBef>
              <a:spcAft>
                <a:spcPts val="0"/>
              </a:spcAft>
              <a:buClr>
                <a:schemeClr val="dk1"/>
              </a:buClr>
              <a:buSzPts val="1200"/>
              <a:buFont typeface="Calibri"/>
              <a:buAutoNum type="arabicPeriod"/>
            </a:pPr>
            <a:r>
              <a:rPr lang="en-GB" dirty="0"/>
              <a:t>Bett</a:t>
            </a:r>
          </a:p>
          <a:p>
            <a:pPr marL="228600" lvl="0" indent="-228600" algn="l" rtl="0">
              <a:spcBef>
                <a:spcPts val="0"/>
              </a:spcBef>
              <a:spcAft>
                <a:spcPts val="0"/>
              </a:spcAft>
              <a:buClr>
                <a:schemeClr val="dk1"/>
              </a:buClr>
              <a:buSzPts val="1200"/>
              <a:buFont typeface="Calibri"/>
              <a:buAutoNum type="arabicPeriod"/>
            </a:pPr>
            <a:r>
              <a:rPr lang="en-GB" dirty="0" err="1"/>
              <a:t>besser</a:t>
            </a:r>
            <a:endParaRPr lang="en-GB" dirty="0"/>
          </a:p>
          <a:p>
            <a:pPr marL="228600" lvl="0" indent="-228600" algn="l" rtl="0">
              <a:spcBef>
                <a:spcPts val="0"/>
              </a:spcBef>
              <a:spcAft>
                <a:spcPts val="0"/>
              </a:spcAft>
              <a:buClr>
                <a:schemeClr val="dk1"/>
              </a:buClr>
              <a:buSzPts val="1200"/>
              <a:buFont typeface="Calibri"/>
              <a:buAutoNum type="arabicPeriod"/>
            </a:pPr>
            <a:r>
              <a:rPr lang="en-GB" dirty="0"/>
              <a:t>Ende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1" baseline="0" dirty="0"/>
              <a:t>Leben</a:t>
            </a:r>
            <a:r>
              <a:rPr lang="en-GB" baseline="0" dirty="0"/>
              <a:t> [220]; </a:t>
            </a:r>
            <a:r>
              <a:rPr lang="en-GB" b="1" baseline="0" dirty="0" err="1"/>
              <a:t>besser</a:t>
            </a:r>
            <a:r>
              <a:rPr lang="en-GB" b="0" baseline="0" dirty="0"/>
              <a:t> [231]</a:t>
            </a:r>
            <a:r>
              <a:rPr lang="en-GB" baseline="0" dirty="0"/>
              <a:t> </a:t>
            </a:r>
            <a:r>
              <a:rPr lang="en-GB" b="1" baseline="0" dirty="0"/>
              <a:t>Ende</a:t>
            </a:r>
            <a:r>
              <a:rPr lang="en-GB" baseline="0" dirty="0"/>
              <a:t> [204]; </a:t>
            </a:r>
            <a:r>
              <a:rPr lang="en-GB" b="1" baseline="0" dirty="0"/>
              <a:t>Bett </a:t>
            </a:r>
            <a:r>
              <a:rPr lang="en-GB" baseline="0" dirty="0"/>
              <a:t>[654]</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14</a:t>
            </a:fld>
            <a:endParaRPr lang="en-GB"/>
          </a:p>
        </p:txBody>
      </p:sp>
    </p:spTree>
    <p:extLst>
      <p:ext uri="{BB962C8B-B14F-4D97-AF65-F5344CB8AC3E}">
        <p14:creationId xmlns:p14="http://schemas.microsoft.com/office/powerpoint/2010/main" val="17751693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5 minutes</a:t>
            </a:r>
            <a:br>
              <a:rPr lang="en-GB" b="1"/>
            </a:br>
            <a:br>
              <a:rPr lang="en-GB" b="1"/>
            </a:br>
            <a:r>
              <a:rPr lang="en-GB" b="1"/>
              <a:t>Aim: </a:t>
            </a:r>
            <a:r>
              <a:rPr lang="en-GB" b="0"/>
              <a:t>To practise recall of the gender of the nouns presented last week (including phonics cluster words), by providing the definite article for each.</a:t>
            </a:r>
            <a:br>
              <a:rPr lang="en-GB"/>
            </a:br>
            <a:br>
              <a:rPr lang="en-GB"/>
            </a:br>
            <a:r>
              <a:rPr lang="en-GB" b="1"/>
              <a:t>Procedure:</a:t>
            </a:r>
            <a:br>
              <a:rPr lang="en-GB"/>
            </a:br>
            <a:r>
              <a:rPr lang="en-GB"/>
              <a:t>1. Click on LOS!’ to start the one-minute timer.</a:t>
            </a:r>
            <a:endParaRPr/>
          </a:p>
          <a:p>
            <a:pPr marL="0" lvl="0" indent="0" algn="l" rtl="0">
              <a:spcBef>
                <a:spcPts val="0"/>
              </a:spcBef>
              <a:spcAft>
                <a:spcPts val="0"/>
              </a:spcAft>
              <a:buNone/>
            </a:pPr>
            <a:r>
              <a:rPr lang="en-GB"/>
              <a:t>2. Students have a minute to try to recall the obscured definites articles with a partner.</a:t>
            </a:r>
            <a:endParaRPr/>
          </a:p>
          <a:p>
            <a:pPr marL="0" marR="0" lvl="0" indent="0" algn="l" rtl="0">
              <a:lnSpc>
                <a:spcPct val="100000"/>
              </a:lnSpc>
              <a:spcBef>
                <a:spcPts val="0"/>
              </a:spcBef>
              <a:spcAft>
                <a:spcPts val="0"/>
              </a:spcAft>
              <a:buClr>
                <a:schemeClr val="dk1"/>
              </a:buClr>
              <a:buSzPts val="1200"/>
              <a:buFont typeface="Calibri"/>
              <a:buNone/>
            </a:pPr>
            <a:r>
              <a:rPr lang="en-GB"/>
              <a:t>3. Teacher asks 'Was ist das?' Students respond. </a:t>
            </a:r>
            <a:endParaRPr/>
          </a:p>
          <a:p>
            <a:pPr marL="0" marR="0" lvl="0" indent="0" algn="l" rtl="0">
              <a:lnSpc>
                <a:spcPct val="100000"/>
              </a:lnSpc>
              <a:spcBef>
                <a:spcPts val="0"/>
              </a:spcBef>
              <a:spcAft>
                <a:spcPts val="0"/>
              </a:spcAft>
              <a:buClr>
                <a:schemeClr val="dk1"/>
              </a:buClr>
              <a:buSzPts val="1200"/>
              <a:buFont typeface="Calibri"/>
              <a:buNone/>
            </a:pPr>
            <a:r>
              <a:rPr lang="en-GB"/>
              <a:t>4. Teacher models: ‘David sagt, das ist der Tag.  Ist das richtig? Ja? Nein?’ and so on, until all answers are checked. </a:t>
            </a:r>
            <a:endParaRPr/>
          </a:p>
          <a:p>
            <a:pPr marL="0" lvl="0" indent="0" algn="l" rtl="0">
              <a:spcBef>
                <a:spcPts val="0"/>
              </a:spcBef>
              <a:spcAft>
                <a:spcPts val="0"/>
              </a:spcAft>
              <a:buNone/>
            </a:pPr>
            <a:r>
              <a:rPr lang="en-GB"/>
              <a:t>5. Click to reveal the answers in sequence (left-hand column from top to bottom, then right-hand column).</a:t>
            </a:r>
            <a:endParaRPr/>
          </a:p>
          <a:p>
            <a:pPr marL="0" lvl="0" indent="0" algn="l" rtl="0">
              <a:spcBef>
                <a:spcPts val="0"/>
              </a:spcBef>
              <a:spcAft>
                <a:spcPts val="0"/>
              </a:spcAft>
              <a:buNone/>
            </a:pPr>
            <a:br>
              <a:rPr lang="en-GB"/>
            </a:br>
            <a:r>
              <a:rPr lang="en-GB" b="1"/>
              <a:t>Word frequency (1 is the most frequent word in German): </a:t>
            </a:r>
            <a:br>
              <a:rPr lang="en-GB"/>
            </a:br>
            <a:r>
              <a:rPr lang="en-GB"/>
              <a:t>die Flasche [1762] das Fenster [634] das Heft [3598] die Tafel [3660] der Tisch [494] die Klasse [961] der Mann [121] das Paar [241] der Tag [111] </a:t>
            </a:r>
            <a:br>
              <a:rPr lang="en-GB"/>
            </a:br>
            <a:r>
              <a:rPr lang="en-GB" i="1"/>
              <a:t>Source:  Jones, R.L. &amp; Tschirner, E. (2011). A frequency dictionary of German: core vocabulary for learners. Routledge</a:t>
            </a:r>
            <a:endParaRPr/>
          </a:p>
          <a:p>
            <a:pPr marL="0" lvl="0" indent="0" algn="l" rtl="0">
              <a:spcBef>
                <a:spcPts val="0"/>
              </a:spcBef>
              <a:spcAft>
                <a:spcPts val="0"/>
              </a:spcAft>
              <a:buNone/>
            </a:pPr>
            <a:br>
              <a:rPr lang="en-GB"/>
            </a:br>
            <a:endParaRPr/>
          </a:p>
          <a:p>
            <a:pPr marL="0" lvl="0" indent="0" algn="l" rtl="0">
              <a:spcBef>
                <a:spcPts val="0"/>
              </a:spcBef>
              <a:spcAft>
                <a:spcPts val="0"/>
              </a:spcAft>
              <a:buNone/>
            </a:pPr>
            <a:endParaRPr/>
          </a:p>
        </p:txBody>
      </p:sp>
      <p:sp>
        <p:nvSpPr>
          <p:cNvPr id="267" name="Google Shape;26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43068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a:latin typeface="Calibri" panose="020F0502020204030204" pitchFamily="34" charset="0"/>
                <a:cs typeface="Calibri" panose="020F0502020204030204" pitchFamily="34" charset="0"/>
              </a:rPr>
              <a:t>Timing: 10 minutes (both slides)</a:t>
            </a:r>
            <a:endParaRPr lang="en-GB" b="1" baseline="0" dirty="0">
              <a:latin typeface="Calibri" panose="020F0502020204030204" pitchFamily="34" charset="0"/>
              <a:cs typeface="Calibri" panose="020F0502020204030204" pitchFamily="34" charset="0"/>
            </a:endParaRPr>
          </a:p>
          <a:p>
            <a:pPr marL="0"/>
            <a:br>
              <a:rPr lang="en-GB" b="1" baseline="0" dirty="0">
                <a:latin typeface="Calibri" panose="020F0502020204030204" pitchFamily="34" charset="0"/>
                <a:cs typeface="Calibri" panose="020F0502020204030204" pitchFamily="34" charset="0"/>
              </a:rPr>
            </a:br>
            <a:r>
              <a:rPr lang="en-GB" b="1" baseline="0" dirty="0">
                <a:latin typeface="Calibri" panose="020F0502020204030204" pitchFamily="34" charset="0"/>
                <a:cs typeface="Calibri" panose="020F0502020204030204" pitchFamily="34" charset="0"/>
              </a:rPr>
              <a:t>Aim: </a:t>
            </a:r>
            <a:r>
              <a:rPr lang="en-GB" b="0" baseline="0" dirty="0">
                <a:latin typeface="Calibri" panose="020F0502020204030204" pitchFamily="34" charset="0"/>
                <a:cs typeface="Calibri" panose="020F0502020204030204" pitchFamily="34" charset="0"/>
              </a:rPr>
              <a:t>To practise understanding the vocabulary for this week in the oral modality.</a:t>
            </a:r>
          </a:p>
          <a:p>
            <a:pPr marL="0"/>
            <a:endParaRPr lang="en-GB" sz="1200" b="1" i="0" kern="1200">
              <a:solidFill>
                <a:schemeClr val="tx1"/>
              </a:solidFill>
              <a:effectLst/>
              <a:latin typeface="Calibri" panose="020F0502020204030204" pitchFamily="34" charset="0"/>
              <a:ea typeface="+mn-ea"/>
              <a:cs typeface="Calibri" panose="020F0502020204030204" pitchFamily="34" charset="0"/>
            </a:endParaRPr>
          </a:p>
          <a:p>
            <a:pPr marL="0"/>
            <a:r>
              <a:rPr lang="en-GB" sz="1200" b="1" i="0" kern="1200">
                <a:solidFill>
                  <a:schemeClr val="tx1"/>
                </a:solidFill>
                <a:effectLst/>
                <a:latin typeface="Calibri" panose="020F0502020204030204" pitchFamily="34" charset="0"/>
                <a:ea typeface="+mn-ea"/>
                <a:cs typeface="Calibri" panose="020F0502020204030204" pitchFamily="34" charset="0"/>
              </a:rPr>
              <a:t>Note</a:t>
            </a:r>
            <a:r>
              <a:rPr lang="en-GB" sz="1200" b="1" i="0" kern="1200" dirty="0">
                <a:solidFill>
                  <a:schemeClr val="tx1"/>
                </a:solidFill>
                <a:effectLst/>
                <a:latin typeface="Calibri" panose="020F0502020204030204" pitchFamily="34" charset="0"/>
                <a:ea typeface="+mn-ea"/>
                <a:cs typeface="Calibri" panose="020F0502020204030204" pitchFamily="34" charset="0"/>
              </a:rPr>
              <a:t>: </a:t>
            </a:r>
            <a:r>
              <a:rPr lang="en-GB" sz="1200" kern="1200" dirty="0">
                <a:solidFill>
                  <a:schemeClr val="tx1"/>
                </a:solidFill>
                <a:effectLst/>
                <a:latin typeface="Calibri" panose="020F0502020204030204" pitchFamily="34" charset="0"/>
                <a:ea typeface="+mn-ea"/>
                <a:cs typeface="Calibri" panose="020F0502020204030204" pitchFamily="34" charset="0"/>
              </a:rPr>
              <a:t>Students in Y8 pre-learn vocabulary on Quizlet, additionally completing several tasks.  This activity provides an additional step; listening and understanding the new vocabulary.</a:t>
            </a:r>
          </a:p>
          <a:p>
            <a:pPr marL="0"/>
            <a:endParaRPr lang="en-GB" sz="1200" kern="1200" dirty="0">
              <a:solidFill>
                <a:schemeClr val="tx1"/>
              </a:solidFill>
              <a:effectLst/>
              <a:latin typeface="Calibri" panose="020F0502020204030204" pitchFamily="34" charset="0"/>
              <a:ea typeface="+mn-ea"/>
              <a:cs typeface="Calibri" panose="020F0502020204030204" pitchFamily="34" charset="0"/>
            </a:endParaRPr>
          </a:p>
          <a:p>
            <a:pPr marL="0"/>
            <a:r>
              <a:rPr lang="en-GB" sz="1200" b="1" kern="1200" dirty="0">
                <a:solidFill>
                  <a:schemeClr val="tx1"/>
                </a:solidFill>
                <a:effectLst/>
                <a:latin typeface="Calibri" panose="020F0502020204030204" pitchFamily="34" charset="0"/>
                <a:ea typeface="+mn-ea"/>
                <a:cs typeface="Calibri" panose="020F0502020204030204" pitchFamily="34" charset="0"/>
              </a:rPr>
              <a:t>Procedure:</a:t>
            </a:r>
            <a:br>
              <a:rPr lang="en-GB" sz="1200" kern="1200" dirty="0">
                <a:solidFill>
                  <a:schemeClr val="tx1"/>
                </a:solidFill>
                <a:effectLst/>
                <a:latin typeface="Calibri" panose="020F0502020204030204" pitchFamily="34" charset="0"/>
                <a:ea typeface="+mn-ea"/>
                <a:cs typeface="Calibri" panose="020F0502020204030204" pitchFamily="34" charset="0"/>
              </a:rPr>
            </a:br>
            <a:r>
              <a:rPr lang="en-GB" sz="1200" kern="1200" dirty="0">
                <a:solidFill>
                  <a:schemeClr val="tx1"/>
                </a:solidFill>
                <a:effectLst/>
                <a:latin typeface="Calibri" panose="020F0502020204030204" pitchFamily="34" charset="0"/>
                <a:ea typeface="+mn-ea"/>
                <a:cs typeface="Calibri" panose="020F0502020204030204" pitchFamily="34" charset="0"/>
              </a:rPr>
              <a:t>1. Click to hear the word in German.</a:t>
            </a:r>
            <a:br>
              <a:rPr lang="en-GB" sz="1200" kern="1200" dirty="0">
                <a:solidFill>
                  <a:schemeClr val="tx1"/>
                </a:solidFill>
                <a:effectLst/>
                <a:latin typeface="Calibri" panose="020F0502020204030204" pitchFamily="34" charset="0"/>
                <a:ea typeface="+mn-ea"/>
                <a:cs typeface="Calibri" panose="020F0502020204030204" pitchFamily="34" charset="0"/>
              </a:rPr>
            </a:br>
            <a:r>
              <a:rPr lang="en-GB" sz="1200" kern="1200" dirty="0">
                <a:solidFill>
                  <a:schemeClr val="tx1"/>
                </a:solidFill>
                <a:effectLst/>
                <a:latin typeface="Calibri" panose="020F0502020204030204" pitchFamily="34" charset="0"/>
                <a:ea typeface="+mn-ea"/>
                <a:cs typeface="Calibri" panose="020F0502020204030204" pitchFamily="34" charset="0"/>
              </a:rPr>
              <a:t>2. Write down the meaning in English.</a:t>
            </a:r>
            <a:br>
              <a:rPr lang="en-GB" sz="1200" kern="1200" dirty="0">
                <a:solidFill>
                  <a:schemeClr val="tx1"/>
                </a:solidFill>
                <a:effectLst/>
                <a:latin typeface="Calibri" panose="020F0502020204030204" pitchFamily="34" charset="0"/>
                <a:ea typeface="+mn-ea"/>
                <a:cs typeface="Calibri" panose="020F0502020204030204" pitchFamily="34" charset="0"/>
              </a:rPr>
            </a:br>
            <a:r>
              <a:rPr lang="en-GB" sz="1200" kern="1200" dirty="0">
                <a:solidFill>
                  <a:schemeClr val="tx1"/>
                </a:solidFill>
                <a:effectLst/>
                <a:latin typeface="Calibri" panose="020F0502020204030204" pitchFamily="34" charset="0"/>
                <a:ea typeface="+mn-ea"/>
                <a:cs typeface="Calibri" panose="020F0502020204030204" pitchFamily="34" charset="0"/>
              </a:rPr>
              <a:t>3. Click to check </a:t>
            </a:r>
            <a:r>
              <a:rPr lang="en-GB" sz="1200" kern="1200">
                <a:solidFill>
                  <a:schemeClr val="tx1"/>
                </a:solidFill>
                <a:effectLst/>
                <a:latin typeface="Calibri" panose="020F0502020204030204" pitchFamily="34" charset="0"/>
                <a:ea typeface="+mn-ea"/>
                <a:cs typeface="Calibri" panose="020F0502020204030204" pitchFamily="34" charset="0"/>
              </a:rPr>
              <a:t>answers.</a:t>
            </a:r>
          </a:p>
          <a:p>
            <a:pPr marL="0"/>
            <a:r>
              <a:rPr lang="en-GB" sz="1200" kern="1200">
                <a:solidFill>
                  <a:schemeClr val="tx1"/>
                </a:solidFill>
                <a:effectLst/>
                <a:latin typeface="Calibri" panose="020F0502020204030204" pitchFamily="34" charset="0"/>
                <a:ea typeface="+mn-ea"/>
                <a:cs typeface="Calibri" panose="020F0502020204030204" pitchFamily="34" charset="0"/>
              </a:rPr>
              <a:t>4. Vocabulary items 8-14</a:t>
            </a:r>
            <a:r>
              <a:rPr lang="en-GB" sz="1200" kern="1200" baseline="0">
                <a:solidFill>
                  <a:schemeClr val="tx1"/>
                </a:solidFill>
                <a:effectLst/>
                <a:latin typeface="Calibri" panose="020F0502020204030204" pitchFamily="34" charset="0"/>
                <a:ea typeface="+mn-ea"/>
                <a:cs typeface="Calibri" panose="020F0502020204030204" pitchFamily="34" charset="0"/>
              </a:rPr>
              <a:t> are on the following slide.</a:t>
            </a:r>
            <a:br>
              <a:rPr lang="en-GB" sz="1200" kern="1200" dirty="0">
                <a:solidFill>
                  <a:schemeClr val="tx1"/>
                </a:solidFill>
                <a:effectLst/>
                <a:latin typeface="Calibri" panose="020F0502020204030204" pitchFamily="34" charset="0"/>
                <a:ea typeface="+mn-ea"/>
                <a:cs typeface="Calibri" panose="020F0502020204030204" pitchFamily="34" charset="0"/>
              </a:rPr>
            </a:br>
            <a:br>
              <a:rPr lang="en-GB" sz="1200" kern="1200" dirty="0">
                <a:solidFill>
                  <a:schemeClr val="tx1"/>
                </a:solidFill>
                <a:effectLst/>
                <a:latin typeface="Calibri" panose="020F0502020204030204" pitchFamily="34" charset="0"/>
                <a:ea typeface="+mn-ea"/>
                <a:cs typeface="Calibri" panose="020F0502020204030204" pitchFamily="34" charset="0"/>
              </a:rPr>
            </a:br>
            <a:r>
              <a:rPr lang="en-GB" sz="1200" b="1" kern="1200" dirty="0">
                <a:solidFill>
                  <a:schemeClr val="tx1"/>
                </a:solidFill>
                <a:effectLst/>
                <a:latin typeface="Calibri" panose="020F0502020204030204" pitchFamily="34" charset="0"/>
                <a:ea typeface="+mn-ea"/>
                <a:cs typeface="Calibri" panose="020F0502020204030204" pitchFamily="34" charset="0"/>
              </a:rPr>
              <a:t>Transcript:</a:t>
            </a:r>
            <a:br>
              <a:rPr lang="en-GB" sz="1200" b="1" kern="1200">
                <a:solidFill>
                  <a:schemeClr val="tx1"/>
                </a:solidFill>
                <a:effectLst/>
                <a:latin typeface="Calibri" panose="020F0502020204030204" pitchFamily="34" charset="0"/>
                <a:ea typeface="+mn-ea"/>
                <a:cs typeface="Calibri" panose="020F0502020204030204" pitchFamily="34" charset="0"/>
              </a:rPr>
            </a:br>
            <a:r>
              <a:rPr lang="en-GB" sz="1200" b="0" kern="1200">
                <a:solidFill>
                  <a:schemeClr val="tx1"/>
                </a:solidFill>
                <a:effectLst/>
                <a:latin typeface="Calibri" panose="020F0502020204030204" pitchFamily="34" charset="0"/>
                <a:ea typeface="+mn-ea"/>
                <a:cs typeface="Calibri" panose="020F0502020204030204" pitchFamily="34" charset="0"/>
              </a:rPr>
              <a:t>1. sagen</a:t>
            </a:r>
          </a:p>
          <a:p>
            <a:pPr marL="0"/>
            <a:r>
              <a:rPr lang="en-GB" sz="1200" b="0" kern="1200">
                <a:solidFill>
                  <a:schemeClr val="tx1"/>
                </a:solidFill>
                <a:effectLst/>
                <a:latin typeface="Calibri" panose="020F0502020204030204" pitchFamily="34" charset="0"/>
                <a:ea typeface="+mn-ea"/>
                <a:cs typeface="Calibri" panose="020F0502020204030204" pitchFamily="34" charset="0"/>
              </a:rPr>
              <a:t>2. sagt</a:t>
            </a:r>
          </a:p>
          <a:p>
            <a:pPr marL="0"/>
            <a:r>
              <a:rPr lang="en-GB" sz="1200" b="0" kern="1200">
                <a:solidFill>
                  <a:schemeClr val="tx1"/>
                </a:solidFill>
                <a:effectLst/>
                <a:latin typeface="Calibri" panose="020F0502020204030204" pitchFamily="34" charset="0"/>
                <a:ea typeface="+mn-ea"/>
                <a:cs typeface="Calibri" panose="020F0502020204030204" pitchFamily="34" charset="0"/>
              </a:rPr>
              <a:t>3. was?</a:t>
            </a:r>
          </a:p>
          <a:p>
            <a:pPr marL="0"/>
            <a:r>
              <a:rPr lang="en-GB" sz="1200" b="0" kern="1200">
                <a:solidFill>
                  <a:schemeClr val="tx1"/>
                </a:solidFill>
                <a:effectLst/>
                <a:latin typeface="Calibri" panose="020F0502020204030204" pitchFamily="34" charset="0"/>
                <a:ea typeface="+mn-ea"/>
                <a:cs typeface="Calibri" panose="020F0502020204030204" pitchFamily="34" charset="0"/>
              </a:rPr>
              <a:t>4.  die Klasse</a:t>
            </a:r>
          </a:p>
          <a:p>
            <a:pPr marL="0"/>
            <a:r>
              <a:rPr lang="en-GB" sz="1200" b="0" kern="1200">
                <a:solidFill>
                  <a:schemeClr val="tx1"/>
                </a:solidFill>
                <a:effectLst/>
                <a:latin typeface="Calibri" panose="020F0502020204030204" pitchFamily="34" charset="0"/>
                <a:ea typeface="+mn-ea"/>
                <a:cs typeface="Calibri" panose="020F0502020204030204" pitchFamily="34" charset="0"/>
              </a:rPr>
              <a:t>5. der Mann</a:t>
            </a:r>
          </a:p>
          <a:p>
            <a:pPr marL="0"/>
            <a:r>
              <a:rPr lang="en-GB" sz="1200" b="0" kern="1200">
                <a:solidFill>
                  <a:schemeClr val="tx1"/>
                </a:solidFill>
                <a:effectLst/>
                <a:latin typeface="Calibri" panose="020F0502020204030204" pitchFamily="34" charset="0"/>
                <a:ea typeface="+mn-ea"/>
                <a:cs typeface="Calibri" panose="020F0502020204030204" pitchFamily="34" charset="0"/>
              </a:rPr>
              <a:t>6. das Paar</a:t>
            </a:r>
          </a:p>
          <a:p>
            <a:pPr marL="0"/>
            <a:r>
              <a:rPr lang="en-GB" sz="1200" b="0" kern="1200">
                <a:solidFill>
                  <a:schemeClr val="tx1"/>
                </a:solidFill>
                <a:effectLst/>
                <a:latin typeface="Calibri" panose="020F0502020204030204" pitchFamily="34" charset="0"/>
                <a:ea typeface="+mn-ea"/>
                <a:cs typeface="Calibri" panose="020F0502020204030204" pitchFamily="34" charset="0"/>
              </a:rPr>
              <a:t>7. der Tag</a:t>
            </a:r>
            <a:endParaRPr lang="en-GB">
              <a:latin typeface="Calibri" panose="020F0502020204030204" pitchFamily="34" charset="0"/>
              <a:cs typeface="Calibri" panose="020F0502020204030204" pitchFamily="34" charset="0"/>
            </a:endParaRPr>
          </a:p>
          <a:p>
            <a:pPr marL="0"/>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363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a:latin typeface="Calibri" panose="020F0502020204030204" pitchFamily="34" charset="0"/>
                <a:cs typeface="Calibri" panose="020F0502020204030204" pitchFamily="34" charset="0"/>
              </a:rPr>
              <a:t>Continued from previous slide.</a:t>
            </a:r>
            <a:endParaRPr lang="en-GB" sz="1200" kern="1200" dirty="0">
              <a:solidFill>
                <a:schemeClr val="tx1"/>
              </a:solidFill>
              <a:effectLst/>
              <a:latin typeface="Calibri" panose="020F0502020204030204" pitchFamily="34" charset="0"/>
              <a:ea typeface="+mn-ea"/>
              <a:cs typeface="Calibri" panose="020F0502020204030204" pitchFamily="34" charset="0"/>
            </a:endParaRPr>
          </a:p>
          <a:p>
            <a:pPr marL="0"/>
            <a:endParaRPr lang="en-GB" sz="1200" kern="1200" dirty="0">
              <a:solidFill>
                <a:schemeClr val="tx1"/>
              </a:solidFill>
              <a:effectLst/>
              <a:latin typeface="Calibri" panose="020F0502020204030204" pitchFamily="34" charset="0"/>
              <a:ea typeface="+mn-ea"/>
              <a:cs typeface="Calibri" panose="020F0502020204030204" pitchFamily="34" charset="0"/>
            </a:endParaRPr>
          </a:p>
          <a:p>
            <a:pPr marL="0"/>
            <a:r>
              <a:rPr lang="en-GB" sz="1200" b="1" kern="1200" dirty="0">
                <a:solidFill>
                  <a:schemeClr val="tx1"/>
                </a:solidFill>
                <a:effectLst/>
                <a:latin typeface="Calibri" panose="020F0502020204030204" pitchFamily="34" charset="0"/>
                <a:ea typeface="+mn-ea"/>
                <a:cs typeface="Calibri" panose="020F0502020204030204" pitchFamily="34" charset="0"/>
              </a:rPr>
              <a:t>Procedure:</a:t>
            </a:r>
            <a:br>
              <a:rPr lang="en-GB" sz="1200" kern="1200" dirty="0">
                <a:solidFill>
                  <a:schemeClr val="tx1"/>
                </a:solidFill>
                <a:effectLst/>
                <a:latin typeface="Calibri" panose="020F0502020204030204" pitchFamily="34" charset="0"/>
                <a:ea typeface="+mn-ea"/>
                <a:cs typeface="Calibri" panose="020F0502020204030204" pitchFamily="34" charset="0"/>
              </a:rPr>
            </a:br>
            <a:r>
              <a:rPr lang="en-GB" sz="1200" kern="1200" dirty="0">
                <a:solidFill>
                  <a:schemeClr val="tx1"/>
                </a:solidFill>
                <a:effectLst/>
                <a:latin typeface="Calibri" panose="020F0502020204030204" pitchFamily="34" charset="0"/>
                <a:ea typeface="+mn-ea"/>
                <a:cs typeface="Calibri" panose="020F0502020204030204" pitchFamily="34" charset="0"/>
              </a:rPr>
              <a:t>1. Click to hear the word in German.</a:t>
            </a:r>
            <a:br>
              <a:rPr lang="en-GB" sz="1200" kern="1200" dirty="0">
                <a:solidFill>
                  <a:schemeClr val="tx1"/>
                </a:solidFill>
                <a:effectLst/>
                <a:latin typeface="Calibri" panose="020F0502020204030204" pitchFamily="34" charset="0"/>
                <a:ea typeface="+mn-ea"/>
                <a:cs typeface="Calibri" panose="020F0502020204030204" pitchFamily="34" charset="0"/>
              </a:rPr>
            </a:br>
            <a:r>
              <a:rPr lang="en-GB" sz="1200" kern="1200" dirty="0">
                <a:solidFill>
                  <a:schemeClr val="tx1"/>
                </a:solidFill>
                <a:effectLst/>
                <a:latin typeface="Calibri" panose="020F0502020204030204" pitchFamily="34" charset="0"/>
                <a:ea typeface="+mn-ea"/>
                <a:cs typeface="Calibri" panose="020F0502020204030204" pitchFamily="34" charset="0"/>
              </a:rPr>
              <a:t>2. Write down the meaning in English.</a:t>
            </a:r>
            <a:br>
              <a:rPr lang="en-GB" sz="1200" kern="1200" dirty="0">
                <a:solidFill>
                  <a:schemeClr val="tx1"/>
                </a:solidFill>
                <a:effectLst/>
                <a:latin typeface="Calibri" panose="020F0502020204030204" pitchFamily="34" charset="0"/>
                <a:ea typeface="+mn-ea"/>
                <a:cs typeface="Calibri" panose="020F0502020204030204" pitchFamily="34" charset="0"/>
              </a:rPr>
            </a:br>
            <a:r>
              <a:rPr lang="en-GB" sz="1200" kern="1200" dirty="0">
                <a:solidFill>
                  <a:schemeClr val="tx1"/>
                </a:solidFill>
                <a:effectLst/>
                <a:latin typeface="Calibri" panose="020F0502020204030204" pitchFamily="34" charset="0"/>
                <a:ea typeface="+mn-ea"/>
                <a:cs typeface="Calibri" panose="020F0502020204030204" pitchFamily="34" charset="0"/>
              </a:rPr>
              <a:t>3. Click to check answers.</a:t>
            </a:r>
            <a:br>
              <a:rPr lang="en-GB" sz="1200" kern="1200" dirty="0">
                <a:solidFill>
                  <a:schemeClr val="tx1"/>
                </a:solidFill>
                <a:effectLst/>
                <a:latin typeface="Calibri" panose="020F0502020204030204" pitchFamily="34" charset="0"/>
                <a:ea typeface="+mn-ea"/>
                <a:cs typeface="Calibri" panose="020F0502020204030204" pitchFamily="34" charset="0"/>
              </a:rPr>
            </a:br>
            <a:br>
              <a:rPr lang="en-GB" sz="1200" kern="1200" dirty="0">
                <a:solidFill>
                  <a:schemeClr val="tx1"/>
                </a:solidFill>
                <a:effectLst/>
                <a:latin typeface="Calibri" panose="020F0502020204030204" pitchFamily="34" charset="0"/>
                <a:ea typeface="+mn-ea"/>
                <a:cs typeface="Calibri" panose="020F0502020204030204" pitchFamily="34" charset="0"/>
              </a:rPr>
            </a:br>
            <a:r>
              <a:rPr lang="en-GB" sz="1200" b="1" kern="1200" dirty="0">
                <a:solidFill>
                  <a:schemeClr val="tx1"/>
                </a:solidFill>
                <a:effectLst/>
                <a:latin typeface="Calibri" panose="020F0502020204030204" pitchFamily="34" charset="0"/>
                <a:ea typeface="+mn-ea"/>
                <a:cs typeface="Calibri" panose="020F0502020204030204" pitchFamily="34" charset="0"/>
              </a:rPr>
              <a:t>Transcript:</a:t>
            </a:r>
            <a:br>
              <a:rPr lang="en-GB" sz="1200" b="1" kern="1200">
                <a:solidFill>
                  <a:schemeClr val="tx1"/>
                </a:solidFill>
                <a:effectLst/>
                <a:latin typeface="Calibri" panose="020F0502020204030204" pitchFamily="34" charset="0"/>
                <a:ea typeface="+mn-ea"/>
                <a:cs typeface="Calibri" panose="020F0502020204030204" pitchFamily="34" charset="0"/>
              </a:rPr>
            </a:br>
            <a:r>
              <a:rPr lang="en-GB" sz="1200" b="0" kern="1200">
                <a:solidFill>
                  <a:schemeClr val="tx1"/>
                </a:solidFill>
                <a:effectLst/>
                <a:latin typeface="Calibri" panose="020F0502020204030204" pitchFamily="34" charset="0"/>
                <a:ea typeface="+mn-ea"/>
                <a:cs typeface="Calibri" panose="020F0502020204030204" pitchFamily="34" charset="0"/>
              </a:rPr>
              <a:t>8. falsch</a:t>
            </a:r>
          </a:p>
          <a:p>
            <a:pPr marL="0"/>
            <a:r>
              <a:rPr lang="en-GB" sz="1200" b="0" kern="1200">
                <a:solidFill>
                  <a:schemeClr val="tx1"/>
                </a:solidFill>
                <a:effectLst/>
                <a:latin typeface="Calibri" panose="020F0502020204030204" pitchFamily="34" charset="0"/>
                <a:ea typeface="+mn-ea"/>
                <a:cs typeface="Calibri" panose="020F0502020204030204" pitchFamily="34" charset="0"/>
              </a:rPr>
              <a:t>9. richtig</a:t>
            </a:r>
          </a:p>
          <a:p>
            <a:pPr marL="0"/>
            <a:r>
              <a:rPr lang="en-GB" sz="1200" b="0" kern="1200">
                <a:solidFill>
                  <a:schemeClr val="tx1"/>
                </a:solidFill>
                <a:effectLst/>
                <a:latin typeface="Calibri" panose="020F0502020204030204" pitchFamily="34" charset="0"/>
                <a:ea typeface="+mn-ea"/>
                <a:cs typeface="Calibri" panose="020F0502020204030204" pitchFamily="34" charset="0"/>
              </a:rPr>
              <a:t>10. nicht</a:t>
            </a:r>
          </a:p>
          <a:p>
            <a:pPr marL="0"/>
            <a:r>
              <a:rPr lang="en-GB" sz="1200" b="0" kern="1200">
                <a:solidFill>
                  <a:schemeClr val="tx1"/>
                </a:solidFill>
                <a:effectLst/>
                <a:latin typeface="Calibri" panose="020F0502020204030204" pitchFamily="34" charset="0"/>
                <a:ea typeface="+mn-ea"/>
                <a:cs typeface="Calibri" panose="020F0502020204030204" pitchFamily="34" charset="0"/>
              </a:rPr>
              <a:t>11.  oder</a:t>
            </a:r>
          </a:p>
          <a:p>
            <a:pPr marL="0"/>
            <a:r>
              <a:rPr lang="en-GB" sz="1200" b="0" kern="1200">
                <a:solidFill>
                  <a:schemeClr val="tx1"/>
                </a:solidFill>
                <a:effectLst/>
                <a:latin typeface="Calibri" panose="020F0502020204030204" pitchFamily="34" charset="0"/>
                <a:ea typeface="+mn-ea"/>
                <a:cs typeface="Calibri" panose="020F0502020204030204" pitchFamily="34" charset="0"/>
              </a:rPr>
              <a:t>12. ja</a:t>
            </a:r>
          </a:p>
          <a:p>
            <a:pPr marL="0"/>
            <a:r>
              <a:rPr lang="en-GB" sz="1200" b="0" kern="1200">
                <a:solidFill>
                  <a:schemeClr val="tx1"/>
                </a:solidFill>
                <a:effectLst/>
                <a:latin typeface="Calibri" panose="020F0502020204030204" pitchFamily="34" charset="0"/>
                <a:ea typeface="+mn-ea"/>
                <a:cs typeface="Calibri" panose="020F0502020204030204" pitchFamily="34" charset="0"/>
              </a:rPr>
              <a:t>13. nein</a:t>
            </a:r>
            <a:endParaRPr lang="en-GB">
              <a:latin typeface="Calibri" panose="020F0502020204030204" pitchFamily="34" charset="0"/>
              <a:cs typeface="Calibri" panose="020F0502020204030204" pitchFamily="34" charset="0"/>
            </a:endParaRPr>
          </a:p>
          <a:p>
            <a:pPr marL="0"/>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3551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5</a:t>
            </a:r>
            <a:r>
              <a:rPr lang="en-GB" b="1" baseline="0"/>
              <a:t> </a:t>
            </a:r>
            <a:r>
              <a:rPr lang="en-GB" b="1"/>
              <a:t>minutes</a:t>
            </a:r>
            <a:endParaRPr b="1"/>
          </a:p>
          <a:p>
            <a:pPr marL="0" marR="0" lvl="0" indent="0" algn="l" rtl="0">
              <a:lnSpc>
                <a:spcPct val="100000"/>
              </a:lnSpc>
              <a:spcBef>
                <a:spcPts val="0"/>
              </a:spcBef>
              <a:spcAft>
                <a:spcPts val="0"/>
              </a:spcAft>
              <a:buClr>
                <a:schemeClr val="dk1"/>
              </a:buClr>
              <a:buSzPts val="1200"/>
              <a:buFont typeface="Calibri"/>
              <a:buNone/>
            </a:pPr>
            <a:br>
              <a:rPr lang="en-GB" b="0"/>
            </a:br>
            <a:r>
              <a:rPr lang="en-GB" b="1"/>
              <a:t>Aim: </a:t>
            </a:r>
            <a:r>
              <a:rPr lang="en-GB" b="0"/>
              <a:t>To revise gender and word knowledge.  </a:t>
            </a:r>
            <a:br>
              <a:rPr lang="en-GB" b="0"/>
            </a:br>
            <a:br>
              <a:rPr lang="en-GB" b="0"/>
            </a:br>
            <a:r>
              <a:rPr lang="en-GB" b="1"/>
              <a:t>Procedure:</a:t>
            </a:r>
            <a:br>
              <a:rPr lang="en-GB" b="0"/>
            </a:br>
            <a:r>
              <a:rPr lang="en-GB" b="1"/>
              <a:t>1. </a:t>
            </a:r>
            <a:r>
              <a:rPr lang="en-GB" b="0"/>
              <a:t>The</a:t>
            </a:r>
            <a:r>
              <a:rPr lang="en-GB" b="0" baseline="0"/>
              <a:t> 9 n</a:t>
            </a:r>
            <a:r>
              <a:rPr lang="en-GB" b="0"/>
              <a:t>ouns from Weeks 1 and 2 appear on separate mouse clicks.  Say the word (chorally) with its definite article. </a:t>
            </a:r>
            <a:br>
              <a:rPr lang="en-GB" b="0"/>
            </a:br>
            <a:r>
              <a:rPr lang="en-GB" b="1"/>
              <a:t>2. </a:t>
            </a:r>
            <a:r>
              <a:rPr lang="en-GB" b="0"/>
              <a:t>On second click, the noun moves into the ‘appropriately gendered’ mouth.</a:t>
            </a:r>
            <a:endParaRPr lang="en-GB"/>
          </a:p>
        </p:txBody>
      </p:sp>
      <p:sp>
        <p:nvSpPr>
          <p:cNvPr id="151" name="Google Shape;15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477139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latin typeface="Calibri" panose="020F0502020204030204" pitchFamily="34" charset="0"/>
                <a:cs typeface="Calibri" panose="020F0502020204030204" pitchFamily="34" charset="0"/>
              </a:rPr>
              <a:t>Timing:  5</a:t>
            </a:r>
            <a:r>
              <a:rPr lang="en-GB" b="1" baseline="0">
                <a:latin typeface="Calibri" panose="020F0502020204030204" pitchFamily="34" charset="0"/>
                <a:cs typeface="Calibri" panose="020F0502020204030204" pitchFamily="34" charset="0"/>
              </a:rPr>
              <a:t> </a:t>
            </a:r>
            <a:r>
              <a:rPr lang="en-GB" b="1">
                <a:latin typeface="Calibri" panose="020F0502020204030204" pitchFamily="34" charset="0"/>
                <a:cs typeface="Calibri" panose="020F0502020204030204" pitchFamily="34" charset="0"/>
              </a:rPr>
              <a:t>minutes</a:t>
            </a:r>
            <a:endParaRPr b="1">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br>
              <a:rPr lang="en-GB" b="0">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Aim: </a:t>
            </a:r>
            <a:r>
              <a:rPr lang="en-GB" b="0">
                <a:latin typeface="Calibri" panose="020F0502020204030204" pitchFamily="34" charset="0"/>
                <a:cs typeface="Calibri" panose="020F0502020204030204" pitchFamily="34" charset="0"/>
              </a:rPr>
              <a:t>To revise gender and word knowledge,</a:t>
            </a:r>
            <a:r>
              <a:rPr lang="en-GB" b="0" baseline="0">
                <a:latin typeface="Calibri" panose="020F0502020204030204" pitchFamily="34" charset="0"/>
                <a:cs typeface="Calibri" panose="020F0502020204030204" pitchFamily="34" charset="0"/>
              </a:rPr>
              <a:t> this time the picture also prompting recall of the word itself.</a:t>
            </a:r>
            <a:br>
              <a:rPr lang="en-GB" b="0">
                <a:latin typeface="Calibri" panose="020F0502020204030204" pitchFamily="34" charset="0"/>
                <a:cs typeface="Calibri" panose="020F0502020204030204" pitchFamily="34" charset="0"/>
              </a:rPr>
            </a:br>
            <a:br>
              <a:rPr lang="en-GB" b="0">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Procedure:</a:t>
            </a:r>
            <a:br>
              <a:rPr lang="en-GB" b="0">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1. </a:t>
            </a:r>
            <a:r>
              <a:rPr lang="en-GB" b="0">
                <a:latin typeface="Calibri" panose="020F0502020204030204" pitchFamily="34" charset="0"/>
                <a:cs typeface="Calibri" panose="020F0502020204030204" pitchFamily="34" charset="0"/>
              </a:rPr>
              <a:t>Pictures representing the </a:t>
            </a:r>
            <a:r>
              <a:rPr lang="en-GB" b="0" baseline="0">
                <a:latin typeface="Calibri" panose="020F0502020204030204" pitchFamily="34" charset="0"/>
                <a:cs typeface="Calibri" panose="020F0502020204030204" pitchFamily="34" charset="0"/>
              </a:rPr>
              <a:t>9 n</a:t>
            </a:r>
            <a:r>
              <a:rPr lang="en-GB" b="0">
                <a:latin typeface="Calibri" panose="020F0502020204030204" pitchFamily="34" charset="0"/>
                <a:cs typeface="Calibri" panose="020F0502020204030204" pitchFamily="34" charset="0"/>
              </a:rPr>
              <a:t>ouns from Weeks 1 and 2 appear on separate mouse clicks.  Say the word (chorally) with its definite article. </a:t>
            </a:r>
            <a:br>
              <a:rPr lang="en-GB" b="0">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2. </a:t>
            </a:r>
            <a:r>
              <a:rPr lang="en-GB" b="0">
                <a:latin typeface="Calibri" panose="020F0502020204030204" pitchFamily="34" charset="0"/>
                <a:cs typeface="Calibri" panose="020F0502020204030204" pitchFamily="34" charset="0"/>
              </a:rPr>
              <a:t>On second click, the noun moves into the ‘appropriately gendered’ mouth.</a:t>
            </a:r>
            <a:endParaRPr lang="en-GB">
              <a:latin typeface="Calibri" panose="020F0502020204030204" pitchFamily="34" charset="0"/>
              <a:cs typeface="Calibri" panose="020F0502020204030204" pitchFamily="34" charset="0"/>
            </a:endParaRPr>
          </a:p>
        </p:txBody>
      </p:sp>
      <p:sp>
        <p:nvSpPr>
          <p:cNvPr id="151" name="Google Shape;15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04080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a:t>
            </a:r>
            <a:r>
              <a:rPr lang="en-GB" b="1" baseline="0" dirty="0"/>
              <a:t>[]</a:t>
            </a:r>
            <a:r>
              <a:rPr lang="en-GB" b="0" baseline="0" dirty="0"/>
              <a:t> SSC </a:t>
            </a:r>
            <a:r>
              <a:rPr lang="en-GB" b="1" baseline="0" dirty="0"/>
              <a:t>[</a:t>
            </a:r>
            <a:r>
              <a:rPr lang="en-GB" b="1" baseline="0" dirty="0" err="1"/>
              <a:t>ei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ei</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frei</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stretch both arms up in the air (pointing outwards slightly to make a Y shape with your body), and smile!]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ei</a:t>
            </a:r>
            <a:r>
              <a:rPr lang="en-GB" b="1" dirty="0"/>
              <a:t>] </a:t>
            </a:r>
            <a:r>
              <a:rPr lang="en-GB" baseline="0" dirty="0"/>
              <a:t>sound, pronouncing </a:t>
            </a:r>
            <a:r>
              <a:rPr lang="en-GB" b="0" baseline="0" dirty="0"/>
              <a:t>”</a:t>
            </a:r>
            <a:r>
              <a:rPr lang="en-GB" b="1" baseline="0" dirty="0" err="1"/>
              <a:t>frei</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err="1"/>
              <a:t>frei</a:t>
            </a:r>
            <a:r>
              <a:rPr lang="en-GB" baseline="0" dirty="0"/>
              <a:t> [318]</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61937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latin typeface="Calibri" panose="020F0502020204030204" pitchFamily="34" charset="0"/>
                <a:cs typeface="Calibri" panose="020F0502020204030204" pitchFamily="34" charset="0"/>
              </a:rPr>
              <a:t>Timing: 3 minutes for sequence of six verb slides</a:t>
            </a:r>
            <a:endParaRPr b="1">
              <a:latin typeface="Calibri" panose="020F0502020204030204" pitchFamily="34" charset="0"/>
              <a:cs typeface="Calibri" panose="020F0502020204030204" pitchFamily="34" charset="0"/>
            </a:endParaRPr>
          </a:p>
          <a:p>
            <a:pPr marL="0" marR="0" lvl="0" indent="0" algn="l" rtl="0">
              <a:lnSpc>
                <a:spcPct val="100000"/>
              </a:lnSpc>
              <a:spcBef>
                <a:spcPts val="800"/>
              </a:spcBef>
              <a:spcAft>
                <a:spcPts val="0"/>
              </a:spcAft>
              <a:buClr>
                <a:schemeClr val="dk1"/>
              </a:buClr>
              <a:buSzPts val="1200"/>
              <a:buFont typeface="Calibri"/>
              <a:buNone/>
            </a:pPr>
            <a:endParaRPr sz="1200" b="1" i="0" u="none" strike="noStrike" cap="none">
              <a:solidFill>
                <a:srgbClr val="000000"/>
              </a:solidFill>
              <a:latin typeface="Calibri" panose="020F0502020204030204" pitchFamily="34" charset="0"/>
              <a:ea typeface="arial"/>
              <a:cs typeface="Calibri" panose="020F0502020204030204" pitchFamily="34" charset="0"/>
              <a:sym typeface="arial"/>
            </a:endParaRPr>
          </a:p>
          <a:p>
            <a:pPr marL="0" marR="0" lvl="0" indent="0" algn="l" rtl="0">
              <a:lnSpc>
                <a:spcPct val="100000"/>
              </a:lnSpc>
              <a:spcBef>
                <a:spcPts val="800"/>
              </a:spcBef>
              <a:spcAft>
                <a:spcPts val="0"/>
              </a:spcAft>
              <a:buClr>
                <a:srgbClr val="000000"/>
              </a:buClr>
              <a:buSzPts val="1200"/>
              <a:buFont typeface="arial"/>
              <a:buNone/>
            </a:pPr>
            <a:r>
              <a:rPr lang="en-GB" sz="1200" b="1" i="0" u="none" strike="noStrike" cap="none">
                <a:solidFill>
                  <a:srgbClr val="000000"/>
                </a:solidFill>
                <a:latin typeface="Calibri" panose="020F0502020204030204" pitchFamily="34" charset="0"/>
                <a:ea typeface="arial"/>
                <a:cs typeface="Calibri" panose="020F0502020204030204" pitchFamily="34" charset="0"/>
                <a:sym typeface="arial"/>
              </a:rPr>
              <a:t>Aim: </a:t>
            </a:r>
            <a:r>
              <a:rPr lang="en-GB" sz="1200" b="0" i="0" u="none" strike="noStrike" cap="none">
                <a:solidFill>
                  <a:srgbClr val="000000"/>
                </a:solidFill>
                <a:latin typeface="Calibri" panose="020F0502020204030204" pitchFamily="34" charset="0"/>
                <a:ea typeface="arial"/>
                <a:cs typeface="Calibri" panose="020F0502020204030204" pitchFamily="34" charset="0"/>
                <a:sym typeface="arial"/>
              </a:rPr>
              <a:t>To introduce the verb </a:t>
            </a:r>
            <a:r>
              <a:rPr lang="en-GB" sz="1200" b="1" i="0" u="none" strike="noStrike" cap="none">
                <a:solidFill>
                  <a:srgbClr val="000000"/>
                </a:solidFill>
                <a:latin typeface="Calibri" panose="020F0502020204030204" pitchFamily="34" charset="0"/>
                <a:ea typeface="arial"/>
                <a:cs typeface="Calibri" panose="020F0502020204030204" pitchFamily="34" charset="0"/>
                <a:sym typeface="arial"/>
              </a:rPr>
              <a:t>sagen </a:t>
            </a:r>
            <a:r>
              <a:rPr lang="en-GB" sz="1200" b="0" i="0" u="none" strike="noStrike" cap="none">
                <a:solidFill>
                  <a:srgbClr val="000000"/>
                </a:solidFill>
                <a:latin typeface="Calibri" panose="020F0502020204030204" pitchFamily="34" charset="0"/>
                <a:ea typeface="arial"/>
                <a:cs typeface="Calibri" panose="020F0502020204030204" pitchFamily="34" charset="0"/>
                <a:sym typeface="arial"/>
              </a:rPr>
              <a:t>more explicitly. </a:t>
            </a:r>
          </a:p>
          <a:p>
            <a:pPr marL="0" marR="0" lvl="0" indent="0" algn="l" rtl="0">
              <a:lnSpc>
                <a:spcPct val="100000"/>
              </a:lnSpc>
              <a:spcBef>
                <a:spcPts val="800"/>
              </a:spcBef>
              <a:spcAft>
                <a:spcPts val="0"/>
              </a:spcAft>
              <a:buClr>
                <a:srgbClr val="000000"/>
              </a:buClr>
              <a:buSzPts val="1200"/>
              <a:buFont typeface="arial"/>
              <a:buNone/>
            </a:pPr>
            <a:endParaRPr lang="en-GB" sz="1200" b="0" i="0" u="none" strike="noStrike" cap="none">
              <a:solidFill>
                <a:srgbClr val="000000"/>
              </a:solidFill>
              <a:latin typeface="Calibri" panose="020F0502020204030204" pitchFamily="34" charset="0"/>
              <a:ea typeface="arial"/>
              <a:cs typeface="Calibri" panose="020F0502020204030204" pitchFamily="34" charset="0"/>
              <a:sym typeface="arial"/>
            </a:endParaRPr>
          </a:p>
          <a:p>
            <a:pPr marL="0" marR="0" lvl="0" indent="0" algn="l" rtl="0">
              <a:lnSpc>
                <a:spcPct val="100000"/>
              </a:lnSpc>
              <a:spcBef>
                <a:spcPts val="800"/>
              </a:spcBef>
              <a:spcAft>
                <a:spcPts val="0"/>
              </a:spcAft>
              <a:buClr>
                <a:srgbClr val="000000"/>
              </a:buClr>
              <a:buSzPts val="1200"/>
              <a:buFont typeface="arial"/>
              <a:buNone/>
            </a:pPr>
            <a:r>
              <a:rPr lang="en-GB" sz="1200" b="1" i="0" u="none" strike="noStrike" cap="none">
                <a:solidFill>
                  <a:srgbClr val="000000"/>
                </a:solidFill>
                <a:latin typeface="Calibri" panose="020F0502020204030204" pitchFamily="34" charset="0"/>
                <a:ea typeface="arial"/>
                <a:cs typeface="Calibri" panose="020F0502020204030204" pitchFamily="34" charset="0"/>
                <a:sym typeface="arial"/>
              </a:rPr>
              <a:t>Note: Sagen</a:t>
            </a:r>
            <a:r>
              <a:rPr lang="en-GB" sz="1200" b="0" i="1" u="none" strike="noStrike" cap="none">
                <a:solidFill>
                  <a:srgbClr val="000000"/>
                </a:solidFill>
                <a:latin typeface="Calibri" panose="020F0502020204030204" pitchFamily="34" charset="0"/>
                <a:ea typeface="arial"/>
                <a:cs typeface="Calibri" panose="020F0502020204030204" pitchFamily="34" charset="0"/>
                <a:sym typeface="arial"/>
              </a:rPr>
              <a:t> </a:t>
            </a:r>
            <a:r>
              <a:rPr lang="en-GB" sz="1200" b="0" i="0" u="none" strike="noStrike" cap="none">
                <a:solidFill>
                  <a:srgbClr val="000000"/>
                </a:solidFill>
                <a:latin typeface="Calibri" panose="020F0502020204030204" pitchFamily="34" charset="0"/>
                <a:ea typeface="arial"/>
                <a:cs typeface="Calibri" panose="020F0502020204030204" pitchFamily="34" charset="0"/>
                <a:sym typeface="arial"/>
              </a:rPr>
              <a:t>is one of the 25 most frequently used verbs in German. All 25 most frequent verbs will be introduced early on using the same format. Both long form (infinitive) and short form (3</a:t>
            </a:r>
            <a:r>
              <a:rPr lang="en-GB" sz="1200" b="0" i="0" u="none" strike="noStrike" cap="none" baseline="30000">
                <a:solidFill>
                  <a:srgbClr val="000000"/>
                </a:solidFill>
                <a:latin typeface="Calibri" panose="020F0502020204030204" pitchFamily="34" charset="0"/>
                <a:ea typeface="arial"/>
                <a:cs typeface="Calibri" panose="020F0502020204030204" pitchFamily="34" charset="0"/>
                <a:sym typeface="arial"/>
              </a:rPr>
              <a:t>rd</a:t>
            </a:r>
            <a:r>
              <a:rPr lang="en-GB" sz="1200" b="0" i="0" u="none" strike="noStrike" cap="none">
                <a:solidFill>
                  <a:srgbClr val="000000"/>
                </a:solidFill>
                <a:latin typeface="Calibri" panose="020F0502020204030204" pitchFamily="34" charset="0"/>
                <a:ea typeface="arial"/>
                <a:cs typeface="Calibri" panose="020F0502020204030204" pitchFamily="34" charset="0"/>
                <a:sym typeface="arial"/>
              </a:rPr>
              <a:t> person singular) are introduced in order to familiarise students with various forms of the same verb. </a:t>
            </a:r>
            <a:endParaRPr>
              <a:latin typeface="Calibri" panose="020F0502020204030204" pitchFamily="34" charset="0"/>
              <a:cs typeface="Calibri" panose="020F0502020204030204" pitchFamily="34" charset="0"/>
            </a:endParaRPr>
          </a:p>
          <a:p>
            <a:pPr marL="0" marR="0" lvl="0" indent="0" algn="l" rtl="0">
              <a:lnSpc>
                <a:spcPct val="100000"/>
              </a:lnSpc>
              <a:spcBef>
                <a:spcPts val="800"/>
              </a:spcBef>
              <a:spcAft>
                <a:spcPts val="0"/>
              </a:spcAft>
              <a:buClr>
                <a:schemeClr val="dk1"/>
              </a:buClr>
              <a:buSzPts val="1200"/>
              <a:buFont typeface="Calibri"/>
              <a:buNone/>
            </a:pPr>
            <a:endParaRPr sz="1200" b="0" i="0" u="none" strike="noStrike" cap="none">
              <a:solidFill>
                <a:srgbClr val="000000"/>
              </a:solidFill>
              <a:latin typeface="Calibri" panose="020F0502020204030204" pitchFamily="34" charset="0"/>
              <a:ea typeface="arial"/>
              <a:cs typeface="Calibri" panose="020F0502020204030204" pitchFamily="34" charset="0"/>
              <a:sym typeface="arial"/>
            </a:endParaRPr>
          </a:p>
          <a:p>
            <a:pPr marL="0" marR="0" lvl="0" indent="0" algn="l" rtl="0">
              <a:lnSpc>
                <a:spcPct val="100000"/>
              </a:lnSpc>
              <a:spcBef>
                <a:spcPts val="800"/>
              </a:spcBef>
              <a:spcAft>
                <a:spcPts val="0"/>
              </a:spcAft>
              <a:buClr>
                <a:srgbClr val="000000"/>
              </a:buClr>
              <a:buSzPts val="1200"/>
              <a:buFont typeface="arial"/>
              <a:buNone/>
            </a:pPr>
            <a:r>
              <a:rPr lang="en-GB" sz="1200" b="1" i="0" u="none" strike="noStrike" cap="none">
                <a:solidFill>
                  <a:srgbClr val="000000"/>
                </a:solidFill>
                <a:latin typeface="Calibri" panose="020F0502020204030204" pitchFamily="34" charset="0"/>
                <a:ea typeface="arial"/>
                <a:cs typeface="Calibri" panose="020F0502020204030204" pitchFamily="34" charset="0"/>
                <a:sym typeface="arial"/>
              </a:rPr>
              <a:t>Procedure:</a:t>
            </a:r>
            <a:endParaRPr sz="1200" b="1" i="0" u="none" strike="noStrike" cap="none">
              <a:solidFill>
                <a:srgbClr val="000000"/>
              </a:solidFill>
              <a:latin typeface="Calibri" panose="020F0502020204030204" pitchFamily="34" charset="0"/>
              <a:ea typeface="arial"/>
              <a:cs typeface="Calibri" panose="020F0502020204030204" pitchFamily="34" charset="0"/>
              <a:sym typeface="arial"/>
            </a:endParaRPr>
          </a:p>
          <a:p>
            <a:pPr marL="0" marR="0" lvl="0" indent="-76200" algn="l" rtl="0">
              <a:lnSpc>
                <a:spcPct val="100000"/>
              </a:lnSpc>
              <a:spcBef>
                <a:spcPts val="0"/>
              </a:spcBef>
              <a:spcAft>
                <a:spcPts val="0"/>
              </a:spcAft>
              <a:buClr>
                <a:srgbClr val="000000"/>
              </a:buClr>
              <a:buSzPts val="1200"/>
              <a:buFont typeface="Calibri"/>
              <a:buAutoNum type="arabicPeriod"/>
            </a:pPr>
            <a:r>
              <a:rPr lang="en-GB" sz="1200" b="0" i="0" u="none" strike="noStrike" cap="none">
                <a:solidFill>
                  <a:srgbClr val="000000"/>
                </a:solidFill>
                <a:latin typeface="Calibri" panose="020F0502020204030204" pitchFamily="34" charset="0"/>
                <a:ea typeface="arial"/>
                <a:cs typeface="Calibri" panose="020F0502020204030204" pitchFamily="34" charset="0"/>
                <a:sym typeface="arial"/>
              </a:rPr>
              <a:t> Bring up the word </a:t>
            </a:r>
            <a:r>
              <a:rPr lang="en-GB" sz="1200" b="1" i="0" u="none" strike="noStrike" cap="none">
                <a:solidFill>
                  <a:srgbClr val="000000"/>
                </a:solidFill>
                <a:latin typeface="Calibri" panose="020F0502020204030204" pitchFamily="34" charset="0"/>
                <a:ea typeface="arial"/>
                <a:cs typeface="Calibri" panose="020F0502020204030204" pitchFamily="34" charset="0"/>
                <a:sym typeface="arial"/>
              </a:rPr>
              <a:t>sagen </a:t>
            </a:r>
            <a:r>
              <a:rPr lang="en-GB" sz="1200" b="0" i="0" u="none" strike="noStrike" cap="none">
                <a:solidFill>
                  <a:srgbClr val="000000"/>
                </a:solidFill>
                <a:latin typeface="Calibri" panose="020F0502020204030204" pitchFamily="34" charset="0"/>
                <a:ea typeface="arial"/>
                <a:cs typeface="Calibri" panose="020F0502020204030204" pitchFamily="34" charset="0"/>
                <a:sym typeface="arial"/>
              </a:rPr>
              <a:t>on its own, say it, students repeat it, and remind them of the phonics. Draw attention to the </a:t>
            </a:r>
            <a:r>
              <a:rPr lang="en-GB" sz="1200" b="1" i="0" u="none" strike="noStrike" cap="none">
                <a:solidFill>
                  <a:srgbClr val="000000"/>
                </a:solidFill>
                <a:latin typeface="Calibri" panose="020F0502020204030204" pitchFamily="34" charset="0"/>
                <a:ea typeface="arial"/>
                <a:cs typeface="Calibri" panose="020F0502020204030204" pitchFamily="34" charset="0"/>
                <a:sym typeface="arial"/>
              </a:rPr>
              <a:t>long ‘a’ sound.</a:t>
            </a:r>
            <a:endParaRPr sz="1200" b="1" i="0" u="none" strike="noStrike" cap="none">
              <a:solidFill>
                <a:srgbClr val="000000"/>
              </a:solidFill>
              <a:latin typeface="Calibri" panose="020F0502020204030204" pitchFamily="34" charset="0"/>
              <a:ea typeface="arial"/>
              <a:cs typeface="Calibri" panose="020F0502020204030204" pitchFamily="34" charset="0"/>
              <a:sym typeface="arial"/>
            </a:endParaRPr>
          </a:p>
          <a:p>
            <a:pPr marL="0" marR="0" lvl="0" indent="-76200" algn="l" rtl="0">
              <a:lnSpc>
                <a:spcPct val="100000"/>
              </a:lnSpc>
              <a:spcBef>
                <a:spcPts val="0"/>
              </a:spcBef>
              <a:spcAft>
                <a:spcPts val="0"/>
              </a:spcAft>
              <a:buClr>
                <a:srgbClr val="000000"/>
              </a:buClr>
              <a:buSzPts val="1200"/>
              <a:buFont typeface="Calibri"/>
              <a:buAutoNum type="arabicPeriod"/>
            </a:pPr>
            <a:r>
              <a:rPr lang="en-GB" sz="1200" b="0" i="0" u="none" strike="noStrike" cap="none">
                <a:solidFill>
                  <a:srgbClr val="000000"/>
                </a:solidFill>
                <a:latin typeface="Calibri" panose="020F0502020204030204" pitchFamily="34" charset="0"/>
                <a:ea typeface="arial"/>
                <a:cs typeface="Calibri" panose="020F0502020204030204" pitchFamily="34" charset="0"/>
                <a:sym typeface="arial"/>
              </a:rPr>
              <a:t> Try to elicit the meaning from the students. </a:t>
            </a:r>
            <a:r>
              <a:rPr lang="en-GB" sz="1200" b="0" i="0" u="none" strike="noStrike" cap="none">
                <a:solidFill>
                  <a:srgbClr val="000000"/>
                </a:solidFill>
                <a:latin typeface="Calibri" panose="020F0502020204030204" pitchFamily="34" charset="0"/>
                <a:ea typeface="Calibri"/>
                <a:cs typeface="Calibri" panose="020F0502020204030204" pitchFamily="34" charset="0"/>
                <a:sym typeface="Calibri"/>
              </a:rPr>
              <a:t>Students have had explicit teaching that the present tense in German communicates two different present tense meanings in English. This reinforces that learning. </a:t>
            </a:r>
            <a:r>
              <a:rPr lang="en-GB" sz="1200" b="1" i="0" u="none" strike="noStrike" cap="none">
                <a:solidFill>
                  <a:srgbClr val="000000"/>
                </a:solidFill>
                <a:latin typeface="Calibri" panose="020F0502020204030204" pitchFamily="34" charset="0"/>
                <a:ea typeface="Calibri"/>
                <a:cs typeface="Calibri" panose="020F0502020204030204" pitchFamily="34" charset="0"/>
                <a:sym typeface="Calibri"/>
              </a:rPr>
              <a:t>Emphasise the two meanings for the short form, </a:t>
            </a:r>
            <a:r>
              <a:rPr lang="en-GB" sz="1200" b="0" i="0" u="none" strike="noStrike" cap="none">
                <a:solidFill>
                  <a:srgbClr val="000000"/>
                </a:solidFill>
                <a:latin typeface="Calibri" panose="020F0502020204030204" pitchFamily="34" charset="0"/>
                <a:ea typeface="Calibri"/>
                <a:cs typeface="Calibri" panose="020F0502020204030204" pitchFamily="34" charset="0"/>
                <a:sym typeface="Calibri"/>
              </a:rPr>
              <a:t>reminding students that German only has one form and does not have a direct equivalent of the grammar for ‘is + ing’, the continuous form (as covered later in the scheme of work).</a:t>
            </a:r>
            <a:endParaRPr sz="1200" b="0" i="0" u="none" strike="noStrike" cap="none">
              <a:solidFill>
                <a:srgbClr val="000000"/>
              </a:solidFill>
              <a:latin typeface="Calibri" panose="020F0502020204030204" pitchFamily="34" charset="0"/>
              <a:ea typeface="arial"/>
              <a:cs typeface="Calibri" panose="020F0502020204030204" pitchFamily="34" charset="0"/>
              <a:sym typeface="arial"/>
            </a:endParaRPr>
          </a:p>
          <a:p>
            <a:pPr marL="0" marR="0" lvl="0" indent="-76200" algn="l" rtl="0">
              <a:lnSpc>
                <a:spcPct val="100000"/>
              </a:lnSpc>
              <a:spcBef>
                <a:spcPts val="0"/>
              </a:spcBef>
              <a:spcAft>
                <a:spcPts val="0"/>
              </a:spcAft>
              <a:buClr>
                <a:schemeClr val="dk1"/>
              </a:buClr>
              <a:buSzPts val="1200"/>
              <a:buFont typeface="Calibri"/>
              <a:buAutoNum type="arabicPeriod"/>
            </a:pPr>
            <a:r>
              <a:rPr lang="en-GB" b="0">
                <a:latin typeface="Calibri" panose="020F0502020204030204" pitchFamily="34" charset="0"/>
                <a:cs typeface="Calibri" panose="020F0502020204030204" pitchFamily="34" charset="0"/>
              </a:rPr>
              <a:t> Bring up the picture, and if using gestures, a</a:t>
            </a:r>
            <a:r>
              <a:rPr lang="en-GB">
                <a:latin typeface="Calibri" panose="020F0502020204030204" pitchFamily="34" charset="0"/>
                <a:cs typeface="Calibri" panose="020F0502020204030204" pitchFamily="34" charset="0"/>
              </a:rPr>
              <a:t> possible gesture for this would be to mime speech coming out of your mouth, opening your mouth and drawing your hand away quickly away from you. </a:t>
            </a:r>
            <a:r>
              <a:rPr lang="en-GB" sz="1200" b="0" i="0" u="none" strike="noStrike" cap="none">
                <a:solidFill>
                  <a:srgbClr val="000000"/>
                </a:solidFill>
                <a:latin typeface="Calibri" panose="020F0502020204030204" pitchFamily="34" charset="0"/>
                <a:ea typeface="arial"/>
                <a:cs typeface="Calibri" panose="020F0502020204030204" pitchFamily="34" charset="0"/>
                <a:sym typeface="arial"/>
              </a:rPr>
              <a:t> Then bring up the English translations.  Emphasise the two meanings for the infinitive.</a:t>
            </a:r>
            <a:endParaRPr>
              <a:latin typeface="Calibri" panose="020F0502020204030204" pitchFamily="34" charset="0"/>
              <a:cs typeface="Calibri" panose="020F0502020204030204" pitchFamily="34" charset="0"/>
            </a:endParaRPr>
          </a:p>
          <a:p>
            <a:pPr marL="0" marR="0" lvl="0" indent="-76200" algn="l" rtl="0">
              <a:lnSpc>
                <a:spcPct val="100000"/>
              </a:lnSpc>
              <a:spcBef>
                <a:spcPts val="0"/>
              </a:spcBef>
              <a:spcAft>
                <a:spcPts val="0"/>
              </a:spcAft>
              <a:buClr>
                <a:srgbClr val="000000"/>
              </a:buClr>
              <a:buSzPts val="1200"/>
              <a:buFont typeface="Calibri"/>
              <a:buAutoNum type="arabicPeriod"/>
            </a:pPr>
            <a:r>
              <a:rPr lang="en-GB" sz="1200" b="0" i="0" u="none" strike="noStrike" cap="none">
                <a:solidFill>
                  <a:srgbClr val="000000"/>
                </a:solidFill>
                <a:latin typeface="Calibri" panose="020F0502020204030204" pitchFamily="34" charset="0"/>
                <a:ea typeface="arial"/>
                <a:cs typeface="Calibri" panose="020F0502020204030204" pitchFamily="34" charset="0"/>
                <a:sym typeface="arial"/>
              </a:rPr>
              <a:t> Bring up the short form </a:t>
            </a:r>
            <a:r>
              <a:rPr lang="en-GB" sz="1200" b="1" i="0" u="none" strike="noStrike" cap="none">
                <a:solidFill>
                  <a:srgbClr val="000000"/>
                </a:solidFill>
                <a:latin typeface="Calibri" panose="020F0502020204030204" pitchFamily="34" charset="0"/>
                <a:ea typeface="arial"/>
                <a:cs typeface="Calibri" panose="020F0502020204030204" pitchFamily="34" charset="0"/>
                <a:sym typeface="arial"/>
              </a:rPr>
              <a:t>sagt</a:t>
            </a:r>
            <a:r>
              <a:rPr lang="en-GB" sz="1200" b="0" i="0" u="none" strike="noStrike" cap="none">
                <a:solidFill>
                  <a:srgbClr val="000000"/>
                </a:solidFill>
                <a:latin typeface="Calibri" panose="020F0502020204030204" pitchFamily="34" charset="0"/>
                <a:ea typeface="arial"/>
                <a:cs typeface="Calibri" panose="020F0502020204030204" pitchFamily="34" charset="0"/>
                <a:sym typeface="arial"/>
              </a:rPr>
              <a:t>, say it, students repeat it. Draw attention to the </a:t>
            </a:r>
            <a:r>
              <a:rPr lang="en-GB" sz="1200" b="1" i="0" u="none" strike="noStrike" cap="none">
                <a:solidFill>
                  <a:srgbClr val="000000"/>
                </a:solidFill>
                <a:latin typeface="Calibri" panose="020F0502020204030204" pitchFamily="34" charset="0"/>
                <a:ea typeface="arial"/>
                <a:cs typeface="Calibri" panose="020F0502020204030204" pitchFamily="34" charset="0"/>
                <a:sym typeface="arial"/>
              </a:rPr>
              <a:t>long ‘a’ sound.</a:t>
            </a:r>
            <a:endParaRPr>
              <a:latin typeface="Calibri" panose="020F0502020204030204" pitchFamily="34" charset="0"/>
              <a:cs typeface="Calibri" panose="020F0502020204030204" pitchFamily="34" charset="0"/>
            </a:endParaRPr>
          </a:p>
          <a:p>
            <a:pPr marL="0" marR="0" lvl="0" indent="-76200" algn="l" rtl="0">
              <a:lnSpc>
                <a:spcPct val="100000"/>
              </a:lnSpc>
              <a:spcBef>
                <a:spcPts val="0"/>
              </a:spcBef>
              <a:spcAft>
                <a:spcPts val="0"/>
              </a:spcAft>
              <a:buClr>
                <a:srgbClr val="000000"/>
              </a:buClr>
              <a:buSzPts val="1200"/>
              <a:buFont typeface="Calibri"/>
              <a:buAutoNum type="arabicPeriod"/>
            </a:pPr>
            <a:r>
              <a:rPr lang="en-GB" sz="1200" b="0" i="0" u="none" strike="noStrike" cap="none">
                <a:solidFill>
                  <a:srgbClr val="000000"/>
                </a:solidFill>
                <a:latin typeface="Calibri" panose="020F0502020204030204" pitchFamily="34" charset="0"/>
                <a:ea typeface="arial"/>
                <a:cs typeface="Calibri" panose="020F0502020204030204" pitchFamily="34" charset="0"/>
                <a:sym typeface="arial"/>
              </a:rPr>
              <a:t> Try to elicit the meaning from the students. Emphasise the two meanings for the short form.  </a:t>
            </a:r>
            <a:endParaRPr>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b="0" i="0">
              <a:solidFill>
                <a:srgbClr val="000000"/>
              </a:solidFill>
              <a:latin typeface="Calibri" panose="020F0502020204030204" pitchFamily="34" charset="0"/>
              <a:ea typeface="arial"/>
              <a:cs typeface="Calibri" panose="020F0502020204030204" pitchFamily="34" charset="0"/>
              <a:sym typeface="arial"/>
            </a:endParaRPr>
          </a:p>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302" name="Google Shape;30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705058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and short form again.</a:t>
            </a:r>
            <a:endParaRPr/>
          </a:p>
          <a:p>
            <a:pPr marL="0" lvl="0" indent="0" algn="l" rtl="0">
              <a:spcBef>
                <a:spcPts val="0"/>
              </a:spcBef>
              <a:spcAft>
                <a:spcPts val="0"/>
              </a:spcAft>
              <a:buNone/>
            </a:pPr>
            <a:endParaRPr/>
          </a:p>
        </p:txBody>
      </p:sp>
      <p:sp>
        <p:nvSpPr>
          <p:cNvPr id="312" name="Google Shape;31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940788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short form in a sentence.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23" name="Google Shape;32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9502969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0" lvl="0" indent="0" algn="l" rtl="0">
              <a:spcBef>
                <a:spcPts val="0"/>
              </a:spcBef>
              <a:spcAft>
                <a:spcPts val="0"/>
              </a:spcAft>
              <a:buNone/>
            </a:pPr>
            <a:endParaRPr/>
          </a:p>
        </p:txBody>
      </p:sp>
      <p:sp>
        <p:nvSpPr>
          <p:cNvPr id="332" name="Google Shape;33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676838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41" name="Google Shape;341;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7344609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53" name="Google Shape;353;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662492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2 minutes (all four ‘was?’ slides)</a:t>
            </a:r>
            <a:br>
              <a:rPr lang="en-GB"/>
            </a:br>
            <a:br>
              <a:rPr lang="en-GB" b="1"/>
            </a:br>
            <a:r>
              <a:rPr lang="en-GB" b="1"/>
              <a:t>Aim: </a:t>
            </a:r>
            <a:r>
              <a:rPr lang="en-GB" b="0"/>
              <a:t>To introduce the question word ‘was?’.</a:t>
            </a:r>
            <a:br>
              <a:rPr lang="en-GB" b="0"/>
            </a:br>
            <a:br>
              <a:rPr lang="en-GB"/>
            </a:br>
            <a:r>
              <a:rPr lang="en-GB" b="1"/>
              <a:t>Procedure:</a:t>
            </a:r>
            <a:br>
              <a:rPr lang="en-GB"/>
            </a:br>
            <a:r>
              <a:rPr lang="en-GB"/>
              <a:t>1. Click on the mouse to bring up the word ‘was?’ – students repeat.</a:t>
            </a:r>
            <a:endParaRPr/>
          </a:p>
          <a:p>
            <a:pPr marL="0" lvl="0" indent="0" algn="l" rtl="0">
              <a:spcBef>
                <a:spcPts val="0"/>
              </a:spcBef>
              <a:spcAft>
                <a:spcPts val="0"/>
              </a:spcAft>
              <a:buNone/>
            </a:pPr>
            <a:r>
              <a:rPr lang="en-GB"/>
              <a:t>2. Bring up the meaning.</a:t>
            </a:r>
            <a:endParaRPr/>
          </a:p>
          <a:p>
            <a:pPr marL="0" lvl="0" indent="0" algn="l" rtl="0">
              <a:spcBef>
                <a:spcPts val="0"/>
              </a:spcBef>
              <a:spcAft>
                <a:spcPts val="0"/>
              </a:spcAft>
              <a:buNone/>
            </a:pPr>
            <a:br>
              <a:rPr lang="en-GB"/>
            </a:br>
            <a:r>
              <a:rPr lang="en-GB" b="1"/>
              <a:t>Word frequency (1 is the most frequent word in German): </a:t>
            </a:r>
            <a:br>
              <a:rPr lang="en-GB"/>
            </a:br>
            <a:r>
              <a:rPr lang="en-GB"/>
              <a:t>was [39]</a:t>
            </a:r>
            <a:br>
              <a:rPr lang="en-GB"/>
            </a:br>
            <a:r>
              <a:rPr lang="en-GB" i="1"/>
              <a:t>Source:  Jones, R.L. &amp; Tschirner, E. (2011). A frequency dictionary of German: core vocabulary for learners. Routledge</a:t>
            </a:r>
            <a:endParaRPr/>
          </a:p>
          <a:p>
            <a:pPr marL="0" lvl="0" indent="0" algn="l" rtl="0">
              <a:spcBef>
                <a:spcPts val="0"/>
              </a:spcBef>
              <a:spcAft>
                <a:spcPts val="0"/>
              </a:spcAft>
              <a:buNone/>
            </a:pPr>
            <a:br>
              <a:rPr lang="en-GB"/>
            </a:br>
            <a:endParaRPr/>
          </a:p>
          <a:p>
            <a:pPr marL="0" lvl="0" indent="0" algn="l" rtl="0">
              <a:spcBef>
                <a:spcPts val="0"/>
              </a:spcBef>
              <a:spcAft>
                <a:spcPts val="0"/>
              </a:spcAft>
              <a:buNone/>
            </a:pPr>
            <a:endParaRPr/>
          </a:p>
        </p:txBody>
      </p:sp>
      <p:sp>
        <p:nvSpPr>
          <p:cNvPr id="365" name="Google Shape;365;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7432230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Procedure:</a:t>
            </a:r>
            <a:br>
              <a:rPr lang="en-GB"/>
            </a:br>
            <a:r>
              <a:rPr lang="en-GB"/>
              <a:t>1. Click on the mouse to bring up the word ‘was?’ – students repeat.</a:t>
            </a:r>
            <a:endParaRPr/>
          </a:p>
          <a:p>
            <a:pPr marL="0" lvl="0" indent="0" algn="l" rtl="0">
              <a:spcBef>
                <a:spcPts val="0"/>
              </a:spcBef>
              <a:spcAft>
                <a:spcPts val="0"/>
              </a:spcAft>
              <a:buNone/>
            </a:pPr>
            <a:r>
              <a:rPr lang="en-GB"/>
              <a:t>2. Elicit the meaning, then click to confirm.</a:t>
            </a:r>
            <a:endParaRPr/>
          </a:p>
          <a:p>
            <a:pPr marL="0" lvl="0" indent="0" algn="l" rtl="0">
              <a:spcBef>
                <a:spcPts val="0"/>
              </a:spcBef>
              <a:spcAft>
                <a:spcPts val="0"/>
              </a:spcAft>
              <a:buNone/>
            </a:pPr>
            <a:br>
              <a:rPr lang="en-GB"/>
            </a:br>
            <a:r>
              <a:rPr lang="en-GB" b="1"/>
              <a:t>Word frequency (1 is the most frequent word in German): </a:t>
            </a:r>
            <a:br>
              <a:rPr lang="en-GB"/>
            </a:br>
            <a:r>
              <a:rPr lang="en-GB"/>
              <a:t>was [39]</a:t>
            </a:r>
            <a:br>
              <a:rPr lang="en-GB"/>
            </a:br>
            <a:r>
              <a:rPr lang="en-GB" i="1"/>
              <a:t>Source:  Jones, R.L. &amp; Tschirner, E. (2011). A frequency dictionary of German: core vocabulary for learners. Routledge</a:t>
            </a:r>
            <a:endParaRPr/>
          </a:p>
          <a:p>
            <a:pPr marL="0" lvl="0" indent="0" algn="l" rtl="0">
              <a:spcBef>
                <a:spcPts val="0"/>
              </a:spcBef>
              <a:spcAft>
                <a:spcPts val="0"/>
              </a:spcAft>
              <a:buNone/>
            </a:pPr>
            <a:endParaRPr/>
          </a:p>
        </p:txBody>
      </p:sp>
      <p:sp>
        <p:nvSpPr>
          <p:cNvPr id="377" name="Google Shape;37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527070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Procedure:</a:t>
            </a:r>
            <a:br>
              <a:rPr lang="en-GB"/>
            </a:br>
            <a:r>
              <a:rPr lang="en-GB"/>
              <a:t>1. Click on the mouse to bring up the word ‘was?’ – students repeat.</a:t>
            </a:r>
            <a:endParaRPr/>
          </a:p>
          <a:p>
            <a:pPr marL="0" lvl="0" indent="0" algn="l" rtl="0">
              <a:spcBef>
                <a:spcPts val="0"/>
              </a:spcBef>
              <a:spcAft>
                <a:spcPts val="0"/>
              </a:spcAft>
              <a:buNone/>
            </a:pPr>
            <a:r>
              <a:rPr lang="en-GB"/>
              <a:t>2. Bring up the meaning.</a:t>
            </a:r>
            <a:endParaRPr/>
          </a:p>
          <a:p>
            <a:pPr marL="0" lvl="0" indent="0" algn="l" rtl="0">
              <a:spcBef>
                <a:spcPts val="0"/>
              </a:spcBef>
              <a:spcAft>
                <a:spcPts val="0"/>
              </a:spcAft>
              <a:buNone/>
            </a:pPr>
            <a:r>
              <a:rPr lang="en-GB"/>
              <a:t>3. Bring up the context sentence, and its meaning.</a:t>
            </a:r>
            <a:endParaRPr/>
          </a:p>
          <a:p>
            <a:pPr marL="0" lvl="0" indent="0" algn="l" rtl="0">
              <a:spcBef>
                <a:spcPts val="0"/>
              </a:spcBef>
              <a:spcAft>
                <a:spcPts val="0"/>
              </a:spcAft>
              <a:buNone/>
            </a:pPr>
            <a:br>
              <a:rPr lang="en-GB"/>
            </a:br>
            <a:r>
              <a:rPr lang="en-GB" b="1"/>
              <a:t>Word frequency (1 is the most frequent word in German): </a:t>
            </a:r>
            <a:br>
              <a:rPr lang="en-GB"/>
            </a:br>
            <a:r>
              <a:rPr lang="en-GB"/>
              <a:t>was [39]</a:t>
            </a:r>
            <a:br>
              <a:rPr lang="en-GB"/>
            </a:br>
            <a:r>
              <a:rPr lang="en-GB" i="1"/>
              <a:t>Source:  Jones, R.L. &amp; Tschirner, E. (2011). A frequency dictionary of German: core vocabulary for learners. Routledge</a:t>
            </a:r>
            <a:endParaRPr/>
          </a:p>
          <a:p>
            <a:pPr marL="0" lvl="0" indent="0" algn="l" rtl="0">
              <a:spcBef>
                <a:spcPts val="0"/>
              </a:spcBef>
              <a:spcAft>
                <a:spcPts val="0"/>
              </a:spcAft>
              <a:buNone/>
            </a:pPr>
            <a:endParaRPr/>
          </a:p>
        </p:txBody>
      </p:sp>
      <p:sp>
        <p:nvSpPr>
          <p:cNvPr id="389" name="Google Shape;389;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28</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5567744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Procedure:</a:t>
            </a:r>
            <a:br>
              <a:rPr lang="en-GB"/>
            </a:br>
            <a:r>
              <a:rPr lang="en-GB"/>
              <a:t>1. Click on the mouse to bring up the word ‘was?’ – students repeat.</a:t>
            </a:r>
            <a:endParaRPr/>
          </a:p>
          <a:p>
            <a:pPr marL="0" lvl="0" indent="0" algn="l" rtl="0">
              <a:spcBef>
                <a:spcPts val="0"/>
              </a:spcBef>
              <a:spcAft>
                <a:spcPts val="0"/>
              </a:spcAft>
              <a:buNone/>
            </a:pPr>
            <a:r>
              <a:rPr lang="en-GB"/>
              <a:t>2. Elicit the meaning, then click to confirm.</a:t>
            </a:r>
            <a:endParaRPr/>
          </a:p>
          <a:p>
            <a:pPr marL="0" marR="0" lvl="0" indent="0" algn="l" rtl="0">
              <a:lnSpc>
                <a:spcPct val="100000"/>
              </a:lnSpc>
              <a:spcBef>
                <a:spcPts val="0"/>
              </a:spcBef>
              <a:spcAft>
                <a:spcPts val="0"/>
              </a:spcAft>
              <a:buClr>
                <a:schemeClr val="dk1"/>
              </a:buClr>
              <a:buSzPts val="1200"/>
              <a:buFont typeface="Calibri"/>
              <a:buNone/>
            </a:pPr>
            <a:r>
              <a:rPr lang="en-GB"/>
              <a:t>3. Bring up the context sentence, and elicit its meaning, then click to confirm.</a:t>
            </a:r>
            <a:endParaRPr/>
          </a:p>
          <a:p>
            <a:pPr marL="0" lvl="0" indent="0" algn="l" rtl="0">
              <a:spcBef>
                <a:spcPts val="0"/>
              </a:spcBef>
              <a:spcAft>
                <a:spcPts val="0"/>
              </a:spcAft>
              <a:buNone/>
            </a:pPr>
            <a:br>
              <a:rPr lang="en-GB"/>
            </a:br>
            <a:r>
              <a:rPr lang="en-GB" b="1"/>
              <a:t>Word frequency (1 is the most frequent word in German): </a:t>
            </a:r>
            <a:br>
              <a:rPr lang="en-GB"/>
            </a:br>
            <a:r>
              <a:rPr lang="en-GB"/>
              <a:t>was [39]</a:t>
            </a:r>
            <a:br>
              <a:rPr lang="en-GB"/>
            </a:br>
            <a:r>
              <a:rPr lang="en-GB" i="1"/>
              <a:t>Source:  Jones, R.L. &amp; Tschirner, E. (2011). A frequency dictionary of German: core vocabulary for learners. Routledge</a:t>
            </a:r>
            <a:endParaRPr/>
          </a:p>
          <a:p>
            <a:pPr marL="0" lvl="0" indent="0" algn="l" rtl="0">
              <a:spcBef>
                <a:spcPts val="0"/>
              </a:spcBef>
              <a:spcAft>
                <a:spcPts val="0"/>
              </a:spcAft>
              <a:buNone/>
            </a:pPr>
            <a:endParaRPr/>
          </a:p>
          <a:p>
            <a:pPr marL="0" lvl="0" indent="0" algn="l" rtl="0">
              <a:spcBef>
                <a:spcPts val="0"/>
              </a:spcBef>
              <a:spcAft>
                <a:spcPts val="0"/>
              </a:spcAft>
              <a:buNone/>
            </a:pPr>
            <a:br>
              <a:rPr lang="en-GB"/>
            </a:br>
            <a:endParaRPr/>
          </a:p>
          <a:p>
            <a:pPr marL="0" lvl="0" indent="0" algn="l" rtl="0">
              <a:spcBef>
                <a:spcPts val="0"/>
              </a:spcBef>
              <a:spcAft>
                <a:spcPts val="0"/>
              </a:spcAft>
              <a:buNone/>
            </a:pPr>
            <a:endParaRPr/>
          </a:p>
        </p:txBody>
      </p:sp>
      <p:sp>
        <p:nvSpPr>
          <p:cNvPr id="402" name="Google Shape;402;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852623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87463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5 minutes (all four slides)</a:t>
            </a:r>
            <a:br>
              <a:rPr lang="en-GB"/>
            </a:br>
            <a:br>
              <a:rPr lang="en-GB" b="1"/>
            </a:br>
            <a:r>
              <a:rPr lang="en-GB" b="1"/>
              <a:t>Aim: </a:t>
            </a:r>
            <a:r>
              <a:rPr lang="en-GB" b="0"/>
              <a:t>To practise recall of the vocabulary introduced last week and this week, using a ‘Kim’s game’ memory activity.</a:t>
            </a:r>
            <a:br>
              <a:rPr lang="en-GB" b="0"/>
            </a:br>
            <a:br>
              <a:rPr lang="en-GB" b="0"/>
            </a:br>
            <a:r>
              <a:rPr lang="en-GB" b="1"/>
              <a:t>Procedure:</a:t>
            </a:r>
            <a:br>
              <a:rPr lang="en-GB"/>
            </a:br>
            <a:r>
              <a:rPr lang="en-GB"/>
              <a:t>1. Allow students to see the words on the slide long enough to attempt to memorise them.</a:t>
            </a:r>
            <a:endParaRPr/>
          </a:p>
          <a:p>
            <a:pPr marL="0" lvl="0" indent="0" algn="l" rtl="0">
              <a:spcBef>
                <a:spcPts val="0"/>
              </a:spcBef>
              <a:spcAft>
                <a:spcPts val="0"/>
              </a:spcAft>
              <a:buNone/>
            </a:pPr>
            <a:r>
              <a:rPr lang="en-GB"/>
              <a:t>2. Click to make all words disappear and then all but one reappear.</a:t>
            </a:r>
            <a:endParaRPr/>
          </a:p>
          <a:p>
            <a:pPr marL="0" lvl="0" indent="0" algn="l" rtl="0">
              <a:spcBef>
                <a:spcPts val="0"/>
              </a:spcBef>
              <a:spcAft>
                <a:spcPts val="0"/>
              </a:spcAft>
              <a:buNone/>
            </a:pPr>
            <a:r>
              <a:rPr lang="en-GB"/>
              <a:t>3. Students try to name the missing item.</a:t>
            </a:r>
            <a:endParaRPr/>
          </a:p>
          <a:p>
            <a:pPr marL="0" lvl="0" indent="0" algn="l" rtl="0">
              <a:spcBef>
                <a:spcPts val="0"/>
              </a:spcBef>
              <a:spcAft>
                <a:spcPts val="0"/>
              </a:spcAft>
              <a:buNone/>
            </a:pPr>
            <a:r>
              <a:rPr lang="en-GB"/>
              <a:t>4. Click to confirm the answer.</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GB" b="1"/>
              <a:t>Answer: der Tisch</a:t>
            </a:r>
            <a:br>
              <a:rPr lang="en-GB"/>
            </a:br>
            <a:br>
              <a:rPr lang="en-GB"/>
            </a:br>
            <a:r>
              <a:rPr lang="en-GB" b="1"/>
              <a:t>Word frequency (1 is the most frequent word in German): </a:t>
            </a:r>
            <a:br>
              <a:rPr lang="en-GB"/>
            </a:br>
            <a:r>
              <a:rPr lang="en-GB"/>
              <a:t>das Fenster [634] die Flasche [1762] das Heft [3598] die Tafel [3660] der Tag [108] der Tisch [494]</a:t>
            </a:r>
            <a:br>
              <a:rPr lang="en-GB"/>
            </a:br>
            <a:r>
              <a:rPr lang="en-GB" i="1"/>
              <a:t>Source:  Jones, R.L. &amp; Tschirner, E. (2011). A frequency dictionary of German: core vocabulary for learners. Routledge</a:t>
            </a:r>
            <a:endParaRPr/>
          </a:p>
          <a:p>
            <a:pPr marL="0" lvl="0" indent="0" algn="l" rtl="0">
              <a:spcBef>
                <a:spcPts val="0"/>
              </a:spcBef>
              <a:spcAft>
                <a:spcPts val="0"/>
              </a:spcAft>
              <a:buNone/>
            </a:pPr>
            <a:br>
              <a:rPr lang="en-GB"/>
            </a:br>
            <a:endParaRPr/>
          </a:p>
          <a:p>
            <a:pPr marL="0" lvl="0" indent="0" algn="l" rtl="0">
              <a:spcBef>
                <a:spcPts val="0"/>
              </a:spcBef>
              <a:spcAft>
                <a:spcPts val="0"/>
              </a:spcAft>
              <a:buNone/>
            </a:pPr>
            <a:endParaRPr/>
          </a:p>
        </p:txBody>
      </p:sp>
      <p:sp>
        <p:nvSpPr>
          <p:cNvPr id="418" name="Google Shape;418;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9528443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0"/>
              <a:t>As previous slide.</a:t>
            </a: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GB" b="1"/>
              <a:t>Answer: das Heft</a:t>
            </a:r>
            <a:br>
              <a:rPr lang="en-GB"/>
            </a:br>
            <a:br>
              <a:rPr lang="en-GB"/>
            </a:br>
            <a:r>
              <a:rPr lang="en-GB" b="1"/>
              <a:t>Word frequency (1 is the most frequent word in German): </a:t>
            </a:r>
            <a:br>
              <a:rPr lang="en-GB"/>
            </a:br>
            <a:r>
              <a:rPr lang="en-GB"/>
              <a:t>das Fenster [634] die Flasche [1762] das Heft [3598] die Tafel [3660] der Tag [108] der Tisch [494]</a:t>
            </a:r>
            <a:br>
              <a:rPr lang="en-GB"/>
            </a:br>
            <a:r>
              <a:rPr lang="en-GB" i="1"/>
              <a:t>Source:  Jones, R.L. &amp; Tschirner, E. (2011). A frequency dictionary of German: core vocabulary for learners. Routledge</a:t>
            </a:r>
            <a:endParaRPr i="1"/>
          </a:p>
        </p:txBody>
      </p:sp>
      <p:sp>
        <p:nvSpPr>
          <p:cNvPr id="434" name="Google Shape;434;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7018518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0"/>
              <a:t>As previous slide.</a:t>
            </a:r>
            <a:endParaRPr b="0"/>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GB" b="1"/>
              <a:t>Answer: das Fenster</a:t>
            </a:r>
            <a:br>
              <a:rPr lang="en-GB"/>
            </a:br>
            <a:br>
              <a:rPr lang="en-GB"/>
            </a:br>
            <a:r>
              <a:rPr lang="en-GB" b="1"/>
              <a:t>Word frequency (1 is the most frequent word in German): </a:t>
            </a:r>
            <a:br>
              <a:rPr lang="en-GB"/>
            </a:br>
            <a:r>
              <a:rPr lang="en-GB"/>
              <a:t>das Fenster [634] die Flasche [1762] das Heft [3598] die Tafel [3660] der Tag [108] der Tisch [494]</a:t>
            </a:r>
            <a:br>
              <a:rPr lang="en-GB"/>
            </a:br>
            <a:r>
              <a:rPr lang="en-GB" i="1"/>
              <a:t>Source:  Jones, R.L. &amp; Tschirner, E. (2011). A frequency dictionary of German: core vocabulary for learners. Routledge</a:t>
            </a:r>
            <a:endParaRPr i="1"/>
          </a:p>
        </p:txBody>
      </p:sp>
      <p:sp>
        <p:nvSpPr>
          <p:cNvPr id="450" name="Google Shape;450;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490872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0"/>
              <a:t>As previous slide.</a:t>
            </a: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GB" b="1"/>
              <a:t>Answer: die Tafel</a:t>
            </a:r>
            <a:br>
              <a:rPr lang="en-GB"/>
            </a:br>
            <a:br>
              <a:rPr lang="en-GB"/>
            </a:br>
            <a:r>
              <a:rPr lang="en-GB" b="1"/>
              <a:t>Word frequency (1 is the most frequent word in German): </a:t>
            </a:r>
            <a:br>
              <a:rPr lang="en-GB"/>
            </a:br>
            <a:r>
              <a:rPr lang="en-GB"/>
              <a:t>das Fenster 634 die Flasche [1762] das Heft [3598] die Tafel [3660] der Tag [108] der Tisch [494]</a:t>
            </a:r>
            <a:br>
              <a:rPr lang="en-GB"/>
            </a:br>
            <a:r>
              <a:rPr lang="en-GB" i="1"/>
              <a:t>Source:  Jones, R.L. &amp; Tschirner, E. (2011). A frequency dictionary of German: core vocabulary for learners. Routledge</a:t>
            </a:r>
            <a:endParaRPr/>
          </a:p>
          <a:p>
            <a:pPr marL="0" lvl="0" indent="0" algn="l" rtl="0">
              <a:spcBef>
                <a:spcPts val="0"/>
              </a:spcBef>
              <a:spcAft>
                <a:spcPts val="0"/>
              </a:spcAft>
              <a:buNone/>
            </a:pPr>
            <a:br>
              <a:rPr lang="en-GB"/>
            </a:br>
            <a:endParaRPr/>
          </a:p>
          <a:p>
            <a:pPr marL="0" lvl="0" indent="0" algn="l" rtl="0">
              <a:spcBef>
                <a:spcPts val="0"/>
              </a:spcBef>
              <a:spcAft>
                <a:spcPts val="0"/>
              </a:spcAft>
              <a:buNone/>
            </a:pPr>
            <a:endParaRPr/>
          </a:p>
        </p:txBody>
      </p:sp>
      <p:sp>
        <p:nvSpPr>
          <p:cNvPr id="466" name="Google Shape;466;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3698743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5 minutes (all four slides)</a:t>
            </a:r>
            <a:br>
              <a:rPr lang="en-GB"/>
            </a:br>
            <a:br>
              <a:rPr lang="en-GB" b="1"/>
            </a:br>
            <a:r>
              <a:rPr lang="en-GB" b="1"/>
              <a:t>Aim: </a:t>
            </a:r>
            <a:r>
              <a:rPr lang="en-GB" b="0"/>
              <a:t>To practise recall of the vocabulary introduced last week and this week, using a variation of ‘Kim’s game’ in which the words are replaced by pictures, and with three additional nouns.</a:t>
            </a:r>
            <a:br>
              <a:rPr lang="en-GB" b="0"/>
            </a:br>
            <a:br>
              <a:rPr lang="en-GB"/>
            </a:br>
            <a:r>
              <a:rPr lang="en-GB" b="1"/>
              <a:t>Procedure:</a:t>
            </a:r>
            <a:br>
              <a:rPr lang="en-GB"/>
            </a:br>
            <a:r>
              <a:rPr lang="en-GB"/>
              <a:t>1. Allow students to see the pictures on the slide long enough to attempt to memorise them.</a:t>
            </a:r>
            <a:endParaRPr/>
          </a:p>
          <a:p>
            <a:pPr marL="0" lvl="0" indent="0" algn="l" rtl="0">
              <a:spcBef>
                <a:spcPts val="0"/>
              </a:spcBef>
              <a:spcAft>
                <a:spcPts val="0"/>
              </a:spcAft>
              <a:buNone/>
            </a:pPr>
            <a:r>
              <a:rPr lang="en-GB"/>
              <a:t>2. Click to make all pictures disappear and then all but one reappear.</a:t>
            </a:r>
            <a:endParaRPr/>
          </a:p>
          <a:p>
            <a:pPr marL="0" lvl="0" indent="0" algn="l" rtl="0">
              <a:spcBef>
                <a:spcPts val="0"/>
              </a:spcBef>
              <a:spcAft>
                <a:spcPts val="0"/>
              </a:spcAft>
              <a:buNone/>
            </a:pPr>
            <a:r>
              <a:rPr lang="en-GB"/>
              <a:t>3. Students try to name the missing item.</a:t>
            </a:r>
            <a:endParaRPr/>
          </a:p>
          <a:p>
            <a:pPr marL="0" lvl="0" indent="0" algn="l" rtl="0">
              <a:spcBef>
                <a:spcPts val="0"/>
              </a:spcBef>
              <a:spcAft>
                <a:spcPts val="0"/>
              </a:spcAft>
              <a:buNone/>
            </a:pPr>
            <a:r>
              <a:rPr lang="en-GB"/>
              <a:t>4. Click to confirm the answer.</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GB" b="1"/>
              <a:t>Answer: das Paar</a:t>
            </a:r>
            <a:br>
              <a:rPr lang="en-GB"/>
            </a:br>
            <a:br>
              <a:rPr lang="en-GB"/>
            </a:br>
            <a:r>
              <a:rPr lang="en-GB" b="1"/>
              <a:t>Word frequency (1 is the most frequent word in German): </a:t>
            </a:r>
            <a:br>
              <a:rPr lang="en-GB"/>
            </a:br>
            <a:r>
              <a:rPr lang="en-GB"/>
              <a:t>das Fenster [634] die Flasche [1762] das Heft [3598] die Klasse [619] der Mann [131] das Paar [284] die Tafel [3660] der Tag [108] der Tisch [494]</a:t>
            </a:r>
            <a:br>
              <a:rPr lang="en-GB"/>
            </a:br>
            <a:r>
              <a:rPr lang="en-GB" i="1"/>
              <a:t>Source:  Jones, R.L. &amp; Tschirner, E. (2011). A frequency dictionary of German: core vocabulary for learners. Routledge</a:t>
            </a:r>
            <a:endParaRPr/>
          </a:p>
        </p:txBody>
      </p:sp>
      <p:sp>
        <p:nvSpPr>
          <p:cNvPr id="482" name="Google Shape;482;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7983132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0"/>
              <a:t>As previous slide.</a:t>
            </a: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GB" b="1"/>
              <a:t>Answer: die Tafel</a:t>
            </a:r>
            <a:br>
              <a:rPr lang="en-GB"/>
            </a:br>
            <a:br>
              <a:rPr lang="en-GB"/>
            </a:br>
            <a:r>
              <a:rPr lang="en-GB" b="1"/>
              <a:t>Word frequency (1 is the most frequent word in German): </a:t>
            </a:r>
            <a:br>
              <a:rPr lang="en-GB"/>
            </a:br>
            <a:r>
              <a:rPr lang="en-GB"/>
              <a:t>das Fenster [634] die Flasche [1762] das Heft [3598] die Klasse [619] der Mann [131] das Paar [284] die Tafel [3660] der Tag [108] der Tisch [494]</a:t>
            </a:r>
            <a:br>
              <a:rPr lang="en-GB"/>
            </a:br>
            <a:r>
              <a:rPr lang="en-GB" i="1"/>
              <a:t>Source:  Jones, R.L. &amp; Tschirner, E. (2011). A frequency dictionary of German: core vocabulary for learners. Routledge</a:t>
            </a:r>
            <a:endParaRPr/>
          </a:p>
          <a:p>
            <a:pPr marL="0" lvl="0" indent="0" algn="l" rtl="0">
              <a:spcBef>
                <a:spcPts val="0"/>
              </a:spcBef>
              <a:spcAft>
                <a:spcPts val="0"/>
              </a:spcAft>
              <a:buNone/>
            </a:pPr>
            <a:br>
              <a:rPr lang="en-GB"/>
            </a:br>
            <a:endParaRPr/>
          </a:p>
        </p:txBody>
      </p:sp>
      <p:sp>
        <p:nvSpPr>
          <p:cNvPr id="504" name="Google Shape;504;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3179351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0"/>
              <a:t>As previous slide.</a:t>
            </a: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GB" b="1"/>
              <a:t>Answer: die Klasse</a:t>
            </a:r>
            <a:br>
              <a:rPr lang="en-GB"/>
            </a:br>
            <a:br>
              <a:rPr lang="en-GB"/>
            </a:br>
            <a:r>
              <a:rPr lang="en-GB" b="1"/>
              <a:t>Word frequency (1 is the most frequent word in German): </a:t>
            </a:r>
            <a:br>
              <a:rPr lang="en-GB"/>
            </a:br>
            <a:r>
              <a:rPr lang="en-GB"/>
              <a:t>das Fenster [634] die Flasche [1762] das Heft [3598] die Klasse [619] der Mann [131] das Paar [284] die Tafel [3660] der Tag [108] der Tisch [494]</a:t>
            </a:r>
            <a:br>
              <a:rPr lang="en-GB"/>
            </a:br>
            <a:r>
              <a:rPr lang="en-GB" i="1"/>
              <a:t>Source:  Jones, R.L. &amp; Tschirner, E. (2011). A frequency dictionary of German: core vocabulary for learners. Routledge</a:t>
            </a:r>
            <a:endParaRPr/>
          </a:p>
          <a:p>
            <a:pPr marL="0" lvl="0" indent="0" algn="l" rtl="0">
              <a:spcBef>
                <a:spcPts val="0"/>
              </a:spcBef>
              <a:spcAft>
                <a:spcPts val="0"/>
              </a:spcAft>
              <a:buNone/>
            </a:pPr>
            <a:br>
              <a:rPr lang="en-GB"/>
            </a:br>
            <a:endParaRPr/>
          </a:p>
          <a:p>
            <a:pPr marL="0" lvl="0" indent="0" algn="l" rtl="0">
              <a:spcBef>
                <a:spcPts val="0"/>
              </a:spcBef>
              <a:spcAft>
                <a:spcPts val="0"/>
              </a:spcAft>
              <a:buNone/>
            </a:pPr>
            <a:br>
              <a:rPr lang="en-GB"/>
            </a:br>
            <a:endParaRPr/>
          </a:p>
          <a:p>
            <a:pPr marL="0" lvl="0" indent="0" algn="l" rtl="0">
              <a:spcBef>
                <a:spcPts val="0"/>
              </a:spcBef>
              <a:spcAft>
                <a:spcPts val="0"/>
              </a:spcAft>
              <a:buNone/>
            </a:pPr>
            <a:endParaRPr/>
          </a:p>
        </p:txBody>
      </p:sp>
      <p:sp>
        <p:nvSpPr>
          <p:cNvPr id="526" name="Google Shape;526;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5813847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 name="Google Shape;547;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0"/>
              <a:t>As previous slide.</a:t>
            </a: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GB" b="1"/>
              <a:t>Answer: der Tag</a:t>
            </a:r>
            <a:br>
              <a:rPr lang="en-GB"/>
            </a:br>
            <a:br>
              <a:rPr lang="en-GB"/>
            </a:br>
            <a:r>
              <a:rPr lang="en-GB" b="1"/>
              <a:t>Word frequency (1 is the most frequent word in German): </a:t>
            </a:r>
            <a:br>
              <a:rPr lang="en-GB"/>
            </a:br>
            <a:r>
              <a:rPr lang="en-GB"/>
              <a:t>das Fenster [634] die Flasche [1762] das Heft [3598] die Klasse [619] der Mann [131] das Paar [284] die Tafel [3660] der Tag [108] der Tisch [494]</a:t>
            </a:r>
            <a:br>
              <a:rPr lang="en-GB"/>
            </a:br>
            <a:r>
              <a:rPr lang="en-GB" i="1"/>
              <a:t>Source:  Jones, R.L. &amp; Tschirner, E. (2011). A frequency dictionary of German: core vocabulary for learners. Routledge</a:t>
            </a:r>
            <a:endParaRPr/>
          </a:p>
          <a:p>
            <a:pPr marL="0" lvl="0" indent="0" algn="l" rtl="0">
              <a:spcBef>
                <a:spcPts val="0"/>
              </a:spcBef>
              <a:spcAft>
                <a:spcPts val="0"/>
              </a:spcAft>
              <a:buNone/>
            </a:pPr>
            <a:br>
              <a:rPr lang="en-GB"/>
            </a:br>
            <a:endParaRPr/>
          </a:p>
        </p:txBody>
      </p:sp>
      <p:sp>
        <p:nvSpPr>
          <p:cNvPr id="548" name="Google Shape;548;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379253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Artwork by Steve Clarke.  All additional pictures selected are available under a Creative Common license; no attribution required.</a:t>
            </a:r>
            <a:br>
              <a:rPr lang="en-GB" dirty="0"/>
            </a:br>
            <a:endParaRPr sz="1200" b="1" dirty="0"/>
          </a:p>
          <a:p>
            <a:pPr marL="0" marR="0" lvl="0" indent="0" algn="l" rtl="0">
              <a:lnSpc>
                <a:spcPct val="100000"/>
              </a:lnSpc>
              <a:spcBef>
                <a:spcPts val="0"/>
              </a:spcBef>
              <a:spcAft>
                <a:spcPts val="0"/>
              </a:spcAft>
              <a:buClr>
                <a:schemeClr val="dk1"/>
              </a:buClr>
              <a:buSzPts val="1200"/>
              <a:buFont typeface="Calibri"/>
              <a:buNone/>
            </a:pPr>
            <a:r>
              <a:rPr lang="en-GB" sz="1200" b="1" dirty="0"/>
              <a:t>Learning outcomes (lesson 1):</a:t>
            </a:r>
            <a:endParaRPr dirty="0"/>
          </a:p>
          <a:p>
            <a:pPr marL="0" lvl="0" indent="0" algn="l" rtl="0">
              <a:spcBef>
                <a:spcPts val="0"/>
              </a:spcBef>
              <a:spcAft>
                <a:spcPts val="0"/>
              </a:spcAft>
              <a:buNone/>
            </a:pPr>
            <a:r>
              <a:rPr lang="en-GB" sz="1200" b="0" dirty="0"/>
              <a:t>Consolidation of SSC</a:t>
            </a:r>
            <a:r>
              <a:rPr lang="en-GB" sz="1200" dirty="0">
                <a:solidFill>
                  <a:schemeClr val="lt1"/>
                </a:solidFill>
              </a:rPr>
              <a:t> </a:t>
            </a:r>
            <a:r>
              <a:rPr lang="en-GB" sz="1200" b="1" dirty="0">
                <a:solidFill>
                  <a:schemeClr val="lt1"/>
                </a:solidFill>
              </a:rPr>
              <a:t>[e:] </a:t>
            </a:r>
            <a:r>
              <a:rPr lang="en-GB" sz="1200" dirty="0">
                <a:solidFill>
                  <a:schemeClr val="lt1"/>
                </a:solidFill>
              </a:rPr>
              <a:t>and </a:t>
            </a:r>
            <a:r>
              <a:rPr lang="en-GB" sz="1200" b="1" dirty="0">
                <a:solidFill>
                  <a:schemeClr val="lt1"/>
                </a:solidFill>
              </a:rPr>
              <a:t>[</a:t>
            </a:r>
            <a:r>
              <a:rPr lang="en-GB" sz="1200" b="1" dirty="0" err="1">
                <a:solidFill>
                  <a:schemeClr val="lt1"/>
                </a:solidFill>
              </a:rPr>
              <a:t>ɛ</a:t>
            </a:r>
            <a:r>
              <a:rPr lang="en-GB" sz="1200" b="1" dirty="0">
                <a:solidFill>
                  <a:schemeClr val="lt1"/>
                </a:solidFill>
              </a:rPr>
              <a:t>] </a:t>
            </a:r>
            <a:r>
              <a:rPr lang="en-GB" sz="1200" b="0" dirty="0">
                <a:solidFill>
                  <a:schemeClr val="lt1"/>
                </a:solidFill>
              </a:rPr>
              <a:t>(long and short ‘e’)</a:t>
            </a:r>
            <a:endParaRPr sz="1200" b="0" dirty="0">
              <a:solidFill>
                <a:schemeClr val="lt1"/>
              </a:solidFill>
            </a:endParaRPr>
          </a:p>
          <a:p>
            <a:pPr marL="0" marR="0" lvl="0" indent="0" algn="l" rtl="0">
              <a:lnSpc>
                <a:spcPct val="100000"/>
              </a:lnSpc>
              <a:spcBef>
                <a:spcPts val="0"/>
              </a:spcBef>
              <a:spcAft>
                <a:spcPts val="0"/>
              </a:spcAft>
              <a:buClr>
                <a:schemeClr val="dk1"/>
              </a:buClr>
              <a:buSzPts val="1200"/>
              <a:buFont typeface="Calibri"/>
              <a:buNone/>
            </a:pPr>
            <a:r>
              <a:rPr lang="en-GB" sz="1200" b="0" dirty="0"/>
              <a:t>Consolidation of definite articles (singular): der, die, das</a:t>
            </a:r>
            <a:endParaRPr dirty="0"/>
          </a:p>
          <a:p>
            <a:pPr marL="0" marR="0" lvl="0" indent="0" algn="l" rtl="0">
              <a:lnSpc>
                <a:spcPct val="100000"/>
              </a:lnSpc>
              <a:spcBef>
                <a:spcPts val="0"/>
              </a:spcBef>
              <a:spcAft>
                <a:spcPts val="0"/>
              </a:spcAft>
              <a:buClr>
                <a:schemeClr val="dk1"/>
              </a:buClr>
              <a:buSzPts val="1200"/>
              <a:buFont typeface="Calibri"/>
              <a:buNone/>
            </a:pPr>
            <a:endParaRPr sz="1200" b="0"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Word frequency (1 is the most frequent word in German): </a:t>
            </a:r>
            <a:endParaRPr lang="en-GB" sz="12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b="1" i="0" u="none" strike="noStrike" cap="none" dirty="0">
                <a:solidFill>
                  <a:schemeClr val="dk1"/>
                </a:solidFill>
                <a:latin typeface="Calibri"/>
                <a:ea typeface="Calibri"/>
                <a:cs typeface="Calibri"/>
                <a:sym typeface="Calibri"/>
              </a:rPr>
              <a:t>7.1.1.2 (introduce)</a:t>
            </a:r>
            <a:r>
              <a:rPr lang="en-GB" sz="1200" b="0" i="0" u="none" strike="noStrike" cap="none" dirty="0">
                <a:solidFill>
                  <a:schemeClr val="dk1"/>
                </a:solidFill>
                <a:latin typeface="Calibri"/>
                <a:ea typeface="Calibri"/>
                <a:cs typeface="Calibri"/>
                <a:sym typeface="Calibri"/>
              </a:rPr>
              <a:t> </a:t>
            </a:r>
            <a:r>
              <a:rPr lang="en-GB" dirty="0" err="1"/>
              <a:t>sagen</a:t>
            </a:r>
            <a:r>
              <a:rPr lang="en-GB" dirty="0"/>
              <a:t>, </a:t>
            </a:r>
            <a:r>
              <a:rPr lang="en-GB" dirty="0" err="1"/>
              <a:t>sagt</a:t>
            </a:r>
            <a:r>
              <a:rPr lang="en-GB" dirty="0"/>
              <a:t> [40] was?[38] </a:t>
            </a:r>
            <a:r>
              <a:rPr lang="en-GB" dirty="0" err="1"/>
              <a:t>Klasse</a:t>
            </a:r>
            <a:r>
              <a:rPr lang="en-GB" dirty="0"/>
              <a:t> [961] Mann [121] </a:t>
            </a:r>
            <a:r>
              <a:rPr lang="en-GB" dirty="0" err="1"/>
              <a:t>Paar</a:t>
            </a:r>
            <a:r>
              <a:rPr lang="en-GB" dirty="0"/>
              <a:t> [241] Tag [111] </a:t>
            </a:r>
            <a:r>
              <a:rPr lang="en-GB" dirty="0" err="1"/>
              <a:t>falsch</a:t>
            </a:r>
            <a:r>
              <a:rPr lang="en-GB" dirty="0"/>
              <a:t> [524] </a:t>
            </a:r>
            <a:r>
              <a:rPr lang="en-GB" dirty="0" err="1"/>
              <a:t>richtig</a:t>
            </a:r>
            <a:r>
              <a:rPr lang="en-GB" dirty="0"/>
              <a:t> [177] </a:t>
            </a:r>
            <a:r>
              <a:rPr lang="en-GB" dirty="0" err="1"/>
              <a:t>oder</a:t>
            </a:r>
            <a:r>
              <a:rPr lang="en-GB" dirty="0"/>
              <a:t> [35] ja1 [45] </a:t>
            </a:r>
            <a:r>
              <a:rPr lang="en-GB" dirty="0" err="1"/>
              <a:t>nein</a:t>
            </a:r>
            <a:r>
              <a:rPr lang="en-GB" dirty="0"/>
              <a:t> [148] </a:t>
            </a:r>
            <a:r>
              <a:rPr lang="en-GB" dirty="0" err="1"/>
              <a:t>nicht</a:t>
            </a:r>
            <a:r>
              <a:rPr lang="en-GB" dirty="0"/>
              <a:t> [11] </a:t>
            </a:r>
            <a:r>
              <a:rPr lang="en-GB" dirty="0" err="1"/>
              <a:t>Ist</a:t>
            </a:r>
            <a:r>
              <a:rPr lang="en-GB" dirty="0"/>
              <a:t> das </a:t>
            </a:r>
            <a:r>
              <a:rPr lang="en-GB" dirty="0" err="1"/>
              <a:t>klar</a:t>
            </a:r>
            <a:r>
              <a:rPr lang="en-GB" dirty="0"/>
              <a:t>? [n/a]</a:t>
            </a:r>
          </a:p>
          <a:p>
            <a:pPr marL="0" lvl="0" indent="0" algn="l" rtl="0">
              <a:spcBef>
                <a:spcPts val="0"/>
              </a:spcBef>
              <a:spcAft>
                <a:spcPts val="0"/>
              </a:spcAft>
              <a:buNone/>
            </a:pPr>
            <a:r>
              <a:rPr lang="en-GB" i="1" dirty="0"/>
              <a:t>Source:  Jones, R.L. &amp; </a:t>
            </a:r>
            <a:r>
              <a:rPr lang="en-GB" i="1" dirty="0" err="1"/>
              <a:t>Tschirner</a:t>
            </a:r>
            <a:r>
              <a:rPr lang="en-GB" i="1" dirty="0"/>
              <a:t>, E. (2019). A frequency dictionary of German: core vocabulary for learners. Routledge</a:t>
            </a:r>
            <a:endParaRPr lang="en-GB" dirty="0"/>
          </a:p>
          <a:p>
            <a:pPr marL="0" lvl="0" indent="0" algn="l" rtl="0">
              <a:spcBef>
                <a:spcPts val="0"/>
              </a:spcBef>
              <a:spcAft>
                <a:spcPts val="0"/>
              </a:spcAft>
              <a:buNone/>
            </a:pPr>
            <a:endParaRPr dirty="0"/>
          </a:p>
        </p:txBody>
      </p:sp>
      <p:sp>
        <p:nvSpPr>
          <p:cNvPr id="570" name="Google Shape;570;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solidFill>
                  <a:srgbClr val="000000"/>
                </a:solidFill>
              </a:rPr>
              <a:t>38</a:t>
            </a:fld>
            <a:endParaRPr>
              <a:solidFill>
                <a:srgbClr val="000000"/>
              </a:solidFill>
            </a:endParaRPr>
          </a:p>
        </p:txBody>
      </p:sp>
    </p:spTree>
    <p:extLst>
      <p:ext uri="{BB962C8B-B14F-4D97-AF65-F5344CB8AC3E}">
        <p14:creationId xmlns:p14="http://schemas.microsoft.com/office/powerpoint/2010/main" val="9182683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Timing: 5 minutes</a:t>
            </a:r>
            <a:br>
              <a:rPr lang="en-GB" dirty="0"/>
            </a:br>
            <a:br>
              <a:rPr lang="en-GB" b="1" dirty="0"/>
            </a:br>
            <a:r>
              <a:rPr lang="en-GB" b="1" dirty="0"/>
              <a:t>Aim: To provide practice in distinguishing</a:t>
            </a:r>
            <a:r>
              <a:rPr lang="en-GB" b="1" baseline="0" dirty="0"/>
              <a:t> between </a:t>
            </a:r>
            <a:r>
              <a:rPr lang="en-GB" b="1" baseline="0" dirty="0" err="1"/>
              <a:t>lond</a:t>
            </a:r>
            <a:r>
              <a:rPr lang="en-GB" b="1" baseline="0" dirty="0"/>
              <a:t> and short vowel ‘e’ and ‘a’ sounds</a:t>
            </a:r>
            <a:br>
              <a:rPr lang="en-GB" dirty="0"/>
            </a:br>
            <a:br>
              <a:rPr lang="en-GB" dirty="0"/>
            </a:br>
            <a:r>
              <a:rPr lang="en-GB" b="1" dirty="0"/>
              <a:t>Procedure:</a:t>
            </a:r>
            <a:br>
              <a:rPr lang="en-GB" dirty="0"/>
            </a:br>
            <a:r>
              <a:rPr lang="en-GB" dirty="0"/>
              <a:t>1. Click</a:t>
            </a:r>
            <a:r>
              <a:rPr lang="en-GB" baseline="0" dirty="0"/>
              <a:t> on the audio buttons to play words.</a:t>
            </a:r>
            <a:endParaRPr lang="en-GB" dirty="0"/>
          </a:p>
          <a:p>
            <a:pPr marL="0"/>
            <a:r>
              <a:rPr lang="en-GB" dirty="0"/>
              <a:t>2. Students listen and tick the appropriate column,</a:t>
            </a:r>
            <a:r>
              <a:rPr lang="en-GB" baseline="0" dirty="0"/>
              <a:t> according to </a:t>
            </a:r>
            <a:r>
              <a:rPr lang="en-GB" baseline="0" dirty="0" err="1"/>
              <a:t>wheter</a:t>
            </a:r>
            <a:r>
              <a:rPr lang="en-GB" baseline="0" dirty="0"/>
              <a:t> the vowel sound is short or long.</a:t>
            </a:r>
            <a:endParaRPr lang="en-GB" dirty="0"/>
          </a:p>
          <a:p>
            <a:pPr marL="0"/>
            <a:r>
              <a:rPr lang="en-GB" dirty="0"/>
              <a:t>3. Click to animate the answers.</a:t>
            </a:r>
          </a:p>
          <a:p>
            <a:endParaRPr lang="en-GB" dirty="0"/>
          </a:p>
          <a:p>
            <a:pPr marL="0" lvl="0" indent="0" algn="l" rtl="0">
              <a:spcBef>
                <a:spcPts val="0"/>
              </a:spcBef>
              <a:spcAft>
                <a:spcPts val="0"/>
              </a:spcAft>
              <a:buClr>
                <a:schemeClr val="dk1"/>
              </a:buClr>
              <a:buSzPts val="1200"/>
              <a:buFont typeface="Calibri"/>
              <a:buNone/>
            </a:pPr>
            <a:r>
              <a:rPr lang="en-GB" b="1" dirty="0"/>
              <a:t>Transcript:</a:t>
            </a:r>
          </a:p>
          <a:p>
            <a:pPr marL="0">
              <a:buFont typeface="+mj-lt"/>
              <a:buAutoNum type="arabicPeriod"/>
            </a:pPr>
            <a:r>
              <a:rPr lang="de-DE" sz="1200" b="0" i="0" u="none" strike="noStrike" cap="none" dirty="0">
                <a:solidFill>
                  <a:schemeClr val="dk1"/>
                </a:solidFill>
                <a:effectLst/>
                <a:latin typeface="Calibri"/>
                <a:ea typeface="Calibri"/>
                <a:cs typeface="Calibri"/>
                <a:sym typeface="Calibri"/>
              </a:rPr>
              <a:t>Idee</a:t>
            </a:r>
            <a:endParaRPr lang="en-GB" sz="1200" b="0" i="0" u="none" strike="noStrike" cap="none" dirty="0">
              <a:solidFill>
                <a:schemeClr val="dk1"/>
              </a:solidFill>
              <a:effectLst/>
              <a:latin typeface="Calibri"/>
              <a:ea typeface="Calibri"/>
              <a:cs typeface="Calibri"/>
              <a:sym typeface="Calibri"/>
            </a:endParaRPr>
          </a:p>
          <a:p>
            <a:pPr marL="0">
              <a:buFont typeface="+mj-lt"/>
              <a:buAutoNum type="arabicPeriod"/>
            </a:pPr>
            <a:r>
              <a:rPr lang="de-DE" sz="1200" b="0" i="0" u="none" strike="noStrike" cap="none" dirty="0">
                <a:solidFill>
                  <a:schemeClr val="dk1"/>
                </a:solidFill>
                <a:effectLst/>
                <a:latin typeface="Calibri"/>
                <a:ea typeface="Calibri"/>
                <a:cs typeface="Calibri"/>
                <a:sym typeface="Calibri"/>
              </a:rPr>
              <a:t>eng</a:t>
            </a:r>
            <a:endParaRPr lang="en-GB" sz="1200" b="0" i="0" u="none" strike="noStrike" cap="none" dirty="0">
              <a:solidFill>
                <a:schemeClr val="dk1"/>
              </a:solidFill>
              <a:effectLst/>
              <a:latin typeface="Calibri"/>
              <a:ea typeface="Calibri"/>
              <a:cs typeface="Calibri"/>
              <a:sym typeface="Calibri"/>
            </a:endParaRPr>
          </a:p>
          <a:p>
            <a:pPr marL="0">
              <a:buFont typeface="+mj-lt"/>
              <a:buAutoNum type="arabicPeriod"/>
            </a:pPr>
            <a:r>
              <a:rPr lang="de-DE" sz="1200" b="0" i="0" u="none" strike="noStrike" cap="none" dirty="0">
                <a:solidFill>
                  <a:schemeClr val="dk1"/>
                </a:solidFill>
                <a:effectLst/>
                <a:latin typeface="Calibri"/>
                <a:ea typeface="Calibri"/>
                <a:cs typeface="Calibri"/>
                <a:sym typeface="Calibri"/>
              </a:rPr>
              <a:t>Paar</a:t>
            </a:r>
            <a:endParaRPr lang="en-GB" sz="1200" b="0" i="0" u="none" strike="noStrike" cap="none" dirty="0">
              <a:solidFill>
                <a:schemeClr val="dk1"/>
              </a:solidFill>
              <a:effectLst/>
              <a:latin typeface="Calibri"/>
              <a:ea typeface="Calibri"/>
              <a:cs typeface="Calibri"/>
              <a:sym typeface="Calibri"/>
            </a:endParaRPr>
          </a:p>
          <a:p>
            <a:pPr marL="0">
              <a:buFont typeface="+mj-lt"/>
              <a:buAutoNum type="arabicPeriod"/>
            </a:pPr>
            <a:r>
              <a:rPr lang="de-DE" sz="1200" b="0" i="0" u="none" strike="noStrike" cap="none" dirty="0">
                <a:solidFill>
                  <a:schemeClr val="dk1"/>
                </a:solidFill>
                <a:effectLst/>
                <a:latin typeface="Calibri"/>
                <a:ea typeface="Calibri"/>
                <a:cs typeface="Calibri"/>
                <a:sym typeface="Calibri"/>
              </a:rPr>
              <a:t>danke</a:t>
            </a:r>
            <a:endParaRPr lang="en-GB" sz="1200" b="0" i="0" u="none" strike="noStrike" cap="none" dirty="0">
              <a:solidFill>
                <a:schemeClr val="dk1"/>
              </a:solidFill>
              <a:effectLst/>
              <a:latin typeface="Calibri"/>
              <a:ea typeface="Calibri"/>
              <a:cs typeface="Calibri"/>
              <a:sym typeface="Calibri"/>
            </a:endParaRPr>
          </a:p>
          <a:p>
            <a:pPr marL="0">
              <a:buFont typeface="+mj-lt"/>
              <a:buAutoNum type="arabicPeriod"/>
            </a:pPr>
            <a:r>
              <a:rPr lang="de-DE" sz="1200" b="0" i="0" u="none" strike="noStrike" cap="none" dirty="0">
                <a:solidFill>
                  <a:schemeClr val="dk1"/>
                </a:solidFill>
                <a:effectLst/>
                <a:latin typeface="Calibri"/>
                <a:ea typeface="Calibri"/>
                <a:cs typeface="Calibri"/>
                <a:sym typeface="Calibri"/>
              </a:rPr>
              <a:t>Gast</a:t>
            </a:r>
            <a:endParaRPr lang="en-GB" sz="1200" b="0" i="0" u="none" strike="noStrike" cap="none" dirty="0">
              <a:solidFill>
                <a:schemeClr val="dk1"/>
              </a:solidFill>
              <a:effectLst/>
              <a:latin typeface="Calibri"/>
              <a:ea typeface="Calibri"/>
              <a:cs typeface="Calibri"/>
              <a:sym typeface="Calibri"/>
            </a:endParaRPr>
          </a:p>
          <a:p>
            <a:pPr marL="0">
              <a:buFont typeface="+mj-lt"/>
              <a:buAutoNum type="arabicPeriod"/>
            </a:pPr>
            <a:r>
              <a:rPr lang="de-DE" sz="1200" b="0" i="0" u="none" strike="noStrike" cap="none" dirty="0">
                <a:solidFill>
                  <a:schemeClr val="dk1"/>
                </a:solidFill>
                <a:effectLst/>
                <a:latin typeface="Calibri"/>
                <a:ea typeface="Calibri"/>
                <a:cs typeface="Calibri"/>
                <a:sym typeface="Calibri"/>
              </a:rPr>
              <a:t>sehen</a:t>
            </a:r>
          </a:p>
          <a:p>
            <a:endParaRPr lang="de-DE" sz="1200" b="0" i="0" u="none" strike="noStrike" cap="none" baseline="0" dirty="0">
              <a:solidFill>
                <a:schemeClr val="dk1"/>
              </a:solidFill>
              <a:effectLst/>
              <a:latin typeface="Calibri"/>
              <a:cs typeface="Calibri"/>
              <a:sym typeface="Calibri"/>
            </a:endParaRPr>
          </a:p>
          <a:p>
            <a:pPr marL="0"/>
            <a:r>
              <a:rPr lang="en-GB" b="1" baseline="0" dirty="0"/>
              <a:t>Word frequency (1 is the most frequent word in German): </a:t>
            </a:r>
            <a:br>
              <a:rPr lang="en-GB" baseline="0" dirty="0"/>
            </a:br>
            <a:r>
              <a:rPr lang="en-GB" b="1" baseline="0" dirty="0"/>
              <a:t>Leben</a:t>
            </a:r>
            <a:r>
              <a:rPr lang="en-GB" baseline="0" dirty="0"/>
              <a:t> [220]; </a:t>
            </a:r>
            <a:r>
              <a:rPr lang="en-GB" b="1" baseline="0" dirty="0" err="1"/>
              <a:t>besser</a:t>
            </a:r>
            <a:r>
              <a:rPr lang="en-GB" b="0" baseline="0" dirty="0"/>
              <a:t> [231]</a:t>
            </a:r>
            <a:r>
              <a:rPr lang="en-GB" baseline="0" dirty="0"/>
              <a:t> </a:t>
            </a:r>
            <a:r>
              <a:rPr lang="en-GB" b="1" baseline="0" dirty="0"/>
              <a:t>Ende</a:t>
            </a:r>
            <a:r>
              <a:rPr lang="en-GB" baseline="0" dirty="0"/>
              <a:t> [204]; </a:t>
            </a:r>
            <a:r>
              <a:rPr lang="en-GB" b="1" baseline="0" dirty="0"/>
              <a:t>Bett </a:t>
            </a:r>
            <a:r>
              <a:rPr lang="en-GB" baseline="0" dirty="0"/>
              <a:t>[654]</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39</a:t>
            </a:fld>
            <a:endParaRPr lang="en-GB"/>
          </a:p>
        </p:txBody>
      </p:sp>
    </p:spTree>
    <p:extLst>
      <p:ext uri="{BB962C8B-B14F-4D97-AF65-F5344CB8AC3E}">
        <p14:creationId xmlns:p14="http://schemas.microsoft.com/office/powerpoint/2010/main" val="2140592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8890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26434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41</a:t>
            </a:fld>
            <a:endParaRPr lang="en-GB">
              <a:solidFill>
                <a:prstClr val="black"/>
              </a:solidFill>
            </a:endParaRPr>
          </a:p>
        </p:txBody>
      </p:sp>
    </p:spTree>
    <p:extLst>
      <p:ext uri="{BB962C8B-B14F-4D97-AF65-F5344CB8AC3E}">
        <p14:creationId xmlns:p14="http://schemas.microsoft.com/office/powerpoint/2010/main" val="16516023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94432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43</a:t>
            </a:fld>
            <a:endParaRPr lang="en-GB">
              <a:solidFill>
                <a:prstClr val="black"/>
              </a:solidFill>
            </a:endParaRPr>
          </a:p>
        </p:txBody>
      </p:sp>
    </p:spTree>
    <p:extLst>
      <p:ext uri="{BB962C8B-B14F-4D97-AF65-F5344CB8AC3E}">
        <p14:creationId xmlns:p14="http://schemas.microsoft.com/office/powerpoint/2010/main" val="35188505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3" name="Google Shape;693;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latin typeface="Calibri" panose="020F0502020204030204" pitchFamily="34" charset="0"/>
                <a:cs typeface="Calibri" panose="020F0502020204030204" pitchFamily="34" charset="0"/>
              </a:rPr>
              <a:t>Timing: 3 minutes for sequence of six verbs</a:t>
            </a:r>
            <a:endParaRPr>
              <a:latin typeface="Calibri" panose="020F0502020204030204" pitchFamily="34" charset="0"/>
              <a:cs typeface="Calibri" panose="020F0502020204030204" pitchFamily="34" charset="0"/>
            </a:endParaRPr>
          </a:p>
          <a:p>
            <a:pPr marL="0" marR="0" lvl="0" indent="0" algn="l" rtl="0">
              <a:lnSpc>
                <a:spcPct val="100000"/>
              </a:lnSpc>
              <a:spcBef>
                <a:spcPts val="800"/>
              </a:spcBef>
              <a:spcAft>
                <a:spcPts val="0"/>
              </a:spcAft>
              <a:buClr>
                <a:schemeClr val="dk1"/>
              </a:buClr>
              <a:buSzPts val="1200"/>
              <a:buFont typeface="Calibri"/>
              <a:buNone/>
            </a:pPr>
            <a:endParaRPr sz="1200" b="1" i="0" u="none" strike="noStrike" cap="none">
              <a:solidFill>
                <a:srgbClr val="000000"/>
              </a:solidFill>
              <a:latin typeface="Calibri" panose="020F0502020204030204" pitchFamily="34" charset="0"/>
              <a:ea typeface="arial"/>
              <a:cs typeface="Calibri" panose="020F0502020204030204" pitchFamily="34" charset="0"/>
              <a:sym typeface="arial"/>
            </a:endParaRPr>
          </a:p>
          <a:p>
            <a:pPr marL="0" marR="0" lvl="0" indent="0" algn="l" rtl="0">
              <a:lnSpc>
                <a:spcPct val="100000"/>
              </a:lnSpc>
              <a:spcBef>
                <a:spcPts val="800"/>
              </a:spcBef>
              <a:spcAft>
                <a:spcPts val="0"/>
              </a:spcAft>
              <a:buClr>
                <a:srgbClr val="000000"/>
              </a:buClr>
              <a:buSzPts val="1200"/>
              <a:buFont typeface="arial"/>
              <a:buNone/>
            </a:pPr>
            <a:r>
              <a:rPr lang="en-GB" sz="1200" b="1" i="0" u="none" strike="noStrike" cap="none">
                <a:solidFill>
                  <a:srgbClr val="000000"/>
                </a:solidFill>
                <a:latin typeface="Calibri" panose="020F0502020204030204" pitchFamily="34" charset="0"/>
                <a:ea typeface="arial"/>
                <a:cs typeface="Calibri" panose="020F0502020204030204" pitchFamily="34" charset="0"/>
                <a:sym typeface="arial"/>
              </a:rPr>
              <a:t>Aim: </a:t>
            </a:r>
            <a:r>
              <a:rPr lang="en-GB" sz="1200" b="0" i="0" u="none" strike="noStrike" cap="none">
                <a:solidFill>
                  <a:srgbClr val="000000"/>
                </a:solidFill>
                <a:latin typeface="Calibri" panose="020F0502020204030204" pitchFamily="34" charset="0"/>
                <a:ea typeface="arial"/>
                <a:cs typeface="Calibri" panose="020F0502020204030204" pitchFamily="34" charset="0"/>
                <a:sym typeface="arial"/>
              </a:rPr>
              <a:t>To introduce the verb </a:t>
            </a:r>
            <a:r>
              <a:rPr lang="en-GB" sz="1200" b="1" i="0" u="none" strike="noStrike" cap="none">
                <a:solidFill>
                  <a:srgbClr val="000000"/>
                </a:solidFill>
                <a:latin typeface="Calibri" panose="020F0502020204030204" pitchFamily="34" charset="0"/>
                <a:ea typeface="arial"/>
                <a:cs typeface="Calibri" panose="020F0502020204030204" pitchFamily="34" charset="0"/>
                <a:sym typeface="arial"/>
              </a:rPr>
              <a:t>sein </a:t>
            </a:r>
            <a:r>
              <a:rPr lang="en-GB" sz="1200" b="0" i="0" u="none" strike="noStrike" cap="none">
                <a:solidFill>
                  <a:srgbClr val="000000"/>
                </a:solidFill>
                <a:latin typeface="Calibri" panose="020F0502020204030204" pitchFamily="34" charset="0"/>
                <a:ea typeface="arial"/>
                <a:cs typeface="Calibri" panose="020F0502020204030204" pitchFamily="34" charset="0"/>
                <a:sym typeface="arial"/>
              </a:rPr>
              <a:t>more explicitly. </a:t>
            </a:r>
          </a:p>
          <a:p>
            <a:pPr marL="0" marR="0" lvl="0" indent="0" algn="l" rtl="0">
              <a:lnSpc>
                <a:spcPct val="100000"/>
              </a:lnSpc>
              <a:spcBef>
                <a:spcPts val="800"/>
              </a:spcBef>
              <a:spcAft>
                <a:spcPts val="0"/>
              </a:spcAft>
              <a:buClr>
                <a:srgbClr val="000000"/>
              </a:buClr>
              <a:buSzPts val="1200"/>
              <a:buFont typeface="arial"/>
              <a:buNone/>
            </a:pPr>
            <a:endParaRPr lang="en-GB" sz="1200" b="0" i="0" u="none" strike="noStrike" cap="none">
              <a:solidFill>
                <a:srgbClr val="000000"/>
              </a:solidFill>
              <a:latin typeface="Calibri" panose="020F0502020204030204" pitchFamily="34" charset="0"/>
              <a:ea typeface="arial"/>
              <a:cs typeface="Calibri" panose="020F0502020204030204" pitchFamily="34" charset="0"/>
              <a:sym typeface="arial"/>
            </a:endParaRPr>
          </a:p>
          <a:p>
            <a:pPr marL="0" marR="0" lvl="0" indent="0" algn="l" rtl="0">
              <a:lnSpc>
                <a:spcPct val="100000"/>
              </a:lnSpc>
              <a:spcBef>
                <a:spcPts val="800"/>
              </a:spcBef>
              <a:spcAft>
                <a:spcPts val="0"/>
              </a:spcAft>
              <a:buClr>
                <a:srgbClr val="000000"/>
              </a:buClr>
              <a:buSzPts val="1200"/>
              <a:buFont typeface="arial"/>
              <a:buNone/>
            </a:pPr>
            <a:r>
              <a:rPr lang="en-GB" sz="1200" b="1" i="0" u="none" strike="noStrike" cap="none">
                <a:solidFill>
                  <a:srgbClr val="000000"/>
                </a:solidFill>
                <a:latin typeface="Calibri" panose="020F0502020204030204" pitchFamily="34" charset="0"/>
                <a:ea typeface="arial"/>
                <a:cs typeface="Calibri" panose="020F0502020204030204" pitchFamily="34" charset="0"/>
                <a:sym typeface="arial"/>
              </a:rPr>
              <a:t>Note: Sein </a:t>
            </a:r>
            <a:r>
              <a:rPr lang="en-GB" sz="1200" b="0" i="0" u="none" strike="noStrike" cap="none">
                <a:solidFill>
                  <a:srgbClr val="000000"/>
                </a:solidFill>
                <a:latin typeface="Calibri" panose="020F0502020204030204" pitchFamily="34" charset="0"/>
                <a:ea typeface="arial"/>
                <a:cs typeface="Calibri" panose="020F0502020204030204" pitchFamily="34" charset="0"/>
                <a:sym typeface="arial"/>
              </a:rPr>
              <a:t>is one of the 25 most frequently used verbs in German. All 25 most frequent verbs will be introduced early on using the same format. Both long form (infinitive) and short form (3</a:t>
            </a:r>
            <a:r>
              <a:rPr lang="en-GB" sz="1200" b="0" i="0" u="none" strike="noStrike" cap="none" baseline="30000">
                <a:solidFill>
                  <a:srgbClr val="000000"/>
                </a:solidFill>
                <a:latin typeface="Calibri" panose="020F0502020204030204" pitchFamily="34" charset="0"/>
                <a:ea typeface="arial"/>
                <a:cs typeface="Calibri" panose="020F0502020204030204" pitchFamily="34" charset="0"/>
                <a:sym typeface="arial"/>
              </a:rPr>
              <a:t>rd</a:t>
            </a:r>
            <a:r>
              <a:rPr lang="en-GB" sz="1200" b="0" i="0" u="none" strike="noStrike" cap="none">
                <a:solidFill>
                  <a:srgbClr val="000000"/>
                </a:solidFill>
                <a:latin typeface="Calibri" panose="020F0502020204030204" pitchFamily="34" charset="0"/>
                <a:ea typeface="arial"/>
                <a:cs typeface="Calibri" panose="020F0502020204030204" pitchFamily="34" charset="0"/>
                <a:sym typeface="arial"/>
              </a:rPr>
              <a:t> person singular) are introduced in order to familiarise students with various forms of the same verb. </a:t>
            </a:r>
            <a:endParaRPr>
              <a:latin typeface="Calibri" panose="020F0502020204030204" pitchFamily="34" charset="0"/>
              <a:cs typeface="Calibri" panose="020F0502020204030204" pitchFamily="34" charset="0"/>
            </a:endParaRPr>
          </a:p>
          <a:p>
            <a:pPr marL="0" marR="0" lvl="0" indent="0" algn="l" rtl="0">
              <a:lnSpc>
                <a:spcPct val="100000"/>
              </a:lnSpc>
              <a:spcBef>
                <a:spcPts val="800"/>
              </a:spcBef>
              <a:spcAft>
                <a:spcPts val="0"/>
              </a:spcAft>
              <a:buClr>
                <a:schemeClr val="dk1"/>
              </a:buClr>
              <a:buSzPts val="1200"/>
              <a:buFont typeface="Calibri"/>
              <a:buNone/>
            </a:pPr>
            <a:endParaRPr sz="1200" b="0" i="0" u="none" strike="noStrike" cap="none">
              <a:solidFill>
                <a:srgbClr val="000000"/>
              </a:solidFill>
              <a:latin typeface="Calibri" panose="020F0502020204030204" pitchFamily="34" charset="0"/>
              <a:ea typeface="arial"/>
              <a:cs typeface="Calibri" panose="020F0502020204030204" pitchFamily="34" charset="0"/>
              <a:sym typeface="arial"/>
            </a:endParaRPr>
          </a:p>
          <a:p>
            <a:pPr marL="0" marR="0" lvl="0" indent="0" algn="l" rtl="0">
              <a:lnSpc>
                <a:spcPct val="100000"/>
              </a:lnSpc>
              <a:spcBef>
                <a:spcPts val="800"/>
              </a:spcBef>
              <a:spcAft>
                <a:spcPts val="0"/>
              </a:spcAft>
              <a:buClr>
                <a:srgbClr val="000000"/>
              </a:buClr>
              <a:buSzPts val="1200"/>
              <a:buFont typeface="arial"/>
              <a:buNone/>
            </a:pPr>
            <a:r>
              <a:rPr lang="en-GB" sz="1200" b="1" i="0" u="none" strike="noStrike" cap="none">
                <a:solidFill>
                  <a:srgbClr val="000000"/>
                </a:solidFill>
                <a:latin typeface="Calibri" panose="020F0502020204030204" pitchFamily="34" charset="0"/>
                <a:ea typeface="arial"/>
                <a:cs typeface="Calibri" panose="020F0502020204030204" pitchFamily="34" charset="0"/>
                <a:sym typeface="arial"/>
              </a:rPr>
              <a:t>Procedure</a:t>
            </a:r>
            <a:endParaRPr>
              <a:latin typeface="Calibri" panose="020F0502020204030204" pitchFamily="34" charset="0"/>
              <a:cs typeface="Calibri" panose="020F0502020204030204" pitchFamily="34" charset="0"/>
            </a:endParaRPr>
          </a:p>
          <a:p>
            <a:pPr marL="0" marR="0" lvl="0" indent="-76200" algn="l" rtl="0">
              <a:lnSpc>
                <a:spcPct val="100000"/>
              </a:lnSpc>
              <a:spcBef>
                <a:spcPts val="0"/>
              </a:spcBef>
              <a:spcAft>
                <a:spcPts val="0"/>
              </a:spcAft>
              <a:buClr>
                <a:srgbClr val="000000"/>
              </a:buClr>
              <a:buSzPts val="1200"/>
              <a:buFont typeface="Calibri"/>
              <a:buAutoNum type="arabicPeriod"/>
            </a:pPr>
            <a:r>
              <a:rPr lang="en-GB" sz="1200" b="0" i="0" u="none" strike="noStrike" cap="none">
                <a:solidFill>
                  <a:srgbClr val="000000"/>
                </a:solidFill>
                <a:latin typeface="Calibri" panose="020F0502020204030204" pitchFamily="34" charset="0"/>
                <a:ea typeface="arial"/>
                <a:cs typeface="Calibri" panose="020F0502020204030204" pitchFamily="34" charset="0"/>
                <a:sym typeface="arial"/>
              </a:rPr>
              <a:t> Bring up the word </a:t>
            </a:r>
            <a:r>
              <a:rPr lang="en-GB" sz="1200" b="1" i="0" u="none" strike="noStrike" cap="none">
                <a:solidFill>
                  <a:srgbClr val="000000"/>
                </a:solidFill>
                <a:latin typeface="Calibri" panose="020F0502020204030204" pitchFamily="34" charset="0"/>
                <a:ea typeface="arial"/>
                <a:cs typeface="Calibri" panose="020F0502020204030204" pitchFamily="34" charset="0"/>
                <a:sym typeface="arial"/>
              </a:rPr>
              <a:t>sein </a:t>
            </a:r>
            <a:r>
              <a:rPr lang="en-GB" sz="1200" b="0" i="0" u="none" strike="noStrike" cap="none">
                <a:solidFill>
                  <a:srgbClr val="000000"/>
                </a:solidFill>
                <a:latin typeface="Calibri" panose="020F0502020204030204" pitchFamily="34" charset="0"/>
                <a:ea typeface="arial"/>
                <a:cs typeface="Calibri" panose="020F0502020204030204" pitchFamily="34" charset="0"/>
                <a:sym typeface="arial"/>
              </a:rPr>
              <a:t>on its own, say it, students repeat it, and remind them of the phonics. Draw attention to the </a:t>
            </a:r>
            <a:r>
              <a:rPr lang="en-GB" sz="1200" b="1" i="0" u="none" strike="noStrike" cap="none">
                <a:solidFill>
                  <a:srgbClr val="000000"/>
                </a:solidFill>
                <a:latin typeface="Calibri" panose="020F0502020204030204" pitchFamily="34" charset="0"/>
                <a:ea typeface="arial"/>
                <a:cs typeface="Calibri" panose="020F0502020204030204" pitchFamily="34" charset="0"/>
                <a:sym typeface="arial"/>
              </a:rPr>
              <a:t>[ei] sound.</a:t>
            </a:r>
            <a:endParaRPr sz="1200" b="1" i="0" u="none" strike="noStrike" cap="none">
              <a:solidFill>
                <a:srgbClr val="000000"/>
              </a:solidFill>
              <a:latin typeface="Calibri" panose="020F0502020204030204" pitchFamily="34" charset="0"/>
              <a:ea typeface="arial"/>
              <a:cs typeface="Calibri" panose="020F0502020204030204" pitchFamily="34" charset="0"/>
              <a:sym typeface="arial"/>
            </a:endParaRPr>
          </a:p>
          <a:p>
            <a:pPr marL="0" lvl="0" indent="0" algn="l" rtl="0">
              <a:spcBef>
                <a:spcPts val="0"/>
              </a:spcBef>
              <a:spcAft>
                <a:spcPts val="0"/>
              </a:spcAft>
              <a:buNone/>
            </a:pPr>
            <a:r>
              <a:rPr lang="en-GB" sz="1200" b="0" i="0" u="none" strike="noStrike" cap="none">
                <a:solidFill>
                  <a:srgbClr val="000000"/>
                </a:solidFill>
                <a:latin typeface="Calibri" panose="020F0502020204030204" pitchFamily="34" charset="0"/>
                <a:ea typeface="arial"/>
                <a:cs typeface="Calibri" panose="020F0502020204030204" pitchFamily="34" charset="0"/>
                <a:sym typeface="arial"/>
              </a:rPr>
              <a:t> Try to elicit the meaning from the students.</a:t>
            </a:r>
            <a:endParaRPr>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sz="1200" b="0" i="0" u="none" strike="noStrike" cap="none">
                <a:solidFill>
                  <a:srgbClr val="000000"/>
                </a:solidFill>
                <a:latin typeface="Calibri" panose="020F0502020204030204" pitchFamily="34" charset="0"/>
                <a:ea typeface="arial"/>
                <a:cs typeface="Calibri" panose="020F0502020204030204" pitchFamily="34" charset="0"/>
                <a:sym typeface="arial"/>
              </a:rPr>
              <a:t> 2. Bring up the English translations.  Emphasise the two meanings for the infinitive.</a:t>
            </a:r>
            <a:endParaRPr>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rgbClr val="000000"/>
              </a:buClr>
              <a:buSzPts val="1200"/>
              <a:buFont typeface="Calibri"/>
              <a:buNone/>
            </a:pPr>
            <a:r>
              <a:rPr lang="en-GB" sz="1200" b="0" i="0" u="none" strike="noStrike" cap="none">
                <a:solidFill>
                  <a:srgbClr val="000000"/>
                </a:solidFill>
                <a:latin typeface="Calibri" panose="020F0502020204030204" pitchFamily="34" charset="0"/>
                <a:ea typeface="arial"/>
                <a:cs typeface="Calibri" panose="020F0502020204030204" pitchFamily="34" charset="0"/>
                <a:sym typeface="arial"/>
              </a:rPr>
              <a:t>3. Bring up the short form </a:t>
            </a:r>
            <a:r>
              <a:rPr lang="en-GB" sz="1200" b="1" i="0" u="none" strike="noStrike" cap="none">
                <a:solidFill>
                  <a:srgbClr val="000000"/>
                </a:solidFill>
                <a:latin typeface="Calibri" panose="020F0502020204030204" pitchFamily="34" charset="0"/>
                <a:ea typeface="arial"/>
                <a:cs typeface="Calibri" panose="020F0502020204030204" pitchFamily="34" charset="0"/>
                <a:sym typeface="arial"/>
              </a:rPr>
              <a:t>ist</a:t>
            </a:r>
            <a:r>
              <a:rPr lang="en-GB" sz="1200" b="0" i="1" u="none" strike="noStrike" cap="none">
                <a:solidFill>
                  <a:srgbClr val="000000"/>
                </a:solidFill>
                <a:latin typeface="Calibri" panose="020F0502020204030204" pitchFamily="34" charset="0"/>
                <a:ea typeface="arial"/>
                <a:cs typeface="Calibri" panose="020F0502020204030204" pitchFamily="34" charset="0"/>
                <a:sym typeface="arial"/>
              </a:rPr>
              <a:t>, </a:t>
            </a:r>
            <a:r>
              <a:rPr lang="en-GB" sz="1200" b="0" i="0" u="none" strike="noStrike" cap="none">
                <a:solidFill>
                  <a:srgbClr val="000000"/>
                </a:solidFill>
                <a:latin typeface="Calibri" panose="020F0502020204030204" pitchFamily="34" charset="0"/>
                <a:ea typeface="arial"/>
                <a:cs typeface="Calibri" panose="020F0502020204030204" pitchFamily="34" charset="0"/>
                <a:sym typeface="arial"/>
              </a:rPr>
              <a:t>say it, students repeat it.</a:t>
            </a:r>
            <a:endParaRPr sz="1200" b="1" i="0" u="none" strike="noStrike" cap="none">
              <a:solidFill>
                <a:srgbClr val="000000"/>
              </a:solidFill>
              <a:latin typeface="Calibri" panose="020F0502020204030204" pitchFamily="34" charset="0"/>
              <a:ea typeface="arial"/>
              <a:cs typeface="Calibri" panose="020F0502020204030204" pitchFamily="34" charset="0"/>
              <a:sym typeface="arial"/>
            </a:endParaRPr>
          </a:p>
          <a:p>
            <a:pPr marL="0" lvl="0" indent="0" algn="l" rtl="0">
              <a:spcBef>
                <a:spcPts val="0"/>
              </a:spcBef>
              <a:spcAft>
                <a:spcPts val="0"/>
              </a:spcAft>
              <a:buNone/>
            </a:pPr>
            <a:r>
              <a:rPr lang="en-GB" sz="1200" b="0" i="0" u="none" strike="noStrike" cap="none">
                <a:solidFill>
                  <a:srgbClr val="000000"/>
                </a:solidFill>
                <a:latin typeface="Calibri" panose="020F0502020204030204" pitchFamily="34" charset="0"/>
                <a:ea typeface="arial"/>
                <a:cs typeface="Calibri" panose="020F0502020204030204" pitchFamily="34" charset="0"/>
                <a:sym typeface="arial"/>
              </a:rPr>
              <a:t>4. Try to elicit the meaning from the students.  </a:t>
            </a:r>
            <a:r>
              <a:rPr lang="en-GB" i="0">
                <a:latin typeface="Calibri" panose="020F0502020204030204" pitchFamily="34" charset="0"/>
                <a:cs typeface="Calibri" panose="020F0502020204030204" pitchFamily="34" charset="0"/>
              </a:rPr>
              <a:t>They know ‘ist’ already, but it’s important that they connect  ‘is’ and ‘be’, ‘ist’ and ‘sein’.  These verbs are so irregular in English and German that many students will not know that ‘is’ and ‘be’ are connected.  It’s important to establish and reinforce this, often.</a:t>
            </a:r>
            <a:endParaRPr>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b="0" i="0">
              <a:solidFill>
                <a:srgbClr val="000000"/>
              </a:solidFill>
              <a:latin typeface="Calibri" panose="020F0502020204030204" pitchFamily="34" charset="0"/>
              <a:ea typeface="arial"/>
              <a:cs typeface="Calibri" panose="020F0502020204030204" pitchFamily="34" charset="0"/>
              <a:sym typeface="arial"/>
            </a:endParaRPr>
          </a:p>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694" name="Google Shape;694;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44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295100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2" name="Google Shape;702;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and short form again.</a:t>
            </a:r>
            <a:endParaRPr/>
          </a:p>
          <a:p>
            <a:pPr marL="0" lvl="0" indent="0" algn="l" rtl="0">
              <a:spcBef>
                <a:spcPts val="0"/>
              </a:spcBef>
              <a:spcAft>
                <a:spcPts val="0"/>
              </a:spcAft>
              <a:buNone/>
            </a:pPr>
            <a:endParaRPr/>
          </a:p>
        </p:txBody>
      </p:sp>
      <p:sp>
        <p:nvSpPr>
          <p:cNvPr id="703" name="Google Shape;703;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45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584868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3" name="Google Shape;713;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0" lvl="0" indent="0" algn="l" rtl="0">
              <a:spcBef>
                <a:spcPts val="0"/>
              </a:spcBef>
              <a:spcAft>
                <a:spcPts val="0"/>
              </a:spcAft>
              <a:buNone/>
            </a:pPr>
            <a:endParaRPr/>
          </a:p>
        </p:txBody>
      </p:sp>
      <p:sp>
        <p:nvSpPr>
          <p:cNvPr id="714" name="Google Shape;714;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46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679510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2" name="Google Shape;722;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short form in a sentence.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723" name="Google Shape;723;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47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563100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1" name="Google Shape;731;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732" name="Google Shape;732;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48</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772443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744" name="Google Shape;744;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49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807416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[e] </a:t>
            </a:r>
            <a:r>
              <a:rPr lang="en-GB" baseline="0" dirty="0"/>
              <a:t>and then the </a:t>
            </a:r>
            <a:r>
              <a:rPr lang="en-GB" b="1" baseline="0" dirty="0"/>
              <a:t>source</a:t>
            </a:r>
            <a:r>
              <a:rPr lang="en-GB" baseline="0" dirty="0"/>
              <a:t> word again ‘</a:t>
            </a:r>
            <a:r>
              <a:rPr lang="en-GB" b="1" baseline="0" dirty="0" err="1"/>
              <a:t>geben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geben</a:t>
            </a:r>
            <a:r>
              <a:rPr lang="en-GB" baseline="0" dirty="0"/>
              <a:t> [57]; </a:t>
            </a:r>
            <a:r>
              <a:rPr lang="en-GB" b="1" baseline="0" dirty="0" err="1"/>
              <a:t>mehr</a:t>
            </a:r>
            <a:r>
              <a:rPr lang="en-GB" b="0" baseline="0" dirty="0"/>
              <a:t> [58]</a:t>
            </a:r>
            <a:r>
              <a:rPr lang="en-GB" baseline="0" dirty="0"/>
              <a:t> </a:t>
            </a:r>
            <a:r>
              <a:rPr lang="en-GB" b="1" baseline="0" dirty="0"/>
              <a:t>Leben</a:t>
            </a:r>
            <a:r>
              <a:rPr lang="en-GB" baseline="0" dirty="0"/>
              <a:t> [220]; </a:t>
            </a:r>
            <a:r>
              <a:rPr lang="en-GB" b="1" baseline="0" dirty="0" err="1"/>
              <a:t>sehen</a:t>
            </a:r>
            <a:r>
              <a:rPr lang="en-GB" baseline="0" dirty="0"/>
              <a:t> [81]; </a:t>
            </a:r>
            <a:r>
              <a:rPr lang="en-GB" b="1" baseline="0" dirty="0"/>
              <a:t>Meer </a:t>
            </a:r>
            <a:r>
              <a:rPr lang="en-GB" baseline="0" dirty="0"/>
              <a:t>[977]; </a:t>
            </a:r>
            <a:r>
              <a:rPr lang="en-GB" b="1" baseline="0" dirty="0" err="1"/>
              <a:t>Idee</a:t>
            </a:r>
            <a:r>
              <a:rPr lang="en-GB" b="1" baseline="0" dirty="0"/>
              <a:t> </a:t>
            </a:r>
            <a:r>
              <a:rPr lang="en-GB" baseline="0" dirty="0"/>
              <a:t>[641].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70436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5" name="Google Shape;755;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Timing: 6 minutes (all six slides)</a:t>
            </a:r>
            <a:br>
              <a:rPr lang="en-GB"/>
            </a:br>
            <a:br>
              <a:rPr lang="en-GB" b="1"/>
            </a:br>
            <a:r>
              <a:rPr lang="en-GB" b="1"/>
              <a:t>Aim: </a:t>
            </a:r>
            <a:r>
              <a:rPr lang="en-GB" b="0"/>
              <a:t>To practise recall of the vocabulary introduced this week and last week.</a:t>
            </a:r>
            <a:br>
              <a:rPr lang="en-GB" b="0"/>
            </a:br>
            <a:br>
              <a:rPr lang="en-GB"/>
            </a:br>
            <a:r>
              <a:rPr lang="en-GB" b="1"/>
              <a:t>Procedure:</a:t>
            </a:r>
            <a:br>
              <a:rPr lang="en-GB"/>
            </a:br>
            <a:r>
              <a:rPr lang="en-GB"/>
              <a:t>1.</a:t>
            </a:r>
            <a:r>
              <a:rPr lang="en-GB" b="0"/>
              <a:t> Students know ‘was’ ‘ist’ and ‘die’.  They don’t know ‘Ausnahme’.  Ensure the meaning is clear.  Tell them the English meaning. </a:t>
            </a:r>
            <a:endParaRPr/>
          </a:p>
          <a:p>
            <a:pPr marL="0" marR="0" lvl="0" indent="0" algn="l" rtl="0">
              <a:lnSpc>
                <a:spcPct val="100000"/>
              </a:lnSpc>
              <a:spcBef>
                <a:spcPts val="0"/>
              </a:spcBef>
              <a:spcAft>
                <a:spcPts val="0"/>
              </a:spcAft>
              <a:buClr>
                <a:schemeClr val="dk1"/>
              </a:buClr>
              <a:buSzPts val="1200"/>
              <a:buFont typeface="Calibri"/>
              <a:buNone/>
            </a:pPr>
            <a:r>
              <a:rPr lang="en-GB" b="0"/>
              <a:t>2. </a:t>
            </a:r>
            <a:r>
              <a:rPr lang="en-GB"/>
              <a:t>Explain that each set of four words has an odd one out. The reasons are mixed bringing together the various things students have learnt so far. For example, the set might be 3 neuter words and one masculine or 3 long vowel words and one short vowel one.</a:t>
            </a:r>
            <a:endParaRPr b="0"/>
          </a:p>
          <a:p>
            <a:pPr marL="0" marR="0" lvl="0" indent="0" algn="l" rtl="0">
              <a:lnSpc>
                <a:spcPct val="100000"/>
              </a:lnSpc>
              <a:spcBef>
                <a:spcPts val="0"/>
              </a:spcBef>
              <a:spcAft>
                <a:spcPts val="0"/>
              </a:spcAft>
              <a:buClr>
                <a:schemeClr val="dk1"/>
              </a:buClr>
              <a:buSzPts val="1200"/>
              <a:buFont typeface="Calibri"/>
              <a:buNone/>
            </a:pPr>
            <a:r>
              <a:rPr lang="en-GB"/>
              <a:t>3. Teacher asks 'Was ist die Ausnahme?' Students respond. Teacher models: ‘David sagt, das ist der Tag.  Ist das richtig? Ja? Nein?’, and so on, until all answers are checked. </a:t>
            </a:r>
            <a:endParaRPr/>
          </a:p>
          <a:p>
            <a:pPr marL="0" marR="0" lvl="0" indent="0" algn="l" rtl="0">
              <a:lnSpc>
                <a:spcPct val="100000"/>
              </a:lnSpc>
              <a:spcBef>
                <a:spcPts val="0"/>
              </a:spcBef>
              <a:spcAft>
                <a:spcPts val="0"/>
              </a:spcAft>
              <a:buClr>
                <a:schemeClr val="dk1"/>
              </a:buClr>
              <a:buSzPts val="1200"/>
              <a:buFont typeface="Calibri"/>
              <a:buNone/>
            </a:pPr>
            <a:r>
              <a:rPr lang="en-GB"/>
              <a:t>This also revisits </a:t>
            </a:r>
            <a:r>
              <a:rPr lang="en-GB" b="1"/>
              <a:t>richtig / falsch / ja / nein / oder</a:t>
            </a:r>
            <a:r>
              <a:rPr lang="en-GB"/>
              <a:t>. </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GB" b="1"/>
              <a:t>Answer: die Flasche (3 neuter nouns + 1 feminine)</a:t>
            </a:r>
            <a:br>
              <a:rPr lang="en-GB"/>
            </a:br>
            <a:br>
              <a:rPr lang="en-GB"/>
            </a:br>
            <a:r>
              <a:rPr lang="en-GB" b="1"/>
              <a:t>Word frequency (1 is the most frequent word in German): </a:t>
            </a:r>
            <a:br>
              <a:rPr lang="en-GB"/>
            </a:br>
            <a:r>
              <a:rPr lang="en-GB"/>
              <a:t>das Fenster [634] die Flasche [1762] das Heft [3598] die Klasse [619] der Mann [131] das Paar [284] die Tafel [3660] der Tag [108] der Tisch [494]</a:t>
            </a:r>
            <a:br>
              <a:rPr lang="en-GB"/>
            </a:br>
            <a:r>
              <a:rPr lang="en-GB" i="1"/>
              <a:t>Source:  Jones, R.L. &amp; Tschirner, E. (2011). A frequency dictionary of German: core vocabulary for learners. Routledge</a:t>
            </a:r>
            <a:endParaRPr/>
          </a:p>
          <a:p>
            <a:pPr marL="0" lvl="0" indent="0" algn="l" rtl="0">
              <a:spcBef>
                <a:spcPts val="0"/>
              </a:spcBef>
              <a:spcAft>
                <a:spcPts val="0"/>
              </a:spcAft>
              <a:buNone/>
            </a:pPr>
            <a:br>
              <a:rPr lang="en-GB"/>
            </a:br>
            <a:endParaRPr/>
          </a:p>
          <a:p>
            <a:pPr marL="0" lvl="0" indent="0" algn="l" rtl="0">
              <a:spcBef>
                <a:spcPts val="0"/>
              </a:spcBef>
              <a:spcAft>
                <a:spcPts val="0"/>
              </a:spcAft>
              <a:buNone/>
            </a:pPr>
            <a:endParaRPr/>
          </a:p>
        </p:txBody>
      </p:sp>
      <p:sp>
        <p:nvSpPr>
          <p:cNvPr id="756" name="Google Shape;756;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7798041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2" name="Google Shape;772;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0"/>
              <a:t>As previous slide.</a:t>
            </a:r>
            <a:endParaRPr b="0"/>
          </a:p>
          <a:p>
            <a:pPr marL="0" lvl="0" indent="0" algn="l" rtl="0">
              <a:spcBef>
                <a:spcPts val="0"/>
              </a:spcBef>
              <a:spcAft>
                <a:spcPts val="0"/>
              </a:spcAft>
              <a:buNone/>
            </a:pPr>
            <a:endParaRPr b="0"/>
          </a:p>
          <a:p>
            <a:pPr marL="0" marR="0" lvl="0" indent="0" algn="l" rtl="0">
              <a:lnSpc>
                <a:spcPct val="100000"/>
              </a:lnSpc>
              <a:spcBef>
                <a:spcPts val="0"/>
              </a:spcBef>
              <a:spcAft>
                <a:spcPts val="0"/>
              </a:spcAft>
              <a:buClr>
                <a:schemeClr val="dk1"/>
              </a:buClr>
              <a:buSzPts val="1200"/>
              <a:buFont typeface="Calibri"/>
              <a:buNone/>
            </a:pPr>
            <a:r>
              <a:rPr lang="en-GB" b="1"/>
              <a:t>Answer: die Idee (2 short e + one long e)</a:t>
            </a:r>
            <a:endParaRPr/>
          </a:p>
          <a:p>
            <a:pPr marL="0" marR="0" lvl="0" indent="0" algn="l" rtl="0">
              <a:lnSpc>
                <a:spcPct val="100000"/>
              </a:lnSpc>
              <a:spcBef>
                <a:spcPts val="0"/>
              </a:spcBef>
              <a:spcAft>
                <a:spcPts val="0"/>
              </a:spcAft>
              <a:buClr>
                <a:schemeClr val="dk1"/>
              </a:buClr>
              <a:buSzPts val="1200"/>
              <a:buFont typeface="Calibri"/>
              <a:buNone/>
            </a:pPr>
            <a:br>
              <a:rPr lang="en-GB"/>
            </a:br>
            <a:r>
              <a:rPr lang="en-GB" b="1"/>
              <a:t>Word frequency (1 is the most frequent word in German): </a:t>
            </a:r>
            <a:br>
              <a:rPr lang="en-GB"/>
            </a:br>
            <a:r>
              <a:rPr lang="en-GB"/>
              <a:t>das Fenster [634] die Flasche [1762] das Heft [3598] die Klasse [619] der Mann [131] das Paar [284] die Tafel [3660] der Tag [108] der Tisch [494]</a:t>
            </a:r>
            <a:br>
              <a:rPr lang="en-GB"/>
            </a:br>
            <a:r>
              <a:rPr lang="en-GB" i="1"/>
              <a:t>Source:  Jones, R.L. &amp; Tschirner, E. (2011). A frequency dictionary of German: core vocabulary for learners. Routledge</a:t>
            </a:r>
            <a:endParaRPr i="1"/>
          </a:p>
        </p:txBody>
      </p:sp>
      <p:sp>
        <p:nvSpPr>
          <p:cNvPr id="773" name="Google Shape;773;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077516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0" name="Google Shape;790;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0"/>
              <a:t>As previous slide.</a:t>
            </a: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GB" b="1"/>
              <a:t>Answer: die Tafel (3 masculine nouns + one feminine)</a:t>
            </a:r>
            <a:br>
              <a:rPr lang="en-GB"/>
            </a:br>
            <a:br>
              <a:rPr lang="en-GB"/>
            </a:br>
            <a:r>
              <a:rPr lang="en-GB" b="1"/>
              <a:t>Word frequency (1 is the most frequent word in German): </a:t>
            </a:r>
            <a:br>
              <a:rPr lang="en-GB"/>
            </a:br>
            <a:r>
              <a:rPr lang="en-GB"/>
              <a:t>das Fenster [634] die Flasche [1762] das Heft [3598] die Klasse [619] der Mann [131] das Paar [284] die Tafel [3660] der Tag [108] der Tisch [494]</a:t>
            </a:r>
            <a:br>
              <a:rPr lang="en-GB"/>
            </a:br>
            <a:r>
              <a:rPr lang="en-GB" i="1"/>
              <a:t>Source:  Jones, R.L. &amp; Tschirner, E. (2011). A frequency dictionary of German: core vocabulary for learners. Routledge</a:t>
            </a:r>
            <a:endParaRPr i="1"/>
          </a:p>
        </p:txBody>
      </p:sp>
      <p:sp>
        <p:nvSpPr>
          <p:cNvPr id="791" name="Google Shape;791;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495883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1" name="Google Shape;811;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0"/>
              <a:t>As previous slide.</a:t>
            </a:r>
          </a:p>
          <a:p>
            <a:pPr marL="0" lvl="0" indent="0" algn="l" rtl="0">
              <a:spcBef>
                <a:spcPts val="0"/>
              </a:spcBef>
              <a:spcAft>
                <a:spcPts val="0"/>
              </a:spcAft>
              <a:buNone/>
            </a:pPr>
            <a:endParaRPr lang="en-GB" b="0"/>
          </a:p>
          <a:p>
            <a:pPr marL="0" marR="0" lvl="0" indent="0" algn="l" rtl="0">
              <a:lnSpc>
                <a:spcPct val="100000"/>
              </a:lnSpc>
              <a:spcBef>
                <a:spcPts val="0"/>
              </a:spcBef>
              <a:spcAft>
                <a:spcPts val="0"/>
              </a:spcAft>
              <a:buClr>
                <a:schemeClr val="dk1"/>
              </a:buClr>
              <a:buSzPts val="1200"/>
              <a:buFont typeface="Calibri"/>
              <a:buNone/>
            </a:pPr>
            <a:r>
              <a:rPr lang="en-GB" b="1"/>
              <a:t>Answer: was? (3 verbs and a question word)</a:t>
            </a:r>
            <a:br>
              <a:rPr lang="en-GB"/>
            </a:br>
            <a:br>
              <a:rPr lang="en-GB"/>
            </a:br>
            <a:r>
              <a:rPr lang="en-GB" b="1"/>
              <a:t>Word frequency (1 is the most frequent word in German): </a:t>
            </a:r>
            <a:br>
              <a:rPr lang="en-GB"/>
            </a:br>
            <a:r>
              <a:rPr lang="en-GB"/>
              <a:t>das Fenster [634] die Flasche [1762] das Heft [3598] die Klasse [619] der Mann [131] das Paar [284] die Tafel [3660] der Tag [108] der Tisch [494]</a:t>
            </a:r>
            <a:br>
              <a:rPr lang="en-GB"/>
            </a:br>
            <a:r>
              <a:rPr lang="en-GB" i="1"/>
              <a:t>Source:  Jones, R.L. &amp; Tschirner, E. (2011). A frequency dictionary of German: core vocabulary for learners. Routledge</a:t>
            </a:r>
            <a:endParaRPr/>
          </a:p>
          <a:p>
            <a:pPr marL="0" lvl="0" indent="0" algn="l" rtl="0">
              <a:spcBef>
                <a:spcPts val="0"/>
              </a:spcBef>
              <a:spcAft>
                <a:spcPts val="0"/>
              </a:spcAft>
              <a:buNone/>
            </a:pPr>
            <a:endParaRPr/>
          </a:p>
        </p:txBody>
      </p:sp>
      <p:sp>
        <p:nvSpPr>
          <p:cNvPr id="812" name="Google Shape;812;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612199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8" name="Google Shape;828;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0"/>
              <a:t>As previous slide.</a:t>
            </a:r>
          </a:p>
          <a:p>
            <a:pPr marL="0" lvl="0" indent="0" algn="l" rtl="0">
              <a:spcBef>
                <a:spcPts val="0"/>
              </a:spcBef>
              <a:spcAft>
                <a:spcPts val="0"/>
              </a:spcAft>
              <a:buNone/>
            </a:pPr>
            <a:endParaRPr lang="en-GB" b="0"/>
          </a:p>
          <a:p>
            <a:pPr marL="0" marR="0" lvl="0" indent="0" algn="l" rtl="0">
              <a:lnSpc>
                <a:spcPct val="100000"/>
              </a:lnSpc>
              <a:spcBef>
                <a:spcPts val="0"/>
              </a:spcBef>
              <a:spcAft>
                <a:spcPts val="0"/>
              </a:spcAft>
              <a:buClr>
                <a:schemeClr val="dk1"/>
              </a:buClr>
              <a:buSzPts val="1200"/>
              <a:buFont typeface="Calibri"/>
              <a:buNone/>
            </a:pPr>
            <a:r>
              <a:rPr lang="en-GB" b="1"/>
              <a:t>Answer: kalt (3 long vowels and a short one – mixed a and e)</a:t>
            </a:r>
            <a:br>
              <a:rPr lang="en-GB"/>
            </a:br>
            <a:br>
              <a:rPr lang="en-GB"/>
            </a:br>
            <a:r>
              <a:rPr lang="en-GB" b="1"/>
              <a:t>Word frequency (1 is the most frequent word in German): </a:t>
            </a:r>
            <a:br>
              <a:rPr lang="en-GB"/>
            </a:br>
            <a:r>
              <a:rPr lang="en-GB"/>
              <a:t>das Fenster [634] die Flasche [1762] das Heft [3598] die Klasse [619] der Mann [131] das Paar [284] die Tafel [3660] der Tag [108] der Tisch [494]</a:t>
            </a:r>
            <a:br>
              <a:rPr lang="en-GB"/>
            </a:br>
            <a:r>
              <a:rPr lang="en-GB" i="1"/>
              <a:t>Source:  Jones, R.L. &amp; Tschirner, E. (2011). A frequency dictionary of German: core vocabulary for learners. Routledge</a:t>
            </a:r>
            <a:endParaRPr/>
          </a:p>
          <a:p>
            <a:pPr marL="0" lvl="0" indent="0" algn="l" rtl="0">
              <a:spcBef>
                <a:spcPts val="0"/>
              </a:spcBef>
              <a:spcAft>
                <a:spcPts val="0"/>
              </a:spcAft>
              <a:buNone/>
            </a:pPr>
            <a:endParaRPr/>
          </a:p>
        </p:txBody>
      </p:sp>
      <p:sp>
        <p:nvSpPr>
          <p:cNvPr id="829" name="Google Shape;829;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8897272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6" name="Google Shape;846;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0"/>
              <a:t>As previous slide.</a:t>
            </a:r>
          </a:p>
          <a:p>
            <a:pPr marL="0" lvl="0" indent="0" algn="l" rtl="0">
              <a:spcBef>
                <a:spcPts val="0"/>
              </a:spcBef>
              <a:spcAft>
                <a:spcPts val="0"/>
              </a:spcAft>
              <a:buNone/>
            </a:pPr>
            <a:endParaRPr lang="en-GB" b="0"/>
          </a:p>
          <a:p>
            <a:pPr marL="0" marR="0" lvl="0" indent="0" algn="l" rtl="0">
              <a:lnSpc>
                <a:spcPct val="100000"/>
              </a:lnSpc>
              <a:spcBef>
                <a:spcPts val="0"/>
              </a:spcBef>
              <a:spcAft>
                <a:spcPts val="0"/>
              </a:spcAft>
              <a:buClr>
                <a:schemeClr val="dk1"/>
              </a:buClr>
              <a:buSzPts val="1200"/>
              <a:buFont typeface="Calibri"/>
              <a:buNone/>
            </a:pPr>
            <a:r>
              <a:rPr lang="en-GB" b="1"/>
              <a:t>Answer: der Tag (3 feminine nouns + masculine one)</a:t>
            </a:r>
            <a:endParaRPr/>
          </a:p>
          <a:p>
            <a:pPr marL="0" marR="0" lvl="0" indent="0" algn="l" rtl="0">
              <a:lnSpc>
                <a:spcPct val="100000"/>
              </a:lnSpc>
              <a:spcBef>
                <a:spcPts val="0"/>
              </a:spcBef>
              <a:spcAft>
                <a:spcPts val="0"/>
              </a:spcAft>
              <a:buClr>
                <a:schemeClr val="dk1"/>
              </a:buClr>
              <a:buSzPts val="1200"/>
              <a:buFont typeface="Calibri"/>
              <a:buNone/>
            </a:pPr>
            <a:br>
              <a:rPr lang="en-GB"/>
            </a:br>
            <a:r>
              <a:rPr lang="en-GB" b="1"/>
              <a:t>Word frequency (1 is the most frequent word in German): </a:t>
            </a:r>
            <a:br>
              <a:rPr lang="en-GB"/>
            </a:br>
            <a:r>
              <a:rPr lang="en-GB"/>
              <a:t>das Fenster [634] die Flasche [1762] das Heft [3598] die Klasse [619] der Mann [131] das Paar [284] die Tafel [3660] der Tag [108] der Tisch [494]</a:t>
            </a:r>
            <a:br>
              <a:rPr lang="en-GB"/>
            </a:br>
            <a:r>
              <a:rPr lang="en-GB" i="1"/>
              <a:t>Source:  Jones, R.L. &amp; Tschirner, E. (2011). A frequency dictionary of German: core vocabulary for learners. Routledge</a:t>
            </a:r>
            <a:endParaRPr i="1"/>
          </a:p>
        </p:txBody>
      </p:sp>
      <p:sp>
        <p:nvSpPr>
          <p:cNvPr id="847" name="Google Shape;847;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1512024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r>
              <a:rPr lang="en-US" b="1" dirty="0">
                <a:latin typeface="Calibri" panose="020F0502020204030204" pitchFamily="34" charset="0"/>
                <a:cs typeface="Calibri" panose="020F0502020204030204" pitchFamily="34" charset="0"/>
              </a:rPr>
              <a:t>Timing: </a:t>
            </a:r>
            <a:r>
              <a:rPr lang="en-US" b="1" i="0" dirty="0">
                <a:latin typeface="Calibri" panose="020F0502020204030204" pitchFamily="34" charset="0"/>
                <a:cs typeface="Calibri" panose="020F0502020204030204" pitchFamily="34" charset="0"/>
              </a:rPr>
              <a:t>4 minutes</a:t>
            </a:r>
          </a:p>
          <a:p>
            <a:pPr marL="0" lvl="0" indent="0" algn="l">
              <a:buFont typeface="+mj-lt"/>
              <a:buNone/>
            </a:pPr>
            <a:endParaRPr lang="en-US"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recognition and cued productive oral recall of this week’s vocabulary set.</a:t>
            </a:r>
            <a:br>
              <a:rPr lang="en-GB" b="0" dirty="0">
                <a:latin typeface="Calibri" panose="020F0502020204030204" pitchFamily="34" charset="0"/>
                <a:cs typeface="Calibri" panose="020F0502020204030204" pitchFamily="34" charset="0"/>
              </a:rPr>
            </a:br>
            <a:endParaRPr lang="en-GB" b="0" baseline="0" dirty="0">
              <a:latin typeface="Calibri" panose="020F0502020204030204" pitchFamily="34" charset="0"/>
              <a:cs typeface="Calibri" panose="020F0502020204030204" pitchFamily="34" charset="0"/>
            </a:endParaRPr>
          </a:p>
          <a:p>
            <a:pPr marL="0" lvl="0" indent="0" algn="l">
              <a:buFont typeface="+mj-lt"/>
              <a:buNone/>
            </a:pPr>
            <a:r>
              <a:rPr lang="en-US" b="1" dirty="0">
                <a:latin typeface="Calibri" panose="020F0502020204030204" pitchFamily="34" charset="0"/>
                <a:cs typeface="Calibri" panose="020F0502020204030204" pitchFamily="34" charset="0"/>
              </a:rPr>
              <a:t>Procedure:</a:t>
            </a:r>
          </a:p>
          <a:p>
            <a:pPr marL="0" lvl="0" indent="0" algn="l">
              <a:buFont typeface="+mj-lt"/>
              <a:buNone/>
            </a:pPr>
            <a:r>
              <a:rPr lang="en-US" b="0" dirty="0">
                <a:latin typeface="Calibri" panose="020F0502020204030204" pitchFamily="34" charset="0"/>
                <a:cs typeface="Calibri" panose="020F0502020204030204" pitchFamily="34" charset="0"/>
              </a:rPr>
              <a:t>1. Students supply the German</a:t>
            </a:r>
            <a:r>
              <a:rPr lang="en-US" b="0" baseline="0" dirty="0">
                <a:latin typeface="Calibri" panose="020F0502020204030204" pitchFamily="34" charset="0"/>
                <a:cs typeface="Calibri" panose="020F0502020204030204" pitchFamily="34" charset="0"/>
              </a:rPr>
              <a:t> for the word which appears in English.  The aim is to be able to give the German before the teacher counts </a:t>
            </a:r>
            <a:r>
              <a:rPr lang="en-US" b="0" baseline="0" dirty="0" err="1">
                <a:latin typeface="Calibri" panose="020F0502020204030204" pitchFamily="34" charset="0"/>
                <a:cs typeface="Calibri" panose="020F0502020204030204" pitchFamily="34" charset="0"/>
              </a:rPr>
              <a:t>drei</a:t>
            </a:r>
            <a:r>
              <a:rPr lang="en-US" b="0" baseline="0" dirty="0">
                <a:latin typeface="Calibri" panose="020F0502020204030204" pitchFamily="34" charset="0"/>
                <a:cs typeface="Calibri" panose="020F0502020204030204" pitchFamily="34" charset="0"/>
              </a:rPr>
              <a:t> – </a:t>
            </a:r>
            <a:r>
              <a:rPr lang="en-US" b="0" baseline="0" dirty="0" err="1">
                <a:latin typeface="Calibri" panose="020F0502020204030204" pitchFamily="34" charset="0"/>
                <a:cs typeface="Calibri" panose="020F0502020204030204" pitchFamily="34" charset="0"/>
              </a:rPr>
              <a:t>zwei</a:t>
            </a:r>
            <a:r>
              <a:rPr lang="en-US" b="0" baseline="0" dirty="0">
                <a:latin typeface="Calibri" panose="020F0502020204030204" pitchFamily="34" charset="0"/>
                <a:cs typeface="Calibri" panose="020F0502020204030204" pitchFamily="34" charset="0"/>
              </a:rPr>
              <a:t> – </a:t>
            </a:r>
            <a:r>
              <a:rPr lang="en-US" b="0" baseline="0" dirty="0" err="1">
                <a:latin typeface="Calibri" panose="020F0502020204030204" pitchFamily="34" charset="0"/>
                <a:cs typeface="Calibri" panose="020F0502020204030204" pitchFamily="34" charset="0"/>
              </a:rPr>
              <a:t>eins</a:t>
            </a:r>
            <a:r>
              <a:rPr lang="en-US" b="0" baseline="0" dirty="0">
                <a:latin typeface="Calibri" panose="020F0502020204030204" pitchFamily="34" charset="0"/>
                <a:cs typeface="Calibri" panose="020F0502020204030204" pitchFamily="34" charset="0"/>
              </a:rPr>
              <a:t>.  </a:t>
            </a:r>
            <a:endParaRPr lang="en-US" b="0" dirty="0">
              <a:latin typeface="Calibri" panose="020F0502020204030204" pitchFamily="34" charset="0"/>
              <a:cs typeface="Calibri" panose="020F0502020204030204" pitchFamily="34" charset="0"/>
            </a:endParaRPr>
          </a:p>
          <a:p>
            <a:pPr marL="0" lvl="0" indent="0" algn="l">
              <a:buFont typeface="+mj-lt"/>
              <a:buNone/>
            </a:pPr>
            <a:endParaRPr lang="en-US" b="0" dirty="0">
              <a:latin typeface="Calibri" panose="020F0502020204030204" pitchFamily="34" charset="0"/>
              <a:cs typeface="Calibri" panose="020F0502020204030204" pitchFamily="34" charset="0"/>
            </a:endParaRPr>
          </a:p>
          <a:p>
            <a:pPr marL="0" lvl="0" indent="0" algn="l">
              <a:buFont typeface="+mj-lt"/>
              <a:buNone/>
            </a:pPr>
            <a:r>
              <a:rPr lang="en-US" b="1" dirty="0">
                <a:latin typeface="Calibri" panose="020F0502020204030204" pitchFamily="34" charset="0"/>
                <a:cs typeface="Calibri" panose="020F0502020204030204" pitchFamily="34" charset="0"/>
              </a:rPr>
              <a:t>Notes:</a:t>
            </a:r>
          </a:p>
          <a:p>
            <a:pPr marL="0" lvl="0" indent="0" algn="l">
              <a:buFont typeface="+mj-lt"/>
              <a:buNone/>
            </a:pPr>
            <a:r>
              <a:rPr lang="en-US" b="0" baseline="0" dirty="0">
                <a:latin typeface="Calibri" panose="020F0502020204030204" pitchFamily="34" charset="0"/>
                <a:cs typeface="Calibri" panose="020F0502020204030204" pitchFamily="34" charset="0"/>
              </a:rPr>
              <a:t>1. T</a:t>
            </a:r>
            <a:r>
              <a:rPr lang="en-US" b="0" dirty="0">
                <a:latin typeface="Calibri" panose="020F0502020204030204" pitchFamily="34" charset="0"/>
                <a:cs typeface="Calibri" panose="020F0502020204030204" pitchFamily="34" charset="0"/>
              </a:rPr>
              <a:t>he</a:t>
            </a:r>
            <a:r>
              <a:rPr lang="en-US" b="0" baseline="0" dirty="0">
                <a:latin typeface="Calibri" panose="020F0502020204030204" pitchFamily="34" charset="0"/>
                <a:cs typeface="Calibri" panose="020F0502020204030204" pitchFamily="34" charset="0"/>
              </a:rPr>
              <a:t> activity</a:t>
            </a:r>
            <a:r>
              <a:rPr lang="en-US" b="0" dirty="0">
                <a:latin typeface="Calibri" panose="020F0502020204030204" pitchFamily="34" charset="0"/>
                <a:cs typeface="Calibri" panose="020F0502020204030204" pitchFamily="34" charset="0"/>
              </a:rPr>
              <a:t> can be repeated,</a:t>
            </a:r>
            <a:r>
              <a:rPr lang="en-US" b="0" baseline="0" dirty="0">
                <a:latin typeface="Calibri" panose="020F0502020204030204" pitchFamily="34" charset="0"/>
                <a:cs typeface="Calibri" panose="020F0502020204030204" pitchFamily="34" charset="0"/>
              </a:rPr>
              <a:t> clicking faster through the animations to increase speed of recall.</a:t>
            </a:r>
          </a:p>
          <a:p>
            <a:pPr marL="0" lvl="0" indent="0" algn="l">
              <a:buFont typeface="+mj-lt"/>
              <a:buNone/>
            </a:pPr>
            <a:r>
              <a:rPr lang="en-US" b="0" baseline="0" dirty="0">
                <a:latin typeface="Calibri" panose="020F0502020204030204" pitchFamily="34" charset="0"/>
                <a:cs typeface="Calibri" panose="020F0502020204030204" pitchFamily="34" charset="0"/>
              </a:rPr>
              <a:t>2. Teachers may wish to give students 30 seconds to look at the German words before showing the English prompts.</a:t>
            </a:r>
            <a:endParaRPr lang="en-US" b="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40984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latin typeface="Calibri" panose="020F0502020204030204" pitchFamily="34" charset="0"/>
                <a:cs typeface="Calibri" panose="020F0502020204030204" pitchFamily="34" charset="0"/>
              </a:rPr>
              <a:t>Timing: 3 mins (three slides)</a:t>
            </a:r>
          </a:p>
          <a:p>
            <a:pPr marL="0"/>
            <a:endParaRPr lang="en-GB" b="1" dirty="0">
              <a:latin typeface="Calibri" panose="020F0502020204030204" pitchFamily="34" charset="0"/>
              <a:cs typeface="Calibri" panose="020F0502020204030204" pitchFamily="34" charset="0"/>
            </a:endParaRPr>
          </a:p>
          <a:p>
            <a:pPr marL="0"/>
            <a:r>
              <a:rPr lang="en-GB" b="1" dirty="0">
                <a:latin typeface="Calibri" panose="020F0502020204030204" pitchFamily="34" charset="0"/>
                <a:cs typeface="Calibri" panose="020F0502020204030204" pitchFamily="34" charset="0"/>
              </a:rPr>
              <a:t>Aim: </a:t>
            </a:r>
            <a:r>
              <a:rPr lang="en-GB" dirty="0">
                <a:latin typeface="Calibri" panose="020F0502020204030204" pitchFamily="34" charset="0"/>
                <a:cs typeface="Calibri" panose="020F0502020204030204" pitchFamily="34" charset="0"/>
              </a:rPr>
              <a:t>to gain</a:t>
            </a:r>
            <a:r>
              <a:rPr lang="en-GB" baseline="0" dirty="0">
                <a:latin typeface="Calibri" panose="020F0502020204030204" pitchFamily="34" charset="0"/>
                <a:cs typeface="Calibri" panose="020F0502020204030204" pitchFamily="34" charset="0"/>
              </a:rPr>
              <a:t> confidence in reading aloud and practising long and short [a] in particular, whilst the listening student practises aural comprehension of vocabulary from this week’s sets.</a:t>
            </a:r>
            <a:br>
              <a:rPr lang="en-GB" baseline="0" dirty="0">
                <a:latin typeface="Calibri" panose="020F0502020204030204" pitchFamily="34" charset="0"/>
                <a:cs typeface="Calibri" panose="020F0502020204030204" pitchFamily="34" charset="0"/>
              </a:rPr>
            </a:br>
            <a:r>
              <a:rPr lang="en-GB" i="1" baseline="0" dirty="0">
                <a:latin typeface="Calibri" panose="020F0502020204030204" pitchFamily="34" charset="0"/>
                <a:cs typeface="Calibri" panose="020F0502020204030204" pitchFamily="34" charset="0"/>
              </a:rPr>
              <a:t>Note: as far as possible words with the SSCs long and short [a] have been grouped together.</a:t>
            </a:r>
          </a:p>
          <a:p>
            <a:pPr marL="0"/>
            <a:endParaRPr lang="en-GB" baseline="0" dirty="0">
              <a:latin typeface="Calibri" panose="020F0502020204030204" pitchFamily="34" charset="0"/>
              <a:cs typeface="Calibri" panose="020F0502020204030204" pitchFamily="34" charset="0"/>
            </a:endParaRPr>
          </a:p>
          <a:p>
            <a:pPr marL="0"/>
            <a:r>
              <a:rPr lang="en-GB" b="1" dirty="0">
                <a:latin typeface="Calibri" panose="020F0502020204030204" pitchFamily="34" charset="0"/>
                <a:cs typeface="Calibri" panose="020F0502020204030204" pitchFamily="34" charset="0"/>
              </a:rPr>
              <a:t>Procedure:</a:t>
            </a:r>
          </a:p>
          <a:p>
            <a:pPr marL="0" indent="-228600">
              <a:buAutoNum type="arabicPeriod"/>
            </a:pPr>
            <a:r>
              <a:rPr lang="en-GB" dirty="0">
                <a:latin typeface="Calibri" panose="020F0502020204030204" pitchFamily="34" charset="0"/>
                <a:cs typeface="Calibri" panose="020F0502020204030204" pitchFamily="34" charset="0"/>
              </a:rPr>
              <a:t>Student B turns away from the board.</a:t>
            </a:r>
          </a:p>
          <a:p>
            <a:pPr marL="0" indent="-228600">
              <a:buAutoNum type="arabicPeriod"/>
            </a:pPr>
            <a:r>
              <a:rPr lang="en-GB" dirty="0">
                <a:latin typeface="Calibri" panose="020F0502020204030204" pitchFamily="34" charset="0"/>
                <a:cs typeface="Calibri" panose="020F0502020204030204" pitchFamily="34" charset="0"/>
              </a:rPr>
              <a:t>Student A reads out five of the words in this</a:t>
            </a:r>
            <a:r>
              <a:rPr lang="en-GB" baseline="0" dirty="0">
                <a:latin typeface="Calibri" panose="020F0502020204030204" pitchFamily="34" charset="0"/>
                <a:cs typeface="Calibri" panose="020F0502020204030204" pitchFamily="34" charset="0"/>
              </a:rPr>
              <a:t> week’s</a:t>
            </a:r>
            <a:r>
              <a:rPr lang="en-GB" dirty="0">
                <a:latin typeface="Calibri" panose="020F0502020204030204" pitchFamily="34" charset="0"/>
                <a:cs typeface="Calibri" panose="020F0502020204030204" pitchFamily="34" charset="0"/>
              </a:rPr>
              <a:t> vocabulary set.</a:t>
            </a:r>
          </a:p>
          <a:p>
            <a:pPr marL="0" indent="-228600">
              <a:buAutoNum type="arabicPeriod"/>
            </a:pPr>
            <a:r>
              <a:rPr lang="en-GB" baseline="0" dirty="0">
                <a:latin typeface="Calibri" panose="020F0502020204030204" pitchFamily="34" charset="0"/>
                <a:cs typeface="Calibri" panose="020F0502020204030204" pitchFamily="34" charset="0"/>
              </a:rPr>
              <a:t>Student B listens and says the English meanings of the words, in the same order as they were said in German.</a:t>
            </a:r>
          </a:p>
          <a:p>
            <a:pPr marL="0" indent="-228600">
              <a:buAutoNum type="arabicPeriod"/>
            </a:pPr>
            <a:r>
              <a:rPr lang="en-GB" baseline="0" dirty="0">
                <a:latin typeface="Calibri" panose="020F0502020204030204" pitchFamily="34" charset="0"/>
                <a:cs typeface="Calibri" panose="020F0502020204030204" pitchFamily="34" charset="0"/>
              </a:rPr>
              <a:t>Students swap roles.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8324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latin typeface="Calibri" panose="020F0502020204030204" pitchFamily="34" charset="0"/>
                <a:cs typeface="Calibri" panose="020F0502020204030204" pitchFamily="34" charset="0"/>
              </a:rPr>
              <a:t>[1/2]</a:t>
            </a:r>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Procedure:</a:t>
            </a:r>
          </a:p>
          <a:p>
            <a:pPr marL="0" indent="-228600">
              <a:buAutoNum type="arabicPeriod"/>
            </a:pPr>
            <a:r>
              <a:rPr lang="en-GB" dirty="0">
                <a:latin typeface="Calibri" panose="020F0502020204030204" pitchFamily="34" charset="0"/>
                <a:cs typeface="Calibri" panose="020F0502020204030204" pitchFamily="34" charset="0"/>
              </a:rPr>
              <a:t>Student B turns away from the board.</a:t>
            </a:r>
          </a:p>
          <a:p>
            <a:pPr marL="0" indent="-228600">
              <a:buAutoNum type="arabicPeriod"/>
            </a:pPr>
            <a:r>
              <a:rPr lang="en-GB" dirty="0">
                <a:latin typeface="Calibri" panose="020F0502020204030204" pitchFamily="34" charset="0"/>
                <a:cs typeface="Calibri" panose="020F0502020204030204" pitchFamily="34" charset="0"/>
              </a:rPr>
              <a:t>Student A reads out five of the words in this</a:t>
            </a:r>
            <a:r>
              <a:rPr lang="en-GB" baseline="0" dirty="0">
                <a:latin typeface="Calibri" panose="020F0502020204030204" pitchFamily="34" charset="0"/>
                <a:cs typeface="Calibri" panose="020F0502020204030204" pitchFamily="34" charset="0"/>
              </a:rPr>
              <a:t> week’s</a:t>
            </a:r>
            <a:r>
              <a:rPr lang="en-GB" dirty="0">
                <a:latin typeface="Calibri" panose="020F0502020204030204" pitchFamily="34" charset="0"/>
                <a:cs typeface="Calibri" panose="020F0502020204030204" pitchFamily="34" charset="0"/>
              </a:rPr>
              <a:t> vocabulary as they appear on the board, on a click.</a:t>
            </a:r>
          </a:p>
          <a:p>
            <a:pPr marL="0" indent="-228600">
              <a:buAutoNum type="arabicPeriod"/>
            </a:pPr>
            <a:r>
              <a:rPr lang="en-GB" baseline="0" dirty="0">
                <a:latin typeface="Calibri" panose="020F0502020204030204" pitchFamily="34" charset="0"/>
                <a:cs typeface="Calibri" panose="020F0502020204030204" pitchFamily="34" charset="0"/>
              </a:rPr>
              <a:t>Student B listens and says the English meanings of the words, in the same order as they were said in German.</a:t>
            </a:r>
            <a:br>
              <a:rPr lang="en-GB" baseline="0" dirty="0">
                <a:latin typeface="Calibri" panose="020F0502020204030204" pitchFamily="34" charset="0"/>
                <a:cs typeface="Calibri" panose="020F0502020204030204" pitchFamily="34" charset="0"/>
              </a:rPr>
            </a:br>
            <a:r>
              <a:rPr lang="en-GB" baseline="0" dirty="0">
                <a:latin typeface="Calibri" panose="020F0502020204030204" pitchFamily="34" charset="0"/>
                <a:cs typeface="Calibri" panose="020F0502020204030204" pitchFamily="34" charset="0"/>
              </a:rPr>
              <a:t>4.   Student turns back to the board to check his/her answers.</a:t>
            </a:r>
          </a:p>
          <a:p>
            <a:pPr marL="0" indent="0">
              <a:buNone/>
            </a:pPr>
            <a:r>
              <a:rPr lang="en-GB" baseline="0" dirty="0">
                <a:latin typeface="Calibri" panose="020F0502020204030204" pitchFamily="34" charset="0"/>
                <a:cs typeface="Calibri" panose="020F0502020204030204" pitchFamily="34" charset="0"/>
              </a:rPr>
              <a:t>5.   Move to next slide to swap roles.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25321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latin typeface="Calibri" panose="020F0502020204030204" pitchFamily="34" charset="0"/>
                <a:cs typeface="Calibri" panose="020F0502020204030204" pitchFamily="34" charset="0"/>
              </a:rPr>
              <a:t>[2/2]</a:t>
            </a:r>
            <a:endParaRPr lang="en-GB" baseline="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026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97348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7" name="Google Shape;867;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Timing: 10 minutes</a:t>
            </a:r>
            <a:br>
              <a:rPr lang="en-GB"/>
            </a:br>
            <a:br>
              <a:rPr lang="en-GB" b="1"/>
            </a:br>
            <a:r>
              <a:rPr lang="en-GB" b="1"/>
              <a:t>Aim: </a:t>
            </a:r>
            <a:r>
              <a:rPr lang="en-GB" b="0"/>
              <a:t>Transcription exercise bringing together the phonics, vocabulary and grammar taught thus far.</a:t>
            </a:r>
          </a:p>
          <a:p>
            <a:pPr marL="0" marR="0" lvl="0" indent="0" algn="l" rtl="0">
              <a:lnSpc>
                <a:spcPct val="100000"/>
              </a:lnSpc>
              <a:spcBef>
                <a:spcPts val="0"/>
              </a:spcBef>
              <a:spcAft>
                <a:spcPts val="0"/>
              </a:spcAft>
              <a:buClr>
                <a:schemeClr val="dk1"/>
              </a:buClr>
              <a:buSzPts val="1200"/>
              <a:buFont typeface="Calibri"/>
              <a:buNone/>
            </a:pPr>
            <a:br>
              <a:rPr lang="en-GB" b="0"/>
            </a:br>
            <a:r>
              <a:rPr lang="en-GB" b="1"/>
              <a:t>Note: </a:t>
            </a:r>
            <a:r>
              <a:rPr lang="en-GB" b="0"/>
              <a:t>A lot of the activities so far have used isolated words. This activity puts the vocabulary they have learnt in context. It also focuses the students’ attention on spelling of the words. This leads into the next activity where we discuss the various aspects of ‘knowing a word’.</a:t>
            </a:r>
            <a:endParaRPr/>
          </a:p>
          <a:p>
            <a:pPr marL="0" marR="0" lvl="0" indent="0" algn="l" rtl="0">
              <a:lnSpc>
                <a:spcPct val="100000"/>
              </a:lnSpc>
              <a:spcBef>
                <a:spcPts val="0"/>
              </a:spcBef>
              <a:spcAft>
                <a:spcPts val="0"/>
              </a:spcAft>
              <a:buClr>
                <a:schemeClr val="dk1"/>
              </a:buClr>
              <a:buSzPts val="1200"/>
              <a:buFont typeface="Calibri"/>
              <a:buNone/>
            </a:pPr>
            <a:endParaRPr b="0"/>
          </a:p>
          <a:p>
            <a:pPr marL="0" marR="0" lvl="0" indent="0" algn="l" rtl="0">
              <a:lnSpc>
                <a:spcPct val="100000"/>
              </a:lnSpc>
              <a:spcBef>
                <a:spcPts val="0"/>
              </a:spcBef>
              <a:spcAft>
                <a:spcPts val="0"/>
              </a:spcAft>
              <a:buClr>
                <a:schemeClr val="dk1"/>
              </a:buClr>
              <a:buSzPts val="1200"/>
              <a:buFont typeface="Calibri"/>
              <a:buNone/>
            </a:pPr>
            <a:r>
              <a:rPr lang="en-GB" b="1"/>
              <a:t>Procedure:</a:t>
            </a:r>
            <a:br>
              <a:rPr lang="en-GB"/>
            </a:br>
            <a:r>
              <a:rPr lang="en-GB"/>
              <a:t>1. </a:t>
            </a:r>
            <a:r>
              <a:rPr lang="en-GB" b="0"/>
              <a:t>Play the audio recording of the sentences. Click the number to repeat the sentence as many times as needed.</a:t>
            </a:r>
            <a:endParaRPr/>
          </a:p>
          <a:p>
            <a:pPr marL="0" marR="0" lvl="0" indent="0" algn="l" rtl="0">
              <a:lnSpc>
                <a:spcPct val="100000"/>
              </a:lnSpc>
              <a:spcBef>
                <a:spcPts val="0"/>
              </a:spcBef>
              <a:spcAft>
                <a:spcPts val="0"/>
              </a:spcAft>
              <a:buClr>
                <a:schemeClr val="dk1"/>
              </a:buClr>
              <a:buSzPts val="1200"/>
              <a:buFont typeface="Calibri"/>
              <a:buNone/>
            </a:pPr>
            <a:r>
              <a:rPr lang="en-GB"/>
              <a:t>2. </a:t>
            </a:r>
            <a:r>
              <a:rPr lang="en-GB" b="0"/>
              <a:t>Students write the sentences down.</a:t>
            </a:r>
            <a:endParaRPr/>
          </a:p>
          <a:p>
            <a:pPr marL="0" marR="0" lvl="0" indent="0" algn="l" rtl="0">
              <a:lnSpc>
                <a:spcPct val="100000"/>
              </a:lnSpc>
              <a:spcBef>
                <a:spcPts val="0"/>
              </a:spcBef>
              <a:spcAft>
                <a:spcPts val="0"/>
              </a:spcAft>
              <a:buClr>
                <a:schemeClr val="dk1"/>
              </a:buClr>
              <a:buSzPts val="1200"/>
              <a:buFont typeface="Calibri"/>
              <a:buNone/>
            </a:pPr>
            <a:r>
              <a:rPr lang="en-GB"/>
              <a:t>3. </a:t>
            </a:r>
            <a:r>
              <a:rPr lang="en-GB" b="0"/>
              <a:t>Discuss the answers. For each item ask a student to read what they have written. Play the recording again and then show the written version.</a:t>
            </a:r>
            <a:endParaRPr/>
          </a:p>
          <a:p>
            <a:pPr marL="0" lvl="0" indent="0" algn="l" rtl="0">
              <a:spcBef>
                <a:spcPts val="0"/>
              </a:spcBef>
              <a:spcAft>
                <a:spcPts val="0"/>
              </a:spcAft>
              <a:buNone/>
            </a:pPr>
            <a:endParaRPr/>
          </a:p>
          <a:p>
            <a:pPr marL="0" lvl="0" indent="0" algn="l" rtl="0">
              <a:lnSpc>
                <a:spcPct val="200000"/>
              </a:lnSpc>
              <a:spcBef>
                <a:spcPts val="0"/>
              </a:spcBef>
              <a:spcAft>
                <a:spcPts val="0"/>
              </a:spcAft>
              <a:buNone/>
            </a:pPr>
            <a:r>
              <a:rPr lang="en-GB" b="1"/>
              <a:t>Transcript:</a:t>
            </a:r>
            <a:br>
              <a:rPr lang="en-GB"/>
            </a:br>
            <a:r>
              <a:rPr lang="en-GB"/>
              <a:t>1. </a:t>
            </a:r>
            <a:r>
              <a:rPr lang="en-GB" sz="1200">
                <a:solidFill>
                  <a:srgbClr val="1F4E79"/>
                </a:solidFill>
                <a:latin typeface="Century Gothic"/>
                <a:ea typeface="Century Gothic"/>
                <a:cs typeface="Century Gothic"/>
                <a:sym typeface="Century Gothic"/>
              </a:rPr>
              <a:t>Wo ist das Fenster?</a:t>
            </a:r>
            <a:endParaRPr/>
          </a:p>
          <a:p>
            <a:pPr marL="0" lvl="0" indent="0" algn="l" rtl="0">
              <a:lnSpc>
                <a:spcPct val="200000"/>
              </a:lnSpc>
              <a:spcBef>
                <a:spcPts val="0"/>
              </a:spcBef>
              <a:spcAft>
                <a:spcPts val="0"/>
              </a:spcAft>
              <a:buNone/>
            </a:pPr>
            <a:r>
              <a:rPr lang="en-GB" sz="1200">
                <a:solidFill>
                  <a:srgbClr val="1F4E79"/>
                </a:solidFill>
                <a:latin typeface="Century Gothic"/>
                <a:ea typeface="Century Gothic"/>
                <a:cs typeface="Century Gothic"/>
                <a:sym typeface="Century Gothic"/>
              </a:rPr>
              <a:t>2. Das ist richtig.</a:t>
            </a:r>
            <a:endParaRPr/>
          </a:p>
          <a:p>
            <a:pPr marL="0" lvl="0" indent="0" algn="l" rtl="0">
              <a:lnSpc>
                <a:spcPct val="200000"/>
              </a:lnSpc>
              <a:spcBef>
                <a:spcPts val="0"/>
              </a:spcBef>
              <a:spcAft>
                <a:spcPts val="0"/>
              </a:spcAft>
              <a:buNone/>
            </a:pPr>
            <a:r>
              <a:rPr lang="en-GB" sz="1200">
                <a:solidFill>
                  <a:srgbClr val="1F4E79"/>
                </a:solidFill>
                <a:latin typeface="Century Gothic"/>
                <a:ea typeface="Century Gothic"/>
                <a:cs typeface="Century Gothic"/>
                <a:sym typeface="Century Gothic"/>
              </a:rPr>
              <a:t>3. Was denkst du?</a:t>
            </a:r>
            <a:endParaRPr/>
          </a:p>
          <a:p>
            <a:pPr marL="0" lvl="0" indent="0" algn="l" rtl="0">
              <a:lnSpc>
                <a:spcPct val="200000"/>
              </a:lnSpc>
              <a:spcBef>
                <a:spcPts val="0"/>
              </a:spcBef>
              <a:spcAft>
                <a:spcPts val="0"/>
              </a:spcAft>
              <a:buNone/>
            </a:pPr>
            <a:r>
              <a:rPr lang="en-GB" sz="1200">
                <a:solidFill>
                  <a:srgbClr val="1F4E79"/>
                </a:solidFill>
                <a:latin typeface="Century Gothic"/>
                <a:ea typeface="Century Gothic"/>
                <a:cs typeface="Century Gothic"/>
                <a:sym typeface="Century Gothic"/>
              </a:rPr>
              <a:t>4. Das ist falsch.</a:t>
            </a:r>
            <a:endParaRPr/>
          </a:p>
          <a:p>
            <a:pPr marL="0" lvl="0" indent="0" algn="l" rtl="0">
              <a:lnSpc>
                <a:spcPct val="200000"/>
              </a:lnSpc>
              <a:spcBef>
                <a:spcPts val="0"/>
              </a:spcBef>
              <a:spcAft>
                <a:spcPts val="0"/>
              </a:spcAft>
              <a:buNone/>
            </a:pPr>
            <a:r>
              <a:rPr lang="en-GB" sz="1200">
                <a:solidFill>
                  <a:srgbClr val="1F4E79"/>
                </a:solidFill>
                <a:latin typeface="Century Gothic"/>
                <a:ea typeface="Century Gothic"/>
                <a:cs typeface="Century Gothic"/>
                <a:sym typeface="Century Gothic"/>
              </a:rPr>
              <a:t>5. Die Flasche ist da.</a:t>
            </a:r>
            <a:endParaRPr/>
          </a:p>
          <a:p>
            <a:pPr marL="0" lvl="0" indent="0" algn="l" rtl="0">
              <a:lnSpc>
                <a:spcPct val="200000"/>
              </a:lnSpc>
              <a:spcBef>
                <a:spcPts val="0"/>
              </a:spcBef>
              <a:spcAft>
                <a:spcPts val="0"/>
              </a:spcAft>
              <a:buNone/>
            </a:pPr>
            <a:r>
              <a:rPr lang="en-GB" sz="1200">
                <a:solidFill>
                  <a:srgbClr val="1F4E79"/>
                </a:solidFill>
                <a:latin typeface="Century Gothic"/>
                <a:ea typeface="Century Gothic"/>
                <a:cs typeface="Century Gothic"/>
                <a:sym typeface="Century Gothic"/>
              </a:rPr>
              <a:t>6. Ist die Tafel hier oder da?</a:t>
            </a:r>
            <a:br>
              <a:rPr lang="en-GB"/>
            </a:br>
            <a:br>
              <a:rPr lang="en-GB"/>
            </a:br>
            <a:r>
              <a:rPr lang="en-GB" b="1"/>
              <a:t>Word frequency (1 is the most frequent word in German): </a:t>
            </a:r>
            <a:br>
              <a:rPr lang="en-GB"/>
            </a:br>
            <a:r>
              <a:rPr lang="en-GB" i="1"/>
              <a:t>denken [124] </a:t>
            </a:r>
            <a:r>
              <a:rPr lang="en-GB"/>
              <a:t>ist [3] die Flasche [1762] das Fenster [634] die Tafel [3660] da [35] hier [71] wo? [94] der, die, das [1] was?[39] falsch [638] richtig [211] oder [30]</a:t>
            </a:r>
            <a:br>
              <a:rPr lang="en-GB"/>
            </a:br>
            <a:r>
              <a:rPr lang="en-GB" i="1"/>
              <a:t>Source:  Jones, R.L. &amp; Tschirner, E. (2011). A frequency dictionary of German: core vocabulary for learners. Routledge</a:t>
            </a:r>
            <a:endParaRPr/>
          </a:p>
          <a:p>
            <a:pPr marL="0" lvl="0" indent="0" algn="l" rtl="0">
              <a:spcBef>
                <a:spcPts val="0"/>
              </a:spcBef>
              <a:spcAft>
                <a:spcPts val="0"/>
              </a:spcAft>
              <a:buNone/>
            </a:pPr>
            <a:br>
              <a:rPr lang="en-GB"/>
            </a:br>
            <a:endParaRPr/>
          </a:p>
          <a:p>
            <a:pPr marL="0" lvl="0" indent="0" algn="l" rtl="0">
              <a:spcBef>
                <a:spcPts val="0"/>
              </a:spcBef>
              <a:spcAft>
                <a:spcPts val="0"/>
              </a:spcAft>
              <a:buNone/>
            </a:pPr>
            <a:endParaRPr/>
          </a:p>
        </p:txBody>
      </p:sp>
      <p:sp>
        <p:nvSpPr>
          <p:cNvPr id="868" name="Google Shape;868;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60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0170749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3" name="Google Shape;883;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12 minutes</a:t>
            </a:r>
            <a:br>
              <a:rPr lang="en-GB"/>
            </a:br>
            <a:br>
              <a:rPr lang="en-GB" b="1"/>
            </a:br>
            <a:r>
              <a:rPr lang="en-GB" b="1"/>
              <a:t>Aim: </a:t>
            </a:r>
            <a:r>
              <a:rPr lang="en-GB" b="0"/>
              <a:t>To discuss with students what it means to know a word, and to encourage them to reflect on their depth of learning of new vocabulary on a regular basis.</a:t>
            </a:r>
            <a:br>
              <a:rPr lang="en-GB" b="0"/>
            </a:br>
            <a:br>
              <a:rPr lang="en-GB" b="0"/>
            </a:br>
            <a:r>
              <a:rPr lang="en-GB" b="1"/>
              <a:t>Procedure:</a:t>
            </a:r>
            <a:br>
              <a:rPr lang="en-GB"/>
            </a:br>
            <a:r>
              <a:rPr lang="en-GB"/>
              <a:t>1. Elicit meaning of ‘Was denkst du?’ from the students.</a:t>
            </a:r>
            <a:endParaRPr/>
          </a:p>
          <a:p>
            <a:pPr marL="0" marR="0" lvl="0" indent="0" algn="l" rtl="0">
              <a:lnSpc>
                <a:spcPct val="100000"/>
              </a:lnSpc>
              <a:spcBef>
                <a:spcPts val="0"/>
              </a:spcBef>
              <a:spcAft>
                <a:spcPts val="0"/>
              </a:spcAft>
              <a:buClr>
                <a:schemeClr val="dk1"/>
              </a:buClr>
              <a:buSzPts val="1200"/>
              <a:buFont typeface="Calibri"/>
              <a:buNone/>
            </a:pPr>
            <a:r>
              <a:rPr lang="en-GB"/>
              <a:t>2. Teacher talks students through the checklist. </a:t>
            </a:r>
            <a:r>
              <a:rPr lang="en-GB" sz="1200">
                <a:solidFill>
                  <a:schemeClr val="dk1"/>
                </a:solidFill>
                <a:latin typeface="Calibri"/>
                <a:ea typeface="Calibri"/>
                <a:cs typeface="Calibri"/>
                <a:sym typeface="Calibri"/>
              </a:rPr>
              <a:t>Vocabulary learning involves knowing different aspects of a word. Students can use this checklist to check what they know when they are learning new words, or revising ones they already know. </a:t>
            </a:r>
            <a:r>
              <a:rPr lang="en-GB"/>
              <a:t>The next slide presents all the vocabulary for week 1 and 2.</a:t>
            </a:r>
            <a:endParaRPr/>
          </a:p>
          <a:p>
            <a:pPr marL="0" marR="0" lvl="0" indent="0" algn="l" rtl="0">
              <a:lnSpc>
                <a:spcPct val="100000"/>
              </a:lnSpc>
              <a:spcBef>
                <a:spcPts val="0"/>
              </a:spcBef>
              <a:spcAft>
                <a:spcPts val="0"/>
              </a:spcAft>
              <a:buClr>
                <a:schemeClr val="dk1"/>
              </a:buClr>
              <a:buSzPts val="1200"/>
              <a:buFont typeface="Calibri"/>
              <a:buNone/>
            </a:pPr>
            <a:r>
              <a:rPr lang="en-GB"/>
              <a:t>3. </a:t>
            </a:r>
            <a:r>
              <a:rPr lang="en-GB" sz="1200">
                <a:solidFill>
                  <a:schemeClr val="dk1"/>
                </a:solidFill>
                <a:latin typeface="Calibri"/>
                <a:ea typeface="Calibri"/>
                <a:cs typeface="Calibri"/>
                <a:sym typeface="Calibri"/>
              </a:rPr>
              <a:t>For each word the checklist asks students to asses which of the numbered statements apply.</a:t>
            </a:r>
            <a:endParaRPr/>
          </a:p>
          <a:p>
            <a:pPr marL="0" marR="0" lvl="0" indent="0" algn="l" rtl="0">
              <a:lnSpc>
                <a:spcPct val="100000"/>
              </a:lnSpc>
              <a:spcBef>
                <a:spcPts val="0"/>
              </a:spcBef>
              <a:spcAft>
                <a:spcPts val="0"/>
              </a:spcAft>
              <a:buClr>
                <a:schemeClr val="dk1"/>
              </a:buClr>
              <a:buSzPts val="1200"/>
              <a:buFont typeface="Calibri"/>
              <a:buNone/>
            </a:pPr>
            <a:r>
              <a:rPr lang="en-GB"/>
              <a:t>4.</a:t>
            </a:r>
            <a:r>
              <a:rPr lang="en-GB" sz="1200">
                <a:solidFill>
                  <a:schemeClr val="dk1"/>
                </a:solidFill>
                <a:latin typeface="Calibri"/>
                <a:ea typeface="Calibri"/>
                <a:cs typeface="Calibri"/>
                <a:sym typeface="Calibri"/>
              </a:rPr>
              <a:t> Students then </a:t>
            </a:r>
            <a:r>
              <a:rPr lang="en-GB"/>
              <a:t>translate the word and try to use it in a sentence.</a:t>
            </a:r>
            <a:endParaRPr/>
          </a:p>
          <a:p>
            <a:pPr marL="0" marR="0" lvl="0" indent="0" algn="l" rtl="0">
              <a:lnSpc>
                <a:spcPct val="100000"/>
              </a:lnSpc>
              <a:spcBef>
                <a:spcPts val="0"/>
              </a:spcBef>
              <a:spcAft>
                <a:spcPts val="0"/>
              </a:spcAft>
              <a:buClr>
                <a:schemeClr val="dk1"/>
              </a:buClr>
              <a:buSzPts val="1200"/>
              <a:buFont typeface="Calibri"/>
              <a:buNone/>
            </a:pPr>
            <a:r>
              <a:rPr lang="en-GB"/>
              <a:t>5. We suggest giving students a print out of the template they can refer to throughout the year. A word template is available on the NCELP resource portal: </a:t>
            </a:r>
            <a:endParaRPr/>
          </a:p>
          <a:p>
            <a:pPr marL="0" lvl="0" indent="0" algn="l" rtl="0">
              <a:spcBef>
                <a:spcPts val="0"/>
              </a:spcBef>
              <a:spcAft>
                <a:spcPts val="0"/>
              </a:spcAft>
              <a:buNone/>
            </a:pPr>
            <a:r>
              <a:rPr lang="en-GB"/>
              <a:t>https://resources.ncelp.org/concern/resources/gf06g264k?locale=en</a:t>
            </a:r>
            <a:endParaRPr/>
          </a:p>
          <a:p>
            <a:pPr marL="0" lvl="0" indent="0" algn="l" rtl="0">
              <a:spcBef>
                <a:spcPts val="0"/>
              </a:spcBef>
              <a:spcAft>
                <a:spcPts val="0"/>
              </a:spcAft>
              <a:buNone/>
            </a:pPr>
            <a:br>
              <a:rPr lang="en-GB"/>
            </a:br>
            <a:endParaRPr/>
          </a:p>
          <a:p>
            <a:pPr marL="0" lvl="0" indent="0" algn="l" rtl="0">
              <a:spcBef>
                <a:spcPts val="0"/>
              </a:spcBef>
              <a:spcAft>
                <a:spcPts val="0"/>
              </a:spcAft>
              <a:buNone/>
            </a:pPr>
            <a:endParaRPr/>
          </a:p>
        </p:txBody>
      </p:sp>
      <p:sp>
        <p:nvSpPr>
          <p:cNvPr id="884" name="Google Shape;884;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61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4842754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6" name="Google Shape;896;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Timing: 5 minutes</a:t>
            </a:r>
            <a:br>
              <a:rPr lang="en-GB"/>
            </a:br>
            <a:br>
              <a:rPr lang="en-GB" b="1"/>
            </a:br>
            <a:r>
              <a:rPr lang="en-GB" b="1"/>
              <a:t>Aim: </a:t>
            </a:r>
            <a:r>
              <a:rPr lang="en-GB" b="0"/>
              <a:t>To encourage students to reflect on the depth of their vocabulary learning.</a:t>
            </a:r>
          </a:p>
          <a:p>
            <a:pPr marL="0" marR="0" lvl="0" indent="0" algn="l" rtl="0">
              <a:lnSpc>
                <a:spcPct val="100000"/>
              </a:lnSpc>
              <a:spcBef>
                <a:spcPts val="0"/>
              </a:spcBef>
              <a:spcAft>
                <a:spcPts val="0"/>
              </a:spcAft>
              <a:buClr>
                <a:schemeClr val="dk1"/>
              </a:buClr>
              <a:buSzPts val="1200"/>
              <a:buFont typeface="Calibri"/>
              <a:buNone/>
            </a:pPr>
            <a:br>
              <a:rPr lang="en-GB"/>
            </a:br>
            <a:r>
              <a:rPr lang="en-GB" b="1"/>
              <a:t>Procedure:</a:t>
            </a:r>
            <a:br>
              <a:rPr lang="en-GB"/>
            </a:br>
            <a:r>
              <a:rPr lang="en-GB"/>
              <a:t>1. Use this slide in conjunction with the previous one to encourage students to reflect on the depth of their vocabulary learning.</a:t>
            </a:r>
            <a:endParaRPr/>
          </a:p>
          <a:p>
            <a:pPr marL="0" lvl="0" indent="0" algn="l" rtl="0">
              <a:spcBef>
                <a:spcPts val="0"/>
              </a:spcBef>
              <a:spcAft>
                <a:spcPts val="0"/>
              </a:spcAft>
              <a:buNone/>
            </a:pPr>
            <a:br>
              <a:rPr lang="en-GB"/>
            </a:br>
            <a:r>
              <a:rPr lang="en-GB" b="1"/>
              <a:t>Word frequency (1 is the most frequent word in German): </a:t>
            </a:r>
            <a:br>
              <a:rPr lang="en-GB"/>
            </a:br>
            <a:r>
              <a:rPr lang="en-GB" b="1"/>
              <a:t>Vocabulary for Week 1 </a:t>
            </a:r>
            <a:endParaRPr/>
          </a:p>
          <a:p>
            <a:pPr marL="0" lvl="0" indent="0" algn="l" rtl="0">
              <a:spcBef>
                <a:spcPts val="0"/>
              </a:spcBef>
              <a:spcAft>
                <a:spcPts val="0"/>
              </a:spcAft>
              <a:buNone/>
            </a:pPr>
            <a:r>
              <a:rPr lang="en-GB" sz="1200" b="0" i="0" u="none" strike="noStrike">
                <a:solidFill>
                  <a:schemeClr val="dk1"/>
                </a:solidFill>
                <a:latin typeface="Calibri"/>
                <a:ea typeface="Calibri"/>
                <a:cs typeface="Calibri"/>
                <a:sym typeface="Calibri"/>
              </a:rPr>
              <a:t>sein [3] ist [3] das Heft [3594] das Fenster [634] der Tisch [492] die Tafel [3656] die Flasche [1758] wo? [94] hier [71] da [35] der, die, das [1]</a:t>
            </a:r>
            <a:r>
              <a:rPr lang="en-GB"/>
              <a:t> </a:t>
            </a:r>
            <a:endParaRPr/>
          </a:p>
          <a:p>
            <a:pPr marL="0" lvl="0" indent="0" algn="l" rtl="0">
              <a:spcBef>
                <a:spcPts val="0"/>
              </a:spcBef>
              <a:spcAft>
                <a:spcPts val="0"/>
              </a:spcAft>
              <a:buNone/>
            </a:pPr>
            <a:endParaRPr/>
          </a:p>
          <a:p>
            <a:pPr marL="0" lvl="0" indent="0" algn="l" rtl="0">
              <a:spcBef>
                <a:spcPts val="0"/>
              </a:spcBef>
              <a:spcAft>
                <a:spcPts val="0"/>
              </a:spcAft>
              <a:buNone/>
            </a:pPr>
            <a:r>
              <a:rPr lang="en-GB" b="1"/>
              <a:t>Vocabulary  for Week 2</a:t>
            </a:r>
            <a:endParaRPr/>
          </a:p>
          <a:p>
            <a:pPr marL="0" marR="0" lvl="0" indent="0" algn="l" rtl="0">
              <a:lnSpc>
                <a:spcPct val="100000"/>
              </a:lnSpc>
              <a:spcBef>
                <a:spcPts val="0"/>
              </a:spcBef>
              <a:spcAft>
                <a:spcPts val="0"/>
              </a:spcAft>
              <a:buClr>
                <a:schemeClr val="dk1"/>
              </a:buClr>
              <a:buSzPts val="1200"/>
              <a:buFont typeface="Calibri"/>
              <a:buNone/>
            </a:pPr>
            <a:r>
              <a:rPr lang="en-GB" sz="1200" b="0" i="0" u="none" strike="noStrike">
                <a:solidFill>
                  <a:schemeClr val="dk1"/>
                </a:solidFill>
                <a:latin typeface="Calibri"/>
                <a:ea typeface="Calibri"/>
                <a:cs typeface="Calibri"/>
                <a:sym typeface="Calibri"/>
              </a:rPr>
              <a:t>sagen [46] sagt [46] was?[39] der Tag [108] der Mann [131] das Paar [284] die Klasse [619] richtig [211] falsch [638] nicht [12] oder [30]  ja [27] nein [120]</a:t>
            </a:r>
            <a:r>
              <a:rPr lang="en-GB"/>
              <a:t> </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GB" i="1"/>
              <a:t>Source:  Jones, R.L. &amp; Tschirner, E. (2011). A frequency dictionary of German: core vocabulary for learners. Routledge</a:t>
            </a:r>
            <a:endParaRPr/>
          </a:p>
          <a:p>
            <a:pPr marL="0" lvl="0" indent="0" algn="l" rtl="0">
              <a:spcBef>
                <a:spcPts val="0"/>
              </a:spcBef>
              <a:spcAft>
                <a:spcPts val="0"/>
              </a:spcAft>
              <a:buNone/>
            </a:pPr>
            <a:br>
              <a:rPr lang="en-GB"/>
            </a:br>
            <a:endParaRPr/>
          </a:p>
          <a:p>
            <a:pPr marL="0" lvl="0" indent="0" algn="l" rtl="0">
              <a:spcBef>
                <a:spcPts val="0"/>
              </a:spcBef>
              <a:spcAft>
                <a:spcPts val="0"/>
              </a:spcAft>
              <a:buNone/>
            </a:pPr>
            <a:endParaRPr/>
          </a:p>
        </p:txBody>
      </p:sp>
      <p:sp>
        <p:nvSpPr>
          <p:cNvPr id="897" name="Google Shape;897;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62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8093022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16170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5" name="Google Shape;905;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sz="1200" b="0" i="0">
                <a:latin typeface="Calibri"/>
                <a:ea typeface="Calibri"/>
                <a:cs typeface="Calibri"/>
                <a:sym typeface="Calibri"/>
              </a:rPr>
              <a:t>Use this slide to set the homework.</a:t>
            </a:r>
            <a:endParaRPr sz="1200" b="0" i="0">
              <a:latin typeface="Calibri"/>
              <a:ea typeface="Calibri"/>
              <a:cs typeface="Calibri"/>
              <a:sym typeface="Calibri"/>
            </a:endParaRPr>
          </a:p>
        </p:txBody>
      </p:sp>
      <p:sp>
        <p:nvSpPr>
          <p:cNvPr id="906" name="Google Shape;906;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en-GB"/>
              <a:pPr algn="r"/>
              <a:t>64</a:t>
            </a:fld>
            <a:endParaRPr/>
          </a:p>
        </p:txBody>
      </p:sp>
    </p:spTree>
    <p:extLst>
      <p:ext uri="{BB962C8B-B14F-4D97-AF65-F5344CB8AC3E}">
        <p14:creationId xmlns:p14="http://schemas.microsoft.com/office/powerpoint/2010/main" val="4032364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1525946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[e]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denken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put your index finger to your temple and look thoughtful!</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[e] </a:t>
            </a:r>
            <a:r>
              <a:rPr lang="en-GB" baseline="0" dirty="0"/>
              <a:t>sound, pronouncing </a:t>
            </a:r>
            <a:r>
              <a:rPr lang="en-GB" b="0" baseline="0" dirty="0"/>
              <a:t>”</a:t>
            </a:r>
            <a:r>
              <a:rPr lang="en-GB" b="1" baseline="0" dirty="0" err="1"/>
              <a:t>denken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err="1"/>
              <a:t>denken</a:t>
            </a:r>
            <a:r>
              <a:rPr lang="en-GB" baseline="0" dirty="0"/>
              <a:t> [124]</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651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4227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2"/>
        <p:cNvGrpSpPr/>
        <p:nvPr/>
      </p:nvGrpSpPr>
      <p:grpSpPr>
        <a:xfrm>
          <a:off x="0" y="0"/>
          <a:ext cx="0" cy="0"/>
          <a:chOff x="0" y="0"/>
          <a:chExt cx="0" cy="0"/>
        </a:xfrm>
      </p:grpSpPr>
      <p:sp>
        <p:nvSpPr>
          <p:cNvPr id="13" name="Google Shape;13;p55"/>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5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 name="Google Shape;15;p55"/>
          <p:cNvSpPr txBox="1"/>
          <p:nvPr/>
        </p:nvSpPr>
        <p:spPr>
          <a:xfrm>
            <a:off x="8240891" y="6494075"/>
            <a:ext cx="198684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0" i="0" u="none" strike="noStrike" cap="none">
                <a:solidFill>
                  <a:schemeClr val="lt1"/>
                </a:solidFill>
                <a:latin typeface="Century Gothic"/>
                <a:ea typeface="Century Gothic"/>
                <a:cs typeface="Century Gothic"/>
                <a:sym typeface="Century Gothic"/>
              </a:rPr>
              <a:t>Rachel Hawkes</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47"/>
        <p:cNvGrpSpPr/>
        <p:nvPr/>
      </p:nvGrpSpPr>
      <p:grpSpPr>
        <a:xfrm>
          <a:off x="0" y="0"/>
          <a:ext cx="0" cy="0"/>
          <a:chOff x="0" y="0"/>
          <a:chExt cx="0" cy="0"/>
        </a:xfrm>
      </p:grpSpPr>
      <p:sp>
        <p:nvSpPr>
          <p:cNvPr id="48" name="Google Shape;48;p67"/>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67"/>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50"/>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54"/>
        <p:cNvGrpSpPr/>
        <p:nvPr/>
      </p:nvGrpSpPr>
      <p:grpSpPr>
        <a:xfrm>
          <a:off x="0" y="0"/>
          <a:ext cx="0" cy="0"/>
          <a:chOff x="0" y="0"/>
          <a:chExt cx="0" cy="0"/>
        </a:xfrm>
      </p:grpSpPr>
      <p:sp>
        <p:nvSpPr>
          <p:cNvPr id="55" name="Google Shape;55;p59"/>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56"/>
        <p:cNvGrpSpPr/>
        <p:nvPr/>
      </p:nvGrpSpPr>
      <p:grpSpPr>
        <a:xfrm>
          <a:off x="0" y="0"/>
          <a:ext cx="0" cy="0"/>
          <a:chOff x="0" y="0"/>
          <a:chExt cx="0" cy="0"/>
        </a:xfrm>
      </p:grpSpPr>
      <p:sp>
        <p:nvSpPr>
          <p:cNvPr id="57" name="Google Shape;57;p69"/>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6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9" name="Google Shape;59;p69"/>
          <p:cNvSpPr txBox="1"/>
          <p:nvPr/>
        </p:nvSpPr>
        <p:spPr>
          <a:xfrm>
            <a:off x="8240891" y="6494075"/>
            <a:ext cx="198684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a:solidFill>
                  <a:schemeClr val="lt1"/>
                </a:solidFill>
                <a:latin typeface="Century Gothic"/>
                <a:ea typeface="Century Gothic"/>
                <a:cs typeface="Century Gothic"/>
                <a:sym typeface="Century Gothic"/>
              </a:rPr>
              <a:t>Rachel Hawkes</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60"/>
        <p:cNvGrpSpPr/>
        <p:nvPr/>
      </p:nvGrpSpPr>
      <p:grpSpPr>
        <a:xfrm>
          <a:off x="0" y="0"/>
          <a:ext cx="0" cy="0"/>
          <a:chOff x="0" y="0"/>
          <a:chExt cx="0" cy="0"/>
        </a:xfrm>
      </p:grpSpPr>
      <p:sp>
        <p:nvSpPr>
          <p:cNvPr id="61" name="Google Shape;61;p7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7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63"/>
        <p:cNvGrpSpPr/>
        <p:nvPr/>
      </p:nvGrpSpPr>
      <p:grpSpPr>
        <a:xfrm>
          <a:off x="0" y="0"/>
          <a:ext cx="0" cy="0"/>
          <a:chOff x="0" y="0"/>
          <a:chExt cx="0" cy="0"/>
        </a:xfrm>
      </p:grpSpPr>
      <p:sp>
        <p:nvSpPr>
          <p:cNvPr id="64" name="Google Shape;64;p7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7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66"/>
        <p:cNvGrpSpPr/>
        <p:nvPr/>
      </p:nvGrpSpPr>
      <p:grpSpPr>
        <a:xfrm>
          <a:off x="0" y="0"/>
          <a:ext cx="0" cy="0"/>
          <a:chOff x="0" y="0"/>
          <a:chExt cx="0" cy="0"/>
        </a:xfrm>
      </p:grpSpPr>
      <p:sp>
        <p:nvSpPr>
          <p:cNvPr id="67" name="Google Shape;67;p7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7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7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70"/>
        <p:cNvGrpSpPr/>
        <p:nvPr/>
      </p:nvGrpSpPr>
      <p:grpSpPr>
        <a:xfrm>
          <a:off x="0" y="0"/>
          <a:ext cx="0" cy="0"/>
          <a:chOff x="0" y="0"/>
          <a:chExt cx="0" cy="0"/>
        </a:xfrm>
      </p:grpSpPr>
      <p:sp>
        <p:nvSpPr>
          <p:cNvPr id="71" name="Google Shape;71;p73"/>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73"/>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3" name="Google Shape;73;p73"/>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73"/>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5" name="Google Shape;75;p73"/>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76"/>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77"/>
        <p:cNvGrpSpPr/>
        <p:nvPr/>
      </p:nvGrpSpPr>
      <p:grpSpPr>
        <a:xfrm>
          <a:off x="0" y="0"/>
          <a:ext cx="0" cy="0"/>
          <a:chOff x="0" y="0"/>
          <a:chExt cx="0" cy="0"/>
        </a:xfrm>
      </p:grpSpPr>
      <p:sp>
        <p:nvSpPr>
          <p:cNvPr id="78" name="Google Shape;78;p7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75"/>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0" name="Google Shape;80;p7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17"/>
        <p:cNvGrpSpPr/>
        <p:nvPr/>
      </p:nvGrpSpPr>
      <p:grpSpPr>
        <a:xfrm>
          <a:off x="0" y="0"/>
          <a:ext cx="0" cy="0"/>
          <a:chOff x="0" y="0"/>
          <a:chExt cx="0" cy="0"/>
        </a:xfrm>
      </p:grpSpPr>
      <p:sp>
        <p:nvSpPr>
          <p:cNvPr id="18" name="Google Shape;18;p57"/>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5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81"/>
        <p:cNvGrpSpPr/>
        <p:nvPr/>
      </p:nvGrpSpPr>
      <p:grpSpPr>
        <a:xfrm>
          <a:off x="0" y="0"/>
          <a:ext cx="0" cy="0"/>
          <a:chOff x="0" y="0"/>
          <a:chExt cx="0" cy="0"/>
        </a:xfrm>
      </p:grpSpPr>
      <p:sp>
        <p:nvSpPr>
          <p:cNvPr id="82" name="Google Shape;82;p7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76"/>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84" name="Google Shape;84;p7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5" name="Google Shape;85;p76"/>
          <p:cNvSpPr txBox="1"/>
          <p:nvPr/>
        </p:nvSpPr>
        <p:spPr>
          <a:xfrm>
            <a:off x="8240891" y="6494075"/>
            <a:ext cx="198684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a:solidFill>
                  <a:schemeClr val="lt1"/>
                </a:solidFill>
                <a:latin typeface="Century Gothic"/>
                <a:ea typeface="Century Gothic"/>
                <a:cs typeface="Century Gothic"/>
                <a:sym typeface="Century Gothic"/>
              </a:rPr>
              <a:t>Rachel Hawkes</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86"/>
        <p:cNvGrpSpPr/>
        <p:nvPr/>
      </p:nvGrpSpPr>
      <p:grpSpPr>
        <a:xfrm>
          <a:off x="0" y="0"/>
          <a:ext cx="0" cy="0"/>
          <a:chOff x="0" y="0"/>
          <a:chExt cx="0" cy="0"/>
        </a:xfrm>
      </p:grpSpPr>
      <p:sp>
        <p:nvSpPr>
          <p:cNvPr id="87" name="Google Shape;87;p77"/>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7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89"/>
        <p:cNvGrpSpPr/>
        <p:nvPr/>
      </p:nvGrpSpPr>
      <p:grpSpPr>
        <a:xfrm>
          <a:off x="0" y="0"/>
          <a:ext cx="0" cy="0"/>
          <a:chOff x="0" y="0"/>
          <a:chExt cx="0" cy="0"/>
        </a:xfrm>
      </p:grpSpPr>
      <p:sp>
        <p:nvSpPr>
          <p:cNvPr id="90" name="Google Shape;90;p78"/>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78"/>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92"/>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5206590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463909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005950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988423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720841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61780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20"/>
        <p:cNvGrpSpPr/>
        <p:nvPr/>
      </p:nvGrpSpPr>
      <p:grpSpPr>
        <a:xfrm>
          <a:off x="0" y="0"/>
          <a:ext cx="0" cy="0"/>
          <a:chOff x="0" y="0"/>
          <a:chExt cx="0" cy="0"/>
        </a:xfrm>
      </p:grpSpPr>
      <p:sp>
        <p:nvSpPr>
          <p:cNvPr id="21" name="Google Shape;21;p6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8815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402292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7809107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444460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447319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3216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22"/>
        <p:cNvGrpSpPr/>
        <p:nvPr/>
      </p:nvGrpSpPr>
      <p:grpSpPr>
        <a:xfrm>
          <a:off x="0" y="0"/>
          <a:ext cx="0" cy="0"/>
          <a:chOff x="0" y="0"/>
          <a:chExt cx="0" cy="0"/>
        </a:xfrm>
      </p:grpSpPr>
      <p:sp>
        <p:nvSpPr>
          <p:cNvPr id="23" name="Google Shape;23;p6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6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25"/>
        <p:cNvGrpSpPr/>
        <p:nvPr/>
      </p:nvGrpSpPr>
      <p:grpSpPr>
        <a:xfrm>
          <a:off x="0" y="0"/>
          <a:ext cx="0" cy="0"/>
          <a:chOff x="0" y="0"/>
          <a:chExt cx="0" cy="0"/>
        </a:xfrm>
      </p:grpSpPr>
      <p:sp>
        <p:nvSpPr>
          <p:cNvPr id="26" name="Google Shape;26;p6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6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6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29"/>
        <p:cNvGrpSpPr/>
        <p:nvPr/>
      </p:nvGrpSpPr>
      <p:grpSpPr>
        <a:xfrm>
          <a:off x="0" y="0"/>
          <a:ext cx="0" cy="0"/>
          <a:chOff x="0" y="0"/>
          <a:chExt cx="0" cy="0"/>
        </a:xfrm>
      </p:grpSpPr>
      <p:sp>
        <p:nvSpPr>
          <p:cNvPr id="30" name="Google Shape;30;p63"/>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63"/>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 name="Google Shape;32;p63"/>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63"/>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63"/>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35"/>
        <p:cNvGrpSpPr/>
        <p:nvPr/>
      </p:nvGrpSpPr>
      <p:grpSpPr>
        <a:xfrm>
          <a:off x="0" y="0"/>
          <a:ext cx="0" cy="0"/>
          <a:chOff x="0" y="0"/>
          <a:chExt cx="0" cy="0"/>
        </a:xfrm>
      </p:grpSpPr>
      <p:sp>
        <p:nvSpPr>
          <p:cNvPr id="36" name="Google Shape;36;p6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64"/>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8" name="Google Shape;38;p6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39"/>
        <p:cNvGrpSpPr/>
        <p:nvPr/>
      </p:nvGrpSpPr>
      <p:grpSpPr>
        <a:xfrm>
          <a:off x="0" y="0"/>
          <a:ext cx="0" cy="0"/>
          <a:chOff x="0" y="0"/>
          <a:chExt cx="0" cy="0"/>
        </a:xfrm>
      </p:grpSpPr>
      <p:sp>
        <p:nvSpPr>
          <p:cNvPr id="40" name="Google Shape;40;p6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65"/>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2" name="Google Shape;42;p6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3" name="Google Shape;43;p65"/>
          <p:cNvSpPr txBox="1"/>
          <p:nvPr/>
        </p:nvSpPr>
        <p:spPr>
          <a:xfrm>
            <a:off x="8240891" y="6494075"/>
            <a:ext cx="198684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a:solidFill>
                  <a:schemeClr val="lt1"/>
                </a:solidFill>
                <a:latin typeface="Century Gothic"/>
                <a:ea typeface="Century Gothic"/>
                <a:cs typeface="Century Gothic"/>
                <a:sym typeface="Century Gothic"/>
              </a:rPr>
              <a:t>Rachel Hawkes</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44"/>
        <p:cNvGrpSpPr/>
        <p:nvPr/>
      </p:nvGrpSpPr>
      <p:grpSpPr>
        <a:xfrm>
          <a:off x="0" y="0"/>
          <a:ext cx="0" cy="0"/>
          <a:chOff x="0" y="0"/>
          <a:chExt cx="0" cy="0"/>
        </a:xfrm>
      </p:grpSpPr>
      <p:sp>
        <p:nvSpPr>
          <p:cNvPr id="45" name="Google Shape;45;p6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6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5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51"/>
        <p:cNvGrpSpPr/>
        <p:nvPr/>
      </p:nvGrpSpPr>
      <p:grpSpPr>
        <a:xfrm>
          <a:off x="0" y="0"/>
          <a:ext cx="0" cy="0"/>
          <a:chOff x="0" y="0"/>
          <a:chExt cx="0" cy="0"/>
        </a:xfrm>
      </p:grpSpPr>
      <p:sp>
        <p:nvSpPr>
          <p:cNvPr id="52" name="Google Shape;52;p5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3" name="Google Shape;53;p5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1424470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15.png"/><Relationship Id="rId3" Type="http://schemas.openxmlformats.org/officeDocument/2006/relationships/audio" Target="../media/audio7.wav"/><Relationship Id="rId7" Type="http://schemas.openxmlformats.org/officeDocument/2006/relationships/audio" Target="../media/audio11.wav"/><Relationship Id="rId12" Type="http://schemas.openxmlformats.org/officeDocument/2006/relationships/image" Target="../media/image14.png"/><Relationship Id="rId2" Type="http://schemas.openxmlformats.org/officeDocument/2006/relationships/notesSlide" Target="../notesSlides/notesSlide11.xml"/><Relationship Id="rId16"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audio" Target="../media/audio10.wav"/><Relationship Id="rId11" Type="http://schemas.openxmlformats.org/officeDocument/2006/relationships/image" Target="../media/image13.png"/><Relationship Id="rId5" Type="http://schemas.openxmlformats.org/officeDocument/2006/relationships/audio" Target="../media/audio9.wav"/><Relationship Id="rId15" Type="http://schemas.openxmlformats.org/officeDocument/2006/relationships/image" Target="../media/image17.jpeg"/><Relationship Id="rId10" Type="http://schemas.openxmlformats.org/officeDocument/2006/relationships/image" Target="../media/image12.png"/><Relationship Id="rId4" Type="http://schemas.openxmlformats.org/officeDocument/2006/relationships/audio" Target="../media/audio8.wav"/><Relationship Id="rId9" Type="http://schemas.openxmlformats.org/officeDocument/2006/relationships/audio" Target="../media/audio13.wav"/><Relationship Id="rId14" Type="http://schemas.openxmlformats.org/officeDocument/2006/relationships/image" Target="../media/image16.gif"/></Relationships>
</file>

<file path=ppt/slides/_rels/slide12.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audio" Target="../media/audio7.wav"/><Relationship Id="rId7" Type="http://schemas.openxmlformats.org/officeDocument/2006/relationships/audio" Target="../media/audio11.wav"/><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audio" Target="../media/audio10.wav"/><Relationship Id="rId5" Type="http://schemas.openxmlformats.org/officeDocument/2006/relationships/audio" Target="../media/audio9.wav"/><Relationship Id="rId10" Type="http://schemas.openxmlformats.org/officeDocument/2006/relationships/image" Target="../media/image17.jpeg"/><Relationship Id="rId4" Type="http://schemas.openxmlformats.org/officeDocument/2006/relationships/audio" Target="../media/audio8.wav"/><Relationship Id="rId9" Type="http://schemas.openxmlformats.org/officeDocument/2006/relationships/audio" Target="../media/audio13.wav"/></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audio" Target="../media/audio10.wav"/><Relationship Id="rId3" Type="http://schemas.openxmlformats.org/officeDocument/2006/relationships/image" Target="../media/image19.png"/><Relationship Id="rId7" Type="http://schemas.openxmlformats.org/officeDocument/2006/relationships/audio" Target="../media/audio9.wav"/><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audio" Target="../media/audio12.wav"/><Relationship Id="rId5" Type="http://schemas.openxmlformats.org/officeDocument/2006/relationships/audio" Target="../media/audio4.wav"/><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audio" Target="../media/audio18.wav"/><Relationship Id="rId3" Type="http://schemas.openxmlformats.org/officeDocument/2006/relationships/image" Target="../media/image19.png"/><Relationship Id="rId7" Type="http://schemas.openxmlformats.org/officeDocument/2006/relationships/audio" Target="../media/audio17.wav"/><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audio" Target="../media/audio16.wav"/><Relationship Id="rId5" Type="http://schemas.openxmlformats.org/officeDocument/2006/relationships/audio" Target="../media/audio15.wav"/><Relationship Id="rId10" Type="http://schemas.openxmlformats.org/officeDocument/2006/relationships/audio" Target="../media/audio20.wav"/><Relationship Id="rId4" Type="http://schemas.openxmlformats.org/officeDocument/2006/relationships/audio" Target="../media/audio14.wav"/><Relationship Id="rId9" Type="http://schemas.openxmlformats.org/officeDocument/2006/relationships/audio" Target="../media/audio19.wav"/></Relationships>
</file>

<file path=ppt/slides/_rels/slide17.xml.rels><?xml version="1.0" encoding="UTF-8" standalone="yes"?>
<Relationships xmlns="http://schemas.openxmlformats.org/package/2006/relationships"><Relationship Id="rId8" Type="http://schemas.openxmlformats.org/officeDocument/2006/relationships/audio" Target="../media/audio25.wav"/><Relationship Id="rId3" Type="http://schemas.openxmlformats.org/officeDocument/2006/relationships/image" Target="../media/image19.png"/><Relationship Id="rId7" Type="http://schemas.openxmlformats.org/officeDocument/2006/relationships/audio" Target="../media/audio24.wav"/><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audio" Target="../media/audio23.wav"/><Relationship Id="rId5" Type="http://schemas.openxmlformats.org/officeDocument/2006/relationships/audio" Target="../media/audio22.wav"/><Relationship Id="rId4" Type="http://schemas.openxmlformats.org/officeDocument/2006/relationships/audio" Target="../media/audio21.wav"/><Relationship Id="rId9" Type="http://schemas.openxmlformats.org/officeDocument/2006/relationships/audio" Target="../media/audio26.wav"/></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19.png"/><Relationship Id="rId7" Type="http://schemas.openxmlformats.org/officeDocument/2006/relationships/image" Target="../media/image25.jpg"/><Relationship Id="rId12" Type="http://schemas.openxmlformats.org/officeDocument/2006/relationships/image" Target="../media/image30.png"/><Relationship Id="rId2" Type="http://schemas.openxmlformats.org/officeDocument/2006/relationships/notesSlide" Target="../notesSlides/notesSlide19.xml"/><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jpe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6.gif"/><Relationship Id="rId5" Type="http://schemas.openxmlformats.org/officeDocument/2006/relationships/image" Target="../media/image35.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6.gif"/><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6.gif"/><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6.gif"/><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8" Type="http://schemas.openxmlformats.org/officeDocument/2006/relationships/image" Target="../media/image25.jpg"/><Relationship Id="rId13" Type="http://schemas.openxmlformats.org/officeDocument/2006/relationships/image" Target="../media/image30.png"/><Relationship Id="rId3" Type="http://schemas.openxmlformats.org/officeDocument/2006/relationships/image" Target="../media/image1.jp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34.xml"/><Relationship Id="rId16"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19.png"/><Relationship Id="rId9" Type="http://schemas.openxmlformats.org/officeDocument/2006/relationships/image" Target="../media/image26.png"/><Relationship Id="rId14" Type="http://schemas.openxmlformats.org/officeDocument/2006/relationships/image" Target="../media/image31.png"/></Relationships>
</file>

<file path=ppt/slides/_rels/slide35.xml.rels><?xml version="1.0" encoding="UTF-8" standalone="yes"?>
<Relationships xmlns="http://schemas.openxmlformats.org/package/2006/relationships"><Relationship Id="rId8" Type="http://schemas.openxmlformats.org/officeDocument/2006/relationships/image" Target="../media/image25.jpg"/><Relationship Id="rId13" Type="http://schemas.openxmlformats.org/officeDocument/2006/relationships/image" Target="../media/image30.png"/><Relationship Id="rId3" Type="http://schemas.openxmlformats.org/officeDocument/2006/relationships/image" Target="../media/image1.jp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35.xml"/><Relationship Id="rId16"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19.png"/><Relationship Id="rId9" Type="http://schemas.openxmlformats.org/officeDocument/2006/relationships/image" Target="../media/image26.png"/><Relationship Id="rId14" Type="http://schemas.openxmlformats.org/officeDocument/2006/relationships/image" Target="../media/image31.png"/></Relationships>
</file>

<file path=ppt/slides/_rels/slide36.xml.rels><?xml version="1.0" encoding="UTF-8" standalone="yes"?>
<Relationships xmlns="http://schemas.openxmlformats.org/package/2006/relationships"><Relationship Id="rId8" Type="http://schemas.openxmlformats.org/officeDocument/2006/relationships/image" Target="../media/image25.jpg"/><Relationship Id="rId13" Type="http://schemas.openxmlformats.org/officeDocument/2006/relationships/image" Target="../media/image30.png"/><Relationship Id="rId3" Type="http://schemas.openxmlformats.org/officeDocument/2006/relationships/image" Target="../media/image1.jp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36.xml"/><Relationship Id="rId16"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19.png"/><Relationship Id="rId9" Type="http://schemas.openxmlformats.org/officeDocument/2006/relationships/image" Target="../media/image26.png"/><Relationship Id="rId14" Type="http://schemas.openxmlformats.org/officeDocument/2006/relationships/image" Target="../media/image31.png"/></Relationships>
</file>

<file path=ppt/slides/_rels/slide37.xml.rels><?xml version="1.0" encoding="UTF-8" standalone="yes"?>
<Relationships xmlns="http://schemas.openxmlformats.org/package/2006/relationships"><Relationship Id="rId8" Type="http://schemas.openxmlformats.org/officeDocument/2006/relationships/image" Target="../media/image25.jpg"/><Relationship Id="rId13" Type="http://schemas.openxmlformats.org/officeDocument/2006/relationships/image" Target="../media/image30.png"/><Relationship Id="rId3" Type="http://schemas.openxmlformats.org/officeDocument/2006/relationships/image" Target="../media/image1.jp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37.xml"/><Relationship Id="rId16"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19.png"/><Relationship Id="rId9" Type="http://schemas.openxmlformats.org/officeDocument/2006/relationships/image" Target="../media/image26.png"/><Relationship Id="rId1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audio" Target="../media/audio28.wav"/><Relationship Id="rId3" Type="http://schemas.openxmlformats.org/officeDocument/2006/relationships/image" Target="../media/image19.png"/><Relationship Id="rId7" Type="http://schemas.openxmlformats.org/officeDocument/2006/relationships/audio" Target="../media/audio27.wav"/><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audio" Target="../media/audio13.wav"/><Relationship Id="rId5" Type="http://schemas.openxmlformats.org/officeDocument/2006/relationships/audio" Target="../media/audio6.wav"/><Relationship Id="rId10" Type="http://schemas.openxmlformats.org/officeDocument/2006/relationships/audio" Target="../media/audio5.wav"/><Relationship Id="rId4" Type="http://schemas.openxmlformats.org/officeDocument/2006/relationships/image" Target="../media/image20.png"/><Relationship Id="rId9" Type="http://schemas.openxmlformats.org/officeDocument/2006/relationships/audio" Target="../media/audio29.wav"/></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5" Type="http://schemas.openxmlformats.org/officeDocument/2006/relationships/image" Target="../media/image10.jpeg"/><Relationship Id="rId10" Type="http://schemas.openxmlformats.org/officeDocument/2006/relationships/image" Target="../media/image5.png"/><Relationship Id="rId4" Type="http://schemas.openxmlformats.org/officeDocument/2006/relationships/audio" Target="../media/audio2.wav"/><Relationship Id="rId9" Type="http://schemas.openxmlformats.org/officeDocument/2006/relationships/image" Target="../media/image4.png"/><Relationship Id="rId14" Type="http://schemas.openxmlformats.org/officeDocument/2006/relationships/image" Target="../media/image9.png"/></Relationships>
</file>

<file path=ppt/slides/_rels/slide50.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1.jpg"/><Relationship Id="rId7" Type="http://schemas.openxmlformats.org/officeDocument/2006/relationships/image" Target="../media/image24.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2.png"/><Relationship Id="rId4" Type="http://schemas.openxmlformats.org/officeDocument/2006/relationships/image" Target="../media/image19.png"/></Relationships>
</file>

<file path=ppt/slides/_rels/slide5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jpg"/><Relationship Id="rId7" Type="http://schemas.openxmlformats.org/officeDocument/2006/relationships/image" Target="../media/image13.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14.png"/><Relationship Id="rId4" Type="http://schemas.openxmlformats.org/officeDocument/2006/relationships/image" Target="../media/image19.png"/><Relationship Id="rId9" Type="http://schemas.openxmlformats.org/officeDocument/2006/relationships/image" Target="../media/image4.png"/></Relationships>
</file>

<file path=ppt/slides/_rels/slide5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jpg"/><Relationship Id="rId7" Type="http://schemas.openxmlformats.org/officeDocument/2006/relationships/image" Target="../media/image29.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3.png"/><Relationship Id="rId5" Type="http://schemas.openxmlformats.org/officeDocument/2006/relationships/image" Target="../media/image23.png"/><Relationship Id="rId10" Type="http://schemas.openxmlformats.org/officeDocument/2006/relationships/image" Target="../media/image32.png"/><Relationship Id="rId4" Type="http://schemas.openxmlformats.org/officeDocument/2006/relationships/image" Target="../media/image19.png"/><Relationship Id="rId9" Type="http://schemas.openxmlformats.org/officeDocument/2006/relationships/image" Target="../media/image31.png"/></Relationships>
</file>

<file path=ppt/slides/_rels/slide5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jpg"/><Relationship Id="rId7" Type="http://schemas.openxmlformats.org/officeDocument/2006/relationships/image" Target="../media/image40.jp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6.gif"/><Relationship Id="rId4" Type="http://schemas.openxmlformats.org/officeDocument/2006/relationships/image" Target="../media/image19.png"/></Relationships>
</file>

<file path=ppt/slides/_rels/slide5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g"/><Relationship Id="rId7" Type="http://schemas.openxmlformats.org/officeDocument/2006/relationships/image" Target="../media/image43.jp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42.jpg"/><Relationship Id="rId4" Type="http://schemas.openxmlformats.org/officeDocument/2006/relationships/image" Target="../media/image19.png"/></Relationships>
</file>

<file path=ppt/slides/_rels/slide5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jpg"/><Relationship Id="rId7" Type="http://schemas.openxmlformats.org/officeDocument/2006/relationships/image" Target="../media/image28.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2.png"/><Relationship Id="rId5" Type="http://schemas.openxmlformats.org/officeDocument/2006/relationships/image" Target="../media/image25.jpg"/><Relationship Id="rId10" Type="http://schemas.openxmlformats.org/officeDocument/2006/relationships/image" Target="../media/image31.png"/><Relationship Id="rId4" Type="http://schemas.openxmlformats.org/officeDocument/2006/relationships/image" Target="../media/image19.png"/><Relationship Id="rId9" Type="http://schemas.openxmlformats.org/officeDocument/2006/relationships/image" Target="../media/image30.png"/></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10.jpeg"/></Relationships>
</file>

<file path=ppt/slides/_rels/slide60.xml.rels><?xml version="1.0" encoding="UTF-8" standalone="yes"?>
<Relationships xmlns="http://schemas.openxmlformats.org/package/2006/relationships"><Relationship Id="rId8" Type="http://schemas.openxmlformats.org/officeDocument/2006/relationships/audio" Target="../media/audio33.wav"/><Relationship Id="rId3" Type="http://schemas.openxmlformats.org/officeDocument/2006/relationships/image" Target="../media/image19.png"/><Relationship Id="rId7" Type="http://schemas.openxmlformats.org/officeDocument/2006/relationships/audio" Target="../media/audio32.wav"/><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audio" Target="../media/audio31.wav"/><Relationship Id="rId5" Type="http://schemas.openxmlformats.org/officeDocument/2006/relationships/audio" Target="../media/audio30.wav"/><Relationship Id="rId10" Type="http://schemas.openxmlformats.org/officeDocument/2006/relationships/audio" Target="../media/audio35.wav"/><Relationship Id="rId4" Type="http://schemas.openxmlformats.org/officeDocument/2006/relationships/image" Target="../media/image36.gif"/><Relationship Id="rId9" Type="http://schemas.openxmlformats.org/officeDocument/2006/relationships/audio" Target="../media/audio34.wav"/></Relationships>
</file>

<file path=ppt/slides/_rels/slide6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36.gif"/><Relationship Id="rId5" Type="http://schemas.openxmlformats.org/officeDocument/2006/relationships/image" Target="../media/image44.png"/><Relationship Id="rId4" Type="http://schemas.openxmlformats.org/officeDocument/2006/relationships/image" Target="../media/image19.png"/></Relationships>
</file>

<file path=ppt/slides/_rels/slide6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jpg"/><Relationship Id="rId7" Type="http://schemas.openxmlformats.org/officeDocument/2006/relationships/image" Target="../media/image46.png"/><Relationship Id="rId2" Type="http://schemas.openxmlformats.org/officeDocument/2006/relationships/notesSlide" Target="../notesSlides/notesSlide63.xml"/><Relationship Id="rId1" Type="http://schemas.openxmlformats.org/officeDocument/2006/relationships/slideLayout" Target="../slideLayouts/slideLayout25.xml"/><Relationship Id="rId6" Type="http://schemas.openxmlformats.org/officeDocument/2006/relationships/image" Target="../media/image45.png"/><Relationship Id="rId5" Type="http://schemas.openxmlformats.org/officeDocument/2006/relationships/hyperlink" Target="https://www.gaminggrammar.com/" TargetMode="External"/><Relationship Id="rId4" Type="http://schemas.openxmlformats.org/officeDocument/2006/relationships/image" Target="../media/image19.png"/></Relationships>
</file>

<file path=ppt/slides/_rels/slide64.xml.rels><?xml version="1.0" encoding="UTF-8" standalone="yes"?>
<Relationships xmlns="http://schemas.openxmlformats.org/package/2006/relationships"><Relationship Id="rId8" Type="http://schemas.openxmlformats.org/officeDocument/2006/relationships/hyperlink" Target="https://quizlet.com/gb/422582325/year-7-german-term-11-week-3-flash-cards/" TargetMode="External"/><Relationship Id="rId3" Type="http://schemas.openxmlformats.org/officeDocument/2006/relationships/image" Target="../media/image19.png"/><Relationship Id="rId7" Type="http://schemas.openxmlformats.org/officeDocument/2006/relationships/hyperlink" Target="https://resources.ncelp.org/concern/resources/x633f150q?locale=en"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hyperlink" Target="https://drive.google.com/file/d/1m1SrBgicqsPosYLRKT1BajloQ9774TKD/view?usp=sharing" TargetMode="External"/><Relationship Id="rId4" Type="http://schemas.openxmlformats.org/officeDocument/2006/relationships/image" Target="../media/image48.png"/><Relationship Id="rId9"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audio" Target="../media/audio8.wav"/></Relationships>
</file>

<file path=ppt/slides/_rels/slide9.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audio" Target="../media/audio8.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97"/>
        <p:cNvGrpSpPr/>
        <p:nvPr/>
      </p:nvGrpSpPr>
      <p:grpSpPr>
        <a:xfrm>
          <a:off x="0" y="0"/>
          <a:ext cx="0" cy="0"/>
          <a:chOff x="0" y="0"/>
          <a:chExt cx="0" cy="0"/>
        </a:xfrm>
      </p:grpSpPr>
      <p:grpSp>
        <p:nvGrpSpPr>
          <p:cNvPr id="98" name="Google Shape;98;p1" descr="background rectangle"/>
          <p:cNvGrpSpPr/>
          <p:nvPr/>
        </p:nvGrpSpPr>
        <p:grpSpPr>
          <a:xfrm>
            <a:off x="-56445" y="0"/>
            <a:ext cx="12192000" cy="6858000"/>
            <a:chOff x="-56445" y="0"/>
            <a:chExt cx="12192000" cy="6858000"/>
          </a:xfrm>
        </p:grpSpPr>
        <p:grpSp>
          <p:nvGrpSpPr>
            <p:cNvPr id="99" name="Google Shape;99;p1"/>
            <p:cNvGrpSpPr/>
            <p:nvPr/>
          </p:nvGrpSpPr>
          <p:grpSpPr>
            <a:xfrm>
              <a:off x="-56445" y="0"/>
              <a:ext cx="12192000" cy="6858000"/>
              <a:chOff x="0" y="0"/>
              <a:chExt cx="12192000" cy="6858000"/>
            </a:xfrm>
          </p:grpSpPr>
          <p:sp>
            <p:nvSpPr>
              <p:cNvPr id="100" name="Google Shape;100;p1"/>
              <p:cNvSpPr/>
              <p:nvPr/>
            </p:nvSpPr>
            <p:spPr>
              <a:xfrm rot="5400000">
                <a:off x="4992512" y="-341488"/>
                <a:ext cx="6857998" cy="7540978"/>
              </a:xfrm>
              <a:prstGeom prst="triangle">
                <a:avLst>
                  <a:gd name="adj" fmla="val 0"/>
                </a:avLst>
              </a:prstGeom>
              <a:solidFill>
                <a:srgbClr val="FBF0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Century Gothic"/>
                  <a:ea typeface="Century Gothic"/>
                  <a:cs typeface="Century Gothic"/>
                  <a:sym typeface="Century Gothic"/>
                </a:endParaRPr>
              </a:p>
            </p:txBody>
          </p:sp>
          <p:sp>
            <p:nvSpPr>
              <p:cNvPr id="101" name="Google Shape;101;p1"/>
              <p:cNvSpPr/>
              <p:nvPr/>
            </p:nvSpPr>
            <p:spPr>
              <a:xfrm>
                <a:off x="0" y="0"/>
                <a:ext cx="4651022" cy="6858000"/>
              </a:xfrm>
              <a:prstGeom prst="rect">
                <a:avLst/>
              </a:prstGeom>
              <a:solidFill>
                <a:srgbClr val="FBF0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Century Gothic"/>
                  <a:ea typeface="Century Gothic"/>
                  <a:cs typeface="Century Gothic"/>
                  <a:sym typeface="Century Gothic"/>
                </a:endParaRPr>
              </a:p>
            </p:txBody>
          </p:sp>
        </p:grpSp>
        <p:sp>
          <p:nvSpPr>
            <p:cNvPr id="102" name="Google Shape;102;p1"/>
            <p:cNvSpPr/>
            <p:nvPr/>
          </p:nvSpPr>
          <p:spPr>
            <a:xfrm rot="5400000">
              <a:off x="4636029" y="-341488"/>
              <a:ext cx="6857998" cy="7540978"/>
            </a:xfrm>
            <a:prstGeom prst="triangle">
              <a:avLst>
                <a:gd name="adj" fmla="val 0"/>
              </a:avLst>
            </a:prstGeom>
            <a:solidFill>
              <a:srgbClr val="DAA52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Century Gothic"/>
                <a:ea typeface="Century Gothic"/>
                <a:cs typeface="Century Gothic"/>
                <a:sym typeface="Century Gothic"/>
              </a:endParaRPr>
            </a:p>
          </p:txBody>
        </p:sp>
        <p:sp>
          <p:nvSpPr>
            <p:cNvPr id="103" name="Google Shape;103;p1"/>
            <p:cNvSpPr/>
            <p:nvPr/>
          </p:nvSpPr>
          <p:spPr>
            <a:xfrm>
              <a:off x="-56445" y="0"/>
              <a:ext cx="4350984" cy="6858000"/>
            </a:xfrm>
            <a:prstGeom prst="rect">
              <a:avLst/>
            </a:prstGeom>
            <a:solidFill>
              <a:srgbClr val="DAA52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Century Gothic"/>
                <a:ea typeface="Century Gothic"/>
                <a:cs typeface="Century Gothic"/>
                <a:sym typeface="Century Gothic"/>
              </a:endParaRPr>
            </a:p>
          </p:txBody>
        </p:sp>
      </p:grpSp>
      <p:sp>
        <p:nvSpPr>
          <p:cNvPr id="104" name="Google Shape;104;p1"/>
          <p:cNvSpPr txBox="1">
            <a:spLocks noGrp="1"/>
          </p:cNvSpPr>
          <p:nvPr>
            <p:ph type="ctrTitle"/>
          </p:nvPr>
        </p:nvSpPr>
        <p:spPr>
          <a:xfrm>
            <a:off x="161930" y="2386878"/>
            <a:ext cx="5629270" cy="148542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4000"/>
              <a:buFont typeface="Century Gothic"/>
              <a:buNone/>
            </a:pPr>
            <a:r>
              <a:rPr lang="en-GB" sz="4000" b="1">
                <a:solidFill>
                  <a:srgbClr val="FFFFFF"/>
                </a:solidFill>
              </a:rPr>
              <a:t>What is it? Existential</a:t>
            </a:r>
            <a:br>
              <a:rPr lang="en-GB" b="1">
                <a:solidFill>
                  <a:srgbClr val="FFFFFF"/>
                </a:solidFill>
              </a:rPr>
            </a:br>
            <a:endParaRPr/>
          </a:p>
        </p:txBody>
      </p:sp>
      <p:sp>
        <p:nvSpPr>
          <p:cNvPr id="105" name="Google Shape;105;p1"/>
          <p:cNvSpPr txBox="1">
            <a:spLocks noGrp="1"/>
          </p:cNvSpPr>
          <p:nvPr>
            <p:ph type="subTitle" idx="1"/>
          </p:nvPr>
        </p:nvSpPr>
        <p:spPr>
          <a:xfrm>
            <a:off x="214817" y="3195323"/>
            <a:ext cx="7382608" cy="57175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FFFF"/>
              </a:buClr>
              <a:buSzPts val="2800"/>
              <a:buNone/>
            </a:pPr>
            <a:r>
              <a:rPr lang="en-GB" sz="2800">
                <a:solidFill>
                  <a:srgbClr val="FFFFFF"/>
                </a:solidFill>
              </a:rPr>
              <a:t>Definite articles: the words for ‘the’</a:t>
            </a:r>
            <a:endParaRPr/>
          </a:p>
          <a:p>
            <a:pPr marL="0" lvl="0" indent="0" algn="l" rtl="0">
              <a:lnSpc>
                <a:spcPct val="90000"/>
              </a:lnSpc>
              <a:spcBef>
                <a:spcPts val="1000"/>
              </a:spcBef>
              <a:spcAft>
                <a:spcPts val="0"/>
              </a:spcAft>
              <a:buClr>
                <a:srgbClr val="1F3864"/>
              </a:buClr>
              <a:buSzPts val="2400"/>
              <a:buNone/>
            </a:pPr>
            <a:endParaRPr/>
          </a:p>
        </p:txBody>
      </p:sp>
      <p:sp>
        <p:nvSpPr>
          <p:cNvPr id="106" name="Google Shape;106;p1"/>
          <p:cNvSpPr txBox="1"/>
          <p:nvPr/>
        </p:nvSpPr>
        <p:spPr>
          <a:xfrm>
            <a:off x="214817" y="3828415"/>
            <a:ext cx="6604437" cy="57175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3000"/>
              <a:buFont typeface="Arial"/>
              <a:buNone/>
            </a:pPr>
            <a:r>
              <a:rPr lang="en-GB" sz="3000">
                <a:solidFill>
                  <a:schemeClr val="lt1"/>
                </a:solidFill>
                <a:latin typeface="Century Gothic"/>
                <a:ea typeface="Century Gothic"/>
                <a:cs typeface="Century Gothic"/>
                <a:sym typeface="Century Gothic"/>
              </a:rPr>
              <a:t>SSC </a:t>
            </a:r>
            <a:r>
              <a:rPr lang="en-GB" sz="3200">
                <a:solidFill>
                  <a:schemeClr val="lt1"/>
                </a:solidFill>
                <a:latin typeface="Century Gothic"/>
                <a:ea typeface="Century Gothic"/>
                <a:cs typeface="Century Gothic"/>
                <a:sym typeface="Century Gothic"/>
              </a:rPr>
              <a:t>[e:] and [ɛ]</a:t>
            </a:r>
            <a:endParaRPr/>
          </a:p>
          <a:p>
            <a:pPr marL="0" marR="0" lvl="0" indent="0" algn="ctr" rtl="0">
              <a:lnSpc>
                <a:spcPct val="90000"/>
              </a:lnSpc>
              <a:spcBef>
                <a:spcPts val="1000"/>
              </a:spcBef>
              <a:spcAft>
                <a:spcPts val="0"/>
              </a:spcAft>
              <a:buClr>
                <a:srgbClr val="1F3864"/>
              </a:buClr>
              <a:buSzPts val="3200"/>
              <a:buFont typeface="Arial"/>
              <a:buNone/>
            </a:pPr>
            <a:endParaRPr sz="3200">
              <a:solidFill>
                <a:srgbClr val="1E4E79"/>
              </a:solidFill>
              <a:latin typeface="Century Gothic"/>
              <a:ea typeface="Century Gothic"/>
              <a:cs typeface="Century Gothic"/>
              <a:sym typeface="Century Gothic"/>
            </a:endParaRPr>
          </a:p>
          <a:p>
            <a:pPr marL="0" marR="0" lvl="0" indent="0" algn="ctr" rtl="0">
              <a:lnSpc>
                <a:spcPct val="90000"/>
              </a:lnSpc>
              <a:spcBef>
                <a:spcPts val="1000"/>
              </a:spcBef>
              <a:spcAft>
                <a:spcPts val="0"/>
              </a:spcAft>
              <a:buClr>
                <a:srgbClr val="1F3864"/>
              </a:buClr>
              <a:buSzPts val="2400"/>
              <a:buFont typeface="Arial"/>
              <a:buNone/>
            </a:pPr>
            <a:endParaRPr sz="2400">
              <a:solidFill>
                <a:srgbClr val="1F3864"/>
              </a:solidFill>
              <a:latin typeface="Century Gothic"/>
              <a:ea typeface="Century Gothic"/>
              <a:cs typeface="Century Gothic"/>
              <a:sym typeface="Century Gothic"/>
            </a:endParaRPr>
          </a:p>
        </p:txBody>
      </p:sp>
      <p:sp>
        <p:nvSpPr>
          <p:cNvPr id="107" name="Google Shape;107;p1"/>
          <p:cNvSpPr txBox="1"/>
          <p:nvPr/>
        </p:nvSpPr>
        <p:spPr>
          <a:xfrm>
            <a:off x="161930" y="4982504"/>
            <a:ext cx="5784972" cy="99889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Y7 German </a:t>
            </a:r>
            <a:endParaRPr/>
          </a:p>
          <a:p>
            <a:pPr marL="0" marR="0" lvl="0" indent="0" algn="l" rtl="0">
              <a:lnSpc>
                <a:spcPct val="90000"/>
              </a:lnSpc>
              <a:spcBef>
                <a:spcPts val="0"/>
              </a:spcBef>
              <a:spcAft>
                <a:spcPts val="0"/>
              </a:spcAft>
              <a:buClr>
                <a:srgbClr val="FFFFFF"/>
              </a:buClr>
              <a:buSzPts val="2000"/>
              <a:buFont typeface="Century Gothic"/>
              <a:buNone/>
            </a:pPr>
            <a:r>
              <a:rPr lang="en-GB" sz="2000" b="0" i="0" u="none" strike="noStrike" cap="none">
                <a:solidFill>
                  <a:srgbClr val="FFFFFF"/>
                </a:solidFill>
                <a:latin typeface="Century Gothic"/>
                <a:ea typeface="Century Gothic"/>
                <a:cs typeface="Century Gothic"/>
                <a:sym typeface="Century Gothic"/>
              </a:rPr>
              <a:t>Term </a:t>
            </a:r>
            <a:r>
              <a:rPr lang="en-GB" sz="2000">
                <a:solidFill>
                  <a:srgbClr val="FFFFFF"/>
                </a:solidFill>
                <a:latin typeface="Century Gothic"/>
                <a:ea typeface="Century Gothic"/>
                <a:cs typeface="Century Gothic"/>
                <a:sym typeface="Century Gothic"/>
              </a:rPr>
              <a:t>1.1</a:t>
            </a:r>
            <a:r>
              <a:rPr lang="en-GB" sz="2000" b="0" i="0" u="none" strike="noStrike" cap="none">
                <a:solidFill>
                  <a:srgbClr val="FFFFFF"/>
                </a:solidFill>
                <a:latin typeface="Century Gothic"/>
                <a:ea typeface="Century Gothic"/>
                <a:cs typeface="Century Gothic"/>
                <a:sym typeface="Century Gothic"/>
              </a:rPr>
              <a:t>- Week </a:t>
            </a:r>
            <a:r>
              <a:rPr lang="en-GB" sz="2000">
                <a:solidFill>
                  <a:srgbClr val="FFFFFF"/>
                </a:solidFill>
                <a:latin typeface="Century Gothic"/>
                <a:ea typeface="Century Gothic"/>
                <a:cs typeface="Century Gothic"/>
                <a:sym typeface="Century Gothic"/>
              </a:rPr>
              <a:t>2</a:t>
            </a:r>
            <a:r>
              <a:rPr lang="en-GB" sz="2000" b="0" i="0" u="none" strike="noStrike" cap="none">
                <a:solidFill>
                  <a:srgbClr val="FFFFFF"/>
                </a:solidFill>
                <a:latin typeface="Century Gothic"/>
                <a:ea typeface="Century Gothic"/>
                <a:cs typeface="Century Gothic"/>
                <a:sym typeface="Century Gothic"/>
              </a:rPr>
              <a:t> - Lesson </a:t>
            </a:r>
            <a:r>
              <a:rPr lang="en-GB" sz="2000">
                <a:solidFill>
                  <a:srgbClr val="FFFFFF"/>
                </a:solidFill>
                <a:latin typeface="Century Gothic"/>
                <a:ea typeface="Century Gothic"/>
                <a:cs typeface="Century Gothic"/>
                <a:sym typeface="Century Gothic"/>
              </a:rPr>
              <a:t>3</a:t>
            </a:r>
            <a:endParaRPr sz="2000" b="0" i="0" u="none" strike="noStrike" cap="none">
              <a:solidFill>
                <a:srgbClr val="FFFFFF"/>
              </a:solidFill>
              <a:latin typeface="Century Gothic"/>
              <a:ea typeface="Century Gothic"/>
              <a:cs typeface="Century Gothic"/>
              <a:sym typeface="Century Gothic"/>
            </a:endParaRPr>
          </a:p>
        </p:txBody>
      </p:sp>
      <p:sp>
        <p:nvSpPr>
          <p:cNvPr id="108" name="Google Shape;108;p1"/>
          <p:cNvSpPr txBox="1"/>
          <p:nvPr/>
        </p:nvSpPr>
        <p:spPr>
          <a:xfrm>
            <a:off x="161930" y="5779725"/>
            <a:ext cx="4132609" cy="107827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Rachel Hawkes</a:t>
            </a:r>
            <a:endParaRPr dirty="0"/>
          </a:p>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Artwork: Steve Clarke</a:t>
            </a:r>
            <a:endParaRPr dirty="0"/>
          </a:p>
          <a:p>
            <a:pPr marL="0" marR="0" lvl="0" indent="0" algn="l" rtl="0">
              <a:lnSpc>
                <a:spcPct val="90000"/>
              </a:lnSpc>
              <a:spcBef>
                <a:spcPts val="0"/>
              </a:spcBef>
              <a:spcAft>
                <a:spcPts val="0"/>
              </a:spcAft>
              <a:buClr>
                <a:srgbClr val="1F3864"/>
              </a:buClr>
              <a:buSzPts val="1400"/>
              <a:buFont typeface="Twentieth Century"/>
              <a:buNone/>
            </a:pPr>
            <a:endParaRPr sz="1400" b="0" i="0" u="none" strike="noStrike" cap="none" dirty="0">
              <a:solidFill>
                <a:srgbClr val="FFFFF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FFFFFF"/>
              </a:buClr>
              <a:buSzPts val="1400"/>
              <a:buFont typeface="Century Gothic"/>
              <a:buNone/>
            </a:pPr>
            <a:r>
              <a:rPr lang="en-GB" sz="1400" dirty="0">
                <a:solidFill>
                  <a:srgbClr val="FFFFFF"/>
                </a:solidFill>
                <a:latin typeface="Century Gothic"/>
                <a:ea typeface="Century Gothic"/>
                <a:cs typeface="Century Gothic"/>
                <a:sym typeface="Century Gothic"/>
              </a:rPr>
              <a:t>Date updated</a:t>
            </a:r>
            <a:r>
              <a:rPr lang="en-GB" sz="1400">
                <a:solidFill>
                  <a:srgbClr val="FFFFFF"/>
                </a:solidFill>
                <a:latin typeface="Century Gothic"/>
                <a:ea typeface="Century Gothic"/>
                <a:cs typeface="Century Gothic"/>
                <a:sym typeface="Century Gothic"/>
              </a:rPr>
              <a:t>: 15</a:t>
            </a:r>
            <a:r>
              <a:rPr lang="en-GB">
                <a:solidFill>
                  <a:srgbClr val="FFFFFF"/>
                </a:solidFill>
                <a:latin typeface="Century Gothic"/>
                <a:ea typeface="Century Gothic"/>
                <a:cs typeface="Century Gothic"/>
                <a:sym typeface="Century Gothic"/>
              </a:rPr>
              <a:t>/12/21</a:t>
            </a:r>
            <a:endParaRPr sz="1400" b="0" i="0" u="none" strike="noStrike" cap="none" dirty="0">
              <a:solidFill>
                <a:srgbClr val="FFFFFF"/>
              </a:solidFill>
              <a:latin typeface="Century Gothic"/>
              <a:ea typeface="Century Gothic"/>
              <a:cs typeface="Century Gothic"/>
              <a:sym typeface="Century Gothic"/>
            </a:endParaRPr>
          </a:p>
        </p:txBody>
      </p:sp>
      <p:pic>
        <p:nvPicPr>
          <p:cNvPr id="109" name="Google Shape;109;p1" descr="NCELP logo"/>
          <p:cNvPicPr preferRelativeResize="0"/>
          <p:nvPr/>
        </p:nvPicPr>
        <p:blipFill rotWithShape="1">
          <a:blip r:embed="rId3">
            <a:alphaModFix/>
          </a:blip>
          <a:srcRect/>
          <a:stretch/>
        </p:blipFill>
        <p:spPr>
          <a:xfrm>
            <a:off x="8945561" y="6458444"/>
            <a:ext cx="3077513" cy="28807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3561" y="501332"/>
            <a:ext cx="10515600" cy="1325563"/>
          </a:xfrm>
        </p:spPr>
        <p:txBody>
          <a:bodyPr>
            <a:normAutofit fontScale="90000"/>
          </a:bodyPr>
          <a:lstStyle/>
          <a:p>
            <a:r>
              <a:rPr lang="en-GB" sz="26700" b="1" dirty="0">
                <a:solidFill>
                  <a:srgbClr val="FFCC00"/>
                </a:solidFill>
              </a:rPr>
              <a:t>e</a:t>
            </a:r>
            <a:br>
              <a:rPr lang="en-GB" sz="9600" b="1" dirty="0"/>
            </a:br>
            <a:endParaRPr lang="en-GB" dirty="0"/>
          </a:p>
        </p:txBody>
      </p:sp>
      <p:pic>
        <p:nvPicPr>
          <p:cNvPr id="4" name="Picture 3" descr="man thinki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41072" y="353137"/>
            <a:ext cx="2960867" cy="3932352"/>
          </a:xfrm>
          <a:prstGeom prst="rect">
            <a:avLst/>
          </a:prstGeom>
        </p:spPr>
      </p:pic>
      <p:sp>
        <p:nvSpPr>
          <p:cNvPr id="2" name="Rectangle 1"/>
          <p:cNvSpPr/>
          <p:nvPr/>
        </p:nvSpPr>
        <p:spPr>
          <a:xfrm>
            <a:off x="3151925" y="4166490"/>
            <a:ext cx="588815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nken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7636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74980697-7207-C848-A641-548C1AC9CEAF}"/>
              </a:ext>
            </a:extLst>
          </p:cNvPr>
          <p:cNvSpPr>
            <a:spLocks noGrp="1"/>
          </p:cNvSpPr>
          <p:nvPr>
            <p:ph type="title"/>
          </p:nvPr>
        </p:nvSpPr>
        <p:spPr>
          <a:xfrm>
            <a:off x="5388203" y="28800"/>
            <a:ext cx="1407695" cy="1494647"/>
          </a:xfrm>
        </p:spPr>
        <p:txBody>
          <a:bodyPr>
            <a:noAutofit/>
          </a:bodyPr>
          <a:lstStyle/>
          <a:p>
            <a:pPr algn="ctr"/>
            <a:r>
              <a:rPr lang="en-GB" sz="12000" b="1" dirty="0">
                <a:solidFill>
                  <a:srgbClr val="002060"/>
                </a:solidFill>
                <a:cs typeface="Calibri" panose="020F0502020204030204" pitchFamily="34" charset="0"/>
              </a:rPr>
              <a:t>e</a:t>
            </a:r>
            <a:endParaRPr lang="en-US" sz="12000" dirty="0"/>
          </a:p>
        </p:txBody>
      </p:sp>
      <p:sp>
        <p:nvSpPr>
          <p:cNvPr id="4" name="Rounded Rectangle 3"/>
          <p:cNvSpPr/>
          <p:nvPr/>
        </p:nvSpPr>
        <p:spPr>
          <a:xfrm>
            <a:off x="3749141" y="1675977"/>
            <a:ext cx="4685822" cy="2641807"/>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d</a:t>
            </a:r>
            <a:r>
              <a:rPr lang="en-GB" sz="8800" dirty="0" err="1">
                <a:solidFill>
                  <a:srgbClr val="FFCC00"/>
                </a:solidFill>
                <a:latin typeface="Century Gothic" panose="020B0502020202020204" pitchFamily="34" charset="0"/>
              </a:rPr>
              <a:t>e</a:t>
            </a:r>
            <a:r>
              <a:rPr lang="en-GB" sz="8800" dirty="0" err="1">
                <a:solidFill>
                  <a:srgbClr val="002060"/>
                </a:solidFill>
                <a:latin typeface="Century Gothic" panose="020B0502020202020204" pitchFamily="34" charset="0"/>
              </a:rPr>
              <a:t>nken</a:t>
            </a:r>
            <a:endParaRPr lang="en-GB" sz="8800" dirty="0">
              <a:solidFill>
                <a:srgbClr val="002060"/>
              </a:solidFill>
              <a:latin typeface="Century Gothic" panose="020B0502020202020204" pitchFamily="34" charset="0"/>
            </a:endParaRPr>
          </a:p>
        </p:txBody>
      </p:sp>
      <p:sp>
        <p:nvSpPr>
          <p:cNvPr id="5" name="Rectangle 4"/>
          <p:cNvSpPr/>
          <p:nvPr/>
        </p:nvSpPr>
        <p:spPr>
          <a:xfrm>
            <a:off x="717902" y="360901"/>
            <a:ext cx="230543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b</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sser</a:t>
            </a:r>
            <a:endParaRPr lang="en-GB" sz="5400" dirty="0">
              <a:solidFill>
                <a:srgbClr val="002060"/>
              </a:solidFill>
              <a:latin typeface="Century Gothic" panose="020B0502020202020204" pitchFamily="34" charset="0"/>
            </a:endParaRPr>
          </a:p>
        </p:txBody>
      </p:sp>
      <p:sp>
        <p:nvSpPr>
          <p:cNvPr id="6" name="Rectangle 5"/>
          <p:cNvSpPr/>
          <p:nvPr/>
        </p:nvSpPr>
        <p:spPr>
          <a:xfrm>
            <a:off x="5381031" y="4467455"/>
            <a:ext cx="1500732"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B</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tt</a:t>
            </a:r>
            <a:endParaRPr lang="en-GB" sz="5400" dirty="0">
              <a:solidFill>
                <a:srgbClr val="002060"/>
              </a:solidFill>
              <a:latin typeface="Century Gothic" panose="020B0502020202020204" pitchFamily="34" charset="0"/>
            </a:endParaRPr>
          </a:p>
        </p:txBody>
      </p:sp>
      <p:sp>
        <p:nvSpPr>
          <p:cNvPr id="7" name="Rectangle 6"/>
          <p:cNvSpPr/>
          <p:nvPr/>
        </p:nvSpPr>
        <p:spPr>
          <a:xfrm>
            <a:off x="9591745" y="3255766"/>
            <a:ext cx="1523174" cy="923330"/>
          </a:xfrm>
          <a:prstGeom prst="rect">
            <a:avLst/>
          </a:prstGeom>
        </p:spPr>
        <p:txBody>
          <a:bodyPr wrap="none">
            <a:spAutoFit/>
          </a:bodyPr>
          <a:lstStyle/>
          <a:p>
            <a:pPr lvl="0" algn="ct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ng</a:t>
            </a:r>
            <a:endParaRPr lang="en-GB" sz="5400" i="1" dirty="0">
              <a:solidFill>
                <a:srgbClr val="FFC000"/>
              </a:solidFill>
              <a:latin typeface="Century Gothic" panose="020B0502020202020204" pitchFamily="34" charset="0"/>
            </a:endParaRPr>
          </a:p>
        </p:txBody>
      </p:sp>
      <p:sp>
        <p:nvSpPr>
          <p:cNvPr id="8" name="Rectangle 7"/>
          <p:cNvSpPr/>
          <p:nvPr/>
        </p:nvSpPr>
        <p:spPr>
          <a:xfrm>
            <a:off x="728320" y="3299037"/>
            <a:ext cx="2284601"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lfen</a:t>
            </a:r>
            <a:endParaRPr lang="en-GB" sz="5400" dirty="0">
              <a:solidFill>
                <a:srgbClr val="002060"/>
              </a:solidFill>
              <a:latin typeface="Century Gothic" panose="020B0502020202020204" pitchFamily="34" charset="0"/>
            </a:endParaRPr>
          </a:p>
        </p:txBody>
      </p:sp>
      <p:sp>
        <p:nvSpPr>
          <p:cNvPr id="9" name="Rectangle 8"/>
          <p:cNvSpPr/>
          <p:nvPr/>
        </p:nvSpPr>
        <p:spPr>
          <a:xfrm>
            <a:off x="9171182" y="502988"/>
            <a:ext cx="1903085" cy="923330"/>
          </a:xfrm>
          <a:prstGeom prst="rect">
            <a:avLst/>
          </a:prstGeom>
        </p:spPr>
        <p:txBody>
          <a:bodyPr wrap="none">
            <a:spAutoFit/>
          </a:bodyPr>
          <a:lstStyle/>
          <a:p>
            <a:pPr lvl="0" algn="ctr"/>
            <a:r>
              <a:rPr lang="en-GB" sz="5400" dirty="0" err="1">
                <a:solidFill>
                  <a:srgbClr val="FFC000"/>
                </a:solidFill>
                <a:latin typeface="Century Gothic" panose="020B0502020202020204" pitchFamily="34" charset="0"/>
              </a:rPr>
              <a:t>E</a:t>
            </a:r>
            <a:r>
              <a:rPr lang="en-GB" sz="5400" dirty="0" err="1">
                <a:solidFill>
                  <a:srgbClr val="002060"/>
                </a:solidFill>
                <a:latin typeface="Century Gothic" panose="020B0502020202020204" pitchFamily="34" charset="0"/>
              </a:rPr>
              <a:t>nde</a:t>
            </a:r>
            <a:endParaRPr lang="en-GB" sz="5400" dirty="0">
              <a:solidFill>
                <a:srgbClr val="002060"/>
              </a:solidFill>
              <a:latin typeface="Century Gothic" panose="020B0502020202020204" pitchFamily="34" charset="0"/>
            </a:endParaRPr>
          </a:p>
        </p:txBody>
      </p:sp>
      <p:pic>
        <p:nvPicPr>
          <p:cNvPr id="10" name="Picture 9" descr="bed"/>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74735" y="5318077"/>
            <a:ext cx="1634633" cy="923568"/>
          </a:xfrm>
          <a:prstGeom prst="rect">
            <a:avLst/>
          </a:prstGeom>
        </p:spPr>
      </p:pic>
      <p:grpSp>
        <p:nvGrpSpPr>
          <p:cNvPr id="3" name="Group 2" descr="arrow pointing to gold medal with number 1 on it, silver medal next to it. "/>
          <p:cNvGrpSpPr/>
          <p:nvPr/>
        </p:nvGrpSpPr>
        <p:grpSpPr>
          <a:xfrm>
            <a:off x="1013624" y="1254008"/>
            <a:ext cx="1561247" cy="1701945"/>
            <a:chOff x="1013624" y="1254008"/>
            <a:chExt cx="1561247" cy="1701945"/>
          </a:xfrm>
        </p:grpSpPr>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93048" y="1734259"/>
              <a:ext cx="681823" cy="1190200"/>
            </a:xfrm>
            <a:prstGeom prst="rect">
              <a:avLst/>
            </a:prstGeom>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13624" y="1734259"/>
              <a:ext cx="703400" cy="1221694"/>
            </a:xfrm>
            <a:prstGeom prst="rect">
              <a:avLst/>
            </a:prstGeom>
          </p:spPr>
        </p:pic>
        <p:cxnSp>
          <p:nvCxnSpPr>
            <p:cNvPr id="12" name="Straight Arrow Connector 11"/>
            <p:cNvCxnSpPr/>
            <p:nvPr/>
          </p:nvCxnSpPr>
          <p:spPr>
            <a:xfrm flipH="1">
              <a:off x="1365327" y="1254008"/>
              <a:ext cx="180573" cy="42196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pic>
        <p:nvPicPr>
          <p:cNvPr id="19" name="Picture 18" descr="man with very tight belt"/>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11547" y="4326093"/>
            <a:ext cx="891135" cy="1758506"/>
          </a:xfrm>
          <a:prstGeom prst="rect">
            <a:avLst/>
          </a:prstGeom>
        </p:spPr>
      </p:pic>
      <p:grpSp>
        <p:nvGrpSpPr>
          <p:cNvPr id="13" name="Group 12" descr="ends of a sausage"/>
          <p:cNvGrpSpPr/>
          <p:nvPr/>
        </p:nvGrpSpPr>
        <p:grpSpPr>
          <a:xfrm>
            <a:off x="8832138" y="1513894"/>
            <a:ext cx="2962079" cy="1250212"/>
            <a:chOff x="8832138" y="1513894"/>
            <a:chExt cx="2962079" cy="1250212"/>
          </a:xfrm>
        </p:grpSpPr>
        <p:cxnSp>
          <p:nvCxnSpPr>
            <p:cNvPr id="14" name="Straight Arrow Connector 13"/>
            <p:cNvCxnSpPr/>
            <p:nvPr/>
          </p:nvCxnSpPr>
          <p:spPr>
            <a:xfrm>
              <a:off x="8832138" y="1603647"/>
              <a:ext cx="404263" cy="36885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11191850" y="1937722"/>
              <a:ext cx="602367" cy="24576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3103442">
              <a:off x="9495502" y="1365673"/>
              <a:ext cx="1250212" cy="1546654"/>
            </a:xfrm>
            <a:prstGeom prst="rect">
              <a:avLst/>
            </a:prstGeom>
          </p:spPr>
        </p:pic>
      </p:grpSp>
      <p:pic>
        <p:nvPicPr>
          <p:cNvPr id="21" name="Picture 20" descr="man thinking"/>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27962" y="1716352"/>
            <a:ext cx="1136076" cy="1508832"/>
          </a:xfrm>
          <a:prstGeom prst="rect">
            <a:avLst/>
          </a:prstGeom>
        </p:spPr>
      </p:pic>
      <p:pic>
        <p:nvPicPr>
          <p:cNvPr id="22" name="Picture 21" descr="young person helping old person"/>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0851" y="4222367"/>
            <a:ext cx="1862232" cy="1862232"/>
          </a:xfrm>
          <a:prstGeom prst="rect">
            <a:avLst/>
          </a:prstGeom>
        </p:spPr>
      </p:pic>
    </p:spTree>
    <p:extLst>
      <p:ext uri="{BB962C8B-B14F-4D97-AF65-F5344CB8AC3E}">
        <p14:creationId xmlns:p14="http://schemas.microsoft.com/office/powerpoint/2010/main" val="157508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e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denke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5" name="besse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2000"/>
                                        <p:tgtEl>
                                          <p:spTgt spid="3"/>
                                        </p:tgtEl>
                                      </p:cBhvr>
                                    </p:animEffect>
                                  </p:childTnLst>
                                  <p:subTnLst>
                                    <p:audio>
                                      <p:cMediaNode>
                                        <p:cTn display="0" masterRel="sameClick">
                                          <p:stCondLst>
                                            <p:cond evt="begin" delay="0">
                                              <p:tn val="23"/>
                                            </p:cond>
                                          </p:stCondLst>
                                          <p:endCondLst>
                                            <p:cond evt="onStopAudio" delay="0">
                                              <p:tgtEl>
                                                <p:sldTgt/>
                                              </p:tgtEl>
                                            </p:cond>
                                          </p:endCondLst>
                                        </p:cTn>
                                        <p:tgtEl>
                                          <p:sndTgt r:embed="rId5" name="besser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0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End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6" name="Ende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helfen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subTnLst>
                                    <p:audio>
                                      <p:cMediaNode>
                                        <p:cTn display="0" masterRel="sameClick">
                                          <p:stCondLst>
                                            <p:cond evt="begin" delay="0">
                                              <p:tn val="43"/>
                                            </p:cond>
                                          </p:stCondLst>
                                          <p:endCondLst>
                                            <p:cond evt="onStopAudio" delay="0">
                                              <p:tgtEl>
                                                <p:sldTgt/>
                                              </p:tgtEl>
                                            </p:cond>
                                          </p:endCondLst>
                                        </p:cTn>
                                        <p:tgtEl>
                                          <p:sndTgt r:embed="rId7" name="helfen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subTnLst>
                                    <p:audio>
                                      <p:cMediaNode>
                                        <p:cTn display="0" masterRel="sameClick">
                                          <p:stCondLst>
                                            <p:cond evt="begin" delay="0">
                                              <p:tn val="48"/>
                                            </p:cond>
                                          </p:stCondLst>
                                          <p:endCondLst>
                                            <p:cond evt="onStopAudio" delay="0">
                                              <p:tgtEl>
                                                <p:sldTgt/>
                                              </p:tgtEl>
                                            </p:cond>
                                          </p:endCondLst>
                                        </p:cTn>
                                        <p:tgtEl>
                                          <p:sndTgt r:embed="rId8" name="Bett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subTnLst>
                                    <p:audio>
                                      <p:cMediaNode>
                                        <p:cTn display="0" masterRel="sameClick">
                                          <p:stCondLst>
                                            <p:cond evt="begin" delay="0">
                                              <p:tn val="53"/>
                                            </p:cond>
                                          </p:stCondLst>
                                          <p:endCondLst>
                                            <p:cond evt="onStopAudio" delay="0">
                                              <p:tgtEl>
                                                <p:sldTgt/>
                                              </p:tgtEl>
                                            </p:cond>
                                          </p:endCondLst>
                                        </p:cTn>
                                        <p:tgtEl>
                                          <p:sndTgt r:embed="rId8" name="Bett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subTnLst>
                                    <p:audio>
                                      <p:cMediaNode>
                                        <p:cTn display="0" masterRel="sameClick">
                                          <p:stCondLst>
                                            <p:cond evt="begin" delay="0">
                                              <p:tn val="58"/>
                                            </p:cond>
                                          </p:stCondLst>
                                          <p:endCondLst>
                                            <p:cond evt="onStopAudio" delay="0">
                                              <p:tgtEl>
                                                <p:sldTgt/>
                                              </p:tgtEl>
                                            </p:cond>
                                          </p:endCondLst>
                                        </p:cTn>
                                        <p:tgtEl>
                                          <p:sndTgt r:embed="rId9" name="eng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subTnLst>
                                    <p:audio>
                                      <p:cMediaNode>
                                        <p:cTn display="0" masterRel="sameClick">
                                          <p:stCondLst>
                                            <p:cond evt="begin" delay="0">
                                              <p:tn val="63"/>
                                            </p:cond>
                                          </p:stCondLst>
                                          <p:endCondLst>
                                            <p:cond evt="onStopAudio" delay="0">
                                              <p:tgtEl>
                                                <p:sldTgt/>
                                              </p:tgtEl>
                                            </p:cond>
                                          </p:endCondLst>
                                        </p:cTn>
                                        <p:tgtEl>
                                          <p:sndTgt r:embed="rId9" name="eng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animBg="1" autoUpdateAnimBg="0"/>
      <p:bldP spid="5" grpId="0" build="allAtOnce"/>
      <p:bldP spid="6" grpId="0"/>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5349CCE-F50A-EC42-BDD1-98D6B955142A}"/>
              </a:ext>
            </a:extLst>
          </p:cNvPr>
          <p:cNvSpPr>
            <a:spLocks noGrp="1"/>
          </p:cNvSpPr>
          <p:nvPr>
            <p:ph type="title"/>
          </p:nvPr>
        </p:nvSpPr>
        <p:spPr>
          <a:xfrm>
            <a:off x="5470415" y="136712"/>
            <a:ext cx="1243274" cy="1273277"/>
          </a:xfrm>
        </p:spPr>
        <p:txBody>
          <a:bodyPr>
            <a:noAutofit/>
          </a:bodyPr>
          <a:lstStyle/>
          <a:p>
            <a:pPr algn="ctr"/>
            <a:r>
              <a:rPr lang="en-GB" sz="12000" b="1" dirty="0">
                <a:solidFill>
                  <a:srgbClr val="002060"/>
                </a:solidFill>
                <a:cs typeface="Calibri" panose="020F0502020204030204" pitchFamily="34" charset="0"/>
              </a:rPr>
              <a:t>e</a:t>
            </a:r>
            <a:endParaRPr lang="en-US" sz="12000" dirty="0"/>
          </a:p>
        </p:txBody>
      </p:sp>
      <p:sp>
        <p:nvSpPr>
          <p:cNvPr id="4" name="Rounded Rectangle 3"/>
          <p:cNvSpPr/>
          <p:nvPr/>
        </p:nvSpPr>
        <p:spPr>
          <a:xfrm>
            <a:off x="3749141" y="1675977"/>
            <a:ext cx="4685822" cy="2641807"/>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d</a:t>
            </a:r>
            <a:r>
              <a:rPr lang="en-GB" sz="8800" dirty="0" err="1">
                <a:solidFill>
                  <a:srgbClr val="FFCC00"/>
                </a:solidFill>
                <a:latin typeface="Century Gothic" panose="020B0502020202020204" pitchFamily="34" charset="0"/>
              </a:rPr>
              <a:t>e</a:t>
            </a:r>
            <a:r>
              <a:rPr lang="en-GB" sz="8800" dirty="0" err="1">
                <a:solidFill>
                  <a:srgbClr val="002060"/>
                </a:solidFill>
                <a:latin typeface="Century Gothic" panose="020B0502020202020204" pitchFamily="34" charset="0"/>
              </a:rPr>
              <a:t>nken</a:t>
            </a:r>
            <a:endParaRPr lang="en-GB" sz="8800" dirty="0">
              <a:solidFill>
                <a:srgbClr val="002060"/>
              </a:solidFill>
              <a:latin typeface="Century Gothic" panose="020B0502020202020204" pitchFamily="34" charset="0"/>
            </a:endParaRPr>
          </a:p>
        </p:txBody>
      </p:sp>
      <p:sp>
        <p:nvSpPr>
          <p:cNvPr id="5" name="Rectangle 4"/>
          <p:cNvSpPr/>
          <p:nvPr/>
        </p:nvSpPr>
        <p:spPr>
          <a:xfrm>
            <a:off x="717902" y="360901"/>
            <a:ext cx="230543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b</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sser</a:t>
            </a:r>
            <a:endParaRPr lang="en-GB" sz="5400" dirty="0">
              <a:solidFill>
                <a:srgbClr val="002060"/>
              </a:solidFill>
              <a:latin typeface="Century Gothic" panose="020B0502020202020204" pitchFamily="34" charset="0"/>
            </a:endParaRPr>
          </a:p>
        </p:txBody>
      </p:sp>
      <p:sp>
        <p:nvSpPr>
          <p:cNvPr id="6" name="Rectangle 5"/>
          <p:cNvSpPr/>
          <p:nvPr/>
        </p:nvSpPr>
        <p:spPr>
          <a:xfrm>
            <a:off x="5381031" y="4467455"/>
            <a:ext cx="1500732"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B</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tt</a:t>
            </a:r>
            <a:endParaRPr lang="en-GB" sz="5400" dirty="0">
              <a:solidFill>
                <a:srgbClr val="002060"/>
              </a:solidFill>
              <a:latin typeface="Century Gothic" panose="020B0502020202020204" pitchFamily="34" charset="0"/>
            </a:endParaRPr>
          </a:p>
        </p:txBody>
      </p:sp>
      <p:sp>
        <p:nvSpPr>
          <p:cNvPr id="7" name="Rectangle 6"/>
          <p:cNvSpPr/>
          <p:nvPr/>
        </p:nvSpPr>
        <p:spPr>
          <a:xfrm>
            <a:off x="9591745" y="3255766"/>
            <a:ext cx="1523174" cy="923330"/>
          </a:xfrm>
          <a:prstGeom prst="rect">
            <a:avLst/>
          </a:prstGeom>
        </p:spPr>
        <p:txBody>
          <a:bodyPr wrap="none">
            <a:spAutoFit/>
          </a:bodyPr>
          <a:lstStyle/>
          <a:p>
            <a:pPr lvl="0" algn="ct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ng</a:t>
            </a:r>
            <a:endParaRPr lang="en-GB" sz="5400" i="1" dirty="0">
              <a:solidFill>
                <a:srgbClr val="FFC000"/>
              </a:solidFill>
              <a:latin typeface="Century Gothic" panose="020B0502020202020204" pitchFamily="34" charset="0"/>
            </a:endParaRPr>
          </a:p>
        </p:txBody>
      </p:sp>
      <p:sp>
        <p:nvSpPr>
          <p:cNvPr id="8" name="Rectangle 7"/>
          <p:cNvSpPr/>
          <p:nvPr/>
        </p:nvSpPr>
        <p:spPr>
          <a:xfrm>
            <a:off x="728320" y="3299037"/>
            <a:ext cx="2284601"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lfen</a:t>
            </a:r>
            <a:endParaRPr lang="en-GB" sz="5400" dirty="0">
              <a:solidFill>
                <a:srgbClr val="002060"/>
              </a:solidFill>
              <a:latin typeface="Century Gothic" panose="020B0502020202020204" pitchFamily="34" charset="0"/>
            </a:endParaRPr>
          </a:p>
        </p:txBody>
      </p:sp>
      <p:sp>
        <p:nvSpPr>
          <p:cNvPr id="9" name="Rectangle 8"/>
          <p:cNvSpPr/>
          <p:nvPr/>
        </p:nvSpPr>
        <p:spPr>
          <a:xfrm>
            <a:off x="9171182" y="502988"/>
            <a:ext cx="1903085" cy="923330"/>
          </a:xfrm>
          <a:prstGeom prst="rect">
            <a:avLst/>
          </a:prstGeom>
        </p:spPr>
        <p:txBody>
          <a:bodyPr wrap="none">
            <a:spAutoFit/>
          </a:bodyPr>
          <a:lstStyle/>
          <a:p>
            <a:pPr lvl="0" algn="ctr"/>
            <a:r>
              <a:rPr lang="en-GB" sz="5400" dirty="0" err="1">
                <a:solidFill>
                  <a:srgbClr val="FFC000"/>
                </a:solidFill>
                <a:latin typeface="Century Gothic" panose="020B0502020202020204" pitchFamily="34" charset="0"/>
              </a:rPr>
              <a:t>E</a:t>
            </a:r>
            <a:r>
              <a:rPr lang="en-GB" sz="5400" dirty="0" err="1">
                <a:solidFill>
                  <a:srgbClr val="002060"/>
                </a:solidFill>
                <a:latin typeface="Century Gothic" panose="020B0502020202020204" pitchFamily="34" charset="0"/>
              </a:rPr>
              <a:t>nde</a:t>
            </a:r>
            <a:endParaRPr lang="en-GB" sz="5400" dirty="0">
              <a:solidFill>
                <a:srgbClr val="002060"/>
              </a:solidFill>
              <a:latin typeface="Century Gothic" panose="020B0502020202020204" pitchFamily="34" charset="0"/>
            </a:endParaRPr>
          </a:p>
        </p:txBody>
      </p:sp>
      <p:pic>
        <p:nvPicPr>
          <p:cNvPr id="21" name="Picture 20" descr="man thinking"/>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27962" y="1716352"/>
            <a:ext cx="1136076" cy="1508832"/>
          </a:xfrm>
          <a:prstGeom prst="rect">
            <a:avLst/>
          </a:prstGeom>
        </p:spPr>
      </p:pic>
    </p:spTree>
    <p:extLst>
      <p:ext uri="{BB962C8B-B14F-4D97-AF65-F5344CB8AC3E}">
        <p14:creationId xmlns:p14="http://schemas.microsoft.com/office/powerpoint/2010/main" val="250696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e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denke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besse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Ende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helfe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8" name="Bett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eng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P spid="5" grpId="0"/>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52648-32D9-CC42-864F-3835798CAAE9}"/>
              </a:ext>
            </a:extLst>
          </p:cNvPr>
          <p:cNvSpPr>
            <a:spLocks noGrp="1"/>
          </p:cNvSpPr>
          <p:nvPr>
            <p:ph type="title"/>
          </p:nvPr>
        </p:nvSpPr>
        <p:spPr>
          <a:xfrm>
            <a:off x="4999481" y="-57300"/>
            <a:ext cx="2185141" cy="1658441"/>
          </a:xfrm>
        </p:spPr>
        <p:txBody>
          <a:bodyPr>
            <a:noAutofit/>
          </a:bodyPr>
          <a:lstStyle/>
          <a:p>
            <a:pPr algn="ctr"/>
            <a:r>
              <a:rPr lang="en-GB" sz="12000" b="1" dirty="0">
                <a:solidFill>
                  <a:srgbClr val="002060"/>
                </a:solidFill>
                <a:cs typeface="Calibri" panose="020F0502020204030204" pitchFamily="34" charset="0"/>
              </a:rPr>
              <a:t>e</a:t>
            </a:r>
            <a:endParaRPr lang="en-US" sz="12000" dirty="0"/>
          </a:p>
        </p:txBody>
      </p:sp>
      <p:sp>
        <p:nvSpPr>
          <p:cNvPr id="4" name="Rounded Rectangle 3"/>
          <p:cNvSpPr/>
          <p:nvPr/>
        </p:nvSpPr>
        <p:spPr>
          <a:xfrm>
            <a:off x="3749141" y="1675977"/>
            <a:ext cx="4685822" cy="2641807"/>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d</a:t>
            </a:r>
            <a:r>
              <a:rPr lang="en-GB" sz="8800" dirty="0" err="1">
                <a:solidFill>
                  <a:srgbClr val="FFCC00"/>
                </a:solidFill>
                <a:latin typeface="Century Gothic" panose="020B0502020202020204" pitchFamily="34" charset="0"/>
              </a:rPr>
              <a:t>e</a:t>
            </a:r>
            <a:r>
              <a:rPr lang="en-GB" sz="8800" dirty="0" err="1">
                <a:solidFill>
                  <a:srgbClr val="002060"/>
                </a:solidFill>
                <a:latin typeface="Century Gothic" panose="020B0502020202020204" pitchFamily="34" charset="0"/>
              </a:rPr>
              <a:t>nken</a:t>
            </a:r>
            <a:endParaRPr lang="en-GB" sz="8800" dirty="0">
              <a:solidFill>
                <a:srgbClr val="002060"/>
              </a:solidFill>
              <a:latin typeface="Century Gothic" panose="020B0502020202020204" pitchFamily="34" charset="0"/>
            </a:endParaRPr>
          </a:p>
        </p:txBody>
      </p:sp>
      <p:sp>
        <p:nvSpPr>
          <p:cNvPr id="5" name="Rectangle 4"/>
          <p:cNvSpPr/>
          <p:nvPr/>
        </p:nvSpPr>
        <p:spPr>
          <a:xfrm>
            <a:off x="717902" y="360901"/>
            <a:ext cx="2305439"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b</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sser</a:t>
            </a:r>
            <a:endParaRPr lang="en-GB" sz="5400" dirty="0">
              <a:solidFill>
                <a:srgbClr val="002060"/>
              </a:solidFill>
              <a:latin typeface="Century Gothic" panose="020B0502020202020204" pitchFamily="34" charset="0"/>
            </a:endParaRPr>
          </a:p>
        </p:txBody>
      </p:sp>
      <p:sp>
        <p:nvSpPr>
          <p:cNvPr id="6" name="Rectangle 5"/>
          <p:cNvSpPr/>
          <p:nvPr/>
        </p:nvSpPr>
        <p:spPr>
          <a:xfrm>
            <a:off x="5381031" y="4467455"/>
            <a:ext cx="150073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B</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tt</a:t>
            </a:r>
            <a:endParaRPr lang="en-GB" sz="5400" dirty="0">
              <a:solidFill>
                <a:srgbClr val="002060"/>
              </a:solidFill>
              <a:latin typeface="Century Gothic" panose="020B0502020202020204" pitchFamily="34" charset="0"/>
            </a:endParaRPr>
          </a:p>
        </p:txBody>
      </p:sp>
      <p:sp>
        <p:nvSpPr>
          <p:cNvPr id="7" name="Rectangle 6"/>
          <p:cNvSpPr/>
          <p:nvPr/>
        </p:nvSpPr>
        <p:spPr>
          <a:xfrm>
            <a:off x="9591745" y="3255766"/>
            <a:ext cx="1523174"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ng</a:t>
            </a:r>
            <a:endParaRPr lang="en-GB" sz="5400" i="1" dirty="0">
              <a:solidFill>
                <a:srgbClr val="FFC000"/>
              </a:solidFill>
              <a:latin typeface="Century Gothic" panose="020B0502020202020204" pitchFamily="34" charset="0"/>
            </a:endParaRPr>
          </a:p>
        </p:txBody>
      </p:sp>
      <p:sp>
        <p:nvSpPr>
          <p:cNvPr id="8" name="Rectangle 7"/>
          <p:cNvSpPr/>
          <p:nvPr/>
        </p:nvSpPr>
        <p:spPr>
          <a:xfrm>
            <a:off x="728320" y="3299037"/>
            <a:ext cx="2284601"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lfen</a:t>
            </a:r>
            <a:endParaRPr lang="en-GB" sz="5400" dirty="0">
              <a:solidFill>
                <a:srgbClr val="002060"/>
              </a:solidFill>
              <a:latin typeface="Century Gothic" panose="020B0502020202020204" pitchFamily="34" charset="0"/>
            </a:endParaRPr>
          </a:p>
        </p:txBody>
      </p:sp>
      <p:sp>
        <p:nvSpPr>
          <p:cNvPr id="9" name="Rectangle 8"/>
          <p:cNvSpPr/>
          <p:nvPr/>
        </p:nvSpPr>
        <p:spPr>
          <a:xfrm>
            <a:off x="9171182" y="502988"/>
            <a:ext cx="1903085" cy="923330"/>
          </a:xfrm>
          <a:prstGeom prst="rect">
            <a:avLst/>
          </a:prstGeom>
        </p:spPr>
        <p:txBody>
          <a:bodyPr wrap="none">
            <a:spAutoFit/>
          </a:bodyPr>
          <a:lstStyle/>
          <a:p>
            <a:pPr algn="ctr"/>
            <a:r>
              <a:rPr lang="en-GB" sz="5400" dirty="0" err="1">
                <a:solidFill>
                  <a:srgbClr val="FFC000"/>
                </a:solidFill>
                <a:latin typeface="Century Gothic" panose="020B0502020202020204" pitchFamily="34" charset="0"/>
              </a:rPr>
              <a:t>E</a:t>
            </a:r>
            <a:r>
              <a:rPr lang="en-GB" sz="5400" dirty="0" err="1">
                <a:solidFill>
                  <a:srgbClr val="002060"/>
                </a:solidFill>
                <a:latin typeface="Century Gothic" panose="020B0502020202020204" pitchFamily="34" charset="0"/>
              </a:rPr>
              <a:t>nde</a:t>
            </a:r>
            <a:endParaRPr lang="en-GB" sz="5400" dirty="0">
              <a:solidFill>
                <a:srgbClr val="002060"/>
              </a:solidFill>
              <a:latin typeface="Century Gothic" panose="020B0502020202020204" pitchFamily="34" charset="0"/>
            </a:endParaRPr>
          </a:p>
        </p:txBody>
      </p:sp>
      <p:pic>
        <p:nvPicPr>
          <p:cNvPr id="21" name="Picture 20" descr="man thinki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27962" y="1716352"/>
            <a:ext cx="1136076" cy="1508832"/>
          </a:xfrm>
          <a:prstGeom prst="rect">
            <a:avLst/>
          </a:prstGeom>
        </p:spPr>
      </p:pic>
    </p:spTree>
    <p:extLst>
      <p:ext uri="{BB962C8B-B14F-4D97-AF65-F5344CB8AC3E}">
        <p14:creationId xmlns:p14="http://schemas.microsoft.com/office/powerpoint/2010/main" val="132122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latin typeface="Century Gothic" panose="020B0502020202020204" pitchFamily="34" charset="0"/>
              </a:rPr>
              <a:t>Phonetik</a:t>
            </a:r>
            <a:endParaRPr lang="en-GB" sz="3600" b="1" dirty="0">
              <a:solidFill>
                <a:schemeClr val="bg1"/>
              </a:solidFill>
              <a:latin typeface="Century Gothic" panose="020B0502020202020204" pitchFamily="34" charset="0"/>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hören</a:t>
            </a:r>
            <a:endParaRPr lang="en-GB" sz="2000"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6666412" y="599257"/>
            <a:ext cx="5563891" cy="461665"/>
          </a:xfrm>
          <a:prstGeom prst="rect">
            <a:avLst/>
          </a:prstGeom>
          <a:noFill/>
        </p:spPr>
        <p:txBody>
          <a:bodyPr wrap="square" rtlCol="0">
            <a:spAutoFit/>
          </a:bodyPr>
          <a:lstStyle/>
          <a:p>
            <a:r>
              <a:rPr lang="en-US" sz="2400">
                <a:solidFill>
                  <a:schemeClr val="accent5">
                    <a:lumMod val="50000"/>
                  </a:schemeClr>
                </a:solidFill>
                <a:latin typeface="Century Gothic" panose="020B0502020202020204" pitchFamily="34" charset="0"/>
              </a:rPr>
              <a:t>Lang oder kurz?</a:t>
            </a:r>
            <a:endParaRPr lang="en-US" sz="2400" dirty="0">
              <a:solidFill>
                <a:schemeClr val="accent5">
                  <a:lumMod val="50000"/>
                </a:schemeClr>
              </a:solidFill>
              <a:latin typeface="Century Gothic" panose="020B0502020202020204" pitchFamily="34" charset="0"/>
            </a:endParaRP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nvGraphicFramePr>
        <p:xfrm>
          <a:off x="2226751" y="1602341"/>
          <a:ext cx="7165443" cy="4419635"/>
        </p:xfrm>
        <a:graphic>
          <a:graphicData uri="http://schemas.openxmlformats.org/drawingml/2006/table">
            <a:tbl>
              <a:tblPr firstRow="1" bandRow="1">
                <a:tableStyleId>{00A15C55-8517-42AA-B614-E9B94910E393}</a:tableStyleId>
              </a:tblPr>
              <a:tblGrid>
                <a:gridCol w="1206349">
                  <a:extLst>
                    <a:ext uri="{9D8B030D-6E8A-4147-A177-3AD203B41FA5}">
                      <a16:colId xmlns:a16="http://schemas.microsoft.com/office/drawing/2014/main" val="2607353726"/>
                    </a:ext>
                  </a:extLst>
                </a:gridCol>
                <a:gridCol w="2979547">
                  <a:extLst>
                    <a:ext uri="{9D8B030D-6E8A-4147-A177-3AD203B41FA5}">
                      <a16:colId xmlns:a16="http://schemas.microsoft.com/office/drawing/2014/main" val="4128092149"/>
                    </a:ext>
                  </a:extLst>
                </a:gridCol>
                <a:gridCol w="2979547">
                  <a:extLst>
                    <a:ext uri="{9D8B030D-6E8A-4147-A177-3AD203B41FA5}">
                      <a16:colId xmlns:a16="http://schemas.microsoft.com/office/drawing/2014/main" val="2609792770"/>
                    </a:ext>
                  </a:extLst>
                </a:gridCol>
              </a:tblGrid>
              <a:tr h="883927">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u="none" strike="noStrike" kern="1200" cap="none" spc="0" normalizeH="0" baseline="0" noProof="0">
                          <a:ln>
                            <a:noFill/>
                          </a:ln>
                          <a:effectLst/>
                          <a:uLnTx/>
                          <a:uFillTx/>
                          <a:latin typeface="Century Gothic" panose="020B0502020202020204" pitchFamily="34" charset="0"/>
                        </a:rPr>
                        <a:t>g</a:t>
                      </a:r>
                      <a:r>
                        <a:rPr kumimoji="0" lang="en-GB" sz="2800" b="1" u="none" strike="noStrike" kern="1200" cap="none" spc="0" normalizeH="0" baseline="0" noProof="0">
                          <a:ln>
                            <a:noFill/>
                          </a:ln>
                          <a:effectLst/>
                          <a:uLnTx/>
                          <a:uFillTx/>
                          <a:latin typeface="Century Gothic" panose="020B0502020202020204" pitchFamily="34" charset="0"/>
                        </a:rPr>
                        <a:t>e</a:t>
                      </a:r>
                      <a:r>
                        <a:rPr kumimoji="0" lang="en-GB" sz="2800" b="0" u="none" strike="noStrike" kern="1200" cap="none" spc="0" normalizeH="0" baseline="0" noProof="0">
                          <a:ln>
                            <a:noFill/>
                          </a:ln>
                          <a:effectLst/>
                          <a:uLnTx/>
                          <a:uFillTx/>
                          <a:latin typeface="Century Gothic" panose="020B0502020202020204" pitchFamily="34" charset="0"/>
                        </a:rPr>
                        <a:t>ben</a:t>
                      </a:r>
                      <a:endParaRPr lang="en-GB" sz="2800" b="0" dirty="0">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a:latin typeface="Century Gothic" panose="020B0502020202020204" pitchFamily="34" charset="0"/>
                        </a:rPr>
                        <a:t>d</a:t>
                      </a:r>
                      <a:r>
                        <a:rPr lang="en-GB" sz="2800" b="1">
                          <a:latin typeface="Century Gothic" panose="020B0502020202020204" pitchFamily="34" charset="0"/>
                        </a:rPr>
                        <a:t>e</a:t>
                      </a:r>
                      <a:r>
                        <a:rPr lang="en-GB" sz="2800" b="0">
                          <a:latin typeface="Century Gothic" panose="020B0502020202020204" pitchFamily="34" charset="0"/>
                        </a:rPr>
                        <a:t>nken</a:t>
                      </a:r>
                      <a:endParaRPr lang="en-GB" sz="2800" b="0" dirty="0">
                        <a:latin typeface="Century Gothic" panose="020B0502020202020204" pitchFamily="34" charset="0"/>
                      </a:endParaRPr>
                    </a:p>
                  </a:txBody>
                  <a:tcPr anchor="ctr"/>
                </a:tc>
                <a:extLst>
                  <a:ext uri="{0D108BD9-81ED-4DB2-BD59-A6C34878D82A}">
                    <a16:rowId xmlns:a16="http://schemas.microsoft.com/office/drawing/2014/main" val="1153431983"/>
                  </a:ext>
                </a:extLst>
              </a:tr>
              <a:tr h="88392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88392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883927">
                <a:tc>
                  <a:txBody>
                    <a:bodyPr/>
                    <a:lstStyle/>
                    <a:p>
                      <a:pPr algn="ct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88392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pic>
        <p:nvPicPr>
          <p:cNvPr id="9" name="Picture 8" descr="green checkmark">
            <a:extLst>
              <a:ext uri="{FF2B5EF4-FFF2-40B4-BE49-F238E27FC236}">
                <a16:creationId xmlns:a16="http://schemas.microsoft.com/office/drawing/2014/main" id="{57659676-FF91-E744-A53B-2FB8359C68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6140" y="2759690"/>
            <a:ext cx="282522" cy="294294"/>
          </a:xfrm>
          <a:prstGeom prst="rect">
            <a:avLst/>
          </a:prstGeom>
        </p:spPr>
      </p:pic>
      <p:pic>
        <p:nvPicPr>
          <p:cNvPr id="12" name="Picture 11" descr="green checkmark">
            <a:extLst>
              <a:ext uri="{FF2B5EF4-FFF2-40B4-BE49-F238E27FC236}">
                <a16:creationId xmlns:a16="http://schemas.microsoft.com/office/drawing/2014/main" id="{89063457-6FB4-0F49-BA86-BE890AC7FE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0099" y="3665011"/>
            <a:ext cx="282522" cy="294294"/>
          </a:xfrm>
          <a:prstGeom prst="rect">
            <a:avLst/>
          </a:prstGeom>
        </p:spPr>
      </p:pic>
      <p:pic>
        <p:nvPicPr>
          <p:cNvPr id="15" name="Picture 14" descr="green checkmark">
            <a:extLst>
              <a:ext uri="{FF2B5EF4-FFF2-40B4-BE49-F238E27FC236}">
                <a16:creationId xmlns:a16="http://schemas.microsoft.com/office/drawing/2014/main" id="{EF662689-2FD9-C34C-966B-BF198EDE2E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0099" y="4525261"/>
            <a:ext cx="282522" cy="294294"/>
          </a:xfrm>
          <a:prstGeom prst="rect">
            <a:avLst/>
          </a:prstGeom>
        </p:spPr>
      </p:pic>
      <p:pic>
        <p:nvPicPr>
          <p:cNvPr id="18" name="Picture 17" descr="green checkmark">
            <a:extLst>
              <a:ext uri="{FF2B5EF4-FFF2-40B4-BE49-F238E27FC236}">
                <a16:creationId xmlns:a16="http://schemas.microsoft.com/office/drawing/2014/main" id="{67DE927D-B684-4E4C-B1E7-D9412F7A76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9932" y="5298353"/>
            <a:ext cx="282522" cy="294294"/>
          </a:xfrm>
          <a:prstGeom prst="rect">
            <a:avLst/>
          </a:prstGeom>
        </p:spPr>
      </p:pic>
      <p:sp>
        <p:nvSpPr>
          <p:cNvPr id="31" name="Google Shape;243;p10">
            <a:hlinkClick r:id="" action="ppaction://noaction">
              <a:snd r:embed="rId5" name="leben new.wav"/>
            </a:hlinkClick>
          </p:cNvPr>
          <p:cNvSpPr/>
          <p:nvPr/>
        </p:nvSpPr>
        <p:spPr>
          <a:xfrm>
            <a:off x="2399619" y="2573683"/>
            <a:ext cx="873760" cy="714653"/>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381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5400" b="1" dirty="0">
                <a:solidFill>
                  <a:srgbClr val="DAA520"/>
                </a:solidFill>
                <a:latin typeface="Century Gothic" panose="020B0502020202020204" pitchFamily="34" charset="0"/>
                <a:ea typeface="Century Gothic"/>
                <a:cs typeface="Century Gothic"/>
                <a:sym typeface="Century Gothic"/>
              </a:rPr>
              <a:t>1</a:t>
            </a:r>
            <a:endParaRPr sz="5400" b="1" dirty="0">
              <a:solidFill>
                <a:srgbClr val="DAA520"/>
              </a:solidFill>
              <a:latin typeface="Century Gothic" panose="020B0502020202020204" pitchFamily="34" charset="0"/>
              <a:ea typeface="Century Gothic"/>
              <a:cs typeface="Century Gothic"/>
              <a:sym typeface="Century Gothic"/>
            </a:endParaRPr>
          </a:p>
        </p:txBody>
      </p:sp>
      <p:sp>
        <p:nvSpPr>
          <p:cNvPr id="32" name="Google Shape;244;p10">
            <a:hlinkClick r:id="" action="ppaction://noaction">
              <a:snd r:embed="rId6" name="Bett new.wav"/>
            </a:hlinkClick>
          </p:cNvPr>
          <p:cNvSpPr/>
          <p:nvPr/>
        </p:nvSpPr>
        <p:spPr>
          <a:xfrm>
            <a:off x="2399618" y="3437719"/>
            <a:ext cx="873760" cy="714653"/>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381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5400" b="1" dirty="0">
                <a:solidFill>
                  <a:srgbClr val="DAA520"/>
                </a:solidFill>
                <a:latin typeface="Century Gothic" panose="020B0502020202020204" pitchFamily="34" charset="0"/>
                <a:ea typeface="Century Gothic"/>
                <a:cs typeface="Century Gothic"/>
                <a:sym typeface="Century Gothic"/>
              </a:rPr>
              <a:t>2</a:t>
            </a:r>
            <a:endParaRPr sz="5400" b="1" dirty="0">
              <a:solidFill>
                <a:srgbClr val="DAA520"/>
              </a:solidFill>
              <a:latin typeface="Century Gothic" panose="020B0502020202020204" pitchFamily="34" charset="0"/>
              <a:ea typeface="Century Gothic"/>
              <a:cs typeface="Century Gothic"/>
              <a:sym typeface="Century Gothic"/>
            </a:endParaRPr>
          </a:p>
        </p:txBody>
      </p:sp>
      <p:sp>
        <p:nvSpPr>
          <p:cNvPr id="33" name="Google Shape;245;p10">
            <a:hlinkClick r:id="" action="ppaction://noaction">
              <a:snd r:embed="rId7" name="besser new.wav"/>
            </a:hlinkClick>
          </p:cNvPr>
          <p:cNvSpPr/>
          <p:nvPr/>
        </p:nvSpPr>
        <p:spPr>
          <a:xfrm>
            <a:off x="2399615" y="4343920"/>
            <a:ext cx="873760" cy="714653"/>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381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5400" b="1" dirty="0">
                <a:solidFill>
                  <a:srgbClr val="DAA520"/>
                </a:solidFill>
                <a:latin typeface="Century Gothic" panose="020B0502020202020204" pitchFamily="34" charset="0"/>
                <a:ea typeface="Century Gothic"/>
                <a:cs typeface="Century Gothic"/>
                <a:sym typeface="Century Gothic"/>
              </a:rPr>
              <a:t>3</a:t>
            </a:r>
            <a:endParaRPr sz="5400" b="1" dirty="0">
              <a:solidFill>
                <a:srgbClr val="DAA520"/>
              </a:solidFill>
              <a:latin typeface="Century Gothic" panose="020B0502020202020204" pitchFamily="34" charset="0"/>
              <a:ea typeface="Century Gothic"/>
              <a:cs typeface="Century Gothic"/>
              <a:sym typeface="Century Gothic"/>
            </a:endParaRPr>
          </a:p>
        </p:txBody>
      </p:sp>
      <p:sp>
        <p:nvSpPr>
          <p:cNvPr id="34" name="Google Shape;246;p10">
            <a:hlinkClick r:id="" action="ppaction://noaction">
              <a:snd r:embed="rId8" name="Ende new.wav"/>
            </a:hlinkClick>
          </p:cNvPr>
          <p:cNvSpPr/>
          <p:nvPr/>
        </p:nvSpPr>
        <p:spPr>
          <a:xfrm>
            <a:off x="2399619" y="5185600"/>
            <a:ext cx="873760" cy="714653"/>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381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5400" b="1">
                <a:solidFill>
                  <a:srgbClr val="DAA520"/>
                </a:solidFill>
                <a:latin typeface="Century Gothic" panose="020B0502020202020204" pitchFamily="34" charset="0"/>
                <a:ea typeface="Century Gothic"/>
                <a:cs typeface="Century Gothic"/>
                <a:sym typeface="Century Gothic"/>
              </a:rPr>
              <a:t>4</a:t>
            </a:r>
            <a:endParaRPr sz="5400" b="1">
              <a:solidFill>
                <a:srgbClr val="DAA520"/>
              </a:solidFill>
              <a:latin typeface="Century Gothic" panose="020B0502020202020204" pitchFamily="34" charset="0"/>
              <a:ea typeface="Century Gothic"/>
              <a:cs typeface="Century Gothic"/>
              <a:sym typeface="Century Gothic"/>
            </a:endParaRPr>
          </a:p>
        </p:txBody>
      </p:sp>
      <p:sp>
        <p:nvSpPr>
          <p:cNvPr id="39" name="Google Shape;259;p11"/>
          <p:cNvSpPr txBox="1"/>
          <p:nvPr/>
        </p:nvSpPr>
        <p:spPr>
          <a:xfrm>
            <a:off x="9422232" y="2645927"/>
            <a:ext cx="143340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115076"/>
                </a:solidFill>
                <a:latin typeface="Century Gothic" panose="020B0502020202020204" pitchFamily="34" charset="0"/>
                <a:ea typeface="Century Gothic"/>
                <a:cs typeface="Century Gothic"/>
                <a:sym typeface="Century Gothic"/>
              </a:rPr>
              <a:t>L</a:t>
            </a:r>
            <a:r>
              <a:rPr lang="en-GB" sz="3200" b="1">
                <a:solidFill>
                  <a:srgbClr val="DAA520"/>
                </a:solidFill>
                <a:latin typeface="Century Gothic" panose="020B0502020202020204" pitchFamily="34" charset="0"/>
                <a:ea typeface="Century Gothic"/>
                <a:cs typeface="Century Gothic"/>
                <a:sym typeface="Century Gothic"/>
              </a:rPr>
              <a:t>e</a:t>
            </a:r>
            <a:r>
              <a:rPr lang="en-GB" sz="3200">
                <a:solidFill>
                  <a:srgbClr val="115076"/>
                </a:solidFill>
                <a:latin typeface="Century Gothic" panose="020B0502020202020204" pitchFamily="34" charset="0"/>
                <a:ea typeface="Century Gothic"/>
                <a:cs typeface="Century Gothic"/>
                <a:sym typeface="Century Gothic"/>
              </a:rPr>
              <a:t>ben</a:t>
            </a:r>
            <a:endParaRPr sz="3200">
              <a:solidFill>
                <a:srgbClr val="115076"/>
              </a:solidFill>
              <a:latin typeface="Century Gothic" panose="020B0502020202020204" pitchFamily="34" charset="0"/>
              <a:ea typeface="Century Gothic"/>
              <a:cs typeface="Century Gothic"/>
              <a:sym typeface="Century Gothic"/>
            </a:endParaRPr>
          </a:p>
        </p:txBody>
      </p:sp>
      <p:sp>
        <p:nvSpPr>
          <p:cNvPr id="40" name="Google Shape;260;p11"/>
          <p:cNvSpPr txBox="1"/>
          <p:nvPr/>
        </p:nvSpPr>
        <p:spPr>
          <a:xfrm>
            <a:off x="9448358" y="3594951"/>
            <a:ext cx="962123"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115076"/>
                </a:solidFill>
                <a:latin typeface="Century Gothic" panose="020B0502020202020204" pitchFamily="34" charset="0"/>
                <a:ea typeface="Century Gothic"/>
                <a:cs typeface="Century Gothic"/>
                <a:sym typeface="Century Gothic"/>
              </a:rPr>
              <a:t>B</a:t>
            </a:r>
            <a:r>
              <a:rPr lang="en-GB" sz="3200" b="1">
                <a:solidFill>
                  <a:srgbClr val="DAA520"/>
                </a:solidFill>
                <a:latin typeface="Century Gothic" panose="020B0502020202020204" pitchFamily="34" charset="0"/>
                <a:ea typeface="Century Gothic"/>
                <a:cs typeface="Century Gothic"/>
                <a:sym typeface="Century Gothic"/>
              </a:rPr>
              <a:t>e</a:t>
            </a:r>
            <a:r>
              <a:rPr lang="en-GB" sz="3200">
                <a:solidFill>
                  <a:srgbClr val="115076"/>
                </a:solidFill>
                <a:latin typeface="Century Gothic" panose="020B0502020202020204" pitchFamily="34" charset="0"/>
                <a:ea typeface="Century Gothic"/>
                <a:cs typeface="Century Gothic"/>
                <a:sym typeface="Century Gothic"/>
              </a:rPr>
              <a:t>tt</a:t>
            </a:r>
            <a:endParaRPr>
              <a:latin typeface="Century Gothic" panose="020B0502020202020204" pitchFamily="34" charset="0"/>
            </a:endParaRPr>
          </a:p>
        </p:txBody>
      </p:sp>
      <p:sp>
        <p:nvSpPr>
          <p:cNvPr id="41" name="Google Shape;261;p11"/>
          <p:cNvSpPr txBox="1"/>
          <p:nvPr/>
        </p:nvSpPr>
        <p:spPr>
          <a:xfrm>
            <a:off x="9448358" y="4344700"/>
            <a:ext cx="143500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115076"/>
                </a:solidFill>
                <a:latin typeface="Century Gothic" panose="020B0502020202020204" pitchFamily="34" charset="0"/>
                <a:ea typeface="Century Gothic"/>
                <a:cs typeface="Century Gothic"/>
                <a:sym typeface="Century Gothic"/>
              </a:rPr>
              <a:t>b</a:t>
            </a:r>
            <a:r>
              <a:rPr lang="en-GB" sz="3200" b="1">
                <a:solidFill>
                  <a:srgbClr val="DAA520"/>
                </a:solidFill>
                <a:latin typeface="Century Gothic" panose="020B0502020202020204" pitchFamily="34" charset="0"/>
                <a:ea typeface="Century Gothic"/>
                <a:cs typeface="Century Gothic"/>
                <a:sym typeface="Century Gothic"/>
              </a:rPr>
              <a:t>e</a:t>
            </a:r>
            <a:r>
              <a:rPr lang="en-GB" sz="3200">
                <a:solidFill>
                  <a:srgbClr val="115076"/>
                </a:solidFill>
                <a:latin typeface="Century Gothic" panose="020B0502020202020204" pitchFamily="34" charset="0"/>
                <a:ea typeface="Century Gothic"/>
                <a:cs typeface="Century Gothic"/>
                <a:sym typeface="Century Gothic"/>
              </a:rPr>
              <a:t>sser</a:t>
            </a:r>
            <a:endParaRPr sz="3200">
              <a:solidFill>
                <a:srgbClr val="115076"/>
              </a:solidFill>
              <a:latin typeface="Century Gothic" panose="020B0502020202020204" pitchFamily="34" charset="0"/>
              <a:ea typeface="Century Gothic"/>
              <a:cs typeface="Century Gothic"/>
              <a:sym typeface="Century Gothic"/>
            </a:endParaRPr>
          </a:p>
        </p:txBody>
      </p:sp>
      <p:sp>
        <p:nvSpPr>
          <p:cNvPr id="42" name="Google Shape;262;p11"/>
          <p:cNvSpPr txBox="1"/>
          <p:nvPr/>
        </p:nvSpPr>
        <p:spPr>
          <a:xfrm>
            <a:off x="9448358" y="5244804"/>
            <a:ext cx="120097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a:solidFill>
                  <a:srgbClr val="DAA520"/>
                </a:solidFill>
                <a:latin typeface="Century Gothic" panose="020B0502020202020204" pitchFamily="34" charset="0"/>
                <a:ea typeface="Century Gothic"/>
                <a:cs typeface="Century Gothic"/>
                <a:sym typeface="Century Gothic"/>
              </a:rPr>
              <a:t>E</a:t>
            </a:r>
            <a:r>
              <a:rPr lang="en-GB" sz="3200">
                <a:solidFill>
                  <a:srgbClr val="115076"/>
                </a:solidFill>
                <a:latin typeface="Century Gothic" panose="020B0502020202020204" pitchFamily="34" charset="0"/>
                <a:ea typeface="Century Gothic"/>
                <a:cs typeface="Century Gothic"/>
                <a:sym typeface="Century Gothic"/>
              </a:rPr>
              <a:t>nde</a:t>
            </a:r>
            <a:endParaRPr>
              <a:latin typeface="Century Gothic" panose="020B0502020202020204" pitchFamily="34" charset="0"/>
            </a:endParaRPr>
          </a:p>
        </p:txBody>
      </p:sp>
    </p:spTree>
    <p:extLst>
      <p:ext uri="{BB962C8B-B14F-4D97-AF65-F5344CB8AC3E}">
        <p14:creationId xmlns:p14="http://schemas.microsoft.com/office/powerpoint/2010/main" val="426228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8"/>
        <p:cNvGrpSpPr/>
        <p:nvPr/>
      </p:nvGrpSpPr>
      <p:grpSpPr>
        <a:xfrm>
          <a:off x="0" y="0"/>
          <a:ext cx="0" cy="0"/>
          <a:chOff x="0" y="0"/>
          <a:chExt cx="0" cy="0"/>
        </a:xfrm>
      </p:grpSpPr>
      <p:pic>
        <p:nvPicPr>
          <p:cNvPr id="269" name="Google Shape;269;p12" descr="background rectangle"/>
          <p:cNvPicPr preferRelativeResize="0"/>
          <p:nvPr/>
        </p:nvPicPr>
        <p:blipFill rotWithShape="1">
          <a:blip r:embed="rId4">
            <a:alphaModFix/>
          </a:blip>
          <a:srcRect/>
          <a:stretch/>
        </p:blipFill>
        <p:spPr>
          <a:xfrm>
            <a:off x="0" y="294041"/>
            <a:ext cx="6807200" cy="869950"/>
          </a:xfrm>
          <a:prstGeom prst="rect">
            <a:avLst/>
          </a:prstGeom>
          <a:noFill/>
          <a:ln>
            <a:noFill/>
          </a:ln>
        </p:spPr>
      </p:pic>
      <p:sp>
        <p:nvSpPr>
          <p:cNvPr id="270" name="Google Shape;270;p12"/>
          <p:cNvSpPr txBox="1">
            <a:spLocks noGrp="1"/>
          </p:cNvSpPr>
          <p:nvPr>
            <p:ph type="title"/>
          </p:nvPr>
        </p:nvSpPr>
        <p:spPr>
          <a:xfrm>
            <a:off x="0" y="294041"/>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Grammatik</a:t>
            </a:r>
            <a:endParaRPr/>
          </a:p>
        </p:txBody>
      </p:sp>
      <p:sp>
        <p:nvSpPr>
          <p:cNvPr id="271" name="Google Shape;271;p12"/>
          <p:cNvSpPr/>
          <p:nvPr/>
        </p:nvSpPr>
        <p:spPr>
          <a:xfrm>
            <a:off x="10575235" y="247046"/>
            <a:ext cx="1382092"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sprechen</a:t>
            </a:r>
            <a:endParaRPr sz="2000" b="1" i="0" u="none" strike="noStrike" cap="none">
              <a:solidFill>
                <a:srgbClr val="FFFFFF"/>
              </a:solidFill>
              <a:latin typeface="Century Gothic"/>
              <a:ea typeface="Century Gothic"/>
              <a:cs typeface="Century Gothic"/>
              <a:sym typeface="Century Gothic"/>
            </a:endParaRPr>
          </a:p>
        </p:txBody>
      </p:sp>
      <p:sp>
        <p:nvSpPr>
          <p:cNvPr id="272" name="Google Shape;272;p12"/>
          <p:cNvSpPr txBox="1"/>
          <p:nvPr/>
        </p:nvSpPr>
        <p:spPr>
          <a:xfrm>
            <a:off x="6623840" y="453391"/>
            <a:ext cx="342883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1F3864"/>
                </a:solidFill>
                <a:latin typeface="Century Gothic"/>
                <a:ea typeface="Century Gothic"/>
                <a:cs typeface="Century Gothic"/>
                <a:sym typeface="Century Gothic"/>
              </a:rPr>
              <a:t>der, die oder das?</a:t>
            </a:r>
            <a:endParaRPr sz="2800" b="1">
              <a:solidFill>
                <a:srgbClr val="1F3864"/>
              </a:solidFill>
              <a:latin typeface="Century Gothic"/>
              <a:ea typeface="Century Gothic"/>
              <a:cs typeface="Century Gothic"/>
              <a:sym typeface="Century Gothic"/>
            </a:endParaRPr>
          </a:p>
        </p:txBody>
      </p:sp>
      <p:sp>
        <p:nvSpPr>
          <p:cNvPr id="273" name="Google Shape;273;p12"/>
          <p:cNvSpPr/>
          <p:nvPr/>
        </p:nvSpPr>
        <p:spPr>
          <a:xfrm>
            <a:off x="1121942" y="1323871"/>
            <a:ext cx="4009431"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b="1">
                <a:solidFill>
                  <a:srgbClr val="DAA520"/>
                </a:solidFill>
                <a:latin typeface="Century Gothic"/>
                <a:ea typeface="Century Gothic"/>
                <a:cs typeface="Century Gothic"/>
                <a:sym typeface="Century Gothic"/>
              </a:rPr>
              <a:t>die</a:t>
            </a:r>
            <a:r>
              <a:rPr lang="en-GB" sz="5400">
                <a:solidFill>
                  <a:srgbClr val="115076"/>
                </a:solidFill>
                <a:latin typeface="Century Gothic"/>
                <a:ea typeface="Century Gothic"/>
                <a:cs typeface="Century Gothic"/>
                <a:sym typeface="Century Gothic"/>
              </a:rPr>
              <a:t> Flasche</a:t>
            </a:r>
            <a:endParaRPr sz="1800">
              <a:solidFill>
                <a:srgbClr val="115076"/>
              </a:solidFill>
              <a:latin typeface="Century Gothic"/>
              <a:ea typeface="Century Gothic"/>
              <a:cs typeface="Century Gothic"/>
              <a:sym typeface="Century Gothic"/>
            </a:endParaRPr>
          </a:p>
        </p:txBody>
      </p:sp>
      <p:sp>
        <p:nvSpPr>
          <p:cNvPr id="274" name="Google Shape;274;p12"/>
          <p:cNvSpPr/>
          <p:nvPr/>
        </p:nvSpPr>
        <p:spPr>
          <a:xfrm>
            <a:off x="1121942" y="2528726"/>
            <a:ext cx="299793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b="1">
                <a:solidFill>
                  <a:srgbClr val="DAA520"/>
                </a:solidFill>
                <a:latin typeface="Century Gothic"/>
                <a:ea typeface="Century Gothic"/>
                <a:cs typeface="Century Gothic"/>
                <a:sym typeface="Century Gothic"/>
              </a:rPr>
              <a:t>die</a:t>
            </a:r>
            <a:r>
              <a:rPr lang="en-GB" sz="5400">
                <a:solidFill>
                  <a:srgbClr val="115076"/>
                </a:solidFill>
                <a:latin typeface="Century Gothic"/>
                <a:ea typeface="Century Gothic"/>
                <a:cs typeface="Century Gothic"/>
                <a:sym typeface="Century Gothic"/>
              </a:rPr>
              <a:t> Tafel</a:t>
            </a:r>
            <a:endParaRPr sz="1800">
              <a:solidFill>
                <a:srgbClr val="115076"/>
              </a:solidFill>
              <a:latin typeface="Century Gothic"/>
              <a:ea typeface="Century Gothic"/>
              <a:cs typeface="Century Gothic"/>
              <a:sym typeface="Century Gothic"/>
            </a:endParaRPr>
          </a:p>
        </p:txBody>
      </p:sp>
      <p:sp>
        <p:nvSpPr>
          <p:cNvPr id="275" name="Google Shape;275;p12"/>
          <p:cNvSpPr/>
          <p:nvPr/>
        </p:nvSpPr>
        <p:spPr>
          <a:xfrm>
            <a:off x="6267428" y="2280309"/>
            <a:ext cx="312136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b="1">
                <a:solidFill>
                  <a:srgbClr val="DAA520"/>
                </a:solidFill>
                <a:latin typeface="Century Gothic"/>
                <a:ea typeface="Century Gothic"/>
                <a:cs typeface="Century Gothic"/>
                <a:sym typeface="Century Gothic"/>
              </a:rPr>
              <a:t>der</a:t>
            </a:r>
            <a:r>
              <a:rPr lang="en-GB" sz="5400">
                <a:solidFill>
                  <a:srgbClr val="115076"/>
                </a:solidFill>
                <a:latin typeface="Century Gothic"/>
                <a:ea typeface="Century Gothic"/>
                <a:cs typeface="Century Gothic"/>
                <a:sym typeface="Century Gothic"/>
              </a:rPr>
              <a:t> Tisch</a:t>
            </a:r>
            <a:endParaRPr sz="1800">
              <a:solidFill>
                <a:srgbClr val="115076"/>
              </a:solidFill>
              <a:latin typeface="Century Gothic"/>
              <a:ea typeface="Century Gothic"/>
              <a:cs typeface="Century Gothic"/>
              <a:sym typeface="Century Gothic"/>
            </a:endParaRPr>
          </a:p>
        </p:txBody>
      </p:sp>
      <p:sp>
        <p:nvSpPr>
          <p:cNvPr id="276" name="Google Shape;276;p12"/>
          <p:cNvSpPr/>
          <p:nvPr/>
        </p:nvSpPr>
        <p:spPr>
          <a:xfrm>
            <a:off x="6224318" y="3309585"/>
            <a:ext cx="2969083"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b="1">
                <a:solidFill>
                  <a:srgbClr val="DAA520"/>
                </a:solidFill>
                <a:latin typeface="Century Gothic"/>
                <a:ea typeface="Century Gothic"/>
                <a:cs typeface="Century Gothic"/>
                <a:sym typeface="Century Gothic"/>
              </a:rPr>
              <a:t>das</a:t>
            </a:r>
            <a:r>
              <a:rPr lang="en-GB" sz="5400">
                <a:solidFill>
                  <a:srgbClr val="115076"/>
                </a:solidFill>
                <a:latin typeface="Century Gothic"/>
                <a:ea typeface="Century Gothic"/>
                <a:cs typeface="Century Gothic"/>
                <a:sym typeface="Century Gothic"/>
              </a:rPr>
              <a:t> Heft</a:t>
            </a:r>
            <a:endParaRPr sz="1800">
              <a:solidFill>
                <a:srgbClr val="115076"/>
              </a:solidFill>
              <a:latin typeface="Century Gothic"/>
              <a:ea typeface="Century Gothic"/>
              <a:cs typeface="Century Gothic"/>
              <a:sym typeface="Century Gothic"/>
            </a:endParaRPr>
          </a:p>
        </p:txBody>
      </p:sp>
      <p:sp>
        <p:nvSpPr>
          <p:cNvPr id="277" name="Google Shape;277;p12"/>
          <p:cNvSpPr/>
          <p:nvPr/>
        </p:nvSpPr>
        <p:spPr>
          <a:xfrm>
            <a:off x="956621" y="3681510"/>
            <a:ext cx="396615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b="1">
                <a:solidFill>
                  <a:srgbClr val="DAA520"/>
                </a:solidFill>
                <a:latin typeface="Century Gothic"/>
                <a:ea typeface="Century Gothic"/>
                <a:cs typeface="Century Gothic"/>
                <a:sym typeface="Century Gothic"/>
              </a:rPr>
              <a:t>das</a:t>
            </a:r>
            <a:r>
              <a:rPr lang="en-GB" sz="5400">
                <a:solidFill>
                  <a:srgbClr val="115076"/>
                </a:solidFill>
                <a:latin typeface="Century Gothic"/>
                <a:ea typeface="Century Gothic"/>
                <a:cs typeface="Century Gothic"/>
                <a:sym typeface="Century Gothic"/>
              </a:rPr>
              <a:t> Fenster</a:t>
            </a:r>
            <a:endParaRPr sz="1800">
              <a:solidFill>
                <a:srgbClr val="115076"/>
              </a:solidFill>
              <a:latin typeface="Century Gothic"/>
              <a:ea typeface="Century Gothic"/>
              <a:cs typeface="Century Gothic"/>
              <a:sym typeface="Century Gothic"/>
            </a:endParaRPr>
          </a:p>
        </p:txBody>
      </p:sp>
      <p:sp>
        <p:nvSpPr>
          <p:cNvPr id="278" name="Google Shape;278;p12"/>
          <p:cNvSpPr/>
          <p:nvPr/>
        </p:nvSpPr>
        <p:spPr>
          <a:xfrm>
            <a:off x="6178216" y="4276804"/>
            <a:ext cx="3158237"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b="1">
                <a:solidFill>
                  <a:srgbClr val="DAA520"/>
                </a:solidFill>
                <a:latin typeface="Century Gothic"/>
                <a:ea typeface="Century Gothic"/>
                <a:cs typeface="Century Gothic"/>
                <a:sym typeface="Century Gothic"/>
              </a:rPr>
              <a:t>das</a:t>
            </a:r>
            <a:r>
              <a:rPr lang="en-GB" sz="5400">
                <a:solidFill>
                  <a:srgbClr val="115076"/>
                </a:solidFill>
                <a:latin typeface="Century Gothic"/>
                <a:ea typeface="Century Gothic"/>
                <a:cs typeface="Century Gothic"/>
                <a:sym typeface="Century Gothic"/>
              </a:rPr>
              <a:t> Paar</a:t>
            </a:r>
            <a:endParaRPr sz="5400">
              <a:solidFill>
                <a:srgbClr val="115076"/>
              </a:solidFill>
              <a:latin typeface="Century Gothic"/>
              <a:ea typeface="Century Gothic"/>
              <a:cs typeface="Century Gothic"/>
              <a:sym typeface="Century Gothic"/>
            </a:endParaRPr>
          </a:p>
        </p:txBody>
      </p:sp>
      <p:sp>
        <p:nvSpPr>
          <p:cNvPr id="279" name="Google Shape;279;p12"/>
          <p:cNvSpPr/>
          <p:nvPr/>
        </p:nvSpPr>
        <p:spPr>
          <a:xfrm>
            <a:off x="1121942" y="4855726"/>
            <a:ext cx="3448380"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b="1">
                <a:solidFill>
                  <a:srgbClr val="DAA520"/>
                </a:solidFill>
                <a:latin typeface="Century Gothic"/>
                <a:ea typeface="Century Gothic"/>
                <a:cs typeface="Century Gothic"/>
                <a:sym typeface="Century Gothic"/>
              </a:rPr>
              <a:t>die</a:t>
            </a:r>
            <a:r>
              <a:rPr lang="en-GB" sz="5400">
                <a:solidFill>
                  <a:srgbClr val="115076"/>
                </a:solidFill>
                <a:latin typeface="Century Gothic"/>
                <a:ea typeface="Century Gothic"/>
                <a:cs typeface="Century Gothic"/>
                <a:sym typeface="Century Gothic"/>
              </a:rPr>
              <a:t> Klasse</a:t>
            </a:r>
            <a:endParaRPr sz="5400">
              <a:solidFill>
                <a:srgbClr val="115076"/>
              </a:solidFill>
              <a:latin typeface="Century Gothic"/>
              <a:ea typeface="Century Gothic"/>
              <a:cs typeface="Century Gothic"/>
              <a:sym typeface="Century Gothic"/>
            </a:endParaRPr>
          </a:p>
        </p:txBody>
      </p:sp>
      <p:sp>
        <p:nvSpPr>
          <p:cNvPr id="280" name="Google Shape;280;p12"/>
          <p:cNvSpPr/>
          <p:nvPr/>
        </p:nvSpPr>
        <p:spPr>
          <a:xfrm>
            <a:off x="6267428" y="5325443"/>
            <a:ext cx="2744662"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b="1">
                <a:solidFill>
                  <a:srgbClr val="DAA520"/>
                </a:solidFill>
                <a:latin typeface="Century Gothic"/>
                <a:ea typeface="Century Gothic"/>
                <a:cs typeface="Century Gothic"/>
                <a:sym typeface="Century Gothic"/>
              </a:rPr>
              <a:t>der</a:t>
            </a:r>
            <a:r>
              <a:rPr lang="en-GB" sz="5400">
                <a:solidFill>
                  <a:srgbClr val="002060"/>
                </a:solidFill>
                <a:latin typeface="Century Gothic"/>
                <a:ea typeface="Century Gothic"/>
                <a:cs typeface="Century Gothic"/>
                <a:sym typeface="Century Gothic"/>
              </a:rPr>
              <a:t> </a:t>
            </a:r>
            <a:r>
              <a:rPr lang="en-GB" sz="5400">
                <a:solidFill>
                  <a:srgbClr val="115076"/>
                </a:solidFill>
                <a:latin typeface="Century Gothic"/>
                <a:ea typeface="Century Gothic"/>
                <a:cs typeface="Century Gothic"/>
                <a:sym typeface="Century Gothic"/>
              </a:rPr>
              <a:t>Tag</a:t>
            </a:r>
            <a:endParaRPr/>
          </a:p>
        </p:txBody>
      </p:sp>
      <p:sp>
        <p:nvSpPr>
          <p:cNvPr id="281" name="Google Shape;281;p12"/>
          <p:cNvSpPr/>
          <p:nvPr/>
        </p:nvSpPr>
        <p:spPr>
          <a:xfrm>
            <a:off x="6267428" y="1323871"/>
            <a:ext cx="346280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b="1">
                <a:solidFill>
                  <a:srgbClr val="DAA520"/>
                </a:solidFill>
                <a:latin typeface="Century Gothic"/>
                <a:ea typeface="Century Gothic"/>
                <a:cs typeface="Century Gothic"/>
                <a:sym typeface="Century Gothic"/>
              </a:rPr>
              <a:t>der</a:t>
            </a:r>
            <a:r>
              <a:rPr lang="en-GB" sz="5400">
                <a:solidFill>
                  <a:srgbClr val="115076"/>
                </a:solidFill>
                <a:latin typeface="Century Gothic"/>
                <a:ea typeface="Century Gothic"/>
                <a:cs typeface="Century Gothic"/>
                <a:sym typeface="Century Gothic"/>
              </a:rPr>
              <a:t> Mann</a:t>
            </a:r>
            <a:endParaRPr sz="1800">
              <a:solidFill>
                <a:srgbClr val="115076"/>
              </a:solidFill>
              <a:latin typeface="Century Gothic"/>
              <a:ea typeface="Century Gothic"/>
              <a:cs typeface="Century Gothic"/>
              <a:sym typeface="Century Gothic"/>
            </a:endParaRPr>
          </a:p>
        </p:txBody>
      </p:sp>
      <p:sp>
        <p:nvSpPr>
          <p:cNvPr id="282" name="Google Shape;282;p12"/>
          <p:cNvSpPr/>
          <p:nvPr/>
        </p:nvSpPr>
        <p:spPr>
          <a:xfrm rot="1125366">
            <a:off x="1043465" y="1194238"/>
            <a:ext cx="1518709" cy="1343409"/>
          </a:xfrm>
          <a:prstGeom prst="irregularSeal2">
            <a:avLst/>
          </a:prstGeom>
          <a:solidFill>
            <a:srgbClr val="DAA52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83" name="Google Shape;283;p12"/>
          <p:cNvSpPr/>
          <p:nvPr/>
        </p:nvSpPr>
        <p:spPr>
          <a:xfrm rot="1125366">
            <a:off x="1085498" y="2364879"/>
            <a:ext cx="1395233" cy="1343409"/>
          </a:xfrm>
          <a:prstGeom prst="irregularSeal2">
            <a:avLst/>
          </a:prstGeom>
          <a:solidFill>
            <a:srgbClr val="DAA52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84" name="Google Shape;284;p12"/>
          <p:cNvSpPr/>
          <p:nvPr/>
        </p:nvSpPr>
        <p:spPr>
          <a:xfrm rot="1125366">
            <a:off x="940117" y="3480713"/>
            <a:ext cx="1662918" cy="1343409"/>
          </a:xfrm>
          <a:prstGeom prst="irregularSeal2">
            <a:avLst/>
          </a:prstGeom>
          <a:solidFill>
            <a:srgbClr val="DAA52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85" name="Google Shape;285;p12"/>
          <p:cNvSpPr/>
          <p:nvPr/>
        </p:nvSpPr>
        <p:spPr>
          <a:xfrm rot="1125366">
            <a:off x="1101011" y="4711879"/>
            <a:ext cx="1395233" cy="1343409"/>
          </a:xfrm>
          <a:prstGeom prst="irregularSeal2">
            <a:avLst/>
          </a:prstGeom>
          <a:solidFill>
            <a:srgbClr val="DAA52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86" name="Google Shape;286;p12"/>
          <p:cNvSpPr/>
          <p:nvPr/>
        </p:nvSpPr>
        <p:spPr>
          <a:xfrm rot="1125366">
            <a:off x="6188128" y="1115860"/>
            <a:ext cx="1583524" cy="1343409"/>
          </a:xfrm>
          <a:prstGeom prst="irregularSeal2">
            <a:avLst/>
          </a:prstGeom>
          <a:solidFill>
            <a:srgbClr val="DAA52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87" name="Google Shape;287;p12"/>
          <p:cNvSpPr/>
          <p:nvPr/>
        </p:nvSpPr>
        <p:spPr>
          <a:xfrm rot="1125366">
            <a:off x="6158735" y="2093434"/>
            <a:ext cx="1517202" cy="1343409"/>
          </a:xfrm>
          <a:prstGeom prst="irregularSeal2">
            <a:avLst/>
          </a:prstGeom>
          <a:solidFill>
            <a:srgbClr val="DAA52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88" name="Google Shape;288;p12"/>
          <p:cNvSpPr/>
          <p:nvPr/>
        </p:nvSpPr>
        <p:spPr>
          <a:xfrm rot="1125366">
            <a:off x="6102337" y="3107066"/>
            <a:ext cx="1707749" cy="1393857"/>
          </a:xfrm>
          <a:prstGeom prst="irregularSeal2">
            <a:avLst/>
          </a:prstGeom>
          <a:solidFill>
            <a:srgbClr val="DAA52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89" name="Google Shape;289;p12"/>
          <p:cNvSpPr/>
          <p:nvPr/>
        </p:nvSpPr>
        <p:spPr>
          <a:xfrm rot="1125366">
            <a:off x="6076718" y="4094031"/>
            <a:ext cx="1680018" cy="1375790"/>
          </a:xfrm>
          <a:prstGeom prst="irregularSeal2">
            <a:avLst/>
          </a:prstGeom>
          <a:solidFill>
            <a:srgbClr val="DAA52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90" name="Google Shape;290;p12"/>
          <p:cNvSpPr/>
          <p:nvPr/>
        </p:nvSpPr>
        <p:spPr>
          <a:xfrm rot="1125366">
            <a:off x="6270513" y="5158364"/>
            <a:ext cx="1472146" cy="1343409"/>
          </a:xfrm>
          <a:prstGeom prst="irregularSeal2">
            <a:avLst/>
          </a:prstGeom>
          <a:solidFill>
            <a:srgbClr val="DAA52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91" name="Google Shape;291;p12" descr="rectangle that moves down the slide to show the 60 second timer"/>
          <p:cNvSpPr/>
          <p:nvPr/>
        </p:nvSpPr>
        <p:spPr>
          <a:xfrm>
            <a:off x="10111959" y="1332886"/>
            <a:ext cx="502131" cy="4156257"/>
          </a:xfrm>
          <a:prstGeom prst="rect">
            <a:avLst/>
          </a:prstGeom>
          <a:solidFill>
            <a:srgbClr val="CC0099"/>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rgbClr val="000000"/>
              </a:solidFill>
              <a:latin typeface="Century Gothic"/>
              <a:ea typeface="Century Gothic"/>
              <a:cs typeface="Century Gothic"/>
              <a:sym typeface="Century Gothic"/>
            </a:endParaRPr>
          </a:p>
        </p:txBody>
      </p:sp>
      <p:sp>
        <p:nvSpPr>
          <p:cNvPr id="292" name="Google Shape;292;p12" descr="rectangle for timer"/>
          <p:cNvSpPr/>
          <p:nvPr/>
        </p:nvSpPr>
        <p:spPr>
          <a:xfrm>
            <a:off x="10109593" y="1332884"/>
            <a:ext cx="503528" cy="4156259"/>
          </a:xfrm>
          <a:prstGeom prst="rect">
            <a:avLst/>
          </a:prstGeom>
          <a:solidFill>
            <a:srgbClr val="FFD966"/>
          </a:solidFill>
          <a:ln w="9525" cap="flat" cmpd="sng">
            <a:solidFill>
              <a:srgbClr val="02456F"/>
            </a:solidFill>
            <a:prstDash val="solid"/>
            <a:round/>
            <a:headEnd type="none" w="sm" len="sm"/>
            <a:tailEnd type="none" w="sm" len="sm"/>
          </a:ln>
          <a:effectLst>
            <a:outerShdw blurRad="57150" dist="19050" dir="5400000" algn="ctr" rotWithShape="0">
              <a:schemeClr val="lt1">
                <a:alpha val="62745"/>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rgbClr val="000000"/>
              </a:solidFill>
              <a:latin typeface="Century Gothic"/>
              <a:ea typeface="Century Gothic"/>
              <a:cs typeface="Century Gothic"/>
              <a:sym typeface="Century Gothic"/>
            </a:endParaRPr>
          </a:p>
        </p:txBody>
      </p:sp>
      <p:cxnSp>
        <p:nvCxnSpPr>
          <p:cNvPr id="293" name="Google Shape;293;p12" descr="top line for timer, 60 seconds"/>
          <p:cNvCxnSpPr/>
          <p:nvPr/>
        </p:nvCxnSpPr>
        <p:spPr>
          <a:xfrm>
            <a:off x="10820020" y="1321458"/>
            <a:ext cx="216791" cy="0"/>
          </a:xfrm>
          <a:prstGeom prst="straightConnector1">
            <a:avLst/>
          </a:prstGeom>
          <a:noFill/>
          <a:ln w="28575" cap="flat" cmpd="sng">
            <a:solidFill>
              <a:srgbClr val="1E4E79"/>
            </a:solidFill>
            <a:prstDash val="solid"/>
            <a:round/>
            <a:headEnd type="none" w="med" len="med"/>
            <a:tailEnd type="none" w="med" len="med"/>
          </a:ln>
        </p:spPr>
      </p:cxnSp>
      <p:sp>
        <p:nvSpPr>
          <p:cNvPr id="294" name="Google Shape;294;p12"/>
          <p:cNvSpPr txBox="1"/>
          <p:nvPr/>
        </p:nvSpPr>
        <p:spPr>
          <a:xfrm>
            <a:off x="11036811" y="1163607"/>
            <a:ext cx="4318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a:solidFill>
                  <a:srgbClr val="1E4E79"/>
                </a:solidFill>
                <a:latin typeface="Century Gothic"/>
                <a:ea typeface="Century Gothic"/>
                <a:cs typeface="Century Gothic"/>
                <a:sym typeface="Century Gothic"/>
              </a:rPr>
              <a:t>60</a:t>
            </a:r>
            <a:endParaRPr/>
          </a:p>
        </p:txBody>
      </p:sp>
      <p:cxnSp>
        <p:nvCxnSpPr>
          <p:cNvPr id="295" name="Google Shape;295;p12" descr="line to show the length of 60 seconds"/>
          <p:cNvCxnSpPr/>
          <p:nvPr/>
        </p:nvCxnSpPr>
        <p:spPr>
          <a:xfrm>
            <a:off x="10795332" y="1321458"/>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296" name="Google Shape;296;p12" descr="bottom line for timer, 0 seconds"/>
          <p:cNvCxnSpPr/>
          <p:nvPr/>
        </p:nvCxnSpPr>
        <p:spPr>
          <a:xfrm>
            <a:off x="10795332" y="5477717"/>
            <a:ext cx="216791" cy="0"/>
          </a:xfrm>
          <a:prstGeom prst="straightConnector1">
            <a:avLst/>
          </a:prstGeom>
          <a:noFill/>
          <a:ln w="28575" cap="flat" cmpd="sng">
            <a:solidFill>
              <a:srgbClr val="1E4E79"/>
            </a:solidFill>
            <a:prstDash val="solid"/>
            <a:round/>
            <a:headEnd type="none" w="med" len="med"/>
            <a:tailEnd type="none" w="med" len="med"/>
          </a:ln>
        </p:spPr>
      </p:cxnSp>
      <p:sp>
        <p:nvSpPr>
          <p:cNvPr id="297" name="Google Shape;297;p12"/>
          <p:cNvSpPr txBox="1"/>
          <p:nvPr/>
        </p:nvSpPr>
        <p:spPr>
          <a:xfrm>
            <a:off x="11012123" y="5297189"/>
            <a:ext cx="734174"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a:solidFill>
                  <a:srgbClr val="1E4E79"/>
                </a:solidFill>
                <a:latin typeface="Century Gothic"/>
                <a:ea typeface="Century Gothic"/>
                <a:cs typeface="Century Gothic"/>
                <a:sym typeface="Century Gothic"/>
              </a:rPr>
              <a:t>0</a:t>
            </a:r>
            <a:endParaRPr/>
          </a:p>
        </p:txBody>
      </p:sp>
      <p:sp>
        <p:nvSpPr>
          <p:cNvPr id="298" name="Google Shape;298;p12"/>
          <p:cNvSpPr/>
          <p:nvPr/>
        </p:nvSpPr>
        <p:spPr>
          <a:xfrm>
            <a:off x="9848695" y="570813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rgbClr val="FFFFFF"/>
                </a:solidFill>
                <a:latin typeface="Century Gothic"/>
                <a:ea typeface="Century Gothic"/>
                <a:cs typeface="Century Gothic"/>
                <a:sym typeface="Century Gothic"/>
              </a:rPr>
              <a:t>LOS!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28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28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28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28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28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28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1"/>
                                          </p:stCondLst>
                                        </p:cTn>
                                        <p:tgtEl>
                                          <p:spTgt spid="28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1"/>
                                          </p:stCondLst>
                                        </p:cTn>
                                        <p:tgtEl>
                                          <p:spTgt spid="28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1"/>
                                          </p:stCondLst>
                                        </p:cTn>
                                        <p:tgtEl>
                                          <p:spTgt spid="29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0"/>
                                        <p:tgtEl>
                                          <p:spTgt spid="292"/>
                                        </p:tgtEl>
                                      </p:cBhvr>
                                    </p:animEffect>
                                    <p:set>
                                      <p:cBhvr>
                                        <p:cTn id="43" dur="1" fill="hold">
                                          <p:stCondLst>
                                            <p:cond delay="5000"/>
                                          </p:stCondLst>
                                        </p:cTn>
                                        <p:tgtEl>
                                          <p:spTgt spid="2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Table 29" descr="Table for exercises">
            <a:extLst>
              <a:ext uri="{FF2B5EF4-FFF2-40B4-BE49-F238E27FC236}">
                <a16:creationId xmlns:a16="http://schemas.microsoft.com/office/drawing/2014/main" id="{14B0B687-DE07-4FF2-B1B8-0D613633DECD}"/>
              </a:ext>
            </a:extLst>
          </p:cNvPr>
          <p:cNvGraphicFramePr>
            <a:graphicFrameLocks noGrp="1"/>
          </p:cNvGraphicFramePr>
          <p:nvPr/>
        </p:nvGraphicFramePr>
        <p:xfrm>
          <a:off x="727535" y="1949639"/>
          <a:ext cx="10461144" cy="3477047"/>
        </p:xfrm>
        <a:graphic>
          <a:graphicData uri="http://schemas.openxmlformats.org/drawingml/2006/table">
            <a:tbl>
              <a:tblPr firstRow="1" bandRow="1">
                <a:tableStyleId>{5940675A-B579-460E-94D1-54222C63F5DA}</a:tableStyleId>
              </a:tblPr>
              <a:tblGrid>
                <a:gridCol w="1154673">
                  <a:extLst>
                    <a:ext uri="{9D8B030D-6E8A-4147-A177-3AD203B41FA5}">
                      <a16:colId xmlns:a16="http://schemas.microsoft.com/office/drawing/2014/main" val="20000"/>
                    </a:ext>
                  </a:extLst>
                </a:gridCol>
                <a:gridCol w="4813691">
                  <a:extLst>
                    <a:ext uri="{9D8B030D-6E8A-4147-A177-3AD203B41FA5}">
                      <a16:colId xmlns:a16="http://schemas.microsoft.com/office/drawing/2014/main" val="2718503455"/>
                    </a:ext>
                  </a:extLst>
                </a:gridCol>
                <a:gridCol w="4492780">
                  <a:extLst>
                    <a:ext uri="{9D8B030D-6E8A-4147-A177-3AD203B41FA5}">
                      <a16:colId xmlns:a16="http://schemas.microsoft.com/office/drawing/2014/main" val="20001"/>
                    </a:ext>
                  </a:extLst>
                </a:gridCol>
              </a:tblGrid>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a:solidFill>
                            <a:srgbClr val="104F75"/>
                          </a:solidFill>
                          <a:latin typeface="Century Gothic" panose="020B0502020202020204" pitchFamily="34" charset="0"/>
                        </a:rPr>
                        <a:t>sagen</a:t>
                      </a:r>
                      <a:endParaRPr lang="en-GB" sz="2400" dirty="0">
                        <a:solidFill>
                          <a:srgbClr val="104F75"/>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a:solidFill>
                            <a:srgbClr val="104F75"/>
                          </a:solidFill>
                          <a:latin typeface="Century Gothic" panose="020B0502020202020204" pitchFamily="34" charset="0"/>
                        </a:rPr>
                        <a:t>to say, tell</a:t>
                      </a:r>
                      <a:endParaRPr lang="en-GB" sz="2400" dirty="0">
                        <a:solidFill>
                          <a:srgbClr val="104F75"/>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a:solidFill>
                            <a:srgbClr val="104F75"/>
                          </a:solidFill>
                          <a:latin typeface="Century Gothic" panose="020B0502020202020204" pitchFamily="34" charset="0"/>
                        </a:rPr>
                        <a:t>sagt</a:t>
                      </a:r>
                      <a:endParaRPr lang="en-GB" sz="2400" dirty="0">
                        <a:solidFill>
                          <a:srgbClr val="104F75"/>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a:solidFill>
                            <a:srgbClr val="104F75"/>
                          </a:solidFill>
                          <a:latin typeface="Century Gothic" panose="020B0502020202020204" pitchFamily="34" charset="0"/>
                        </a:rPr>
                        <a:t>says, tells</a:t>
                      </a:r>
                      <a:endParaRPr lang="en-GB" sz="2400" dirty="0">
                        <a:solidFill>
                          <a:srgbClr val="104F75"/>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a:solidFill>
                            <a:srgbClr val="104F75"/>
                          </a:solidFill>
                          <a:latin typeface="Century Gothic" panose="020B0502020202020204" pitchFamily="34" charset="0"/>
                        </a:rPr>
                        <a:t>was?</a:t>
                      </a:r>
                      <a:endParaRPr lang="en-GB" sz="2400" dirty="0">
                        <a:solidFill>
                          <a:srgbClr val="104F75"/>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a:solidFill>
                            <a:srgbClr val="104F75"/>
                          </a:solidFill>
                          <a:latin typeface="Century Gothic" panose="020B0502020202020204" pitchFamily="34" charset="0"/>
                        </a:rPr>
                        <a:t>what?</a:t>
                      </a:r>
                      <a:endParaRPr lang="en-GB" sz="2400" dirty="0">
                        <a:solidFill>
                          <a:srgbClr val="104F75"/>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a:solidFill>
                            <a:srgbClr val="104F75"/>
                          </a:solidFill>
                          <a:latin typeface="Century Gothic" panose="020B0502020202020204" pitchFamily="34" charset="0"/>
                        </a:rPr>
                        <a:t>die Klasse</a:t>
                      </a:r>
                      <a:endParaRPr lang="en-GB" sz="2400" dirty="0">
                        <a:solidFill>
                          <a:srgbClr val="104F75"/>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a:solidFill>
                            <a:srgbClr val="104F75"/>
                          </a:solidFill>
                          <a:latin typeface="Century Gothic" panose="020B0502020202020204" pitchFamily="34" charset="0"/>
                        </a:rPr>
                        <a:t>class</a:t>
                      </a:r>
                      <a:endParaRPr lang="en-GB" sz="2400" dirty="0">
                        <a:solidFill>
                          <a:srgbClr val="104F75"/>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a:solidFill>
                            <a:srgbClr val="104F75"/>
                          </a:solidFill>
                          <a:latin typeface="Century Gothic" panose="020B0502020202020204" pitchFamily="34" charset="0"/>
                        </a:rPr>
                        <a:t>der Mann</a:t>
                      </a:r>
                      <a:endParaRPr lang="en-GB" sz="2400" dirty="0">
                        <a:solidFill>
                          <a:srgbClr val="104F75"/>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a:solidFill>
                            <a:srgbClr val="104F75"/>
                          </a:solidFill>
                          <a:latin typeface="Century Gothic" panose="020B0502020202020204" pitchFamily="34" charset="0"/>
                        </a:rPr>
                        <a:t>man</a:t>
                      </a:r>
                      <a:endParaRPr lang="en-GB" sz="2400" dirty="0">
                        <a:solidFill>
                          <a:srgbClr val="104F75"/>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a:solidFill>
                            <a:srgbClr val="104F75"/>
                          </a:solidFill>
                          <a:latin typeface="Century Gothic" panose="020B0502020202020204" pitchFamily="34" charset="0"/>
                        </a:rPr>
                        <a:t>das Paar</a:t>
                      </a:r>
                      <a:endParaRPr lang="en-GB" sz="2400" dirty="0">
                        <a:solidFill>
                          <a:srgbClr val="104F75"/>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a:solidFill>
                            <a:srgbClr val="104F75"/>
                          </a:solidFill>
                          <a:latin typeface="Century Gothic" panose="020B0502020202020204" pitchFamily="34" charset="0"/>
                        </a:rPr>
                        <a:t>pair</a:t>
                      </a:r>
                      <a:endParaRPr lang="en-GB" sz="2400" dirty="0">
                        <a:solidFill>
                          <a:srgbClr val="104F75"/>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a:solidFill>
                            <a:srgbClr val="104F75"/>
                          </a:solidFill>
                          <a:latin typeface="Century Gothic" panose="020B0502020202020204" pitchFamily="34" charset="0"/>
                        </a:rPr>
                        <a:t>der Tag</a:t>
                      </a:r>
                      <a:endParaRPr lang="en-GB" sz="2400" dirty="0">
                        <a:solidFill>
                          <a:srgbClr val="104F75"/>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a:solidFill>
                            <a:srgbClr val="104F75"/>
                          </a:solidFill>
                          <a:latin typeface="Century Gothic" panose="020B0502020202020204" pitchFamily="34" charset="0"/>
                        </a:rPr>
                        <a:t>day</a:t>
                      </a:r>
                      <a:endParaRPr lang="en-GB" sz="2400" dirty="0">
                        <a:solidFill>
                          <a:srgbClr val="104F75"/>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4853"/>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860066" y="247046"/>
            <a:ext cx="109726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Title 11">
            <a:extLst>
              <a:ext uri="{FF2B5EF4-FFF2-40B4-BE49-F238E27FC236}">
                <a16:creationId xmlns:a16="http://schemas.microsoft.com/office/drawing/2014/main" id="{DDEF5F96-AF6D-4631-889A-5CDA23E1AA98}"/>
              </a:ext>
            </a:extLst>
          </p:cNvPr>
          <p:cNvSpPr txBox="1">
            <a:spLocks/>
          </p:cNvSpPr>
          <p:nvPr/>
        </p:nvSpPr>
        <p:spPr>
          <a:xfrm>
            <a:off x="727535" y="1240625"/>
            <a:ext cx="10515600"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GB" sz="2400">
                <a:solidFill>
                  <a:srgbClr val="4472C4">
                    <a:lumMod val="50000"/>
                  </a:srgbClr>
                </a:solidFill>
                <a:latin typeface="Century Gothic" panose="020F0302020204030204"/>
                <a:ea typeface="+mn-ea"/>
                <a:cs typeface="+mn-cs"/>
              </a:rPr>
              <a:t>Wie schreibt man das? Und auf Englisch? </a:t>
            </a:r>
            <a:endParaRPr lang="en-US" dirty="0"/>
          </a:p>
        </p:txBody>
      </p:sp>
      <p:sp>
        <p:nvSpPr>
          <p:cNvPr id="33" name="Action Button: Custom 35" descr="number 1">
            <a:hlinkClick r:id="" action="ppaction://noaction" highlightClick="1">
              <a:snd r:embed="rId4" name="sagen.wav"/>
            </a:hlinkClick>
            <a:extLst>
              <a:ext uri="{FF2B5EF4-FFF2-40B4-BE49-F238E27FC236}">
                <a16:creationId xmlns:a16="http://schemas.microsoft.com/office/drawing/2014/main" id="{9BC8BD3F-2DC9-4949-BBA3-AD5348A1BF36}"/>
              </a:ext>
            </a:extLst>
          </p:cNvPr>
          <p:cNvSpPr/>
          <p:nvPr/>
        </p:nvSpPr>
        <p:spPr>
          <a:xfrm>
            <a:off x="1062598" y="197963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a:t>
            </a:r>
          </a:p>
        </p:txBody>
      </p:sp>
      <p:sp>
        <p:nvSpPr>
          <p:cNvPr id="34" name="TextBox 33" descr="table content ">
            <a:extLst>
              <a:ext uri="{FF2B5EF4-FFF2-40B4-BE49-F238E27FC236}">
                <a16:creationId xmlns:a16="http://schemas.microsoft.com/office/drawing/2014/main" id="{42562F44-294E-44BE-B603-D52DE9B2244B}"/>
              </a:ext>
            </a:extLst>
          </p:cNvPr>
          <p:cNvSpPr txBox="1"/>
          <p:nvPr/>
        </p:nvSpPr>
        <p:spPr>
          <a:xfrm>
            <a:off x="1887695" y="2591729"/>
            <a:ext cx="4758717" cy="307777"/>
          </a:xfrm>
          <a:prstGeom prst="rect">
            <a:avLst/>
          </a:prstGeom>
          <a:solidFill>
            <a:schemeClr val="bg1"/>
          </a:solidFill>
        </p:spPr>
        <p:txBody>
          <a:bodyPr wrap="square" rtlCol="0">
            <a:spAutoFit/>
          </a:bodyPr>
          <a:lstStyle/>
          <a:p>
            <a:endParaRPr lang="en-US" dirty="0">
              <a:latin typeface="Century Gothic" panose="020B0502020202020204" pitchFamily="34" charset="0"/>
            </a:endParaRPr>
          </a:p>
        </p:txBody>
      </p:sp>
      <p:sp>
        <p:nvSpPr>
          <p:cNvPr id="35" name="TextBox 34" descr="table content ">
            <a:extLst>
              <a:ext uri="{FF2B5EF4-FFF2-40B4-BE49-F238E27FC236}">
                <a16:creationId xmlns:a16="http://schemas.microsoft.com/office/drawing/2014/main" id="{526325D1-E827-4A76-878E-101D6A8C0129}"/>
              </a:ext>
            </a:extLst>
          </p:cNvPr>
          <p:cNvSpPr txBox="1"/>
          <p:nvPr/>
        </p:nvSpPr>
        <p:spPr>
          <a:xfrm>
            <a:off x="6705262" y="2555572"/>
            <a:ext cx="4316981" cy="307777"/>
          </a:xfrm>
          <a:prstGeom prst="rect">
            <a:avLst/>
          </a:prstGeom>
          <a:solidFill>
            <a:schemeClr val="bg1"/>
          </a:solidFill>
        </p:spPr>
        <p:txBody>
          <a:bodyPr wrap="square" rtlCol="0">
            <a:spAutoFit/>
          </a:bodyPr>
          <a:lstStyle/>
          <a:p>
            <a:endParaRPr lang="en-US" dirty="0">
              <a:latin typeface="Century Gothic" panose="020B0502020202020204" pitchFamily="34" charset="0"/>
            </a:endParaRPr>
          </a:p>
        </p:txBody>
      </p:sp>
      <p:sp>
        <p:nvSpPr>
          <p:cNvPr id="36" name="Action Button: Custom 38" descr="number 2">
            <a:hlinkClick r:id="" action="ppaction://noaction" highlightClick="1">
              <a:snd r:embed="rId5" name="sagt.wav"/>
            </a:hlinkClick>
            <a:extLst>
              <a:ext uri="{FF2B5EF4-FFF2-40B4-BE49-F238E27FC236}">
                <a16:creationId xmlns:a16="http://schemas.microsoft.com/office/drawing/2014/main" id="{4E7D34D5-9AC9-49C2-8A5A-BB5A43C883CE}"/>
              </a:ext>
            </a:extLst>
          </p:cNvPr>
          <p:cNvSpPr/>
          <p:nvPr/>
        </p:nvSpPr>
        <p:spPr>
          <a:xfrm>
            <a:off x="1065746" y="2496301"/>
            <a:ext cx="498547" cy="377528"/>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a:t>
            </a:r>
          </a:p>
        </p:txBody>
      </p:sp>
      <p:sp>
        <p:nvSpPr>
          <p:cNvPr id="37" name="TextBox 36" descr="table content ">
            <a:extLst>
              <a:ext uri="{FF2B5EF4-FFF2-40B4-BE49-F238E27FC236}">
                <a16:creationId xmlns:a16="http://schemas.microsoft.com/office/drawing/2014/main" id="{09D9C9AC-5DF6-41B9-A737-D3182CCAED58}"/>
              </a:ext>
            </a:extLst>
          </p:cNvPr>
          <p:cNvSpPr txBox="1"/>
          <p:nvPr/>
        </p:nvSpPr>
        <p:spPr>
          <a:xfrm>
            <a:off x="1907311" y="3057022"/>
            <a:ext cx="4719484" cy="307777"/>
          </a:xfrm>
          <a:prstGeom prst="rect">
            <a:avLst/>
          </a:prstGeom>
          <a:solidFill>
            <a:schemeClr val="bg1"/>
          </a:solidFill>
        </p:spPr>
        <p:txBody>
          <a:bodyPr wrap="square" rtlCol="0">
            <a:spAutoFit/>
          </a:bodyPr>
          <a:lstStyle/>
          <a:p>
            <a:endParaRPr lang="en-US" dirty="0">
              <a:latin typeface="Century Gothic" panose="020B0502020202020204" pitchFamily="34" charset="0"/>
            </a:endParaRPr>
          </a:p>
        </p:txBody>
      </p:sp>
      <p:sp>
        <p:nvSpPr>
          <p:cNvPr id="38" name="TextBox 37" descr="table content ">
            <a:extLst>
              <a:ext uri="{FF2B5EF4-FFF2-40B4-BE49-F238E27FC236}">
                <a16:creationId xmlns:a16="http://schemas.microsoft.com/office/drawing/2014/main" id="{D5860B2A-DC67-41B6-AE39-92F0B9BC9F66}"/>
              </a:ext>
            </a:extLst>
          </p:cNvPr>
          <p:cNvSpPr txBox="1"/>
          <p:nvPr/>
        </p:nvSpPr>
        <p:spPr>
          <a:xfrm>
            <a:off x="6726753" y="3047015"/>
            <a:ext cx="4396957" cy="307777"/>
          </a:xfrm>
          <a:prstGeom prst="rect">
            <a:avLst/>
          </a:prstGeom>
          <a:solidFill>
            <a:schemeClr val="bg1"/>
          </a:solidFill>
        </p:spPr>
        <p:txBody>
          <a:bodyPr wrap="square" rtlCol="0">
            <a:spAutoFit/>
          </a:bodyPr>
          <a:lstStyle/>
          <a:p>
            <a:endParaRPr lang="en-US" dirty="0">
              <a:latin typeface="Century Gothic" panose="020B0502020202020204" pitchFamily="34" charset="0"/>
            </a:endParaRPr>
          </a:p>
        </p:txBody>
      </p:sp>
      <p:sp>
        <p:nvSpPr>
          <p:cNvPr id="39" name="Action Button: Custom 41" descr="number 3">
            <a:hlinkClick r:id="" action="ppaction://noaction" highlightClick="1">
              <a:snd r:embed="rId6" name="was.wav"/>
            </a:hlinkClick>
            <a:extLst>
              <a:ext uri="{FF2B5EF4-FFF2-40B4-BE49-F238E27FC236}">
                <a16:creationId xmlns:a16="http://schemas.microsoft.com/office/drawing/2014/main" id="{13258242-EF1D-4E1B-BF08-245076282CEA}"/>
              </a:ext>
            </a:extLst>
          </p:cNvPr>
          <p:cNvSpPr/>
          <p:nvPr/>
        </p:nvSpPr>
        <p:spPr>
          <a:xfrm>
            <a:off x="1062598" y="2978475"/>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3</a:t>
            </a:r>
          </a:p>
        </p:txBody>
      </p:sp>
      <p:sp>
        <p:nvSpPr>
          <p:cNvPr id="40" name="TextBox 39" descr="table content ">
            <a:extLst>
              <a:ext uri="{FF2B5EF4-FFF2-40B4-BE49-F238E27FC236}">
                <a16:creationId xmlns:a16="http://schemas.microsoft.com/office/drawing/2014/main" id="{D60D4552-87CB-4D3A-9725-A725451E9615}"/>
              </a:ext>
            </a:extLst>
          </p:cNvPr>
          <p:cNvSpPr txBox="1"/>
          <p:nvPr/>
        </p:nvSpPr>
        <p:spPr>
          <a:xfrm>
            <a:off x="1907311" y="3545592"/>
            <a:ext cx="4719484" cy="307777"/>
          </a:xfrm>
          <a:prstGeom prst="rect">
            <a:avLst/>
          </a:prstGeom>
          <a:solidFill>
            <a:schemeClr val="bg1"/>
          </a:solidFill>
        </p:spPr>
        <p:txBody>
          <a:bodyPr wrap="square" rtlCol="0">
            <a:spAutoFit/>
          </a:bodyPr>
          <a:lstStyle/>
          <a:p>
            <a:endParaRPr lang="en-US" dirty="0">
              <a:latin typeface="Century Gothic" panose="020B0502020202020204" pitchFamily="34" charset="0"/>
            </a:endParaRPr>
          </a:p>
        </p:txBody>
      </p:sp>
      <p:sp>
        <p:nvSpPr>
          <p:cNvPr id="41" name="TextBox 40" descr="table content ">
            <a:extLst>
              <a:ext uri="{FF2B5EF4-FFF2-40B4-BE49-F238E27FC236}">
                <a16:creationId xmlns:a16="http://schemas.microsoft.com/office/drawing/2014/main" id="{8E617751-CC4D-4453-BE98-75956747587F}"/>
              </a:ext>
            </a:extLst>
          </p:cNvPr>
          <p:cNvSpPr txBox="1"/>
          <p:nvPr/>
        </p:nvSpPr>
        <p:spPr>
          <a:xfrm>
            <a:off x="6705262" y="3549125"/>
            <a:ext cx="4433824" cy="307777"/>
          </a:xfrm>
          <a:prstGeom prst="rect">
            <a:avLst/>
          </a:prstGeom>
          <a:solidFill>
            <a:schemeClr val="bg1"/>
          </a:solidFill>
        </p:spPr>
        <p:txBody>
          <a:bodyPr wrap="square" rtlCol="0">
            <a:spAutoFit/>
          </a:bodyPr>
          <a:lstStyle/>
          <a:p>
            <a:endParaRPr lang="en-US" dirty="0">
              <a:latin typeface="Century Gothic" panose="020B0502020202020204" pitchFamily="34" charset="0"/>
            </a:endParaRPr>
          </a:p>
        </p:txBody>
      </p:sp>
      <p:sp>
        <p:nvSpPr>
          <p:cNvPr id="42" name="Action Button: Custom 44" descr="number 4">
            <a:hlinkClick r:id="" action="ppaction://noaction" highlightClick="1">
              <a:snd r:embed="rId7" name="die Klasse.wav"/>
            </a:hlinkClick>
            <a:extLst>
              <a:ext uri="{FF2B5EF4-FFF2-40B4-BE49-F238E27FC236}">
                <a16:creationId xmlns:a16="http://schemas.microsoft.com/office/drawing/2014/main" id="{C22388B6-351B-4AFD-BB3D-0903CA620AA6}"/>
              </a:ext>
            </a:extLst>
          </p:cNvPr>
          <p:cNvSpPr/>
          <p:nvPr/>
        </p:nvSpPr>
        <p:spPr>
          <a:xfrm>
            <a:off x="1062598" y="3470093"/>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4</a:t>
            </a:r>
          </a:p>
        </p:txBody>
      </p:sp>
      <p:sp>
        <p:nvSpPr>
          <p:cNvPr id="43" name="TextBox 42" descr="table content ">
            <a:extLst>
              <a:ext uri="{FF2B5EF4-FFF2-40B4-BE49-F238E27FC236}">
                <a16:creationId xmlns:a16="http://schemas.microsoft.com/office/drawing/2014/main" id="{F23B35AE-FD30-4562-8F82-D426C591FC83}"/>
              </a:ext>
            </a:extLst>
          </p:cNvPr>
          <p:cNvSpPr txBox="1"/>
          <p:nvPr/>
        </p:nvSpPr>
        <p:spPr>
          <a:xfrm>
            <a:off x="1926928" y="3994641"/>
            <a:ext cx="4719484" cy="307777"/>
          </a:xfrm>
          <a:prstGeom prst="rect">
            <a:avLst/>
          </a:prstGeom>
          <a:solidFill>
            <a:schemeClr val="bg1"/>
          </a:solidFill>
        </p:spPr>
        <p:txBody>
          <a:bodyPr wrap="square" rtlCol="0">
            <a:spAutoFit/>
          </a:bodyPr>
          <a:lstStyle/>
          <a:p>
            <a:endParaRPr lang="en-US" dirty="0">
              <a:latin typeface="Century Gothic" panose="020B0502020202020204" pitchFamily="34" charset="0"/>
            </a:endParaRPr>
          </a:p>
        </p:txBody>
      </p:sp>
      <p:sp>
        <p:nvSpPr>
          <p:cNvPr id="44" name="TextBox 43" descr="table content ">
            <a:extLst>
              <a:ext uri="{FF2B5EF4-FFF2-40B4-BE49-F238E27FC236}">
                <a16:creationId xmlns:a16="http://schemas.microsoft.com/office/drawing/2014/main" id="{DC6D9E66-E3B5-4C59-B6F9-DC1086E9AF2B}"/>
              </a:ext>
            </a:extLst>
          </p:cNvPr>
          <p:cNvSpPr txBox="1"/>
          <p:nvPr/>
        </p:nvSpPr>
        <p:spPr>
          <a:xfrm>
            <a:off x="6726754" y="4038882"/>
            <a:ext cx="4412332" cy="307777"/>
          </a:xfrm>
          <a:prstGeom prst="rect">
            <a:avLst/>
          </a:prstGeom>
          <a:solidFill>
            <a:schemeClr val="bg1"/>
          </a:solidFill>
        </p:spPr>
        <p:txBody>
          <a:bodyPr wrap="square" rtlCol="0">
            <a:spAutoFit/>
          </a:bodyPr>
          <a:lstStyle/>
          <a:p>
            <a:endParaRPr lang="en-US" dirty="0">
              <a:latin typeface="Century Gothic" panose="020B0502020202020204" pitchFamily="34" charset="0"/>
            </a:endParaRPr>
          </a:p>
        </p:txBody>
      </p:sp>
      <p:sp>
        <p:nvSpPr>
          <p:cNvPr id="45" name="Action Button: Custom 47" descr="number 5">
            <a:hlinkClick r:id="" action="ppaction://noaction" highlightClick="1">
              <a:snd r:embed="rId8" name="der Mann.wav"/>
            </a:hlinkClick>
            <a:extLst>
              <a:ext uri="{FF2B5EF4-FFF2-40B4-BE49-F238E27FC236}">
                <a16:creationId xmlns:a16="http://schemas.microsoft.com/office/drawing/2014/main" id="{BE1DDE1F-3F21-4AAF-87F3-84EB251E488C}"/>
              </a:ext>
            </a:extLst>
          </p:cNvPr>
          <p:cNvSpPr/>
          <p:nvPr/>
        </p:nvSpPr>
        <p:spPr>
          <a:xfrm>
            <a:off x="1062598" y="3957100"/>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5</a:t>
            </a:r>
          </a:p>
        </p:txBody>
      </p:sp>
      <p:sp>
        <p:nvSpPr>
          <p:cNvPr id="46" name="TextBox 45" descr="table content ">
            <a:extLst>
              <a:ext uri="{FF2B5EF4-FFF2-40B4-BE49-F238E27FC236}">
                <a16:creationId xmlns:a16="http://schemas.microsoft.com/office/drawing/2014/main" id="{369867D3-2984-4F7C-B3EA-2A7794B61E83}"/>
              </a:ext>
            </a:extLst>
          </p:cNvPr>
          <p:cNvSpPr txBox="1"/>
          <p:nvPr/>
        </p:nvSpPr>
        <p:spPr>
          <a:xfrm>
            <a:off x="1926928" y="4545664"/>
            <a:ext cx="4719484" cy="307777"/>
          </a:xfrm>
          <a:prstGeom prst="rect">
            <a:avLst/>
          </a:prstGeom>
          <a:solidFill>
            <a:schemeClr val="bg1"/>
          </a:solidFill>
        </p:spPr>
        <p:txBody>
          <a:bodyPr wrap="square" rtlCol="0">
            <a:spAutoFit/>
          </a:bodyPr>
          <a:lstStyle/>
          <a:p>
            <a:endParaRPr lang="en-US" dirty="0">
              <a:latin typeface="Century Gothic" panose="020B0502020202020204" pitchFamily="34" charset="0"/>
            </a:endParaRPr>
          </a:p>
        </p:txBody>
      </p:sp>
      <p:sp>
        <p:nvSpPr>
          <p:cNvPr id="47" name="TextBox 46" descr="table content ">
            <a:extLst>
              <a:ext uri="{FF2B5EF4-FFF2-40B4-BE49-F238E27FC236}">
                <a16:creationId xmlns:a16="http://schemas.microsoft.com/office/drawing/2014/main" id="{8D2AEA71-A90E-4AA0-BBA2-A7232CD400FB}"/>
              </a:ext>
            </a:extLst>
          </p:cNvPr>
          <p:cNvSpPr txBox="1"/>
          <p:nvPr/>
        </p:nvSpPr>
        <p:spPr>
          <a:xfrm>
            <a:off x="6726754" y="4578916"/>
            <a:ext cx="4189257" cy="307777"/>
          </a:xfrm>
          <a:prstGeom prst="rect">
            <a:avLst/>
          </a:prstGeom>
          <a:solidFill>
            <a:schemeClr val="bg1"/>
          </a:solidFill>
        </p:spPr>
        <p:txBody>
          <a:bodyPr wrap="square" rtlCol="0">
            <a:spAutoFit/>
          </a:bodyPr>
          <a:lstStyle/>
          <a:p>
            <a:endParaRPr lang="en-US" dirty="0">
              <a:latin typeface="Century Gothic" panose="020B0502020202020204" pitchFamily="34" charset="0"/>
            </a:endParaRPr>
          </a:p>
        </p:txBody>
      </p:sp>
      <p:sp>
        <p:nvSpPr>
          <p:cNvPr id="48" name="Action Button: Custom 50" descr="number 6">
            <a:hlinkClick r:id="" action="ppaction://noaction" highlightClick="1">
              <a:snd r:embed="rId9" name="das Paar.wav"/>
            </a:hlinkClick>
            <a:extLst>
              <a:ext uri="{FF2B5EF4-FFF2-40B4-BE49-F238E27FC236}">
                <a16:creationId xmlns:a16="http://schemas.microsoft.com/office/drawing/2014/main" id="{016EC9EC-5809-4F8B-B8AF-CBC4B0D6FF73}"/>
              </a:ext>
            </a:extLst>
          </p:cNvPr>
          <p:cNvSpPr/>
          <p:nvPr/>
        </p:nvSpPr>
        <p:spPr>
          <a:xfrm>
            <a:off x="1055802" y="4462364"/>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6</a:t>
            </a:r>
          </a:p>
        </p:txBody>
      </p:sp>
      <p:sp>
        <p:nvSpPr>
          <p:cNvPr id="49" name="TextBox 48" descr="table content ">
            <a:extLst>
              <a:ext uri="{FF2B5EF4-FFF2-40B4-BE49-F238E27FC236}">
                <a16:creationId xmlns:a16="http://schemas.microsoft.com/office/drawing/2014/main" id="{E126C157-AF78-4D02-813B-233115FE4FDA}"/>
              </a:ext>
            </a:extLst>
          </p:cNvPr>
          <p:cNvSpPr txBox="1"/>
          <p:nvPr/>
        </p:nvSpPr>
        <p:spPr>
          <a:xfrm>
            <a:off x="1954841" y="5077410"/>
            <a:ext cx="4719484" cy="307777"/>
          </a:xfrm>
          <a:prstGeom prst="rect">
            <a:avLst/>
          </a:prstGeom>
          <a:solidFill>
            <a:schemeClr val="bg1"/>
          </a:solidFill>
        </p:spPr>
        <p:txBody>
          <a:bodyPr wrap="square" rtlCol="0">
            <a:spAutoFit/>
          </a:bodyPr>
          <a:lstStyle/>
          <a:p>
            <a:endParaRPr lang="en-US" dirty="0">
              <a:latin typeface="Century Gothic" panose="020B0502020202020204" pitchFamily="34" charset="0"/>
            </a:endParaRPr>
          </a:p>
        </p:txBody>
      </p:sp>
      <p:sp>
        <p:nvSpPr>
          <p:cNvPr id="50" name="TextBox 49" descr="table content ">
            <a:extLst>
              <a:ext uri="{FF2B5EF4-FFF2-40B4-BE49-F238E27FC236}">
                <a16:creationId xmlns:a16="http://schemas.microsoft.com/office/drawing/2014/main" id="{E39CEF56-0BB7-4BEE-B39A-EBD6ECB25085}"/>
              </a:ext>
            </a:extLst>
          </p:cNvPr>
          <p:cNvSpPr txBox="1"/>
          <p:nvPr/>
        </p:nvSpPr>
        <p:spPr>
          <a:xfrm>
            <a:off x="6726753" y="5026206"/>
            <a:ext cx="4384416" cy="369332"/>
          </a:xfrm>
          <a:prstGeom prst="rect">
            <a:avLst/>
          </a:prstGeom>
          <a:solidFill>
            <a:schemeClr val="bg1"/>
          </a:solidFill>
        </p:spPr>
        <p:txBody>
          <a:bodyPr wrap="square" rtlCol="0">
            <a:spAutoFit/>
          </a:bodyPr>
          <a:lstStyle/>
          <a:p>
            <a:endParaRPr lang="en-US" sz="1800" dirty="0">
              <a:latin typeface="Century Gothic" panose="020B0502020202020204" pitchFamily="34" charset="0"/>
            </a:endParaRPr>
          </a:p>
        </p:txBody>
      </p:sp>
      <p:sp>
        <p:nvSpPr>
          <p:cNvPr id="51" name="Action Button: Custom 53" descr="number 7">
            <a:hlinkClick r:id="" action="ppaction://noaction" highlightClick="1">
              <a:snd r:embed="rId10" name="der Tag.wav"/>
            </a:hlinkClick>
            <a:extLst>
              <a:ext uri="{FF2B5EF4-FFF2-40B4-BE49-F238E27FC236}">
                <a16:creationId xmlns:a16="http://schemas.microsoft.com/office/drawing/2014/main" id="{68A53582-DF6A-43F8-A1C7-60636E9B727A}"/>
              </a:ext>
            </a:extLst>
          </p:cNvPr>
          <p:cNvSpPr/>
          <p:nvPr/>
        </p:nvSpPr>
        <p:spPr>
          <a:xfrm>
            <a:off x="1049904" y="496762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7</a:t>
            </a:r>
          </a:p>
        </p:txBody>
      </p:sp>
      <p:sp>
        <p:nvSpPr>
          <p:cNvPr id="63" name="TextBox 62" descr="table content ">
            <a:extLst>
              <a:ext uri="{FF2B5EF4-FFF2-40B4-BE49-F238E27FC236}">
                <a16:creationId xmlns:a16="http://schemas.microsoft.com/office/drawing/2014/main" id="{E39CEF56-0BB7-4BEE-B39A-EBD6ECB25085}"/>
              </a:ext>
            </a:extLst>
          </p:cNvPr>
          <p:cNvSpPr txBox="1"/>
          <p:nvPr/>
        </p:nvSpPr>
        <p:spPr>
          <a:xfrm>
            <a:off x="6774071" y="2081053"/>
            <a:ext cx="4349639" cy="280186"/>
          </a:xfrm>
          <a:prstGeom prst="rect">
            <a:avLst/>
          </a:prstGeom>
          <a:solidFill>
            <a:schemeClr val="bg1"/>
          </a:solidFill>
        </p:spPr>
        <p:txBody>
          <a:bodyPr wrap="square" rtlCol="0">
            <a:spAutoFit/>
          </a:bodyPr>
          <a:lstStyle/>
          <a:p>
            <a:endParaRPr lang="en-US" dirty="0">
              <a:latin typeface="Century Gothic" panose="020B0502020202020204" pitchFamily="34" charset="0"/>
            </a:endParaRPr>
          </a:p>
        </p:txBody>
      </p:sp>
      <p:sp>
        <p:nvSpPr>
          <p:cNvPr id="64" name="TextBox 63" descr="table content ">
            <a:extLst>
              <a:ext uri="{FF2B5EF4-FFF2-40B4-BE49-F238E27FC236}">
                <a16:creationId xmlns:a16="http://schemas.microsoft.com/office/drawing/2014/main" id="{E39CEF56-0BB7-4BEE-B39A-EBD6ECB25085}"/>
              </a:ext>
            </a:extLst>
          </p:cNvPr>
          <p:cNvSpPr txBox="1"/>
          <p:nvPr/>
        </p:nvSpPr>
        <p:spPr>
          <a:xfrm>
            <a:off x="1926928" y="2095590"/>
            <a:ext cx="4515570" cy="307777"/>
          </a:xfrm>
          <a:prstGeom prst="rect">
            <a:avLst/>
          </a:prstGeom>
          <a:solidFill>
            <a:schemeClr val="bg1"/>
          </a:solidFill>
        </p:spPr>
        <p:txBody>
          <a:bodyPr wrap="square" rtlCol="0">
            <a:spAutoFit/>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359732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7" grpId="0" animBg="1"/>
      <p:bldP spid="38" grpId="0" animBg="1"/>
      <p:bldP spid="40" grpId="0" animBg="1"/>
      <p:bldP spid="41" grpId="0" animBg="1"/>
      <p:bldP spid="43" grpId="0" animBg="1"/>
      <p:bldP spid="44" grpId="0" animBg="1"/>
      <p:bldP spid="46" grpId="0" animBg="1"/>
      <p:bldP spid="47" grpId="0" animBg="1"/>
      <p:bldP spid="49" grpId="0" animBg="1"/>
      <p:bldP spid="50" grpId="0" animBg="1"/>
      <p:bldP spid="63" grpId="0" animBg="1"/>
      <p:bldP spid="6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Table 29" descr="Table for exercises">
            <a:extLst>
              <a:ext uri="{FF2B5EF4-FFF2-40B4-BE49-F238E27FC236}">
                <a16:creationId xmlns:a16="http://schemas.microsoft.com/office/drawing/2014/main" id="{14B0B687-DE07-4FF2-B1B8-0D613633DECD}"/>
              </a:ext>
            </a:extLst>
          </p:cNvPr>
          <p:cNvGraphicFramePr>
            <a:graphicFrameLocks noGrp="1"/>
          </p:cNvGraphicFramePr>
          <p:nvPr>
            <p:extLst>
              <p:ext uri="{D42A27DB-BD31-4B8C-83A1-F6EECF244321}">
                <p14:modId xmlns:p14="http://schemas.microsoft.com/office/powerpoint/2010/main" val="2016805796"/>
              </p:ext>
            </p:extLst>
          </p:nvPr>
        </p:nvGraphicFramePr>
        <p:xfrm>
          <a:off x="727535" y="1949639"/>
          <a:ext cx="10461144" cy="2980326"/>
        </p:xfrm>
        <a:graphic>
          <a:graphicData uri="http://schemas.openxmlformats.org/drawingml/2006/table">
            <a:tbl>
              <a:tblPr firstRow="1" bandRow="1">
                <a:tableStyleId>{5940675A-B579-460E-94D1-54222C63F5DA}</a:tableStyleId>
              </a:tblPr>
              <a:tblGrid>
                <a:gridCol w="1154673">
                  <a:extLst>
                    <a:ext uri="{9D8B030D-6E8A-4147-A177-3AD203B41FA5}">
                      <a16:colId xmlns:a16="http://schemas.microsoft.com/office/drawing/2014/main" val="20000"/>
                    </a:ext>
                  </a:extLst>
                </a:gridCol>
                <a:gridCol w="4813691">
                  <a:extLst>
                    <a:ext uri="{9D8B030D-6E8A-4147-A177-3AD203B41FA5}">
                      <a16:colId xmlns:a16="http://schemas.microsoft.com/office/drawing/2014/main" val="2718503455"/>
                    </a:ext>
                  </a:extLst>
                </a:gridCol>
                <a:gridCol w="4492780">
                  <a:extLst>
                    <a:ext uri="{9D8B030D-6E8A-4147-A177-3AD203B41FA5}">
                      <a16:colId xmlns:a16="http://schemas.microsoft.com/office/drawing/2014/main" val="20001"/>
                    </a:ext>
                  </a:extLst>
                </a:gridCol>
              </a:tblGrid>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a:solidFill>
                            <a:srgbClr val="104F75"/>
                          </a:solidFill>
                          <a:latin typeface="Century Gothic" panose="020B0502020202020204" pitchFamily="34" charset="0"/>
                        </a:rPr>
                        <a:t>falsch</a:t>
                      </a:r>
                      <a:endParaRPr lang="en-GB" sz="2400" dirty="0">
                        <a:solidFill>
                          <a:srgbClr val="104F75"/>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a:solidFill>
                            <a:srgbClr val="104F75"/>
                          </a:solidFill>
                          <a:latin typeface="Century Gothic" panose="020B0502020202020204" pitchFamily="34" charset="0"/>
                        </a:rPr>
                        <a:t>false,</a:t>
                      </a:r>
                      <a:r>
                        <a:rPr lang="en-GB" sz="2400" baseline="0">
                          <a:solidFill>
                            <a:srgbClr val="104F75"/>
                          </a:solidFill>
                          <a:latin typeface="Century Gothic" panose="020B0502020202020204" pitchFamily="34" charset="0"/>
                        </a:rPr>
                        <a:t> wrong</a:t>
                      </a:r>
                      <a:endParaRPr lang="en-GB" sz="2400" dirty="0">
                        <a:solidFill>
                          <a:srgbClr val="104F75"/>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a:solidFill>
                            <a:srgbClr val="104F75"/>
                          </a:solidFill>
                          <a:latin typeface="Century Gothic" panose="020B0502020202020204" pitchFamily="34" charset="0"/>
                        </a:rPr>
                        <a:t>richtig</a:t>
                      </a:r>
                      <a:endParaRPr lang="en-GB" sz="2400" dirty="0">
                        <a:solidFill>
                          <a:srgbClr val="104F75"/>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a:solidFill>
                            <a:srgbClr val="104F75"/>
                          </a:solidFill>
                          <a:latin typeface="Century Gothic" panose="020B0502020202020204" pitchFamily="34" charset="0"/>
                        </a:rPr>
                        <a:t>right, correct</a:t>
                      </a:r>
                      <a:endParaRPr lang="en-GB" sz="2400" dirty="0">
                        <a:solidFill>
                          <a:srgbClr val="104F75"/>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a:solidFill>
                            <a:srgbClr val="104F75"/>
                          </a:solidFill>
                          <a:latin typeface="Century Gothic" panose="020B0502020202020204" pitchFamily="34" charset="0"/>
                        </a:rPr>
                        <a:t>nicht</a:t>
                      </a:r>
                      <a:endParaRPr lang="en-GB" sz="2400" dirty="0">
                        <a:solidFill>
                          <a:srgbClr val="104F75"/>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a:solidFill>
                            <a:srgbClr val="104F75"/>
                          </a:solidFill>
                          <a:latin typeface="Century Gothic" panose="020B0502020202020204" pitchFamily="34" charset="0"/>
                        </a:rPr>
                        <a:t>not</a:t>
                      </a:r>
                      <a:endParaRPr lang="en-GB" sz="2400" dirty="0">
                        <a:solidFill>
                          <a:srgbClr val="104F75"/>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a:solidFill>
                            <a:srgbClr val="104F75"/>
                          </a:solidFill>
                          <a:latin typeface="Century Gothic" panose="020B0502020202020204" pitchFamily="34" charset="0"/>
                        </a:rPr>
                        <a:t>oder </a:t>
                      </a:r>
                      <a:endParaRPr lang="en-GB" sz="2400" dirty="0">
                        <a:solidFill>
                          <a:srgbClr val="104F75"/>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a:solidFill>
                            <a:srgbClr val="104F75"/>
                          </a:solidFill>
                          <a:latin typeface="Century Gothic" panose="020B0502020202020204" pitchFamily="34" charset="0"/>
                        </a:rPr>
                        <a:t>or</a:t>
                      </a:r>
                      <a:endParaRPr lang="en-GB" sz="2400" dirty="0">
                        <a:solidFill>
                          <a:srgbClr val="104F75"/>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a:solidFill>
                            <a:srgbClr val="104F75"/>
                          </a:solidFill>
                          <a:latin typeface="Century Gothic" panose="020B0502020202020204" pitchFamily="34" charset="0"/>
                        </a:rPr>
                        <a:t>ja</a:t>
                      </a:r>
                      <a:endParaRPr lang="en-GB" sz="2400" dirty="0">
                        <a:solidFill>
                          <a:srgbClr val="104F75"/>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a:solidFill>
                            <a:srgbClr val="104F75"/>
                          </a:solidFill>
                          <a:latin typeface="Century Gothic" panose="020B0502020202020204" pitchFamily="34" charset="0"/>
                        </a:rPr>
                        <a:t>yes</a:t>
                      </a:r>
                      <a:endParaRPr lang="en-GB" sz="2400" dirty="0">
                        <a:solidFill>
                          <a:srgbClr val="104F75"/>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a:solidFill>
                            <a:srgbClr val="104F75"/>
                          </a:solidFill>
                          <a:latin typeface="Century Gothic" panose="020B0502020202020204" pitchFamily="34" charset="0"/>
                        </a:rPr>
                        <a:t>nein</a:t>
                      </a:r>
                      <a:endParaRPr lang="en-GB" sz="2400" dirty="0">
                        <a:solidFill>
                          <a:srgbClr val="104F75"/>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a:solidFill>
                            <a:srgbClr val="104F75"/>
                          </a:solidFill>
                          <a:latin typeface="Century Gothic" panose="020B0502020202020204" pitchFamily="34" charset="0"/>
                        </a:rPr>
                        <a:t>no</a:t>
                      </a:r>
                      <a:endParaRPr lang="en-GB" sz="2400" dirty="0">
                        <a:solidFill>
                          <a:srgbClr val="104F75"/>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34" name="TextBox 33" descr="table content ">
            <a:extLst>
              <a:ext uri="{FF2B5EF4-FFF2-40B4-BE49-F238E27FC236}">
                <a16:creationId xmlns:a16="http://schemas.microsoft.com/office/drawing/2014/main" id="{42562F44-294E-44BE-B603-D52DE9B2244B}"/>
              </a:ext>
            </a:extLst>
          </p:cNvPr>
          <p:cNvSpPr txBox="1"/>
          <p:nvPr/>
        </p:nvSpPr>
        <p:spPr>
          <a:xfrm>
            <a:off x="1946546" y="2561491"/>
            <a:ext cx="4680250" cy="307777"/>
          </a:xfrm>
          <a:prstGeom prst="rect">
            <a:avLst/>
          </a:prstGeom>
          <a:solidFill>
            <a:schemeClr val="bg1"/>
          </a:solidFill>
        </p:spPr>
        <p:txBody>
          <a:bodyPr wrap="square" rtlCol="0">
            <a:spAutoFit/>
          </a:bodyPr>
          <a:lstStyle/>
          <a:p>
            <a:endParaRPr lang="en-US" dirty="0">
              <a:latin typeface="Century Gothic" panose="020B0502020202020204" pitchFamily="34" charset="0"/>
            </a:endParaRPr>
          </a:p>
        </p:txBody>
      </p:sp>
      <p:sp>
        <p:nvSpPr>
          <p:cNvPr id="35" name="TextBox 34" descr="table content ">
            <a:extLst>
              <a:ext uri="{FF2B5EF4-FFF2-40B4-BE49-F238E27FC236}">
                <a16:creationId xmlns:a16="http://schemas.microsoft.com/office/drawing/2014/main" id="{526325D1-E827-4A76-878E-101D6A8C0129}"/>
              </a:ext>
            </a:extLst>
          </p:cNvPr>
          <p:cNvSpPr txBox="1"/>
          <p:nvPr/>
        </p:nvSpPr>
        <p:spPr>
          <a:xfrm>
            <a:off x="6788480" y="2535935"/>
            <a:ext cx="4288823" cy="337894"/>
          </a:xfrm>
          <a:prstGeom prst="rect">
            <a:avLst/>
          </a:prstGeom>
          <a:solidFill>
            <a:schemeClr val="bg1"/>
          </a:solidFill>
        </p:spPr>
        <p:txBody>
          <a:bodyPr wrap="square" rtlCol="0">
            <a:spAutoFit/>
          </a:bodyPr>
          <a:lstStyle/>
          <a:p>
            <a:endParaRPr lang="en-US" dirty="0">
              <a:latin typeface="Century Gothic" panose="020B0502020202020204" pitchFamily="34" charset="0"/>
            </a:endParaRPr>
          </a:p>
        </p:txBody>
      </p:sp>
      <p:sp>
        <p:nvSpPr>
          <p:cNvPr id="37" name="TextBox 36" descr="table content ">
            <a:extLst>
              <a:ext uri="{FF2B5EF4-FFF2-40B4-BE49-F238E27FC236}">
                <a16:creationId xmlns:a16="http://schemas.microsoft.com/office/drawing/2014/main" id="{09D9C9AC-5DF6-41B9-A737-D3182CCAED58}"/>
              </a:ext>
            </a:extLst>
          </p:cNvPr>
          <p:cNvSpPr txBox="1"/>
          <p:nvPr/>
        </p:nvSpPr>
        <p:spPr>
          <a:xfrm>
            <a:off x="1907311" y="3070085"/>
            <a:ext cx="4719484" cy="307777"/>
          </a:xfrm>
          <a:prstGeom prst="rect">
            <a:avLst/>
          </a:prstGeom>
          <a:solidFill>
            <a:schemeClr val="bg1"/>
          </a:solidFill>
        </p:spPr>
        <p:txBody>
          <a:bodyPr wrap="square" rtlCol="0">
            <a:spAutoFit/>
          </a:bodyPr>
          <a:lstStyle/>
          <a:p>
            <a:endParaRPr lang="en-US" dirty="0">
              <a:latin typeface="Century Gothic" panose="020B0502020202020204" pitchFamily="34" charset="0"/>
            </a:endParaRPr>
          </a:p>
        </p:txBody>
      </p:sp>
      <p:sp>
        <p:nvSpPr>
          <p:cNvPr id="38" name="TextBox 37" descr="table content ">
            <a:extLst>
              <a:ext uri="{FF2B5EF4-FFF2-40B4-BE49-F238E27FC236}">
                <a16:creationId xmlns:a16="http://schemas.microsoft.com/office/drawing/2014/main" id="{D5860B2A-DC67-41B6-AE39-92F0B9BC9F66}"/>
              </a:ext>
            </a:extLst>
          </p:cNvPr>
          <p:cNvSpPr txBox="1"/>
          <p:nvPr/>
        </p:nvSpPr>
        <p:spPr>
          <a:xfrm>
            <a:off x="6726753" y="3060078"/>
            <a:ext cx="4396957" cy="307777"/>
          </a:xfrm>
          <a:prstGeom prst="rect">
            <a:avLst/>
          </a:prstGeom>
          <a:solidFill>
            <a:schemeClr val="bg1"/>
          </a:solidFill>
        </p:spPr>
        <p:txBody>
          <a:bodyPr wrap="square" rtlCol="0">
            <a:spAutoFit/>
          </a:bodyPr>
          <a:lstStyle/>
          <a:p>
            <a:endParaRPr lang="en-US" dirty="0">
              <a:latin typeface="Century Gothic" panose="020B0502020202020204" pitchFamily="34" charset="0"/>
            </a:endParaRPr>
          </a:p>
        </p:txBody>
      </p:sp>
      <p:sp>
        <p:nvSpPr>
          <p:cNvPr id="40" name="TextBox 39" descr="table content ">
            <a:extLst>
              <a:ext uri="{FF2B5EF4-FFF2-40B4-BE49-F238E27FC236}">
                <a16:creationId xmlns:a16="http://schemas.microsoft.com/office/drawing/2014/main" id="{D60D4552-87CB-4D3A-9725-A725451E9615}"/>
              </a:ext>
            </a:extLst>
          </p:cNvPr>
          <p:cNvSpPr txBox="1"/>
          <p:nvPr/>
        </p:nvSpPr>
        <p:spPr>
          <a:xfrm>
            <a:off x="1936185" y="3560109"/>
            <a:ext cx="4719484" cy="307777"/>
          </a:xfrm>
          <a:prstGeom prst="rect">
            <a:avLst/>
          </a:prstGeom>
          <a:solidFill>
            <a:schemeClr val="bg1"/>
          </a:solidFill>
        </p:spPr>
        <p:txBody>
          <a:bodyPr wrap="square" rtlCol="0">
            <a:spAutoFit/>
          </a:bodyPr>
          <a:lstStyle/>
          <a:p>
            <a:endParaRPr lang="en-US" dirty="0">
              <a:latin typeface="Century Gothic" panose="020B0502020202020204" pitchFamily="34" charset="0"/>
            </a:endParaRPr>
          </a:p>
        </p:txBody>
      </p:sp>
      <p:sp>
        <p:nvSpPr>
          <p:cNvPr id="41" name="TextBox 40" descr="table content ">
            <a:extLst>
              <a:ext uri="{FF2B5EF4-FFF2-40B4-BE49-F238E27FC236}">
                <a16:creationId xmlns:a16="http://schemas.microsoft.com/office/drawing/2014/main" id="{8E617751-CC4D-4453-BE98-75956747587F}"/>
              </a:ext>
            </a:extLst>
          </p:cNvPr>
          <p:cNvSpPr txBox="1"/>
          <p:nvPr/>
        </p:nvSpPr>
        <p:spPr>
          <a:xfrm>
            <a:off x="6705262" y="3562188"/>
            <a:ext cx="4433824" cy="307777"/>
          </a:xfrm>
          <a:prstGeom prst="rect">
            <a:avLst/>
          </a:prstGeom>
          <a:solidFill>
            <a:schemeClr val="bg1"/>
          </a:solidFill>
        </p:spPr>
        <p:txBody>
          <a:bodyPr wrap="square" rtlCol="0">
            <a:spAutoFit/>
          </a:bodyPr>
          <a:lstStyle/>
          <a:p>
            <a:endParaRPr lang="en-US" dirty="0">
              <a:latin typeface="Century Gothic" panose="020B0502020202020204" pitchFamily="34" charset="0"/>
            </a:endParaRPr>
          </a:p>
        </p:txBody>
      </p:sp>
      <p:sp>
        <p:nvSpPr>
          <p:cNvPr id="43" name="TextBox 42" descr="table content ">
            <a:extLst>
              <a:ext uri="{FF2B5EF4-FFF2-40B4-BE49-F238E27FC236}">
                <a16:creationId xmlns:a16="http://schemas.microsoft.com/office/drawing/2014/main" id="{F23B35AE-FD30-4562-8F82-D426C591FC83}"/>
              </a:ext>
            </a:extLst>
          </p:cNvPr>
          <p:cNvSpPr txBox="1"/>
          <p:nvPr/>
        </p:nvSpPr>
        <p:spPr>
          <a:xfrm>
            <a:off x="1957677" y="4034584"/>
            <a:ext cx="4669118" cy="325138"/>
          </a:xfrm>
          <a:prstGeom prst="rect">
            <a:avLst/>
          </a:prstGeom>
          <a:solidFill>
            <a:schemeClr val="bg1"/>
          </a:solidFill>
        </p:spPr>
        <p:txBody>
          <a:bodyPr wrap="square" rtlCol="0">
            <a:spAutoFit/>
          </a:bodyPr>
          <a:lstStyle/>
          <a:p>
            <a:endParaRPr lang="en-US" dirty="0">
              <a:latin typeface="Century Gothic" panose="020B0502020202020204" pitchFamily="34" charset="0"/>
            </a:endParaRPr>
          </a:p>
        </p:txBody>
      </p:sp>
      <p:sp>
        <p:nvSpPr>
          <p:cNvPr id="44" name="TextBox 43" descr="table content ">
            <a:extLst>
              <a:ext uri="{FF2B5EF4-FFF2-40B4-BE49-F238E27FC236}">
                <a16:creationId xmlns:a16="http://schemas.microsoft.com/office/drawing/2014/main" id="{DC6D9E66-E3B5-4C59-B6F9-DC1086E9AF2B}"/>
              </a:ext>
            </a:extLst>
          </p:cNvPr>
          <p:cNvSpPr txBox="1"/>
          <p:nvPr/>
        </p:nvSpPr>
        <p:spPr>
          <a:xfrm>
            <a:off x="6726754" y="4051945"/>
            <a:ext cx="4412332" cy="307777"/>
          </a:xfrm>
          <a:prstGeom prst="rect">
            <a:avLst/>
          </a:prstGeom>
          <a:solidFill>
            <a:schemeClr val="bg1"/>
          </a:solidFill>
        </p:spPr>
        <p:txBody>
          <a:bodyPr wrap="square" rtlCol="0">
            <a:spAutoFit/>
          </a:bodyPr>
          <a:lstStyle/>
          <a:p>
            <a:endParaRPr lang="en-US" dirty="0">
              <a:latin typeface="Century Gothic" panose="020B0502020202020204" pitchFamily="34" charset="0"/>
            </a:endParaRPr>
          </a:p>
        </p:txBody>
      </p:sp>
      <p:sp>
        <p:nvSpPr>
          <p:cNvPr id="46" name="TextBox 45" descr="table content ">
            <a:extLst>
              <a:ext uri="{FF2B5EF4-FFF2-40B4-BE49-F238E27FC236}">
                <a16:creationId xmlns:a16="http://schemas.microsoft.com/office/drawing/2014/main" id="{369867D3-2984-4F7C-B3EA-2A7794B61E83}"/>
              </a:ext>
            </a:extLst>
          </p:cNvPr>
          <p:cNvSpPr txBox="1"/>
          <p:nvPr/>
        </p:nvSpPr>
        <p:spPr>
          <a:xfrm>
            <a:off x="1926928" y="4558727"/>
            <a:ext cx="4719484" cy="307777"/>
          </a:xfrm>
          <a:prstGeom prst="rect">
            <a:avLst/>
          </a:prstGeom>
          <a:solidFill>
            <a:schemeClr val="bg1"/>
          </a:solidFill>
        </p:spPr>
        <p:txBody>
          <a:bodyPr wrap="square" rtlCol="0">
            <a:spAutoFit/>
          </a:bodyPr>
          <a:lstStyle/>
          <a:p>
            <a:endParaRPr lang="en-US" dirty="0">
              <a:latin typeface="Century Gothic" panose="020B0502020202020204" pitchFamily="34" charset="0"/>
            </a:endParaRPr>
          </a:p>
        </p:txBody>
      </p:sp>
      <p:sp>
        <p:nvSpPr>
          <p:cNvPr id="47" name="TextBox 46" descr="table content ">
            <a:extLst>
              <a:ext uri="{FF2B5EF4-FFF2-40B4-BE49-F238E27FC236}">
                <a16:creationId xmlns:a16="http://schemas.microsoft.com/office/drawing/2014/main" id="{8D2AEA71-A90E-4AA0-BBA2-A7232CD400FB}"/>
              </a:ext>
            </a:extLst>
          </p:cNvPr>
          <p:cNvSpPr txBox="1"/>
          <p:nvPr/>
        </p:nvSpPr>
        <p:spPr>
          <a:xfrm>
            <a:off x="6726754" y="4591979"/>
            <a:ext cx="4189257" cy="307777"/>
          </a:xfrm>
          <a:prstGeom prst="rect">
            <a:avLst/>
          </a:prstGeom>
          <a:solidFill>
            <a:schemeClr val="bg1"/>
          </a:solidFill>
        </p:spPr>
        <p:txBody>
          <a:bodyPr wrap="square" rtlCol="0">
            <a:spAutoFit/>
          </a:bodyPr>
          <a:lstStyle/>
          <a:p>
            <a:endParaRPr lang="en-US" dirty="0">
              <a:latin typeface="Century Gothic" panose="020B0502020202020204" pitchFamily="34" charset="0"/>
            </a:endParaRPr>
          </a:p>
        </p:txBody>
      </p:sp>
      <p:sp>
        <p:nvSpPr>
          <p:cNvPr id="49" name="TextBox 48" descr="table content ">
            <a:extLst>
              <a:ext uri="{FF2B5EF4-FFF2-40B4-BE49-F238E27FC236}">
                <a16:creationId xmlns:a16="http://schemas.microsoft.com/office/drawing/2014/main" id="{E126C157-AF78-4D02-813B-233115FE4FDA}"/>
              </a:ext>
            </a:extLst>
          </p:cNvPr>
          <p:cNvSpPr txBox="1"/>
          <p:nvPr/>
        </p:nvSpPr>
        <p:spPr>
          <a:xfrm>
            <a:off x="1907311" y="5037255"/>
            <a:ext cx="4719484" cy="307777"/>
          </a:xfrm>
          <a:prstGeom prst="rect">
            <a:avLst/>
          </a:prstGeom>
          <a:solidFill>
            <a:schemeClr val="bg1"/>
          </a:solidFill>
        </p:spPr>
        <p:txBody>
          <a:bodyPr wrap="square" rtlCol="0">
            <a:spAutoFit/>
          </a:bodyPr>
          <a:lstStyle/>
          <a:p>
            <a:endParaRPr lang="en-US" dirty="0">
              <a:latin typeface="Century Gothic" panose="020B0502020202020204" pitchFamily="34" charset="0"/>
            </a:endParaRPr>
          </a:p>
        </p:txBody>
      </p:sp>
      <p:sp>
        <p:nvSpPr>
          <p:cNvPr id="50" name="TextBox 49" descr="table content ">
            <a:extLst>
              <a:ext uri="{FF2B5EF4-FFF2-40B4-BE49-F238E27FC236}">
                <a16:creationId xmlns:a16="http://schemas.microsoft.com/office/drawing/2014/main" id="{E39CEF56-0BB7-4BEE-B39A-EBD6ECB25085}"/>
              </a:ext>
            </a:extLst>
          </p:cNvPr>
          <p:cNvSpPr txBox="1"/>
          <p:nvPr/>
        </p:nvSpPr>
        <p:spPr>
          <a:xfrm>
            <a:off x="6739294" y="5031661"/>
            <a:ext cx="4366167" cy="313371"/>
          </a:xfrm>
          <a:prstGeom prst="rect">
            <a:avLst/>
          </a:prstGeom>
          <a:solidFill>
            <a:schemeClr val="bg1"/>
          </a:solidFill>
        </p:spPr>
        <p:txBody>
          <a:bodyPr wrap="square" rtlCol="0">
            <a:spAutoFit/>
          </a:bodyPr>
          <a:lstStyle/>
          <a:p>
            <a:endParaRPr lang="en-US" dirty="0">
              <a:latin typeface="Century Gothic" panose="020B0502020202020204" pitchFamily="34" charset="0"/>
            </a:endParaRPr>
          </a:p>
        </p:txBody>
      </p:sp>
      <p:sp>
        <p:nvSpPr>
          <p:cNvPr id="63" name="TextBox 62" descr="table content ">
            <a:extLst>
              <a:ext uri="{FF2B5EF4-FFF2-40B4-BE49-F238E27FC236}">
                <a16:creationId xmlns:a16="http://schemas.microsoft.com/office/drawing/2014/main" id="{E39CEF56-0BB7-4BEE-B39A-EBD6ECB25085}"/>
              </a:ext>
            </a:extLst>
          </p:cNvPr>
          <p:cNvSpPr txBox="1"/>
          <p:nvPr/>
        </p:nvSpPr>
        <p:spPr>
          <a:xfrm>
            <a:off x="6726753" y="2052897"/>
            <a:ext cx="4396957" cy="350977"/>
          </a:xfrm>
          <a:prstGeom prst="rect">
            <a:avLst/>
          </a:prstGeom>
          <a:solidFill>
            <a:schemeClr val="bg1"/>
          </a:solidFill>
        </p:spPr>
        <p:txBody>
          <a:bodyPr wrap="square" rtlCol="0">
            <a:spAutoFit/>
          </a:bodyPr>
          <a:lstStyle/>
          <a:p>
            <a:endParaRPr lang="en-US" dirty="0">
              <a:latin typeface="Century Gothic" panose="020B0502020202020204" pitchFamily="34" charset="0"/>
            </a:endParaRPr>
          </a:p>
        </p:txBody>
      </p:sp>
      <p:sp>
        <p:nvSpPr>
          <p:cNvPr id="64" name="TextBox 63" descr="table content ">
            <a:extLst>
              <a:ext uri="{FF2B5EF4-FFF2-40B4-BE49-F238E27FC236}">
                <a16:creationId xmlns:a16="http://schemas.microsoft.com/office/drawing/2014/main" id="{E39CEF56-0BB7-4BEE-B39A-EBD6ECB25085}"/>
              </a:ext>
            </a:extLst>
          </p:cNvPr>
          <p:cNvSpPr txBox="1"/>
          <p:nvPr/>
        </p:nvSpPr>
        <p:spPr>
          <a:xfrm>
            <a:off x="1946545" y="2039929"/>
            <a:ext cx="4515570" cy="307777"/>
          </a:xfrm>
          <a:prstGeom prst="rect">
            <a:avLst/>
          </a:prstGeom>
          <a:solidFill>
            <a:schemeClr val="bg1"/>
          </a:solidFill>
        </p:spPr>
        <p:txBody>
          <a:bodyPr wrap="square" rtlCol="0">
            <a:spAutoFit/>
          </a:bodyPr>
          <a:lstStyle/>
          <a:p>
            <a:endParaRPr lang="en-US" dirty="0">
              <a:latin typeface="Century Gothic" panose="020B0502020202020204" pitchFamily="34" charset="0"/>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860066" y="247046"/>
            <a:ext cx="109726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Title 11">
            <a:extLst>
              <a:ext uri="{FF2B5EF4-FFF2-40B4-BE49-F238E27FC236}">
                <a16:creationId xmlns:a16="http://schemas.microsoft.com/office/drawing/2014/main" id="{DDEF5F96-AF6D-4631-889A-5CDA23E1AA98}"/>
              </a:ext>
            </a:extLst>
          </p:cNvPr>
          <p:cNvSpPr txBox="1">
            <a:spLocks/>
          </p:cNvSpPr>
          <p:nvPr/>
        </p:nvSpPr>
        <p:spPr>
          <a:xfrm>
            <a:off x="700307" y="1294386"/>
            <a:ext cx="10515600"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GB" sz="2400">
                <a:solidFill>
                  <a:srgbClr val="4472C4">
                    <a:lumMod val="50000"/>
                  </a:srgbClr>
                </a:solidFill>
                <a:latin typeface="Century Gothic" panose="020F0302020204030204"/>
              </a:rPr>
              <a:t>Wie schreibt man das? Und auf Englisch? </a:t>
            </a:r>
            <a:endParaRPr lang="en-US" sz="2400" dirty="0"/>
          </a:p>
        </p:txBody>
      </p:sp>
      <p:sp>
        <p:nvSpPr>
          <p:cNvPr id="33" name="Action Button: Custom 35" descr="number 1">
            <a:hlinkClick r:id="" action="ppaction://noaction" highlightClick="1">
              <a:snd r:embed="rId4" name="falsch.wav"/>
            </a:hlinkClick>
            <a:extLst>
              <a:ext uri="{FF2B5EF4-FFF2-40B4-BE49-F238E27FC236}">
                <a16:creationId xmlns:a16="http://schemas.microsoft.com/office/drawing/2014/main" id="{9BC8BD3F-2DC9-4949-BBA3-AD5348A1BF36}"/>
              </a:ext>
            </a:extLst>
          </p:cNvPr>
          <p:cNvSpPr/>
          <p:nvPr/>
        </p:nvSpPr>
        <p:spPr>
          <a:xfrm>
            <a:off x="1062598" y="197963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latin typeface="Century Gothic" panose="020B0502020202020204" pitchFamily="34" charset="0"/>
              </a:rPr>
              <a:t>8</a:t>
            </a:r>
            <a:endParaRPr lang="en-GB" sz="2400" b="1" dirty="0">
              <a:latin typeface="Century Gothic" panose="020B0502020202020204" pitchFamily="34" charset="0"/>
            </a:endParaRPr>
          </a:p>
        </p:txBody>
      </p:sp>
      <p:sp>
        <p:nvSpPr>
          <p:cNvPr id="36" name="Action Button: Custom 38" descr="number 2">
            <a:hlinkClick r:id="" action="ppaction://noaction" highlightClick="1">
              <a:snd r:embed="rId5" name="richtig.wav"/>
            </a:hlinkClick>
            <a:extLst>
              <a:ext uri="{FF2B5EF4-FFF2-40B4-BE49-F238E27FC236}">
                <a16:creationId xmlns:a16="http://schemas.microsoft.com/office/drawing/2014/main" id="{4E7D34D5-9AC9-49C2-8A5A-BB5A43C883CE}"/>
              </a:ext>
            </a:extLst>
          </p:cNvPr>
          <p:cNvSpPr/>
          <p:nvPr/>
        </p:nvSpPr>
        <p:spPr>
          <a:xfrm>
            <a:off x="1065746" y="2496301"/>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latin typeface="Century Gothic" panose="020B0502020202020204" pitchFamily="34" charset="0"/>
              </a:rPr>
              <a:t>9</a:t>
            </a:r>
            <a:endParaRPr lang="en-GB" sz="2400" b="1" dirty="0">
              <a:latin typeface="Century Gothic" panose="020B0502020202020204" pitchFamily="34" charset="0"/>
            </a:endParaRPr>
          </a:p>
        </p:txBody>
      </p:sp>
      <p:sp>
        <p:nvSpPr>
          <p:cNvPr id="39" name="Action Button: Custom 41" descr="number 3">
            <a:hlinkClick r:id="" action="ppaction://noaction" highlightClick="1">
              <a:snd r:embed="rId6" name="nicht.wav"/>
            </a:hlinkClick>
            <a:extLst>
              <a:ext uri="{FF2B5EF4-FFF2-40B4-BE49-F238E27FC236}">
                <a16:creationId xmlns:a16="http://schemas.microsoft.com/office/drawing/2014/main" id="{13258242-EF1D-4E1B-BF08-245076282CEA}"/>
              </a:ext>
            </a:extLst>
          </p:cNvPr>
          <p:cNvSpPr/>
          <p:nvPr/>
        </p:nvSpPr>
        <p:spPr>
          <a:xfrm>
            <a:off x="1083013" y="2978462"/>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latin typeface="Century Gothic" panose="020B0502020202020204" pitchFamily="34" charset="0"/>
              </a:rPr>
              <a:t>10</a:t>
            </a:r>
            <a:endParaRPr lang="en-GB" sz="2000" b="1" dirty="0">
              <a:latin typeface="Century Gothic" panose="020B0502020202020204" pitchFamily="34" charset="0"/>
            </a:endParaRPr>
          </a:p>
        </p:txBody>
      </p:sp>
      <p:sp>
        <p:nvSpPr>
          <p:cNvPr id="42" name="Action Button: Custom 44" descr="number 4">
            <a:hlinkClick r:id="" action="ppaction://noaction" highlightClick="1">
              <a:snd r:embed="rId7" name="oder.wav"/>
            </a:hlinkClick>
            <a:extLst>
              <a:ext uri="{FF2B5EF4-FFF2-40B4-BE49-F238E27FC236}">
                <a16:creationId xmlns:a16="http://schemas.microsoft.com/office/drawing/2014/main" id="{C22388B6-351B-4AFD-BB3D-0903CA620AA6}"/>
              </a:ext>
            </a:extLst>
          </p:cNvPr>
          <p:cNvSpPr/>
          <p:nvPr/>
        </p:nvSpPr>
        <p:spPr>
          <a:xfrm>
            <a:off x="1093295" y="3472133"/>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latin typeface="Century Gothic" panose="020B0502020202020204" pitchFamily="34" charset="0"/>
              </a:rPr>
              <a:t>11</a:t>
            </a:r>
            <a:endParaRPr lang="en-GB" sz="2000" b="1" dirty="0">
              <a:latin typeface="Century Gothic" panose="020B0502020202020204" pitchFamily="34" charset="0"/>
            </a:endParaRPr>
          </a:p>
        </p:txBody>
      </p:sp>
      <p:sp>
        <p:nvSpPr>
          <p:cNvPr id="45" name="Action Button: Custom 47" descr="number 5">
            <a:hlinkClick r:id="" action="ppaction://noaction" highlightClick="1">
              <a:snd r:embed="rId8" name="ja.wav"/>
            </a:hlinkClick>
            <a:extLst>
              <a:ext uri="{FF2B5EF4-FFF2-40B4-BE49-F238E27FC236}">
                <a16:creationId xmlns:a16="http://schemas.microsoft.com/office/drawing/2014/main" id="{BE1DDE1F-3F21-4AAF-87F3-84EB251E488C}"/>
              </a:ext>
            </a:extLst>
          </p:cNvPr>
          <p:cNvSpPr/>
          <p:nvPr/>
        </p:nvSpPr>
        <p:spPr>
          <a:xfrm>
            <a:off x="1093295" y="3957100"/>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latin typeface="Century Gothic" panose="020B0502020202020204" pitchFamily="34" charset="0"/>
              </a:rPr>
              <a:t>12</a:t>
            </a:r>
            <a:endParaRPr lang="en-GB" sz="2000" b="1" dirty="0">
              <a:latin typeface="Century Gothic" panose="020B0502020202020204" pitchFamily="34" charset="0"/>
            </a:endParaRPr>
          </a:p>
        </p:txBody>
      </p:sp>
      <p:sp>
        <p:nvSpPr>
          <p:cNvPr id="48" name="Action Button: Custom 50" descr="number 6">
            <a:hlinkClick r:id="" action="ppaction://noaction" highlightClick="1">
              <a:snd r:embed="rId9" name="nein.wav"/>
            </a:hlinkClick>
            <a:extLst>
              <a:ext uri="{FF2B5EF4-FFF2-40B4-BE49-F238E27FC236}">
                <a16:creationId xmlns:a16="http://schemas.microsoft.com/office/drawing/2014/main" id="{016EC9EC-5809-4F8B-B8AF-CBC4B0D6FF73}"/>
              </a:ext>
            </a:extLst>
          </p:cNvPr>
          <p:cNvSpPr/>
          <p:nvPr/>
        </p:nvSpPr>
        <p:spPr>
          <a:xfrm>
            <a:off x="1093295" y="4462364"/>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latin typeface="Century Gothic" panose="020B0502020202020204" pitchFamily="34" charset="0"/>
              </a:rPr>
              <a:t>13</a:t>
            </a:r>
            <a:endParaRPr lang="en-GB" sz="2400" b="1" dirty="0">
              <a:latin typeface="Century Gothic" panose="020B0502020202020204" pitchFamily="34" charset="0"/>
            </a:endParaRPr>
          </a:p>
        </p:txBody>
      </p:sp>
    </p:spTree>
    <p:extLst>
      <p:ext uri="{BB962C8B-B14F-4D97-AF65-F5344CB8AC3E}">
        <p14:creationId xmlns:p14="http://schemas.microsoft.com/office/powerpoint/2010/main" val="317589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7" grpId="0" animBg="1"/>
      <p:bldP spid="38" grpId="0" animBg="1"/>
      <p:bldP spid="40" grpId="0" animBg="1"/>
      <p:bldP spid="41" grpId="0" animBg="1"/>
      <p:bldP spid="43" grpId="0" animBg="1"/>
      <p:bldP spid="44" grpId="0" animBg="1"/>
      <p:bldP spid="46" grpId="0" animBg="1"/>
      <p:bldP spid="47" grpId="0" animBg="1"/>
      <p:bldP spid="49" grpId="0" animBg="1"/>
      <p:bldP spid="50" grpId="0" animBg="1"/>
      <p:bldP spid="63" grpId="0" animBg="1"/>
      <p:bldP spid="6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1" descr="background rectangle"/>
          <p:cNvPicPr preferRelativeResize="0"/>
          <p:nvPr/>
        </p:nvPicPr>
        <p:blipFill rotWithShape="1">
          <a:blip r:embed="rId3">
            <a:alphaModFix/>
          </a:blip>
          <a:srcRect/>
          <a:stretch/>
        </p:blipFill>
        <p:spPr>
          <a:xfrm>
            <a:off x="-16313" y="100235"/>
            <a:ext cx="7736036" cy="869950"/>
          </a:xfrm>
          <a:prstGeom prst="rect">
            <a:avLst/>
          </a:prstGeom>
          <a:noFill/>
          <a:ln>
            <a:noFill/>
          </a:ln>
        </p:spPr>
      </p:pic>
      <p:sp>
        <p:nvSpPr>
          <p:cNvPr id="154" name="Google Shape;154;p1"/>
          <p:cNvSpPr txBox="1">
            <a:spLocks noGrp="1"/>
          </p:cNvSpPr>
          <p:nvPr>
            <p:ph type="title"/>
          </p:nvPr>
        </p:nvSpPr>
        <p:spPr>
          <a:xfrm>
            <a:off x="0" y="100235"/>
            <a:ext cx="7110983"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sz="3200" b="1">
                <a:solidFill>
                  <a:schemeClr val="lt1"/>
                </a:solidFill>
              </a:rPr>
              <a:t>Vokabeln  - der, die oder das?</a:t>
            </a:r>
            <a:endParaRPr/>
          </a:p>
        </p:txBody>
      </p:sp>
      <p:sp>
        <p:nvSpPr>
          <p:cNvPr id="155" name="Google Shape;155;p1"/>
          <p:cNvSpPr/>
          <p:nvPr/>
        </p:nvSpPr>
        <p:spPr>
          <a:xfrm>
            <a:off x="10274300" y="100235"/>
            <a:ext cx="1789612" cy="377843"/>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sprechen</a:t>
            </a:r>
            <a:endParaRPr sz="1800" b="1" i="0" u="none" strike="noStrike" cap="none">
              <a:solidFill>
                <a:srgbClr val="FFFFFF"/>
              </a:solidFill>
              <a:latin typeface="Century Gothic"/>
              <a:ea typeface="Century Gothic"/>
              <a:cs typeface="Century Gothic"/>
              <a:sym typeface="Century Gothic"/>
            </a:endParaRPr>
          </a:p>
        </p:txBody>
      </p:sp>
      <p:sp>
        <p:nvSpPr>
          <p:cNvPr id="2" name="TextBox 1"/>
          <p:cNvSpPr txBox="1"/>
          <p:nvPr/>
        </p:nvSpPr>
        <p:spPr>
          <a:xfrm>
            <a:off x="4915783" y="2352959"/>
            <a:ext cx="2756263" cy="646331"/>
          </a:xfrm>
          <a:prstGeom prst="rect">
            <a:avLst/>
          </a:prstGeom>
          <a:noFill/>
        </p:spPr>
        <p:txBody>
          <a:bodyPr wrap="square" rtlCol="0">
            <a:spAutoFit/>
          </a:bodyPr>
          <a:lstStyle/>
          <a:p>
            <a:pPr algn="ctr"/>
            <a:r>
              <a:rPr lang="en-GB" sz="3600" b="1">
                <a:solidFill>
                  <a:srgbClr val="104F75"/>
                </a:solidFill>
                <a:latin typeface="Century Gothic" panose="020B0502020202020204" pitchFamily="34" charset="0"/>
              </a:rPr>
              <a:t>Heft</a:t>
            </a:r>
          </a:p>
        </p:txBody>
      </p:sp>
      <p:sp>
        <p:nvSpPr>
          <p:cNvPr id="26" name="TextBox 25"/>
          <p:cNvSpPr txBox="1"/>
          <p:nvPr/>
        </p:nvSpPr>
        <p:spPr>
          <a:xfrm>
            <a:off x="4963460" y="2334080"/>
            <a:ext cx="2756263" cy="646331"/>
          </a:xfrm>
          <a:prstGeom prst="rect">
            <a:avLst/>
          </a:prstGeom>
          <a:noFill/>
        </p:spPr>
        <p:txBody>
          <a:bodyPr wrap="square" rtlCol="0">
            <a:spAutoFit/>
          </a:bodyPr>
          <a:lstStyle/>
          <a:p>
            <a:pPr algn="ctr"/>
            <a:r>
              <a:rPr lang="en-GB" sz="3600" b="1">
                <a:solidFill>
                  <a:srgbClr val="104F75"/>
                </a:solidFill>
                <a:latin typeface="Century Gothic" panose="020B0502020202020204" pitchFamily="34" charset="0"/>
              </a:rPr>
              <a:t>Fenster</a:t>
            </a:r>
          </a:p>
        </p:txBody>
      </p:sp>
      <p:sp>
        <p:nvSpPr>
          <p:cNvPr id="27" name="TextBox 26"/>
          <p:cNvSpPr txBox="1"/>
          <p:nvPr/>
        </p:nvSpPr>
        <p:spPr>
          <a:xfrm>
            <a:off x="4915783" y="2298296"/>
            <a:ext cx="2756263" cy="646331"/>
          </a:xfrm>
          <a:prstGeom prst="rect">
            <a:avLst/>
          </a:prstGeom>
          <a:noFill/>
        </p:spPr>
        <p:txBody>
          <a:bodyPr wrap="square" rtlCol="0">
            <a:spAutoFit/>
          </a:bodyPr>
          <a:lstStyle/>
          <a:p>
            <a:pPr algn="ctr"/>
            <a:r>
              <a:rPr lang="en-GB" sz="3600" b="1">
                <a:solidFill>
                  <a:srgbClr val="104F75"/>
                </a:solidFill>
                <a:latin typeface="Century Gothic" panose="020B0502020202020204" pitchFamily="34" charset="0"/>
              </a:rPr>
              <a:t>Tisch</a:t>
            </a:r>
          </a:p>
        </p:txBody>
      </p:sp>
      <p:sp>
        <p:nvSpPr>
          <p:cNvPr id="28" name="TextBox 27"/>
          <p:cNvSpPr txBox="1"/>
          <p:nvPr/>
        </p:nvSpPr>
        <p:spPr>
          <a:xfrm>
            <a:off x="4922338" y="2327328"/>
            <a:ext cx="2756263" cy="646331"/>
          </a:xfrm>
          <a:prstGeom prst="rect">
            <a:avLst/>
          </a:prstGeom>
          <a:noFill/>
        </p:spPr>
        <p:txBody>
          <a:bodyPr wrap="square" rtlCol="0">
            <a:spAutoFit/>
          </a:bodyPr>
          <a:lstStyle/>
          <a:p>
            <a:pPr algn="ctr"/>
            <a:r>
              <a:rPr lang="en-GB" sz="3600" b="1">
                <a:solidFill>
                  <a:srgbClr val="104F75"/>
                </a:solidFill>
                <a:latin typeface="Century Gothic" panose="020B0502020202020204" pitchFamily="34" charset="0"/>
              </a:rPr>
              <a:t>Tafel</a:t>
            </a:r>
          </a:p>
        </p:txBody>
      </p:sp>
      <p:sp>
        <p:nvSpPr>
          <p:cNvPr id="29" name="TextBox 28"/>
          <p:cNvSpPr txBox="1"/>
          <p:nvPr/>
        </p:nvSpPr>
        <p:spPr>
          <a:xfrm>
            <a:off x="4942899" y="2287156"/>
            <a:ext cx="2756263" cy="646331"/>
          </a:xfrm>
          <a:prstGeom prst="rect">
            <a:avLst/>
          </a:prstGeom>
          <a:noFill/>
        </p:spPr>
        <p:txBody>
          <a:bodyPr wrap="square" rtlCol="0">
            <a:spAutoFit/>
          </a:bodyPr>
          <a:lstStyle/>
          <a:p>
            <a:pPr algn="ctr"/>
            <a:r>
              <a:rPr lang="en-GB" sz="3600" b="1">
                <a:solidFill>
                  <a:srgbClr val="104F75"/>
                </a:solidFill>
                <a:latin typeface="Century Gothic" panose="020B0502020202020204" pitchFamily="34" charset="0"/>
              </a:rPr>
              <a:t>Flasche</a:t>
            </a:r>
          </a:p>
        </p:txBody>
      </p:sp>
      <p:sp>
        <p:nvSpPr>
          <p:cNvPr id="30" name="TextBox 29"/>
          <p:cNvSpPr txBox="1"/>
          <p:nvPr/>
        </p:nvSpPr>
        <p:spPr>
          <a:xfrm>
            <a:off x="4929341" y="2278639"/>
            <a:ext cx="2756263" cy="646331"/>
          </a:xfrm>
          <a:prstGeom prst="rect">
            <a:avLst/>
          </a:prstGeom>
          <a:noFill/>
        </p:spPr>
        <p:txBody>
          <a:bodyPr wrap="square" rtlCol="0">
            <a:spAutoFit/>
          </a:bodyPr>
          <a:lstStyle/>
          <a:p>
            <a:pPr algn="ctr"/>
            <a:r>
              <a:rPr lang="en-GB" sz="3600" b="1">
                <a:solidFill>
                  <a:srgbClr val="104F75"/>
                </a:solidFill>
                <a:latin typeface="Century Gothic" panose="020B0502020202020204" pitchFamily="34" charset="0"/>
              </a:rPr>
              <a:t>Klasse</a:t>
            </a:r>
          </a:p>
        </p:txBody>
      </p:sp>
      <p:sp>
        <p:nvSpPr>
          <p:cNvPr id="31" name="TextBox 30"/>
          <p:cNvSpPr txBox="1"/>
          <p:nvPr/>
        </p:nvSpPr>
        <p:spPr>
          <a:xfrm>
            <a:off x="4874661" y="2316188"/>
            <a:ext cx="2756263" cy="646331"/>
          </a:xfrm>
          <a:prstGeom prst="rect">
            <a:avLst/>
          </a:prstGeom>
          <a:noFill/>
        </p:spPr>
        <p:txBody>
          <a:bodyPr wrap="square" rtlCol="0">
            <a:spAutoFit/>
          </a:bodyPr>
          <a:lstStyle/>
          <a:p>
            <a:pPr algn="ctr"/>
            <a:r>
              <a:rPr lang="en-GB" sz="3600" b="1">
                <a:solidFill>
                  <a:srgbClr val="104F75"/>
                </a:solidFill>
                <a:latin typeface="Century Gothic" panose="020B0502020202020204" pitchFamily="34" charset="0"/>
              </a:rPr>
              <a:t>Mann</a:t>
            </a:r>
          </a:p>
        </p:txBody>
      </p:sp>
      <p:sp>
        <p:nvSpPr>
          <p:cNvPr id="32" name="TextBox 31"/>
          <p:cNvSpPr txBox="1"/>
          <p:nvPr/>
        </p:nvSpPr>
        <p:spPr>
          <a:xfrm>
            <a:off x="4776259" y="2319564"/>
            <a:ext cx="2756263" cy="646331"/>
          </a:xfrm>
          <a:prstGeom prst="rect">
            <a:avLst/>
          </a:prstGeom>
          <a:noFill/>
        </p:spPr>
        <p:txBody>
          <a:bodyPr wrap="square" rtlCol="0">
            <a:spAutoFit/>
          </a:bodyPr>
          <a:lstStyle/>
          <a:p>
            <a:pPr algn="ctr"/>
            <a:r>
              <a:rPr lang="en-GB" sz="3600" b="1">
                <a:solidFill>
                  <a:srgbClr val="104F75"/>
                </a:solidFill>
                <a:latin typeface="Century Gothic" panose="020B0502020202020204" pitchFamily="34" charset="0"/>
              </a:rPr>
              <a:t>Paar</a:t>
            </a:r>
          </a:p>
        </p:txBody>
      </p:sp>
      <p:sp>
        <p:nvSpPr>
          <p:cNvPr id="33" name="TextBox 32"/>
          <p:cNvSpPr txBox="1"/>
          <p:nvPr/>
        </p:nvSpPr>
        <p:spPr>
          <a:xfrm>
            <a:off x="5066143" y="2287155"/>
            <a:ext cx="2756263" cy="646331"/>
          </a:xfrm>
          <a:prstGeom prst="rect">
            <a:avLst/>
          </a:prstGeom>
          <a:noFill/>
        </p:spPr>
        <p:txBody>
          <a:bodyPr wrap="square" rtlCol="0">
            <a:spAutoFit/>
          </a:bodyPr>
          <a:lstStyle/>
          <a:p>
            <a:pPr algn="ctr"/>
            <a:r>
              <a:rPr lang="en-GB" sz="3600" b="1">
                <a:solidFill>
                  <a:srgbClr val="104F75"/>
                </a:solidFill>
                <a:latin typeface="Century Gothic" panose="020B0502020202020204" pitchFamily="34" charset="0"/>
              </a:rPr>
              <a:t>Tag</a:t>
            </a:r>
          </a:p>
        </p:txBody>
      </p:sp>
      <p:pic>
        <p:nvPicPr>
          <p:cNvPr id="158" name="Google Shape;158;p1"/>
          <p:cNvPicPr preferRelativeResize="0"/>
          <p:nvPr/>
        </p:nvPicPr>
        <p:blipFill rotWithShape="1">
          <a:blip r:embed="rId4">
            <a:alphaModFix/>
          </a:blip>
          <a:srcRect/>
          <a:stretch/>
        </p:blipFill>
        <p:spPr>
          <a:xfrm>
            <a:off x="-16313" y="982449"/>
            <a:ext cx="3173193" cy="3623031"/>
          </a:xfrm>
          <a:prstGeom prst="rect">
            <a:avLst/>
          </a:prstGeom>
          <a:noFill/>
          <a:ln>
            <a:noFill/>
          </a:ln>
        </p:spPr>
      </p:pic>
      <p:sp>
        <p:nvSpPr>
          <p:cNvPr id="159" name="Google Shape;159;p1"/>
          <p:cNvSpPr/>
          <p:nvPr/>
        </p:nvSpPr>
        <p:spPr>
          <a:xfrm>
            <a:off x="1309206" y="3097375"/>
            <a:ext cx="1293944" cy="150810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9200"/>
              <a:buFont typeface="Century Gothic"/>
              <a:buNone/>
            </a:pPr>
            <a:r>
              <a:rPr lang="en-GB" sz="9200" b="1" i="0" u="none" strike="noStrike" cap="none">
                <a:solidFill>
                  <a:srgbClr val="FFFFFF"/>
                </a:solidFill>
                <a:latin typeface="Century Gothic"/>
                <a:ea typeface="Century Gothic"/>
                <a:cs typeface="Century Gothic"/>
                <a:sym typeface="Century Gothic"/>
              </a:rPr>
              <a:t>m</a:t>
            </a:r>
            <a:endParaRPr/>
          </a:p>
        </p:txBody>
      </p:sp>
      <p:pic>
        <p:nvPicPr>
          <p:cNvPr id="172" name="Google Shape;172;p1"/>
          <p:cNvPicPr preferRelativeResize="0"/>
          <p:nvPr/>
        </p:nvPicPr>
        <p:blipFill rotWithShape="1">
          <a:blip r:embed="rId4">
            <a:alphaModFix/>
          </a:blip>
          <a:srcRect/>
          <a:stretch/>
        </p:blipFill>
        <p:spPr>
          <a:xfrm rot="-5400000">
            <a:off x="4707318" y="3459888"/>
            <a:ext cx="3173193" cy="3623031"/>
          </a:xfrm>
          <a:prstGeom prst="rect">
            <a:avLst/>
          </a:prstGeom>
          <a:noFill/>
          <a:ln>
            <a:noFill/>
          </a:ln>
        </p:spPr>
      </p:pic>
      <p:sp>
        <p:nvSpPr>
          <p:cNvPr id="173" name="Google Shape;173;p1"/>
          <p:cNvSpPr/>
          <p:nvPr/>
        </p:nvSpPr>
        <p:spPr>
          <a:xfrm>
            <a:off x="7204838" y="3851427"/>
            <a:ext cx="514885" cy="150810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9200"/>
              <a:buFont typeface="Century Gothic"/>
              <a:buNone/>
            </a:pPr>
            <a:r>
              <a:rPr lang="en-GB" sz="9200" b="1" i="0" u="none" strike="noStrike" cap="none">
                <a:solidFill>
                  <a:srgbClr val="FFFFFF"/>
                </a:solidFill>
                <a:latin typeface="Century Gothic"/>
                <a:ea typeface="Century Gothic"/>
                <a:cs typeface="Century Gothic"/>
                <a:sym typeface="Century Gothic"/>
              </a:rPr>
              <a:t>f</a:t>
            </a:r>
            <a:endParaRPr/>
          </a:p>
        </p:txBody>
      </p:sp>
      <p:pic>
        <p:nvPicPr>
          <p:cNvPr id="174" name="Google Shape;174;p1"/>
          <p:cNvPicPr preferRelativeResize="0"/>
          <p:nvPr/>
        </p:nvPicPr>
        <p:blipFill rotWithShape="1">
          <a:blip r:embed="rId4">
            <a:alphaModFix/>
          </a:blip>
          <a:srcRect/>
          <a:stretch/>
        </p:blipFill>
        <p:spPr>
          <a:xfrm flipH="1">
            <a:off x="8926547" y="910506"/>
            <a:ext cx="3265453" cy="3766915"/>
          </a:xfrm>
          <a:prstGeom prst="rect">
            <a:avLst/>
          </a:prstGeom>
          <a:noFill/>
          <a:ln>
            <a:noFill/>
          </a:ln>
        </p:spPr>
      </p:pic>
      <p:sp>
        <p:nvSpPr>
          <p:cNvPr id="175" name="Google Shape;175;p1"/>
          <p:cNvSpPr/>
          <p:nvPr/>
        </p:nvSpPr>
        <p:spPr>
          <a:xfrm>
            <a:off x="9464868" y="3169316"/>
            <a:ext cx="1247457" cy="150810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9200"/>
              <a:buFont typeface="Century Gothic"/>
              <a:buNone/>
            </a:pPr>
            <a:r>
              <a:rPr lang="en-GB" sz="9200" b="1" i="0" u="none" strike="noStrike" cap="none">
                <a:solidFill>
                  <a:srgbClr val="FFFFFF"/>
                </a:solidFill>
                <a:latin typeface="Century Gothic"/>
                <a:ea typeface="Century Gothic"/>
                <a:cs typeface="Century Gothic"/>
                <a:sym typeface="Century Gothic"/>
              </a:rPr>
              <a:t>nt</a:t>
            </a:r>
            <a:endParaRPr sz="9200" b="1" i="0" u="none" strike="noStrike" cap="none">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09064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3.95833E-6 3.7037E-6 L 0.58945 0.00902 " pathEditMode="relative" rAng="0" ptsTypes="AA">
                                      <p:cBhvr>
                                        <p:cTn id="10" dur="2000" fill="hold"/>
                                        <p:tgtEl>
                                          <p:spTgt spid="2"/>
                                        </p:tgtEl>
                                        <p:attrNameLst>
                                          <p:attrName>ppt_x</p:attrName>
                                          <p:attrName>ppt_y</p:attrName>
                                        </p:attrNameLst>
                                      </p:cBhvr>
                                      <p:rCtr x="29466" y="440"/>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1" nodeType="clickEffect">
                                  <p:stCondLst>
                                    <p:cond delay="0"/>
                                  </p:stCondLst>
                                  <p:childTnLst>
                                    <p:animMotion origin="layout" path="M -2.29167E-6 1.48148E-6 L 0.60912 0.0118 " pathEditMode="relative" rAng="0" ptsTypes="AA">
                                      <p:cBhvr>
                                        <p:cTn id="18" dur="2000" fill="hold"/>
                                        <p:tgtEl>
                                          <p:spTgt spid="26"/>
                                        </p:tgtEl>
                                        <p:attrNameLst>
                                          <p:attrName>ppt_x</p:attrName>
                                          <p:attrName>ppt_y</p:attrName>
                                        </p:attrNameLst>
                                      </p:cBhvr>
                                      <p:rCtr x="30456" y="579"/>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1" nodeType="clickEffect">
                                  <p:stCondLst>
                                    <p:cond delay="0"/>
                                  </p:stCondLst>
                                  <p:childTnLst>
                                    <p:animMotion origin="layout" path="M 3.95833E-6 4.07407E-6 L -0.63946 0.01134 " pathEditMode="relative" rAng="0" ptsTypes="AA">
                                      <p:cBhvr>
                                        <p:cTn id="26" dur="2000" fill="hold"/>
                                        <p:tgtEl>
                                          <p:spTgt spid="27"/>
                                        </p:tgtEl>
                                        <p:attrNameLst>
                                          <p:attrName>ppt_x</p:attrName>
                                          <p:attrName>ppt_y</p:attrName>
                                        </p:attrNameLst>
                                      </p:cBhvr>
                                      <p:rCtr x="-31979" y="556"/>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1" nodeType="clickEffect">
                                  <p:stCondLst>
                                    <p:cond delay="0"/>
                                  </p:stCondLst>
                                  <p:childTnLst>
                                    <p:animMotion origin="layout" path="M -6.25E-7 -2.22222E-6 L -0.65651 0.00509 " pathEditMode="relative" rAng="0" ptsTypes="AA">
                                      <p:cBhvr>
                                        <p:cTn id="34" dur="2000" fill="hold"/>
                                        <p:tgtEl>
                                          <p:spTgt spid="31"/>
                                        </p:tgtEl>
                                        <p:attrNameLst>
                                          <p:attrName>ppt_x</p:attrName>
                                          <p:attrName>ppt_y</p:attrName>
                                        </p:attrNameLst>
                                      </p:cBhvr>
                                      <p:rCtr x="-32826" y="255"/>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1" nodeType="clickEffect">
                                  <p:stCondLst>
                                    <p:cond delay="0"/>
                                  </p:stCondLst>
                                  <p:childTnLst>
                                    <p:animMotion origin="layout" path="M 3.125E-6 -2.59259E-6 L -0.00248 0.72408 " pathEditMode="relative" rAng="0" ptsTypes="AA">
                                      <p:cBhvr>
                                        <p:cTn id="42" dur="2000" fill="hold"/>
                                        <p:tgtEl>
                                          <p:spTgt spid="28"/>
                                        </p:tgtEl>
                                        <p:attrNameLst>
                                          <p:attrName>ppt_x</p:attrName>
                                          <p:attrName>ppt_y</p:attrName>
                                        </p:attrNameLst>
                                      </p:cBhvr>
                                      <p:rCtr x="-130" y="36204"/>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 nodeType="clickEffect">
                                  <p:stCondLst>
                                    <p:cond delay="0"/>
                                  </p:stCondLst>
                                  <p:childTnLst>
                                    <p:animMotion origin="layout" path="M 4.16667E-7 4.44444E-6 L -0.00742 1.20995 " pathEditMode="relative" rAng="0" ptsTypes="AA">
                                      <p:cBhvr>
                                        <p:cTn id="50" dur="2000" fill="hold"/>
                                        <p:tgtEl>
                                          <p:spTgt spid="29"/>
                                        </p:tgtEl>
                                        <p:attrNameLst>
                                          <p:attrName>ppt_x</p:attrName>
                                          <p:attrName>ppt_y</p:attrName>
                                        </p:attrNameLst>
                                      </p:cBhvr>
                                      <p:rCtr x="-378" y="60486"/>
                                    </p:animMotion>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grpId="1" nodeType="clickEffect">
                                  <p:stCondLst>
                                    <p:cond delay="0"/>
                                  </p:stCondLst>
                                  <p:childTnLst>
                                    <p:animMotion origin="layout" path="M 2.29167E-6 4.81481E-6 L 0.6513 0.01388 " pathEditMode="relative" rAng="0" ptsTypes="AA">
                                      <p:cBhvr>
                                        <p:cTn id="58" dur="2000" fill="hold"/>
                                        <p:tgtEl>
                                          <p:spTgt spid="32"/>
                                        </p:tgtEl>
                                        <p:attrNameLst>
                                          <p:attrName>ppt_x</p:attrName>
                                          <p:attrName>ppt_y</p:attrName>
                                        </p:attrNameLst>
                                      </p:cBhvr>
                                      <p:rCtr x="32565" y="694"/>
                                    </p:animMotion>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1" nodeType="clickEffect">
                                  <p:stCondLst>
                                    <p:cond delay="0"/>
                                  </p:stCondLst>
                                  <p:childTnLst>
                                    <p:animMotion origin="layout" path="M 4.375E-6 4.44444E-6 L -0.70313 0.00925 " pathEditMode="relative" rAng="0" ptsTypes="AA">
                                      <p:cBhvr>
                                        <p:cTn id="66" dur="2000" fill="hold"/>
                                        <p:tgtEl>
                                          <p:spTgt spid="33"/>
                                        </p:tgtEl>
                                        <p:attrNameLst>
                                          <p:attrName>ppt_x</p:attrName>
                                          <p:attrName>ppt_y</p:attrName>
                                        </p:attrNameLst>
                                      </p:cBhvr>
                                      <p:rCtr x="-35156" y="463"/>
                                    </p:animMotion>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grpId="1" nodeType="clickEffect">
                                  <p:stCondLst>
                                    <p:cond delay="0"/>
                                  </p:stCondLst>
                                  <p:childTnLst>
                                    <p:animMotion origin="layout" path="M 2.29167E-6 1.85185E-6 L -0.00443 0.79699 " pathEditMode="relative" rAng="0" ptsTypes="AA">
                                      <p:cBhvr>
                                        <p:cTn id="74" dur="2000" fill="hold"/>
                                        <p:tgtEl>
                                          <p:spTgt spid="30"/>
                                        </p:tgtEl>
                                        <p:attrNameLst>
                                          <p:attrName>ppt_x</p:attrName>
                                          <p:attrName>ppt_y</p:attrName>
                                        </p:attrNameLst>
                                      </p:cBhvr>
                                      <p:rCtr x="-221" y="398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3" grpId="0"/>
      <p:bldP spid="33"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1" descr="background rectangle"/>
          <p:cNvPicPr preferRelativeResize="0"/>
          <p:nvPr/>
        </p:nvPicPr>
        <p:blipFill rotWithShape="1">
          <a:blip r:embed="rId3">
            <a:alphaModFix/>
          </a:blip>
          <a:srcRect/>
          <a:stretch/>
        </p:blipFill>
        <p:spPr>
          <a:xfrm>
            <a:off x="-16313" y="100235"/>
            <a:ext cx="7736036" cy="869950"/>
          </a:xfrm>
          <a:prstGeom prst="rect">
            <a:avLst/>
          </a:prstGeom>
          <a:noFill/>
          <a:ln>
            <a:noFill/>
          </a:ln>
        </p:spPr>
      </p:pic>
      <p:sp>
        <p:nvSpPr>
          <p:cNvPr id="154" name="Google Shape;154;p1"/>
          <p:cNvSpPr txBox="1">
            <a:spLocks noGrp="1"/>
          </p:cNvSpPr>
          <p:nvPr>
            <p:ph type="title"/>
          </p:nvPr>
        </p:nvSpPr>
        <p:spPr>
          <a:xfrm>
            <a:off x="0" y="100235"/>
            <a:ext cx="7110983"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sz="3200" b="1">
                <a:solidFill>
                  <a:schemeClr val="lt1"/>
                </a:solidFill>
              </a:rPr>
              <a:t>Vokabeln  - der, die oder das?</a:t>
            </a:r>
            <a:endParaRPr/>
          </a:p>
        </p:txBody>
      </p:sp>
      <p:sp>
        <p:nvSpPr>
          <p:cNvPr id="155" name="Google Shape;155;p1"/>
          <p:cNvSpPr/>
          <p:nvPr/>
        </p:nvSpPr>
        <p:spPr>
          <a:xfrm>
            <a:off x="10274300" y="100235"/>
            <a:ext cx="1789612" cy="377843"/>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sprechen</a:t>
            </a:r>
            <a:endParaRPr sz="1800" b="1" i="0" u="none" strike="noStrike" cap="none">
              <a:solidFill>
                <a:srgbClr val="FFFFFF"/>
              </a:solidFill>
              <a:latin typeface="Century Gothic"/>
              <a:ea typeface="Century Gothic"/>
              <a:cs typeface="Century Gothic"/>
              <a:sym typeface="Century Gothic"/>
            </a:endParaRPr>
          </a:p>
        </p:txBody>
      </p:sp>
      <p:pic>
        <p:nvPicPr>
          <p:cNvPr id="20" name="Google Shape;488;p27"/>
          <p:cNvPicPr preferRelativeResize="0"/>
          <p:nvPr/>
        </p:nvPicPr>
        <p:blipFill rotWithShape="1">
          <a:blip r:embed="rId4">
            <a:alphaModFix/>
          </a:blip>
          <a:srcRect/>
          <a:stretch/>
        </p:blipFill>
        <p:spPr>
          <a:xfrm>
            <a:off x="4824265" y="1719178"/>
            <a:ext cx="2808095" cy="2103146"/>
          </a:xfrm>
          <a:prstGeom prst="rect">
            <a:avLst/>
          </a:prstGeom>
          <a:noFill/>
          <a:ln>
            <a:noFill/>
          </a:ln>
        </p:spPr>
      </p:pic>
      <p:pic>
        <p:nvPicPr>
          <p:cNvPr id="21" name="Google Shape;489;p27"/>
          <p:cNvPicPr preferRelativeResize="0"/>
          <p:nvPr/>
        </p:nvPicPr>
        <p:blipFill rotWithShape="1">
          <a:blip r:embed="rId5">
            <a:alphaModFix/>
          </a:blip>
          <a:srcRect/>
          <a:stretch/>
        </p:blipFill>
        <p:spPr>
          <a:xfrm>
            <a:off x="5087135" y="1729042"/>
            <a:ext cx="2632588" cy="1595508"/>
          </a:xfrm>
          <a:prstGeom prst="rect">
            <a:avLst/>
          </a:prstGeom>
          <a:noFill/>
          <a:ln>
            <a:noFill/>
          </a:ln>
        </p:spPr>
      </p:pic>
      <p:pic>
        <p:nvPicPr>
          <p:cNvPr id="22" name="Google Shape;490;p27"/>
          <p:cNvPicPr preferRelativeResize="0"/>
          <p:nvPr/>
        </p:nvPicPr>
        <p:blipFill rotWithShape="1">
          <a:blip r:embed="rId6">
            <a:alphaModFix/>
          </a:blip>
          <a:srcRect/>
          <a:stretch/>
        </p:blipFill>
        <p:spPr>
          <a:xfrm>
            <a:off x="5698066" y="1863532"/>
            <a:ext cx="1360265" cy="1821275"/>
          </a:xfrm>
          <a:prstGeom prst="rect">
            <a:avLst/>
          </a:prstGeom>
          <a:noFill/>
          <a:ln>
            <a:noFill/>
          </a:ln>
        </p:spPr>
      </p:pic>
      <p:pic>
        <p:nvPicPr>
          <p:cNvPr id="23" name="Google Shape;491;p27"/>
          <p:cNvPicPr preferRelativeResize="0"/>
          <p:nvPr/>
        </p:nvPicPr>
        <p:blipFill rotWithShape="1">
          <a:blip r:embed="rId7">
            <a:alphaModFix/>
          </a:blip>
          <a:srcRect r="48752"/>
          <a:stretch/>
        </p:blipFill>
        <p:spPr>
          <a:xfrm>
            <a:off x="5310923" y="1316835"/>
            <a:ext cx="1948239" cy="2534592"/>
          </a:xfrm>
          <a:prstGeom prst="rect">
            <a:avLst/>
          </a:prstGeom>
          <a:noFill/>
          <a:ln>
            <a:noFill/>
          </a:ln>
        </p:spPr>
      </p:pic>
      <p:pic>
        <p:nvPicPr>
          <p:cNvPr id="24" name="Google Shape;492;p27"/>
          <p:cNvPicPr preferRelativeResize="0"/>
          <p:nvPr/>
        </p:nvPicPr>
        <p:blipFill rotWithShape="1">
          <a:blip r:embed="rId8">
            <a:alphaModFix/>
          </a:blip>
          <a:srcRect/>
          <a:stretch/>
        </p:blipFill>
        <p:spPr>
          <a:xfrm>
            <a:off x="4862223" y="1624420"/>
            <a:ext cx="2857500" cy="1936750"/>
          </a:xfrm>
          <a:prstGeom prst="rect">
            <a:avLst/>
          </a:prstGeom>
          <a:noFill/>
          <a:ln>
            <a:noFill/>
          </a:ln>
        </p:spPr>
      </p:pic>
      <p:pic>
        <p:nvPicPr>
          <p:cNvPr id="25" name="Google Shape;493;p27"/>
          <p:cNvPicPr preferRelativeResize="0"/>
          <p:nvPr/>
        </p:nvPicPr>
        <p:blipFill rotWithShape="1">
          <a:blip r:embed="rId9">
            <a:alphaModFix/>
          </a:blip>
          <a:srcRect/>
          <a:stretch/>
        </p:blipFill>
        <p:spPr>
          <a:xfrm>
            <a:off x="5529084" y="2008218"/>
            <a:ext cx="1529661" cy="1537387"/>
          </a:xfrm>
          <a:prstGeom prst="rect">
            <a:avLst/>
          </a:prstGeom>
          <a:noFill/>
          <a:ln>
            <a:noFill/>
          </a:ln>
        </p:spPr>
      </p:pic>
      <p:pic>
        <p:nvPicPr>
          <p:cNvPr id="34" name="Google Shape;494;p27"/>
          <p:cNvPicPr preferRelativeResize="0"/>
          <p:nvPr/>
        </p:nvPicPr>
        <p:blipFill rotWithShape="1">
          <a:blip r:embed="rId10">
            <a:alphaModFix/>
          </a:blip>
          <a:srcRect/>
          <a:stretch/>
        </p:blipFill>
        <p:spPr>
          <a:xfrm>
            <a:off x="4759172" y="1730817"/>
            <a:ext cx="3069484" cy="2215144"/>
          </a:xfrm>
          <a:prstGeom prst="rect">
            <a:avLst/>
          </a:prstGeom>
          <a:noFill/>
          <a:ln>
            <a:noFill/>
          </a:ln>
        </p:spPr>
      </p:pic>
      <p:grpSp>
        <p:nvGrpSpPr>
          <p:cNvPr id="35" name="Google Shape;495;p27"/>
          <p:cNvGrpSpPr/>
          <p:nvPr/>
        </p:nvGrpSpPr>
        <p:grpSpPr>
          <a:xfrm>
            <a:off x="5337912" y="1750868"/>
            <a:ext cx="2118718" cy="1771838"/>
            <a:chOff x="5398466" y="4221579"/>
            <a:chExt cx="2118718" cy="1771838"/>
          </a:xfrm>
        </p:grpSpPr>
        <p:pic>
          <p:nvPicPr>
            <p:cNvPr id="36" name="Google Shape;496;p27"/>
            <p:cNvPicPr preferRelativeResize="0"/>
            <p:nvPr/>
          </p:nvPicPr>
          <p:blipFill rotWithShape="1">
            <a:blip r:embed="rId11">
              <a:alphaModFix/>
            </a:blip>
            <a:srcRect/>
            <a:stretch/>
          </p:blipFill>
          <p:spPr>
            <a:xfrm>
              <a:off x="5398466" y="4997507"/>
              <a:ext cx="1005969" cy="995910"/>
            </a:xfrm>
            <a:prstGeom prst="rect">
              <a:avLst/>
            </a:prstGeom>
            <a:noFill/>
            <a:ln>
              <a:noFill/>
            </a:ln>
          </p:spPr>
        </p:pic>
        <p:pic>
          <p:nvPicPr>
            <p:cNvPr id="37" name="Google Shape;497;p27"/>
            <p:cNvPicPr preferRelativeResize="0"/>
            <p:nvPr/>
          </p:nvPicPr>
          <p:blipFill rotWithShape="1">
            <a:blip r:embed="rId12">
              <a:alphaModFix/>
            </a:blip>
            <a:srcRect/>
            <a:stretch/>
          </p:blipFill>
          <p:spPr>
            <a:xfrm>
              <a:off x="6404435" y="4985249"/>
              <a:ext cx="1112749" cy="995910"/>
            </a:xfrm>
            <a:prstGeom prst="rect">
              <a:avLst/>
            </a:prstGeom>
            <a:noFill/>
            <a:ln>
              <a:noFill/>
            </a:ln>
          </p:spPr>
        </p:pic>
        <p:pic>
          <p:nvPicPr>
            <p:cNvPr id="38" name="Google Shape;498;p27"/>
            <p:cNvPicPr preferRelativeResize="0"/>
            <p:nvPr/>
          </p:nvPicPr>
          <p:blipFill rotWithShape="1">
            <a:blip r:embed="rId13">
              <a:alphaModFix/>
            </a:blip>
            <a:srcRect/>
            <a:stretch/>
          </p:blipFill>
          <p:spPr>
            <a:xfrm>
              <a:off x="5752289" y="4221579"/>
              <a:ext cx="687422" cy="716064"/>
            </a:xfrm>
            <a:prstGeom prst="rect">
              <a:avLst/>
            </a:prstGeom>
            <a:noFill/>
            <a:ln>
              <a:noFill/>
            </a:ln>
          </p:spPr>
        </p:pic>
        <p:pic>
          <p:nvPicPr>
            <p:cNvPr id="39" name="Google Shape;499;p27"/>
            <p:cNvPicPr preferRelativeResize="0"/>
            <p:nvPr/>
          </p:nvPicPr>
          <p:blipFill rotWithShape="1">
            <a:blip r:embed="rId14">
              <a:alphaModFix/>
            </a:blip>
            <a:srcRect/>
            <a:stretch/>
          </p:blipFill>
          <p:spPr>
            <a:xfrm>
              <a:off x="6650689" y="4330141"/>
              <a:ext cx="527439" cy="601517"/>
            </a:xfrm>
            <a:prstGeom prst="rect">
              <a:avLst/>
            </a:prstGeom>
            <a:noFill/>
            <a:ln>
              <a:noFill/>
            </a:ln>
          </p:spPr>
        </p:pic>
      </p:grpSp>
      <p:pic>
        <p:nvPicPr>
          <p:cNvPr id="40" name="Google Shape;500;p27"/>
          <p:cNvPicPr preferRelativeResize="0"/>
          <p:nvPr/>
        </p:nvPicPr>
        <p:blipFill rotWithShape="1">
          <a:blip r:embed="rId15">
            <a:alphaModFix/>
          </a:blip>
          <a:srcRect/>
          <a:stretch/>
        </p:blipFill>
        <p:spPr>
          <a:xfrm>
            <a:off x="5889570" y="1761937"/>
            <a:ext cx="877855" cy="1864663"/>
          </a:xfrm>
          <a:prstGeom prst="rect">
            <a:avLst/>
          </a:prstGeom>
          <a:noFill/>
          <a:ln>
            <a:noFill/>
          </a:ln>
        </p:spPr>
      </p:pic>
      <p:pic>
        <p:nvPicPr>
          <p:cNvPr id="174" name="Google Shape;174;p1"/>
          <p:cNvPicPr preferRelativeResize="0"/>
          <p:nvPr/>
        </p:nvPicPr>
        <p:blipFill rotWithShape="1">
          <a:blip r:embed="rId16">
            <a:alphaModFix/>
          </a:blip>
          <a:srcRect/>
          <a:stretch/>
        </p:blipFill>
        <p:spPr>
          <a:xfrm flipH="1">
            <a:off x="8926547" y="910506"/>
            <a:ext cx="3265453" cy="3766915"/>
          </a:xfrm>
          <a:prstGeom prst="rect">
            <a:avLst/>
          </a:prstGeom>
          <a:noFill/>
          <a:ln>
            <a:noFill/>
          </a:ln>
        </p:spPr>
      </p:pic>
      <p:sp>
        <p:nvSpPr>
          <p:cNvPr id="175" name="Google Shape;175;p1"/>
          <p:cNvSpPr/>
          <p:nvPr/>
        </p:nvSpPr>
        <p:spPr>
          <a:xfrm>
            <a:off x="9464868" y="3169316"/>
            <a:ext cx="1247457" cy="150810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9200"/>
              <a:buFont typeface="Century Gothic"/>
              <a:buNone/>
            </a:pPr>
            <a:r>
              <a:rPr lang="en-GB" sz="9200" b="1" i="0" u="none" strike="noStrike" cap="none">
                <a:solidFill>
                  <a:srgbClr val="FFFFFF"/>
                </a:solidFill>
                <a:latin typeface="Century Gothic"/>
                <a:ea typeface="Century Gothic"/>
                <a:cs typeface="Century Gothic"/>
                <a:sym typeface="Century Gothic"/>
              </a:rPr>
              <a:t>nt</a:t>
            </a:r>
            <a:endParaRPr sz="9200" b="1" i="0" u="none" strike="noStrike" cap="none">
              <a:solidFill>
                <a:srgbClr val="FFFFFF"/>
              </a:solidFill>
              <a:latin typeface="Century Gothic"/>
              <a:ea typeface="Century Gothic"/>
              <a:cs typeface="Century Gothic"/>
              <a:sym typeface="Century Gothic"/>
            </a:endParaRPr>
          </a:p>
        </p:txBody>
      </p:sp>
      <p:pic>
        <p:nvPicPr>
          <p:cNvPr id="172" name="Google Shape;172;p1"/>
          <p:cNvPicPr preferRelativeResize="0"/>
          <p:nvPr/>
        </p:nvPicPr>
        <p:blipFill rotWithShape="1">
          <a:blip r:embed="rId16">
            <a:alphaModFix/>
          </a:blip>
          <a:srcRect/>
          <a:stretch/>
        </p:blipFill>
        <p:spPr>
          <a:xfrm rot="-5400000">
            <a:off x="4707318" y="3459888"/>
            <a:ext cx="3173193" cy="3623031"/>
          </a:xfrm>
          <a:prstGeom prst="rect">
            <a:avLst/>
          </a:prstGeom>
          <a:noFill/>
          <a:ln>
            <a:noFill/>
          </a:ln>
        </p:spPr>
      </p:pic>
      <p:sp>
        <p:nvSpPr>
          <p:cNvPr id="173" name="Google Shape;173;p1"/>
          <p:cNvSpPr/>
          <p:nvPr/>
        </p:nvSpPr>
        <p:spPr>
          <a:xfrm>
            <a:off x="7204838" y="3851427"/>
            <a:ext cx="514885" cy="150810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9200"/>
              <a:buFont typeface="Century Gothic"/>
              <a:buNone/>
            </a:pPr>
            <a:r>
              <a:rPr lang="en-GB" sz="9200" b="1" i="0" u="none" strike="noStrike" cap="none">
                <a:solidFill>
                  <a:srgbClr val="FFFFFF"/>
                </a:solidFill>
                <a:latin typeface="Century Gothic"/>
                <a:ea typeface="Century Gothic"/>
                <a:cs typeface="Century Gothic"/>
                <a:sym typeface="Century Gothic"/>
              </a:rPr>
              <a:t>f</a:t>
            </a:r>
            <a:endParaRPr/>
          </a:p>
        </p:txBody>
      </p:sp>
      <p:pic>
        <p:nvPicPr>
          <p:cNvPr id="158" name="Google Shape;158;p1"/>
          <p:cNvPicPr preferRelativeResize="0"/>
          <p:nvPr/>
        </p:nvPicPr>
        <p:blipFill rotWithShape="1">
          <a:blip r:embed="rId16">
            <a:alphaModFix/>
          </a:blip>
          <a:srcRect/>
          <a:stretch/>
        </p:blipFill>
        <p:spPr>
          <a:xfrm>
            <a:off x="-16313" y="982449"/>
            <a:ext cx="3173193" cy="3623031"/>
          </a:xfrm>
          <a:prstGeom prst="rect">
            <a:avLst/>
          </a:prstGeom>
          <a:noFill/>
          <a:ln>
            <a:noFill/>
          </a:ln>
        </p:spPr>
      </p:pic>
      <p:sp>
        <p:nvSpPr>
          <p:cNvPr id="159" name="Google Shape;159;p1"/>
          <p:cNvSpPr/>
          <p:nvPr/>
        </p:nvSpPr>
        <p:spPr>
          <a:xfrm>
            <a:off x="1309206" y="3097375"/>
            <a:ext cx="1293944" cy="150810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9200"/>
              <a:buFont typeface="Century Gothic"/>
              <a:buNone/>
            </a:pPr>
            <a:r>
              <a:rPr lang="en-GB" sz="9200" b="1" i="0" u="none" strike="noStrike" cap="none">
                <a:solidFill>
                  <a:srgbClr val="FFFFFF"/>
                </a:solidFill>
                <a:latin typeface="Century Gothic"/>
                <a:ea typeface="Century Gothic"/>
                <a:cs typeface="Century Gothic"/>
                <a:sym typeface="Century Gothic"/>
              </a:rPr>
              <a:t>m</a:t>
            </a:r>
            <a:endParaRPr/>
          </a:p>
        </p:txBody>
      </p:sp>
    </p:spTree>
    <p:extLst>
      <p:ext uri="{BB962C8B-B14F-4D97-AF65-F5344CB8AC3E}">
        <p14:creationId xmlns:p14="http://schemas.microsoft.com/office/powerpoint/2010/main" val="16598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4.16667E-6 -1.11111E-6 L 0.55481 0.0081 " pathEditMode="relative" rAng="0" ptsTypes="AA">
                                      <p:cBhvr>
                                        <p:cTn id="10" dur="2000" fill="hold"/>
                                        <p:tgtEl>
                                          <p:spTgt spid="25"/>
                                        </p:tgtEl>
                                        <p:attrNameLst>
                                          <p:attrName>ppt_x</p:attrName>
                                          <p:attrName>ppt_y</p:attrName>
                                        </p:attrNameLst>
                                      </p:cBhvr>
                                      <p:rCtr x="27734" y="394"/>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4.16667E-7 -4.07407E-6 L -0.64922 -0.00254 " pathEditMode="relative" rAng="0" ptsTypes="AA">
                                      <p:cBhvr>
                                        <p:cTn id="18" dur="2000" fill="hold"/>
                                        <p:tgtEl>
                                          <p:spTgt spid="40"/>
                                        </p:tgtEl>
                                        <p:attrNameLst>
                                          <p:attrName>ppt_x</p:attrName>
                                          <p:attrName>ppt_y</p:attrName>
                                        </p:attrNameLst>
                                      </p:cBhvr>
                                      <p:rCtr x="-32461" y="-139"/>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4.79167E-6 -1.85185E-6 L 0.00599 0.825 " pathEditMode="relative" rAng="0" ptsTypes="AA">
                                      <p:cBhvr>
                                        <p:cTn id="26" dur="2000" fill="hold"/>
                                        <p:tgtEl>
                                          <p:spTgt spid="23"/>
                                        </p:tgtEl>
                                        <p:attrNameLst>
                                          <p:attrName>ppt_x</p:attrName>
                                          <p:attrName>ppt_y</p:attrName>
                                        </p:attrNameLst>
                                      </p:cBhvr>
                                      <p:rCtr x="299" y="41250"/>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3.125E-6 1.85185E-6 L 0.58984 -0.00533 " pathEditMode="relative" rAng="0" ptsTypes="AA">
                                      <p:cBhvr>
                                        <p:cTn id="34" dur="2000" fill="hold"/>
                                        <p:tgtEl>
                                          <p:spTgt spid="22"/>
                                        </p:tgtEl>
                                        <p:attrNameLst>
                                          <p:attrName>ppt_x</p:attrName>
                                          <p:attrName>ppt_y</p:attrName>
                                        </p:attrNameLst>
                                      </p:cBhvr>
                                      <p:rCtr x="29492" y="-278"/>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2.70833E-6 4.81481E-6 L 0.61432 0.01782 " pathEditMode="relative" rAng="0" ptsTypes="AA">
                                      <p:cBhvr>
                                        <p:cTn id="42" dur="2000" fill="hold"/>
                                        <p:tgtEl>
                                          <p:spTgt spid="20"/>
                                        </p:tgtEl>
                                        <p:attrNameLst>
                                          <p:attrName>ppt_x</p:attrName>
                                          <p:attrName>ppt_y</p:attrName>
                                        </p:attrNameLst>
                                      </p:cBhvr>
                                      <p:rCtr x="30716" y="880"/>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4.375E-6 7.40741E-7 L 0.00546 0.81018 " pathEditMode="relative" rAng="0" ptsTypes="AA">
                                      <p:cBhvr>
                                        <p:cTn id="50" dur="2000" fill="hold"/>
                                        <p:tgtEl>
                                          <p:spTgt spid="24"/>
                                        </p:tgtEl>
                                        <p:attrNameLst>
                                          <p:attrName>ppt_x</p:attrName>
                                          <p:attrName>ppt_y</p:attrName>
                                        </p:attrNameLst>
                                      </p:cBhvr>
                                      <p:rCtr x="273" y="40509"/>
                                    </p:animMotion>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6.25E-7 -7.40741E-7 L -0.6918 -0.00046 " pathEditMode="relative" rAng="0" ptsTypes="AA">
                                      <p:cBhvr>
                                        <p:cTn id="58" dur="2000" fill="hold"/>
                                        <p:tgtEl>
                                          <p:spTgt spid="35"/>
                                        </p:tgtEl>
                                        <p:attrNameLst>
                                          <p:attrName>ppt_x</p:attrName>
                                          <p:attrName>ppt_y</p:attrName>
                                        </p:attrNameLst>
                                      </p:cBhvr>
                                      <p:rCtr x="-34596" y="-23"/>
                                    </p:animMotion>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nodeType="clickEffect">
                                  <p:stCondLst>
                                    <p:cond delay="0"/>
                                  </p:stCondLst>
                                  <p:childTnLst>
                                    <p:animMotion origin="layout" path="M -2.08333E-7 2.96296E-6 L -0.65911 0.02361 " pathEditMode="relative" rAng="0" ptsTypes="AA">
                                      <p:cBhvr>
                                        <p:cTn id="66" dur="2000" fill="hold"/>
                                        <p:tgtEl>
                                          <p:spTgt spid="21"/>
                                        </p:tgtEl>
                                        <p:attrNameLst>
                                          <p:attrName>ppt_x</p:attrName>
                                          <p:attrName>ppt_y</p:attrName>
                                        </p:attrNameLst>
                                      </p:cBhvr>
                                      <p:rCtr x="-32956" y="1181"/>
                                    </p:animMotion>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nodeType="clickEffect">
                                  <p:stCondLst>
                                    <p:cond delay="0"/>
                                  </p:stCondLst>
                                  <p:childTnLst>
                                    <p:animMotion origin="layout" path="M 4.16667E-6 1.11111E-6 L 0.00416 0.82986 " pathEditMode="relative" rAng="0" ptsTypes="AA">
                                      <p:cBhvr>
                                        <p:cTn id="74" dur="2000" fill="hold"/>
                                        <p:tgtEl>
                                          <p:spTgt spid="34"/>
                                        </p:tgtEl>
                                        <p:attrNameLst>
                                          <p:attrName>ppt_x</p:attrName>
                                          <p:attrName>ppt_y</p:attrName>
                                        </p:attrNameLst>
                                      </p:cBhvr>
                                      <p:rCtr x="208" y="414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7648" y="246881"/>
            <a:ext cx="10515600" cy="1325563"/>
          </a:xfrm>
        </p:spPr>
        <p:txBody>
          <a:bodyPr>
            <a:noAutofit/>
          </a:bodyPr>
          <a:lstStyle/>
          <a:p>
            <a:r>
              <a:rPr lang="en-GB" sz="24000" b="1" dirty="0">
                <a:solidFill>
                  <a:srgbClr val="FFCC00"/>
                </a:solidFill>
              </a:rPr>
              <a:t>e</a:t>
            </a:r>
            <a:endParaRPr lang="en-GB" sz="24000" b="1" dirty="0"/>
          </a:p>
        </p:txBody>
      </p:sp>
      <p:pic>
        <p:nvPicPr>
          <p:cNvPr id="4" name="Picture 3" descr="present"/>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33181" y="633738"/>
            <a:ext cx="3525638" cy="3493586"/>
          </a:xfrm>
          <a:prstGeom prst="rect">
            <a:avLst/>
          </a:prstGeom>
        </p:spPr>
      </p:pic>
      <p:sp>
        <p:nvSpPr>
          <p:cNvPr id="2" name="Rectangle 1"/>
          <p:cNvSpPr/>
          <p:nvPr/>
        </p:nvSpPr>
        <p:spPr>
          <a:xfrm>
            <a:off x="3491761" y="4148561"/>
            <a:ext cx="520847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9379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e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geben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geb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13"/>
          <p:cNvSpPr txBox="1">
            <a:spLocks noGrp="1"/>
          </p:cNvSpPr>
          <p:nvPr>
            <p:ph type="title"/>
          </p:nvPr>
        </p:nvSpPr>
        <p:spPr>
          <a:xfrm>
            <a:off x="0" y="728250"/>
            <a:ext cx="12191999"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1E4E79"/>
              </a:buClr>
              <a:buSzPts val="11520"/>
              <a:buFont typeface="Century Gothic"/>
              <a:buNone/>
            </a:pPr>
            <a:r>
              <a:rPr lang="en-GB" sz="11520" b="1">
                <a:solidFill>
                  <a:srgbClr val="1E4E79"/>
                </a:solidFill>
              </a:rPr>
              <a:t>sagen</a:t>
            </a:r>
            <a:endParaRPr sz="3959"/>
          </a:p>
        </p:txBody>
      </p:sp>
      <p:sp>
        <p:nvSpPr>
          <p:cNvPr id="305" name="Google Shape;305;p13"/>
          <p:cNvSpPr txBox="1"/>
          <p:nvPr/>
        </p:nvSpPr>
        <p:spPr>
          <a:xfrm>
            <a:off x="0" y="2276928"/>
            <a:ext cx="12191999"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3200"/>
              <a:buFont typeface="Century Gothic"/>
              <a:buNone/>
            </a:pPr>
            <a:r>
              <a:rPr lang="en-GB" sz="3200" b="0" i="0" u="none" strike="noStrike" cap="none">
                <a:solidFill>
                  <a:srgbClr val="1E4E79"/>
                </a:solidFill>
                <a:latin typeface="Century Gothic"/>
                <a:ea typeface="Century Gothic"/>
                <a:cs typeface="Century Gothic"/>
                <a:sym typeface="Century Gothic"/>
              </a:rPr>
              <a:t>[to say / tell| saying / telling]</a:t>
            </a:r>
            <a:endParaRPr sz="3200" b="0" i="0" u="none" strike="noStrike" cap="none">
              <a:solidFill>
                <a:srgbClr val="1E4E79"/>
              </a:solidFill>
              <a:latin typeface="Century Gothic"/>
              <a:ea typeface="Century Gothic"/>
              <a:cs typeface="Century Gothic"/>
              <a:sym typeface="Century Gothic"/>
            </a:endParaRPr>
          </a:p>
        </p:txBody>
      </p:sp>
      <p:sp>
        <p:nvSpPr>
          <p:cNvPr id="306" name="Google Shape;306;p13"/>
          <p:cNvSpPr txBox="1"/>
          <p:nvPr/>
        </p:nvSpPr>
        <p:spPr>
          <a:xfrm>
            <a:off x="0" y="3358800"/>
            <a:ext cx="12192000" cy="18620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11500"/>
              <a:buFont typeface="Century Gothic"/>
              <a:buNone/>
            </a:pPr>
            <a:r>
              <a:rPr lang="en-GB" sz="11500" b="1" i="0" u="none" strike="noStrike" cap="none">
                <a:solidFill>
                  <a:srgbClr val="1E4E79"/>
                </a:solidFill>
                <a:latin typeface="Century Gothic"/>
                <a:ea typeface="Century Gothic"/>
                <a:cs typeface="Century Gothic"/>
                <a:sym typeface="Century Gothic"/>
              </a:rPr>
              <a:t>sagt</a:t>
            </a:r>
            <a:endParaRPr sz="11500" b="1" i="0" u="none" strike="noStrike" cap="none">
              <a:solidFill>
                <a:srgbClr val="1E4E79"/>
              </a:solidFill>
              <a:latin typeface="Century Gothic"/>
              <a:ea typeface="Century Gothic"/>
              <a:cs typeface="Century Gothic"/>
              <a:sym typeface="Century Gothic"/>
            </a:endParaRPr>
          </a:p>
        </p:txBody>
      </p:sp>
      <p:sp>
        <p:nvSpPr>
          <p:cNvPr id="307" name="Google Shape;307;p13"/>
          <p:cNvSpPr txBox="1"/>
          <p:nvPr/>
        </p:nvSpPr>
        <p:spPr>
          <a:xfrm>
            <a:off x="0" y="5302314"/>
            <a:ext cx="12191999"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3200"/>
              <a:buFont typeface="Century Gothic"/>
              <a:buNone/>
            </a:pPr>
            <a:r>
              <a:rPr lang="en-GB" sz="3200" b="0" i="0" u="none" strike="noStrike" cap="none">
                <a:solidFill>
                  <a:srgbClr val="1E4E79"/>
                </a:solidFill>
                <a:latin typeface="Century Gothic"/>
                <a:ea typeface="Century Gothic"/>
                <a:cs typeface="Century Gothic"/>
                <a:sym typeface="Century Gothic"/>
              </a:rPr>
              <a:t>[says / tells | is saying / telling]</a:t>
            </a:r>
            <a:endParaRPr sz="3200" b="0" i="0" u="none" strike="noStrike" cap="none">
              <a:solidFill>
                <a:srgbClr val="1E4E79"/>
              </a:solidFill>
              <a:latin typeface="Century Gothic"/>
              <a:ea typeface="Century Gothic"/>
              <a:cs typeface="Century Gothic"/>
              <a:sym typeface="Century Gothic"/>
            </a:endParaRPr>
          </a:p>
        </p:txBody>
      </p:sp>
      <p:pic>
        <p:nvPicPr>
          <p:cNvPr id="308" name="Google Shape;308;p13"/>
          <p:cNvPicPr preferRelativeResize="0"/>
          <p:nvPr/>
        </p:nvPicPr>
        <p:blipFill rotWithShape="1">
          <a:blip r:embed="rId3">
            <a:alphaModFix/>
          </a:blip>
          <a:srcRect/>
          <a:stretch/>
        </p:blipFill>
        <p:spPr>
          <a:xfrm>
            <a:off x="9249362" y="297797"/>
            <a:ext cx="2814465" cy="165616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4"/>
                                        </p:tgtEl>
                                        <p:attrNameLst>
                                          <p:attrName>style.visibility</p:attrName>
                                        </p:attrNameLst>
                                      </p:cBhvr>
                                      <p:to>
                                        <p:strVal val="visible"/>
                                      </p:to>
                                    </p:set>
                                    <p:animEffect transition="in" filter="fade">
                                      <p:cBhvr>
                                        <p:cTn id="7" dur="500"/>
                                        <p:tgtEl>
                                          <p:spTgt spid="30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0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0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0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08"/>
                                        </p:tgtEl>
                                        <p:attrNameLst>
                                          <p:attrName>style.visibility</p:attrName>
                                        </p:attrNameLst>
                                      </p:cBhvr>
                                      <p:to>
                                        <p:strVal val="visible"/>
                                      </p:to>
                                    </p:set>
                                    <p:animEffect transition="in" filter="fade">
                                      <p:cBhvr>
                                        <p:cTn id="24" dur="500"/>
                                        <p:tgtEl>
                                          <p:spTgt spid="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14" descr="question mark action button"/>
          <p:cNvSpPr/>
          <p:nvPr/>
        </p:nvSpPr>
        <p:spPr>
          <a:xfrm>
            <a:off x="1260000" y="2255296"/>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EEC1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315" name="Google Shape;315;p14"/>
          <p:cNvSpPr txBox="1">
            <a:spLocks noGrp="1"/>
          </p:cNvSpPr>
          <p:nvPr>
            <p:ph type="title"/>
          </p:nvPr>
        </p:nvSpPr>
        <p:spPr>
          <a:xfrm>
            <a:off x="0" y="828000"/>
            <a:ext cx="12192000"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1E4E79"/>
              </a:buClr>
              <a:buSzPts val="11520"/>
              <a:buFont typeface="Century Gothic"/>
              <a:buNone/>
            </a:pPr>
            <a:r>
              <a:rPr lang="en-GB" sz="11520" b="1">
                <a:solidFill>
                  <a:srgbClr val="1E4E79"/>
                </a:solidFill>
              </a:rPr>
              <a:t>sagen</a:t>
            </a:r>
            <a:endParaRPr sz="3959"/>
          </a:p>
        </p:txBody>
      </p:sp>
      <p:sp>
        <p:nvSpPr>
          <p:cNvPr id="316" name="Google Shape;316;p14"/>
          <p:cNvSpPr txBox="1"/>
          <p:nvPr/>
        </p:nvSpPr>
        <p:spPr>
          <a:xfrm>
            <a:off x="1995053" y="2363756"/>
            <a:ext cx="8212975"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rgbClr val="1E4E79"/>
                </a:solidFill>
                <a:latin typeface="Century Gothic"/>
                <a:ea typeface="Century Gothic"/>
                <a:cs typeface="Century Gothic"/>
                <a:sym typeface="Century Gothic"/>
              </a:rPr>
              <a:t>[to say / tell| saying / telling]</a:t>
            </a:r>
            <a:endParaRPr sz="3200">
              <a:solidFill>
                <a:srgbClr val="1E4E79"/>
              </a:solidFill>
              <a:latin typeface="Century Gothic"/>
              <a:ea typeface="Century Gothic"/>
              <a:cs typeface="Century Gothic"/>
              <a:sym typeface="Century Gothic"/>
            </a:endParaRPr>
          </a:p>
        </p:txBody>
      </p:sp>
      <p:sp>
        <p:nvSpPr>
          <p:cNvPr id="317" name="Google Shape;317;p14" descr="question mark action button"/>
          <p:cNvSpPr/>
          <p:nvPr/>
        </p:nvSpPr>
        <p:spPr>
          <a:xfrm>
            <a:off x="1260000" y="51509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EEC1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EEC100"/>
              </a:solidFill>
              <a:latin typeface="Century Gothic"/>
              <a:ea typeface="Century Gothic"/>
              <a:cs typeface="Century Gothic"/>
              <a:sym typeface="Century Gothic"/>
            </a:endParaRPr>
          </a:p>
        </p:txBody>
      </p:sp>
      <p:sp>
        <p:nvSpPr>
          <p:cNvPr id="318" name="Google Shape;318;p14"/>
          <p:cNvSpPr txBox="1"/>
          <p:nvPr/>
        </p:nvSpPr>
        <p:spPr>
          <a:xfrm>
            <a:off x="0" y="3358325"/>
            <a:ext cx="12192000" cy="186204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1500" b="1">
                <a:solidFill>
                  <a:srgbClr val="1E4E79"/>
                </a:solidFill>
                <a:latin typeface="Century Gothic"/>
                <a:ea typeface="Century Gothic"/>
                <a:cs typeface="Century Gothic"/>
                <a:sym typeface="Century Gothic"/>
              </a:rPr>
              <a:t>sagt</a:t>
            </a:r>
            <a:endParaRPr sz="11500" b="1">
              <a:solidFill>
                <a:srgbClr val="1E4E79"/>
              </a:solidFill>
              <a:latin typeface="Century Gothic"/>
              <a:ea typeface="Century Gothic"/>
              <a:cs typeface="Century Gothic"/>
              <a:sym typeface="Century Gothic"/>
            </a:endParaRPr>
          </a:p>
        </p:txBody>
      </p:sp>
      <p:sp>
        <p:nvSpPr>
          <p:cNvPr id="319" name="Google Shape;319;p14"/>
          <p:cNvSpPr txBox="1"/>
          <p:nvPr/>
        </p:nvSpPr>
        <p:spPr>
          <a:xfrm>
            <a:off x="1878678" y="5222633"/>
            <a:ext cx="8429106"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rgbClr val="1E4E79"/>
                </a:solidFill>
                <a:latin typeface="Century Gothic"/>
                <a:ea typeface="Century Gothic"/>
                <a:cs typeface="Century Gothic"/>
                <a:sym typeface="Century Gothic"/>
              </a:rPr>
              <a:t>[says / tells | is saying / telling]</a:t>
            </a:r>
            <a:endParaRPr sz="3200">
              <a:solidFill>
                <a:srgbClr val="1E4E79"/>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5"/>
                                        </p:tgtEl>
                                        <p:attrNameLst>
                                          <p:attrName>style.visibility</p:attrName>
                                        </p:attrNameLst>
                                      </p:cBhvr>
                                      <p:to>
                                        <p:strVal val="visible"/>
                                      </p:to>
                                    </p:set>
                                    <p:animEffect transition="in" filter="fade">
                                      <p:cBhvr>
                                        <p:cTn id="7" dur="500"/>
                                        <p:tgtEl>
                                          <p:spTgt spid="3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4"/>
                                        </p:tgtEl>
                                        <p:attrNameLst>
                                          <p:attrName>style.visibility</p:attrName>
                                        </p:attrNameLst>
                                      </p:cBhvr>
                                      <p:to>
                                        <p:strVal val="visible"/>
                                      </p:to>
                                    </p:set>
                                    <p:animEffect transition="in" filter="fade">
                                      <p:cBhvr>
                                        <p:cTn id="12" dur="500"/>
                                        <p:tgtEl>
                                          <p:spTgt spid="3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6"/>
                                        </p:tgtEl>
                                        <p:attrNameLst>
                                          <p:attrName>style.visibility</p:attrName>
                                        </p:attrNameLst>
                                      </p:cBhvr>
                                      <p:to>
                                        <p:strVal val="visible"/>
                                      </p:to>
                                    </p:set>
                                    <p:animEffect transition="in" filter="fade">
                                      <p:cBhvr>
                                        <p:cTn id="17" dur="500"/>
                                        <p:tgtEl>
                                          <p:spTgt spid="3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8"/>
                                        </p:tgtEl>
                                        <p:attrNameLst>
                                          <p:attrName>style.visibility</p:attrName>
                                        </p:attrNameLst>
                                      </p:cBhvr>
                                      <p:to>
                                        <p:strVal val="visible"/>
                                      </p:to>
                                    </p:set>
                                    <p:animEffect transition="in" filter="fade">
                                      <p:cBhvr>
                                        <p:cTn id="22" dur="500"/>
                                        <p:tgtEl>
                                          <p:spTgt spid="3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7"/>
                                        </p:tgtEl>
                                        <p:attrNameLst>
                                          <p:attrName>style.visibility</p:attrName>
                                        </p:attrNameLst>
                                      </p:cBhvr>
                                      <p:to>
                                        <p:strVal val="visible"/>
                                      </p:to>
                                    </p:set>
                                    <p:animEffect transition="in" filter="fade">
                                      <p:cBhvr>
                                        <p:cTn id="27" dur="500"/>
                                        <p:tgtEl>
                                          <p:spTgt spid="3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19"/>
                                        </p:tgtEl>
                                        <p:attrNameLst>
                                          <p:attrName>style.visibility</p:attrName>
                                        </p:attrNameLst>
                                      </p:cBhvr>
                                      <p:to>
                                        <p:strVal val="visible"/>
                                      </p:to>
                                    </p:set>
                                    <p:animEffect transition="in" filter="fade">
                                      <p:cBhvr>
                                        <p:cTn id="32" dur="500"/>
                                        <p:tgtEl>
                                          <p:spTgt spid="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5"/>
          <p:cNvSpPr txBox="1">
            <a:spLocks noGrp="1"/>
          </p:cNvSpPr>
          <p:nvPr>
            <p:ph type="title"/>
          </p:nvPr>
        </p:nvSpPr>
        <p:spPr>
          <a:xfrm>
            <a:off x="0" y="828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E4E79"/>
              </a:buClr>
              <a:buSzPts val="11500"/>
              <a:buFont typeface="Century Gothic"/>
              <a:buNone/>
            </a:pPr>
            <a:r>
              <a:rPr lang="en-GB" sz="11500" b="1">
                <a:solidFill>
                  <a:srgbClr val="1E4E79"/>
                </a:solidFill>
              </a:rPr>
              <a:t>sagt</a:t>
            </a:r>
            <a:endParaRPr sz="11500" b="1">
              <a:solidFill>
                <a:srgbClr val="1E4E79"/>
              </a:solidFill>
            </a:endParaRPr>
          </a:p>
        </p:txBody>
      </p:sp>
      <p:sp>
        <p:nvSpPr>
          <p:cNvPr id="326" name="Google Shape;326;p15"/>
          <p:cNvSpPr txBox="1"/>
          <p:nvPr/>
        </p:nvSpPr>
        <p:spPr>
          <a:xfrm>
            <a:off x="0" y="2414850"/>
            <a:ext cx="12055643"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3200"/>
              <a:buFont typeface="Century Gothic"/>
              <a:buNone/>
            </a:pPr>
            <a:r>
              <a:rPr lang="en-GB" sz="3200" b="0" i="0" u="none" strike="noStrike" cap="none">
                <a:solidFill>
                  <a:srgbClr val="1E4E79"/>
                </a:solidFill>
                <a:latin typeface="Century Gothic"/>
                <a:ea typeface="Century Gothic"/>
                <a:cs typeface="Century Gothic"/>
                <a:sym typeface="Century Gothic"/>
              </a:rPr>
              <a:t>[says / tells | is saying / telling]</a:t>
            </a:r>
            <a:endParaRPr sz="3200" b="0" i="0" u="none" strike="noStrike" cap="none">
              <a:solidFill>
                <a:srgbClr val="1E4E79"/>
              </a:solidFill>
              <a:latin typeface="Century Gothic"/>
              <a:ea typeface="Century Gothic"/>
              <a:cs typeface="Century Gothic"/>
              <a:sym typeface="Century Gothic"/>
            </a:endParaRPr>
          </a:p>
        </p:txBody>
      </p:sp>
      <p:sp>
        <p:nvSpPr>
          <p:cNvPr id="327" name="Google Shape;327;p15"/>
          <p:cNvSpPr txBox="1"/>
          <p:nvPr/>
        </p:nvSpPr>
        <p:spPr>
          <a:xfrm>
            <a:off x="0" y="4082400"/>
            <a:ext cx="12192000" cy="1015663"/>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6000"/>
              <a:buFont typeface="Century Gothic"/>
              <a:buNone/>
            </a:pPr>
            <a:r>
              <a:rPr lang="en-GB" sz="6000" b="0" i="0" u="none" strike="noStrike" cap="none">
                <a:solidFill>
                  <a:srgbClr val="1E4E79"/>
                </a:solidFill>
                <a:latin typeface="Century Gothic"/>
                <a:ea typeface="Century Gothic"/>
                <a:cs typeface="Century Gothic"/>
                <a:sym typeface="Century Gothic"/>
              </a:rPr>
              <a:t>Der Mann </a:t>
            </a:r>
            <a:r>
              <a:rPr lang="en-GB" sz="6000" b="1">
                <a:solidFill>
                  <a:srgbClr val="EEC100"/>
                </a:solidFill>
                <a:latin typeface="Century Gothic"/>
                <a:ea typeface="Century Gothic"/>
                <a:cs typeface="Century Gothic"/>
                <a:sym typeface="Century Gothic"/>
              </a:rPr>
              <a:t>sagt</a:t>
            </a:r>
            <a:r>
              <a:rPr lang="en-GB" sz="6000" b="0" i="0" u="none" strike="noStrike" cap="none">
                <a:solidFill>
                  <a:srgbClr val="1E4E79"/>
                </a:solidFill>
                <a:latin typeface="Century Gothic"/>
                <a:ea typeface="Century Gothic"/>
                <a:cs typeface="Century Gothic"/>
                <a:sym typeface="Century Gothic"/>
              </a:rPr>
              <a:t> nichts. </a:t>
            </a:r>
            <a:endParaRPr sz="6000" b="0" i="0" u="none" strike="noStrike" cap="none">
              <a:solidFill>
                <a:srgbClr val="EA5F00"/>
              </a:solidFill>
              <a:latin typeface="Century Gothic"/>
              <a:ea typeface="Century Gothic"/>
              <a:cs typeface="Century Gothic"/>
              <a:sym typeface="Century Gothic"/>
            </a:endParaRPr>
          </a:p>
        </p:txBody>
      </p:sp>
      <p:sp>
        <p:nvSpPr>
          <p:cNvPr id="328" name="Google Shape;328;p15"/>
          <p:cNvSpPr txBox="1"/>
          <p:nvPr/>
        </p:nvSpPr>
        <p:spPr>
          <a:xfrm>
            <a:off x="2084582" y="5039817"/>
            <a:ext cx="7803130"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3200"/>
              <a:buFont typeface="Century Gothic"/>
              <a:buNone/>
            </a:pPr>
            <a:r>
              <a:rPr lang="en-GB" sz="3200" b="0" i="0" u="none" strike="noStrike" cap="none">
                <a:solidFill>
                  <a:srgbClr val="1E4E79"/>
                </a:solidFill>
                <a:latin typeface="Century Gothic"/>
                <a:ea typeface="Century Gothic"/>
                <a:cs typeface="Century Gothic"/>
                <a:sym typeface="Century Gothic"/>
              </a:rPr>
              <a:t>[</a:t>
            </a:r>
            <a:r>
              <a:rPr lang="en-GB" sz="3200">
                <a:solidFill>
                  <a:srgbClr val="1E4E79"/>
                </a:solidFill>
                <a:latin typeface="Century Gothic"/>
                <a:ea typeface="Century Gothic"/>
                <a:cs typeface="Century Gothic"/>
                <a:sym typeface="Century Gothic"/>
              </a:rPr>
              <a:t>The man</a:t>
            </a:r>
            <a:r>
              <a:rPr lang="en-GB" sz="3200" b="0" i="0" u="none" strike="noStrike" cap="none">
                <a:solidFill>
                  <a:srgbClr val="1E4E79"/>
                </a:solidFill>
                <a:latin typeface="Century Gothic"/>
                <a:ea typeface="Century Gothic"/>
                <a:cs typeface="Century Gothic"/>
                <a:sym typeface="Century Gothic"/>
              </a:rPr>
              <a:t> </a:t>
            </a:r>
            <a:r>
              <a:rPr lang="en-GB" sz="3200" b="1">
                <a:solidFill>
                  <a:srgbClr val="EEC100"/>
                </a:solidFill>
                <a:latin typeface="Century Gothic"/>
                <a:ea typeface="Century Gothic"/>
                <a:cs typeface="Century Gothic"/>
                <a:sym typeface="Century Gothic"/>
              </a:rPr>
              <a:t>say</a:t>
            </a:r>
            <a:r>
              <a:rPr lang="en-GB" sz="3200" b="1" i="0" u="none" strike="noStrike" cap="none">
                <a:solidFill>
                  <a:srgbClr val="EEC100"/>
                </a:solidFill>
                <a:latin typeface="Century Gothic"/>
                <a:ea typeface="Century Gothic"/>
                <a:cs typeface="Century Gothic"/>
                <a:sym typeface="Century Gothic"/>
              </a:rPr>
              <a:t>s </a:t>
            </a:r>
            <a:r>
              <a:rPr lang="en-GB" sz="3200" b="0" i="0" u="none" strike="noStrike" cap="none">
                <a:solidFill>
                  <a:srgbClr val="1E4E79"/>
                </a:solidFill>
                <a:latin typeface="Century Gothic"/>
                <a:ea typeface="Century Gothic"/>
                <a:cs typeface="Century Gothic"/>
                <a:sym typeface="Century Gothic"/>
              </a:rPr>
              <a:t>|</a:t>
            </a:r>
            <a:r>
              <a:rPr lang="en-GB" sz="3200" b="1" i="0" u="none" strike="noStrike" cap="none">
                <a:solidFill>
                  <a:srgbClr val="EEC100"/>
                </a:solidFill>
                <a:latin typeface="Century Gothic"/>
                <a:ea typeface="Century Gothic"/>
                <a:cs typeface="Century Gothic"/>
                <a:sym typeface="Century Gothic"/>
              </a:rPr>
              <a:t> is </a:t>
            </a:r>
            <a:r>
              <a:rPr lang="en-GB" sz="3200" b="1">
                <a:solidFill>
                  <a:srgbClr val="EEC100"/>
                </a:solidFill>
                <a:latin typeface="Century Gothic"/>
                <a:ea typeface="Century Gothic"/>
                <a:cs typeface="Century Gothic"/>
                <a:sym typeface="Century Gothic"/>
              </a:rPr>
              <a:t>say</a:t>
            </a:r>
            <a:r>
              <a:rPr lang="en-GB" sz="3200" b="1" i="0" u="none" strike="noStrike" cap="none">
                <a:solidFill>
                  <a:srgbClr val="EEC100"/>
                </a:solidFill>
                <a:latin typeface="Century Gothic"/>
                <a:ea typeface="Century Gothic"/>
                <a:cs typeface="Century Gothic"/>
                <a:sym typeface="Century Gothic"/>
              </a:rPr>
              <a:t>ing </a:t>
            </a:r>
            <a:r>
              <a:rPr lang="en-GB" sz="3200">
                <a:solidFill>
                  <a:srgbClr val="1E4E79"/>
                </a:solidFill>
                <a:latin typeface="Century Gothic"/>
                <a:ea typeface="Century Gothic"/>
                <a:cs typeface="Century Gothic"/>
                <a:sym typeface="Century Gothic"/>
              </a:rPr>
              <a:t>nothing</a:t>
            </a:r>
            <a:r>
              <a:rPr lang="en-GB" sz="3200" b="0" i="0" u="none" strike="noStrike" cap="none">
                <a:solidFill>
                  <a:srgbClr val="1E4E79"/>
                </a:solidFill>
                <a:latin typeface="Century Gothic"/>
                <a:ea typeface="Century Gothic"/>
                <a:cs typeface="Century Gothic"/>
                <a:sym typeface="Century Gothic"/>
              </a:rPr>
              <a:t>.]</a:t>
            </a:r>
            <a:endParaRPr sz="3200" b="0" i="0" u="none" strike="noStrike" cap="none">
              <a:solidFill>
                <a:srgbClr val="1E4E79"/>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5"/>
                                        </p:tgtEl>
                                        <p:attrNameLst>
                                          <p:attrName>style.visibility</p:attrName>
                                        </p:attrNameLst>
                                      </p:cBhvr>
                                      <p:to>
                                        <p:strVal val="visible"/>
                                      </p:to>
                                    </p:set>
                                    <p:animEffect transition="in" filter="fade">
                                      <p:cBhvr>
                                        <p:cTn id="7" dur="500"/>
                                        <p:tgtEl>
                                          <p:spTgt spid="3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6"/>
                                        </p:tgtEl>
                                        <p:attrNameLst>
                                          <p:attrName>style.visibility</p:attrName>
                                        </p:attrNameLst>
                                      </p:cBhvr>
                                      <p:to>
                                        <p:strVal val="visible"/>
                                      </p:to>
                                    </p:set>
                                    <p:animEffect transition="in" filter="fade">
                                      <p:cBhvr>
                                        <p:cTn id="12" dur="500"/>
                                        <p:tgtEl>
                                          <p:spTgt spid="3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7"/>
                                        </p:tgtEl>
                                        <p:attrNameLst>
                                          <p:attrName>style.visibility</p:attrName>
                                        </p:attrNameLst>
                                      </p:cBhvr>
                                      <p:to>
                                        <p:strVal val="visible"/>
                                      </p:to>
                                    </p:set>
                                    <p:animEffect transition="in" filter="fade">
                                      <p:cBhvr>
                                        <p:cTn id="17" dur="500"/>
                                        <p:tgtEl>
                                          <p:spTgt spid="3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8"/>
                                        </p:tgtEl>
                                        <p:attrNameLst>
                                          <p:attrName>style.visibility</p:attrName>
                                        </p:attrNameLst>
                                      </p:cBhvr>
                                      <p:to>
                                        <p:strVal val="visible"/>
                                      </p:to>
                                    </p:set>
                                    <p:animEffect transition="in" filter="fade">
                                      <p:cBhvr>
                                        <p:cTn id="22" dur="500"/>
                                        <p:tgtEl>
                                          <p:spTgt spid="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6"/>
          <p:cNvSpPr txBox="1">
            <a:spLocks noGrp="1"/>
          </p:cNvSpPr>
          <p:nvPr>
            <p:ph type="title"/>
          </p:nvPr>
        </p:nvSpPr>
        <p:spPr>
          <a:xfrm>
            <a:off x="0" y="828000"/>
            <a:ext cx="12192000"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1E4E79"/>
              </a:buClr>
              <a:buSzPts val="11520"/>
              <a:buFont typeface="Century Gothic"/>
              <a:buNone/>
            </a:pPr>
            <a:r>
              <a:rPr lang="en-GB" sz="11520" b="1">
                <a:solidFill>
                  <a:srgbClr val="1E4E79"/>
                </a:solidFill>
              </a:rPr>
              <a:t>sagen</a:t>
            </a:r>
            <a:endParaRPr sz="3959"/>
          </a:p>
        </p:txBody>
      </p:sp>
      <p:sp>
        <p:nvSpPr>
          <p:cNvPr id="335" name="Google Shape;335;p16"/>
          <p:cNvSpPr txBox="1"/>
          <p:nvPr/>
        </p:nvSpPr>
        <p:spPr>
          <a:xfrm>
            <a:off x="0" y="2414850"/>
            <a:ext cx="12192000"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3200"/>
              <a:buFont typeface="Century Gothic"/>
              <a:buNone/>
            </a:pPr>
            <a:r>
              <a:rPr lang="en-GB" sz="3200" b="0" i="0" u="none" strike="noStrike" cap="none">
                <a:solidFill>
                  <a:srgbClr val="1E4E79"/>
                </a:solidFill>
                <a:latin typeface="Century Gothic"/>
                <a:ea typeface="Century Gothic"/>
                <a:cs typeface="Century Gothic"/>
                <a:sym typeface="Century Gothic"/>
              </a:rPr>
              <a:t>[to say / tell | </a:t>
            </a:r>
            <a:r>
              <a:rPr lang="en-GB" sz="3200">
                <a:solidFill>
                  <a:srgbClr val="1E4E79"/>
                </a:solidFill>
                <a:latin typeface="Century Gothic"/>
                <a:ea typeface="Century Gothic"/>
                <a:cs typeface="Century Gothic"/>
                <a:sym typeface="Century Gothic"/>
              </a:rPr>
              <a:t>say</a:t>
            </a:r>
            <a:r>
              <a:rPr lang="en-GB" sz="3200" b="0" i="0" u="none" strike="noStrike" cap="none">
                <a:solidFill>
                  <a:srgbClr val="1E4E79"/>
                </a:solidFill>
                <a:latin typeface="Century Gothic"/>
                <a:ea typeface="Century Gothic"/>
                <a:cs typeface="Century Gothic"/>
                <a:sym typeface="Century Gothic"/>
              </a:rPr>
              <a:t>ing /telling]</a:t>
            </a:r>
            <a:endParaRPr sz="3200" b="0" i="0" u="none" strike="noStrike" cap="none">
              <a:solidFill>
                <a:srgbClr val="1E4E79"/>
              </a:solidFill>
              <a:latin typeface="Century Gothic"/>
              <a:ea typeface="Century Gothic"/>
              <a:cs typeface="Century Gothic"/>
              <a:sym typeface="Century Gothic"/>
            </a:endParaRPr>
          </a:p>
        </p:txBody>
      </p:sp>
      <p:sp>
        <p:nvSpPr>
          <p:cNvPr id="336" name="Google Shape;336;p16"/>
          <p:cNvSpPr txBox="1"/>
          <p:nvPr/>
        </p:nvSpPr>
        <p:spPr>
          <a:xfrm>
            <a:off x="0" y="4082400"/>
            <a:ext cx="12192000" cy="1015663"/>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6000"/>
              <a:buFont typeface="Century Gothic"/>
              <a:buNone/>
            </a:pPr>
            <a:r>
              <a:rPr lang="en-GB" sz="6000">
                <a:solidFill>
                  <a:srgbClr val="1E4E79"/>
                </a:solidFill>
                <a:latin typeface="Century Gothic"/>
                <a:ea typeface="Century Gothic"/>
                <a:cs typeface="Century Gothic"/>
                <a:sym typeface="Century Gothic"/>
              </a:rPr>
              <a:t>Der Mann</a:t>
            </a:r>
            <a:r>
              <a:rPr lang="en-GB" sz="6000" b="0" i="0" u="none" strike="noStrike" cap="none">
                <a:solidFill>
                  <a:srgbClr val="1E4E79"/>
                </a:solidFill>
                <a:latin typeface="Century Gothic"/>
                <a:ea typeface="Century Gothic"/>
                <a:cs typeface="Century Gothic"/>
                <a:sym typeface="Century Gothic"/>
              </a:rPr>
              <a:t> kann nichts </a:t>
            </a:r>
            <a:r>
              <a:rPr lang="en-GB" sz="6000" b="1" i="0" u="none" strike="noStrike" cap="none">
                <a:solidFill>
                  <a:srgbClr val="EEC100"/>
                </a:solidFill>
                <a:latin typeface="Century Gothic"/>
                <a:ea typeface="Century Gothic"/>
                <a:cs typeface="Century Gothic"/>
                <a:sym typeface="Century Gothic"/>
              </a:rPr>
              <a:t>sagen</a:t>
            </a:r>
            <a:r>
              <a:rPr lang="en-GB" sz="6000" b="0" i="0" u="none" strike="noStrike" cap="none">
                <a:solidFill>
                  <a:srgbClr val="1E4E79"/>
                </a:solidFill>
                <a:latin typeface="Century Gothic"/>
                <a:ea typeface="Century Gothic"/>
                <a:cs typeface="Century Gothic"/>
                <a:sym typeface="Century Gothic"/>
              </a:rPr>
              <a:t>. </a:t>
            </a:r>
            <a:endParaRPr sz="6000" b="0" i="0" u="none" strike="noStrike" cap="none">
              <a:solidFill>
                <a:srgbClr val="1E4E79"/>
              </a:solidFill>
              <a:latin typeface="Century Gothic"/>
              <a:ea typeface="Century Gothic"/>
              <a:cs typeface="Century Gothic"/>
              <a:sym typeface="Century Gothic"/>
            </a:endParaRPr>
          </a:p>
        </p:txBody>
      </p:sp>
      <p:sp>
        <p:nvSpPr>
          <p:cNvPr id="337" name="Google Shape;337;p16"/>
          <p:cNvSpPr txBox="1"/>
          <p:nvPr/>
        </p:nvSpPr>
        <p:spPr>
          <a:xfrm>
            <a:off x="3178633" y="5098063"/>
            <a:ext cx="5834733"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3200"/>
              <a:buFont typeface="Century Gothic"/>
              <a:buNone/>
            </a:pPr>
            <a:r>
              <a:rPr lang="en-GB" sz="3200" b="0" i="0" u="none" strike="noStrike" cap="none">
                <a:solidFill>
                  <a:srgbClr val="1E4E79"/>
                </a:solidFill>
                <a:latin typeface="Century Gothic"/>
                <a:ea typeface="Century Gothic"/>
                <a:cs typeface="Century Gothic"/>
                <a:sym typeface="Century Gothic"/>
              </a:rPr>
              <a:t>[The man can </a:t>
            </a:r>
            <a:r>
              <a:rPr lang="en-GB" sz="3200" b="1">
                <a:solidFill>
                  <a:srgbClr val="EEC100"/>
                </a:solidFill>
                <a:latin typeface="Century Gothic"/>
                <a:ea typeface="Century Gothic"/>
                <a:cs typeface="Century Gothic"/>
                <a:sym typeface="Century Gothic"/>
              </a:rPr>
              <a:t>say</a:t>
            </a:r>
            <a:r>
              <a:rPr lang="en-GB" sz="3200" b="0" i="0" u="none" strike="noStrike" cap="none">
                <a:solidFill>
                  <a:srgbClr val="1E4E79"/>
                </a:solidFill>
                <a:latin typeface="Century Gothic"/>
                <a:ea typeface="Century Gothic"/>
                <a:cs typeface="Century Gothic"/>
                <a:sym typeface="Century Gothic"/>
              </a:rPr>
              <a:t> nothing.]</a:t>
            </a:r>
            <a:endParaRPr sz="3200" b="0" i="0" u="none" strike="noStrike" cap="none">
              <a:solidFill>
                <a:srgbClr val="1E4E79"/>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4"/>
                                        </p:tgtEl>
                                        <p:attrNameLst>
                                          <p:attrName>style.visibility</p:attrName>
                                        </p:attrNameLst>
                                      </p:cBhvr>
                                      <p:to>
                                        <p:strVal val="visible"/>
                                      </p:to>
                                    </p:set>
                                    <p:animEffect transition="in" filter="fade">
                                      <p:cBhvr>
                                        <p:cTn id="7" dur="500"/>
                                        <p:tgtEl>
                                          <p:spTgt spid="3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5"/>
                                        </p:tgtEl>
                                        <p:attrNameLst>
                                          <p:attrName>style.visibility</p:attrName>
                                        </p:attrNameLst>
                                      </p:cBhvr>
                                      <p:to>
                                        <p:strVal val="visible"/>
                                      </p:to>
                                    </p:set>
                                    <p:animEffect transition="in" filter="fade">
                                      <p:cBhvr>
                                        <p:cTn id="12" dur="500"/>
                                        <p:tgtEl>
                                          <p:spTgt spid="3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6"/>
                                        </p:tgtEl>
                                        <p:attrNameLst>
                                          <p:attrName>style.visibility</p:attrName>
                                        </p:attrNameLst>
                                      </p:cBhvr>
                                      <p:to>
                                        <p:strVal val="visible"/>
                                      </p:to>
                                    </p:set>
                                    <p:animEffect transition="in" filter="fade">
                                      <p:cBhvr>
                                        <p:cTn id="17" dur="500"/>
                                        <p:tgtEl>
                                          <p:spTgt spid="3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7"/>
                                        </p:tgtEl>
                                        <p:attrNameLst>
                                          <p:attrName>style.visibility</p:attrName>
                                        </p:attrNameLst>
                                      </p:cBhvr>
                                      <p:to>
                                        <p:strVal val="visible"/>
                                      </p:to>
                                    </p:set>
                                    <p:animEffect transition="in" filter="fade">
                                      <p:cBhvr>
                                        <p:cTn id="22" dur="500"/>
                                        <p:tgtEl>
                                          <p:spTgt spid="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17" descr="question mark action button"/>
          <p:cNvSpPr/>
          <p:nvPr/>
        </p:nvSpPr>
        <p:spPr>
          <a:xfrm>
            <a:off x="900000" y="222206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EEC1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344" name="Google Shape;344;p17"/>
          <p:cNvSpPr txBox="1">
            <a:spLocks noGrp="1"/>
          </p:cNvSpPr>
          <p:nvPr>
            <p:ph type="title"/>
          </p:nvPr>
        </p:nvSpPr>
        <p:spPr>
          <a:xfrm>
            <a:off x="0" y="828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E4E79"/>
              </a:buClr>
              <a:buSzPts val="11500"/>
              <a:buFont typeface="Century Gothic"/>
              <a:buNone/>
            </a:pPr>
            <a:r>
              <a:rPr lang="en-GB" sz="11500" b="1">
                <a:solidFill>
                  <a:srgbClr val="1E4E79"/>
                </a:solidFill>
              </a:rPr>
              <a:t>sagt</a:t>
            </a:r>
            <a:endParaRPr sz="11500" b="1">
              <a:solidFill>
                <a:srgbClr val="1E4E79"/>
              </a:solidFill>
            </a:endParaRPr>
          </a:p>
        </p:txBody>
      </p:sp>
      <p:sp>
        <p:nvSpPr>
          <p:cNvPr id="345" name="Google Shape;345;p17"/>
          <p:cNvSpPr txBox="1"/>
          <p:nvPr/>
        </p:nvSpPr>
        <p:spPr>
          <a:xfrm>
            <a:off x="1562794" y="2454434"/>
            <a:ext cx="9127373"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3200"/>
              <a:buFont typeface="Century Gothic"/>
              <a:buNone/>
            </a:pPr>
            <a:r>
              <a:rPr lang="en-GB" sz="3200" b="0" i="0" u="none" strike="noStrike" cap="none">
                <a:solidFill>
                  <a:srgbClr val="1E4E79"/>
                </a:solidFill>
                <a:latin typeface="Century Gothic"/>
                <a:ea typeface="Century Gothic"/>
                <a:cs typeface="Century Gothic"/>
                <a:sym typeface="Century Gothic"/>
              </a:rPr>
              <a:t>[</a:t>
            </a:r>
            <a:r>
              <a:rPr lang="en-GB" sz="3200">
                <a:solidFill>
                  <a:srgbClr val="1E4E79"/>
                </a:solidFill>
                <a:latin typeface="Century Gothic"/>
                <a:ea typeface="Century Gothic"/>
                <a:cs typeface="Century Gothic"/>
                <a:sym typeface="Century Gothic"/>
              </a:rPr>
              <a:t>say</a:t>
            </a:r>
            <a:r>
              <a:rPr lang="en-GB" sz="3200" b="0" i="0" u="none" strike="noStrike" cap="none">
                <a:solidFill>
                  <a:srgbClr val="1E4E79"/>
                </a:solidFill>
                <a:latin typeface="Century Gothic"/>
                <a:ea typeface="Century Gothic"/>
                <a:cs typeface="Century Gothic"/>
                <a:sym typeface="Century Gothic"/>
              </a:rPr>
              <a:t>s / tells| is </a:t>
            </a:r>
            <a:r>
              <a:rPr lang="en-GB" sz="3200">
                <a:solidFill>
                  <a:srgbClr val="1E4E79"/>
                </a:solidFill>
                <a:latin typeface="Century Gothic"/>
                <a:ea typeface="Century Gothic"/>
                <a:cs typeface="Century Gothic"/>
                <a:sym typeface="Century Gothic"/>
              </a:rPr>
              <a:t>say</a:t>
            </a:r>
            <a:r>
              <a:rPr lang="en-GB" sz="3200" b="0" i="0" u="none" strike="noStrike" cap="none">
                <a:solidFill>
                  <a:srgbClr val="1E4E79"/>
                </a:solidFill>
                <a:latin typeface="Century Gothic"/>
                <a:ea typeface="Century Gothic"/>
                <a:cs typeface="Century Gothic"/>
                <a:sym typeface="Century Gothic"/>
              </a:rPr>
              <a:t>ing / telling]</a:t>
            </a:r>
            <a:endParaRPr sz="3200" b="0" i="0" u="none" strike="noStrike" cap="none">
              <a:solidFill>
                <a:srgbClr val="1E4E79"/>
              </a:solidFill>
              <a:latin typeface="Century Gothic"/>
              <a:ea typeface="Century Gothic"/>
              <a:cs typeface="Century Gothic"/>
              <a:sym typeface="Century Gothic"/>
            </a:endParaRPr>
          </a:p>
        </p:txBody>
      </p:sp>
      <p:sp>
        <p:nvSpPr>
          <p:cNvPr id="346" name="Google Shape;346;p17" descr="question mark action button"/>
          <p:cNvSpPr/>
          <p:nvPr/>
        </p:nvSpPr>
        <p:spPr>
          <a:xfrm>
            <a:off x="900000" y="510331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EEC1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347" name="Google Shape;347;p17"/>
          <p:cNvSpPr txBox="1"/>
          <p:nvPr/>
        </p:nvSpPr>
        <p:spPr>
          <a:xfrm>
            <a:off x="1828800" y="4064754"/>
            <a:ext cx="9086850" cy="1015663"/>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6000"/>
              <a:buFont typeface="Century Gothic"/>
              <a:buNone/>
            </a:pPr>
            <a:r>
              <a:rPr lang="en-GB" sz="6000" b="0" i="0" u="none" strike="noStrike" cap="none">
                <a:solidFill>
                  <a:srgbClr val="1E4E79"/>
                </a:solidFill>
                <a:latin typeface="Century Gothic"/>
                <a:ea typeface="Century Gothic"/>
                <a:cs typeface="Century Gothic"/>
                <a:sym typeface="Century Gothic"/>
              </a:rPr>
              <a:t>Der Mann ____ nichts.</a:t>
            </a:r>
            <a:endParaRPr sz="6000" b="0" i="0" u="none" strike="noStrike" cap="none">
              <a:solidFill>
                <a:srgbClr val="EA5F00"/>
              </a:solidFill>
              <a:latin typeface="Century Gothic"/>
              <a:ea typeface="Century Gothic"/>
              <a:cs typeface="Century Gothic"/>
              <a:sym typeface="Century Gothic"/>
            </a:endParaRPr>
          </a:p>
        </p:txBody>
      </p:sp>
      <p:sp>
        <p:nvSpPr>
          <p:cNvPr id="348" name="Google Shape;348;p17"/>
          <p:cNvSpPr/>
          <p:nvPr/>
        </p:nvSpPr>
        <p:spPr>
          <a:xfrm>
            <a:off x="6126480" y="3980894"/>
            <a:ext cx="1770036"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EC100"/>
              </a:buClr>
              <a:buSzPts val="6000"/>
              <a:buFont typeface="Century Gothic"/>
              <a:buNone/>
            </a:pPr>
            <a:r>
              <a:rPr lang="en-GB" sz="6000" b="1" i="0" u="none" strike="noStrike" cap="none">
                <a:solidFill>
                  <a:srgbClr val="EEC100"/>
                </a:solidFill>
                <a:latin typeface="Century Gothic"/>
                <a:ea typeface="Century Gothic"/>
                <a:cs typeface="Century Gothic"/>
                <a:sym typeface="Century Gothic"/>
              </a:rPr>
              <a:t>sagt</a:t>
            </a:r>
            <a:endParaRPr sz="6000" b="0" i="0" u="none" strike="noStrike" cap="none">
              <a:solidFill>
                <a:srgbClr val="EEC100"/>
              </a:solidFill>
              <a:latin typeface="Century Gothic"/>
              <a:ea typeface="Century Gothic"/>
              <a:cs typeface="Century Gothic"/>
              <a:sym typeface="Century Gothic"/>
            </a:endParaRPr>
          </a:p>
        </p:txBody>
      </p:sp>
      <p:sp>
        <p:nvSpPr>
          <p:cNvPr id="349" name="Google Shape;349;p17"/>
          <p:cNvSpPr txBox="1"/>
          <p:nvPr/>
        </p:nvSpPr>
        <p:spPr>
          <a:xfrm>
            <a:off x="1442518" y="4996557"/>
            <a:ext cx="9729206"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3200"/>
              <a:buFont typeface="Century Gothic"/>
              <a:buNone/>
            </a:pPr>
            <a:r>
              <a:rPr lang="en-GB" sz="3200" b="0" i="0" u="none" strike="noStrike" cap="none">
                <a:solidFill>
                  <a:srgbClr val="1E4E79"/>
                </a:solidFill>
                <a:latin typeface="Century Gothic"/>
                <a:ea typeface="Century Gothic"/>
                <a:cs typeface="Century Gothic"/>
                <a:sym typeface="Century Gothic"/>
              </a:rPr>
              <a:t>[The man </a:t>
            </a:r>
            <a:r>
              <a:rPr lang="en-GB" sz="3200" b="1">
                <a:solidFill>
                  <a:srgbClr val="EEC100"/>
                </a:solidFill>
                <a:latin typeface="Century Gothic"/>
                <a:ea typeface="Century Gothic"/>
                <a:cs typeface="Century Gothic"/>
                <a:sym typeface="Century Gothic"/>
              </a:rPr>
              <a:t>say</a:t>
            </a:r>
            <a:r>
              <a:rPr lang="en-GB" sz="3200" b="1" i="0" u="none" strike="noStrike" cap="none">
                <a:solidFill>
                  <a:srgbClr val="EEC100"/>
                </a:solidFill>
                <a:latin typeface="Century Gothic"/>
                <a:ea typeface="Century Gothic"/>
                <a:cs typeface="Century Gothic"/>
                <a:sym typeface="Century Gothic"/>
              </a:rPr>
              <a:t>s </a:t>
            </a:r>
            <a:r>
              <a:rPr lang="en-GB" sz="3200" b="0" i="0" u="none" strike="noStrike" cap="none">
                <a:solidFill>
                  <a:srgbClr val="1E4E79"/>
                </a:solidFill>
                <a:latin typeface="Century Gothic"/>
                <a:ea typeface="Century Gothic"/>
                <a:cs typeface="Century Gothic"/>
                <a:sym typeface="Century Gothic"/>
              </a:rPr>
              <a:t>|</a:t>
            </a:r>
            <a:r>
              <a:rPr lang="en-GB" sz="3200" b="1" i="0" u="none" strike="noStrike" cap="none">
                <a:solidFill>
                  <a:srgbClr val="EEC100"/>
                </a:solidFill>
                <a:latin typeface="Century Gothic"/>
                <a:ea typeface="Century Gothic"/>
                <a:cs typeface="Century Gothic"/>
                <a:sym typeface="Century Gothic"/>
              </a:rPr>
              <a:t> is </a:t>
            </a:r>
            <a:r>
              <a:rPr lang="en-GB" sz="3200" b="1">
                <a:solidFill>
                  <a:srgbClr val="EEC100"/>
                </a:solidFill>
                <a:latin typeface="Century Gothic"/>
                <a:ea typeface="Century Gothic"/>
                <a:cs typeface="Century Gothic"/>
                <a:sym typeface="Century Gothic"/>
              </a:rPr>
              <a:t>say</a:t>
            </a:r>
            <a:r>
              <a:rPr lang="en-GB" sz="3200" b="1" i="0" u="none" strike="noStrike" cap="none">
                <a:solidFill>
                  <a:srgbClr val="EEC100"/>
                </a:solidFill>
                <a:latin typeface="Century Gothic"/>
                <a:ea typeface="Century Gothic"/>
                <a:cs typeface="Century Gothic"/>
                <a:sym typeface="Century Gothic"/>
              </a:rPr>
              <a:t>ing </a:t>
            </a:r>
            <a:r>
              <a:rPr lang="en-GB" sz="3200">
                <a:solidFill>
                  <a:srgbClr val="1E4E79"/>
                </a:solidFill>
                <a:latin typeface="Century Gothic"/>
                <a:ea typeface="Century Gothic"/>
                <a:cs typeface="Century Gothic"/>
                <a:sym typeface="Century Gothic"/>
              </a:rPr>
              <a:t>nothing</a:t>
            </a:r>
            <a:r>
              <a:rPr lang="en-GB" sz="3200" b="0" i="0" u="none" strike="noStrike" cap="none">
                <a:solidFill>
                  <a:srgbClr val="1E4E79"/>
                </a:solidFill>
                <a:latin typeface="Century Gothic"/>
                <a:ea typeface="Century Gothic"/>
                <a:cs typeface="Century Gothic"/>
                <a:sym typeface="Century Gothic"/>
              </a:rPr>
              <a:t>.]</a:t>
            </a:r>
            <a:endParaRPr sz="3200" b="0" i="0" u="none" strike="noStrike" cap="none">
              <a:solidFill>
                <a:srgbClr val="1E4E79"/>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4"/>
                                        </p:tgtEl>
                                        <p:attrNameLst>
                                          <p:attrName>style.visibility</p:attrName>
                                        </p:attrNameLst>
                                      </p:cBhvr>
                                      <p:to>
                                        <p:strVal val="visible"/>
                                      </p:to>
                                    </p:set>
                                    <p:animEffect transition="in" filter="fade">
                                      <p:cBhvr>
                                        <p:cTn id="7" dur="500"/>
                                        <p:tgtEl>
                                          <p:spTgt spid="3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3"/>
                                        </p:tgtEl>
                                        <p:attrNameLst>
                                          <p:attrName>style.visibility</p:attrName>
                                        </p:attrNameLst>
                                      </p:cBhvr>
                                      <p:to>
                                        <p:strVal val="visible"/>
                                      </p:to>
                                    </p:set>
                                    <p:animEffect transition="in" filter="fade">
                                      <p:cBhvr>
                                        <p:cTn id="12" dur="500"/>
                                        <p:tgtEl>
                                          <p:spTgt spid="3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5"/>
                                        </p:tgtEl>
                                        <p:attrNameLst>
                                          <p:attrName>style.visibility</p:attrName>
                                        </p:attrNameLst>
                                      </p:cBhvr>
                                      <p:to>
                                        <p:strVal val="visible"/>
                                      </p:to>
                                    </p:set>
                                    <p:animEffect transition="in" filter="fade">
                                      <p:cBhvr>
                                        <p:cTn id="17" dur="500"/>
                                        <p:tgtEl>
                                          <p:spTgt spid="3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7"/>
                                        </p:tgtEl>
                                        <p:attrNameLst>
                                          <p:attrName>style.visibility</p:attrName>
                                        </p:attrNameLst>
                                      </p:cBhvr>
                                      <p:to>
                                        <p:strVal val="visible"/>
                                      </p:to>
                                    </p:set>
                                    <p:animEffect transition="in" filter="fade">
                                      <p:cBhvr>
                                        <p:cTn id="22" dur="500"/>
                                        <p:tgtEl>
                                          <p:spTgt spid="34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8"/>
                                        </p:tgtEl>
                                        <p:attrNameLst>
                                          <p:attrName>style.visibility</p:attrName>
                                        </p:attrNameLst>
                                      </p:cBhvr>
                                      <p:to>
                                        <p:strVal val="visible"/>
                                      </p:to>
                                    </p:set>
                                    <p:animEffect transition="in" filter="fade">
                                      <p:cBhvr>
                                        <p:cTn id="27" dur="500"/>
                                        <p:tgtEl>
                                          <p:spTgt spid="34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6"/>
                                        </p:tgtEl>
                                        <p:attrNameLst>
                                          <p:attrName>style.visibility</p:attrName>
                                        </p:attrNameLst>
                                      </p:cBhvr>
                                      <p:to>
                                        <p:strVal val="visible"/>
                                      </p:to>
                                    </p:set>
                                    <p:animEffect transition="in" filter="fade">
                                      <p:cBhvr>
                                        <p:cTn id="32" dur="500"/>
                                        <p:tgtEl>
                                          <p:spTgt spid="34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49"/>
                                        </p:tgtEl>
                                        <p:attrNameLst>
                                          <p:attrName>style.visibility</p:attrName>
                                        </p:attrNameLst>
                                      </p:cBhvr>
                                      <p:to>
                                        <p:strVal val="visible"/>
                                      </p:to>
                                    </p:set>
                                    <p:animEffect transition="in" filter="fade">
                                      <p:cBhvr>
                                        <p:cTn id="37" dur="500"/>
                                        <p:tgtEl>
                                          <p:spTgt spid="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18" descr="question mark action button"/>
          <p:cNvSpPr/>
          <p:nvPr/>
        </p:nvSpPr>
        <p:spPr>
          <a:xfrm>
            <a:off x="900000" y="222206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EEC1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356" name="Google Shape;356;p18"/>
          <p:cNvSpPr txBox="1">
            <a:spLocks noGrp="1"/>
          </p:cNvSpPr>
          <p:nvPr>
            <p:ph type="title"/>
          </p:nvPr>
        </p:nvSpPr>
        <p:spPr>
          <a:xfrm>
            <a:off x="0" y="828399"/>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E4E79"/>
              </a:buClr>
              <a:buSzPts val="11500"/>
              <a:buFont typeface="Century Gothic"/>
              <a:buNone/>
            </a:pPr>
            <a:r>
              <a:rPr lang="en-GB" sz="11500" b="1">
                <a:solidFill>
                  <a:srgbClr val="1E4E79"/>
                </a:solidFill>
              </a:rPr>
              <a:t>sagen</a:t>
            </a:r>
            <a:endParaRPr sz="11500"/>
          </a:p>
        </p:txBody>
      </p:sp>
      <p:sp>
        <p:nvSpPr>
          <p:cNvPr id="357" name="Google Shape;357;p18"/>
          <p:cNvSpPr txBox="1"/>
          <p:nvPr/>
        </p:nvSpPr>
        <p:spPr>
          <a:xfrm>
            <a:off x="3272066" y="2395800"/>
            <a:ext cx="6100534"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3200"/>
              <a:buFont typeface="Century Gothic"/>
              <a:buNone/>
            </a:pPr>
            <a:r>
              <a:rPr lang="en-GB" sz="3200" b="0" i="0" u="none" strike="noStrike" cap="none">
                <a:solidFill>
                  <a:srgbClr val="1E4E79"/>
                </a:solidFill>
                <a:latin typeface="Century Gothic"/>
                <a:ea typeface="Century Gothic"/>
                <a:cs typeface="Century Gothic"/>
                <a:sym typeface="Century Gothic"/>
              </a:rPr>
              <a:t>[to say / tell | </a:t>
            </a:r>
            <a:r>
              <a:rPr lang="en-GB" sz="3200">
                <a:solidFill>
                  <a:srgbClr val="1E4E79"/>
                </a:solidFill>
                <a:latin typeface="Century Gothic"/>
                <a:ea typeface="Century Gothic"/>
                <a:cs typeface="Century Gothic"/>
                <a:sym typeface="Century Gothic"/>
              </a:rPr>
              <a:t>say</a:t>
            </a:r>
            <a:r>
              <a:rPr lang="en-GB" sz="3200" b="0" i="0" u="none" strike="noStrike" cap="none">
                <a:solidFill>
                  <a:srgbClr val="1E4E79"/>
                </a:solidFill>
                <a:latin typeface="Century Gothic"/>
                <a:ea typeface="Century Gothic"/>
                <a:cs typeface="Century Gothic"/>
                <a:sym typeface="Century Gothic"/>
              </a:rPr>
              <a:t>ing / telling]</a:t>
            </a:r>
            <a:endParaRPr sz="3200" b="0" i="0" u="none" strike="noStrike" cap="none">
              <a:solidFill>
                <a:srgbClr val="1E4E79"/>
              </a:solidFill>
              <a:latin typeface="Century Gothic"/>
              <a:ea typeface="Century Gothic"/>
              <a:cs typeface="Century Gothic"/>
              <a:sym typeface="Century Gothic"/>
            </a:endParaRPr>
          </a:p>
        </p:txBody>
      </p:sp>
      <p:sp>
        <p:nvSpPr>
          <p:cNvPr id="358" name="Google Shape;358;p18" descr="question mark action button"/>
          <p:cNvSpPr/>
          <p:nvPr/>
        </p:nvSpPr>
        <p:spPr>
          <a:xfrm>
            <a:off x="900000" y="5104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EEC1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359" name="Google Shape;359;p18"/>
          <p:cNvSpPr txBox="1"/>
          <p:nvPr/>
        </p:nvSpPr>
        <p:spPr>
          <a:xfrm>
            <a:off x="0" y="4082400"/>
            <a:ext cx="12192000" cy="1015663"/>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6000"/>
              <a:buFont typeface="Century Gothic"/>
              <a:buNone/>
            </a:pPr>
            <a:r>
              <a:rPr lang="en-GB" sz="6000" b="0" i="0" u="none" strike="noStrike" cap="none">
                <a:solidFill>
                  <a:srgbClr val="1E4E79"/>
                </a:solidFill>
                <a:latin typeface="Century Gothic"/>
                <a:ea typeface="Century Gothic"/>
                <a:cs typeface="Century Gothic"/>
                <a:sym typeface="Century Gothic"/>
              </a:rPr>
              <a:t>Der Mann kann nichts_______.</a:t>
            </a:r>
            <a:endParaRPr sz="6000" b="0" i="0" u="none" strike="noStrike" cap="none">
              <a:solidFill>
                <a:srgbClr val="1E4E79"/>
              </a:solidFill>
              <a:latin typeface="Century Gothic"/>
              <a:ea typeface="Century Gothic"/>
              <a:cs typeface="Century Gothic"/>
              <a:sym typeface="Century Gothic"/>
            </a:endParaRPr>
          </a:p>
        </p:txBody>
      </p:sp>
      <p:sp>
        <p:nvSpPr>
          <p:cNvPr id="360" name="Google Shape;360;p18"/>
          <p:cNvSpPr/>
          <p:nvPr/>
        </p:nvSpPr>
        <p:spPr>
          <a:xfrm>
            <a:off x="8781079" y="3978694"/>
            <a:ext cx="2492990"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EC100"/>
              </a:buClr>
              <a:buSzPts val="6000"/>
              <a:buFont typeface="Century Gothic"/>
              <a:buNone/>
            </a:pPr>
            <a:r>
              <a:rPr lang="en-GB" sz="6000" b="1">
                <a:solidFill>
                  <a:srgbClr val="EEC100"/>
                </a:solidFill>
                <a:latin typeface="Century Gothic"/>
                <a:ea typeface="Century Gothic"/>
                <a:cs typeface="Century Gothic"/>
                <a:sym typeface="Century Gothic"/>
              </a:rPr>
              <a:t>sag</a:t>
            </a:r>
            <a:r>
              <a:rPr lang="en-GB" sz="6000" b="1" i="0" u="none" strike="noStrike" cap="none">
                <a:solidFill>
                  <a:srgbClr val="EEC100"/>
                </a:solidFill>
                <a:latin typeface="Century Gothic"/>
                <a:ea typeface="Century Gothic"/>
                <a:cs typeface="Century Gothic"/>
                <a:sym typeface="Century Gothic"/>
              </a:rPr>
              <a:t>en</a:t>
            </a:r>
            <a:endParaRPr sz="6000" b="0" i="0" u="none" strike="noStrike" cap="none">
              <a:solidFill>
                <a:srgbClr val="EEC100"/>
              </a:solidFill>
              <a:latin typeface="Century Gothic"/>
              <a:ea typeface="Century Gothic"/>
              <a:cs typeface="Century Gothic"/>
              <a:sym typeface="Century Gothic"/>
            </a:endParaRPr>
          </a:p>
        </p:txBody>
      </p:sp>
      <p:sp>
        <p:nvSpPr>
          <p:cNvPr id="361" name="Google Shape;361;p18"/>
          <p:cNvSpPr txBox="1"/>
          <p:nvPr/>
        </p:nvSpPr>
        <p:spPr>
          <a:xfrm>
            <a:off x="3305226" y="5023035"/>
            <a:ext cx="5634287"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3200"/>
              <a:buFont typeface="Century Gothic"/>
              <a:buNone/>
            </a:pPr>
            <a:r>
              <a:rPr lang="en-GB" sz="3200" b="0" i="0" u="none" strike="noStrike" cap="none">
                <a:solidFill>
                  <a:srgbClr val="1E4E79"/>
                </a:solidFill>
                <a:latin typeface="Century Gothic"/>
                <a:ea typeface="Century Gothic"/>
                <a:cs typeface="Century Gothic"/>
                <a:sym typeface="Century Gothic"/>
              </a:rPr>
              <a:t>[The man can say </a:t>
            </a:r>
            <a:r>
              <a:rPr lang="en-GB" sz="3200" b="1" i="0" u="none" strike="noStrike" cap="none">
                <a:solidFill>
                  <a:srgbClr val="EEC100"/>
                </a:solidFill>
                <a:latin typeface="Century Gothic"/>
                <a:ea typeface="Century Gothic"/>
                <a:cs typeface="Century Gothic"/>
                <a:sym typeface="Century Gothic"/>
              </a:rPr>
              <a:t>nothing</a:t>
            </a:r>
            <a:r>
              <a:rPr lang="en-GB" sz="3200" b="0" i="0" u="none" strike="noStrike" cap="none">
                <a:solidFill>
                  <a:srgbClr val="1E4E79"/>
                </a:solidFill>
                <a:latin typeface="Century Gothic"/>
                <a:ea typeface="Century Gothic"/>
                <a:cs typeface="Century Gothic"/>
                <a:sym typeface="Century Gothic"/>
              </a:rPr>
              <a:t>.]</a:t>
            </a:r>
            <a:endParaRPr sz="3200" b="0" i="0" u="none" strike="noStrike" cap="none">
              <a:solidFill>
                <a:srgbClr val="1E4E79"/>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6"/>
                                        </p:tgtEl>
                                        <p:attrNameLst>
                                          <p:attrName>style.visibility</p:attrName>
                                        </p:attrNameLst>
                                      </p:cBhvr>
                                      <p:to>
                                        <p:strVal val="visible"/>
                                      </p:to>
                                    </p:set>
                                    <p:animEffect transition="in" filter="fade">
                                      <p:cBhvr>
                                        <p:cTn id="7" dur="500"/>
                                        <p:tgtEl>
                                          <p:spTgt spid="3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5"/>
                                        </p:tgtEl>
                                        <p:attrNameLst>
                                          <p:attrName>style.visibility</p:attrName>
                                        </p:attrNameLst>
                                      </p:cBhvr>
                                      <p:to>
                                        <p:strVal val="visible"/>
                                      </p:to>
                                    </p:set>
                                    <p:animEffect transition="in" filter="fade">
                                      <p:cBhvr>
                                        <p:cTn id="12" dur="500"/>
                                        <p:tgtEl>
                                          <p:spTgt spid="35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7"/>
                                        </p:tgtEl>
                                        <p:attrNameLst>
                                          <p:attrName>style.visibility</p:attrName>
                                        </p:attrNameLst>
                                      </p:cBhvr>
                                      <p:to>
                                        <p:strVal val="visible"/>
                                      </p:to>
                                    </p:set>
                                    <p:animEffect transition="in" filter="fade">
                                      <p:cBhvr>
                                        <p:cTn id="17" dur="500"/>
                                        <p:tgtEl>
                                          <p:spTgt spid="35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9"/>
                                        </p:tgtEl>
                                        <p:attrNameLst>
                                          <p:attrName>style.visibility</p:attrName>
                                        </p:attrNameLst>
                                      </p:cBhvr>
                                      <p:to>
                                        <p:strVal val="visible"/>
                                      </p:to>
                                    </p:set>
                                    <p:animEffect transition="in" filter="fade">
                                      <p:cBhvr>
                                        <p:cTn id="22" dur="500"/>
                                        <p:tgtEl>
                                          <p:spTgt spid="35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0"/>
                                        </p:tgtEl>
                                        <p:attrNameLst>
                                          <p:attrName>style.visibility</p:attrName>
                                        </p:attrNameLst>
                                      </p:cBhvr>
                                      <p:to>
                                        <p:strVal val="visible"/>
                                      </p:to>
                                    </p:set>
                                    <p:animEffect transition="in" filter="fade">
                                      <p:cBhvr>
                                        <p:cTn id="27" dur="500"/>
                                        <p:tgtEl>
                                          <p:spTgt spid="36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58"/>
                                        </p:tgtEl>
                                        <p:attrNameLst>
                                          <p:attrName>style.visibility</p:attrName>
                                        </p:attrNameLst>
                                      </p:cBhvr>
                                      <p:to>
                                        <p:strVal val="visible"/>
                                      </p:to>
                                    </p:set>
                                    <p:animEffect transition="in" filter="fade">
                                      <p:cBhvr>
                                        <p:cTn id="32" dur="500"/>
                                        <p:tgtEl>
                                          <p:spTgt spid="35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61"/>
                                        </p:tgtEl>
                                        <p:attrNameLst>
                                          <p:attrName>style.visibility</p:attrName>
                                        </p:attrNameLst>
                                      </p:cBhvr>
                                      <p:to>
                                        <p:strVal val="visible"/>
                                      </p:to>
                                    </p:set>
                                    <p:animEffect transition="in" filter="fade">
                                      <p:cBhvr>
                                        <p:cTn id="37" dur="500"/>
                                        <p:tgtEl>
                                          <p:spTgt spid="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6"/>
        <p:cNvGrpSpPr/>
        <p:nvPr/>
      </p:nvGrpSpPr>
      <p:grpSpPr>
        <a:xfrm>
          <a:off x="0" y="0"/>
          <a:ext cx="0" cy="0"/>
          <a:chOff x="0" y="0"/>
          <a:chExt cx="0" cy="0"/>
        </a:xfrm>
      </p:grpSpPr>
      <p:pic>
        <p:nvPicPr>
          <p:cNvPr id="367" name="Google Shape;367;p19" descr="background rectangle"/>
          <p:cNvPicPr preferRelativeResize="0"/>
          <p:nvPr/>
        </p:nvPicPr>
        <p:blipFill rotWithShape="1">
          <a:blip r:embed="rId4">
            <a:alphaModFix/>
          </a:blip>
          <a:srcRect/>
          <a:stretch/>
        </p:blipFill>
        <p:spPr>
          <a:xfrm>
            <a:off x="0" y="294041"/>
            <a:ext cx="6807200" cy="869950"/>
          </a:xfrm>
          <a:prstGeom prst="rect">
            <a:avLst/>
          </a:prstGeom>
          <a:noFill/>
          <a:ln>
            <a:noFill/>
          </a:ln>
        </p:spPr>
      </p:pic>
      <p:sp>
        <p:nvSpPr>
          <p:cNvPr id="368" name="Google Shape;368;p19"/>
          <p:cNvSpPr txBox="1">
            <a:spLocks noGrp="1"/>
          </p:cNvSpPr>
          <p:nvPr>
            <p:ph type="title"/>
          </p:nvPr>
        </p:nvSpPr>
        <p:spPr>
          <a:xfrm>
            <a:off x="0" y="294041"/>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sp>
        <p:nvSpPr>
          <p:cNvPr id="369" name="Google Shape;369;p19"/>
          <p:cNvSpPr/>
          <p:nvPr/>
        </p:nvSpPr>
        <p:spPr>
          <a:xfrm>
            <a:off x="11008800" y="247046"/>
            <a:ext cx="950400"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lesen</a:t>
            </a:r>
            <a:endParaRPr sz="2000" b="1" i="0" u="none" strike="noStrike" cap="none">
              <a:solidFill>
                <a:srgbClr val="FFFFFF"/>
              </a:solidFill>
              <a:latin typeface="Century Gothic"/>
              <a:ea typeface="Century Gothic"/>
              <a:cs typeface="Century Gothic"/>
              <a:sym typeface="Century Gothic"/>
            </a:endParaRPr>
          </a:p>
        </p:txBody>
      </p:sp>
      <p:pic>
        <p:nvPicPr>
          <p:cNvPr id="370" name="Google Shape;370;p19" descr="http://www.clker.com/cliparts/w/d/u/B/w/V/stamp1-md.png"/>
          <p:cNvPicPr preferRelativeResize="0"/>
          <p:nvPr/>
        </p:nvPicPr>
        <p:blipFill rotWithShape="1">
          <a:blip r:embed="rId5">
            <a:alphaModFix/>
          </a:blip>
          <a:srcRect/>
          <a:stretch/>
        </p:blipFill>
        <p:spPr>
          <a:xfrm rot="1745032">
            <a:off x="5034673" y="3398473"/>
            <a:ext cx="2332069" cy="2112950"/>
          </a:xfrm>
          <a:prstGeom prst="rect">
            <a:avLst/>
          </a:prstGeom>
          <a:noFill/>
          <a:ln>
            <a:noFill/>
          </a:ln>
        </p:spPr>
      </p:pic>
      <p:sp>
        <p:nvSpPr>
          <p:cNvPr id="371" name="Google Shape;371;p19"/>
          <p:cNvSpPr txBox="1"/>
          <p:nvPr/>
        </p:nvSpPr>
        <p:spPr>
          <a:xfrm>
            <a:off x="104707" y="1529912"/>
            <a:ext cx="12192000" cy="22159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3800" b="1">
                <a:solidFill>
                  <a:srgbClr val="1E4E79"/>
                </a:solidFill>
                <a:latin typeface="Century Gothic"/>
                <a:ea typeface="Century Gothic"/>
                <a:cs typeface="Century Gothic"/>
                <a:sym typeface="Century Gothic"/>
              </a:rPr>
              <a:t>was?</a:t>
            </a:r>
            <a:endParaRPr/>
          </a:p>
        </p:txBody>
      </p:sp>
      <p:pic>
        <p:nvPicPr>
          <p:cNvPr id="372" name="Google Shape;372;p19"/>
          <p:cNvPicPr preferRelativeResize="0"/>
          <p:nvPr/>
        </p:nvPicPr>
        <p:blipFill rotWithShape="1">
          <a:blip r:embed="rId6">
            <a:alphaModFix/>
          </a:blip>
          <a:srcRect/>
          <a:stretch/>
        </p:blipFill>
        <p:spPr>
          <a:xfrm>
            <a:off x="188746" y="1093813"/>
            <a:ext cx="1495088" cy="1544094"/>
          </a:xfrm>
          <a:prstGeom prst="rect">
            <a:avLst/>
          </a:prstGeom>
          <a:noFill/>
          <a:ln>
            <a:noFill/>
          </a:ln>
        </p:spPr>
      </p:pic>
      <p:sp>
        <p:nvSpPr>
          <p:cNvPr id="373" name="Google Shape;373;p19"/>
          <p:cNvSpPr txBox="1"/>
          <p:nvPr/>
        </p:nvSpPr>
        <p:spPr>
          <a:xfrm rot="-250438">
            <a:off x="5168105" y="3940402"/>
            <a:ext cx="206520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800" b="1">
                <a:solidFill>
                  <a:srgbClr val="1F3864"/>
                </a:solidFill>
                <a:latin typeface="Century Gothic"/>
                <a:ea typeface="Century Gothic"/>
                <a:cs typeface="Century Gothic"/>
                <a:sym typeface="Century Gothic"/>
              </a:rPr>
              <a:t>what?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1"/>
                                        </p:tgtEl>
                                        <p:attrNameLst>
                                          <p:attrName>style.visibility</p:attrName>
                                        </p:attrNameLst>
                                      </p:cBhvr>
                                      <p:to>
                                        <p:strVal val="visible"/>
                                      </p:to>
                                    </p:set>
                                    <p:animEffect transition="in" filter="fade">
                                      <p:cBhvr>
                                        <p:cTn id="7" dur="500"/>
                                        <p:tgtEl>
                                          <p:spTgt spid="371"/>
                                        </p:tgtEl>
                                      </p:cBhvr>
                                    </p:animEffect>
                                  </p:childTnLst>
                                </p:cTn>
                              </p:par>
                              <p:par>
                                <p:cTn id="8" presetID="10" presetClass="entr" presetSubtype="0" fill="hold" nodeType="withEffect">
                                  <p:stCondLst>
                                    <p:cond delay="0"/>
                                  </p:stCondLst>
                                  <p:childTnLst>
                                    <p:set>
                                      <p:cBhvr>
                                        <p:cTn id="9" dur="1" fill="hold">
                                          <p:stCondLst>
                                            <p:cond delay="0"/>
                                          </p:stCondLst>
                                        </p:cTn>
                                        <p:tgtEl>
                                          <p:spTgt spid="370"/>
                                        </p:tgtEl>
                                        <p:attrNameLst>
                                          <p:attrName>style.visibility</p:attrName>
                                        </p:attrNameLst>
                                      </p:cBhvr>
                                      <p:to>
                                        <p:strVal val="visible"/>
                                      </p:to>
                                    </p:set>
                                    <p:animEffect transition="in" filter="fade">
                                      <p:cBhvr>
                                        <p:cTn id="10" dur="500"/>
                                        <p:tgtEl>
                                          <p:spTgt spid="370"/>
                                        </p:tgtEl>
                                      </p:cBhvr>
                                    </p:animEffect>
                                  </p:childTnLst>
                                </p:cTn>
                              </p:par>
                              <p:par>
                                <p:cTn id="11" presetID="10" presetClass="entr" presetSubtype="0" fill="hold" nodeType="withEffect">
                                  <p:stCondLst>
                                    <p:cond delay="0"/>
                                  </p:stCondLst>
                                  <p:childTnLst>
                                    <p:set>
                                      <p:cBhvr>
                                        <p:cTn id="12" dur="1" fill="hold">
                                          <p:stCondLst>
                                            <p:cond delay="0"/>
                                          </p:stCondLst>
                                        </p:cTn>
                                        <p:tgtEl>
                                          <p:spTgt spid="372"/>
                                        </p:tgtEl>
                                        <p:attrNameLst>
                                          <p:attrName>style.visibility</p:attrName>
                                        </p:attrNameLst>
                                      </p:cBhvr>
                                      <p:to>
                                        <p:strVal val="visible"/>
                                      </p:to>
                                    </p:set>
                                    <p:animEffect transition="in" filter="fade">
                                      <p:cBhvr>
                                        <p:cTn id="13" dur="500"/>
                                        <p:tgtEl>
                                          <p:spTgt spid="37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73"/>
                                        </p:tgtEl>
                                        <p:attrNameLst>
                                          <p:attrName>style.visibility</p:attrName>
                                        </p:attrNameLst>
                                      </p:cBhvr>
                                      <p:to>
                                        <p:strVal val="visible"/>
                                      </p:to>
                                    </p:set>
                                    <p:animEffect transition="in" filter="fade">
                                      <p:cBhvr>
                                        <p:cTn id="18" dur="500"/>
                                        <p:tgtEl>
                                          <p:spTgt spid="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8"/>
        <p:cNvGrpSpPr/>
        <p:nvPr/>
      </p:nvGrpSpPr>
      <p:grpSpPr>
        <a:xfrm>
          <a:off x="0" y="0"/>
          <a:ext cx="0" cy="0"/>
          <a:chOff x="0" y="0"/>
          <a:chExt cx="0" cy="0"/>
        </a:xfrm>
      </p:grpSpPr>
      <p:sp>
        <p:nvSpPr>
          <p:cNvPr id="379" name="Google Shape;379;p20"/>
          <p:cNvSpPr txBox="1">
            <a:spLocks noGrp="1"/>
          </p:cNvSpPr>
          <p:nvPr>
            <p:ph type="title"/>
          </p:nvPr>
        </p:nvSpPr>
        <p:spPr>
          <a:xfrm>
            <a:off x="0" y="294041"/>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sp>
        <p:nvSpPr>
          <p:cNvPr id="380" name="Google Shape;380;p20"/>
          <p:cNvSpPr/>
          <p:nvPr/>
        </p:nvSpPr>
        <p:spPr>
          <a:xfrm>
            <a:off x="10576800" y="247046"/>
            <a:ext cx="1382092"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sprechen</a:t>
            </a:r>
            <a:endParaRPr sz="2000" b="1" i="0" u="none" strike="noStrike" cap="none">
              <a:solidFill>
                <a:srgbClr val="FFFFFF"/>
              </a:solidFill>
              <a:latin typeface="Century Gothic"/>
              <a:ea typeface="Century Gothic"/>
              <a:cs typeface="Century Gothic"/>
              <a:sym typeface="Century Gothic"/>
            </a:endParaRPr>
          </a:p>
        </p:txBody>
      </p:sp>
      <p:pic>
        <p:nvPicPr>
          <p:cNvPr id="381" name="Google Shape;381;p20" descr="http://www.clker.com/cliparts/w/d/u/B/w/V/stamp1-md.png"/>
          <p:cNvPicPr preferRelativeResize="0"/>
          <p:nvPr/>
        </p:nvPicPr>
        <p:blipFill rotWithShape="1">
          <a:blip r:embed="rId4">
            <a:alphaModFix/>
          </a:blip>
          <a:srcRect/>
          <a:stretch/>
        </p:blipFill>
        <p:spPr>
          <a:xfrm rot="1745032">
            <a:off x="5025531" y="3243025"/>
            <a:ext cx="2332069" cy="2112950"/>
          </a:xfrm>
          <a:prstGeom prst="rect">
            <a:avLst/>
          </a:prstGeom>
          <a:noFill/>
          <a:ln>
            <a:noFill/>
          </a:ln>
        </p:spPr>
      </p:pic>
      <p:sp>
        <p:nvSpPr>
          <p:cNvPr id="382" name="Google Shape;382;p20"/>
          <p:cNvSpPr txBox="1"/>
          <p:nvPr/>
        </p:nvSpPr>
        <p:spPr>
          <a:xfrm rot="-250438">
            <a:off x="5158962" y="3817209"/>
            <a:ext cx="206520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800" b="1">
                <a:solidFill>
                  <a:srgbClr val="1F3864"/>
                </a:solidFill>
                <a:latin typeface="Century Gothic"/>
                <a:ea typeface="Century Gothic"/>
                <a:cs typeface="Century Gothic"/>
                <a:sym typeface="Century Gothic"/>
              </a:rPr>
              <a:t>what?</a:t>
            </a:r>
            <a:endParaRPr/>
          </a:p>
        </p:txBody>
      </p:sp>
      <p:sp>
        <p:nvSpPr>
          <p:cNvPr id="383" name="Google Shape;383;p20"/>
          <p:cNvSpPr txBox="1"/>
          <p:nvPr/>
        </p:nvSpPr>
        <p:spPr>
          <a:xfrm>
            <a:off x="104707" y="1383608"/>
            <a:ext cx="12192000" cy="22159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3800" b="1">
                <a:solidFill>
                  <a:srgbClr val="1E4E79"/>
                </a:solidFill>
                <a:latin typeface="Century Gothic"/>
                <a:ea typeface="Century Gothic"/>
                <a:cs typeface="Century Gothic"/>
                <a:sym typeface="Century Gothic"/>
              </a:rPr>
              <a:t>was?</a:t>
            </a:r>
            <a:endParaRPr/>
          </a:p>
        </p:txBody>
      </p:sp>
      <p:sp>
        <p:nvSpPr>
          <p:cNvPr id="384" name="Google Shape;384;p20"/>
          <p:cNvSpPr/>
          <p:nvPr/>
        </p:nvSpPr>
        <p:spPr>
          <a:xfrm>
            <a:off x="2106031" y="4240816"/>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FFC0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pic>
        <p:nvPicPr>
          <p:cNvPr id="385" name="Google Shape;385;p20"/>
          <p:cNvPicPr preferRelativeResize="0"/>
          <p:nvPr/>
        </p:nvPicPr>
        <p:blipFill rotWithShape="1">
          <a:blip r:embed="rId5">
            <a:alphaModFix/>
          </a:blip>
          <a:srcRect/>
          <a:stretch/>
        </p:blipFill>
        <p:spPr>
          <a:xfrm>
            <a:off x="188746" y="947509"/>
            <a:ext cx="1495088" cy="154409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3"/>
                                        </p:tgtEl>
                                        <p:attrNameLst>
                                          <p:attrName>style.visibility</p:attrName>
                                        </p:attrNameLst>
                                      </p:cBhvr>
                                      <p:to>
                                        <p:strVal val="visible"/>
                                      </p:to>
                                    </p:set>
                                    <p:animEffect transition="in" filter="fade">
                                      <p:cBhvr>
                                        <p:cTn id="7" dur="500"/>
                                        <p:tgtEl>
                                          <p:spTgt spid="3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4"/>
                                        </p:tgtEl>
                                        <p:attrNameLst>
                                          <p:attrName>style.visibility</p:attrName>
                                        </p:attrNameLst>
                                      </p:cBhvr>
                                      <p:to>
                                        <p:strVal val="visible"/>
                                      </p:to>
                                    </p:set>
                                    <p:animEffect transition="in" filter="fade">
                                      <p:cBhvr>
                                        <p:cTn id="12" dur="500"/>
                                        <p:tgtEl>
                                          <p:spTgt spid="38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2"/>
                                        </p:tgtEl>
                                        <p:attrNameLst>
                                          <p:attrName>style.visibility</p:attrName>
                                        </p:attrNameLst>
                                      </p:cBhvr>
                                      <p:to>
                                        <p:strVal val="visible"/>
                                      </p:to>
                                    </p:set>
                                    <p:animEffect transition="in" filter="fade">
                                      <p:cBhvr>
                                        <p:cTn id="17" dur="500"/>
                                        <p:tgtEl>
                                          <p:spTgt spid="382"/>
                                        </p:tgtEl>
                                      </p:cBhvr>
                                    </p:animEffect>
                                  </p:childTnLst>
                                </p:cTn>
                              </p:par>
                              <p:par>
                                <p:cTn id="18" presetID="10" presetClass="entr" presetSubtype="0" fill="hold" nodeType="withEffect">
                                  <p:stCondLst>
                                    <p:cond delay="0"/>
                                  </p:stCondLst>
                                  <p:childTnLst>
                                    <p:set>
                                      <p:cBhvr>
                                        <p:cTn id="19" dur="1" fill="hold">
                                          <p:stCondLst>
                                            <p:cond delay="0"/>
                                          </p:stCondLst>
                                        </p:cTn>
                                        <p:tgtEl>
                                          <p:spTgt spid="381"/>
                                        </p:tgtEl>
                                        <p:attrNameLst>
                                          <p:attrName>style.visibility</p:attrName>
                                        </p:attrNameLst>
                                      </p:cBhvr>
                                      <p:to>
                                        <p:strVal val="visible"/>
                                      </p:to>
                                    </p:set>
                                    <p:animEffect transition="in" filter="fade">
                                      <p:cBhvr>
                                        <p:cTn id="20" dur="500"/>
                                        <p:tgtEl>
                                          <p:spTgt spid="381"/>
                                        </p:tgtEl>
                                      </p:cBhvr>
                                    </p:animEffect>
                                  </p:childTnLst>
                                </p:cTn>
                              </p:par>
                              <p:par>
                                <p:cTn id="21" presetID="10" presetClass="entr" presetSubtype="0" fill="hold" nodeType="withEffect">
                                  <p:stCondLst>
                                    <p:cond delay="0"/>
                                  </p:stCondLst>
                                  <p:childTnLst>
                                    <p:set>
                                      <p:cBhvr>
                                        <p:cTn id="22" dur="1" fill="hold">
                                          <p:stCondLst>
                                            <p:cond delay="0"/>
                                          </p:stCondLst>
                                        </p:cTn>
                                        <p:tgtEl>
                                          <p:spTgt spid="385"/>
                                        </p:tgtEl>
                                        <p:attrNameLst>
                                          <p:attrName>style.visibility</p:attrName>
                                        </p:attrNameLst>
                                      </p:cBhvr>
                                      <p:to>
                                        <p:strVal val="visible"/>
                                      </p:to>
                                    </p:set>
                                    <p:animEffect transition="in" filter="fade">
                                      <p:cBhvr>
                                        <p:cTn id="23" dur="500"/>
                                        <p:tgtEl>
                                          <p:spTgt spid="3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0"/>
        <p:cNvGrpSpPr/>
        <p:nvPr/>
      </p:nvGrpSpPr>
      <p:grpSpPr>
        <a:xfrm>
          <a:off x="0" y="0"/>
          <a:ext cx="0" cy="0"/>
          <a:chOff x="0" y="0"/>
          <a:chExt cx="0" cy="0"/>
        </a:xfrm>
      </p:grpSpPr>
      <p:pic>
        <p:nvPicPr>
          <p:cNvPr id="391" name="Google Shape;391;p21" descr="http://www.clker.com/cliparts/w/d/u/B/w/V/stamp1-md.png"/>
          <p:cNvPicPr preferRelativeResize="0"/>
          <p:nvPr/>
        </p:nvPicPr>
        <p:blipFill rotWithShape="1">
          <a:blip r:embed="rId4">
            <a:alphaModFix/>
          </a:blip>
          <a:srcRect/>
          <a:stretch/>
        </p:blipFill>
        <p:spPr>
          <a:xfrm rot="1745032">
            <a:off x="5034671" y="2812166"/>
            <a:ext cx="2332069" cy="2112950"/>
          </a:xfrm>
          <a:prstGeom prst="rect">
            <a:avLst/>
          </a:prstGeom>
          <a:noFill/>
          <a:ln>
            <a:noFill/>
          </a:ln>
        </p:spPr>
      </p:pic>
      <p:sp>
        <p:nvSpPr>
          <p:cNvPr id="392" name="Google Shape;392;p21"/>
          <p:cNvSpPr txBox="1"/>
          <p:nvPr/>
        </p:nvSpPr>
        <p:spPr>
          <a:xfrm>
            <a:off x="104707" y="956888"/>
            <a:ext cx="12192000" cy="22159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3800" b="1">
                <a:solidFill>
                  <a:srgbClr val="1E4E79"/>
                </a:solidFill>
                <a:latin typeface="Century Gothic"/>
                <a:ea typeface="Century Gothic"/>
                <a:cs typeface="Century Gothic"/>
                <a:sym typeface="Century Gothic"/>
              </a:rPr>
              <a:t>was?</a:t>
            </a:r>
            <a:endParaRPr/>
          </a:p>
        </p:txBody>
      </p:sp>
      <p:sp>
        <p:nvSpPr>
          <p:cNvPr id="393" name="Google Shape;393;p21"/>
          <p:cNvSpPr txBox="1">
            <a:spLocks noGrp="1"/>
          </p:cNvSpPr>
          <p:nvPr>
            <p:ph type="title"/>
          </p:nvPr>
        </p:nvSpPr>
        <p:spPr>
          <a:xfrm>
            <a:off x="0" y="294041"/>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sp>
        <p:nvSpPr>
          <p:cNvPr id="394" name="Google Shape;394;p21"/>
          <p:cNvSpPr/>
          <p:nvPr/>
        </p:nvSpPr>
        <p:spPr>
          <a:xfrm>
            <a:off x="10508974" y="247046"/>
            <a:ext cx="1448353"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schreiben</a:t>
            </a:r>
            <a:endParaRPr sz="2000" b="1" i="0" u="none" strike="noStrike" cap="none">
              <a:solidFill>
                <a:srgbClr val="FFFFFF"/>
              </a:solidFill>
              <a:latin typeface="Century Gothic"/>
              <a:ea typeface="Century Gothic"/>
              <a:cs typeface="Century Gothic"/>
              <a:sym typeface="Century Gothic"/>
            </a:endParaRPr>
          </a:p>
        </p:txBody>
      </p:sp>
      <p:sp>
        <p:nvSpPr>
          <p:cNvPr id="395" name="Google Shape;395;p21"/>
          <p:cNvSpPr txBox="1"/>
          <p:nvPr/>
        </p:nvSpPr>
        <p:spPr>
          <a:xfrm rot="-250438">
            <a:off x="5158961" y="3386350"/>
            <a:ext cx="206520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800" b="1">
                <a:solidFill>
                  <a:srgbClr val="1F3864"/>
                </a:solidFill>
                <a:latin typeface="Century Gothic"/>
                <a:ea typeface="Century Gothic"/>
                <a:cs typeface="Century Gothic"/>
                <a:sym typeface="Century Gothic"/>
              </a:rPr>
              <a:t>what?</a:t>
            </a:r>
            <a:endParaRPr/>
          </a:p>
        </p:txBody>
      </p:sp>
      <p:sp>
        <p:nvSpPr>
          <p:cNvPr id="396" name="Google Shape;396;p21"/>
          <p:cNvSpPr txBox="1"/>
          <p:nvPr/>
        </p:nvSpPr>
        <p:spPr>
          <a:xfrm>
            <a:off x="0" y="4564403"/>
            <a:ext cx="12192000"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b="1">
                <a:solidFill>
                  <a:srgbClr val="EA5F00"/>
                </a:solidFill>
                <a:latin typeface="Century Gothic"/>
                <a:ea typeface="Century Gothic"/>
                <a:cs typeface="Century Gothic"/>
                <a:sym typeface="Century Gothic"/>
              </a:rPr>
              <a:t>Was </a:t>
            </a:r>
            <a:r>
              <a:rPr lang="en-GB" sz="5400">
                <a:solidFill>
                  <a:srgbClr val="1E4E79"/>
                </a:solidFill>
                <a:latin typeface="Century Gothic"/>
                <a:ea typeface="Century Gothic"/>
                <a:cs typeface="Century Gothic"/>
                <a:sym typeface="Century Gothic"/>
              </a:rPr>
              <a:t>denkst du?</a:t>
            </a:r>
            <a:endParaRPr sz="5400">
              <a:solidFill>
                <a:srgbClr val="1E4E79"/>
              </a:solidFill>
              <a:latin typeface="Century Gothic"/>
              <a:ea typeface="Century Gothic"/>
              <a:cs typeface="Century Gothic"/>
              <a:sym typeface="Century Gothic"/>
            </a:endParaRPr>
          </a:p>
        </p:txBody>
      </p:sp>
      <p:sp>
        <p:nvSpPr>
          <p:cNvPr id="397" name="Google Shape;397;p21"/>
          <p:cNvSpPr txBox="1"/>
          <p:nvPr/>
        </p:nvSpPr>
        <p:spPr>
          <a:xfrm>
            <a:off x="0" y="5559537"/>
            <a:ext cx="12192000"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rgbClr val="1E4E79"/>
                </a:solidFill>
                <a:latin typeface="Century Gothic"/>
                <a:ea typeface="Century Gothic"/>
                <a:cs typeface="Century Gothic"/>
                <a:sym typeface="Century Gothic"/>
              </a:rPr>
              <a:t>[</a:t>
            </a:r>
            <a:r>
              <a:rPr lang="en-GB" sz="3200" b="1">
                <a:solidFill>
                  <a:srgbClr val="EA5F00"/>
                </a:solidFill>
                <a:latin typeface="Century Gothic"/>
                <a:ea typeface="Century Gothic"/>
                <a:cs typeface="Century Gothic"/>
                <a:sym typeface="Century Gothic"/>
              </a:rPr>
              <a:t>What </a:t>
            </a:r>
            <a:r>
              <a:rPr lang="en-GB" sz="3200">
                <a:solidFill>
                  <a:srgbClr val="1E4E79"/>
                </a:solidFill>
                <a:latin typeface="Century Gothic"/>
                <a:ea typeface="Century Gothic"/>
                <a:cs typeface="Century Gothic"/>
                <a:sym typeface="Century Gothic"/>
              </a:rPr>
              <a:t>do you think?]</a:t>
            </a:r>
            <a:endParaRPr/>
          </a:p>
        </p:txBody>
      </p:sp>
      <p:pic>
        <p:nvPicPr>
          <p:cNvPr id="398" name="Google Shape;398;p21"/>
          <p:cNvPicPr preferRelativeResize="0"/>
          <p:nvPr/>
        </p:nvPicPr>
        <p:blipFill rotWithShape="1">
          <a:blip r:embed="rId5">
            <a:alphaModFix/>
          </a:blip>
          <a:srcRect/>
          <a:stretch/>
        </p:blipFill>
        <p:spPr>
          <a:xfrm>
            <a:off x="188746" y="1581493"/>
            <a:ext cx="1495088" cy="154409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2"/>
                                        </p:tgtEl>
                                        <p:attrNameLst>
                                          <p:attrName>style.visibility</p:attrName>
                                        </p:attrNameLst>
                                      </p:cBhvr>
                                      <p:to>
                                        <p:strVal val="visible"/>
                                      </p:to>
                                    </p:set>
                                    <p:animEffect transition="in" filter="fade">
                                      <p:cBhvr>
                                        <p:cTn id="7" dur="500"/>
                                        <p:tgtEl>
                                          <p:spTgt spid="3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5"/>
                                        </p:tgtEl>
                                        <p:attrNameLst>
                                          <p:attrName>style.visibility</p:attrName>
                                        </p:attrNameLst>
                                      </p:cBhvr>
                                      <p:to>
                                        <p:strVal val="visible"/>
                                      </p:to>
                                    </p:set>
                                    <p:animEffect transition="in" filter="fade">
                                      <p:cBhvr>
                                        <p:cTn id="12" dur="500"/>
                                        <p:tgtEl>
                                          <p:spTgt spid="395"/>
                                        </p:tgtEl>
                                      </p:cBhvr>
                                    </p:animEffect>
                                  </p:childTnLst>
                                </p:cTn>
                              </p:par>
                              <p:par>
                                <p:cTn id="13" presetID="10" presetClass="entr" presetSubtype="0" fill="hold" nodeType="withEffect">
                                  <p:stCondLst>
                                    <p:cond delay="0"/>
                                  </p:stCondLst>
                                  <p:childTnLst>
                                    <p:set>
                                      <p:cBhvr>
                                        <p:cTn id="14" dur="1" fill="hold">
                                          <p:stCondLst>
                                            <p:cond delay="0"/>
                                          </p:stCondLst>
                                        </p:cTn>
                                        <p:tgtEl>
                                          <p:spTgt spid="398"/>
                                        </p:tgtEl>
                                        <p:attrNameLst>
                                          <p:attrName>style.visibility</p:attrName>
                                        </p:attrNameLst>
                                      </p:cBhvr>
                                      <p:to>
                                        <p:strVal val="visible"/>
                                      </p:to>
                                    </p:set>
                                    <p:animEffect transition="in" filter="fade">
                                      <p:cBhvr>
                                        <p:cTn id="15" dur="500"/>
                                        <p:tgtEl>
                                          <p:spTgt spid="39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96"/>
                                        </p:tgtEl>
                                        <p:attrNameLst>
                                          <p:attrName>style.visibility</p:attrName>
                                        </p:attrNameLst>
                                      </p:cBhvr>
                                      <p:to>
                                        <p:strVal val="visible"/>
                                      </p:to>
                                    </p:set>
                                    <p:animEffect transition="in" filter="fade">
                                      <p:cBhvr>
                                        <p:cTn id="20" dur="500"/>
                                        <p:tgtEl>
                                          <p:spTgt spid="39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97"/>
                                        </p:tgtEl>
                                        <p:attrNameLst>
                                          <p:attrName>style.visibility</p:attrName>
                                        </p:attrNameLst>
                                      </p:cBhvr>
                                      <p:to>
                                        <p:strVal val="visible"/>
                                      </p:to>
                                    </p:set>
                                    <p:animEffect transition="in" filter="fade">
                                      <p:cBhvr>
                                        <p:cTn id="25" dur="500"/>
                                        <p:tgtEl>
                                          <p:spTgt spid="397"/>
                                        </p:tgtEl>
                                      </p:cBhvr>
                                    </p:animEffect>
                                  </p:childTnLst>
                                </p:cTn>
                              </p:par>
                              <p:par>
                                <p:cTn id="26" presetID="10" presetClass="entr" presetSubtype="0" fill="hold" nodeType="withEffect">
                                  <p:stCondLst>
                                    <p:cond delay="0"/>
                                  </p:stCondLst>
                                  <p:childTnLst>
                                    <p:set>
                                      <p:cBhvr>
                                        <p:cTn id="27" dur="1" fill="hold">
                                          <p:stCondLst>
                                            <p:cond delay="0"/>
                                          </p:stCondLst>
                                        </p:cTn>
                                        <p:tgtEl>
                                          <p:spTgt spid="391"/>
                                        </p:tgtEl>
                                        <p:attrNameLst>
                                          <p:attrName>style.visibility</p:attrName>
                                        </p:attrNameLst>
                                      </p:cBhvr>
                                      <p:to>
                                        <p:strVal val="visible"/>
                                      </p:to>
                                    </p:set>
                                    <p:animEffect transition="in" filter="fade">
                                      <p:cBhvr>
                                        <p:cTn id="28" dur="500"/>
                                        <p:tgtEl>
                                          <p:spTgt spid="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3"/>
        <p:cNvGrpSpPr/>
        <p:nvPr/>
      </p:nvGrpSpPr>
      <p:grpSpPr>
        <a:xfrm>
          <a:off x="0" y="0"/>
          <a:ext cx="0" cy="0"/>
          <a:chOff x="0" y="0"/>
          <a:chExt cx="0" cy="0"/>
        </a:xfrm>
      </p:grpSpPr>
      <p:sp>
        <p:nvSpPr>
          <p:cNvPr id="404" name="Google Shape;404;p22"/>
          <p:cNvSpPr txBox="1"/>
          <p:nvPr/>
        </p:nvSpPr>
        <p:spPr>
          <a:xfrm>
            <a:off x="104707" y="1042232"/>
            <a:ext cx="12192000" cy="22159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3800" b="1">
                <a:solidFill>
                  <a:srgbClr val="1E4E79"/>
                </a:solidFill>
                <a:latin typeface="Century Gothic"/>
                <a:ea typeface="Century Gothic"/>
                <a:cs typeface="Century Gothic"/>
                <a:sym typeface="Century Gothic"/>
              </a:rPr>
              <a:t>was?</a:t>
            </a:r>
            <a:endParaRPr/>
          </a:p>
        </p:txBody>
      </p:sp>
      <p:sp>
        <p:nvSpPr>
          <p:cNvPr id="405" name="Google Shape;405;p22"/>
          <p:cNvSpPr/>
          <p:nvPr/>
        </p:nvSpPr>
        <p:spPr>
          <a:xfrm>
            <a:off x="10310192" y="247046"/>
            <a:ext cx="1647136"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Grammatik</a:t>
            </a:r>
            <a:endParaRPr/>
          </a:p>
        </p:txBody>
      </p:sp>
      <p:pic>
        <p:nvPicPr>
          <p:cNvPr id="406" name="Google Shape;406;p22" descr="http://www.clker.com/cliparts/w/d/u/B/w/V/stamp1-md.png"/>
          <p:cNvPicPr preferRelativeResize="0"/>
          <p:nvPr/>
        </p:nvPicPr>
        <p:blipFill rotWithShape="1">
          <a:blip r:embed="rId4">
            <a:alphaModFix/>
          </a:blip>
          <a:srcRect/>
          <a:stretch/>
        </p:blipFill>
        <p:spPr>
          <a:xfrm rot="1745032">
            <a:off x="5025531" y="2901649"/>
            <a:ext cx="2332069" cy="2112950"/>
          </a:xfrm>
          <a:prstGeom prst="rect">
            <a:avLst/>
          </a:prstGeom>
          <a:noFill/>
          <a:ln>
            <a:noFill/>
          </a:ln>
        </p:spPr>
      </p:pic>
      <p:sp>
        <p:nvSpPr>
          <p:cNvPr id="407" name="Google Shape;407;p22"/>
          <p:cNvSpPr txBox="1"/>
          <p:nvPr/>
        </p:nvSpPr>
        <p:spPr>
          <a:xfrm rot="-250438">
            <a:off x="5158962" y="3475833"/>
            <a:ext cx="206520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800" b="1">
                <a:solidFill>
                  <a:srgbClr val="1F3864"/>
                </a:solidFill>
                <a:latin typeface="Century Gothic"/>
                <a:ea typeface="Century Gothic"/>
                <a:cs typeface="Century Gothic"/>
                <a:sym typeface="Century Gothic"/>
              </a:rPr>
              <a:t>what?</a:t>
            </a:r>
            <a:endParaRPr/>
          </a:p>
        </p:txBody>
      </p:sp>
      <p:sp>
        <p:nvSpPr>
          <p:cNvPr id="408" name="Google Shape;408;p22"/>
          <p:cNvSpPr/>
          <p:nvPr/>
        </p:nvSpPr>
        <p:spPr>
          <a:xfrm>
            <a:off x="2106031" y="389944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FFC0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409" name="Google Shape;409;p22"/>
          <p:cNvSpPr txBox="1"/>
          <p:nvPr/>
        </p:nvSpPr>
        <p:spPr>
          <a:xfrm>
            <a:off x="0" y="4649747"/>
            <a:ext cx="12192000"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a:solidFill>
                  <a:srgbClr val="1E4E79"/>
                </a:solidFill>
                <a:latin typeface="Century Gothic"/>
                <a:ea typeface="Century Gothic"/>
                <a:cs typeface="Century Gothic"/>
                <a:sym typeface="Century Gothic"/>
              </a:rPr>
              <a:t> ____ denkst du?</a:t>
            </a:r>
            <a:endParaRPr sz="5400">
              <a:solidFill>
                <a:srgbClr val="1E4E79"/>
              </a:solidFill>
              <a:latin typeface="Century Gothic"/>
              <a:ea typeface="Century Gothic"/>
              <a:cs typeface="Century Gothic"/>
              <a:sym typeface="Century Gothic"/>
            </a:endParaRPr>
          </a:p>
        </p:txBody>
      </p:sp>
      <p:sp>
        <p:nvSpPr>
          <p:cNvPr id="410" name="Google Shape;410;p22"/>
          <p:cNvSpPr txBox="1"/>
          <p:nvPr/>
        </p:nvSpPr>
        <p:spPr>
          <a:xfrm>
            <a:off x="0" y="5644881"/>
            <a:ext cx="12192000"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rgbClr val="1E4E79"/>
                </a:solidFill>
                <a:latin typeface="Century Gothic"/>
                <a:ea typeface="Century Gothic"/>
                <a:cs typeface="Century Gothic"/>
                <a:sym typeface="Century Gothic"/>
              </a:rPr>
              <a:t>[</a:t>
            </a:r>
            <a:r>
              <a:rPr lang="en-GB" sz="3200" b="1">
                <a:solidFill>
                  <a:srgbClr val="EA5F00"/>
                </a:solidFill>
                <a:latin typeface="Century Gothic"/>
                <a:ea typeface="Century Gothic"/>
                <a:cs typeface="Century Gothic"/>
                <a:sym typeface="Century Gothic"/>
              </a:rPr>
              <a:t>What </a:t>
            </a:r>
            <a:r>
              <a:rPr lang="en-GB" sz="3200">
                <a:solidFill>
                  <a:srgbClr val="1E4E79"/>
                </a:solidFill>
                <a:latin typeface="Century Gothic"/>
                <a:ea typeface="Century Gothic"/>
                <a:cs typeface="Century Gothic"/>
                <a:sym typeface="Century Gothic"/>
              </a:rPr>
              <a:t>do you think?]</a:t>
            </a:r>
            <a:endParaRPr/>
          </a:p>
        </p:txBody>
      </p:sp>
      <p:sp>
        <p:nvSpPr>
          <p:cNvPr id="411" name="Google Shape;411;p22"/>
          <p:cNvSpPr/>
          <p:nvPr/>
        </p:nvSpPr>
        <p:spPr>
          <a:xfrm>
            <a:off x="3367834" y="4685649"/>
            <a:ext cx="176362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b="1">
                <a:solidFill>
                  <a:srgbClr val="EA5F00"/>
                </a:solidFill>
                <a:latin typeface="Century Gothic"/>
                <a:ea typeface="Century Gothic"/>
                <a:cs typeface="Century Gothic"/>
                <a:sym typeface="Century Gothic"/>
              </a:rPr>
              <a:t>Was </a:t>
            </a:r>
            <a:endParaRPr sz="1800">
              <a:solidFill>
                <a:srgbClr val="000000"/>
              </a:solidFill>
              <a:latin typeface="Century Gothic"/>
              <a:ea typeface="Century Gothic"/>
              <a:cs typeface="Century Gothic"/>
              <a:sym typeface="Century Gothic"/>
            </a:endParaRPr>
          </a:p>
        </p:txBody>
      </p:sp>
      <p:sp>
        <p:nvSpPr>
          <p:cNvPr id="412" name="Google Shape;412;p22"/>
          <p:cNvSpPr/>
          <p:nvPr/>
        </p:nvSpPr>
        <p:spPr>
          <a:xfrm>
            <a:off x="2106031" y="565151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FFC0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pic>
        <p:nvPicPr>
          <p:cNvPr id="413" name="Google Shape;413;p22"/>
          <p:cNvPicPr preferRelativeResize="0"/>
          <p:nvPr/>
        </p:nvPicPr>
        <p:blipFill rotWithShape="1">
          <a:blip r:embed="rId5">
            <a:alphaModFix/>
          </a:blip>
          <a:srcRect/>
          <a:stretch/>
        </p:blipFill>
        <p:spPr>
          <a:xfrm>
            <a:off x="200938" y="2044789"/>
            <a:ext cx="1495088" cy="1544094"/>
          </a:xfrm>
          <a:prstGeom prst="rect">
            <a:avLst/>
          </a:prstGeom>
          <a:noFill/>
          <a:ln>
            <a:noFill/>
          </a:ln>
        </p:spPr>
      </p:pic>
      <p:sp>
        <p:nvSpPr>
          <p:cNvPr id="414" name="Google Shape;414;p2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entury Gothic"/>
              <a:buNone/>
            </a:pPr>
            <a:r>
              <a:rPr lang="en-GB">
                <a:solidFill>
                  <a:schemeClr val="lt1"/>
                </a:solidFill>
              </a:rPr>
              <a:t>Vokabeln</a:t>
            </a:r>
            <a:endParaRPr>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8"/>
                                        </p:tgtEl>
                                        <p:attrNameLst>
                                          <p:attrName>style.visibility</p:attrName>
                                        </p:attrNameLst>
                                      </p:cBhvr>
                                      <p:to>
                                        <p:strVal val="visible"/>
                                      </p:to>
                                    </p:set>
                                    <p:animEffect transition="in" filter="fade">
                                      <p:cBhvr>
                                        <p:cTn id="7" dur="500"/>
                                        <p:tgtEl>
                                          <p:spTgt spid="408"/>
                                        </p:tgtEl>
                                      </p:cBhvr>
                                    </p:animEffect>
                                  </p:childTnLst>
                                </p:cTn>
                              </p:par>
                              <p:par>
                                <p:cTn id="8" presetID="10" presetClass="entr" presetSubtype="0" fill="hold" nodeType="withEffect">
                                  <p:stCondLst>
                                    <p:cond delay="0"/>
                                  </p:stCondLst>
                                  <p:childTnLst>
                                    <p:set>
                                      <p:cBhvr>
                                        <p:cTn id="9" dur="1" fill="hold">
                                          <p:stCondLst>
                                            <p:cond delay="0"/>
                                          </p:stCondLst>
                                        </p:cTn>
                                        <p:tgtEl>
                                          <p:spTgt spid="407"/>
                                        </p:tgtEl>
                                        <p:attrNameLst>
                                          <p:attrName>style.visibility</p:attrName>
                                        </p:attrNameLst>
                                      </p:cBhvr>
                                      <p:to>
                                        <p:strVal val="visible"/>
                                      </p:to>
                                    </p:set>
                                    <p:animEffect transition="in" filter="fade">
                                      <p:cBhvr>
                                        <p:cTn id="10" dur="500"/>
                                        <p:tgtEl>
                                          <p:spTgt spid="407"/>
                                        </p:tgtEl>
                                      </p:cBhvr>
                                    </p:animEffect>
                                  </p:childTnLst>
                                </p:cTn>
                              </p:par>
                              <p:par>
                                <p:cTn id="11" presetID="10" presetClass="entr" presetSubtype="0" fill="hold" nodeType="withEffect">
                                  <p:stCondLst>
                                    <p:cond delay="0"/>
                                  </p:stCondLst>
                                  <p:childTnLst>
                                    <p:set>
                                      <p:cBhvr>
                                        <p:cTn id="12" dur="1" fill="hold">
                                          <p:stCondLst>
                                            <p:cond delay="0"/>
                                          </p:stCondLst>
                                        </p:cTn>
                                        <p:tgtEl>
                                          <p:spTgt spid="406"/>
                                        </p:tgtEl>
                                        <p:attrNameLst>
                                          <p:attrName>style.visibility</p:attrName>
                                        </p:attrNameLst>
                                      </p:cBhvr>
                                      <p:to>
                                        <p:strVal val="visible"/>
                                      </p:to>
                                    </p:set>
                                    <p:animEffect transition="in" filter="fade">
                                      <p:cBhvr>
                                        <p:cTn id="13" dur="500"/>
                                        <p:tgtEl>
                                          <p:spTgt spid="406"/>
                                        </p:tgtEl>
                                      </p:cBhvr>
                                    </p:animEffect>
                                  </p:childTnLst>
                                </p:cTn>
                              </p:par>
                              <p:par>
                                <p:cTn id="14" presetID="10" presetClass="entr" presetSubtype="0" fill="hold" nodeType="withEffect">
                                  <p:stCondLst>
                                    <p:cond delay="0"/>
                                  </p:stCondLst>
                                  <p:childTnLst>
                                    <p:set>
                                      <p:cBhvr>
                                        <p:cTn id="15" dur="1" fill="hold">
                                          <p:stCondLst>
                                            <p:cond delay="0"/>
                                          </p:stCondLst>
                                        </p:cTn>
                                        <p:tgtEl>
                                          <p:spTgt spid="413"/>
                                        </p:tgtEl>
                                        <p:attrNameLst>
                                          <p:attrName>style.visibility</p:attrName>
                                        </p:attrNameLst>
                                      </p:cBhvr>
                                      <p:to>
                                        <p:strVal val="visible"/>
                                      </p:to>
                                    </p:set>
                                    <p:animEffect transition="in" filter="fade">
                                      <p:cBhvr>
                                        <p:cTn id="16" dur="500"/>
                                        <p:tgtEl>
                                          <p:spTgt spid="4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04"/>
                                        </p:tgtEl>
                                        <p:attrNameLst>
                                          <p:attrName>style.visibility</p:attrName>
                                        </p:attrNameLst>
                                      </p:cBhvr>
                                      <p:to>
                                        <p:strVal val="visible"/>
                                      </p:to>
                                    </p:set>
                                    <p:animEffect transition="in" filter="fade">
                                      <p:cBhvr>
                                        <p:cTn id="21" dur="500"/>
                                        <p:tgtEl>
                                          <p:spTgt spid="40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404"/>
                                        </p:tgtEl>
                                      </p:cBhvr>
                                    </p:animEffect>
                                    <p:set>
                                      <p:cBhvr>
                                        <p:cTn id="26" dur="1" fill="hold">
                                          <p:stCondLst>
                                            <p:cond delay="500"/>
                                          </p:stCondLst>
                                        </p:cTn>
                                        <p:tgtEl>
                                          <p:spTgt spid="40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12"/>
                                        </p:tgtEl>
                                        <p:attrNameLst>
                                          <p:attrName>style.visibility</p:attrName>
                                        </p:attrNameLst>
                                      </p:cBhvr>
                                      <p:to>
                                        <p:strVal val="visible"/>
                                      </p:to>
                                    </p:set>
                                    <p:animEffect transition="in" filter="fade">
                                      <p:cBhvr>
                                        <p:cTn id="31" dur="500"/>
                                        <p:tgtEl>
                                          <p:spTgt spid="412"/>
                                        </p:tgtEl>
                                      </p:cBhvr>
                                    </p:animEffect>
                                  </p:childTnLst>
                                </p:cTn>
                              </p:par>
                              <p:par>
                                <p:cTn id="32" presetID="10" presetClass="entr" presetSubtype="0" fill="hold" nodeType="withEffect">
                                  <p:stCondLst>
                                    <p:cond delay="0"/>
                                  </p:stCondLst>
                                  <p:childTnLst>
                                    <p:set>
                                      <p:cBhvr>
                                        <p:cTn id="33" dur="1" fill="hold">
                                          <p:stCondLst>
                                            <p:cond delay="0"/>
                                          </p:stCondLst>
                                        </p:cTn>
                                        <p:tgtEl>
                                          <p:spTgt spid="410"/>
                                        </p:tgtEl>
                                        <p:attrNameLst>
                                          <p:attrName>style.visibility</p:attrName>
                                        </p:attrNameLst>
                                      </p:cBhvr>
                                      <p:to>
                                        <p:strVal val="visible"/>
                                      </p:to>
                                    </p:set>
                                    <p:animEffect transition="in" filter="fade">
                                      <p:cBhvr>
                                        <p:cTn id="34" dur="500"/>
                                        <p:tgtEl>
                                          <p:spTgt spid="4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09"/>
                                        </p:tgtEl>
                                        <p:attrNameLst>
                                          <p:attrName>style.visibility</p:attrName>
                                        </p:attrNameLst>
                                      </p:cBhvr>
                                      <p:to>
                                        <p:strVal val="visible"/>
                                      </p:to>
                                    </p:set>
                                    <p:animEffect transition="in" filter="fade">
                                      <p:cBhvr>
                                        <p:cTn id="39" dur="500"/>
                                        <p:tgtEl>
                                          <p:spTgt spid="40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11"/>
                                        </p:tgtEl>
                                        <p:attrNameLst>
                                          <p:attrName>style.visibility</p:attrName>
                                        </p:attrNameLst>
                                      </p:cBhvr>
                                      <p:to>
                                        <p:strVal val="visible"/>
                                      </p:to>
                                    </p:set>
                                    <p:animEffect transition="in" filter="fade">
                                      <p:cBhvr>
                                        <p:cTn id="44" dur="500"/>
                                        <p:tgtEl>
                                          <p:spTgt spid="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7648" y="246881"/>
            <a:ext cx="10515600" cy="1325563"/>
          </a:xfrm>
        </p:spPr>
        <p:txBody>
          <a:bodyPr>
            <a:noAutofit/>
          </a:bodyPr>
          <a:lstStyle/>
          <a:p>
            <a:r>
              <a:rPr lang="en-GB" sz="24000" b="1" dirty="0">
                <a:solidFill>
                  <a:srgbClr val="FFCC00"/>
                </a:solidFill>
              </a:rPr>
              <a:t>e</a:t>
            </a:r>
            <a:endParaRPr lang="en-GB" sz="24000" b="1" dirty="0"/>
          </a:p>
        </p:txBody>
      </p:sp>
      <p:sp>
        <p:nvSpPr>
          <p:cNvPr id="2" name="Rectangle 1"/>
          <p:cNvSpPr/>
          <p:nvPr/>
        </p:nvSpPr>
        <p:spPr>
          <a:xfrm>
            <a:off x="3491761" y="4148561"/>
            <a:ext cx="520847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2067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e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geb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9"/>
        <p:cNvGrpSpPr/>
        <p:nvPr/>
      </p:nvGrpSpPr>
      <p:grpSpPr>
        <a:xfrm>
          <a:off x="0" y="0"/>
          <a:ext cx="0" cy="0"/>
          <a:chOff x="0" y="0"/>
          <a:chExt cx="0" cy="0"/>
        </a:xfrm>
      </p:grpSpPr>
      <p:pic>
        <p:nvPicPr>
          <p:cNvPr id="420" name="Google Shape;420;p23" descr="background rectangle"/>
          <p:cNvPicPr preferRelativeResize="0"/>
          <p:nvPr/>
        </p:nvPicPr>
        <p:blipFill rotWithShape="1">
          <a:blip r:embed="rId4">
            <a:alphaModFix/>
          </a:blip>
          <a:srcRect/>
          <a:stretch/>
        </p:blipFill>
        <p:spPr>
          <a:xfrm>
            <a:off x="-93158" y="294041"/>
            <a:ext cx="6807200" cy="869950"/>
          </a:xfrm>
          <a:prstGeom prst="rect">
            <a:avLst/>
          </a:prstGeom>
          <a:noFill/>
          <a:ln>
            <a:noFill/>
          </a:ln>
        </p:spPr>
      </p:pic>
      <p:sp>
        <p:nvSpPr>
          <p:cNvPr id="421" name="Google Shape;421;p23"/>
          <p:cNvSpPr txBox="1">
            <a:spLocks noGrp="1"/>
          </p:cNvSpPr>
          <p:nvPr>
            <p:ph type="title"/>
          </p:nvPr>
        </p:nvSpPr>
        <p:spPr>
          <a:xfrm>
            <a:off x="0" y="294041"/>
            <a:ext cx="6193536" cy="70784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ts val="3600"/>
              <a:buFont typeface="Century Gothic"/>
              <a:buNone/>
            </a:pPr>
            <a:br>
              <a:rPr lang="en-GB" sz="3600" b="1">
                <a:solidFill>
                  <a:schemeClr val="lt1"/>
                </a:solidFill>
              </a:rPr>
            </a:br>
            <a:r>
              <a:rPr lang="en-GB" sz="3200" b="1">
                <a:solidFill>
                  <a:schemeClr val="lt1"/>
                </a:solidFill>
              </a:rPr>
              <a:t>Was ist nicht mehr da? [1/4]</a:t>
            </a:r>
            <a:br>
              <a:rPr lang="en-GB" sz="3600" b="1">
                <a:solidFill>
                  <a:schemeClr val="lt1"/>
                </a:solidFill>
              </a:rPr>
            </a:br>
            <a:endParaRPr sz="3600" b="1">
              <a:solidFill>
                <a:schemeClr val="lt1"/>
              </a:solidFill>
            </a:endParaRPr>
          </a:p>
        </p:txBody>
      </p:sp>
      <p:sp>
        <p:nvSpPr>
          <p:cNvPr id="422" name="Google Shape;422;p23"/>
          <p:cNvSpPr/>
          <p:nvPr/>
        </p:nvSpPr>
        <p:spPr>
          <a:xfrm>
            <a:off x="10570464" y="247046"/>
            <a:ext cx="1386863"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sprechen</a:t>
            </a:r>
            <a:endParaRPr sz="2000" b="1" i="0" u="none" strike="noStrike" cap="none">
              <a:solidFill>
                <a:srgbClr val="FFFFFF"/>
              </a:solidFill>
              <a:latin typeface="Century Gothic"/>
              <a:ea typeface="Century Gothic"/>
              <a:cs typeface="Century Gothic"/>
              <a:sym typeface="Century Gothic"/>
            </a:endParaRPr>
          </a:p>
        </p:txBody>
      </p:sp>
      <p:sp>
        <p:nvSpPr>
          <p:cNvPr id="423" name="Google Shape;423;p23"/>
          <p:cNvSpPr txBox="1"/>
          <p:nvPr/>
        </p:nvSpPr>
        <p:spPr>
          <a:xfrm>
            <a:off x="2933509" y="338225"/>
            <a:ext cx="4945917" cy="70784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1F3864"/>
              </a:buClr>
              <a:buSzPts val="3600"/>
              <a:buFont typeface="Century Gothic"/>
              <a:buNone/>
            </a:pPr>
            <a:endParaRPr sz="3600" b="1">
              <a:solidFill>
                <a:schemeClr val="lt1"/>
              </a:solidFill>
              <a:latin typeface="Century Gothic"/>
              <a:ea typeface="Century Gothic"/>
              <a:cs typeface="Century Gothic"/>
              <a:sym typeface="Century Gothic"/>
            </a:endParaRPr>
          </a:p>
        </p:txBody>
      </p:sp>
      <p:sp>
        <p:nvSpPr>
          <p:cNvPr id="424" name="Google Shape;424;p23"/>
          <p:cNvSpPr/>
          <p:nvPr/>
        </p:nvSpPr>
        <p:spPr>
          <a:xfrm>
            <a:off x="1777427" y="1420591"/>
            <a:ext cx="4009431"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a:solidFill>
                  <a:srgbClr val="1F4E79"/>
                </a:solidFill>
                <a:latin typeface="Century Gothic"/>
                <a:ea typeface="Century Gothic"/>
                <a:cs typeface="Century Gothic"/>
                <a:sym typeface="Century Gothic"/>
              </a:rPr>
              <a:t>die</a:t>
            </a:r>
            <a:r>
              <a:rPr lang="en-GB" sz="5400">
                <a:solidFill>
                  <a:srgbClr val="115076"/>
                </a:solidFill>
                <a:latin typeface="Century Gothic"/>
                <a:ea typeface="Century Gothic"/>
                <a:cs typeface="Century Gothic"/>
                <a:sym typeface="Century Gothic"/>
              </a:rPr>
              <a:t> Flasche</a:t>
            </a:r>
            <a:endParaRPr sz="1800">
              <a:solidFill>
                <a:srgbClr val="115076"/>
              </a:solidFill>
              <a:latin typeface="Century Gothic"/>
              <a:ea typeface="Century Gothic"/>
              <a:cs typeface="Century Gothic"/>
              <a:sym typeface="Century Gothic"/>
            </a:endParaRPr>
          </a:p>
        </p:txBody>
      </p:sp>
      <p:sp>
        <p:nvSpPr>
          <p:cNvPr id="425" name="Google Shape;425;p23"/>
          <p:cNvSpPr/>
          <p:nvPr/>
        </p:nvSpPr>
        <p:spPr>
          <a:xfrm>
            <a:off x="7233822" y="3002171"/>
            <a:ext cx="299793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a:solidFill>
                  <a:srgbClr val="1F4E79"/>
                </a:solidFill>
                <a:latin typeface="Century Gothic"/>
                <a:ea typeface="Century Gothic"/>
                <a:cs typeface="Century Gothic"/>
                <a:sym typeface="Century Gothic"/>
              </a:rPr>
              <a:t>die</a:t>
            </a:r>
            <a:r>
              <a:rPr lang="en-GB" sz="5400">
                <a:solidFill>
                  <a:srgbClr val="115076"/>
                </a:solidFill>
                <a:latin typeface="Century Gothic"/>
                <a:ea typeface="Century Gothic"/>
                <a:cs typeface="Century Gothic"/>
                <a:sym typeface="Century Gothic"/>
              </a:rPr>
              <a:t> Tafel</a:t>
            </a:r>
            <a:endParaRPr sz="1800">
              <a:solidFill>
                <a:srgbClr val="115076"/>
              </a:solidFill>
              <a:latin typeface="Century Gothic"/>
              <a:ea typeface="Century Gothic"/>
              <a:cs typeface="Century Gothic"/>
              <a:sym typeface="Century Gothic"/>
            </a:endParaRPr>
          </a:p>
        </p:txBody>
      </p:sp>
      <p:sp>
        <p:nvSpPr>
          <p:cNvPr id="426" name="Google Shape;426;p23"/>
          <p:cNvSpPr/>
          <p:nvPr/>
        </p:nvSpPr>
        <p:spPr>
          <a:xfrm>
            <a:off x="896806" y="2874386"/>
            <a:ext cx="312136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a:solidFill>
                  <a:srgbClr val="1F4E79"/>
                </a:solidFill>
                <a:latin typeface="Century Gothic"/>
                <a:ea typeface="Century Gothic"/>
                <a:cs typeface="Century Gothic"/>
                <a:sym typeface="Century Gothic"/>
              </a:rPr>
              <a:t>der </a:t>
            </a:r>
            <a:r>
              <a:rPr lang="en-GB" sz="5400">
                <a:solidFill>
                  <a:srgbClr val="115076"/>
                </a:solidFill>
                <a:latin typeface="Century Gothic"/>
                <a:ea typeface="Century Gothic"/>
                <a:cs typeface="Century Gothic"/>
                <a:sym typeface="Century Gothic"/>
              </a:rPr>
              <a:t>Tisch</a:t>
            </a:r>
            <a:endParaRPr sz="1800">
              <a:solidFill>
                <a:srgbClr val="115076"/>
              </a:solidFill>
              <a:latin typeface="Century Gothic"/>
              <a:ea typeface="Century Gothic"/>
              <a:cs typeface="Century Gothic"/>
              <a:sym typeface="Century Gothic"/>
            </a:endParaRPr>
          </a:p>
        </p:txBody>
      </p:sp>
      <p:sp>
        <p:nvSpPr>
          <p:cNvPr id="427" name="Google Shape;427;p23"/>
          <p:cNvSpPr/>
          <p:nvPr/>
        </p:nvSpPr>
        <p:spPr>
          <a:xfrm>
            <a:off x="2297600" y="4641548"/>
            <a:ext cx="2969083"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a:solidFill>
                  <a:srgbClr val="1F4E79"/>
                </a:solidFill>
                <a:latin typeface="Century Gothic"/>
                <a:ea typeface="Century Gothic"/>
                <a:cs typeface="Century Gothic"/>
                <a:sym typeface="Century Gothic"/>
              </a:rPr>
              <a:t>das</a:t>
            </a:r>
            <a:r>
              <a:rPr lang="en-GB" sz="5400">
                <a:solidFill>
                  <a:srgbClr val="115076"/>
                </a:solidFill>
                <a:latin typeface="Century Gothic"/>
                <a:ea typeface="Century Gothic"/>
                <a:cs typeface="Century Gothic"/>
                <a:sym typeface="Century Gothic"/>
              </a:rPr>
              <a:t> Heft</a:t>
            </a:r>
            <a:endParaRPr sz="1800">
              <a:solidFill>
                <a:srgbClr val="115076"/>
              </a:solidFill>
              <a:latin typeface="Century Gothic"/>
              <a:ea typeface="Century Gothic"/>
              <a:cs typeface="Century Gothic"/>
              <a:sym typeface="Century Gothic"/>
            </a:endParaRPr>
          </a:p>
        </p:txBody>
      </p:sp>
      <p:sp>
        <p:nvSpPr>
          <p:cNvPr id="428" name="Google Shape;428;p23"/>
          <p:cNvSpPr/>
          <p:nvPr/>
        </p:nvSpPr>
        <p:spPr>
          <a:xfrm>
            <a:off x="7187734" y="1309237"/>
            <a:ext cx="396615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a:solidFill>
                  <a:srgbClr val="1F4E79"/>
                </a:solidFill>
                <a:latin typeface="Century Gothic"/>
                <a:ea typeface="Century Gothic"/>
                <a:cs typeface="Century Gothic"/>
                <a:sym typeface="Century Gothic"/>
              </a:rPr>
              <a:t>das </a:t>
            </a:r>
            <a:r>
              <a:rPr lang="en-GB" sz="5400">
                <a:solidFill>
                  <a:srgbClr val="115076"/>
                </a:solidFill>
                <a:latin typeface="Century Gothic"/>
                <a:ea typeface="Century Gothic"/>
                <a:cs typeface="Century Gothic"/>
                <a:sym typeface="Century Gothic"/>
              </a:rPr>
              <a:t>Fenster</a:t>
            </a:r>
            <a:endParaRPr sz="1800">
              <a:solidFill>
                <a:srgbClr val="115076"/>
              </a:solidFill>
              <a:latin typeface="Century Gothic"/>
              <a:ea typeface="Century Gothic"/>
              <a:cs typeface="Century Gothic"/>
              <a:sym typeface="Century Gothic"/>
            </a:endParaRPr>
          </a:p>
        </p:txBody>
      </p:sp>
      <p:sp>
        <p:nvSpPr>
          <p:cNvPr id="429" name="Google Shape;429;p23"/>
          <p:cNvSpPr/>
          <p:nvPr/>
        </p:nvSpPr>
        <p:spPr>
          <a:xfrm>
            <a:off x="6714042" y="4838498"/>
            <a:ext cx="2744662"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a:solidFill>
                  <a:srgbClr val="1F4E79"/>
                </a:solidFill>
                <a:latin typeface="Century Gothic"/>
                <a:ea typeface="Century Gothic"/>
                <a:cs typeface="Century Gothic"/>
                <a:sym typeface="Century Gothic"/>
              </a:rPr>
              <a:t>der </a:t>
            </a:r>
            <a:r>
              <a:rPr lang="en-GB" sz="5400">
                <a:solidFill>
                  <a:srgbClr val="115076"/>
                </a:solidFill>
                <a:latin typeface="Century Gothic"/>
                <a:ea typeface="Century Gothic"/>
                <a:cs typeface="Century Gothic"/>
                <a:sym typeface="Century Gothic"/>
              </a:rPr>
              <a:t>Tag</a:t>
            </a:r>
            <a:endParaRPr/>
          </a:p>
        </p:txBody>
      </p:sp>
      <p:sp>
        <p:nvSpPr>
          <p:cNvPr id="430" name="Google Shape;430;p23"/>
          <p:cNvSpPr/>
          <p:nvPr/>
        </p:nvSpPr>
        <p:spPr>
          <a:xfrm>
            <a:off x="460655" y="2600521"/>
            <a:ext cx="3993667" cy="1490869"/>
          </a:xfrm>
          <a:prstGeom prst="ellipse">
            <a:avLst/>
          </a:prstGeom>
          <a:noFill/>
          <a:ln w="762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24"/>
                                        </p:tgtEl>
                                      </p:cBhvr>
                                    </p:animEffect>
                                    <p:set>
                                      <p:cBhvr>
                                        <p:cTn id="7" dur="1" fill="hold">
                                          <p:stCondLst>
                                            <p:cond delay="500"/>
                                          </p:stCondLst>
                                        </p:cTn>
                                        <p:tgtEl>
                                          <p:spTgt spid="42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426"/>
                                        </p:tgtEl>
                                      </p:cBhvr>
                                    </p:animEffect>
                                    <p:set>
                                      <p:cBhvr>
                                        <p:cTn id="10" dur="1" fill="hold">
                                          <p:stCondLst>
                                            <p:cond delay="500"/>
                                          </p:stCondLst>
                                        </p:cTn>
                                        <p:tgtEl>
                                          <p:spTgt spid="426"/>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427"/>
                                        </p:tgtEl>
                                      </p:cBhvr>
                                    </p:animEffect>
                                    <p:set>
                                      <p:cBhvr>
                                        <p:cTn id="13" dur="1" fill="hold">
                                          <p:stCondLst>
                                            <p:cond delay="500"/>
                                          </p:stCondLst>
                                        </p:cTn>
                                        <p:tgtEl>
                                          <p:spTgt spid="427"/>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425"/>
                                        </p:tgtEl>
                                      </p:cBhvr>
                                    </p:animEffect>
                                    <p:set>
                                      <p:cBhvr>
                                        <p:cTn id="16" dur="1" fill="hold">
                                          <p:stCondLst>
                                            <p:cond delay="500"/>
                                          </p:stCondLst>
                                        </p:cTn>
                                        <p:tgtEl>
                                          <p:spTgt spid="425"/>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428"/>
                                        </p:tgtEl>
                                      </p:cBhvr>
                                    </p:animEffect>
                                    <p:set>
                                      <p:cBhvr>
                                        <p:cTn id="19" dur="1" fill="hold">
                                          <p:stCondLst>
                                            <p:cond delay="500"/>
                                          </p:stCondLst>
                                        </p:cTn>
                                        <p:tgtEl>
                                          <p:spTgt spid="428"/>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429"/>
                                        </p:tgtEl>
                                      </p:cBhvr>
                                    </p:animEffect>
                                    <p:set>
                                      <p:cBhvr>
                                        <p:cTn id="22" dur="1" fill="hold">
                                          <p:stCondLst>
                                            <p:cond delay="500"/>
                                          </p:stCondLst>
                                        </p:cTn>
                                        <p:tgtEl>
                                          <p:spTgt spid="42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26"/>
                                        </p:tgtEl>
                                        <p:attrNameLst>
                                          <p:attrName>style.visibility</p:attrName>
                                        </p:attrNameLst>
                                      </p:cBhvr>
                                      <p:to>
                                        <p:strVal val="visible"/>
                                      </p:to>
                                    </p:set>
                                  </p:childTnLst>
                                </p:cTn>
                              </p:par>
                              <p:par>
                                <p:cTn id="39" presetID="10" presetClass="entr" presetSubtype="0" fill="hold" nodeType="withEffect">
                                  <p:stCondLst>
                                    <p:cond delay="0"/>
                                  </p:stCondLst>
                                  <p:childTnLst>
                                    <p:set>
                                      <p:cBhvr>
                                        <p:cTn id="40" dur="1" fill="hold">
                                          <p:stCondLst>
                                            <p:cond delay="0"/>
                                          </p:stCondLst>
                                        </p:cTn>
                                        <p:tgtEl>
                                          <p:spTgt spid="430"/>
                                        </p:tgtEl>
                                        <p:attrNameLst>
                                          <p:attrName>style.visibility</p:attrName>
                                        </p:attrNameLst>
                                      </p:cBhvr>
                                      <p:to>
                                        <p:strVal val="visible"/>
                                      </p:to>
                                    </p:set>
                                    <p:animEffect transition="in" filter="fade">
                                      <p:cBhvr>
                                        <p:cTn id="41" dur="500"/>
                                        <p:tgtEl>
                                          <p:spTgt spid="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5"/>
        <p:cNvGrpSpPr/>
        <p:nvPr/>
      </p:nvGrpSpPr>
      <p:grpSpPr>
        <a:xfrm>
          <a:off x="0" y="0"/>
          <a:ext cx="0" cy="0"/>
          <a:chOff x="0" y="0"/>
          <a:chExt cx="0" cy="0"/>
        </a:xfrm>
      </p:grpSpPr>
      <p:pic>
        <p:nvPicPr>
          <p:cNvPr id="436" name="Google Shape;436;p24" descr="background rectangle"/>
          <p:cNvPicPr preferRelativeResize="0"/>
          <p:nvPr/>
        </p:nvPicPr>
        <p:blipFill rotWithShape="1">
          <a:blip r:embed="rId4">
            <a:alphaModFix/>
          </a:blip>
          <a:srcRect/>
          <a:stretch/>
        </p:blipFill>
        <p:spPr>
          <a:xfrm>
            <a:off x="-93158" y="294041"/>
            <a:ext cx="6807200" cy="869950"/>
          </a:xfrm>
          <a:prstGeom prst="rect">
            <a:avLst/>
          </a:prstGeom>
          <a:noFill/>
          <a:ln>
            <a:noFill/>
          </a:ln>
        </p:spPr>
      </p:pic>
      <p:sp>
        <p:nvSpPr>
          <p:cNvPr id="437" name="Google Shape;437;p24"/>
          <p:cNvSpPr txBox="1">
            <a:spLocks noGrp="1"/>
          </p:cNvSpPr>
          <p:nvPr>
            <p:ph type="title"/>
          </p:nvPr>
        </p:nvSpPr>
        <p:spPr>
          <a:xfrm>
            <a:off x="0" y="294041"/>
            <a:ext cx="6193536" cy="70784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ts val="3600"/>
              <a:buFont typeface="Century Gothic"/>
              <a:buNone/>
            </a:pPr>
            <a:br>
              <a:rPr lang="en-GB" sz="3600" b="1">
                <a:solidFill>
                  <a:schemeClr val="lt1"/>
                </a:solidFill>
              </a:rPr>
            </a:br>
            <a:r>
              <a:rPr lang="en-GB" sz="3200" b="1">
                <a:solidFill>
                  <a:schemeClr val="lt1"/>
                </a:solidFill>
              </a:rPr>
              <a:t>Was ist nicht mehr da? [2/4]</a:t>
            </a:r>
            <a:br>
              <a:rPr lang="en-GB" sz="3600" b="1">
                <a:solidFill>
                  <a:schemeClr val="lt1"/>
                </a:solidFill>
              </a:rPr>
            </a:br>
            <a:endParaRPr sz="3600" b="1">
              <a:solidFill>
                <a:schemeClr val="lt1"/>
              </a:solidFill>
            </a:endParaRPr>
          </a:p>
        </p:txBody>
      </p:sp>
      <p:sp>
        <p:nvSpPr>
          <p:cNvPr id="438" name="Google Shape;438;p24"/>
          <p:cNvSpPr/>
          <p:nvPr/>
        </p:nvSpPr>
        <p:spPr>
          <a:xfrm>
            <a:off x="10570464" y="247046"/>
            <a:ext cx="1386863"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sprechen</a:t>
            </a:r>
            <a:endParaRPr sz="2000" b="1" i="0" u="none" strike="noStrike" cap="none">
              <a:solidFill>
                <a:srgbClr val="FFFFFF"/>
              </a:solidFill>
              <a:latin typeface="Century Gothic"/>
              <a:ea typeface="Century Gothic"/>
              <a:cs typeface="Century Gothic"/>
              <a:sym typeface="Century Gothic"/>
            </a:endParaRPr>
          </a:p>
        </p:txBody>
      </p:sp>
      <p:sp>
        <p:nvSpPr>
          <p:cNvPr id="439" name="Google Shape;439;p24"/>
          <p:cNvSpPr txBox="1"/>
          <p:nvPr/>
        </p:nvSpPr>
        <p:spPr>
          <a:xfrm>
            <a:off x="2933509" y="338225"/>
            <a:ext cx="4945917" cy="70784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1F3864"/>
              </a:buClr>
              <a:buSzPts val="3600"/>
              <a:buFont typeface="Century Gothic"/>
              <a:buNone/>
            </a:pPr>
            <a:endParaRPr sz="3600" b="1">
              <a:solidFill>
                <a:schemeClr val="lt1"/>
              </a:solidFill>
              <a:latin typeface="Century Gothic"/>
              <a:ea typeface="Century Gothic"/>
              <a:cs typeface="Century Gothic"/>
              <a:sym typeface="Century Gothic"/>
            </a:endParaRPr>
          </a:p>
        </p:txBody>
      </p:sp>
      <p:sp>
        <p:nvSpPr>
          <p:cNvPr id="440" name="Google Shape;440;p24"/>
          <p:cNvSpPr/>
          <p:nvPr/>
        </p:nvSpPr>
        <p:spPr>
          <a:xfrm>
            <a:off x="1777427" y="1420591"/>
            <a:ext cx="4009431"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a:solidFill>
                  <a:srgbClr val="1F4E79"/>
                </a:solidFill>
                <a:latin typeface="Century Gothic"/>
                <a:ea typeface="Century Gothic"/>
                <a:cs typeface="Century Gothic"/>
                <a:sym typeface="Century Gothic"/>
              </a:rPr>
              <a:t>die</a:t>
            </a:r>
            <a:r>
              <a:rPr lang="en-GB" sz="5400">
                <a:solidFill>
                  <a:srgbClr val="115076"/>
                </a:solidFill>
                <a:latin typeface="Century Gothic"/>
                <a:ea typeface="Century Gothic"/>
                <a:cs typeface="Century Gothic"/>
                <a:sym typeface="Century Gothic"/>
              </a:rPr>
              <a:t> Flasche</a:t>
            </a:r>
            <a:endParaRPr sz="1800">
              <a:solidFill>
                <a:srgbClr val="115076"/>
              </a:solidFill>
              <a:latin typeface="Century Gothic"/>
              <a:ea typeface="Century Gothic"/>
              <a:cs typeface="Century Gothic"/>
              <a:sym typeface="Century Gothic"/>
            </a:endParaRPr>
          </a:p>
        </p:txBody>
      </p:sp>
      <p:sp>
        <p:nvSpPr>
          <p:cNvPr id="441" name="Google Shape;441;p24"/>
          <p:cNvSpPr/>
          <p:nvPr/>
        </p:nvSpPr>
        <p:spPr>
          <a:xfrm>
            <a:off x="7233822" y="3002171"/>
            <a:ext cx="299793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a:solidFill>
                  <a:srgbClr val="1F4E79"/>
                </a:solidFill>
                <a:latin typeface="Century Gothic"/>
                <a:ea typeface="Century Gothic"/>
                <a:cs typeface="Century Gothic"/>
                <a:sym typeface="Century Gothic"/>
              </a:rPr>
              <a:t>die</a:t>
            </a:r>
            <a:r>
              <a:rPr lang="en-GB" sz="5400">
                <a:solidFill>
                  <a:srgbClr val="115076"/>
                </a:solidFill>
                <a:latin typeface="Century Gothic"/>
                <a:ea typeface="Century Gothic"/>
                <a:cs typeface="Century Gothic"/>
                <a:sym typeface="Century Gothic"/>
              </a:rPr>
              <a:t> Tafel</a:t>
            </a:r>
            <a:endParaRPr sz="1800">
              <a:solidFill>
                <a:srgbClr val="115076"/>
              </a:solidFill>
              <a:latin typeface="Century Gothic"/>
              <a:ea typeface="Century Gothic"/>
              <a:cs typeface="Century Gothic"/>
              <a:sym typeface="Century Gothic"/>
            </a:endParaRPr>
          </a:p>
        </p:txBody>
      </p:sp>
      <p:sp>
        <p:nvSpPr>
          <p:cNvPr id="442" name="Google Shape;442;p24"/>
          <p:cNvSpPr/>
          <p:nvPr/>
        </p:nvSpPr>
        <p:spPr>
          <a:xfrm>
            <a:off x="896806" y="2874386"/>
            <a:ext cx="312136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a:solidFill>
                  <a:srgbClr val="1F4E79"/>
                </a:solidFill>
                <a:latin typeface="Century Gothic"/>
                <a:ea typeface="Century Gothic"/>
                <a:cs typeface="Century Gothic"/>
                <a:sym typeface="Century Gothic"/>
              </a:rPr>
              <a:t>der </a:t>
            </a:r>
            <a:r>
              <a:rPr lang="en-GB" sz="5400">
                <a:solidFill>
                  <a:srgbClr val="115076"/>
                </a:solidFill>
                <a:latin typeface="Century Gothic"/>
                <a:ea typeface="Century Gothic"/>
                <a:cs typeface="Century Gothic"/>
                <a:sym typeface="Century Gothic"/>
              </a:rPr>
              <a:t>Tisch</a:t>
            </a:r>
            <a:endParaRPr sz="1800">
              <a:solidFill>
                <a:srgbClr val="115076"/>
              </a:solidFill>
              <a:latin typeface="Century Gothic"/>
              <a:ea typeface="Century Gothic"/>
              <a:cs typeface="Century Gothic"/>
              <a:sym typeface="Century Gothic"/>
            </a:endParaRPr>
          </a:p>
        </p:txBody>
      </p:sp>
      <p:sp>
        <p:nvSpPr>
          <p:cNvPr id="443" name="Google Shape;443;p24"/>
          <p:cNvSpPr/>
          <p:nvPr/>
        </p:nvSpPr>
        <p:spPr>
          <a:xfrm>
            <a:off x="2297600" y="4641548"/>
            <a:ext cx="2969083"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a:solidFill>
                  <a:srgbClr val="1F4E79"/>
                </a:solidFill>
                <a:latin typeface="Century Gothic"/>
                <a:ea typeface="Century Gothic"/>
                <a:cs typeface="Century Gothic"/>
                <a:sym typeface="Century Gothic"/>
              </a:rPr>
              <a:t>das</a:t>
            </a:r>
            <a:r>
              <a:rPr lang="en-GB" sz="5400">
                <a:solidFill>
                  <a:srgbClr val="115076"/>
                </a:solidFill>
                <a:latin typeface="Century Gothic"/>
                <a:ea typeface="Century Gothic"/>
                <a:cs typeface="Century Gothic"/>
                <a:sym typeface="Century Gothic"/>
              </a:rPr>
              <a:t> Heft</a:t>
            </a:r>
            <a:endParaRPr sz="1800">
              <a:solidFill>
                <a:srgbClr val="115076"/>
              </a:solidFill>
              <a:latin typeface="Century Gothic"/>
              <a:ea typeface="Century Gothic"/>
              <a:cs typeface="Century Gothic"/>
              <a:sym typeface="Century Gothic"/>
            </a:endParaRPr>
          </a:p>
        </p:txBody>
      </p:sp>
      <p:sp>
        <p:nvSpPr>
          <p:cNvPr id="444" name="Google Shape;444;p24"/>
          <p:cNvSpPr/>
          <p:nvPr/>
        </p:nvSpPr>
        <p:spPr>
          <a:xfrm>
            <a:off x="7187734" y="1309237"/>
            <a:ext cx="396615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a:solidFill>
                  <a:srgbClr val="1F4E79"/>
                </a:solidFill>
                <a:latin typeface="Century Gothic"/>
                <a:ea typeface="Century Gothic"/>
                <a:cs typeface="Century Gothic"/>
                <a:sym typeface="Century Gothic"/>
              </a:rPr>
              <a:t>das </a:t>
            </a:r>
            <a:r>
              <a:rPr lang="en-GB" sz="5400">
                <a:solidFill>
                  <a:srgbClr val="115076"/>
                </a:solidFill>
                <a:latin typeface="Century Gothic"/>
                <a:ea typeface="Century Gothic"/>
                <a:cs typeface="Century Gothic"/>
                <a:sym typeface="Century Gothic"/>
              </a:rPr>
              <a:t>Fenster</a:t>
            </a:r>
            <a:endParaRPr sz="1800">
              <a:solidFill>
                <a:srgbClr val="115076"/>
              </a:solidFill>
              <a:latin typeface="Century Gothic"/>
              <a:ea typeface="Century Gothic"/>
              <a:cs typeface="Century Gothic"/>
              <a:sym typeface="Century Gothic"/>
            </a:endParaRPr>
          </a:p>
        </p:txBody>
      </p:sp>
      <p:sp>
        <p:nvSpPr>
          <p:cNvPr id="445" name="Google Shape;445;p24"/>
          <p:cNvSpPr/>
          <p:nvPr/>
        </p:nvSpPr>
        <p:spPr>
          <a:xfrm>
            <a:off x="6714042" y="4838498"/>
            <a:ext cx="2744662"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a:solidFill>
                  <a:srgbClr val="1F4E79"/>
                </a:solidFill>
                <a:latin typeface="Century Gothic"/>
                <a:ea typeface="Century Gothic"/>
                <a:cs typeface="Century Gothic"/>
                <a:sym typeface="Century Gothic"/>
              </a:rPr>
              <a:t>der </a:t>
            </a:r>
            <a:r>
              <a:rPr lang="en-GB" sz="5400">
                <a:solidFill>
                  <a:srgbClr val="115076"/>
                </a:solidFill>
                <a:latin typeface="Century Gothic"/>
                <a:ea typeface="Century Gothic"/>
                <a:cs typeface="Century Gothic"/>
                <a:sym typeface="Century Gothic"/>
              </a:rPr>
              <a:t>Tag</a:t>
            </a:r>
            <a:endParaRPr/>
          </a:p>
        </p:txBody>
      </p:sp>
      <p:sp>
        <p:nvSpPr>
          <p:cNvPr id="446" name="Google Shape;446;p24"/>
          <p:cNvSpPr/>
          <p:nvPr/>
        </p:nvSpPr>
        <p:spPr>
          <a:xfrm>
            <a:off x="1777427" y="4328181"/>
            <a:ext cx="3993667" cy="1490869"/>
          </a:xfrm>
          <a:prstGeom prst="ellipse">
            <a:avLst/>
          </a:prstGeom>
          <a:noFill/>
          <a:ln w="762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40"/>
                                        </p:tgtEl>
                                      </p:cBhvr>
                                    </p:animEffect>
                                    <p:set>
                                      <p:cBhvr>
                                        <p:cTn id="7" dur="1" fill="hold">
                                          <p:stCondLst>
                                            <p:cond delay="500"/>
                                          </p:stCondLst>
                                        </p:cTn>
                                        <p:tgtEl>
                                          <p:spTgt spid="44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442"/>
                                        </p:tgtEl>
                                      </p:cBhvr>
                                    </p:animEffect>
                                    <p:set>
                                      <p:cBhvr>
                                        <p:cTn id="10" dur="1" fill="hold">
                                          <p:stCondLst>
                                            <p:cond delay="500"/>
                                          </p:stCondLst>
                                        </p:cTn>
                                        <p:tgtEl>
                                          <p:spTgt spid="442"/>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2000"/>
                                        <p:tgtEl>
                                          <p:spTgt spid="443"/>
                                        </p:tgtEl>
                                      </p:cBhvr>
                                    </p:animEffect>
                                    <p:set>
                                      <p:cBhvr>
                                        <p:cTn id="13" dur="1" fill="hold">
                                          <p:stCondLst>
                                            <p:cond delay="2000"/>
                                          </p:stCondLst>
                                        </p:cTn>
                                        <p:tgtEl>
                                          <p:spTgt spid="443"/>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441"/>
                                        </p:tgtEl>
                                      </p:cBhvr>
                                    </p:animEffect>
                                    <p:set>
                                      <p:cBhvr>
                                        <p:cTn id="16" dur="1" fill="hold">
                                          <p:stCondLst>
                                            <p:cond delay="500"/>
                                          </p:stCondLst>
                                        </p:cTn>
                                        <p:tgtEl>
                                          <p:spTgt spid="441"/>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444"/>
                                        </p:tgtEl>
                                      </p:cBhvr>
                                    </p:animEffect>
                                    <p:set>
                                      <p:cBhvr>
                                        <p:cTn id="19" dur="1" fill="hold">
                                          <p:stCondLst>
                                            <p:cond delay="500"/>
                                          </p:stCondLst>
                                        </p:cTn>
                                        <p:tgtEl>
                                          <p:spTgt spid="444"/>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445"/>
                                        </p:tgtEl>
                                      </p:cBhvr>
                                    </p:animEffect>
                                    <p:set>
                                      <p:cBhvr>
                                        <p:cTn id="22" dur="1" fill="hold">
                                          <p:stCondLst>
                                            <p:cond delay="500"/>
                                          </p:stCondLst>
                                        </p:cTn>
                                        <p:tgtEl>
                                          <p:spTgt spid="44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4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4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4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43"/>
                                        </p:tgtEl>
                                        <p:attrNameLst>
                                          <p:attrName>style.visibility</p:attrName>
                                        </p:attrNameLst>
                                      </p:cBhvr>
                                      <p:to>
                                        <p:strVal val="visible"/>
                                      </p:to>
                                    </p:set>
                                    <p:animEffect transition="in" filter="fade">
                                      <p:cBhvr>
                                        <p:cTn id="39" dur="2000"/>
                                        <p:tgtEl>
                                          <p:spTgt spid="443"/>
                                        </p:tgtEl>
                                      </p:cBhvr>
                                    </p:animEffect>
                                  </p:childTnLst>
                                </p:cTn>
                              </p:par>
                              <p:par>
                                <p:cTn id="40" presetID="10" presetClass="entr" presetSubtype="0" fill="hold" nodeType="withEffect">
                                  <p:stCondLst>
                                    <p:cond delay="0"/>
                                  </p:stCondLst>
                                  <p:childTnLst>
                                    <p:set>
                                      <p:cBhvr>
                                        <p:cTn id="41" dur="1" fill="hold">
                                          <p:stCondLst>
                                            <p:cond delay="0"/>
                                          </p:stCondLst>
                                        </p:cTn>
                                        <p:tgtEl>
                                          <p:spTgt spid="446"/>
                                        </p:tgtEl>
                                        <p:attrNameLst>
                                          <p:attrName>style.visibility</p:attrName>
                                        </p:attrNameLst>
                                      </p:cBhvr>
                                      <p:to>
                                        <p:strVal val="visible"/>
                                      </p:to>
                                    </p:set>
                                    <p:animEffect transition="in" filter="fade">
                                      <p:cBhvr>
                                        <p:cTn id="42" dur="500"/>
                                        <p:tgtEl>
                                          <p:spTgt spid="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1"/>
        <p:cNvGrpSpPr/>
        <p:nvPr/>
      </p:nvGrpSpPr>
      <p:grpSpPr>
        <a:xfrm>
          <a:off x="0" y="0"/>
          <a:ext cx="0" cy="0"/>
          <a:chOff x="0" y="0"/>
          <a:chExt cx="0" cy="0"/>
        </a:xfrm>
      </p:grpSpPr>
      <p:pic>
        <p:nvPicPr>
          <p:cNvPr id="452" name="Google Shape;452;p25" descr="background rectangle"/>
          <p:cNvPicPr preferRelativeResize="0"/>
          <p:nvPr/>
        </p:nvPicPr>
        <p:blipFill rotWithShape="1">
          <a:blip r:embed="rId4">
            <a:alphaModFix/>
          </a:blip>
          <a:srcRect/>
          <a:stretch/>
        </p:blipFill>
        <p:spPr>
          <a:xfrm>
            <a:off x="-93158" y="294041"/>
            <a:ext cx="6807200" cy="869950"/>
          </a:xfrm>
          <a:prstGeom prst="rect">
            <a:avLst/>
          </a:prstGeom>
          <a:noFill/>
          <a:ln>
            <a:noFill/>
          </a:ln>
        </p:spPr>
      </p:pic>
      <p:sp>
        <p:nvSpPr>
          <p:cNvPr id="453" name="Google Shape;453;p25"/>
          <p:cNvSpPr txBox="1">
            <a:spLocks noGrp="1"/>
          </p:cNvSpPr>
          <p:nvPr>
            <p:ph type="title"/>
          </p:nvPr>
        </p:nvSpPr>
        <p:spPr>
          <a:xfrm>
            <a:off x="0" y="294041"/>
            <a:ext cx="6193536" cy="70784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ts val="3600"/>
              <a:buFont typeface="Century Gothic"/>
              <a:buNone/>
            </a:pPr>
            <a:br>
              <a:rPr lang="en-GB" sz="3600" b="1">
                <a:solidFill>
                  <a:schemeClr val="lt1"/>
                </a:solidFill>
              </a:rPr>
            </a:br>
            <a:r>
              <a:rPr lang="en-GB" sz="3200" b="1">
                <a:solidFill>
                  <a:schemeClr val="lt1"/>
                </a:solidFill>
              </a:rPr>
              <a:t>Was ist nicht mehr da? [3/4]</a:t>
            </a:r>
            <a:br>
              <a:rPr lang="en-GB" sz="3600" b="1">
                <a:solidFill>
                  <a:schemeClr val="lt1"/>
                </a:solidFill>
              </a:rPr>
            </a:br>
            <a:endParaRPr sz="3600" b="1">
              <a:solidFill>
                <a:schemeClr val="lt1"/>
              </a:solidFill>
            </a:endParaRPr>
          </a:p>
        </p:txBody>
      </p:sp>
      <p:sp>
        <p:nvSpPr>
          <p:cNvPr id="454" name="Google Shape;454;p25"/>
          <p:cNvSpPr/>
          <p:nvPr/>
        </p:nvSpPr>
        <p:spPr>
          <a:xfrm>
            <a:off x="10570464" y="247046"/>
            <a:ext cx="1386863"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sprechen</a:t>
            </a:r>
            <a:endParaRPr sz="2000" b="1" i="0" u="none" strike="noStrike" cap="none">
              <a:solidFill>
                <a:srgbClr val="FFFFFF"/>
              </a:solidFill>
              <a:latin typeface="Century Gothic"/>
              <a:ea typeface="Century Gothic"/>
              <a:cs typeface="Century Gothic"/>
              <a:sym typeface="Century Gothic"/>
            </a:endParaRPr>
          </a:p>
        </p:txBody>
      </p:sp>
      <p:sp>
        <p:nvSpPr>
          <p:cNvPr id="455" name="Google Shape;455;p25"/>
          <p:cNvSpPr txBox="1"/>
          <p:nvPr/>
        </p:nvSpPr>
        <p:spPr>
          <a:xfrm>
            <a:off x="2933509" y="338225"/>
            <a:ext cx="4945917" cy="70784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1F3864"/>
              </a:buClr>
              <a:buSzPts val="3600"/>
              <a:buFont typeface="Century Gothic"/>
              <a:buNone/>
            </a:pPr>
            <a:endParaRPr sz="3600" b="1">
              <a:solidFill>
                <a:schemeClr val="lt1"/>
              </a:solidFill>
              <a:latin typeface="Century Gothic"/>
              <a:ea typeface="Century Gothic"/>
              <a:cs typeface="Century Gothic"/>
              <a:sym typeface="Century Gothic"/>
            </a:endParaRPr>
          </a:p>
        </p:txBody>
      </p:sp>
      <p:sp>
        <p:nvSpPr>
          <p:cNvPr id="456" name="Google Shape;456;p25"/>
          <p:cNvSpPr/>
          <p:nvPr/>
        </p:nvSpPr>
        <p:spPr>
          <a:xfrm>
            <a:off x="1777427" y="1420591"/>
            <a:ext cx="4009431"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a:solidFill>
                  <a:srgbClr val="1F4E79"/>
                </a:solidFill>
                <a:latin typeface="Century Gothic"/>
                <a:ea typeface="Century Gothic"/>
                <a:cs typeface="Century Gothic"/>
                <a:sym typeface="Century Gothic"/>
              </a:rPr>
              <a:t>die</a:t>
            </a:r>
            <a:r>
              <a:rPr lang="en-GB" sz="5400">
                <a:solidFill>
                  <a:srgbClr val="115076"/>
                </a:solidFill>
                <a:latin typeface="Century Gothic"/>
                <a:ea typeface="Century Gothic"/>
                <a:cs typeface="Century Gothic"/>
                <a:sym typeface="Century Gothic"/>
              </a:rPr>
              <a:t> Flasche</a:t>
            </a:r>
            <a:endParaRPr sz="1800">
              <a:solidFill>
                <a:srgbClr val="115076"/>
              </a:solidFill>
              <a:latin typeface="Century Gothic"/>
              <a:ea typeface="Century Gothic"/>
              <a:cs typeface="Century Gothic"/>
              <a:sym typeface="Century Gothic"/>
            </a:endParaRPr>
          </a:p>
        </p:txBody>
      </p:sp>
      <p:sp>
        <p:nvSpPr>
          <p:cNvPr id="457" name="Google Shape;457;p25"/>
          <p:cNvSpPr/>
          <p:nvPr/>
        </p:nvSpPr>
        <p:spPr>
          <a:xfrm>
            <a:off x="7233822" y="3002171"/>
            <a:ext cx="299793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a:solidFill>
                  <a:srgbClr val="1F4E79"/>
                </a:solidFill>
                <a:latin typeface="Century Gothic"/>
                <a:ea typeface="Century Gothic"/>
                <a:cs typeface="Century Gothic"/>
                <a:sym typeface="Century Gothic"/>
              </a:rPr>
              <a:t>die</a:t>
            </a:r>
            <a:r>
              <a:rPr lang="en-GB" sz="5400">
                <a:solidFill>
                  <a:srgbClr val="115076"/>
                </a:solidFill>
                <a:latin typeface="Century Gothic"/>
                <a:ea typeface="Century Gothic"/>
                <a:cs typeface="Century Gothic"/>
                <a:sym typeface="Century Gothic"/>
              </a:rPr>
              <a:t> Tafel</a:t>
            </a:r>
            <a:endParaRPr sz="1800">
              <a:solidFill>
                <a:srgbClr val="115076"/>
              </a:solidFill>
              <a:latin typeface="Century Gothic"/>
              <a:ea typeface="Century Gothic"/>
              <a:cs typeface="Century Gothic"/>
              <a:sym typeface="Century Gothic"/>
            </a:endParaRPr>
          </a:p>
        </p:txBody>
      </p:sp>
      <p:sp>
        <p:nvSpPr>
          <p:cNvPr id="458" name="Google Shape;458;p25"/>
          <p:cNvSpPr/>
          <p:nvPr/>
        </p:nvSpPr>
        <p:spPr>
          <a:xfrm>
            <a:off x="896806" y="2874386"/>
            <a:ext cx="312136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a:solidFill>
                  <a:srgbClr val="1F4E79"/>
                </a:solidFill>
                <a:latin typeface="Century Gothic"/>
                <a:ea typeface="Century Gothic"/>
                <a:cs typeface="Century Gothic"/>
                <a:sym typeface="Century Gothic"/>
              </a:rPr>
              <a:t>der </a:t>
            </a:r>
            <a:r>
              <a:rPr lang="en-GB" sz="5400">
                <a:solidFill>
                  <a:srgbClr val="115076"/>
                </a:solidFill>
                <a:latin typeface="Century Gothic"/>
                <a:ea typeface="Century Gothic"/>
                <a:cs typeface="Century Gothic"/>
                <a:sym typeface="Century Gothic"/>
              </a:rPr>
              <a:t>Tisch</a:t>
            </a:r>
            <a:endParaRPr sz="1800">
              <a:solidFill>
                <a:srgbClr val="115076"/>
              </a:solidFill>
              <a:latin typeface="Century Gothic"/>
              <a:ea typeface="Century Gothic"/>
              <a:cs typeface="Century Gothic"/>
              <a:sym typeface="Century Gothic"/>
            </a:endParaRPr>
          </a:p>
        </p:txBody>
      </p:sp>
      <p:sp>
        <p:nvSpPr>
          <p:cNvPr id="459" name="Google Shape;459;p25"/>
          <p:cNvSpPr/>
          <p:nvPr/>
        </p:nvSpPr>
        <p:spPr>
          <a:xfrm>
            <a:off x="2297600" y="4641548"/>
            <a:ext cx="2969083"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a:solidFill>
                  <a:srgbClr val="1F4E79"/>
                </a:solidFill>
                <a:latin typeface="Century Gothic"/>
                <a:ea typeface="Century Gothic"/>
                <a:cs typeface="Century Gothic"/>
                <a:sym typeface="Century Gothic"/>
              </a:rPr>
              <a:t>das</a:t>
            </a:r>
            <a:r>
              <a:rPr lang="en-GB" sz="5400">
                <a:solidFill>
                  <a:srgbClr val="115076"/>
                </a:solidFill>
                <a:latin typeface="Century Gothic"/>
                <a:ea typeface="Century Gothic"/>
                <a:cs typeface="Century Gothic"/>
                <a:sym typeface="Century Gothic"/>
              </a:rPr>
              <a:t> Heft</a:t>
            </a:r>
            <a:endParaRPr sz="1800">
              <a:solidFill>
                <a:srgbClr val="115076"/>
              </a:solidFill>
              <a:latin typeface="Century Gothic"/>
              <a:ea typeface="Century Gothic"/>
              <a:cs typeface="Century Gothic"/>
              <a:sym typeface="Century Gothic"/>
            </a:endParaRPr>
          </a:p>
        </p:txBody>
      </p:sp>
      <p:sp>
        <p:nvSpPr>
          <p:cNvPr id="460" name="Google Shape;460;p25"/>
          <p:cNvSpPr/>
          <p:nvPr/>
        </p:nvSpPr>
        <p:spPr>
          <a:xfrm>
            <a:off x="7187734" y="1309237"/>
            <a:ext cx="396615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a:solidFill>
                  <a:srgbClr val="1F4E79"/>
                </a:solidFill>
                <a:latin typeface="Century Gothic"/>
                <a:ea typeface="Century Gothic"/>
                <a:cs typeface="Century Gothic"/>
                <a:sym typeface="Century Gothic"/>
              </a:rPr>
              <a:t>das </a:t>
            </a:r>
            <a:r>
              <a:rPr lang="en-GB" sz="5400">
                <a:solidFill>
                  <a:srgbClr val="115076"/>
                </a:solidFill>
                <a:latin typeface="Century Gothic"/>
                <a:ea typeface="Century Gothic"/>
                <a:cs typeface="Century Gothic"/>
                <a:sym typeface="Century Gothic"/>
              </a:rPr>
              <a:t>Fenster</a:t>
            </a:r>
            <a:endParaRPr sz="1800">
              <a:solidFill>
                <a:srgbClr val="115076"/>
              </a:solidFill>
              <a:latin typeface="Century Gothic"/>
              <a:ea typeface="Century Gothic"/>
              <a:cs typeface="Century Gothic"/>
              <a:sym typeface="Century Gothic"/>
            </a:endParaRPr>
          </a:p>
        </p:txBody>
      </p:sp>
      <p:sp>
        <p:nvSpPr>
          <p:cNvPr id="461" name="Google Shape;461;p25"/>
          <p:cNvSpPr/>
          <p:nvPr/>
        </p:nvSpPr>
        <p:spPr>
          <a:xfrm>
            <a:off x="6714042" y="4838498"/>
            <a:ext cx="2744662"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a:solidFill>
                  <a:srgbClr val="1F4E79"/>
                </a:solidFill>
                <a:latin typeface="Century Gothic"/>
                <a:ea typeface="Century Gothic"/>
                <a:cs typeface="Century Gothic"/>
                <a:sym typeface="Century Gothic"/>
              </a:rPr>
              <a:t>der </a:t>
            </a:r>
            <a:r>
              <a:rPr lang="en-GB" sz="5400">
                <a:solidFill>
                  <a:srgbClr val="115076"/>
                </a:solidFill>
                <a:latin typeface="Century Gothic"/>
                <a:ea typeface="Century Gothic"/>
                <a:cs typeface="Century Gothic"/>
                <a:sym typeface="Century Gothic"/>
              </a:rPr>
              <a:t>Tag</a:t>
            </a:r>
            <a:endParaRPr/>
          </a:p>
        </p:txBody>
      </p:sp>
      <p:sp>
        <p:nvSpPr>
          <p:cNvPr id="462" name="Google Shape;462;p25"/>
          <p:cNvSpPr/>
          <p:nvPr/>
        </p:nvSpPr>
        <p:spPr>
          <a:xfrm>
            <a:off x="7160217" y="1025467"/>
            <a:ext cx="4269783" cy="1490869"/>
          </a:xfrm>
          <a:prstGeom prst="ellipse">
            <a:avLst/>
          </a:prstGeom>
          <a:noFill/>
          <a:ln w="762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56"/>
                                        </p:tgtEl>
                                      </p:cBhvr>
                                    </p:animEffect>
                                    <p:set>
                                      <p:cBhvr>
                                        <p:cTn id="7" dur="1" fill="hold">
                                          <p:stCondLst>
                                            <p:cond delay="500"/>
                                          </p:stCondLst>
                                        </p:cTn>
                                        <p:tgtEl>
                                          <p:spTgt spid="45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458"/>
                                        </p:tgtEl>
                                      </p:cBhvr>
                                    </p:animEffect>
                                    <p:set>
                                      <p:cBhvr>
                                        <p:cTn id="10" dur="1" fill="hold">
                                          <p:stCondLst>
                                            <p:cond delay="500"/>
                                          </p:stCondLst>
                                        </p:cTn>
                                        <p:tgtEl>
                                          <p:spTgt spid="458"/>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459"/>
                                        </p:tgtEl>
                                      </p:cBhvr>
                                    </p:animEffect>
                                    <p:set>
                                      <p:cBhvr>
                                        <p:cTn id="13" dur="1" fill="hold">
                                          <p:stCondLst>
                                            <p:cond delay="500"/>
                                          </p:stCondLst>
                                        </p:cTn>
                                        <p:tgtEl>
                                          <p:spTgt spid="459"/>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457"/>
                                        </p:tgtEl>
                                      </p:cBhvr>
                                    </p:animEffect>
                                    <p:set>
                                      <p:cBhvr>
                                        <p:cTn id="16" dur="1" fill="hold">
                                          <p:stCondLst>
                                            <p:cond delay="500"/>
                                          </p:stCondLst>
                                        </p:cTn>
                                        <p:tgtEl>
                                          <p:spTgt spid="457"/>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460"/>
                                        </p:tgtEl>
                                      </p:cBhvr>
                                    </p:animEffect>
                                    <p:set>
                                      <p:cBhvr>
                                        <p:cTn id="19" dur="1" fill="hold">
                                          <p:stCondLst>
                                            <p:cond delay="500"/>
                                          </p:stCondLst>
                                        </p:cTn>
                                        <p:tgtEl>
                                          <p:spTgt spid="460"/>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461"/>
                                        </p:tgtEl>
                                      </p:cBhvr>
                                    </p:animEffect>
                                    <p:set>
                                      <p:cBhvr>
                                        <p:cTn id="22" dur="1" fill="hold">
                                          <p:stCondLst>
                                            <p:cond delay="500"/>
                                          </p:stCondLst>
                                        </p:cTn>
                                        <p:tgtEl>
                                          <p:spTgt spid="46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5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6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5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5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60"/>
                                        </p:tgtEl>
                                        <p:attrNameLst>
                                          <p:attrName>style.visibility</p:attrName>
                                        </p:attrNameLst>
                                      </p:cBhvr>
                                      <p:to>
                                        <p:strVal val="visible"/>
                                      </p:to>
                                    </p:set>
                                  </p:childTnLst>
                                </p:cTn>
                              </p:par>
                              <p:par>
                                <p:cTn id="39" presetID="10" presetClass="entr" presetSubtype="0" fill="hold" nodeType="withEffect">
                                  <p:stCondLst>
                                    <p:cond delay="0"/>
                                  </p:stCondLst>
                                  <p:childTnLst>
                                    <p:set>
                                      <p:cBhvr>
                                        <p:cTn id="40" dur="1" fill="hold">
                                          <p:stCondLst>
                                            <p:cond delay="0"/>
                                          </p:stCondLst>
                                        </p:cTn>
                                        <p:tgtEl>
                                          <p:spTgt spid="462"/>
                                        </p:tgtEl>
                                        <p:attrNameLst>
                                          <p:attrName>style.visibility</p:attrName>
                                        </p:attrNameLst>
                                      </p:cBhvr>
                                      <p:to>
                                        <p:strVal val="visible"/>
                                      </p:to>
                                    </p:set>
                                    <p:animEffect transition="in" filter="fade">
                                      <p:cBhvr>
                                        <p:cTn id="41" dur="500"/>
                                        <p:tgtEl>
                                          <p:spTgt spid="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67"/>
        <p:cNvGrpSpPr/>
        <p:nvPr/>
      </p:nvGrpSpPr>
      <p:grpSpPr>
        <a:xfrm>
          <a:off x="0" y="0"/>
          <a:ext cx="0" cy="0"/>
          <a:chOff x="0" y="0"/>
          <a:chExt cx="0" cy="0"/>
        </a:xfrm>
      </p:grpSpPr>
      <p:pic>
        <p:nvPicPr>
          <p:cNvPr id="468" name="Google Shape;468;p26" descr="background rectangle"/>
          <p:cNvPicPr preferRelativeResize="0"/>
          <p:nvPr/>
        </p:nvPicPr>
        <p:blipFill rotWithShape="1">
          <a:blip r:embed="rId4">
            <a:alphaModFix/>
          </a:blip>
          <a:srcRect/>
          <a:stretch/>
        </p:blipFill>
        <p:spPr>
          <a:xfrm>
            <a:off x="-93158" y="294041"/>
            <a:ext cx="6807200" cy="869950"/>
          </a:xfrm>
          <a:prstGeom prst="rect">
            <a:avLst/>
          </a:prstGeom>
          <a:noFill/>
          <a:ln>
            <a:noFill/>
          </a:ln>
        </p:spPr>
      </p:pic>
      <p:sp>
        <p:nvSpPr>
          <p:cNvPr id="469" name="Google Shape;469;p26"/>
          <p:cNvSpPr txBox="1">
            <a:spLocks noGrp="1"/>
          </p:cNvSpPr>
          <p:nvPr>
            <p:ph type="title"/>
          </p:nvPr>
        </p:nvSpPr>
        <p:spPr>
          <a:xfrm>
            <a:off x="0" y="294041"/>
            <a:ext cx="6193536" cy="70784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ts val="3600"/>
              <a:buFont typeface="Century Gothic"/>
              <a:buNone/>
            </a:pPr>
            <a:br>
              <a:rPr lang="en-GB" sz="3600" b="1">
                <a:solidFill>
                  <a:schemeClr val="lt1"/>
                </a:solidFill>
              </a:rPr>
            </a:br>
            <a:r>
              <a:rPr lang="en-GB" sz="3200" b="1">
                <a:solidFill>
                  <a:schemeClr val="lt1"/>
                </a:solidFill>
              </a:rPr>
              <a:t>Was ist nicht mehr da? [4/4]</a:t>
            </a:r>
            <a:br>
              <a:rPr lang="en-GB" sz="3600" b="1">
                <a:solidFill>
                  <a:schemeClr val="lt1"/>
                </a:solidFill>
              </a:rPr>
            </a:br>
            <a:endParaRPr sz="3600" b="1">
              <a:solidFill>
                <a:schemeClr val="lt1"/>
              </a:solidFill>
            </a:endParaRPr>
          </a:p>
        </p:txBody>
      </p:sp>
      <p:sp>
        <p:nvSpPr>
          <p:cNvPr id="470" name="Google Shape;470;p26"/>
          <p:cNvSpPr/>
          <p:nvPr/>
        </p:nvSpPr>
        <p:spPr>
          <a:xfrm>
            <a:off x="10570464" y="247046"/>
            <a:ext cx="1386863"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sprechen</a:t>
            </a:r>
            <a:endParaRPr sz="2000" b="1" i="0" u="none" strike="noStrike" cap="none">
              <a:solidFill>
                <a:srgbClr val="FFFFFF"/>
              </a:solidFill>
              <a:latin typeface="Century Gothic"/>
              <a:ea typeface="Century Gothic"/>
              <a:cs typeface="Century Gothic"/>
              <a:sym typeface="Century Gothic"/>
            </a:endParaRPr>
          </a:p>
        </p:txBody>
      </p:sp>
      <p:sp>
        <p:nvSpPr>
          <p:cNvPr id="471" name="Google Shape;471;p26"/>
          <p:cNvSpPr txBox="1"/>
          <p:nvPr/>
        </p:nvSpPr>
        <p:spPr>
          <a:xfrm>
            <a:off x="2933509" y="338225"/>
            <a:ext cx="4945917" cy="70784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1F3864"/>
              </a:buClr>
              <a:buSzPts val="3600"/>
              <a:buFont typeface="Century Gothic"/>
              <a:buNone/>
            </a:pPr>
            <a:endParaRPr sz="3600" b="1">
              <a:solidFill>
                <a:schemeClr val="lt1"/>
              </a:solidFill>
              <a:latin typeface="Century Gothic"/>
              <a:ea typeface="Century Gothic"/>
              <a:cs typeface="Century Gothic"/>
              <a:sym typeface="Century Gothic"/>
            </a:endParaRPr>
          </a:p>
        </p:txBody>
      </p:sp>
      <p:sp>
        <p:nvSpPr>
          <p:cNvPr id="472" name="Google Shape;472;p26"/>
          <p:cNvSpPr/>
          <p:nvPr/>
        </p:nvSpPr>
        <p:spPr>
          <a:xfrm>
            <a:off x="1777427" y="1420591"/>
            <a:ext cx="4009431"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a:solidFill>
                  <a:srgbClr val="1F4E79"/>
                </a:solidFill>
                <a:latin typeface="Century Gothic"/>
                <a:ea typeface="Century Gothic"/>
                <a:cs typeface="Century Gothic"/>
                <a:sym typeface="Century Gothic"/>
              </a:rPr>
              <a:t>die</a:t>
            </a:r>
            <a:r>
              <a:rPr lang="en-GB" sz="5400">
                <a:solidFill>
                  <a:srgbClr val="115076"/>
                </a:solidFill>
                <a:latin typeface="Century Gothic"/>
                <a:ea typeface="Century Gothic"/>
                <a:cs typeface="Century Gothic"/>
                <a:sym typeface="Century Gothic"/>
              </a:rPr>
              <a:t> Flasche</a:t>
            </a:r>
            <a:endParaRPr sz="1800">
              <a:solidFill>
                <a:srgbClr val="115076"/>
              </a:solidFill>
              <a:latin typeface="Century Gothic"/>
              <a:ea typeface="Century Gothic"/>
              <a:cs typeface="Century Gothic"/>
              <a:sym typeface="Century Gothic"/>
            </a:endParaRPr>
          </a:p>
        </p:txBody>
      </p:sp>
      <p:sp>
        <p:nvSpPr>
          <p:cNvPr id="473" name="Google Shape;473;p26"/>
          <p:cNvSpPr/>
          <p:nvPr/>
        </p:nvSpPr>
        <p:spPr>
          <a:xfrm>
            <a:off x="7233822" y="3002171"/>
            <a:ext cx="299793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a:solidFill>
                  <a:srgbClr val="1F4E79"/>
                </a:solidFill>
                <a:latin typeface="Century Gothic"/>
                <a:ea typeface="Century Gothic"/>
                <a:cs typeface="Century Gothic"/>
                <a:sym typeface="Century Gothic"/>
              </a:rPr>
              <a:t>die</a:t>
            </a:r>
            <a:r>
              <a:rPr lang="en-GB" sz="5400">
                <a:solidFill>
                  <a:srgbClr val="115076"/>
                </a:solidFill>
                <a:latin typeface="Century Gothic"/>
                <a:ea typeface="Century Gothic"/>
                <a:cs typeface="Century Gothic"/>
                <a:sym typeface="Century Gothic"/>
              </a:rPr>
              <a:t> Tafel</a:t>
            </a:r>
            <a:endParaRPr sz="1800">
              <a:solidFill>
                <a:srgbClr val="115076"/>
              </a:solidFill>
              <a:latin typeface="Century Gothic"/>
              <a:ea typeface="Century Gothic"/>
              <a:cs typeface="Century Gothic"/>
              <a:sym typeface="Century Gothic"/>
            </a:endParaRPr>
          </a:p>
        </p:txBody>
      </p:sp>
      <p:sp>
        <p:nvSpPr>
          <p:cNvPr id="474" name="Google Shape;474;p26"/>
          <p:cNvSpPr/>
          <p:nvPr/>
        </p:nvSpPr>
        <p:spPr>
          <a:xfrm>
            <a:off x="896806" y="2874386"/>
            <a:ext cx="312136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a:solidFill>
                  <a:srgbClr val="1F4E79"/>
                </a:solidFill>
                <a:latin typeface="Century Gothic"/>
                <a:ea typeface="Century Gothic"/>
                <a:cs typeface="Century Gothic"/>
                <a:sym typeface="Century Gothic"/>
              </a:rPr>
              <a:t>der </a:t>
            </a:r>
            <a:r>
              <a:rPr lang="en-GB" sz="5400">
                <a:solidFill>
                  <a:srgbClr val="115076"/>
                </a:solidFill>
                <a:latin typeface="Century Gothic"/>
                <a:ea typeface="Century Gothic"/>
                <a:cs typeface="Century Gothic"/>
                <a:sym typeface="Century Gothic"/>
              </a:rPr>
              <a:t>Tisch</a:t>
            </a:r>
            <a:endParaRPr sz="1800">
              <a:solidFill>
                <a:srgbClr val="115076"/>
              </a:solidFill>
              <a:latin typeface="Century Gothic"/>
              <a:ea typeface="Century Gothic"/>
              <a:cs typeface="Century Gothic"/>
              <a:sym typeface="Century Gothic"/>
            </a:endParaRPr>
          </a:p>
        </p:txBody>
      </p:sp>
      <p:sp>
        <p:nvSpPr>
          <p:cNvPr id="475" name="Google Shape;475;p26"/>
          <p:cNvSpPr/>
          <p:nvPr/>
        </p:nvSpPr>
        <p:spPr>
          <a:xfrm>
            <a:off x="2297600" y="4641548"/>
            <a:ext cx="2969083"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a:solidFill>
                  <a:srgbClr val="1F4E79"/>
                </a:solidFill>
                <a:latin typeface="Century Gothic"/>
                <a:ea typeface="Century Gothic"/>
                <a:cs typeface="Century Gothic"/>
                <a:sym typeface="Century Gothic"/>
              </a:rPr>
              <a:t>das</a:t>
            </a:r>
            <a:r>
              <a:rPr lang="en-GB" sz="5400">
                <a:solidFill>
                  <a:srgbClr val="115076"/>
                </a:solidFill>
                <a:latin typeface="Century Gothic"/>
                <a:ea typeface="Century Gothic"/>
                <a:cs typeface="Century Gothic"/>
                <a:sym typeface="Century Gothic"/>
              </a:rPr>
              <a:t> Heft</a:t>
            </a:r>
            <a:endParaRPr sz="1800">
              <a:solidFill>
                <a:srgbClr val="115076"/>
              </a:solidFill>
              <a:latin typeface="Century Gothic"/>
              <a:ea typeface="Century Gothic"/>
              <a:cs typeface="Century Gothic"/>
              <a:sym typeface="Century Gothic"/>
            </a:endParaRPr>
          </a:p>
        </p:txBody>
      </p:sp>
      <p:sp>
        <p:nvSpPr>
          <p:cNvPr id="476" name="Google Shape;476;p26"/>
          <p:cNvSpPr/>
          <p:nvPr/>
        </p:nvSpPr>
        <p:spPr>
          <a:xfrm>
            <a:off x="7187734" y="1309237"/>
            <a:ext cx="396615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a:solidFill>
                  <a:srgbClr val="1F4E79"/>
                </a:solidFill>
                <a:latin typeface="Century Gothic"/>
                <a:ea typeface="Century Gothic"/>
                <a:cs typeface="Century Gothic"/>
                <a:sym typeface="Century Gothic"/>
              </a:rPr>
              <a:t>das </a:t>
            </a:r>
            <a:r>
              <a:rPr lang="en-GB" sz="5400">
                <a:solidFill>
                  <a:srgbClr val="115076"/>
                </a:solidFill>
                <a:latin typeface="Century Gothic"/>
                <a:ea typeface="Century Gothic"/>
                <a:cs typeface="Century Gothic"/>
                <a:sym typeface="Century Gothic"/>
              </a:rPr>
              <a:t>Fenster</a:t>
            </a:r>
            <a:endParaRPr sz="1800">
              <a:solidFill>
                <a:srgbClr val="115076"/>
              </a:solidFill>
              <a:latin typeface="Century Gothic"/>
              <a:ea typeface="Century Gothic"/>
              <a:cs typeface="Century Gothic"/>
              <a:sym typeface="Century Gothic"/>
            </a:endParaRPr>
          </a:p>
        </p:txBody>
      </p:sp>
      <p:sp>
        <p:nvSpPr>
          <p:cNvPr id="477" name="Google Shape;477;p26"/>
          <p:cNvSpPr/>
          <p:nvPr/>
        </p:nvSpPr>
        <p:spPr>
          <a:xfrm>
            <a:off x="6714042" y="4838498"/>
            <a:ext cx="2744662"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a:solidFill>
                  <a:srgbClr val="1F4E79"/>
                </a:solidFill>
                <a:latin typeface="Century Gothic"/>
                <a:ea typeface="Century Gothic"/>
                <a:cs typeface="Century Gothic"/>
                <a:sym typeface="Century Gothic"/>
              </a:rPr>
              <a:t>der </a:t>
            </a:r>
            <a:r>
              <a:rPr lang="en-GB" sz="5400">
                <a:solidFill>
                  <a:srgbClr val="115076"/>
                </a:solidFill>
                <a:latin typeface="Century Gothic"/>
                <a:ea typeface="Century Gothic"/>
                <a:cs typeface="Century Gothic"/>
                <a:sym typeface="Century Gothic"/>
              </a:rPr>
              <a:t>Tag</a:t>
            </a:r>
            <a:endParaRPr/>
          </a:p>
        </p:txBody>
      </p:sp>
      <p:sp>
        <p:nvSpPr>
          <p:cNvPr id="478" name="Google Shape;478;p26"/>
          <p:cNvSpPr/>
          <p:nvPr/>
        </p:nvSpPr>
        <p:spPr>
          <a:xfrm>
            <a:off x="6807200" y="2718401"/>
            <a:ext cx="3993667" cy="1490869"/>
          </a:xfrm>
          <a:prstGeom prst="ellipse">
            <a:avLst/>
          </a:prstGeom>
          <a:noFill/>
          <a:ln w="762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72"/>
                                        </p:tgtEl>
                                      </p:cBhvr>
                                    </p:animEffect>
                                    <p:set>
                                      <p:cBhvr>
                                        <p:cTn id="7" dur="1" fill="hold">
                                          <p:stCondLst>
                                            <p:cond delay="500"/>
                                          </p:stCondLst>
                                        </p:cTn>
                                        <p:tgtEl>
                                          <p:spTgt spid="47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474"/>
                                        </p:tgtEl>
                                      </p:cBhvr>
                                    </p:animEffect>
                                    <p:set>
                                      <p:cBhvr>
                                        <p:cTn id="10" dur="1" fill="hold">
                                          <p:stCondLst>
                                            <p:cond delay="500"/>
                                          </p:stCondLst>
                                        </p:cTn>
                                        <p:tgtEl>
                                          <p:spTgt spid="474"/>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475"/>
                                        </p:tgtEl>
                                      </p:cBhvr>
                                    </p:animEffect>
                                    <p:set>
                                      <p:cBhvr>
                                        <p:cTn id="13" dur="1" fill="hold">
                                          <p:stCondLst>
                                            <p:cond delay="500"/>
                                          </p:stCondLst>
                                        </p:cTn>
                                        <p:tgtEl>
                                          <p:spTgt spid="475"/>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473"/>
                                        </p:tgtEl>
                                      </p:cBhvr>
                                    </p:animEffect>
                                    <p:set>
                                      <p:cBhvr>
                                        <p:cTn id="16" dur="1" fill="hold">
                                          <p:stCondLst>
                                            <p:cond delay="500"/>
                                          </p:stCondLst>
                                        </p:cTn>
                                        <p:tgtEl>
                                          <p:spTgt spid="473"/>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476"/>
                                        </p:tgtEl>
                                      </p:cBhvr>
                                    </p:animEffect>
                                    <p:set>
                                      <p:cBhvr>
                                        <p:cTn id="19" dur="1" fill="hold">
                                          <p:stCondLst>
                                            <p:cond delay="500"/>
                                          </p:stCondLst>
                                        </p:cTn>
                                        <p:tgtEl>
                                          <p:spTgt spid="476"/>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477"/>
                                        </p:tgtEl>
                                      </p:cBhvr>
                                    </p:animEffect>
                                    <p:set>
                                      <p:cBhvr>
                                        <p:cTn id="22" dur="1" fill="hold">
                                          <p:stCondLst>
                                            <p:cond delay="500"/>
                                          </p:stCondLst>
                                        </p:cTn>
                                        <p:tgtEl>
                                          <p:spTgt spid="47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7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7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74"/>
                                        </p:tgtEl>
                                        <p:attrNameLst>
                                          <p:attrName>style.visibility</p:attrName>
                                        </p:attrNameLst>
                                      </p:cBhvr>
                                      <p:to>
                                        <p:strVal val="visible"/>
                                      </p:to>
                                    </p:set>
                                  </p:childTnLst>
                                </p:cTn>
                              </p:par>
                              <p:par>
                                <p:cTn id="33" presetID="10" presetClass="entr" presetSubtype="0" fill="hold" nodeType="withEffect">
                                  <p:stCondLst>
                                    <p:cond delay="0"/>
                                  </p:stCondLst>
                                  <p:childTnLst>
                                    <p:set>
                                      <p:cBhvr>
                                        <p:cTn id="34" dur="1" fill="hold">
                                          <p:stCondLst>
                                            <p:cond delay="0"/>
                                          </p:stCondLst>
                                        </p:cTn>
                                        <p:tgtEl>
                                          <p:spTgt spid="475"/>
                                        </p:tgtEl>
                                        <p:attrNameLst>
                                          <p:attrName>style.visibility</p:attrName>
                                        </p:attrNameLst>
                                      </p:cBhvr>
                                      <p:to>
                                        <p:strVal val="visible"/>
                                      </p:to>
                                    </p:set>
                                    <p:animEffect transition="in" filter="fade">
                                      <p:cBhvr>
                                        <p:cTn id="35" dur="500"/>
                                        <p:tgtEl>
                                          <p:spTgt spid="475"/>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473"/>
                                        </p:tgtEl>
                                        <p:attrNameLst>
                                          <p:attrName>style.visibility</p:attrName>
                                        </p:attrNameLst>
                                      </p:cBhvr>
                                      <p:to>
                                        <p:strVal val="visible"/>
                                      </p:to>
                                    </p:set>
                                  </p:childTnLst>
                                </p:cTn>
                              </p:par>
                              <p:par>
                                <p:cTn id="40" presetID="10" presetClass="entr" presetSubtype="0" fill="hold" nodeType="withEffect">
                                  <p:stCondLst>
                                    <p:cond delay="0"/>
                                  </p:stCondLst>
                                  <p:childTnLst>
                                    <p:set>
                                      <p:cBhvr>
                                        <p:cTn id="41" dur="1" fill="hold">
                                          <p:stCondLst>
                                            <p:cond delay="0"/>
                                          </p:stCondLst>
                                        </p:cTn>
                                        <p:tgtEl>
                                          <p:spTgt spid="478"/>
                                        </p:tgtEl>
                                        <p:attrNameLst>
                                          <p:attrName>style.visibility</p:attrName>
                                        </p:attrNameLst>
                                      </p:cBhvr>
                                      <p:to>
                                        <p:strVal val="visible"/>
                                      </p:to>
                                    </p:set>
                                    <p:animEffect transition="in" filter="fade">
                                      <p:cBhvr>
                                        <p:cTn id="42" dur="500"/>
                                        <p:tgtEl>
                                          <p:spTgt spid="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3"/>
        <p:cNvGrpSpPr/>
        <p:nvPr/>
      </p:nvGrpSpPr>
      <p:grpSpPr>
        <a:xfrm>
          <a:off x="0" y="0"/>
          <a:ext cx="0" cy="0"/>
          <a:chOff x="0" y="0"/>
          <a:chExt cx="0" cy="0"/>
        </a:xfrm>
      </p:grpSpPr>
      <p:pic>
        <p:nvPicPr>
          <p:cNvPr id="484" name="Google Shape;484;p27" descr="background rectangle"/>
          <p:cNvPicPr preferRelativeResize="0"/>
          <p:nvPr/>
        </p:nvPicPr>
        <p:blipFill rotWithShape="1">
          <a:blip r:embed="rId4">
            <a:alphaModFix/>
          </a:blip>
          <a:srcRect/>
          <a:stretch/>
        </p:blipFill>
        <p:spPr>
          <a:xfrm>
            <a:off x="-93158" y="294041"/>
            <a:ext cx="6807200" cy="869950"/>
          </a:xfrm>
          <a:prstGeom prst="rect">
            <a:avLst/>
          </a:prstGeom>
          <a:noFill/>
          <a:ln>
            <a:noFill/>
          </a:ln>
        </p:spPr>
      </p:pic>
      <p:sp>
        <p:nvSpPr>
          <p:cNvPr id="485" name="Google Shape;485;p27"/>
          <p:cNvSpPr txBox="1">
            <a:spLocks noGrp="1"/>
          </p:cNvSpPr>
          <p:nvPr>
            <p:ph type="title"/>
          </p:nvPr>
        </p:nvSpPr>
        <p:spPr>
          <a:xfrm>
            <a:off x="0" y="294041"/>
            <a:ext cx="6193536" cy="70784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ts val="3600"/>
              <a:buFont typeface="Century Gothic"/>
              <a:buNone/>
            </a:pPr>
            <a:br>
              <a:rPr lang="en-GB" sz="3600" b="1">
                <a:solidFill>
                  <a:schemeClr val="lt1"/>
                </a:solidFill>
              </a:rPr>
            </a:br>
            <a:r>
              <a:rPr lang="en-GB" sz="3200" b="1">
                <a:solidFill>
                  <a:schemeClr val="lt1"/>
                </a:solidFill>
              </a:rPr>
              <a:t>Was ist nicht mehr da? [1/4]</a:t>
            </a:r>
            <a:br>
              <a:rPr lang="en-GB" sz="3600" b="1">
                <a:solidFill>
                  <a:schemeClr val="lt1"/>
                </a:solidFill>
              </a:rPr>
            </a:br>
            <a:endParaRPr sz="3600" b="1">
              <a:solidFill>
                <a:schemeClr val="lt1"/>
              </a:solidFill>
            </a:endParaRPr>
          </a:p>
        </p:txBody>
      </p:sp>
      <p:sp>
        <p:nvSpPr>
          <p:cNvPr id="486" name="Google Shape;486;p27"/>
          <p:cNvSpPr/>
          <p:nvPr/>
        </p:nvSpPr>
        <p:spPr>
          <a:xfrm>
            <a:off x="10570464" y="247046"/>
            <a:ext cx="1386863"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sprechen</a:t>
            </a:r>
            <a:endParaRPr sz="2000" b="1" i="0" u="none" strike="noStrike" cap="none">
              <a:solidFill>
                <a:srgbClr val="FFFFFF"/>
              </a:solidFill>
              <a:latin typeface="Century Gothic"/>
              <a:ea typeface="Century Gothic"/>
              <a:cs typeface="Century Gothic"/>
              <a:sym typeface="Century Gothic"/>
            </a:endParaRPr>
          </a:p>
        </p:txBody>
      </p:sp>
      <p:sp>
        <p:nvSpPr>
          <p:cNvPr id="487" name="Google Shape;487;p27"/>
          <p:cNvSpPr txBox="1"/>
          <p:nvPr/>
        </p:nvSpPr>
        <p:spPr>
          <a:xfrm>
            <a:off x="2933509" y="338225"/>
            <a:ext cx="4945917" cy="70784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1F3864"/>
              </a:buClr>
              <a:buSzPts val="3600"/>
              <a:buFont typeface="Century Gothic"/>
              <a:buNone/>
            </a:pPr>
            <a:endParaRPr sz="3600" b="1">
              <a:solidFill>
                <a:schemeClr val="lt1"/>
              </a:solidFill>
              <a:latin typeface="Century Gothic"/>
              <a:ea typeface="Century Gothic"/>
              <a:cs typeface="Century Gothic"/>
              <a:sym typeface="Century Gothic"/>
            </a:endParaRPr>
          </a:p>
        </p:txBody>
      </p:sp>
      <p:pic>
        <p:nvPicPr>
          <p:cNvPr id="488" name="Google Shape;488;p27"/>
          <p:cNvPicPr preferRelativeResize="0"/>
          <p:nvPr/>
        </p:nvPicPr>
        <p:blipFill rotWithShape="1">
          <a:blip r:embed="rId5">
            <a:alphaModFix/>
          </a:blip>
          <a:srcRect/>
          <a:stretch/>
        </p:blipFill>
        <p:spPr>
          <a:xfrm>
            <a:off x="9100866" y="1708023"/>
            <a:ext cx="2808095" cy="2103146"/>
          </a:xfrm>
          <a:prstGeom prst="rect">
            <a:avLst/>
          </a:prstGeom>
          <a:noFill/>
          <a:ln>
            <a:noFill/>
          </a:ln>
        </p:spPr>
      </p:pic>
      <p:pic>
        <p:nvPicPr>
          <p:cNvPr id="489" name="Google Shape;489;p27"/>
          <p:cNvPicPr preferRelativeResize="0"/>
          <p:nvPr/>
        </p:nvPicPr>
        <p:blipFill rotWithShape="1">
          <a:blip r:embed="rId6">
            <a:alphaModFix/>
          </a:blip>
          <a:srcRect/>
          <a:stretch/>
        </p:blipFill>
        <p:spPr>
          <a:xfrm>
            <a:off x="458547" y="1670811"/>
            <a:ext cx="2632588" cy="1595508"/>
          </a:xfrm>
          <a:prstGeom prst="rect">
            <a:avLst/>
          </a:prstGeom>
          <a:noFill/>
          <a:ln>
            <a:noFill/>
          </a:ln>
        </p:spPr>
      </p:pic>
      <p:pic>
        <p:nvPicPr>
          <p:cNvPr id="490" name="Google Shape;490;p27"/>
          <p:cNvPicPr preferRelativeResize="0"/>
          <p:nvPr/>
        </p:nvPicPr>
        <p:blipFill rotWithShape="1">
          <a:blip r:embed="rId7">
            <a:alphaModFix/>
          </a:blip>
          <a:srcRect/>
          <a:stretch/>
        </p:blipFill>
        <p:spPr>
          <a:xfrm>
            <a:off x="233634" y="4276550"/>
            <a:ext cx="1360265" cy="1821275"/>
          </a:xfrm>
          <a:prstGeom prst="rect">
            <a:avLst/>
          </a:prstGeom>
          <a:noFill/>
          <a:ln>
            <a:noFill/>
          </a:ln>
        </p:spPr>
      </p:pic>
      <p:pic>
        <p:nvPicPr>
          <p:cNvPr id="491" name="Google Shape;491;p27"/>
          <p:cNvPicPr preferRelativeResize="0"/>
          <p:nvPr/>
        </p:nvPicPr>
        <p:blipFill rotWithShape="1">
          <a:blip r:embed="rId8">
            <a:alphaModFix/>
          </a:blip>
          <a:srcRect r="48752"/>
          <a:stretch/>
        </p:blipFill>
        <p:spPr>
          <a:xfrm>
            <a:off x="6914409" y="440727"/>
            <a:ext cx="1948239" cy="2534592"/>
          </a:xfrm>
          <a:prstGeom prst="rect">
            <a:avLst/>
          </a:prstGeom>
          <a:noFill/>
          <a:ln>
            <a:noFill/>
          </a:ln>
        </p:spPr>
      </p:pic>
      <p:pic>
        <p:nvPicPr>
          <p:cNvPr id="492" name="Google Shape;492;p27"/>
          <p:cNvPicPr preferRelativeResize="0"/>
          <p:nvPr/>
        </p:nvPicPr>
        <p:blipFill rotWithShape="1">
          <a:blip r:embed="rId9">
            <a:alphaModFix/>
          </a:blip>
          <a:srcRect/>
          <a:stretch/>
        </p:blipFill>
        <p:spPr>
          <a:xfrm>
            <a:off x="9100866" y="4345675"/>
            <a:ext cx="2857500" cy="1936750"/>
          </a:xfrm>
          <a:prstGeom prst="rect">
            <a:avLst/>
          </a:prstGeom>
          <a:noFill/>
          <a:ln>
            <a:noFill/>
          </a:ln>
        </p:spPr>
      </p:pic>
      <p:pic>
        <p:nvPicPr>
          <p:cNvPr id="493" name="Google Shape;493;p27"/>
          <p:cNvPicPr preferRelativeResize="0"/>
          <p:nvPr/>
        </p:nvPicPr>
        <p:blipFill rotWithShape="1">
          <a:blip r:embed="rId10">
            <a:alphaModFix/>
          </a:blip>
          <a:srcRect/>
          <a:stretch/>
        </p:blipFill>
        <p:spPr>
          <a:xfrm>
            <a:off x="2326304" y="4345675"/>
            <a:ext cx="1529661" cy="1537387"/>
          </a:xfrm>
          <a:prstGeom prst="rect">
            <a:avLst/>
          </a:prstGeom>
          <a:noFill/>
          <a:ln>
            <a:noFill/>
          </a:ln>
        </p:spPr>
      </p:pic>
      <p:pic>
        <p:nvPicPr>
          <p:cNvPr id="494" name="Google Shape;494;p27"/>
          <p:cNvPicPr preferRelativeResize="0"/>
          <p:nvPr/>
        </p:nvPicPr>
        <p:blipFill rotWithShape="1">
          <a:blip r:embed="rId11">
            <a:alphaModFix/>
          </a:blip>
          <a:srcRect/>
          <a:stretch/>
        </p:blipFill>
        <p:spPr>
          <a:xfrm>
            <a:off x="3505400" y="2061406"/>
            <a:ext cx="3069484" cy="2215144"/>
          </a:xfrm>
          <a:prstGeom prst="rect">
            <a:avLst/>
          </a:prstGeom>
          <a:noFill/>
          <a:ln>
            <a:noFill/>
          </a:ln>
        </p:spPr>
      </p:pic>
      <p:grpSp>
        <p:nvGrpSpPr>
          <p:cNvPr id="495" name="Google Shape;495;p27"/>
          <p:cNvGrpSpPr/>
          <p:nvPr/>
        </p:nvGrpSpPr>
        <p:grpSpPr>
          <a:xfrm>
            <a:off x="4920714" y="4325987"/>
            <a:ext cx="2118718" cy="1771838"/>
            <a:chOff x="5398466" y="4221579"/>
            <a:chExt cx="2118718" cy="1771838"/>
          </a:xfrm>
        </p:grpSpPr>
        <p:pic>
          <p:nvPicPr>
            <p:cNvPr id="496" name="Google Shape;496;p27"/>
            <p:cNvPicPr preferRelativeResize="0"/>
            <p:nvPr/>
          </p:nvPicPr>
          <p:blipFill rotWithShape="1">
            <a:blip r:embed="rId12">
              <a:alphaModFix/>
            </a:blip>
            <a:srcRect/>
            <a:stretch/>
          </p:blipFill>
          <p:spPr>
            <a:xfrm>
              <a:off x="5398466" y="4997507"/>
              <a:ext cx="1005969" cy="995910"/>
            </a:xfrm>
            <a:prstGeom prst="rect">
              <a:avLst/>
            </a:prstGeom>
            <a:noFill/>
            <a:ln>
              <a:noFill/>
            </a:ln>
          </p:spPr>
        </p:pic>
        <p:pic>
          <p:nvPicPr>
            <p:cNvPr id="497" name="Google Shape;497;p27"/>
            <p:cNvPicPr preferRelativeResize="0"/>
            <p:nvPr/>
          </p:nvPicPr>
          <p:blipFill rotWithShape="1">
            <a:blip r:embed="rId13">
              <a:alphaModFix/>
            </a:blip>
            <a:srcRect/>
            <a:stretch/>
          </p:blipFill>
          <p:spPr>
            <a:xfrm>
              <a:off x="6404435" y="4985249"/>
              <a:ext cx="1112749" cy="995910"/>
            </a:xfrm>
            <a:prstGeom prst="rect">
              <a:avLst/>
            </a:prstGeom>
            <a:noFill/>
            <a:ln>
              <a:noFill/>
            </a:ln>
          </p:spPr>
        </p:pic>
        <p:pic>
          <p:nvPicPr>
            <p:cNvPr id="498" name="Google Shape;498;p27"/>
            <p:cNvPicPr preferRelativeResize="0"/>
            <p:nvPr/>
          </p:nvPicPr>
          <p:blipFill rotWithShape="1">
            <a:blip r:embed="rId14">
              <a:alphaModFix/>
            </a:blip>
            <a:srcRect/>
            <a:stretch/>
          </p:blipFill>
          <p:spPr>
            <a:xfrm>
              <a:off x="5752289" y="4221579"/>
              <a:ext cx="687422" cy="716064"/>
            </a:xfrm>
            <a:prstGeom prst="rect">
              <a:avLst/>
            </a:prstGeom>
            <a:noFill/>
            <a:ln>
              <a:noFill/>
            </a:ln>
          </p:spPr>
        </p:pic>
        <p:pic>
          <p:nvPicPr>
            <p:cNvPr id="499" name="Google Shape;499;p27"/>
            <p:cNvPicPr preferRelativeResize="0"/>
            <p:nvPr/>
          </p:nvPicPr>
          <p:blipFill rotWithShape="1">
            <a:blip r:embed="rId15">
              <a:alphaModFix/>
            </a:blip>
            <a:srcRect/>
            <a:stretch/>
          </p:blipFill>
          <p:spPr>
            <a:xfrm>
              <a:off x="6650689" y="4330141"/>
              <a:ext cx="527439" cy="601517"/>
            </a:xfrm>
            <a:prstGeom prst="rect">
              <a:avLst/>
            </a:prstGeom>
            <a:noFill/>
            <a:ln>
              <a:noFill/>
            </a:ln>
          </p:spPr>
        </p:pic>
      </p:grpSp>
      <p:pic>
        <p:nvPicPr>
          <p:cNvPr id="500" name="Google Shape;500;p27"/>
          <p:cNvPicPr preferRelativeResize="0"/>
          <p:nvPr/>
        </p:nvPicPr>
        <p:blipFill rotWithShape="1">
          <a:blip r:embed="rId16">
            <a:alphaModFix/>
          </a:blip>
          <a:srcRect/>
          <a:stretch/>
        </p:blipFill>
        <p:spPr>
          <a:xfrm>
            <a:off x="7705410" y="3502217"/>
            <a:ext cx="877855" cy="186466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89"/>
                                        </p:tgtEl>
                                      </p:cBhvr>
                                    </p:animEffect>
                                    <p:set>
                                      <p:cBhvr>
                                        <p:cTn id="7" dur="1" fill="hold">
                                          <p:stCondLst>
                                            <p:cond delay="500"/>
                                          </p:stCondLst>
                                        </p:cTn>
                                        <p:tgtEl>
                                          <p:spTgt spid="48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490"/>
                                        </p:tgtEl>
                                      </p:cBhvr>
                                    </p:animEffect>
                                    <p:set>
                                      <p:cBhvr>
                                        <p:cTn id="10" dur="1" fill="hold">
                                          <p:stCondLst>
                                            <p:cond delay="500"/>
                                          </p:stCondLst>
                                        </p:cTn>
                                        <p:tgtEl>
                                          <p:spTgt spid="490"/>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494"/>
                                        </p:tgtEl>
                                      </p:cBhvr>
                                    </p:animEffect>
                                    <p:set>
                                      <p:cBhvr>
                                        <p:cTn id="13" dur="1" fill="hold">
                                          <p:stCondLst>
                                            <p:cond delay="500"/>
                                          </p:stCondLst>
                                        </p:cTn>
                                        <p:tgtEl>
                                          <p:spTgt spid="494"/>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491"/>
                                        </p:tgtEl>
                                      </p:cBhvr>
                                    </p:animEffect>
                                    <p:set>
                                      <p:cBhvr>
                                        <p:cTn id="16" dur="1" fill="hold">
                                          <p:stCondLst>
                                            <p:cond delay="500"/>
                                          </p:stCondLst>
                                        </p:cTn>
                                        <p:tgtEl>
                                          <p:spTgt spid="491"/>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488"/>
                                        </p:tgtEl>
                                      </p:cBhvr>
                                    </p:animEffect>
                                    <p:set>
                                      <p:cBhvr>
                                        <p:cTn id="19" dur="1" fill="hold">
                                          <p:stCondLst>
                                            <p:cond delay="500"/>
                                          </p:stCondLst>
                                        </p:cTn>
                                        <p:tgtEl>
                                          <p:spTgt spid="488"/>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492"/>
                                        </p:tgtEl>
                                      </p:cBhvr>
                                    </p:animEffect>
                                    <p:set>
                                      <p:cBhvr>
                                        <p:cTn id="22" dur="1" fill="hold">
                                          <p:stCondLst>
                                            <p:cond delay="500"/>
                                          </p:stCondLst>
                                        </p:cTn>
                                        <p:tgtEl>
                                          <p:spTgt spid="492"/>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500"/>
                                        </p:tgtEl>
                                      </p:cBhvr>
                                    </p:animEffect>
                                    <p:set>
                                      <p:cBhvr>
                                        <p:cTn id="25" dur="1" fill="hold">
                                          <p:stCondLst>
                                            <p:cond delay="500"/>
                                          </p:stCondLst>
                                        </p:cTn>
                                        <p:tgtEl>
                                          <p:spTgt spid="500"/>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495"/>
                                        </p:tgtEl>
                                      </p:cBhvr>
                                    </p:animEffect>
                                    <p:set>
                                      <p:cBhvr>
                                        <p:cTn id="28" dur="1" fill="hold">
                                          <p:stCondLst>
                                            <p:cond delay="500"/>
                                          </p:stCondLst>
                                        </p:cTn>
                                        <p:tgtEl>
                                          <p:spTgt spid="495"/>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493"/>
                                        </p:tgtEl>
                                      </p:cBhvr>
                                    </p:animEffect>
                                    <p:set>
                                      <p:cBhvr>
                                        <p:cTn id="31" dur="1" fill="hold">
                                          <p:stCondLst>
                                            <p:cond delay="500"/>
                                          </p:stCondLst>
                                        </p:cTn>
                                        <p:tgtEl>
                                          <p:spTgt spid="49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89"/>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490"/>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494"/>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495"/>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491"/>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488"/>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492"/>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500"/>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4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5"/>
        <p:cNvGrpSpPr/>
        <p:nvPr/>
      </p:nvGrpSpPr>
      <p:grpSpPr>
        <a:xfrm>
          <a:off x="0" y="0"/>
          <a:ext cx="0" cy="0"/>
          <a:chOff x="0" y="0"/>
          <a:chExt cx="0" cy="0"/>
        </a:xfrm>
      </p:grpSpPr>
      <p:pic>
        <p:nvPicPr>
          <p:cNvPr id="506" name="Google Shape;506;p28" descr="background rectangle"/>
          <p:cNvPicPr preferRelativeResize="0"/>
          <p:nvPr/>
        </p:nvPicPr>
        <p:blipFill rotWithShape="1">
          <a:blip r:embed="rId4">
            <a:alphaModFix/>
          </a:blip>
          <a:srcRect/>
          <a:stretch/>
        </p:blipFill>
        <p:spPr>
          <a:xfrm>
            <a:off x="-93158" y="294041"/>
            <a:ext cx="6807200" cy="869950"/>
          </a:xfrm>
          <a:prstGeom prst="rect">
            <a:avLst/>
          </a:prstGeom>
          <a:noFill/>
          <a:ln>
            <a:noFill/>
          </a:ln>
        </p:spPr>
      </p:pic>
      <p:sp>
        <p:nvSpPr>
          <p:cNvPr id="507" name="Google Shape;507;p28"/>
          <p:cNvSpPr txBox="1">
            <a:spLocks noGrp="1"/>
          </p:cNvSpPr>
          <p:nvPr>
            <p:ph type="title"/>
          </p:nvPr>
        </p:nvSpPr>
        <p:spPr>
          <a:xfrm>
            <a:off x="0" y="294041"/>
            <a:ext cx="6193536" cy="70784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ts val="3600"/>
              <a:buFont typeface="Century Gothic"/>
              <a:buNone/>
            </a:pPr>
            <a:br>
              <a:rPr lang="en-GB" sz="3600" b="1">
                <a:solidFill>
                  <a:schemeClr val="lt1"/>
                </a:solidFill>
              </a:rPr>
            </a:br>
            <a:r>
              <a:rPr lang="en-GB" sz="3200" b="1">
                <a:solidFill>
                  <a:schemeClr val="lt1"/>
                </a:solidFill>
              </a:rPr>
              <a:t>Was ist nicht mehr da? [2/4]</a:t>
            </a:r>
            <a:br>
              <a:rPr lang="en-GB" sz="3600" b="1">
                <a:solidFill>
                  <a:schemeClr val="lt1"/>
                </a:solidFill>
              </a:rPr>
            </a:br>
            <a:endParaRPr sz="3600" b="1">
              <a:solidFill>
                <a:schemeClr val="lt1"/>
              </a:solidFill>
            </a:endParaRPr>
          </a:p>
        </p:txBody>
      </p:sp>
      <p:sp>
        <p:nvSpPr>
          <p:cNvPr id="508" name="Google Shape;508;p28"/>
          <p:cNvSpPr/>
          <p:nvPr/>
        </p:nvSpPr>
        <p:spPr>
          <a:xfrm>
            <a:off x="10570464" y="247046"/>
            <a:ext cx="1386863"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sprechen</a:t>
            </a:r>
            <a:endParaRPr sz="2000" b="1" i="0" u="none" strike="noStrike" cap="none">
              <a:solidFill>
                <a:srgbClr val="FFFFFF"/>
              </a:solidFill>
              <a:latin typeface="Century Gothic"/>
              <a:ea typeface="Century Gothic"/>
              <a:cs typeface="Century Gothic"/>
              <a:sym typeface="Century Gothic"/>
            </a:endParaRPr>
          </a:p>
        </p:txBody>
      </p:sp>
      <p:sp>
        <p:nvSpPr>
          <p:cNvPr id="509" name="Google Shape;509;p28"/>
          <p:cNvSpPr txBox="1"/>
          <p:nvPr/>
        </p:nvSpPr>
        <p:spPr>
          <a:xfrm>
            <a:off x="2933509" y="338225"/>
            <a:ext cx="4945917" cy="70784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1F3864"/>
              </a:buClr>
              <a:buSzPts val="3600"/>
              <a:buFont typeface="Century Gothic"/>
              <a:buNone/>
            </a:pPr>
            <a:endParaRPr sz="3600" b="1">
              <a:solidFill>
                <a:schemeClr val="lt1"/>
              </a:solidFill>
              <a:latin typeface="Century Gothic"/>
              <a:ea typeface="Century Gothic"/>
              <a:cs typeface="Century Gothic"/>
              <a:sym typeface="Century Gothic"/>
            </a:endParaRPr>
          </a:p>
        </p:txBody>
      </p:sp>
      <p:pic>
        <p:nvPicPr>
          <p:cNvPr id="510" name="Google Shape;510;p28"/>
          <p:cNvPicPr preferRelativeResize="0"/>
          <p:nvPr/>
        </p:nvPicPr>
        <p:blipFill rotWithShape="1">
          <a:blip r:embed="rId5">
            <a:alphaModFix/>
          </a:blip>
          <a:srcRect/>
          <a:stretch/>
        </p:blipFill>
        <p:spPr>
          <a:xfrm>
            <a:off x="9100866" y="1643634"/>
            <a:ext cx="2808095" cy="2103146"/>
          </a:xfrm>
          <a:prstGeom prst="rect">
            <a:avLst/>
          </a:prstGeom>
          <a:noFill/>
          <a:ln>
            <a:noFill/>
          </a:ln>
        </p:spPr>
      </p:pic>
      <p:pic>
        <p:nvPicPr>
          <p:cNvPr id="511" name="Google Shape;511;p28"/>
          <p:cNvPicPr preferRelativeResize="0"/>
          <p:nvPr/>
        </p:nvPicPr>
        <p:blipFill rotWithShape="1">
          <a:blip r:embed="rId6">
            <a:alphaModFix/>
          </a:blip>
          <a:srcRect/>
          <a:stretch/>
        </p:blipFill>
        <p:spPr>
          <a:xfrm>
            <a:off x="458547" y="1670811"/>
            <a:ext cx="2632588" cy="1595508"/>
          </a:xfrm>
          <a:prstGeom prst="rect">
            <a:avLst/>
          </a:prstGeom>
          <a:noFill/>
          <a:ln>
            <a:noFill/>
          </a:ln>
        </p:spPr>
      </p:pic>
      <p:pic>
        <p:nvPicPr>
          <p:cNvPr id="512" name="Google Shape;512;p28"/>
          <p:cNvPicPr preferRelativeResize="0"/>
          <p:nvPr/>
        </p:nvPicPr>
        <p:blipFill rotWithShape="1">
          <a:blip r:embed="rId7">
            <a:alphaModFix/>
          </a:blip>
          <a:srcRect/>
          <a:stretch/>
        </p:blipFill>
        <p:spPr>
          <a:xfrm>
            <a:off x="233634" y="4276550"/>
            <a:ext cx="1360265" cy="1821275"/>
          </a:xfrm>
          <a:prstGeom prst="rect">
            <a:avLst/>
          </a:prstGeom>
          <a:noFill/>
          <a:ln>
            <a:noFill/>
          </a:ln>
        </p:spPr>
      </p:pic>
      <p:pic>
        <p:nvPicPr>
          <p:cNvPr id="513" name="Google Shape;513;p28"/>
          <p:cNvPicPr preferRelativeResize="0"/>
          <p:nvPr/>
        </p:nvPicPr>
        <p:blipFill rotWithShape="1">
          <a:blip r:embed="rId8">
            <a:alphaModFix/>
          </a:blip>
          <a:srcRect r="48752"/>
          <a:stretch/>
        </p:blipFill>
        <p:spPr>
          <a:xfrm>
            <a:off x="6914409" y="440727"/>
            <a:ext cx="1948239" cy="2534592"/>
          </a:xfrm>
          <a:prstGeom prst="rect">
            <a:avLst/>
          </a:prstGeom>
          <a:noFill/>
          <a:ln>
            <a:noFill/>
          </a:ln>
        </p:spPr>
      </p:pic>
      <p:pic>
        <p:nvPicPr>
          <p:cNvPr id="514" name="Google Shape;514;p28"/>
          <p:cNvPicPr preferRelativeResize="0"/>
          <p:nvPr/>
        </p:nvPicPr>
        <p:blipFill rotWithShape="1">
          <a:blip r:embed="rId9">
            <a:alphaModFix/>
          </a:blip>
          <a:srcRect/>
          <a:stretch/>
        </p:blipFill>
        <p:spPr>
          <a:xfrm>
            <a:off x="9100866" y="4345675"/>
            <a:ext cx="2857500" cy="1936750"/>
          </a:xfrm>
          <a:prstGeom prst="rect">
            <a:avLst/>
          </a:prstGeom>
          <a:noFill/>
          <a:ln>
            <a:noFill/>
          </a:ln>
        </p:spPr>
      </p:pic>
      <p:pic>
        <p:nvPicPr>
          <p:cNvPr id="515" name="Google Shape;515;p28"/>
          <p:cNvPicPr preferRelativeResize="0"/>
          <p:nvPr/>
        </p:nvPicPr>
        <p:blipFill rotWithShape="1">
          <a:blip r:embed="rId10">
            <a:alphaModFix/>
          </a:blip>
          <a:srcRect/>
          <a:stretch/>
        </p:blipFill>
        <p:spPr>
          <a:xfrm>
            <a:off x="2326304" y="4345675"/>
            <a:ext cx="1529661" cy="1537387"/>
          </a:xfrm>
          <a:prstGeom prst="rect">
            <a:avLst/>
          </a:prstGeom>
          <a:noFill/>
          <a:ln>
            <a:noFill/>
          </a:ln>
        </p:spPr>
      </p:pic>
      <p:pic>
        <p:nvPicPr>
          <p:cNvPr id="516" name="Google Shape;516;p28"/>
          <p:cNvPicPr preferRelativeResize="0"/>
          <p:nvPr/>
        </p:nvPicPr>
        <p:blipFill rotWithShape="1">
          <a:blip r:embed="rId11">
            <a:alphaModFix/>
          </a:blip>
          <a:srcRect/>
          <a:stretch/>
        </p:blipFill>
        <p:spPr>
          <a:xfrm>
            <a:off x="3505400" y="2061406"/>
            <a:ext cx="3069484" cy="2215144"/>
          </a:xfrm>
          <a:prstGeom prst="rect">
            <a:avLst/>
          </a:prstGeom>
          <a:noFill/>
          <a:ln>
            <a:noFill/>
          </a:ln>
        </p:spPr>
      </p:pic>
      <p:grpSp>
        <p:nvGrpSpPr>
          <p:cNvPr id="517" name="Google Shape;517;p28"/>
          <p:cNvGrpSpPr/>
          <p:nvPr/>
        </p:nvGrpSpPr>
        <p:grpSpPr>
          <a:xfrm>
            <a:off x="4920714" y="4325987"/>
            <a:ext cx="2118718" cy="1771838"/>
            <a:chOff x="5398466" y="4221579"/>
            <a:chExt cx="2118718" cy="1771838"/>
          </a:xfrm>
        </p:grpSpPr>
        <p:pic>
          <p:nvPicPr>
            <p:cNvPr id="518" name="Google Shape;518;p28"/>
            <p:cNvPicPr preferRelativeResize="0"/>
            <p:nvPr/>
          </p:nvPicPr>
          <p:blipFill rotWithShape="1">
            <a:blip r:embed="rId12">
              <a:alphaModFix/>
            </a:blip>
            <a:srcRect/>
            <a:stretch/>
          </p:blipFill>
          <p:spPr>
            <a:xfrm>
              <a:off x="5398466" y="4997507"/>
              <a:ext cx="1005969" cy="995910"/>
            </a:xfrm>
            <a:prstGeom prst="rect">
              <a:avLst/>
            </a:prstGeom>
            <a:noFill/>
            <a:ln>
              <a:noFill/>
            </a:ln>
          </p:spPr>
        </p:pic>
        <p:pic>
          <p:nvPicPr>
            <p:cNvPr id="519" name="Google Shape;519;p28"/>
            <p:cNvPicPr preferRelativeResize="0"/>
            <p:nvPr/>
          </p:nvPicPr>
          <p:blipFill rotWithShape="1">
            <a:blip r:embed="rId13">
              <a:alphaModFix/>
            </a:blip>
            <a:srcRect/>
            <a:stretch/>
          </p:blipFill>
          <p:spPr>
            <a:xfrm>
              <a:off x="6404435" y="4985249"/>
              <a:ext cx="1112749" cy="995910"/>
            </a:xfrm>
            <a:prstGeom prst="rect">
              <a:avLst/>
            </a:prstGeom>
            <a:noFill/>
            <a:ln>
              <a:noFill/>
            </a:ln>
          </p:spPr>
        </p:pic>
        <p:pic>
          <p:nvPicPr>
            <p:cNvPr id="520" name="Google Shape;520;p28"/>
            <p:cNvPicPr preferRelativeResize="0"/>
            <p:nvPr/>
          </p:nvPicPr>
          <p:blipFill rotWithShape="1">
            <a:blip r:embed="rId14">
              <a:alphaModFix/>
            </a:blip>
            <a:srcRect/>
            <a:stretch/>
          </p:blipFill>
          <p:spPr>
            <a:xfrm>
              <a:off x="5752289" y="4221579"/>
              <a:ext cx="687422" cy="716064"/>
            </a:xfrm>
            <a:prstGeom prst="rect">
              <a:avLst/>
            </a:prstGeom>
            <a:noFill/>
            <a:ln>
              <a:noFill/>
            </a:ln>
          </p:spPr>
        </p:pic>
        <p:pic>
          <p:nvPicPr>
            <p:cNvPr id="521" name="Google Shape;521;p28"/>
            <p:cNvPicPr preferRelativeResize="0"/>
            <p:nvPr/>
          </p:nvPicPr>
          <p:blipFill rotWithShape="1">
            <a:blip r:embed="rId15">
              <a:alphaModFix/>
            </a:blip>
            <a:srcRect/>
            <a:stretch/>
          </p:blipFill>
          <p:spPr>
            <a:xfrm>
              <a:off x="6650689" y="4330141"/>
              <a:ext cx="527439" cy="601517"/>
            </a:xfrm>
            <a:prstGeom prst="rect">
              <a:avLst/>
            </a:prstGeom>
            <a:noFill/>
            <a:ln>
              <a:noFill/>
            </a:ln>
          </p:spPr>
        </p:pic>
      </p:grpSp>
      <p:pic>
        <p:nvPicPr>
          <p:cNvPr id="522" name="Google Shape;522;p28"/>
          <p:cNvPicPr preferRelativeResize="0"/>
          <p:nvPr/>
        </p:nvPicPr>
        <p:blipFill rotWithShape="1">
          <a:blip r:embed="rId16">
            <a:alphaModFix/>
          </a:blip>
          <a:srcRect/>
          <a:stretch/>
        </p:blipFill>
        <p:spPr>
          <a:xfrm>
            <a:off x="7705410" y="3502217"/>
            <a:ext cx="877855" cy="186466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11"/>
                                        </p:tgtEl>
                                      </p:cBhvr>
                                    </p:animEffect>
                                    <p:set>
                                      <p:cBhvr>
                                        <p:cTn id="7" dur="1" fill="hold">
                                          <p:stCondLst>
                                            <p:cond delay="500"/>
                                          </p:stCondLst>
                                        </p:cTn>
                                        <p:tgtEl>
                                          <p:spTgt spid="511"/>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12"/>
                                        </p:tgtEl>
                                      </p:cBhvr>
                                    </p:animEffect>
                                    <p:set>
                                      <p:cBhvr>
                                        <p:cTn id="10" dur="1" fill="hold">
                                          <p:stCondLst>
                                            <p:cond delay="500"/>
                                          </p:stCondLst>
                                        </p:cTn>
                                        <p:tgtEl>
                                          <p:spTgt spid="512"/>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515"/>
                                        </p:tgtEl>
                                      </p:cBhvr>
                                    </p:animEffect>
                                    <p:set>
                                      <p:cBhvr>
                                        <p:cTn id="13" dur="1" fill="hold">
                                          <p:stCondLst>
                                            <p:cond delay="500"/>
                                          </p:stCondLst>
                                        </p:cTn>
                                        <p:tgtEl>
                                          <p:spTgt spid="515"/>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516"/>
                                        </p:tgtEl>
                                      </p:cBhvr>
                                    </p:animEffect>
                                    <p:set>
                                      <p:cBhvr>
                                        <p:cTn id="16" dur="1" fill="hold">
                                          <p:stCondLst>
                                            <p:cond delay="500"/>
                                          </p:stCondLst>
                                        </p:cTn>
                                        <p:tgtEl>
                                          <p:spTgt spid="516"/>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513"/>
                                        </p:tgtEl>
                                      </p:cBhvr>
                                    </p:animEffect>
                                    <p:set>
                                      <p:cBhvr>
                                        <p:cTn id="19" dur="1" fill="hold">
                                          <p:stCondLst>
                                            <p:cond delay="500"/>
                                          </p:stCondLst>
                                        </p:cTn>
                                        <p:tgtEl>
                                          <p:spTgt spid="513"/>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510"/>
                                        </p:tgtEl>
                                      </p:cBhvr>
                                    </p:animEffect>
                                    <p:set>
                                      <p:cBhvr>
                                        <p:cTn id="22" dur="1" fill="hold">
                                          <p:stCondLst>
                                            <p:cond delay="500"/>
                                          </p:stCondLst>
                                        </p:cTn>
                                        <p:tgtEl>
                                          <p:spTgt spid="510"/>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514"/>
                                        </p:tgtEl>
                                      </p:cBhvr>
                                    </p:animEffect>
                                    <p:set>
                                      <p:cBhvr>
                                        <p:cTn id="25" dur="1" fill="hold">
                                          <p:stCondLst>
                                            <p:cond delay="500"/>
                                          </p:stCondLst>
                                        </p:cTn>
                                        <p:tgtEl>
                                          <p:spTgt spid="514"/>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522"/>
                                        </p:tgtEl>
                                      </p:cBhvr>
                                    </p:animEffect>
                                    <p:set>
                                      <p:cBhvr>
                                        <p:cTn id="28" dur="1" fill="hold">
                                          <p:stCondLst>
                                            <p:cond delay="500"/>
                                          </p:stCondLst>
                                        </p:cTn>
                                        <p:tgtEl>
                                          <p:spTgt spid="522"/>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517"/>
                                        </p:tgtEl>
                                      </p:cBhvr>
                                    </p:animEffect>
                                    <p:set>
                                      <p:cBhvr>
                                        <p:cTn id="31" dur="1" fill="hold">
                                          <p:stCondLst>
                                            <p:cond delay="500"/>
                                          </p:stCondLst>
                                        </p:cTn>
                                        <p:tgtEl>
                                          <p:spTgt spid="51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510"/>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513"/>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522"/>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517"/>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516"/>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515"/>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511"/>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51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5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27"/>
        <p:cNvGrpSpPr/>
        <p:nvPr/>
      </p:nvGrpSpPr>
      <p:grpSpPr>
        <a:xfrm>
          <a:off x="0" y="0"/>
          <a:ext cx="0" cy="0"/>
          <a:chOff x="0" y="0"/>
          <a:chExt cx="0" cy="0"/>
        </a:xfrm>
      </p:grpSpPr>
      <p:pic>
        <p:nvPicPr>
          <p:cNvPr id="528" name="Google Shape;528;p29" descr="background rectangle"/>
          <p:cNvPicPr preferRelativeResize="0"/>
          <p:nvPr/>
        </p:nvPicPr>
        <p:blipFill rotWithShape="1">
          <a:blip r:embed="rId4">
            <a:alphaModFix/>
          </a:blip>
          <a:srcRect/>
          <a:stretch/>
        </p:blipFill>
        <p:spPr>
          <a:xfrm>
            <a:off x="-93158" y="294041"/>
            <a:ext cx="6807200" cy="869950"/>
          </a:xfrm>
          <a:prstGeom prst="rect">
            <a:avLst/>
          </a:prstGeom>
          <a:noFill/>
          <a:ln>
            <a:noFill/>
          </a:ln>
        </p:spPr>
      </p:pic>
      <p:sp>
        <p:nvSpPr>
          <p:cNvPr id="529" name="Google Shape;529;p29"/>
          <p:cNvSpPr txBox="1">
            <a:spLocks noGrp="1"/>
          </p:cNvSpPr>
          <p:nvPr>
            <p:ph type="title"/>
          </p:nvPr>
        </p:nvSpPr>
        <p:spPr>
          <a:xfrm>
            <a:off x="0" y="294041"/>
            <a:ext cx="6193536" cy="70784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ts val="3600"/>
              <a:buFont typeface="Century Gothic"/>
              <a:buNone/>
            </a:pPr>
            <a:br>
              <a:rPr lang="en-GB" sz="3600" b="1">
                <a:solidFill>
                  <a:schemeClr val="lt1"/>
                </a:solidFill>
              </a:rPr>
            </a:br>
            <a:r>
              <a:rPr lang="en-GB" sz="3200" b="1">
                <a:solidFill>
                  <a:schemeClr val="lt1"/>
                </a:solidFill>
              </a:rPr>
              <a:t>Was ist nicht mehr da? [3/4]</a:t>
            </a:r>
            <a:br>
              <a:rPr lang="en-GB" sz="3600" b="1">
                <a:solidFill>
                  <a:schemeClr val="lt1"/>
                </a:solidFill>
              </a:rPr>
            </a:br>
            <a:endParaRPr sz="3600" b="1">
              <a:solidFill>
                <a:schemeClr val="lt1"/>
              </a:solidFill>
            </a:endParaRPr>
          </a:p>
        </p:txBody>
      </p:sp>
      <p:sp>
        <p:nvSpPr>
          <p:cNvPr id="530" name="Google Shape;530;p29"/>
          <p:cNvSpPr/>
          <p:nvPr/>
        </p:nvSpPr>
        <p:spPr>
          <a:xfrm>
            <a:off x="10570464" y="247046"/>
            <a:ext cx="1386863"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sprechen</a:t>
            </a:r>
            <a:endParaRPr sz="2000" b="1" i="0" u="none" strike="noStrike" cap="none">
              <a:solidFill>
                <a:srgbClr val="FFFFFF"/>
              </a:solidFill>
              <a:latin typeface="Century Gothic"/>
              <a:ea typeface="Century Gothic"/>
              <a:cs typeface="Century Gothic"/>
              <a:sym typeface="Century Gothic"/>
            </a:endParaRPr>
          </a:p>
        </p:txBody>
      </p:sp>
      <p:sp>
        <p:nvSpPr>
          <p:cNvPr id="531" name="Google Shape;531;p29"/>
          <p:cNvSpPr txBox="1"/>
          <p:nvPr/>
        </p:nvSpPr>
        <p:spPr>
          <a:xfrm>
            <a:off x="2933509" y="338225"/>
            <a:ext cx="4945917" cy="70784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1F3864"/>
              </a:buClr>
              <a:buSzPts val="3600"/>
              <a:buFont typeface="Century Gothic"/>
              <a:buNone/>
            </a:pPr>
            <a:endParaRPr sz="3600" b="1">
              <a:solidFill>
                <a:schemeClr val="lt1"/>
              </a:solidFill>
              <a:latin typeface="Century Gothic"/>
              <a:ea typeface="Century Gothic"/>
              <a:cs typeface="Century Gothic"/>
              <a:sym typeface="Century Gothic"/>
            </a:endParaRPr>
          </a:p>
        </p:txBody>
      </p:sp>
      <p:pic>
        <p:nvPicPr>
          <p:cNvPr id="532" name="Google Shape;532;p29"/>
          <p:cNvPicPr preferRelativeResize="0"/>
          <p:nvPr/>
        </p:nvPicPr>
        <p:blipFill rotWithShape="1">
          <a:blip r:embed="rId5">
            <a:alphaModFix/>
          </a:blip>
          <a:srcRect/>
          <a:stretch/>
        </p:blipFill>
        <p:spPr>
          <a:xfrm>
            <a:off x="9126992" y="1793116"/>
            <a:ext cx="2808095" cy="2103146"/>
          </a:xfrm>
          <a:prstGeom prst="rect">
            <a:avLst/>
          </a:prstGeom>
          <a:noFill/>
          <a:ln>
            <a:noFill/>
          </a:ln>
        </p:spPr>
      </p:pic>
      <p:pic>
        <p:nvPicPr>
          <p:cNvPr id="533" name="Google Shape;533;p29"/>
          <p:cNvPicPr preferRelativeResize="0"/>
          <p:nvPr/>
        </p:nvPicPr>
        <p:blipFill rotWithShape="1">
          <a:blip r:embed="rId6">
            <a:alphaModFix/>
          </a:blip>
          <a:srcRect/>
          <a:stretch/>
        </p:blipFill>
        <p:spPr>
          <a:xfrm>
            <a:off x="458547" y="1670811"/>
            <a:ext cx="2632588" cy="1595508"/>
          </a:xfrm>
          <a:prstGeom prst="rect">
            <a:avLst/>
          </a:prstGeom>
          <a:noFill/>
          <a:ln>
            <a:noFill/>
          </a:ln>
        </p:spPr>
      </p:pic>
      <p:pic>
        <p:nvPicPr>
          <p:cNvPr id="534" name="Google Shape;534;p29"/>
          <p:cNvPicPr preferRelativeResize="0"/>
          <p:nvPr/>
        </p:nvPicPr>
        <p:blipFill rotWithShape="1">
          <a:blip r:embed="rId7">
            <a:alphaModFix/>
          </a:blip>
          <a:srcRect/>
          <a:stretch/>
        </p:blipFill>
        <p:spPr>
          <a:xfrm>
            <a:off x="233634" y="4276550"/>
            <a:ext cx="1360265" cy="1821275"/>
          </a:xfrm>
          <a:prstGeom prst="rect">
            <a:avLst/>
          </a:prstGeom>
          <a:noFill/>
          <a:ln>
            <a:noFill/>
          </a:ln>
        </p:spPr>
      </p:pic>
      <p:pic>
        <p:nvPicPr>
          <p:cNvPr id="535" name="Google Shape;535;p29"/>
          <p:cNvPicPr preferRelativeResize="0"/>
          <p:nvPr/>
        </p:nvPicPr>
        <p:blipFill rotWithShape="1">
          <a:blip r:embed="rId8">
            <a:alphaModFix/>
          </a:blip>
          <a:srcRect r="48752"/>
          <a:stretch/>
        </p:blipFill>
        <p:spPr>
          <a:xfrm>
            <a:off x="6914409" y="440727"/>
            <a:ext cx="1948239" cy="2534592"/>
          </a:xfrm>
          <a:prstGeom prst="rect">
            <a:avLst/>
          </a:prstGeom>
          <a:noFill/>
          <a:ln>
            <a:noFill/>
          </a:ln>
        </p:spPr>
      </p:pic>
      <p:pic>
        <p:nvPicPr>
          <p:cNvPr id="536" name="Google Shape;536;p29"/>
          <p:cNvPicPr preferRelativeResize="0"/>
          <p:nvPr/>
        </p:nvPicPr>
        <p:blipFill rotWithShape="1">
          <a:blip r:embed="rId9">
            <a:alphaModFix/>
          </a:blip>
          <a:srcRect/>
          <a:stretch/>
        </p:blipFill>
        <p:spPr>
          <a:xfrm>
            <a:off x="9100866" y="4345675"/>
            <a:ext cx="2857500" cy="1936750"/>
          </a:xfrm>
          <a:prstGeom prst="rect">
            <a:avLst/>
          </a:prstGeom>
          <a:noFill/>
          <a:ln>
            <a:noFill/>
          </a:ln>
        </p:spPr>
      </p:pic>
      <p:pic>
        <p:nvPicPr>
          <p:cNvPr id="537" name="Google Shape;537;p29"/>
          <p:cNvPicPr preferRelativeResize="0"/>
          <p:nvPr/>
        </p:nvPicPr>
        <p:blipFill rotWithShape="1">
          <a:blip r:embed="rId10">
            <a:alphaModFix/>
          </a:blip>
          <a:srcRect/>
          <a:stretch/>
        </p:blipFill>
        <p:spPr>
          <a:xfrm>
            <a:off x="2326304" y="4345675"/>
            <a:ext cx="1529661" cy="1537387"/>
          </a:xfrm>
          <a:prstGeom prst="rect">
            <a:avLst/>
          </a:prstGeom>
          <a:noFill/>
          <a:ln>
            <a:noFill/>
          </a:ln>
        </p:spPr>
      </p:pic>
      <p:pic>
        <p:nvPicPr>
          <p:cNvPr id="538" name="Google Shape;538;p29"/>
          <p:cNvPicPr preferRelativeResize="0"/>
          <p:nvPr/>
        </p:nvPicPr>
        <p:blipFill rotWithShape="1">
          <a:blip r:embed="rId11">
            <a:alphaModFix/>
          </a:blip>
          <a:srcRect/>
          <a:stretch/>
        </p:blipFill>
        <p:spPr>
          <a:xfrm>
            <a:off x="3505400" y="2061406"/>
            <a:ext cx="3069484" cy="2215144"/>
          </a:xfrm>
          <a:prstGeom prst="rect">
            <a:avLst/>
          </a:prstGeom>
          <a:noFill/>
          <a:ln>
            <a:noFill/>
          </a:ln>
        </p:spPr>
      </p:pic>
      <p:grpSp>
        <p:nvGrpSpPr>
          <p:cNvPr id="539" name="Google Shape;539;p29"/>
          <p:cNvGrpSpPr/>
          <p:nvPr/>
        </p:nvGrpSpPr>
        <p:grpSpPr>
          <a:xfrm>
            <a:off x="4920714" y="4325987"/>
            <a:ext cx="2118718" cy="1771838"/>
            <a:chOff x="5398466" y="4221579"/>
            <a:chExt cx="2118718" cy="1771838"/>
          </a:xfrm>
        </p:grpSpPr>
        <p:pic>
          <p:nvPicPr>
            <p:cNvPr id="540" name="Google Shape;540;p29"/>
            <p:cNvPicPr preferRelativeResize="0"/>
            <p:nvPr/>
          </p:nvPicPr>
          <p:blipFill rotWithShape="1">
            <a:blip r:embed="rId12">
              <a:alphaModFix/>
            </a:blip>
            <a:srcRect/>
            <a:stretch/>
          </p:blipFill>
          <p:spPr>
            <a:xfrm>
              <a:off x="5398466" y="4997507"/>
              <a:ext cx="1005969" cy="995910"/>
            </a:xfrm>
            <a:prstGeom prst="rect">
              <a:avLst/>
            </a:prstGeom>
            <a:noFill/>
            <a:ln>
              <a:noFill/>
            </a:ln>
          </p:spPr>
        </p:pic>
        <p:pic>
          <p:nvPicPr>
            <p:cNvPr id="541" name="Google Shape;541;p29"/>
            <p:cNvPicPr preferRelativeResize="0"/>
            <p:nvPr/>
          </p:nvPicPr>
          <p:blipFill rotWithShape="1">
            <a:blip r:embed="rId13">
              <a:alphaModFix/>
            </a:blip>
            <a:srcRect/>
            <a:stretch/>
          </p:blipFill>
          <p:spPr>
            <a:xfrm>
              <a:off x="6404435" y="4985249"/>
              <a:ext cx="1112749" cy="995910"/>
            </a:xfrm>
            <a:prstGeom prst="rect">
              <a:avLst/>
            </a:prstGeom>
            <a:noFill/>
            <a:ln>
              <a:noFill/>
            </a:ln>
          </p:spPr>
        </p:pic>
        <p:pic>
          <p:nvPicPr>
            <p:cNvPr id="542" name="Google Shape;542;p29"/>
            <p:cNvPicPr preferRelativeResize="0"/>
            <p:nvPr/>
          </p:nvPicPr>
          <p:blipFill rotWithShape="1">
            <a:blip r:embed="rId14">
              <a:alphaModFix/>
            </a:blip>
            <a:srcRect/>
            <a:stretch/>
          </p:blipFill>
          <p:spPr>
            <a:xfrm>
              <a:off x="5752289" y="4221579"/>
              <a:ext cx="687422" cy="716064"/>
            </a:xfrm>
            <a:prstGeom prst="rect">
              <a:avLst/>
            </a:prstGeom>
            <a:noFill/>
            <a:ln>
              <a:noFill/>
            </a:ln>
          </p:spPr>
        </p:pic>
        <p:pic>
          <p:nvPicPr>
            <p:cNvPr id="543" name="Google Shape;543;p29"/>
            <p:cNvPicPr preferRelativeResize="0"/>
            <p:nvPr/>
          </p:nvPicPr>
          <p:blipFill rotWithShape="1">
            <a:blip r:embed="rId15">
              <a:alphaModFix/>
            </a:blip>
            <a:srcRect/>
            <a:stretch/>
          </p:blipFill>
          <p:spPr>
            <a:xfrm>
              <a:off x="6650689" y="4330141"/>
              <a:ext cx="527439" cy="601517"/>
            </a:xfrm>
            <a:prstGeom prst="rect">
              <a:avLst/>
            </a:prstGeom>
            <a:noFill/>
            <a:ln>
              <a:noFill/>
            </a:ln>
          </p:spPr>
        </p:pic>
      </p:grpSp>
      <p:pic>
        <p:nvPicPr>
          <p:cNvPr id="544" name="Google Shape;544;p29"/>
          <p:cNvPicPr preferRelativeResize="0"/>
          <p:nvPr/>
        </p:nvPicPr>
        <p:blipFill rotWithShape="1">
          <a:blip r:embed="rId16">
            <a:alphaModFix/>
          </a:blip>
          <a:srcRect/>
          <a:stretch/>
        </p:blipFill>
        <p:spPr>
          <a:xfrm>
            <a:off x="7705410" y="3502217"/>
            <a:ext cx="877855" cy="186466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33"/>
                                        </p:tgtEl>
                                      </p:cBhvr>
                                    </p:animEffect>
                                    <p:set>
                                      <p:cBhvr>
                                        <p:cTn id="7" dur="1" fill="hold">
                                          <p:stCondLst>
                                            <p:cond delay="500"/>
                                          </p:stCondLst>
                                        </p:cTn>
                                        <p:tgtEl>
                                          <p:spTgt spid="53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38"/>
                                        </p:tgtEl>
                                      </p:cBhvr>
                                    </p:animEffect>
                                    <p:set>
                                      <p:cBhvr>
                                        <p:cTn id="10" dur="1" fill="hold">
                                          <p:stCondLst>
                                            <p:cond delay="500"/>
                                          </p:stCondLst>
                                        </p:cTn>
                                        <p:tgtEl>
                                          <p:spTgt spid="538"/>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535"/>
                                        </p:tgtEl>
                                      </p:cBhvr>
                                    </p:animEffect>
                                    <p:set>
                                      <p:cBhvr>
                                        <p:cTn id="13" dur="1" fill="hold">
                                          <p:stCondLst>
                                            <p:cond delay="500"/>
                                          </p:stCondLst>
                                        </p:cTn>
                                        <p:tgtEl>
                                          <p:spTgt spid="535"/>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532"/>
                                        </p:tgtEl>
                                      </p:cBhvr>
                                    </p:animEffect>
                                    <p:set>
                                      <p:cBhvr>
                                        <p:cTn id="16" dur="1" fill="hold">
                                          <p:stCondLst>
                                            <p:cond delay="500"/>
                                          </p:stCondLst>
                                        </p:cTn>
                                        <p:tgtEl>
                                          <p:spTgt spid="532"/>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536"/>
                                        </p:tgtEl>
                                      </p:cBhvr>
                                    </p:animEffect>
                                    <p:set>
                                      <p:cBhvr>
                                        <p:cTn id="19" dur="1" fill="hold">
                                          <p:stCondLst>
                                            <p:cond delay="500"/>
                                          </p:stCondLst>
                                        </p:cTn>
                                        <p:tgtEl>
                                          <p:spTgt spid="536"/>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544"/>
                                        </p:tgtEl>
                                      </p:cBhvr>
                                    </p:animEffect>
                                    <p:set>
                                      <p:cBhvr>
                                        <p:cTn id="22" dur="1" fill="hold">
                                          <p:stCondLst>
                                            <p:cond delay="500"/>
                                          </p:stCondLst>
                                        </p:cTn>
                                        <p:tgtEl>
                                          <p:spTgt spid="544"/>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539"/>
                                        </p:tgtEl>
                                      </p:cBhvr>
                                    </p:animEffect>
                                    <p:set>
                                      <p:cBhvr>
                                        <p:cTn id="25" dur="1" fill="hold">
                                          <p:stCondLst>
                                            <p:cond delay="500"/>
                                          </p:stCondLst>
                                        </p:cTn>
                                        <p:tgtEl>
                                          <p:spTgt spid="53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537"/>
                                        </p:tgtEl>
                                      </p:cBhvr>
                                    </p:animEffect>
                                    <p:set>
                                      <p:cBhvr>
                                        <p:cTn id="28" dur="1" fill="hold">
                                          <p:stCondLst>
                                            <p:cond delay="500"/>
                                          </p:stCondLst>
                                        </p:cTn>
                                        <p:tgtEl>
                                          <p:spTgt spid="537"/>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534"/>
                                        </p:tgtEl>
                                      </p:cBhvr>
                                    </p:animEffect>
                                    <p:set>
                                      <p:cBhvr>
                                        <p:cTn id="31" dur="1" fill="hold">
                                          <p:stCondLst>
                                            <p:cond delay="500"/>
                                          </p:stCondLst>
                                        </p:cTn>
                                        <p:tgtEl>
                                          <p:spTgt spid="53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533"/>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534"/>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537"/>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539"/>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544"/>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536"/>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535"/>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53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5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9"/>
        <p:cNvGrpSpPr/>
        <p:nvPr/>
      </p:nvGrpSpPr>
      <p:grpSpPr>
        <a:xfrm>
          <a:off x="0" y="0"/>
          <a:ext cx="0" cy="0"/>
          <a:chOff x="0" y="0"/>
          <a:chExt cx="0" cy="0"/>
        </a:xfrm>
      </p:grpSpPr>
      <p:pic>
        <p:nvPicPr>
          <p:cNvPr id="550" name="Google Shape;550;p30" descr="background rectangle"/>
          <p:cNvPicPr preferRelativeResize="0"/>
          <p:nvPr/>
        </p:nvPicPr>
        <p:blipFill rotWithShape="1">
          <a:blip r:embed="rId4">
            <a:alphaModFix/>
          </a:blip>
          <a:srcRect/>
          <a:stretch/>
        </p:blipFill>
        <p:spPr>
          <a:xfrm>
            <a:off x="-93158" y="294041"/>
            <a:ext cx="6807200" cy="869950"/>
          </a:xfrm>
          <a:prstGeom prst="rect">
            <a:avLst/>
          </a:prstGeom>
          <a:noFill/>
          <a:ln>
            <a:noFill/>
          </a:ln>
        </p:spPr>
      </p:pic>
      <p:sp>
        <p:nvSpPr>
          <p:cNvPr id="551" name="Google Shape;551;p30"/>
          <p:cNvSpPr txBox="1">
            <a:spLocks noGrp="1"/>
          </p:cNvSpPr>
          <p:nvPr>
            <p:ph type="title"/>
          </p:nvPr>
        </p:nvSpPr>
        <p:spPr>
          <a:xfrm>
            <a:off x="0" y="294041"/>
            <a:ext cx="6193536" cy="70784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ts val="3600"/>
              <a:buFont typeface="Century Gothic"/>
              <a:buNone/>
            </a:pPr>
            <a:br>
              <a:rPr lang="en-GB" sz="3600" b="1">
                <a:solidFill>
                  <a:schemeClr val="lt1"/>
                </a:solidFill>
              </a:rPr>
            </a:br>
            <a:r>
              <a:rPr lang="en-GB" sz="3200" b="1">
                <a:solidFill>
                  <a:schemeClr val="lt1"/>
                </a:solidFill>
              </a:rPr>
              <a:t>Was ist nicht mehr da? [4/4]</a:t>
            </a:r>
            <a:br>
              <a:rPr lang="en-GB" sz="3600" b="1">
                <a:solidFill>
                  <a:schemeClr val="lt1"/>
                </a:solidFill>
              </a:rPr>
            </a:br>
            <a:endParaRPr sz="3600" b="1">
              <a:solidFill>
                <a:schemeClr val="lt1"/>
              </a:solidFill>
            </a:endParaRPr>
          </a:p>
        </p:txBody>
      </p:sp>
      <p:sp>
        <p:nvSpPr>
          <p:cNvPr id="552" name="Google Shape;552;p30"/>
          <p:cNvSpPr/>
          <p:nvPr/>
        </p:nvSpPr>
        <p:spPr>
          <a:xfrm>
            <a:off x="10570464" y="247046"/>
            <a:ext cx="1386863"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sprechen</a:t>
            </a:r>
            <a:endParaRPr sz="2000" b="1" i="0" u="none" strike="noStrike" cap="none">
              <a:solidFill>
                <a:srgbClr val="FFFFFF"/>
              </a:solidFill>
              <a:latin typeface="Century Gothic"/>
              <a:ea typeface="Century Gothic"/>
              <a:cs typeface="Century Gothic"/>
              <a:sym typeface="Century Gothic"/>
            </a:endParaRPr>
          </a:p>
        </p:txBody>
      </p:sp>
      <p:sp>
        <p:nvSpPr>
          <p:cNvPr id="553" name="Google Shape;553;p30"/>
          <p:cNvSpPr txBox="1"/>
          <p:nvPr/>
        </p:nvSpPr>
        <p:spPr>
          <a:xfrm>
            <a:off x="2933509" y="338225"/>
            <a:ext cx="4945917" cy="70784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1F3864"/>
              </a:buClr>
              <a:buSzPts val="3600"/>
              <a:buFont typeface="Century Gothic"/>
              <a:buNone/>
            </a:pPr>
            <a:endParaRPr sz="3600" b="1">
              <a:solidFill>
                <a:schemeClr val="lt1"/>
              </a:solidFill>
              <a:latin typeface="Century Gothic"/>
              <a:ea typeface="Century Gothic"/>
              <a:cs typeface="Century Gothic"/>
              <a:sym typeface="Century Gothic"/>
            </a:endParaRPr>
          </a:p>
        </p:txBody>
      </p:sp>
      <p:pic>
        <p:nvPicPr>
          <p:cNvPr id="554" name="Google Shape;554;p30"/>
          <p:cNvPicPr preferRelativeResize="0"/>
          <p:nvPr/>
        </p:nvPicPr>
        <p:blipFill rotWithShape="1">
          <a:blip r:embed="rId5">
            <a:alphaModFix/>
          </a:blip>
          <a:srcRect/>
          <a:stretch/>
        </p:blipFill>
        <p:spPr>
          <a:xfrm>
            <a:off x="9123795" y="1630571"/>
            <a:ext cx="2808095" cy="2103146"/>
          </a:xfrm>
          <a:prstGeom prst="rect">
            <a:avLst/>
          </a:prstGeom>
          <a:noFill/>
          <a:ln>
            <a:noFill/>
          </a:ln>
        </p:spPr>
      </p:pic>
      <p:pic>
        <p:nvPicPr>
          <p:cNvPr id="555" name="Google Shape;555;p30"/>
          <p:cNvPicPr preferRelativeResize="0"/>
          <p:nvPr/>
        </p:nvPicPr>
        <p:blipFill rotWithShape="1">
          <a:blip r:embed="rId6">
            <a:alphaModFix/>
          </a:blip>
          <a:srcRect/>
          <a:stretch/>
        </p:blipFill>
        <p:spPr>
          <a:xfrm>
            <a:off x="458547" y="1670811"/>
            <a:ext cx="2632588" cy="1595508"/>
          </a:xfrm>
          <a:prstGeom prst="rect">
            <a:avLst/>
          </a:prstGeom>
          <a:noFill/>
          <a:ln>
            <a:noFill/>
          </a:ln>
        </p:spPr>
      </p:pic>
      <p:pic>
        <p:nvPicPr>
          <p:cNvPr id="556" name="Google Shape;556;p30"/>
          <p:cNvPicPr preferRelativeResize="0"/>
          <p:nvPr/>
        </p:nvPicPr>
        <p:blipFill rotWithShape="1">
          <a:blip r:embed="rId7">
            <a:alphaModFix/>
          </a:blip>
          <a:srcRect/>
          <a:stretch/>
        </p:blipFill>
        <p:spPr>
          <a:xfrm>
            <a:off x="233634" y="4276550"/>
            <a:ext cx="1360265" cy="1821275"/>
          </a:xfrm>
          <a:prstGeom prst="rect">
            <a:avLst/>
          </a:prstGeom>
          <a:noFill/>
          <a:ln>
            <a:noFill/>
          </a:ln>
        </p:spPr>
      </p:pic>
      <p:pic>
        <p:nvPicPr>
          <p:cNvPr id="557" name="Google Shape;557;p30"/>
          <p:cNvPicPr preferRelativeResize="0"/>
          <p:nvPr/>
        </p:nvPicPr>
        <p:blipFill rotWithShape="1">
          <a:blip r:embed="rId8">
            <a:alphaModFix/>
          </a:blip>
          <a:srcRect r="48752"/>
          <a:stretch/>
        </p:blipFill>
        <p:spPr>
          <a:xfrm>
            <a:off x="6914409" y="440727"/>
            <a:ext cx="1948239" cy="2534592"/>
          </a:xfrm>
          <a:prstGeom prst="rect">
            <a:avLst/>
          </a:prstGeom>
          <a:noFill/>
          <a:ln>
            <a:noFill/>
          </a:ln>
        </p:spPr>
      </p:pic>
      <p:pic>
        <p:nvPicPr>
          <p:cNvPr id="558" name="Google Shape;558;p30"/>
          <p:cNvPicPr preferRelativeResize="0"/>
          <p:nvPr/>
        </p:nvPicPr>
        <p:blipFill rotWithShape="1">
          <a:blip r:embed="rId9">
            <a:alphaModFix/>
          </a:blip>
          <a:srcRect/>
          <a:stretch/>
        </p:blipFill>
        <p:spPr>
          <a:xfrm>
            <a:off x="9100866" y="4345675"/>
            <a:ext cx="2857500" cy="1936750"/>
          </a:xfrm>
          <a:prstGeom prst="rect">
            <a:avLst/>
          </a:prstGeom>
          <a:noFill/>
          <a:ln>
            <a:noFill/>
          </a:ln>
        </p:spPr>
      </p:pic>
      <p:pic>
        <p:nvPicPr>
          <p:cNvPr id="559" name="Google Shape;559;p30"/>
          <p:cNvPicPr preferRelativeResize="0"/>
          <p:nvPr/>
        </p:nvPicPr>
        <p:blipFill rotWithShape="1">
          <a:blip r:embed="rId10">
            <a:alphaModFix/>
          </a:blip>
          <a:srcRect/>
          <a:stretch/>
        </p:blipFill>
        <p:spPr>
          <a:xfrm>
            <a:off x="2326304" y="4345675"/>
            <a:ext cx="1529661" cy="1537387"/>
          </a:xfrm>
          <a:prstGeom prst="rect">
            <a:avLst/>
          </a:prstGeom>
          <a:noFill/>
          <a:ln>
            <a:noFill/>
          </a:ln>
        </p:spPr>
      </p:pic>
      <p:pic>
        <p:nvPicPr>
          <p:cNvPr id="560" name="Google Shape;560;p30"/>
          <p:cNvPicPr preferRelativeResize="0"/>
          <p:nvPr/>
        </p:nvPicPr>
        <p:blipFill rotWithShape="1">
          <a:blip r:embed="rId11">
            <a:alphaModFix/>
          </a:blip>
          <a:srcRect/>
          <a:stretch/>
        </p:blipFill>
        <p:spPr>
          <a:xfrm>
            <a:off x="3505400" y="2061406"/>
            <a:ext cx="3069484" cy="2215144"/>
          </a:xfrm>
          <a:prstGeom prst="rect">
            <a:avLst/>
          </a:prstGeom>
          <a:noFill/>
          <a:ln>
            <a:noFill/>
          </a:ln>
        </p:spPr>
      </p:pic>
      <p:grpSp>
        <p:nvGrpSpPr>
          <p:cNvPr id="561" name="Google Shape;561;p30"/>
          <p:cNvGrpSpPr/>
          <p:nvPr/>
        </p:nvGrpSpPr>
        <p:grpSpPr>
          <a:xfrm>
            <a:off x="4920714" y="4325987"/>
            <a:ext cx="2118718" cy="1771838"/>
            <a:chOff x="5398466" y="4221579"/>
            <a:chExt cx="2118718" cy="1771838"/>
          </a:xfrm>
        </p:grpSpPr>
        <p:pic>
          <p:nvPicPr>
            <p:cNvPr id="562" name="Google Shape;562;p30"/>
            <p:cNvPicPr preferRelativeResize="0"/>
            <p:nvPr/>
          </p:nvPicPr>
          <p:blipFill rotWithShape="1">
            <a:blip r:embed="rId12">
              <a:alphaModFix/>
            </a:blip>
            <a:srcRect/>
            <a:stretch/>
          </p:blipFill>
          <p:spPr>
            <a:xfrm>
              <a:off x="5398466" y="4997507"/>
              <a:ext cx="1005969" cy="995910"/>
            </a:xfrm>
            <a:prstGeom prst="rect">
              <a:avLst/>
            </a:prstGeom>
            <a:noFill/>
            <a:ln>
              <a:noFill/>
            </a:ln>
          </p:spPr>
        </p:pic>
        <p:pic>
          <p:nvPicPr>
            <p:cNvPr id="563" name="Google Shape;563;p30"/>
            <p:cNvPicPr preferRelativeResize="0"/>
            <p:nvPr/>
          </p:nvPicPr>
          <p:blipFill rotWithShape="1">
            <a:blip r:embed="rId13">
              <a:alphaModFix/>
            </a:blip>
            <a:srcRect/>
            <a:stretch/>
          </p:blipFill>
          <p:spPr>
            <a:xfrm>
              <a:off x="6404435" y="4985249"/>
              <a:ext cx="1112749" cy="995910"/>
            </a:xfrm>
            <a:prstGeom prst="rect">
              <a:avLst/>
            </a:prstGeom>
            <a:noFill/>
            <a:ln>
              <a:noFill/>
            </a:ln>
          </p:spPr>
        </p:pic>
        <p:pic>
          <p:nvPicPr>
            <p:cNvPr id="564" name="Google Shape;564;p30"/>
            <p:cNvPicPr preferRelativeResize="0"/>
            <p:nvPr/>
          </p:nvPicPr>
          <p:blipFill rotWithShape="1">
            <a:blip r:embed="rId14">
              <a:alphaModFix/>
            </a:blip>
            <a:srcRect/>
            <a:stretch/>
          </p:blipFill>
          <p:spPr>
            <a:xfrm>
              <a:off x="5752289" y="4221579"/>
              <a:ext cx="687422" cy="716064"/>
            </a:xfrm>
            <a:prstGeom prst="rect">
              <a:avLst/>
            </a:prstGeom>
            <a:noFill/>
            <a:ln>
              <a:noFill/>
            </a:ln>
          </p:spPr>
        </p:pic>
        <p:pic>
          <p:nvPicPr>
            <p:cNvPr id="565" name="Google Shape;565;p30"/>
            <p:cNvPicPr preferRelativeResize="0"/>
            <p:nvPr/>
          </p:nvPicPr>
          <p:blipFill rotWithShape="1">
            <a:blip r:embed="rId15">
              <a:alphaModFix/>
            </a:blip>
            <a:srcRect/>
            <a:stretch/>
          </p:blipFill>
          <p:spPr>
            <a:xfrm>
              <a:off x="6650689" y="4330141"/>
              <a:ext cx="527439" cy="601517"/>
            </a:xfrm>
            <a:prstGeom prst="rect">
              <a:avLst/>
            </a:prstGeom>
            <a:noFill/>
            <a:ln>
              <a:noFill/>
            </a:ln>
          </p:spPr>
        </p:pic>
      </p:grpSp>
      <p:pic>
        <p:nvPicPr>
          <p:cNvPr id="566" name="Google Shape;566;p30"/>
          <p:cNvPicPr preferRelativeResize="0"/>
          <p:nvPr/>
        </p:nvPicPr>
        <p:blipFill rotWithShape="1">
          <a:blip r:embed="rId16">
            <a:alphaModFix/>
          </a:blip>
          <a:srcRect/>
          <a:stretch/>
        </p:blipFill>
        <p:spPr>
          <a:xfrm>
            <a:off x="7705410" y="3502217"/>
            <a:ext cx="877855" cy="186466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55"/>
                                        </p:tgtEl>
                                      </p:cBhvr>
                                    </p:animEffect>
                                    <p:set>
                                      <p:cBhvr>
                                        <p:cTn id="7" dur="1" fill="hold">
                                          <p:stCondLst>
                                            <p:cond delay="500"/>
                                          </p:stCondLst>
                                        </p:cTn>
                                        <p:tgtEl>
                                          <p:spTgt spid="55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56"/>
                                        </p:tgtEl>
                                      </p:cBhvr>
                                    </p:animEffect>
                                    <p:set>
                                      <p:cBhvr>
                                        <p:cTn id="10" dur="1" fill="hold">
                                          <p:stCondLst>
                                            <p:cond delay="500"/>
                                          </p:stCondLst>
                                        </p:cTn>
                                        <p:tgtEl>
                                          <p:spTgt spid="556"/>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559"/>
                                        </p:tgtEl>
                                      </p:cBhvr>
                                    </p:animEffect>
                                    <p:set>
                                      <p:cBhvr>
                                        <p:cTn id="13" dur="1" fill="hold">
                                          <p:stCondLst>
                                            <p:cond delay="500"/>
                                          </p:stCondLst>
                                        </p:cTn>
                                        <p:tgtEl>
                                          <p:spTgt spid="559"/>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560"/>
                                        </p:tgtEl>
                                      </p:cBhvr>
                                    </p:animEffect>
                                    <p:set>
                                      <p:cBhvr>
                                        <p:cTn id="16" dur="1" fill="hold">
                                          <p:stCondLst>
                                            <p:cond delay="500"/>
                                          </p:stCondLst>
                                        </p:cTn>
                                        <p:tgtEl>
                                          <p:spTgt spid="56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561"/>
                                        </p:tgtEl>
                                      </p:cBhvr>
                                    </p:animEffect>
                                    <p:set>
                                      <p:cBhvr>
                                        <p:cTn id="19" dur="1" fill="hold">
                                          <p:stCondLst>
                                            <p:cond delay="500"/>
                                          </p:stCondLst>
                                        </p:cTn>
                                        <p:tgtEl>
                                          <p:spTgt spid="561"/>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566"/>
                                        </p:tgtEl>
                                      </p:cBhvr>
                                    </p:animEffect>
                                    <p:set>
                                      <p:cBhvr>
                                        <p:cTn id="22" dur="1" fill="hold">
                                          <p:stCondLst>
                                            <p:cond delay="500"/>
                                          </p:stCondLst>
                                        </p:cTn>
                                        <p:tgtEl>
                                          <p:spTgt spid="566"/>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558"/>
                                        </p:tgtEl>
                                      </p:cBhvr>
                                    </p:animEffect>
                                    <p:set>
                                      <p:cBhvr>
                                        <p:cTn id="25" dur="1" fill="hold">
                                          <p:stCondLst>
                                            <p:cond delay="500"/>
                                          </p:stCondLst>
                                        </p:cTn>
                                        <p:tgtEl>
                                          <p:spTgt spid="558"/>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557"/>
                                        </p:tgtEl>
                                      </p:cBhvr>
                                    </p:animEffect>
                                    <p:set>
                                      <p:cBhvr>
                                        <p:cTn id="28" dur="1" fill="hold">
                                          <p:stCondLst>
                                            <p:cond delay="500"/>
                                          </p:stCondLst>
                                        </p:cTn>
                                        <p:tgtEl>
                                          <p:spTgt spid="557"/>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554"/>
                                        </p:tgtEl>
                                      </p:cBhvr>
                                    </p:animEffect>
                                    <p:set>
                                      <p:cBhvr>
                                        <p:cTn id="31" dur="1" fill="hold">
                                          <p:stCondLst>
                                            <p:cond delay="500"/>
                                          </p:stCondLst>
                                        </p:cTn>
                                        <p:tgtEl>
                                          <p:spTgt spid="55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555"/>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556"/>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559"/>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560"/>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566"/>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558"/>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557"/>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55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5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571"/>
        <p:cNvGrpSpPr/>
        <p:nvPr/>
      </p:nvGrpSpPr>
      <p:grpSpPr>
        <a:xfrm>
          <a:off x="0" y="0"/>
          <a:ext cx="0" cy="0"/>
          <a:chOff x="0" y="0"/>
          <a:chExt cx="0" cy="0"/>
        </a:xfrm>
      </p:grpSpPr>
      <p:grpSp>
        <p:nvGrpSpPr>
          <p:cNvPr id="572" name="Google Shape;572;p31" descr="background rectangle"/>
          <p:cNvGrpSpPr/>
          <p:nvPr/>
        </p:nvGrpSpPr>
        <p:grpSpPr>
          <a:xfrm>
            <a:off x="-56445" y="0"/>
            <a:ext cx="12192000" cy="6858000"/>
            <a:chOff x="-56445" y="0"/>
            <a:chExt cx="12192000" cy="6858000"/>
          </a:xfrm>
        </p:grpSpPr>
        <p:grpSp>
          <p:nvGrpSpPr>
            <p:cNvPr id="573" name="Google Shape;573;p31"/>
            <p:cNvGrpSpPr/>
            <p:nvPr/>
          </p:nvGrpSpPr>
          <p:grpSpPr>
            <a:xfrm>
              <a:off x="-56445" y="0"/>
              <a:ext cx="12192000" cy="6858000"/>
              <a:chOff x="0" y="0"/>
              <a:chExt cx="12192000" cy="6858000"/>
            </a:xfrm>
          </p:grpSpPr>
          <p:sp>
            <p:nvSpPr>
              <p:cNvPr id="574" name="Google Shape;574;p31"/>
              <p:cNvSpPr/>
              <p:nvPr/>
            </p:nvSpPr>
            <p:spPr>
              <a:xfrm rot="5400000">
                <a:off x="4992512" y="-341488"/>
                <a:ext cx="6857998" cy="7540978"/>
              </a:xfrm>
              <a:prstGeom prst="triangle">
                <a:avLst>
                  <a:gd name="adj" fmla="val 0"/>
                </a:avLst>
              </a:prstGeom>
              <a:solidFill>
                <a:srgbClr val="FBF0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Century Gothic"/>
                  <a:ea typeface="Century Gothic"/>
                  <a:cs typeface="Century Gothic"/>
                  <a:sym typeface="Century Gothic"/>
                </a:endParaRPr>
              </a:p>
            </p:txBody>
          </p:sp>
          <p:sp>
            <p:nvSpPr>
              <p:cNvPr id="575" name="Google Shape;575;p31"/>
              <p:cNvSpPr/>
              <p:nvPr/>
            </p:nvSpPr>
            <p:spPr>
              <a:xfrm>
                <a:off x="0" y="0"/>
                <a:ext cx="4651022" cy="6858000"/>
              </a:xfrm>
              <a:prstGeom prst="rect">
                <a:avLst/>
              </a:prstGeom>
              <a:solidFill>
                <a:srgbClr val="FBF0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Century Gothic"/>
                  <a:ea typeface="Century Gothic"/>
                  <a:cs typeface="Century Gothic"/>
                  <a:sym typeface="Century Gothic"/>
                </a:endParaRPr>
              </a:p>
            </p:txBody>
          </p:sp>
        </p:grpSp>
        <p:sp>
          <p:nvSpPr>
            <p:cNvPr id="576" name="Google Shape;576;p31"/>
            <p:cNvSpPr/>
            <p:nvPr/>
          </p:nvSpPr>
          <p:spPr>
            <a:xfrm rot="5400000">
              <a:off x="4636029" y="-341488"/>
              <a:ext cx="6857998" cy="7540978"/>
            </a:xfrm>
            <a:prstGeom prst="triangle">
              <a:avLst>
                <a:gd name="adj" fmla="val 0"/>
              </a:avLst>
            </a:prstGeom>
            <a:solidFill>
              <a:srgbClr val="DAA52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Century Gothic"/>
                <a:ea typeface="Century Gothic"/>
                <a:cs typeface="Century Gothic"/>
                <a:sym typeface="Century Gothic"/>
              </a:endParaRPr>
            </a:p>
          </p:txBody>
        </p:sp>
        <p:sp>
          <p:nvSpPr>
            <p:cNvPr id="577" name="Google Shape;577;p31"/>
            <p:cNvSpPr/>
            <p:nvPr/>
          </p:nvSpPr>
          <p:spPr>
            <a:xfrm>
              <a:off x="-56445" y="0"/>
              <a:ext cx="4350984" cy="6858000"/>
            </a:xfrm>
            <a:prstGeom prst="rect">
              <a:avLst/>
            </a:prstGeom>
            <a:solidFill>
              <a:srgbClr val="DAA52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Century Gothic"/>
                <a:ea typeface="Century Gothic"/>
                <a:cs typeface="Century Gothic"/>
                <a:sym typeface="Century Gothic"/>
              </a:endParaRPr>
            </a:p>
          </p:txBody>
        </p:sp>
      </p:grpSp>
      <p:sp>
        <p:nvSpPr>
          <p:cNvPr id="578" name="Google Shape;578;p31"/>
          <p:cNvSpPr txBox="1">
            <a:spLocks noGrp="1"/>
          </p:cNvSpPr>
          <p:nvPr>
            <p:ph type="ctrTitle"/>
          </p:nvPr>
        </p:nvSpPr>
        <p:spPr>
          <a:xfrm>
            <a:off x="161930" y="2386878"/>
            <a:ext cx="5629270" cy="148542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4000"/>
              <a:buFont typeface="Century Gothic"/>
              <a:buNone/>
            </a:pPr>
            <a:r>
              <a:rPr lang="en-GB" sz="4000" b="1">
                <a:solidFill>
                  <a:srgbClr val="FFFFFF"/>
                </a:solidFill>
              </a:rPr>
              <a:t>What is it? Existential</a:t>
            </a:r>
            <a:br>
              <a:rPr lang="en-GB" b="1">
                <a:solidFill>
                  <a:srgbClr val="FFFFFF"/>
                </a:solidFill>
              </a:rPr>
            </a:br>
            <a:endParaRPr/>
          </a:p>
        </p:txBody>
      </p:sp>
      <p:sp>
        <p:nvSpPr>
          <p:cNvPr id="579" name="Google Shape;579;p31"/>
          <p:cNvSpPr txBox="1">
            <a:spLocks noGrp="1"/>
          </p:cNvSpPr>
          <p:nvPr>
            <p:ph type="subTitle" idx="1"/>
          </p:nvPr>
        </p:nvSpPr>
        <p:spPr>
          <a:xfrm>
            <a:off x="214817" y="3195323"/>
            <a:ext cx="7382608" cy="57175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FFFF"/>
              </a:buClr>
              <a:buSzPts val="2800"/>
              <a:buNone/>
            </a:pPr>
            <a:r>
              <a:rPr lang="en-GB" sz="2800">
                <a:solidFill>
                  <a:srgbClr val="FFFFFF"/>
                </a:solidFill>
              </a:rPr>
              <a:t>Definite articles: the words for ‘the’</a:t>
            </a:r>
            <a:endParaRPr/>
          </a:p>
          <a:p>
            <a:pPr marL="0" lvl="0" indent="0" algn="l" rtl="0">
              <a:lnSpc>
                <a:spcPct val="90000"/>
              </a:lnSpc>
              <a:spcBef>
                <a:spcPts val="1000"/>
              </a:spcBef>
              <a:spcAft>
                <a:spcPts val="0"/>
              </a:spcAft>
              <a:buClr>
                <a:srgbClr val="1F3864"/>
              </a:buClr>
              <a:buSzPts val="2400"/>
              <a:buNone/>
            </a:pPr>
            <a:endParaRPr/>
          </a:p>
        </p:txBody>
      </p:sp>
      <p:sp>
        <p:nvSpPr>
          <p:cNvPr id="580" name="Google Shape;580;p31"/>
          <p:cNvSpPr txBox="1"/>
          <p:nvPr/>
        </p:nvSpPr>
        <p:spPr>
          <a:xfrm>
            <a:off x="214817" y="3828415"/>
            <a:ext cx="6604437" cy="57175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3000"/>
              <a:buFont typeface="Arial"/>
              <a:buNone/>
            </a:pPr>
            <a:r>
              <a:rPr lang="en-GB" sz="3000">
                <a:solidFill>
                  <a:schemeClr val="lt1"/>
                </a:solidFill>
                <a:latin typeface="Century Gothic"/>
                <a:ea typeface="Century Gothic"/>
                <a:cs typeface="Century Gothic"/>
                <a:sym typeface="Century Gothic"/>
              </a:rPr>
              <a:t>SSC </a:t>
            </a:r>
            <a:r>
              <a:rPr lang="en-GB" sz="3200">
                <a:solidFill>
                  <a:schemeClr val="lt1"/>
                </a:solidFill>
                <a:latin typeface="Century Gothic"/>
                <a:ea typeface="Century Gothic"/>
                <a:cs typeface="Century Gothic"/>
                <a:sym typeface="Century Gothic"/>
              </a:rPr>
              <a:t>[e:] and [ɛ]</a:t>
            </a:r>
            <a:endParaRPr/>
          </a:p>
          <a:p>
            <a:pPr marL="0" marR="0" lvl="0" indent="0" algn="ctr" rtl="0">
              <a:lnSpc>
                <a:spcPct val="90000"/>
              </a:lnSpc>
              <a:spcBef>
                <a:spcPts val="1000"/>
              </a:spcBef>
              <a:spcAft>
                <a:spcPts val="0"/>
              </a:spcAft>
              <a:buClr>
                <a:srgbClr val="1F3864"/>
              </a:buClr>
              <a:buSzPts val="3200"/>
              <a:buFont typeface="Arial"/>
              <a:buNone/>
            </a:pPr>
            <a:endParaRPr sz="3200">
              <a:solidFill>
                <a:srgbClr val="1E4E79"/>
              </a:solidFill>
              <a:latin typeface="Century Gothic"/>
              <a:ea typeface="Century Gothic"/>
              <a:cs typeface="Century Gothic"/>
              <a:sym typeface="Century Gothic"/>
            </a:endParaRPr>
          </a:p>
          <a:p>
            <a:pPr marL="0" marR="0" lvl="0" indent="0" algn="ctr" rtl="0">
              <a:lnSpc>
                <a:spcPct val="90000"/>
              </a:lnSpc>
              <a:spcBef>
                <a:spcPts val="1000"/>
              </a:spcBef>
              <a:spcAft>
                <a:spcPts val="0"/>
              </a:spcAft>
              <a:buClr>
                <a:srgbClr val="1F3864"/>
              </a:buClr>
              <a:buSzPts val="2400"/>
              <a:buFont typeface="Arial"/>
              <a:buNone/>
            </a:pPr>
            <a:endParaRPr sz="2400">
              <a:solidFill>
                <a:srgbClr val="1F3864"/>
              </a:solidFill>
              <a:latin typeface="Century Gothic"/>
              <a:ea typeface="Century Gothic"/>
              <a:cs typeface="Century Gothic"/>
              <a:sym typeface="Century Gothic"/>
            </a:endParaRPr>
          </a:p>
        </p:txBody>
      </p:sp>
      <p:sp>
        <p:nvSpPr>
          <p:cNvPr id="581" name="Google Shape;581;p31"/>
          <p:cNvSpPr txBox="1"/>
          <p:nvPr/>
        </p:nvSpPr>
        <p:spPr>
          <a:xfrm>
            <a:off x="161930" y="4982504"/>
            <a:ext cx="5784972" cy="99889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Y7 German </a:t>
            </a:r>
            <a:endParaRPr/>
          </a:p>
          <a:p>
            <a:pPr marL="0" marR="0" lvl="0" indent="0" algn="l" rtl="0">
              <a:lnSpc>
                <a:spcPct val="90000"/>
              </a:lnSpc>
              <a:spcBef>
                <a:spcPts val="0"/>
              </a:spcBef>
              <a:spcAft>
                <a:spcPts val="0"/>
              </a:spcAft>
              <a:buClr>
                <a:srgbClr val="FFFFFF"/>
              </a:buClr>
              <a:buSzPts val="2000"/>
              <a:buFont typeface="Century Gothic"/>
              <a:buNone/>
            </a:pPr>
            <a:r>
              <a:rPr lang="en-GB" sz="2000" b="0" i="0" u="none" strike="noStrike" cap="none">
                <a:solidFill>
                  <a:srgbClr val="FFFFFF"/>
                </a:solidFill>
                <a:latin typeface="Century Gothic"/>
                <a:ea typeface="Century Gothic"/>
                <a:cs typeface="Century Gothic"/>
                <a:sym typeface="Century Gothic"/>
              </a:rPr>
              <a:t>Term </a:t>
            </a:r>
            <a:r>
              <a:rPr lang="en-GB" sz="2000">
                <a:solidFill>
                  <a:srgbClr val="FFFFFF"/>
                </a:solidFill>
                <a:latin typeface="Century Gothic"/>
                <a:ea typeface="Century Gothic"/>
                <a:cs typeface="Century Gothic"/>
                <a:sym typeface="Century Gothic"/>
              </a:rPr>
              <a:t>1.1</a:t>
            </a:r>
            <a:r>
              <a:rPr lang="en-GB" sz="2000" b="0" i="0" u="none" strike="noStrike" cap="none">
                <a:solidFill>
                  <a:srgbClr val="FFFFFF"/>
                </a:solidFill>
                <a:latin typeface="Century Gothic"/>
                <a:ea typeface="Century Gothic"/>
                <a:cs typeface="Century Gothic"/>
                <a:sym typeface="Century Gothic"/>
              </a:rPr>
              <a:t>- Week </a:t>
            </a:r>
            <a:r>
              <a:rPr lang="en-GB" sz="2000">
                <a:solidFill>
                  <a:srgbClr val="FFFFFF"/>
                </a:solidFill>
                <a:latin typeface="Century Gothic"/>
                <a:ea typeface="Century Gothic"/>
                <a:cs typeface="Century Gothic"/>
                <a:sym typeface="Century Gothic"/>
              </a:rPr>
              <a:t>2</a:t>
            </a:r>
            <a:r>
              <a:rPr lang="en-GB" sz="2000" b="0" i="0" u="none" strike="noStrike" cap="none">
                <a:solidFill>
                  <a:srgbClr val="FFFFFF"/>
                </a:solidFill>
                <a:latin typeface="Century Gothic"/>
                <a:ea typeface="Century Gothic"/>
                <a:cs typeface="Century Gothic"/>
                <a:sym typeface="Century Gothic"/>
              </a:rPr>
              <a:t> - Lesson </a:t>
            </a:r>
            <a:r>
              <a:rPr lang="en-GB" sz="2000">
                <a:solidFill>
                  <a:srgbClr val="FFFFFF"/>
                </a:solidFill>
                <a:latin typeface="Century Gothic"/>
                <a:ea typeface="Century Gothic"/>
                <a:cs typeface="Century Gothic"/>
                <a:sym typeface="Century Gothic"/>
              </a:rPr>
              <a:t>4</a:t>
            </a:r>
            <a:endParaRPr sz="2000" b="0" i="0" u="none" strike="noStrike" cap="none">
              <a:solidFill>
                <a:srgbClr val="FFFFFF"/>
              </a:solidFill>
              <a:latin typeface="Century Gothic"/>
              <a:ea typeface="Century Gothic"/>
              <a:cs typeface="Century Gothic"/>
              <a:sym typeface="Century Gothic"/>
            </a:endParaRPr>
          </a:p>
        </p:txBody>
      </p:sp>
      <p:sp>
        <p:nvSpPr>
          <p:cNvPr id="582" name="Google Shape;582;p31"/>
          <p:cNvSpPr txBox="1"/>
          <p:nvPr/>
        </p:nvSpPr>
        <p:spPr>
          <a:xfrm>
            <a:off x="161930" y="5779725"/>
            <a:ext cx="4132609" cy="107827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Rachel Hawkes</a:t>
            </a:r>
            <a:endParaRPr dirty="0"/>
          </a:p>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Artwork: Steve Clarke</a:t>
            </a:r>
            <a:endParaRPr dirty="0"/>
          </a:p>
          <a:p>
            <a:pPr marL="0" marR="0" lvl="0" indent="0" algn="l" rtl="0">
              <a:lnSpc>
                <a:spcPct val="90000"/>
              </a:lnSpc>
              <a:spcBef>
                <a:spcPts val="0"/>
              </a:spcBef>
              <a:spcAft>
                <a:spcPts val="0"/>
              </a:spcAft>
              <a:buClr>
                <a:srgbClr val="1F3864"/>
              </a:buClr>
              <a:buSzPts val="1400"/>
              <a:buFont typeface="Twentieth Century"/>
              <a:buNone/>
            </a:pPr>
            <a:endParaRPr sz="1400" b="0" i="0" u="none" strike="noStrike" cap="none" dirty="0">
              <a:solidFill>
                <a:srgbClr val="FFFFFF"/>
              </a:solidFill>
              <a:latin typeface="Century Gothic"/>
              <a:ea typeface="Century Gothic"/>
              <a:cs typeface="Century Gothic"/>
              <a:sym typeface="Century Gothic"/>
            </a:endParaRPr>
          </a:p>
          <a:p>
            <a:pPr lvl="0">
              <a:lnSpc>
                <a:spcPct val="90000"/>
              </a:lnSpc>
              <a:buClr>
                <a:srgbClr val="FFFFFF"/>
              </a:buClr>
              <a:buSzPts val="1400"/>
            </a:pPr>
            <a:r>
              <a:rPr lang="en-GB" sz="1400" dirty="0">
                <a:solidFill>
                  <a:srgbClr val="FFFFFF"/>
                </a:solidFill>
                <a:latin typeface="Century Gothic"/>
                <a:ea typeface="Century Gothic"/>
                <a:cs typeface="Century Gothic"/>
                <a:sym typeface="Century Gothic"/>
              </a:rPr>
              <a:t>Date updated: </a:t>
            </a:r>
            <a:r>
              <a:rPr lang="en-GB" dirty="0">
                <a:solidFill>
                  <a:srgbClr val="FFFFFF"/>
                </a:solidFill>
                <a:latin typeface="Century Gothic"/>
                <a:ea typeface="Century Gothic"/>
                <a:cs typeface="Century Gothic"/>
                <a:sym typeface="Century Gothic"/>
              </a:rPr>
              <a:t>15/12/21</a:t>
            </a:r>
          </a:p>
        </p:txBody>
      </p:sp>
      <p:pic>
        <p:nvPicPr>
          <p:cNvPr id="583" name="Google Shape;583;p31" descr="NCELP logo"/>
          <p:cNvPicPr preferRelativeResize="0"/>
          <p:nvPr/>
        </p:nvPicPr>
        <p:blipFill rotWithShape="1">
          <a:blip r:embed="rId3">
            <a:alphaModFix/>
          </a:blip>
          <a:srcRect/>
          <a:stretch/>
        </p:blipFill>
        <p:spPr>
          <a:xfrm>
            <a:off x="8945561" y="6458444"/>
            <a:ext cx="3077513" cy="28807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latin typeface="Century Gothic" panose="020B0502020202020204" pitchFamily="34" charset="0"/>
              </a:rPr>
              <a:t>Phonetik</a:t>
            </a:r>
            <a:endParaRPr lang="en-GB" sz="3600" b="1" dirty="0">
              <a:solidFill>
                <a:schemeClr val="bg1"/>
              </a:solidFill>
              <a:latin typeface="Century Gothic" panose="020B0502020202020204" pitchFamily="34" charset="0"/>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hören</a:t>
            </a:r>
            <a:endParaRPr lang="en-GB" sz="2000"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6666412" y="599257"/>
            <a:ext cx="5563891" cy="461665"/>
          </a:xfrm>
          <a:prstGeom prst="rect">
            <a:avLst/>
          </a:prstGeom>
          <a:noFill/>
        </p:spPr>
        <p:txBody>
          <a:bodyPr wrap="square" rtlCol="0">
            <a:spAutoFit/>
          </a:bodyPr>
          <a:lstStyle/>
          <a:p>
            <a:r>
              <a:rPr lang="en-US" sz="2400">
                <a:solidFill>
                  <a:schemeClr val="accent5">
                    <a:lumMod val="50000"/>
                  </a:schemeClr>
                </a:solidFill>
                <a:latin typeface="Century Gothic" panose="020B0502020202020204" pitchFamily="34" charset="0"/>
              </a:rPr>
              <a:t>Lang oder kurz?</a:t>
            </a:r>
            <a:endParaRPr lang="en-US" sz="2400" dirty="0">
              <a:solidFill>
                <a:schemeClr val="accent5">
                  <a:lumMod val="50000"/>
                </a:schemeClr>
              </a:solidFill>
              <a:latin typeface="Century Gothic" panose="020B0502020202020204" pitchFamily="34" charset="0"/>
            </a:endParaRP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nvGraphicFramePr>
        <p:xfrm>
          <a:off x="2468880" y="1228377"/>
          <a:ext cx="7258214" cy="5094047"/>
        </p:xfrm>
        <a:graphic>
          <a:graphicData uri="http://schemas.openxmlformats.org/drawingml/2006/table">
            <a:tbl>
              <a:tblPr firstRow="1" bandRow="1">
                <a:tableStyleId>{00A15C55-8517-42AA-B614-E9B94910E393}</a:tableStyleId>
              </a:tblPr>
              <a:tblGrid>
                <a:gridCol w="1221968">
                  <a:extLst>
                    <a:ext uri="{9D8B030D-6E8A-4147-A177-3AD203B41FA5}">
                      <a16:colId xmlns:a16="http://schemas.microsoft.com/office/drawing/2014/main" val="2607353726"/>
                    </a:ext>
                  </a:extLst>
                </a:gridCol>
                <a:gridCol w="3018123">
                  <a:extLst>
                    <a:ext uri="{9D8B030D-6E8A-4147-A177-3AD203B41FA5}">
                      <a16:colId xmlns:a16="http://schemas.microsoft.com/office/drawing/2014/main" val="4128092149"/>
                    </a:ext>
                  </a:extLst>
                </a:gridCol>
                <a:gridCol w="3018123">
                  <a:extLst>
                    <a:ext uri="{9D8B030D-6E8A-4147-A177-3AD203B41FA5}">
                      <a16:colId xmlns:a16="http://schemas.microsoft.com/office/drawing/2014/main" val="2609792770"/>
                    </a:ext>
                  </a:extLst>
                </a:gridCol>
              </a:tblGrid>
              <a:tr h="727721">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u="none" strike="noStrike" kern="1200" cap="none" spc="0" normalizeH="0" baseline="0" noProof="0">
                          <a:ln>
                            <a:noFill/>
                          </a:ln>
                          <a:effectLst/>
                          <a:uLnTx/>
                          <a:uFillTx/>
                          <a:latin typeface="Century Gothic" panose="020B0502020202020204" pitchFamily="34" charset="0"/>
                        </a:rPr>
                        <a:t>lang</a:t>
                      </a:r>
                      <a:endParaRPr lang="en-GB" sz="2800" b="0" dirty="0">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a:latin typeface="Century Gothic" panose="020B0502020202020204" pitchFamily="34" charset="0"/>
                        </a:rPr>
                        <a:t>kurz</a:t>
                      </a:r>
                      <a:endParaRPr lang="en-GB" sz="2800" b="0" dirty="0">
                        <a:latin typeface="Century Gothic" panose="020B0502020202020204" pitchFamily="34" charset="0"/>
                      </a:endParaRPr>
                    </a:p>
                  </a:txBody>
                  <a:tcPr anchor="ctr"/>
                </a:tc>
                <a:extLst>
                  <a:ext uri="{0D108BD9-81ED-4DB2-BD59-A6C34878D82A}">
                    <a16:rowId xmlns:a16="http://schemas.microsoft.com/office/drawing/2014/main" val="1153431983"/>
                  </a:ext>
                </a:extLst>
              </a:tr>
              <a:tr h="727721">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727721">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727721">
                <a:tc>
                  <a:txBody>
                    <a:bodyPr/>
                    <a:lstStyle/>
                    <a:p>
                      <a:pPr algn="ct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727721">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727721">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439054098"/>
                  </a:ext>
                </a:extLst>
              </a:tr>
              <a:tr h="727721">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68965921"/>
                  </a:ext>
                </a:extLst>
              </a:tr>
            </a:tbl>
          </a:graphicData>
        </a:graphic>
      </p:graphicFrame>
      <p:pic>
        <p:nvPicPr>
          <p:cNvPr id="9" name="Picture 8" descr="green checkmark">
            <a:extLst>
              <a:ext uri="{FF2B5EF4-FFF2-40B4-BE49-F238E27FC236}">
                <a16:creationId xmlns:a16="http://schemas.microsoft.com/office/drawing/2014/main" id="{57659676-FF91-E744-A53B-2FB8359C68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5958" y="2186924"/>
            <a:ext cx="282522" cy="294294"/>
          </a:xfrm>
          <a:prstGeom prst="rect">
            <a:avLst/>
          </a:prstGeom>
        </p:spPr>
      </p:pic>
      <p:pic>
        <p:nvPicPr>
          <p:cNvPr id="12" name="Picture 11" descr="green checkmark">
            <a:extLst>
              <a:ext uri="{FF2B5EF4-FFF2-40B4-BE49-F238E27FC236}">
                <a16:creationId xmlns:a16="http://schemas.microsoft.com/office/drawing/2014/main" id="{89063457-6FB4-0F49-BA86-BE890AC7FE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8512" y="2867916"/>
            <a:ext cx="282522" cy="294294"/>
          </a:xfrm>
          <a:prstGeom prst="rect">
            <a:avLst/>
          </a:prstGeom>
        </p:spPr>
      </p:pic>
      <p:pic>
        <p:nvPicPr>
          <p:cNvPr id="15" name="Picture 14" descr="green checkmark">
            <a:extLst>
              <a:ext uri="{FF2B5EF4-FFF2-40B4-BE49-F238E27FC236}">
                <a16:creationId xmlns:a16="http://schemas.microsoft.com/office/drawing/2014/main" id="{EF662689-2FD9-C34C-966B-BF198EDE2E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5958" y="3679664"/>
            <a:ext cx="282522" cy="294294"/>
          </a:xfrm>
          <a:prstGeom prst="rect">
            <a:avLst/>
          </a:prstGeom>
        </p:spPr>
      </p:pic>
      <p:pic>
        <p:nvPicPr>
          <p:cNvPr id="18" name="Picture 17" descr="green checkmark">
            <a:extLst>
              <a:ext uri="{FF2B5EF4-FFF2-40B4-BE49-F238E27FC236}">
                <a16:creationId xmlns:a16="http://schemas.microsoft.com/office/drawing/2014/main" id="{67DE927D-B684-4E4C-B1E7-D9412F7A76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4732" y="4429300"/>
            <a:ext cx="282522" cy="294294"/>
          </a:xfrm>
          <a:prstGeom prst="rect">
            <a:avLst/>
          </a:prstGeom>
        </p:spPr>
      </p:pic>
      <p:sp>
        <p:nvSpPr>
          <p:cNvPr id="20" name="Google Shape;661;p36">
            <a:hlinkClick r:id="" action="ppaction://noaction">
              <a:snd r:embed="rId5" name="Idee new.wav"/>
            </a:hlinkClick>
          </p:cNvPr>
          <p:cNvSpPr/>
          <p:nvPr/>
        </p:nvSpPr>
        <p:spPr>
          <a:xfrm>
            <a:off x="2676967" y="1976745"/>
            <a:ext cx="873760" cy="714653"/>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381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5400" b="1" dirty="0">
                <a:solidFill>
                  <a:srgbClr val="DAA520"/>
                </a:solidFill>
                <a:latin typeface="Century Gothic"/>
                <a:ea typeface="Century Gothic"/>
                <a:cs typeface="Century Gothic"/>
                <a:sym typeface="Century Gothic"/>
              </a:rPr>
              <a:t>1</a:t>
            </a:r>
            <a:endParaRPr sz="5400" b="1" dirty="0">
              <a:solidFill>
                <a:srgbClr val="DAA520"/>
              </a:solidFill>
              <a:latin typeface="Century Gothic"/>
              <a:ea typeface="Century Gothic"/>
              <a:cs typeface="Century Gothic"/>
              <a:sym typeface="Century Gothic"/>
            </a:endParaRPr>
          </a:p>
        </p:txBody>
      </p:sp>
      <p:sp>
        <p:nvSpPr>
          <p:cNvPr id="21" name="Google Shape;662;p36">
            <a:hlinkClick r:id="" action="ppaction://noaction">
              <a:snd r:embed="rId6" name="eng new.wav"/>
            </a:hlinkClick>
          </p:cNvPr>
          <p:cNvSpPr/>
          <p:nvPr/>
        </p:nvSpPr>
        <p:spPr>
          <a:xfrm>
            <a:off x="2676967" y="2709720"/>
            <a:ext cx="873760" cy="714653"/>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381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5400" b="1">
                <a:solidFill>
                  <a:srgbClr val="DAA520"/>
                </a:solidFill>
                <a:latin typeface="Century Gothic"/>
                <a:ea typeface="Century Gothic"/>
                <a:cs typeface="Century Gothic"/>
                <a:sym typeface="Century Gothic"/>
              </a:rPr>
              <a:t>2</a:t>
            </a:r>
            <a:endParaRPr sz="5400" b="1">
              <a:solidFill>
                <a:srgbClr val="DAA520"/>
              </a:solidFill>
              <a:latin typeface="Century Gothic"/>
              <a:ea typeface="Century Gothic"/>
              <a:cs typeface="Century Gothic"/>
              <a:sym typeface="Century Gothic"/>
            </a:endParaRPr>
          </a:p>
        </p:txBody>
      </p:sp>
      <p:sp>
        <p:nvSpPr>
          <p:cNvPr id="22" name="Google Shape;663;p36">
            <a:hlinkClick r:id="" action="ppaction://noaction">
              <a:snd r:embed="rId7" name="Paar new (1).wav"/>
            </a:hlinkClick>
          </p:cNvPr>
          <p:cNvSpPr/>
          <p:nvPr/>
        </p:nvSpPr>
        <p:spPr>
          <a:xfrm>
            <a:off x="2676967" y="3424373"/>
            <a:ext cx="873760" cy="714653"/>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381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5400" b="1" dirty="0">
                <a:solidFill>
                  <a:srgbClr val="DAA520"/>
                </a:solidFill>
                <a:latin typeface="Century Gothic"/>
                <a:ea typeface="Century Gothic"/>
                <a:cs typeface="Century Gothic"/>
                <a:sym typeface="Century Gothic"/>
              </a:rPr>
              <a:t>3</a:t>
            </a:r>
            <a:endParaRPr sz="5400" b="1" dirty="0">
              <a:solidFill>
                <a:srgbClr val="DAA520"/>
              </a:solidFill>
              <a:latin typeface="Century Gothic"/>
              <a:ea typeface="Century Gothic"/>
              <a:cs typeface="Century Gothic"/>
              <a:sym typeface="Century Gothic"/>
            </a:endParaRPr>
          </a:p>
        </p:txBody>
      </p:sp>
      <p:sp>
        <p:nvSpPr>
          <p:cNvPr id="23" name="Google Shape;664;p36">
            <a:hlinkClick r:id="" action="ppaction://noaction">
              <a:snd r:embed="rId8" name="danke new.wav"/>
            </a:hlinkClick>
          </p:cNvPr>
          <p:cNvSpPr/>
          <p:nvPr/>
        </p:nvSpPr>
        <p:spPr>
          <a:xfrm>
            <a:off x="2676967" y="4156495"/>
            <a:ext cx="873760" cy="714653"/>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381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5400" b="1" dirty="0">
                <a:solidFill>
                  <a:srgbClr val="DAA520"/>
                </a:solidFill>
                <a:latin typeface="Century Gothic"/>
                <a:ea typeface="Century Gothic"/>
                <a:cs typeface="Century Gothic"/>
                <a:sym typeface="Century Gothic"/>
              </a:rPr>
              <a:t>4</a:t>
            </a:r>
            <a:endParaRPr sz="5400" b="1" dirty="0">
              <a:solidFill>
                <a:srgbClr val="DAA520"/>
              </a:solidFill>
              <a:latin typeface="Century Gothic"/>
              <a:ea typeface="Century Gothic"/>
              <a:cs typeface="Century Gothic"/>
              <a:sym typeface="Century Gothic"/>
            </a:endParaRPr>
          </a:p>
        </p:txBody>
      </p:sp>
      <p:sp>
        <p:nvSpPr>
          <p:cNvPr id="24" name="Google Shape;665;p36">
            <a:hlinkClick r:id="" action="ppaction://noaction">
              <a:snd r:embed="rId9" name="Gast new.wav"/>
            </a:hlinkClick>
          </p:cNvPr>
          <p:cNvSpPr/>
          <p:nvPr/>
        </p:nvSpPr>
        <p:spPr>
          <a:xfrm>
            <a:off x="2676967" y="4840616"/>
            <a:ext cx="873760" cy="714653"/>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381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5400" b="1">
                <a:solidFill>
                  <a:srgbClr val="DAA520"/>
                </a:solidFill>
                <a:latin typeface="Century Gothic"/>
                <a:ea typeface="Century Gothic"/>
                <a:cs typeface="Century Gothic"/>
                <a:sym typeface="Century Gothic"/>
              </a:rPr>
              <a:t>5</a:t>
            </a:r>
            <a:endParaRPr sz="5400" b="1">
              <a:solidFill>
                <a:srgbClr val="DAA520"/>
              </a:solidFill>
              <a:latin typeface="Century Gothic"/>
              <a:ea typeface="Century Gothic"/>
              <a:cs typeface="Century Gothic"/>
              <a:sym typeface="Century Gothic"/>
            </a:endParaRPr>
          </a:p>
        </p:txBody>
      </p:sp>
      <p:sp>
        <p:nvSpPr>
          <p:cNvPr id="25" name="Google Shape;666;p36">
            <a:hlinkClick r:id="" action="ppaction://noaction">
              <a:snd r:embed="rId10" name="sehen new.wav"/>
            </a:hlinkClick>
          </p:cNvPr>
          <p:cNvSpPr/>
          <p:nvPr/>
        </p:nvSpPr>
        <p:spPr>
          <a:xfrm>
            <a:off x="2676967" y="5569958"/>
            <a:ext cx="873760" cy="714653"/>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381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5400" b="1">
                <a:solidFill>
                  <a:srgbClr val="DAA520"/>
                </a:solidFill>
                <a:latin typeface="Century Gothic"/>
                <a:ea typeface="Century Gothic"/>
                <a:cs typeface="Century Gothic"/>
                <a:sym typeface="Century Gothic"/>
              </a:rPr>
              <a:t>6</a:t>
            </a:r>
            <a:endParaRPr sz="5400" b="1">
              <a:solidFill>
                <a:srgbClr val="DAA520"/>
              </a:solidFill>
              <a:latin typeface="Century Gothic"/>
              <a:ea typeface="Century Gothic"/>
              <a:cs typeface="Century Gothic"/>
              <a:sym typeface="Century Gothic"/>
            </a:endParaRPr>
          </a:p>
        </p:txBody>
      </p:sp>
      <p:pic>
        <p:nvPicPr>
          <p:cNvPr id="26" name="Picture 25" descr="green checkmark">
            <a:extLst>
              <a:ext uri="{FF2B5EF4-FFF2-40B4-BE49-F238E27FC236}">
                <a16:creationId xmlns:a16="http://schemas.microsoft.com/office/drawing/2014/main" id="{67DE927D-B684-4E4C-B1E7-D9412F7A76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8512" y="5128274"/>
            <a:ext cx="282522" cy="294294"/>
          </a:xfrm>
          <a:prstGeom prst="rect">
            <a:avLst/>
          </a:prstGeom>
        </p:spPr>
      </p:pic>
      <p:pic>
        <p:nvPicPr>
          <p:cNvPr id="27" name="Picture 26" descr="green checkmark">
            <a:extLst>
              <a:ext uri="{FF2B5EF4-FFF2-40B4-BE49-F238E27FC236}">
                <a16:creationId xmlns:a16="http://schemas.microsoft.com/office/drawing/2014/main" id="{67DE927D-B684-4E4C-B1E7-D9412F7A76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5958" y="5780137"/>
            <a:ext cx="282522" cy="294294"/>
          </a:xfrm>
          <a:prstGeom prst="rect">
            <a:avLst/>
          </a:prstGeom>
        </p:spPr>
      </p:pic>
      <p:sp>
        <p:nvSpPr>
          <p:cNvPr id="28" name="Google Shape;678;p37"/>
          <p:cNvSpPr txBox="1"/>
          <p:nvPr/>
        </p:nvSpPr>
        <p:spPr>
          <a:xfrm>
            <a:off x="9841424" y="1982979"/>
            <a:ext cx="1090363"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115076"/>
                </a:solidFill>
                <a:latin typeface="Century Gothic"/>
                <a:ea typeface="Century Gothic"/>
                <a:cs typeface="Century Gothic"/>
                <a:sym typeface="Century Gothic"/>
              </a:rPr>
              <a:t>Id</a:t>
            </a:r>
            <a:r>
              <a:rPr lang="en-GB" sz="3200" b="1">
                <a:solidFill>
                  <a:srgbClr val="DAA520"/>
                </a:solidFill>
                <a:latin typeface="Century Gothic"/>
                <a:ea typeface="Century Gothic"/>
                <a:cs typeface="Century Gothic"/>
                <a:sym typeface="Century Gothic"/>
              </a:rPr>
              <a:t>ee</a:t>
            </a:r>
            <a:endParaRPr sz="3200" b="1">
              <a:solidFill>
                <a:srgbClr val="DAA520"/>
              </a:solidFill>
              <a:latin typeface="Century Gothic"/>
              <a:ea typeface="Century Gothic"/>
              <a:cs typeface="Century Gothic"/>
              <a:sym typeface="Century Gothic"/>
            </a:endParaRPr>
          </a:p>
        </p:txBody>
      </p:sp>
      <p:sp>
        <p:nvSpPr>
          <p:cNvPr id="29" name="Google Shape;679;p37"/>
          <p:cNvSpPr txBox="1"/>
          <p:nvPr/>
        </p:nvSpPr>
        <p:spPr>
          <a:xfrm>
            <a:off x="9841423" y="2688266"/>
            <a:ext cx="97654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a:solidFill>
                  <a:srgbClr val="DAA520"/>
                </a:solidFill>
                <a:latin typeface="Century Gothic"/>
                <a:ea typeface="Century Gothic"/>
                <a:cs typeface="Century Gothic"/>
                <a:sym typeface="Century Gothic"/>
              </a:rPr>
              <a:t>e</a:t>
            </a:r>
            <a:r>
              <a:rPr lang="en-GB" sz="3200">
                <a:solidFill>
                  <a:srgbClr val="115076"/>
                </a:solidFill>
                <a:latin typeface="Century Gothic"/>
                <a:ea typeface="Century Gothic"/>
                <a:cs typeface="Century Gothic"/>
                <a:sym typeface="Century Gothic"/>
              </a:rPr>
              <a:t>ng</a:t>
            </a:r>
            <a:endParaRPr sz="3200">
              <a:solidFill>
                <a:srgbClr val="115076"/>
              </a:solidFill>
              <a:latin typeface="Century Gothic"/>
              <a:ea typeface="Century Gothic"/>
              <a:cs typeface="Century Gothic"/>
              <a:sym typeface="Century Gothic"/>
            </a:endParaRPr>
          </a:p>
        </p:txBody>
      </p:sp>
      <p:sp>
        <p:nvSpPr>
          <p:cNvPr id="30" name="Google Shape;680;p37"/>
          <p:cNvSpPr txBox="1"/>
          <p:nvPr/>
        </p:nvSpPr>
        <p:spPr>
          <a:xfrm>
            <a:off x="9851248" y="3433532"/>
            <a:ext cx="111280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115076"/>
                </a:solidFill>
                <a:latin typeface="Century Gothic"/>
                <a:ea typeface="Century Gothic"/>
                <a:cs typeface="Century Gothic"/>
                <a:sym typeface="Century Gothic"/>
              </a:rPr>
              <a:t>P</a:t>
            </a:r>
            <a:r>
              <a:rPr lang="en-GB" sz="3200" b="1">
                <a:solidFill>
                  <a:srgbClr val="DAA520"/>
                </a:solidFill>
                <a:latin typeface="Century Gothic"/>
                <a:ea typeface="Century Gothic"/>
                <a:cs typeface="Century Gothic"/>
                <a:sym typeface="Century Gothic"/>
              </a:rPr>
              <a:t>aa</a:t>
            </a:r>
            <a:r>
              <a:rPr lang="en-GB" sz="3200">
                <a:solidFill>
                  <a:srgbClr val="115076"/>
                </a:solidFill>
                <a:latin typeface="Century Gothic"/>
                <a:ea typeface="Century Gothic"/>
                <a:cs typeface="Century Gothic"/>
                <a:sym typeface="Century Gothic"/>
              </a:rPr>
              <a:t>r</a:t>
            </a:r>
            <a:endParaRPr sz="3200">
              <a:solidFill>
                <a:srgbClr val="115076"/>
              </a:solidFill>
              <a:latin typeface="Century Gothic"/>
              <a:ea typeface="Century Gothic"/>
              <a:cs typeface="Century Gothic"/>
              <a:sym typeface="Century Gothic"/>
            </a:endParaRPr>
          </a:p>
        </p:txBody>
      </p:sp>
      <p:sp>
        <p:nvSpPr>
          <p:cNvPr id="35" name="Google Shape;681;p37"/>
          <p:cNvSpPr txBox="1"/>
          <p:nvPr/>
        </p:nvSpPr>
        <p:spPr>
          <a:xfrm>
            <a:off x="9841423" y="4138819"/>
            <a:ext cx="146867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115076"/>
                </a:solidFill>
                <a:latin typeface="Century Gothic"/>
                <a:ea typeface="Century Gothic"/>
                <a:cs typeface="Century Gothic"/>
                <a:sym typeface="Century Gothic"/>
              </a:rPr>
              <a:t>d</a:t>
            </a:r>
            <a:r>
              <a:rPr lang="en-GB" sz="3200" b="1">
                <a:solidFill>
                  <a:srgbClr val="DAA520"/>
                </a:solidFill>
                <a:latin typeface="Century Gothic"/>
                <a:ea typeface="Century Gothic"/>
                <a:cs typeface="Century Gothic"/>
                <a:sym typeface="Century Gothic"/>
              </a:rPr>
              <a:t>a</a:t>
            </a:r>
            <a:r>
              <a:rPr lang="en-GB" sz="3200">
                <a:solidFill>
                  <a:srgbClr val="115076"/>
                </a:solidFill>
                <a:latin typeface="Century Gothic"/>
                <a:ea typeface="Century Gothic"/>
                <a:cs typeface="Century Gothic"/>
                <a:sym typeface="Century Gothic"/>
              </a:rPr>
              <a:t>nke</a:t>
            </a:r>
            <a:endParaRPr sz="3200">
              <a:solidFill>
                <a:srgbClr val="115076"/>
              </a:solidFill>
              <a:latin typeface="Century Gothic"/>
              <a:ea typeface="Century Gothic"/>
              <a:cs typeface="Century Gothic"/>
              <a:sym typeface="Century Gothic"/>
            </a:endParaRPr>
          </a:p>
        </p:txBody>
      </p:sp>
      <p:sp>
        <p:nvSpPr>
          <p:cNvPr id="36" name="Google Shape;682;p37"/>
          <p:cNvSpPr txBox="1"/>
          <p:nvPr/>
        </p:nvSpPr>
        <p:spPr>
          <a:xfrm>
            <a:off x="9862468" y="4837793"/>
            <a:ext cx="112082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115076"/>
                </a:solidFill>
                <a:latin typeface="Century Gothic"/>
                <a:ea typeface="Century Gothic"/>
                <a:cs typeface="Century Gothic"/>
                <a:sym typeface="Century Gothic"/>
              </a:rPr>
              <a:t>G</a:t>
            </a:r>
            <a:r>
              <a:rPr lang="en-GB" sz="3200" b="1">
                <a:solidFill>
                  <a:srgbClr val="DAA520"/>
                </a:solidFill>
                <a:latin typeface="Century Gothic"/>
                <a:ea typeface="Century Gothic"/>
                <a:cs typeface="Century Gothic"/>
                <a:sym typeface="Century Gothic"/>
              </a:rPr>
              <a:t>a</a:t>
            </a:r>
            <a:r>
              <a:rPr lang="en-GB" sz="3200">
                <a:solidFill>
                  <a:srgbClr val="115076"/>
                </a:solidFill>
                <a:latin typeface="Century Gothic"/>
                <a:ea typeface="Century Gothic"/>
                <a:cs typeface="Century Gothic"/>
                <a:sym typeface="Century Gothic"/>
              </a:rPr>
              <a:t>st</a:t>
            </a:r>
            <a:endParaRPr/>
          </a:p>
        </p:txBody>
      </p:sp>
      <p:sp>
        <p:nvSpPr>
          <p:cNvPr id="37" name="Google Shape;683;p37"/>
          <p:cNvSpPr txBox="1"/>
          <p:nvPr/>
        </p:nvSpPr>
        <p:spPr>
          <a:xfrm>
            <a:off x="9837471" y="5557793"/>
            <a:ext cx="137569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115076"/>
                </a:solidFill>
                <a:latin typeface="Century Gothic"/>
                <a:ea typeface="Century Gothic"/>
                <a:cs typeface="Century Gothic"/>
                <a:sym typeface="Century Gothic"/>
              </a:rPr>
              <a:t>s</a:t>
            </a:r>
            <a:r>
              <a:rPr lang="en-GB" sz="3200" b="1">
                <a:solidFill>
                  <a:srgbClr val="DAA520"/>
                </a:solidFill>
                <a:latin typeface="Century Gothic"/>
                <a:ea typeface="Century Gothic"/>
                <a:cs typeface="Century Gothic"/>
                <a:sym typeface="Century Gothic"/>
              </a:rPr>
              <a:t>e</a:t>
            </a:r>
            <a:r>
              <a:rPr lang="en-GB" sz="3200">
                <a:solidFill>
                  <a:srgbClr val="115076"/>
                </a:solidFill>
                <a:latin typeface="Century Gothic"/>
                <a:ea typeface="Century Gothic"/>
                <a:cs typeface="Century Gothic"/>
                <a:sym typeface="Century Gothic"/>
              </a:rPr>
              <a:t>hen</a:t>
            </a:r>
            <a:endParaRPr sz="3200">
              <a:solidFill>
                <a:srgbClr val="115076"/>
              </a:solidFill>
              <a:latin typeface="Century Gothic"/>
              <a:ea typeface="Century Gothic"/>
              <a:cs typeface="Century Gothic"/>
              <a:sym typeface="Century Gothic"/>
            </a:endParaRPr>
          </a:p>
        </p:txBody>
      </p:sp>
      <p:sp>
        <p:nvSpPr>
          <p:cNvPr id="38" name="TextBox 37">
            <a:extLst>
              <a:ext uri="{FF2B5EF4-FFF2-40B4-BE49-F238E27FC236}">
                <a16:creationId xmlns:a16="http://schemas.microsoft.com/office/drawing/2014/main" id="{E050899D-8A70-334E-8FB4-7B4C2291EFCB}"/>
              </a:ext>
            </a:extLst>
          </p:cNvPr>
          <p:cNvSpPr txBox="1"/>
          <p:nvPr/>
        </p:nvSpPr>
        <p:spPr>
          <a:xfrm>
            <a:off x="799947" y="2657654"/>
            <a:ext cx="425745" cy="2554545"/>
          </a:xfrm>
          <a:prstGeom prst="rect">
            <a:avLst/>
          </a:prstGeom>
          <a:noFill/>
        </p:spPr>
        <p:txBody>
          <a:bodyPr wrap="square" rtlCol="0">
            <a:spAutoFit/>
          </a:bodyPr>
          <a:lstStyle/>
          <a:p>
            <a:r>
              <a:rPr lang="en-US" sz="4000" b="1">
                <a:solidFill>
                  <a:schemeClr val="accent5">
                    <a:lumMod val="50000"/>
                  </a:schemeClr>
                </a:solidFill>
                <a:latin typeface="Century Gothic" panose="020B0502020202020204" pitchFamily="34" charset="0"/>
              </a:rPr>
              <a:t>A</a:t>
            </a:r>
          </a:p>
          <a:p>
            <a:endParaRPr lang="en-US" sz="4000" b="1">
              <a:solidFill>
                <a:schemeClr val="accent5">
                  <a:lumMod val="50000"/>
                </a:schemeClr>
              </a:solidFill>
              <a:latin typeface="Century Gothic" panose="020B0502020202020204" pitchFamily="34" charset="0"/>
            </a:endParaRPr>
          </a:p>
          <a:p>
            <a:endParaRPr lang="en-US" sz="4000" b="1">
              <a:solidFill>
                <a:schemeClr val="accent5">
                  <a:lumMod val="50000"/>
                </a:schemeClr>
              </a:solidFill>
              <a:latin typeface="Century Gothic" panose="020B0502020202020204" pitchFamily="34" charset="0"/>
            </a:endParaRPr>
          </a:p>
          <a:p>
            <a:r>
              <a:rPr lang="en-US" sz="4000" b="1">
                <a:solidFill>
                  <a:schemeClr val="accent5">
                    <a:lumMod val="50000"/>
                  </a:schemeClr>
                </a:solidFill>
                <a:latin typeface="Century Gothic" panose="020B0502020202020204" pitchFamily="34" charset="0"/>
              </a:rPr>
              <a:t>E</a:t>
            </a:r>
            <a:endParaRPr lang="en-US" sz="2400" b="1">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35928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7648" y="246881"/>
            <a:ext cx="10515600" cy="1325563"/>
          </a:xfrm>
        </p:spPr>
        <p:txBody>
          <a:bodyPr>
            <a:noAutofit/>
          </a:bodyPr>
          <a:lstStyle/>
          <a:p>
            <a:r>
              <a:rPr lang="en-GB" sz="24000" b="1" dirty="0">
                <a:solidFill>
                  <a:srgbClr val="FFCC00"/>
                </a:solidFill>
              </a:rPr>
              <a:t>e</a:t>
            </a:r>
            <a:endParaRPr lang="en-GB" sz="24000" b="1" dirty="0"/>
          </a:p>
        </p:txBody>
      </p:sp>
      <p:pic>
        <p:nvPicPr>
          <p:cNvPr id="4" name="Picture 3" descr="present"/>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33181" y="633738"/>
            <a:ext cx="3525638" cy="3493586"/>
          </a:xfrm>
          <a:prstGeom prst="rect">
            <a:avLst/>
          </a:prstGeom>
        </p:spPr>
      </p:pic>
      <p:sp>
        <p:nvSpPr>
          <p:cNvPr id="2" name="Rectangle 1"/>
          <p:cNvSpPr/>
          <p:nvPr/>
        </p:nvSpPr>
        <p:spPr>
          <a:xfrm>
            <a:off x="3491761" y="4148561"/>
            <a:ext cx="520847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1088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7648" y="246881"/>
            <a:ext cx="10515600" cy="1325563"/>
          </a:xfrm>
        </p:spPr>
        <p:txBody>
          <a:bodyPr>
            <a:noAutofit/>
          </a:bodyPr>
          <a:lstStyle/>
          <a:p>
            <a:r>
              <a:rPr lang="en-GB" sz="24000" b="1" dirty="0">
                <a:solidFill>
                  <a:srgbClr val="FFCC00"/>
                </a:solidFill>
              </a:rPr>
              <a:t>e</a:t>
            </a:r>
            <a:endParaRPr lang="en-GB" sz="24000" b="1" dirty="0"/>
          </a:p>
        </p:txBody>
      </p:sp>
      <p:pic>
        <p:nvPicPr>
          <p:cNvPr id="4" name="Picture 3" descr="present"/>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33181" y="633738"/>
            <a:ext cx="3525638" cy="3493586"/>
          </a:xfrm>
          <a:prstGeom prst="rect">
            <a:avLst/>
          </a:prstGeom>
        </p:spPr>
      </p:pic>
      <p:sp>
        <p:nvSpPr>
          <p:cNvPr id="2" name="Rectangle 1"/>
          <p:cNvSpPr/>
          <p:nvPr/>
        </p:nvSpPr>
        <p:spPr>
          <a:xfrm>
            <a:off x="3491761" y="4148561"/>
            <a:ext cx="520847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1383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6E661-D067-1B45-95EA-E82414CA601F}"/>
              </a:ext>
            </a:extLst>
          </p:cNvPr>
          <p:cNvSpPr>
            <a:spLocks noGrp="1"/>
          </p:cNvSpPr>
          <p:nvPr>
            <p:ph type="title"/>
          </p:nvPr>
        </p:nvSpPr>
        <p:spPr>
          <a:xfrm>
            <a:off x="5496424" y="-36000"/>
            <a:ext cx="1199147" cy="1546146"/>
          </a:xfrm>
        </p:spPr>
        <p:txBody>
          <a:bodyPr>
            <a:noAutofit/>
          </a:bodyPr>
          <a:lstStyle/>
          <a:p>
            <a:pPr algn="ctr"/>
            <a:r>
              <a:rPr lang="en-GB" sz="12000" b="1" dirty="0">
                <a:solidFill>
                  <a:srgbClr val="002060"/>
                </a:solidFill>
                <a:ea typeface="+mn-ea"/>
                <a:cs typeface="Calibri" panose="020F0502020204030204" pitchFamily="34" charset="0"/>
              </a:rPr>
              <a:t>e</a:t>
            </a:r>
            <a:endParaRPr lang="en-US" sz="12000" dirty="0"/>
          </a:p>
        </p:txBody>
      </p:sp>
      <p:sp>
        <p:nvSpPr>
          <p:cNvPr id="4" name="Rounded Rectangle 3"/>
          <p:cNvSpPr/>
          <p:nvPr/>
        </p:nvSpPr>
        <p:spPr>
          <a:xfrm>
            <a:off x="3996896" y="1639019"/>
            <a:ext cx="4122038" cy="2601768"/>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g</a:t>
            </a:r>
            <a:r>
              <a:rPr lang="en-GB" sz="8800" dirty="0" err="1">
                <a:solidFill>
                  <a:srgbClr val="FFCC00"/>
                </a:solidFill>
                <a:latin typeface="Century Gothic" panose="020B0502020202020204" pitchFamily="34" charset="0"/>
              </a:rPr>
              <a:t>e</a:t>
            </a:r>
            <a:r>
              <a:rPr lang="en-GB" sz="8800" dirty="0" err="1">
                <a:solidFill>
                  <a:srgbClr val="002060"/>
                </a:solidFill>
                <a:latin typeface="Century Gothic" panose="020B0502020202020204" pitchFamily="34" charset="0"/>
              </a:rPr>
              <a:t>ben</a:t>
            </a:r>
            <a:endParaRPr lang="en-GB" sz="8800" dirty="0">
              <a:solidFill>
                <a:srgbClr val="002060"/>
              </a:solidFill>
              <a:latin typeface="Century Gothic" panose="020B0502020202020204" pitchFamily="34" charset="0"/>
            </a:endParaRPr>
          </a:p>
        </p:txBody>
      </p:sp>
      <p:sp>
        <p:nvSpPr>
          <p:cNvPr id="5" name="Rectangle 4"/>
          <p:cNvSpPr/>
          <p:nvPr/>
        </p:nvSpPr>
        <p:spPr>
          <a:xfrm>
            <a:off x="1101890" y="371101"/>
            <a:ext cx="1914307"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hr</a:t>
            </a:r>
            <a:endParaRPr lang="en-GB" sz="5400" dirty="0">
              <a:solidFill>
                <a:srgbClr val="002060"/>
              </a:solidFill>
              <a:latin typeface="Century Gothic" panose="020B0502020202020204" pitchFamily="34" charset="0"/>
            </a:endParaRPr>
          </a:p>
        </p:txBody>
      </p:sp>
      <p:sp>
        <p:nvSpPr>
          <p:cNvPr id="6" name="Rectangle 5"/>
          <p:cNvSpPr/>
          <p:nvPr/>
        </p:nvSpPr>
        <p:spPr>
          <a:xfrm>
            <a:off x="5119610" y="4256841"/>
            <a:ext cx="1952779" cy="923330"/>
          </a:xfrm>
          <a:prstGeom prst="rect">
            <a:avLst/>
          </a:prstGeom>
        </p:spPr>
        <p:txBody>
          <a:bodyPr wrap="none">
            <a:spAutoFit/>
          </a:bodyPr>
          <a:lstStyle/>
          <a:p>
            <a:pPr algn="ctr"/>
            <a:r>
              <a:rPr lang="en-GB" sz="5400" dirty="0">
                <a:solidFill>
                  <a:srgbClr val="002060"/>
                </a:solidFill>
                <a:latin typeface="Century Gothic" panose="020B0502020202020204" pitchFamily="34" charset="0"/>
              </a:rPr>
              <a:t>M</a:t>
            </a:r>
            <a:r>
              <a:rPr lang="en-GB" sz="5400" dirty="0">
                <a:solidFill>
                  <a:srgbClr val="FFCC00"/>
                </a:solidFill>
                <a:latin typeface="Century Gothic" panose="020B0502020202020204" pitchFamily="34" charset="0"/>
              </a:rPr>
              <a:t>e</a:t>
            </a:r>
            <a:r>
              <a:rPr lang="en-GB" sz="5400" dirty="0">
                <a:solidFill>
                  <a:srgbClr val="002060"/>
                </a:solidFill>
                <a:latin typeface="Century Gothic" panose="020B0502020202020204" pitchFamily="34" charset="0"/>
              </a:rPr>
              <a:t>er</a:t>
            </a:r>
          </a:p>
        </p:txBody>
      </p:sp>
      <p:sp>
        <p:nvSpPr>
          <p:cNvPr id="7" name="Rectangle 6"/>
          <p:cNvSpPr/>
          <p:nvPr/>
        </p:nvSpPr>
        <p:spPr>
          <a:xfrm>
            <a:off x="9286974" y="3376194"/>
            <a:ext cx="171713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Id</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e</a:t>
            </a:r>
            <a:endParaRPr lang="en-GB" sz="5400" dirty="0">
              <a:solidFill>
                <a:srgbClr val="002060"/>
              </a:solidFill>
              <a:latin typeface="Century Gothic" panose="020B0502020202020204" pitchFamily="34" charset="0"/>
            </a:endParaRPr>
          </a:p>
        </p:txBody>
      </p:sp>
      <p:sp>
        <p:nvSpPr>
          <p:cNvPr id="8" name="Rectangle 7"/>
          <p:cNvSpPr/>
          <p:nvPr/>
        </p:nvSpPr>
        <p:spPr>
          <a:xfrm>
            <a:off x="960025" y="3376194"/>
            <a:ext cx="2198039"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s</a:t>
            </a:r>
            <a:r>
              <a:rPr lang="en-GB" sz="5400" i="1"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hen</a:t>
            </a:r>
            <a:endParaRPr lang="en-GB" sz="5400" dirty="0">
              <a:solidFill>
                <a:srgbClr val="002060"/>
              </a:solidFill>
              <a:latin typeface="Century Gothic" panose="020B0502020202020204" pitchFamily="34" charset="0"/>
            </a:endParaRPr>
          </a:p>
        </p:txBody>
      </p:sp>
      <p:sp>
        <p:nvSpPr>
          <p:cNvPr id="9" name="Rectangle 8"/>
          <p:cNvSpPr/>
          <p:nvPr/>
        </p:nvSpPr>
        <p:spPr>
          <a:xfrm>
            <a:off x="9071214" y="371101"/>
            <a:ext cx="2300630"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ben</a:t>
            </a:r>
            <a:endParaRPr lang="en-GB" sz="5400" dirty="0">
              <a:solidFill>
                <a:srgbClr val="002060"/>
              </a:solidFill>
              <a:latin typeface="Century Gothic" panose="020B0502020202020204" pitchFamily="34" charset="0"/>
            </a:endParaRPr>
          </a:p>
        </p:txBody>
      </p:sp>
      <p:pic>
        <p:nvPicPr>
          <p:cNvPr id="17" name="Picture 16" descr="present"/>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79966" y="1639017"/>
            <a:ext cx="1386067" cy="1373466"/>
          </a:xfrm>
          <a:prstGeom prst="rect">
            <a:avLst/>
          </a:prstGeom>
        </p:spPr>
      </p:pic>
    </p:spTree>
    <p:extLst>
      <p:ext uri="{BB962C8B-B14F-4D97-AF65-F5344CB8AC3E}">
        <p14:creationId xmlns:p14="http://schemas.microsoft.com/office/powerpoint/2010/main" val="237389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3561" y="501332"/>
            <a:ext cx="10515600" cy="1325563"/>
          </a:xfrm>
        </p:spPr>
        <p:txBody>
          <a:bodyPr>
            <a:normAutofit fontScale="90000"/>
          </a:bodyPr>
          <a:lstStyle/>
          <a:p>
            <a:r>
              <a:rPr lang="en-GB" sz="26700" b="1" dirty="0">
                <a:solidFill>
                  <a:srgbClr val="FFCC00"/>
                </a:solidFill>
              </a:rPr>
              <a:t>e</a:t>
            </a:r>
            <a:br>
              <a:rPr lang="en-GB" sz="9600" b="1" dirty="0"/>
            </a:br>
            <a:endParaRPr lang="en-GB" dirty="0"/>
          </a:p>
        </p:txBody>
      </p:sp>
      <p:pic>
        <p:nvPicPr>
          <p:cNvPr id="4" name="Picture 3" descr="man thinki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41072" y="353137"/>
            <a:ext cx="2960867" cy="3932352"/>
          </a:xfrm>
          <a:prstGeom prst="rect">
            <a:avLst/>
          </a:prstGeom>
        </p:spPr>
      </p:pic>
      <p:sp>
        <p:nvSpPr>
          <p:cNvPr id="2" name="Rectangle 1"/>
          <p:cNvSpPr/>
          <p:nvPr/>
        </p:nvSpPr>
        <p:spPr>
          <a:xfrm>
            <a:off x="3151925" y="4166490"/>
            <a:ext cx="588815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nken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1899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52648-32D9-CC42-864F-3835798CAAE9}"/>
              </a:ext>
            </a:extLst>
          </p:cNvPr>
          <p:cNvSpPr>
            <a:spLocks noGrp="1"/>
          </p:cNvSpPr>
          <p:nvPr>
            <p:ph type="title"/>
          </p:nvPr>
        </p:nvSpPr>
        <p:spPr>
          <a:xfrm>
            <a:off x="4999481" y="-57300"/>
            <a:ext cx="2185141" cy="1658441"/>
          </a:xfrm>
        </p:spPr>
        <p:txBody>
          <a:bodyPr>
            <a:noAutofit/>
          </a:bodyPr>
          <a:lstStyle/>
          <a:p>
            <a:pPr algn="ctr"/>
            <a:r>
              <a:rPr lang="en-GB" sz="12000" b="1" dirty="0">
                <a:solidFill>
                  <a:srgbClr val="002060"/>
                </a:solidFill>
                <a:cs typeface="Calibri" panose="020F0502020204030204" pitchFamily="34" charset="0"/>
              </a:rPr>
              <a:t>e</a:t>
            </a:r>
            <a:endParaRPr lang="en-US" sz="12000" dirty="0"/>
          </a:p>
        </p:txBody>
      </p:sp>
      <p:sp>
        <p:nvSpPr>
          <p:cNvPr id="4" name="Rounded Rectangle 3"/>
          <p:cNvSpPr/>
          <p:nvPr/>
        </p:nvSpPr>
        <p:spPr>
          <a:xfrm>
            <a:off x="3749141" y="1675977"/>
            <a:ext cx="4685822" cy="2641807"/>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d</a:t>
            </a:r>
            <a:r>
              <a:rPr lang="en-GB" sz="8800" dirty="0" err="1">
                <a:solidFill>
                  <a:srgbClr val="FFCC00"/>
                </a:solidFill>
                <a:latin typeface="Century Gothic" panose="020B0502020202020204" pitchFamily="34" charset="0"/>
              </a:rPr>
              <a:t>e</a:t>
            </a:r>
            <a:r>
              <a:rPr lang="en-GB" sz="8800" dirty="0" err="1">
                <a:solidFill>
                  <a:srgbClr val="002060"/>
                </a:solidFill>
                <a:latin typeface="Century Gothic" panose="020B0502020202020204" pitchFamily="34" charset="0"/>
              </a:rPr>
              <a:t>nken</a:t>
            </a:r>
            <a:endParaRPr lang="en-GB" sz="8800" dirty="0">
              <a:solidFill>
                <a:srgbClr val="002060"/>
              </a:solidFill>
              <a:latin typeface="Century Gothic" panose="020B0502020202020204" pitchFamily="34" charset="0"/>
            </a:endParaRPr>
          </a:p>
        </p:txBody>
      </p:sp>
      <p:sp>
        <p:nvSpPr>
          <p:cNvPr id="5" name="Rectangle 4"/>
          <p:cNvSpPr/>
          <p:nvPr/>
        </p:nvSpPr>
        <p:spPr>
          <a:xfrm>
            <a:off x="717902" y="360901"/>
            <a:ext cx="2305439"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b</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sser</a:t>
            </a:r>
            <a:endParaRPr lang="en-GB" sz="5400" dirty="0">
              <a:solidFill>
                <a:srgbClr val="002060"/>
              </a:solidFill>
              <a:latin typeface="Century Gothic" panose="020B0502020202020204" pitchFamily="34" charset="0"/>
            </a:endParaRPr>
          </a:p>
        </p:txBody>
      </p:sp>
      <p:sp>
        <p:nvSpPr>
          <p:cNvPr id="6" name="Rectangle 5"/>
          <p:cNvSpPr/>
          <p:nvPr/>
        </p:nvSpPr>
        <p:spPr>
          <a:xfrm>
            <a:off x="5381031" y="4467455"/>
            <a:ext cx="150073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B</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tt</a:t>
            </a:r>
            <a:endParaRPr lang="en-GB" sz="5400" dirty="0">
              <a:solidFill>
                <a:srgbClr val="002060"/>
              </a:solidFill>
              <a:latin typeface="Century Gothic" panose="020B0502020202020204" pitchFamily="34" charset="0"/>
            </a:endParaRPr>
          </a:p>
        </p:txBody>
      </p:sp>
      <p:sp>
        <p:nvSpPr>
          <p:cNvPr id="7" name="Rectangle 6"/>
          <p:cNvSpPr/>
          <p:nvPr/>
        </p:nvSpPr>
        <p:spPr>
          <a:xfrm>
            <a:off x="9591745" y="3255766"/>
            <a:ext cx="1523174"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ng</a:t>
            </a:r>
            <a:endParaRPr lang="en-GB" sz="5400" i="1" dirty="0">
              <a:solidFill>
                <a:srgbClr val="FFC000"/>
              </a:solidFill>
              <a:latin typeface="Century Gothic" panose="020B0502020202020204" pitchFamily="34" charset="0"/>
            </a:endParaRPr>
          </a:p>
        </p:txBody>
      </p:sp>
      <p:sp>
        <p:nvSpPr>
          <p:cNvPr id="8" name="Rectangle 7"/>
          <p:cNvSpPr/>
          <p:nvPr/>
        </p:nvSpPr>
        <p:spPr>
          <a:xfrm>
            <a:off x="728320" y="3299037"/>
            <a:ext cx="2284601"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lfen</a:t>
            </a:r>
            <a:endParaRPr lang="en-GB" sz="5400" dirty="0">
              <a:solidFill>
                <a:srgbClr val="002060"/>
              </a:solidFill>
              <a:latin typeface="Century Gothic" panose="020B0502020202020204" pitchFamily="34" charset="0"/>
            </a:endParaRPr>
          </a:p>
        </p:txBody>
      </p:sp>
      <p:sp>
        <p:nvSpPr>
          <p:cNvPr id="9" name="Rectangle 8"/>
          <p:cNvSpPr/>
          <p:nvPr/>
        </p:nvSpPr>
        <p:spPr>
          <a:xfrm>
            <a:off x="9171182" y="502988"/>
            <a:ext cx="1903085" cy="923330"/>
          </a:xfrm>
          <a:prstGeom prst="rect">
            <a:avLst/>
          </a:prstGeom>
        </p:spPr>
        <p:txBody>
          <a:bodyPr wrap="none">
            <a:spAutoFit/>
          </a:bodyPr>
          <a:lstStyle/>
          <a:p>
            <a:pPr algn="ctr"/>
            <a:r>
              <a:rPr lang="en-GB" sz="5400" dirty="0" err="1">
                <a:solidFill>
                  <a:srgbClr val="FFC000"/>
                </a:solidFill>
                <a:latin typeface="Century Gothic" panose="020B0502020202020204" pitchFamily="34" charset="0"/>
              </a:rPr>
              <a:t>E</a:t>
            </a:r>
            <a:r>
              <a:rPr lang="en-GB" sz="5400" dirty="0" err="1">
                <a:solidFill>
                  <a:srgbClr val="002060"/>
                </a:solidFill>
                <a:latin typeface="Century Gothic" panose="020B0502020202020204" pitchFamily="34" charset="0"/>
              </a:rPr>
              <a:t>nde</a:t>
            </a:r>
            <a:endParaRPr lang="en-GB" sz="5400" dirty="0">
              <a:solidFill>
                <a:srgbClr val="002060"/>
              </a:solidFill>
              <a:latin typeface="Century Gothic" panose="020B0502020202020204" pitchFamily="34" charset="0"/>
            </a:endParaRPr>
          </a:p>
        </p:txBody>
      </p:sp>
      <p:pic>
        <p:nvPicPr>
          <p:cNvPr id="21" name="Picture 20" descr="man thinki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27962" y="1716352"/>
            <a:ext cx="1136076" cy="1508832"/>
          </a:xfrm>
          <a:prstGeom prst="rect">
            <a:avLst/>
          </a:prstGeom>
        </p:spPr>
      </p:pic>
    </p:spTree>
    <p:extLst>
      <p:ext uri="{BB962C8B-B14F-4D97-AF65-F5344CB8AC3E}">
        <p14:creationId xmlns:p14="http://schemas.microsoft.com/office/powerpoint/2010/main" val="189288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38"/>
          <p:cNvSpPr txBox="1">
            <a:spLocks noGrp="1"/>
          </p:cNvSpPr>
          <p:nvPr>
            <p:ph type="title"/>
          </p:nvPr>
        </p:nvSpPr>
        <p:spPr>
          <a:xfrm>
            <a:off x="0" y="728250"/>
            <a:ext cx="12191999"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1E4E79"/>
              </a:buClr>
              <a:buSzPts val="11520"/>
              <a:buFont typeface="Century Gothic"/>
              <a:buNone/>
            </a:pPr>
            <a:r>
              <a:rPr lang="en-GB" sz="11520" b="1">
                <a:solidFill>
                  <a:srgbClr val="1E4E79"/>
                </a:solidFill>
              </a:rPr>
              <a:t>sein</a:t>
            </a:r>
            <a:endParaRPr sz="3959"/>
          </a:p>
        </p:txBody>
      </p:sp>
      <p:sp>
        <p:nvSpPr>
          <p:cNvPr id="697" name="Google Shape;697;p38"/>
          <p:cNvSpPr txBox="1"/>
          <p:nvPr/>
        </p:nvSpPr>
        <p:spPr>
          <a:xfrm>
            <a:off x="0" y="2276928"/>
            <a:ext cx="12191999"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3200"/>
              <a:buFont typeface="Century Gothic"/>
              <a:buNone/>
            </a:pPr>
            <a:r>
              <a:rPr lang="en-GB" sz="3200" b="0" i="0" u="none" strike="noStrike" cap="none">
                <a:solidFill>
                  <a:srgbClr val="1E4E79"/>
                </a:solidFill>
                <a:latin typeface="Century Gothic"/>
                <a:ea typeface="Century Gothic"/>
                <a:cs typeface="Century Gothic"/>
                <a:sym typeface="Century Gothic"/>
              </a:rPr>
              <a:t>[to be| being]</a:t>
            </a:r>
            <a:endParaRPr sz="3200" b="0" i="0" u="none" strike="noStrike" cap="none">
              <a:solidFill>
                <a:srgbClr val="1E4E79"/>
              </a:solidFill>
              <a:latin typeface="Century Gothic"/>
              <a:ea typeface="Century Gothic"/>
              <a:cs typeface="Century Gothic"/>
              <a:sym typeface="Century Gothic"/>
            </a:endParaRPr>
          </a:p>
        </p:txBody>
      </p:sp>
      <p:sp>
        <p:nvSpPr>
          <p:cNvPr id="698" name="Google Shape;698;p38"/>
          <p:cNvSpPr txBox="1"/>
          <p:nvPr/>
        </p:nvSpPr>
        <p:spPr>
          <a:xfrm>
            <a:off x="0" y="3358800"/>
            <a:ext cx="12192000" cy="18620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11500"/>
              <a:buFont typeface="Century Gothic"/>
              <a:buNone/>
            </a:pPr>
            <a:r>
              <a:rPr lang="en-GB" sz="11500" b="1" i="0" u="none" strike="noStrike" cap="none">
                <a:solidFill>
                  <a:srgbClr val="1E4E79"/>
                </a:solidFill>
                <a:latin typeface="Century Gothic"/>
                <a:ea typeface="Century Gothic"/>
                <a:cs typeface="Century Gothic"/>
                <a:sym typeface="Century Gothic"/>
              </a:rPr>
              <a:t>ist</a:t>
            </a:r>
            <a:endParaRPr sz="11500" b="1" i="0" u="none" strike="noStrike" cap="none">
              <a:solidFill>
                <a:srgbClr val="1E4E79"/>
              </a:solidFill>
              <a:latin typeface="Century Gothic"/>
              <a:ea typeface="Century Gothic"/>
              <a:cs typeface="Century Gothic"/>
              <a:sym typeface="Century Gothic"/>
            </a:endParaRPr>
          </a:p>
        </p:txBody>
      </p:sp>
      <p:sp>
        <p:nvSpPr>
          <p:cNvPr id="699" name="Google Shape;699;p38"/>
          <p:cNvSpPr txBox="1"/>
          <p:nvPr/>
        </p:nvSpPr>
        <p:spPr>
          <a:xfrm>
            <a:off x="0" y="5302314"/>
            <a:ext cx="12191999"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3200"/>
              <a:buFont typeface="Century Gothic"/>
              <a:buNone/>
            </a:pPr>
            <a:r>
              <a:rPr lang="en-GB" sz="3200" b="0" i="0" u="none" strike="noStrike" cap="none">
                <a:solidFill>
                  <a:srgbClr val="1E4E79"/>
                </a:solidFill>
                <a:latin typeface="Century Gothic"/>
                <a:ea typeface="Century Gothic"/>
                <a:cs typeface="Century Gothic"/>
                <a:sym typeface="Century Gothic"/>
              </a:rPr>
              <a:t>[is]</a:t>
            </a:r>
            <a:endParaRPr sz="3200" b="0" i="0" u="none" strike="noStrike" cap="none">
              <a:solidFill>
                <a:srgbClr val="1E4E79"/>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6"/>
                                        </p:tgtEl>
                                        <p:attrNameLst>
                                          <p:attrName>style.visibility</p:attrName>
                                        </p:attrNameLst>
                                      </p:cBhvr>
                                      <p:to>
                                        <p:strVal val="visible"/>
                                      </p:to>
                                    </p:set>
                                    <p:animEffect transition="in" filter="fade">
                                      <p:cBhvr>
                                        <p:cTn id="7" dur="500"/>
                                        <p:tgtEl>
                                          <p:spTgt spid="69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9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9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39" descr="question mark action button"/>
          <p:cNvSpPr/>
          <p:nvPr/>
        </p:nvSpPr>
        <p:spPr>
          <a:xfrm>
            <a:off x="1260000" y="2255296"/>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EEC1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706" name="Google Shape;706;p39"/>
          <p:cNvSpPr txBox="1">
            <a:spLocks noGrp="1"/>
          </p:cNvSpPr>
          <p:nvPr>
            <p:ph type="title"/>
          </p:nvPr>
        </p:nvSpPr>
        <p:spPr>
          <a:xfrm>
            <a:off x="0" y="828000"/>
            <a:ext cx="12192000"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1E4E79"/>
              </a:buClr>
              <a:buSzPts val="11520"/>
              <a:buFont typeface="Century Gothic"/>
              <a:buNone/>
            </a:pPr>
            <a:r>
              <a:rPr lang="en-GB" sz="11520" b="1">
                <a:solidFill>
                  <a:srgbClr val="1E4E79"/>
                </a:solidFill>
              </a:rPr>
              <a:t>sein</a:t>
            </a:r>
            <a:endParaRPr sz="3959"/>
          </a:p>
        </p:txBody>
      </p:sp>
      <p:sp>
        <p:nvSpPr>
          <p:cNvPr id="707" name="Google Shape;707;p39"/>
          <p:cNvSpPr txBox="1"/>
          <p:nvPr/>
        </p:nvSpPr>
        <p:spPr>
          <a:xfrm>
            <a:off x="1995053" y="2363756"/>
            <a:ext cx="8212975"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rgbClr val="1E4E79"/>
                </a:solidFill>
                <a:latin typeface="Century Gothic"/>
                <a:ea typeface="Century Gothic"/>
                <a:cs typeface="Century Gothic"/>
                <a:sym typeface="Century Gothic"/>
              </a:rPr>
              <a:t>[to be| being]</a:t>
            </a:r>
            <a:endParaRPr sz="3200">
              <a:solidFill>
                <a:srgbClr val="1E4E79"/>
              </a:solidFill>
              <a:latin typeface="Century Gothic"/>
              <a:ea typeface="Century Gothic"/>
              <a:cs typeface="Century Gothic"/>
              <a:sym typeface="Century Gothic"/>
            </a:endParaRPr>
          </a:p>
        </p:txBody>
      </p:sp>
      <p:sp>
        <p:nvSpPr>
          <p:cNvPr id="708" name="Google Shape;708;p39" descr="question mark action button"/>
          <p:cNvSpPr/>
          <p:nvPr/>
        </p:nvSpPr>
        <p:spPr>
          <a:xfrm>
            <a:off x="1260000" y="51509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EEC1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EEC100"/>
              </a:solidFill>
              <a:latin typeface="Century Gothic"/>
              <a:ea typeface="Century Gothic"/>
              <a:cs typeface="Century Gothic"/>
              <a:sym typeface="Century Gothic"/>
            </a:endParaRPr>
          </a:p>
        </p:txBody>
      </p:sp>
      <p:sp>
        <p:nvSpPr>
          <p:cNvPr id="709" name="Google Shape;709;p39"/>
          <p:cNvSpPr txBox="1"/>
          <p:nvPr/>
        </p:nvSpPr>
        <p:spPr>
          <a:xfrm>
            <a:off x="0" y="3358325"/>
            <a:ext cx="12192000" cy="186204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1500" b="1">
                <a:solidFill>
                  <a:srgbClr val="1E4E79"/>
                </a:solidFill>
                <a:latin typeface="Century Gothic"/>
                <a:ea typeface="Century Gothic"/>
                <a:cs typeface="Century Gothic"/>
                <a:sym typeface="Century Gothic"/>
              </a:rPr>
              <a:t>ist</a:t>
            </a:r>
            <a:endParaRPr sz="11500" b="1">
              <a:solidFill>
                <a:srgbClr val="1E4E79"/>
              </a:solidFill>
              <a:latin typeface="Century Gothic"/>
              <a:ea typeface="Century Gothic"/>
              <a:cs typeface="Century Gothic"/>
              <a:sym typeface="Century Gothic"/>
            </a:endParaRPr>
          </a:p>
        </p:txBody>
      </p:sp>
      <p:sp>
        <p:nvSpPr>
          <p:cNvPr id="710" name="Google Shape;710;p39"/>
          <p:cNvSpPr txBox="1"/>
          <p:nvPr/>
        </p:nvSpPr>
        <p:spPr>
          <a:xfrm>
            <a:off x="1878678" y="5222633"/>
            <a:ext cx="8429106"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rgbClr val="1E4E79"/>
                </a:solidFill>
                <a:latin typeface="Century Gothic"/>
                <a:ea typeface="Century Gothic"/>
                <a:cs typeface="Century Gothic"/>
                <a:sym typeface="Century Gothic"/>
              </a:rPr>
              <a:t>[is]</a:t>
            </a:r>
            <a:endParaRPr sz="3200">
              <a:solidFill>
                <a:srgbClr val="1E4E79"/>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6"/>
                                        </p:tgtEl>
                                        <p:attrNameLst>
                                          <p:attrName>style.visibility</p:attrName>
                                        </p:attrNameLst>
                                      </p:cBhvr>
                                      <p:to>
                                        <p:strVal val="visible"/>
                                      </p:to>
                                    </p:set>
                                    <p:animEffect transition="in" filter="fade">
                                      <p:cBhvr>
                                        <p:cTn id="7" dur="500"/>
                                        <p:tgtEl>
                                          <p:spTgt spid="7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05"/>
                                        </p:tgtEl>
                                        <p:attrNameLst>
                                          <p:attrName>style.visibility</p:attrName>
                                        </p:attrNameLst>
                                      </p:cBhvr>
                                      <p:to>
                                        <p:strVal val="visible"/>
                                      </p:to>
                                    </p:set>
                                    <p:animEffect transition="in" filter="fade">
                                      <p:cBhvr>
                                        <p:cTn id="12" dur="500"/>
                                        <p:tgtEl>
                                          <p:spTgt spid="70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07"/>
                                        </p:tgtEl>
                                        <p:attrNameLst>
                                          <p:attrName>style.visibility</p:attrName>
                                        </p:attrNameLst>
                                      </p:cBhvr>
                                      <p:to>
                                        <p:strVal val="visible"/>
                                      </p:to>
                                    </p:set>
                                    <p:animEffect transition="in" filter="fade">
                                      <p:cBhvr>
                                        <p:cTn id="17" dur="500"/>
                                        <p:tgtEl>
                                          <p:spTgt spid="70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09"/>
                                        </p:tgtEl>
                                        <p:attrNameLst>
                                          <p:attrName>style.visibility</p:attrName>
                                        </p:attrNameLst>
                                      </p:cBhvr>
                                      <p:to>
                                        <p:strVal val="visible"/>
                                      </p:to>
                                    </p:set>
                                    <p:animEffect transition="in" filter="fade">
                                      <p:cBhvr>
                                        <p:cTn id="22" dur="500"/>
                                        <p:tgtEl>
                                          <p:spTgt spid="70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08"/>
                                        </p:tgtEl>
                                        <p:attrNameLst>
                                          <p:attrName>style.visibility</p:attrName>
                                        </p:attrNameLst>
                                      </p:cBhvr>
                                      <p:to>
                                        <p:strVal val="visible"/>
                                      </p:to>
                                    </p:set>
                                    <p:animEffect transition="in" filter="fade">
                                      <p:cBhvr>
                                        <p:cTn id="27" dur="500"/>
                                        <p:tgtEl>
                                          <p:spTgt spid="70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0"/>
                                        </p:tgtEl>
                                        <p:attrNameLst>
                                          <p:attrName>style.visibility</p:attrName>
                                        </p:attrNameLst>
                                      </p:cBhvr>
                                      <p:to>
                                        <p:strVal val="visible"/>
                                      </p:to>
                                    </p:set>
                                    <p:animEffect transition="in" filter="fade">
                                      <p:cBhvr>
                                        <p:cTn id="32" dur="500"/>
                                        <p:tgtEl>
                                          <p:spTgt spid="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40"/>
          <p:cNvSpPr txBox="1">
            <a:spLocks noGrp="1"/>
          </p:cNvSpPr>
          <p:nvPr>
            <p:ph type="title"/>
          </p:nvPr>
        </p:nvSpPr>
        <p:spPr>
          <a:xfrm>
            <a:off x="0" y="828000"/>
            <a:ext cx="12192000"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1E4E79"/>
              </a:buClr>
              <a:buSzPts val="11520"/>
              <a:buFont typeface="Century Gothic"/>
              <a:buNone/>
            </a:pPr>
            <a:r>
              <a:rPr lang="en-GB" sz="11520" b="1">
                <a:solidFill>
                  <a:srgbClr val="1E4E79"/>
                </a:solidFill>
              </a:rPr>
              <a:t>ist</a:t>
            </a:r>
            <a:endParaRPr sz="3959"/>
          </a:p>
        </p:txBody>
      </p:sp>
      <p:sp>
        <p:nvSpPr>
          <p:cNvPr id="717" name="Google Shape;717;p40"/>
          <p:cNvSpPr txBox="1"/>
          <p:nvPr/>
        </p:nvSpPr>
        <p:spPr>
          <a:xfrm>
            <a:off x="0" y="2414850"/>
            <a:ext cx="12192000"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3200"/>
              <a:buFont typeface="Century Gothic"/>
              <a:buNone/>
            </a:pPr>
            <a:r>
              <a:rPr lang="en-GB" sz="3200" b="0" i="0" u="none" strike="noStrike" cap="none">
                <a:solidFill>
                  <a:srgbClr val="1E4E79"/>
                </a:solidFill>
                <a:latin typeface="Century Gothic"/>
                <a:ea typeface="Century Gothic"/>
                <a:cs typeface="Century Gothic"/>
                <a:sym typeface="Century Gothic"/>
              </a:rPr>
              <a:t>[is]</a:t>
            </a:r>
            <a:endParaRPr sz="3200" b="0" i="0" u="none" strike="noStrike" cap="none">
              <a:solidFill>
                <a:srgbClr val="1E4E79"/>
              </a:solidFill>
              <a:latin typeface="Century Gothic"/>
              <a:ea typeface="Century Gothic"/>
              <a:cs typeface="Century Gothic"/>
              <a:sym typeface="Century Gothic"/>
            </a:endParaRPr>
          </a:p>
        </p:txBody>
      </p:sp>
      <p:sp>
        <p:nvSpPr>
          <p:cNvPr id="718" name="Google Shape;718;p40"/>
          <p:cNvSpPr txBox="1"/>
          <p:nvPr/>
        </p:nvSpPr>
        <p:spPr>
          <a:xfrm>
            <a:off x="0" y="4082400"/>
            <a:ext cx="12192000" cy="1015663"/>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6000"/>
              <a:buFont typeface="Century Gothic"/>
              <a:buNone/>
            </a:pPr>
            <a:r>
              <a:rPr lang="en-GB" sz="6000">
                <a:solidFill>
                  <a:srgbClr val="1E4E79"/>
                </a:solidFill>
                <a:latin typeface="Century Gothic"/>
                <a:ea typeface="Century Gothic"/>
                <a:cs typeface="Century Gothic"/>
                <a:sym typeface="Century Gothic"/>
              </a:rPr>
              <a:t>Hannah </a:t>
            </a:r>
            <a:r>
              <a:rPr lang="en-GB" sz="6000" b="1" i="0" u="none" strike="noStrike" cap="none">
                <a:solidFill>
                  <a:srgbClr val="EEC100"/>
                </a:solidFill>
                <a:latin typeface="Century Gothic"/>
                <a:ea typeface="Century Gothic"/>
                <a:cs typeface="Century Gothic"/>
                <a:sym typeface="Century Gothic"/>
              </a:rPr>
              <a:t>ist</a:t>
            </a:r>
            <a:r>
              <a:rPr lang="en-GB" sz="6000">
                <a:solidFill>
                  <a:srgbClr val="1E4E79"/>
                </a:solidFill>
                <a:latin typeface="Century Gothic"/>
                <a:ea typeface="Century Gothic"/>
                <a:cs typeface="Century Gothic"/>
                <a:sym typeface="Century Gothic"/>
              </a:rPr>
              <a:t> intelligent.</a:t>
            </a:r>
            <a:r>
              <a:rPr lang="en-GB" sz="6000" b="0" i="0" u="none" strike="noStrike" cap="none">
                <a:solidFill>
                  <a:srgbClr val="1E4E79"/>
                </a:solidFill>
                <a:latin typeface="Century Gothic"/>
                <a:ea typeface="Century Gothic"/>
                <a:cs typeface="Century Gothic"/>
                <a:sym typeface="Century Gothic"/>
              </a:rPr>
              <a:t> </a:t>
            </a:r>
            <a:endParaRPr sz="6000" b="0" i="0" u="none" strike="noStrike" cap="none">
              <a:solidFill>
                <a:srgbClr val="1E4E79"/>
              </a:solidFill>
              <a:latin typeface="Century Gothic"/>
              <a:ea typeface="Century Gothic"/>
              <a:cs typeface="Century Gothic"/>
              <a:sym typeface="Century Gothic"/>
            </a:endParaRPr>
          </a:p>
        </p:txBody>
      </p:sp>
      <p:sp>
        <p:nvSpPr>
          <p:cNvPr id="719" name="Google Shape;719;p40"/>
          <p:cNvSpPr txBox="1"/>
          <p:nvPr/>
        </p:nvSpPr>
        <p:spPr>
          <a:xfrm>
            <a:off x="3178633" y="5098063"/>
            <a:ext cx="5834733"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3200"/>
              <a:buFont typeface="Century Gothic"/>
              <a:buNone/>
            </a:pPr>
            <a:r>
              <a:rPr lang="en-GB" sz="3200" b="0" i="0" u="none" strike="noStrike" cap="none">
                <a:solidFill>
                  <a:srgbClr val="1E4E79"/>
                </a:solidFill>
                <a:latin typeface="Century Gothic"/>
                <a:ea typeface="Century Gothic"/>
                <a:cs typeface="Century Gothic"/>
                <a:sym typeface="Century Gothic"/>
              </a:rPr>
              <a:t>[Hannah  </a:t>
            </a:r>
            <a:r>
              <a:rPr lang="en-GB" sz="3200" b="1">
                <a:solidFill>
                  <a:srgbClr val="EEC100"/>
                </a:solidFill>
                <a:latin typeface="Century Gothic"/>
                <a:ea typeface="Century Gothic"/>
                <a:cs typeface="Century Gothic"/>
                <a:sym typeface="Century Gothic"/>
              </a:rPr>
              <a:t>is</a:t>
            </a:r>
            <a:r>
              <a:rPr lang="en-GB" sz="3200" b="0" i="0" u="none" strike="noStrike" cap="none">
                <a:solidFill>
                  <a:srgbClr val="1E4E79"/>
                </a:solidFill>
                <a:latin typeface="Century Gothic"/>
                <a:ea typeface="Century Gothic"/>
                <a:cs typeface="Century Gothic"/>
                <a:sym typeface="Century Gothic"/>
              </a:rPr>
              <a:t> intelligent.]</a:t>
            </a:r>
            <a:endParaRPr sz="3200" b="0" i="0" u="none" strike="noStrike" cap="none">
              <a:solidFill>
                <a:srgbClr val="1E4E79"/>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6"/>
                                        </p:tgtEl>
                                        <p:attrNameLst>
                                          <p:attrName>style.visibility</p:attrName>
                                        </p:attrNameLst>
                                      </p:cBhvr>
                                      <p:to>
                                        <p:strVal val="visible"/>
                                      </p:to>
                                    </p:set>
                                    <p:animEffect transition="in" filter="fade">
                                      <p:cBhvr>
                                        <p:cTn id="7" dur="500"/>
                                        <p:tgtEl>
                                          <p:spTgt spid="7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
                                        </p:tgtEl>
                                        <p:attrNameLst>
                                          <p:attrName>style.visibility</p:attrName>
                                        </p:attrNameLst>
                                      </p:cBhvr>
                                      <p:to>
                                        <p:strVal val="visible"/>
                                      </p:to>
                                    </p:set>
                                    <p:animEffect transition="in" filter="fade">
                                      <p:cBhvr>
                                        <p:cTn id="12" dur="500"/>
                                        <p:tgtEl>
                                          <p:spTgt spid="7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8"/>
                                        </p:tgtEl>
                                        <p:attrNameLst>
                                          <p:attrName>style.visibility</p:attrName>
                                        </p:attrNameLst>
                                      </p:cBhvr>
                                      <p:to>
                                        <p:strVal val="visible"/>
                                      </p:to>
                                    </p:set>
                                    <p:animEffect transition="in" filter="fade">
                                      <p:cBhvr>
                                        <p:cTn id="17" dur="500"/>
                                        <p:tgtEl>
                                          <p:spTgt spid="7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9"/>
                                        </p:tgtEl>
                                        <p:attrNameLst>
                                          <p:attrName>style.visibility</p:attrName>
                                        </p:attrNameLst>
                                      </p:cBhvr>
                                      <p:to>
                                        <p:strVal val="visible"/>
                                      </p:to>
                                    </p:set>
                                    <p:animEffect transition="in" filter="fade">
                                      <p:cBhvr>
                                        <p:cTn id="22" dur="500"/>
                                        <p:tgtEl>
                                          <p:spTgt spid="7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41"/>
          <p:cNvSpPr txBox="1">
            <a:spLocks noGrp="1"/>
          </p:cNvSpPr>
          <p:nvPr>
            <p:ph type="title"/>
          </p:nvPr>
        </p:nvSpPr>
        <p:spPr>
          <a:xfrm>
            <a:off x="0" y="828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E4E79"/>
              </a:buClr>
              <a:buSzPts val="11500"/>
              <a:buFont typeface="Century Gothic"/>
              <a:buNone/>
            </a:pPr>
            <a:r>
              <a:rPr lang="en-GB" sz="11500" b="1">
                <a:solidFill>
                  <a:srgbClr val="1E4E79"/>
                </a:solidFill>
              </a:rPr>
              <a:t>sein</a:t>
            </a:r>
            <a:endParaRPr sz="11500" b="1">
              <a:solidFill>
                <a:srgbClr val="1E4E79"/>
              </a:solidFill>
            </a:endParaRPr>
          </a:p>
        </p:txBody>
      </p:sp>
      <p:sp>
        <p:nvSpPr>
          <p:cNvPr id="726" name="Google Shape;726;p41"/>
          <p:cNvSpPr txBox="1"/>
          <p:nvPr/>
        </p:nvSpPr>
        <p:spPr>
          <a:xfrm>
            <a:off x="0" y="2414850"/>
            <a:ext cx="12055643"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3200"/>
              <a:buFont typeface="Century Gothic"/>
              <a:buNone/>
            </a:pPr>
            <a:r>
              <a:rPr lang="en-GB" sz="3200" b="0" i="0" u="none" strike="noStrike" cap="none">
                <a:solidFill>
                  <a:srgbClr val="1E4E79"/>
                </a:solidFill>
                <a:latin typeface="Century Gothic"/>
                <a:ea typeface="Century Gothic"/>
                <a:cs typeface="Century Gothic"/>
                <a:sym typeface="Century Gothic"/>
              </a:rPr>
              <a:t>[to be| being]</a:t>
            </a:r>
            <a:endParaRPr sz="3200" b="0" i="0" u="none" strike="noStrike" cap="none">
              <a:solidFill>
                <a:srgbClr val="1E4E79"/>
              </a:solidFill>
              <a:latin typeface="Century Gothic"/>
              <a:ea typeface="Century Gothic"/>
              <a:cs typeface="Century Gothic"/>
              <a:sym typeface="Century Gothic"/>
            </a:endParaRPr>
          </a:p>
        </p:txBody>
      </p:sp>
      <p:sp>
        <p:nvSpPr>
          <p:cNvPr id="727" name="Google Shape;727;p41"/>
          <p:cNvSpPr txBox="1"/>
          <p:nvPr/>
        </p:nvSpPr>
        <p:spPr>
          <a:xfrm>
            <a:off x="0" y="4082400"/>
            <a:ext cx="12192000" cy="1015663"/>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6000"/>
              <a:buFont typeface="Century Gothic"/>
              <a:buNone/>
            </a:pPr>
            <a:r>
              <a:rPr lang="en-GB" sz="6000" b="0" i="0" u="none" strike="noStrike" cap="none">
                <a:solidFill>
                  <a:srgbClr val="1E4E79"/>
                </a:solidFill>
                <a:latin typeface="Century Gothic"/>
                <a:ea typeface="Century Gothic"/>
                <a:cs typeface="Century Gothic"/>
                <a:sym typeface="Century Gothic"/>
              </a:rPr>
              <a:t>Hannah kann intelligent </a:t>
            </a:r>
            <a:r>
              <a:rPr lang="en-GB" sz="6000" b="1">
                <a:solidFill>
                  <a:srgbClr val="EEC100"/>
                </a:solidFill>
                <a:latin typeface="Century Gothic"/>
                <a:ea typeface="Century Gothic"/>
                <a:cs typeface="Century Gothic"/>
                <a:sym typeface="Century Gothic"/>
              </a:rPr>
              <a:t>sein</a:t>
            </a:r>
            <a:r>
              <a:rPr lang="en-GB" sz="6000" b="0" i="0" u="none" strike="noStrike" cap="none">
                <a:solidFill>
                  <a:srgbClr val="1E4E79"/>
                </a:solidFill>
                <a:latin typeface="Century Gothic"/>
                <a:ea typeface="Century Gothic"/>
                <a:cs typeface="Century Gothic"/>
                <a:sym typeface="Century Gothic"/>
              </a:rPr>
              <a:t>. </a:t>
            </a:r>
            <a:endParaRPr sz="6000" b="0" i="0" u="none" strike="noStrike" cap="none">
              <a:solidFill>
                <a:srgbClr val="EA5F00"/>
              </a:solidFill>
              <a:latin typeface="Century Gothic"/>
              <a:ea typeface="Century Gothic"/>
              <a:cs typeface="Century Gothic"/>
              <a:sym typeface="Century Gothic"/>
            </a:endParaRPr>
          </a:p>
        </p:txBody>
      </p:sp>
      <p:sp>
        <p:nvSpPr>
          <p:cNvPr id="728" name="Google Shape;728;p41"/>
          <p:cNvSpPr txBox="1"/>
          <p:nvPr/>
        </p:nvSpPr>
        <p:spPr>
          <a:xfrm>
            <a:off x="2084582" y="5039817"/>
            <a:ext cx="7803130"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3200"/>
              <a:buFont typeface="Century Gothic"/>
              <a:buNone/>
            </a:pPr>
            <a:r>
              <a:rPr lang="en-GB" sz="3200" b="0" i="0" u="none" strike="noStrike" cap="none">
                <a:solidFill>
                  <a:srgbClr val="1E4E79"/>
                </a:solidFill>
                <a:latin typeface="Century Gothic"/>
                <a:ea typeface="Century Gothic"/>
                <a:cs typeface="Century Gothic"/>
                <a:sym typeface="Century Gothic"/>
              </a:rPr>
              <a:t>[</a:t>
            </a:r>
            <a:r>
              <a:rPr lang="en-GB" sz="3200">
                <a:solidFill>
                  <a:srgbClr val="1E4E79"/>
                </a:solidFill>
                <a:latin typeface="Century Gothic"/>
                <a:ea typeface="Century Gothic"/>
                <a:cs typeface="Century Gothic"/>
                <a:sym typeface="Century Gothic"/>
              </a:rPr>
              <a:t>Hannah can </a:t>
            </a:r>
            <a:r>
              <a:rPr lang="en-GB" sz="3200" b="1" i="0" u="none" strike="noStrike" cap="none">
                <a:solidFill>
                  <a:srgbClr val="EEC100"/>
                </a:solidFill>
                <a:latin typeface="Century Gothic"/>
                <a:ea typeface="Century Gothic"/>
                <a:cs typeface="Century Gothic"/>
                <a:sym typeface="Century Gothic"/>
              </a:rPr>
              <a:t>be </a:t>
            </a:r>
            <a:r>
              <a:rPr lang="en-GB" sz="3200">
                <a:solidFill>
                  <a:srgbClr val="1E4E79"/>
                </a:solidFill>
                <a:latin typeface="Century Gothic"/>
                <a:ea typeface="Century Gothic"/>
                <a:cs typeface="Century Gothic"/>
                <a:sym typeface="Century Gothic"/>
              </a:rPr>
              <a:t>inteligent</a:t>
            </a:r>
            <a:r>
              <a:rPr lang="en-GB" sz="3200" b="0" i="0" u="none" strike="noStrike" cap="none">
                <a:solidFill>
                  <a:srgbClr val="1E4E79"/>
                </a:solidFill>
                <a:latin typeface="Century Gothic"/>
                <a:ea typeface="Century Gothic"/>
                <a:cs typeface="Century Gothic"/>
                <a:sym typeface="Century Gothic"/>
              </a:rPr>
              <a:t>.]</a:t>
            </a:r>
            <a:endParaRPr sz="3200" b="0" i="0" u="none" strike="noStrike" cap="none">
              <a:solidFill>
                <a:srgbClr val="1E4E79"/>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5"/>
                                        </p:tgtEl>
                                        <p:attrNameLst>
                                          <p:attrName>style.visibility</p:attrName>
                                        </p:attrNameLst>
                                      </p:cBhvr>
                                      <p:to>
                                        <p:strVal val="visible"/>
                                      </p:to>
                                    </p:set>
                                    <p:animEffect transition="in" filter="fade">
                                      <p:cBhvr>
                                        <p:cTn id="7" dur="500"/>
                                        <p:tgtEl>
                                          <p:spTgt spid="7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26"/>
                                        </p:tgtEl>
                                        <p:attrNameLst>
                                          <p:attrName>style.visibility</p:attrName>
                                        </p:attrNameLst>
                                      </p:cBhvr>
                                      <p:to>
                                        <p:strVal val="visible"/>
                                      </p:to>
                                    </p:set>
                                    <p:animEffect transition="in" filter="fade">
                                      <p:cBhvr>
                                        <p:cTn id="12" dur="500"/>
                                        <p:tgtEl>
                                          <p:spTgt spid="7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27"/>
                                        </p:tgtEl>
                                        <p:attrNameLst>
                                          <p:attrName>style.visibility</p:attrName>
                                        </p:attrNameLst>
                                      </p:cBhvr>
                                      <p:to>
                                        <p:strVal val="visible"/>
                                      </p:to>
                                    </p:set>
                                    <p:animEffect transition="in" filter="fade">
                                      <p:cBhvr>
                                        <p:cTn id="17" dur="500"/>
                                        <p:tgtEl>
                                          <p:spTgt spid="7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28"/>
                                        </p:tgtEl>
                                        <p:attrNameLst>
                                          <p:attrName>style.visibility</p:attrName>
                                        </p:attrNameLst>
                                      </p:cBhvr>
                                      <p:to>
                                        <p:strVal val="visible"/>
                                      </p:to>
                                    </p:set>
                                    <p:animEffect transition="in" filter="fade">
                                      <p:cBhvr>
                                        <p:cTn id="22" dur="500"/>
                                        <p:tgtEl>
                                          <p:spTgt spid="7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42" descr="question mark action button"/>
          <p:cNvSpPr/>
          <p:nvPr/>
        </p:nvSpPr>
        <p:spPr>
          <a:xfrm>
            <a:off x="900000" y="222206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EEC1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735" name="Google Shape;735;p42"/>
          <p:cNvSpPr txBox="1">
            <a:spLocks noGrp="1"/>
          </p:cNvSpPr>
          <p:nvPr>
            <p:ph type="title"/>
          </p:nvPr>
        </p:nvSpPr>
        <p:spPr>
          <a:xfrm>
            <a:off x="0" y="828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E4E79"/>
              </a:buClr>
              <a:buSzPts val="11500"/>
              <a:buFont typeface="Century Gothic"/>
              <a:buNone/>
            </a:pPr>
            <a:r>
              <a:rPr lang="en-GB" sz="11500" b="1">
                <a:solidFill>
                  <a:srgbClr val="1E4E79"/>
                </a:solidFill>
              </a:rPr>
              <a:t>ist</a:t>
            </a:r>
            <a:endParaRPr sz="11500" b="1">
              <a:solidFill>
                <a:srgbClr val="1E4E79"/>
              </a:solidFill>
            </a:endParaRPr>
          </a:p>
        </p:txBody>
      </p:sp>
      <p:sp>
        <p:nvSpPr>
          <p:cNvPr id="736" name="Google Shape;736;p42"/>
          <p:cNvSpPr txBox="1"/>
          <p:nvPr/>
        </p:nvSpPr>
        <p:spPr>
          <a:xfrm>
            <a:off x="1562794" y="2454434"/>
            <a:ext cx="9127373"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3200"/>
              <a:buFont typeface="Century Gothic"/>
              <a:buNone/>
            </a:pPr>
            <a:r>
              <a:rPr lang="en-GB" sz="3200" b="0" i="0" u="none" strike="noStrike" cap="none">
                <a:solidFill>
                  <a:srgbClr val="1E4E79"/>
                </a:solidFill>
                <a:latin typeface="Century Gothic"/>
                <a:ea typeface="Century Gothic"/>
                <a:cs typeface="Century Gothic"/>
                <a:sym typeface="Century Gothic"/>
              </a:rPr>
              <a:t>[</a:t>
            </a:r>
            <a:r>
              <a:rPr lang="en-GB" sz="3200">
                <a:solidFill>
                  <a:srgbClr val="1E4E79"/>
                </a:solidFill>
                <a:latin typeface="Century Gothic"/>
                <a:ea typeface="Century Gothic"/>
                <a:cs typeface="Century Gothic"/>
                <a:sym typeface="Century Gothic"/>
              </a:rPr>
              <a:t>is</a:t>
            </a:r>
            <a:r>
              <a:rPr lang="en-GB" sz="3200" b="0" i="0" u="none" strike="noStrike" cap="none">
                <a:solidFill>
                  <a:srgbClr val="1E4E79"/>
                </a:solidFill>
                <a:latin typeface="Century Gothic"/>
                <a:ea typeface="Century Gothic"/>
                <a:cs typeface="Century Gothic"/>
                <a:sym typeface="Century Gothic"/>
              </a:rPr>
              <a:t>]</a:t>
            </a:r>
            <a:endParaRPr sz="3200" b="0" i="0" u="none" strike="noStrike" cap="none">
              <a:solidFill>
                <a:srgbClr val="1E4E79"/>
              </a:solidFill>
              <a:latin typeface="Century Gothic"/>
              <a:ea typeface="Century Gothic"/>
              <a:cs typeface="Century Gothic"/>
              <a:sym typeface="Century Gothic"/>
            </a:endParaRPr>
          </a:p>
        </p:txBody>
      </p:sp>
      <p:sp>
        <p:nvSpPr>
          <p:cNvPr id="737" name="Google Shape;737;p42" descr="question mark action button"/>
          <p:cNvSpPr/>
          <p:nvPr/>
        </p:nvSpPr>
        <p:spPr>
          <a:xfrm>
            <a:off x="900000" y="510331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EEC1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738" name="Google Shape;738;p42"/>
          <p:cNvSpPr txBox="1"/>
          <p:nvPr/>
        </p:nvSpPr>
        <p:spPr>
          <a:xfrm>
            <a:off x="1828800" y="4064754"/>
            <a:ext cx="9086850" cy="1015663"/>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6000"/>
              <a:buFont typeface="Century Gothic"/>
              <a:buNone/>
            </a:pPr>
            <a:r>
              <a:rPr lang="en-GB" sz="6000" b="0" i="0" u="none" strike="noStrike" cap="none">
                <a:solidFill>
                  <a:srgbClr val="1E4E79"/>
                </a:solidFill>
                <a:latin typeface="Century Gothic"/>
                <a:ea typeface="Century Gothic"/>
                <a:cs typeface="Century Gothic"/>
                <a:sym typeface="Century Gothic"/>
              </a:rPr>
              <a:t>Hannah __ intelligent.</a:t>
            </a:r>
            <a:endParaRPr sz="6000" b="0" i="0" u="none" strike="noStrike" cap="none">
              <a:solidFill>
                <a:srgbClr val="EA5F00"/>
              </a:solidFill>
              <a:latin typeface="Century Gothic"/>
              <a:ea typeface="Century Gothic"/>
              <a:cs typeface="Century Gothic"/>
              <a:sym typeface="Century Gothic"/>
            </a:endParaRPr>
          </a:p>
        </p:txBody>
      </p:sp>
      <p:sp>
        <p:nvSpPr>
          <p:cNvPr id="739" name="Google Shape;739;p42"/>
          <p:cNvSpPr/>
          <p:nvPr/>
        </p:nvSpPr>
        <p:spPr>
          <a:xfrm>
            <a:off x="5531684" y="4055753"/>
            <a:ext cx="938077"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EC100"/>
              </a:buClr>
              <a:buSzPts val="6000"/>
              <a:buFont typeface="Century Gothic"/>
              <a:buNone/>
            </a:pPr>
            <a:r>
              <a:rPr lang="en-GB" sz="6000" b="1">
                <a:solidFill>
                  <a:srgbClr val="EEC100"/>
                </a:solidFill>
                <a:latin typeface="Century Gothic"/>
                <a:ea typeface="Century Gothic"/>
                <a:cs typeface="Century Gothic"/>
                <a:sym typeface="Century Gothic"/>
              </a:rPr>
              <a:t>is</a:t>
            </a:r>
            <a:r>
              <a:rPr lang="en-GB" sz="6000" b="1" i="0" u="none" strike="noStrike" cap="none">
                <a:solidFill>
                  <a:srgbClr val="EEC100"/>
                </a:solidFill>
                <a:latin typeface="Century Gothic"/>
                <a:ea typeface="Century Gothic"/>
                <a:cs typeface="Century Gothic"/>
                <a:sym typeface="Century Gothic"/>
              </a:rPr>
              <a:t>t</a:t>
            </a:r>
            <a:endParaRPr sz="6000" b="0" i="0" u="none" strike="noStrike" cap="none">
              <a:solidFill>
                <a:srgbClr val="EEC100"/>
              </a:solidFill>
              <a:latin typeface="Century Gothic"/>
              <a:ea typeface="Century Gothic"/>
              <a:cs typeface="Century Gothic"/>
              <a:sym typeface="Century Gothic"/>
            </a:endParaRPr>
          </a:p>
        </p:txBody>
      </p:sp>
      <p:sp>
        <p:nvSpPr>
          <p:cNvPr id="740" name="Google Shape;740;p42"/>
          <p:cNvSpPr txBox="1"/>
          <p:nvPr/>
        </p:nvSpPr>
        <p:spPr>
          <a:xfrm>
            <a:off x="1442518" y="4996557"/>
            <a:ext cx="9729206"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3200"/>
              <a:buFont typeface="Century Gothic"/>
              <a:buNone/>
            </a:pPr>
            <a:r>
              <a:rPr lang="en-GB" sz="3200" b="0" i="0" u="none" strike="noStrike" cap="none">
                <a:solidFill>
                  <a:srgbClr val="1E4E79"/>
                </a:solidFill>
                <a:latin typeface="Century Gothic"/>
                <a:ea typeface="Century Gothic"/>
                <a:cs typeface="Century Gothic"/>
                <a:sym typeface="Century Gothic"/>
              </a:rPr>
              <a:t>[Hannah </a:t>
            </a:r>
            <a:r>
              <a:rPr lang="en-GB" sz="3200" b="1">
                <a:solidFill>
                  <a:srgbClr val="EEC100"/>
                </a:solidFill>
                <a:latin typeface="Century Gothic"/>
                <a:ea typeface="Century Gothic"/>
                <a:cs typeface="Century Gothic"/>
                <a:sym typeface="Century Gothic"/>
              </a:rPr>
              <a:t>is </a:t>
            </a:r>
            <a:r>
              <a:rPr lang="en-GB" sz="3200">
                <a:solidFill>
                  <a:srgbClr val="1E4E79"/>
                </a:solidFill>
                <a:latin typeface="Century Gothic"/>
                <a:ea typeface="Century Gothic"/>
                <a:cs typeface="Century Gothic"/>
                <a:sym typeface="Century Gothic"/>
              </a:rPr>
              <a:t>intelligent</a:t>
            </a:r>
            <a:r>
              <a:rPr lang="en-GB" sz="3200" b="0" i="0" u="none" strike="noStrike" cap="none">
                <a:solidFill>
                  <a:srgbClr val="1E4E79"/>
                </a:solidFill>
                <a:latin typeface="Century Gothic"/>
                <a:ea typeface="Century Gothic"/>
                <a:cs typeface="Century Gothic"/>
                <a:sym typeface="Century Gothic"/>
              </a:rPr>
              <a:t>.]</a:t>
            </a:r>
            <a:endParaRPr sz="3200" b="0" i="0" u="none" strike="noStrike" cap="none">
              <a:solidFill>
                <a:srgbClr val="1E4E79"/>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5"/>
                                        </p:tgtEl>
                                        <p:attrNameLst>
                                          <p:attrName>style.visibility</p:attrName>
                                        </p:attrNameLst>
                                      </p:cBhvr>
                                      <p:to>
                                        <p:strVal val="visible"/>
                                      </p:to>
                                    </p:set>
                                    <p:animEffect transition="in" filter="fade">
                                      <p:cBhvr>
                                        <p:cTn id="7" dur="500"/>
                                        <p:tgtEl>
                                          <p:spTgt spid="7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34"/>
                                        </p:tgtEl>
                                        <p:attrNameLst>
                                          <p:attrName>style.visibility</p:attrName>
                                        </p:attrNameLst>
                                      </p:cBhvr>
                                      <p:to>
                                        <p:strVal val="visible"/>
                                      </p:to>
                                    </p:set>
                                    <p:animEffect transition="in" filter="fade">
                                      <p:cBhvr>
                                        <p:cTn id="12" dur="500"/>
                                        <p:tgtEl>
                                          <p:spTgt spid="7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36"/>
                                        </p:tgtEl>
                                        <p:attrNameLst>
                                          <p:attrName>style.visibility</p:attrName>
                                        </p:attrNameLst>
                                      </p:cBhvr>
                                      <p:to>
                                        <p:strVal val="visible"/>
                                      </p:to>
                                    </p:set>
                                    <p:animEffect transition="in" filter="fade">
                                      <p:cBhvr>
                                        <p:cTn id="17" dur="500"/>
                                        <p:tgtEl>
                                          <p:spTgt spid="7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38"/>
                                        </p:tgtEl>
                                        <p:attrNameLst>
                                          <p:attrName>style.visibility</p:attrName>
                                        </p:attrNameLst>
                                      </p:cBhvr>
                                      <p:to>
                                        <p:strVal val="visible"/>
                                      </p:to>
                                    </p:set>
                                    <p:animEffect transition="in" filter="fade">
                                      <p:cBhvr>
                                        <p:cTn id="22" dur="500"/>
                                        <p:tgtEl>
                                          <p:spTgt spid="73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39"/>
                                        </p:tgtEl>
                                        <p:attrNameLst>
                                          <p:attrName>style.visibility</p:attrName>
                                        </p:attrNameLst>
                                      </p:cBhvr>
                                      <p:to>
                                        <p:strVal val="visible"/>
                                      </p:to>
                                    </p:set>
                                    <p:animEffect transition="in" filter="fade">
                                      <p:cBhvr>
                                        <p:cTn id="27" dur="500"/>
                                        <p:tgtEl>
                                          <p:spTgt spid="73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37"/>
                                        </p:tgtEl>
                                        <p:attrNameLst>
                                          <p:attrName>style.visibility</p:attrName>
                                        </p:attrNameLst>
                                      </p:cBhvr>
                                      <p:to>
                                        <p:strVal val="visible"/>
                                      </p:to>
                                    </p:set>
                                    <p:animEffect transition="in" filter="fade">
                                      <p:cBhvr>
                                        <p:cTn id="32" dur="500"/>
                                        <p:tgtEl>
                                          <p:spTgt spid="73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40"/>
                                        </p:tgtEl>
                                        <p:attrNameLst>
                                          <p:attrName>style.visibility</p:attrName>
                                        </p:attrNameLst>
                                      </p:cBhvr>
                                      <p:to>
                                        <p:strVal val="visible"/>
                                      </p:to>
                                    </p:set>
                                    <p:animEffect transition="in" filter="fade">
                                      <p:cBhvr>
                                        <p:cTn id="37" dur="500"/>
                                        <p:tgtEl>
                                          <p:spTgt spid="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43" descr="question mark action button"/>
          <p:cNvSpPr/>
          <p:nvPr/>
        </p:nvSpPr>
        <p:spPr>
          <a:xfrm>
            <a:off x="900000" y="222206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EEC1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747" name="Google Shape;747;p43"/>
          <p:cNvSpPr txBox="1">
            <a:spLocks noGrp="1"/>
          </p:cNvSpPr>
          <p:nvPr>
            <p:ph type="title"/>
          </p:nvPr>
        </p:nvSpPr>
        <p:spPr>
          <a:xfrm>
            <a:off x="0" y="828399"/>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E4E79"/>
              </a:buClr>
              <a:buSzPts val="11500"/>
              <a:buFont typeface="Century Gothic"/>
              <a:buNone/>
            </a:pPr>
            <a:r>
              <a:rPr lang="en-GB" sz="11500" b="1">
                <a:solidFill>
                  <a:srgbClr val="1E4E79"/>
                </a:solidFill>
              </a:rPr>
              <a:t>sein</a:t>
            </a:r>
            <a:endParaRPr sz="11500"/>
          </a:p>
        </p:txBody>
      </p:sp>
      <p:sp>
        <p:nvSpPr>
          <p:cNvPr id="748" name="Google Shape;748;p43"/>
          <p:cNvSpPr txBox="1"/>
          <p:nvPr/>
        </p:nvSpPr>
        <p:spPr>
          <a:xfrm>
            <a:off x="3272066" y="2395800"/>
            <a:ext cx="6100534"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3200"/>
              <a:buFont typeface="Century Gothic"/>
              <a:buNone/>
            </a:pPr>
            <a:r>
              <a:rPr lang="en-GB" sz="3200" b="0" i="0" u="none" strike="noStrike" cap="none">
                <a:solidFill>
                  <a:srgbClr val="1E4E79"/>
                </a:solidFill>
                <a:latin typeface="Century Gothic"/>
                <a:ea typeface="Century Gothic"/>
                <a:cs typeface="Century Gothic"/>
                <a:sym typeface="Century Gothic"/>
              </a:rPr>
              <a:t>[to be| </a:t>
            </a:r>
            <a:r>
              <a:rPr lang="en-GB" sz="3200">
                <a:solidFill>
                  <a:srgbClr val="1E4E79"/>
                </a:solidFill>
                <a:latin typeface="Century Gothic"/>
                <a:ea typeface="Century Gothic"/>
                <a:cs typeface="Century Gothic"/>
                <a:sym typeface="Century Gothic"/>
              </a:rPr>
              <a:t>being</a:t>
            </a:r>
            <a:r>
              <a:rPr lang="en-GB" sz="3200" b="0" i="0" u="none" strike="noStrike" cap="none">
                <a:solidFill>
                  <a:srgbClr val="1E4E79"/>
                </a:solidFill>
                <a:latin typeface="Century Gothic"/>
                <a:ea typeface="Century Gothic"/>
                <a:cs typeface="Century Gothic"/>
                <a:sym typeface="Century Gothic"/>
              </a:rPr>
              <a:t>]</a:t>
            </a:r>
            <a:endParaRPr sz="3200" b="0" i="0" u="none" strike="noStrike" cap="none">
              <a:solidFill>
                <a:srgbClr val="1E4E79"/>
              </a:solidFill>
              <a:latin typeface="Century Gothic"/>
              <a:ea typeface="Century Gothic"/>
              <a:cs typeface="Century Gothic"/>
              <a:sym typeface="Century Gothic"/>
            </a:endParaRPr>
          </a:p>
        </p:txBody>
      </p:sp>
      <p:sp>
        <p:nvSpPr>
          <p:cNvPr id="749" name="Google Shape;749;p43" descr="question mark action button"/>
          <p:cNvSpPr/>
          <p:nvPr/>
        </p:nvSpPr>
        <p:spPr>
          <a:xfrm>
            <a:off x="900000" y="5104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EEC1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750" name="Google Shape;750;p43"/>
          <p:cNvSpPr txBox="1"/>
          <p:nvPr/>
        </p:nvSpPr>
        <p:spPr>
          <a:xfrm>
            <a:off x="0" y="4082400"/>
            <a:ext cx="12192000" cy="1015663"/>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b="0" i="0" u="none" strike="noStrike" cap="none">
                <a:solidFill>
                  <a:srgbClr val="1E4E79"/>
                </a:solidFill>
                <a:latin typeface="Century Gothic"/>
                <a:ea typeface="Century Gothic"/>
                <a:cs typeface="Century Gothic"/>
                <a:sym typeface="Century Gothic"/>
              </a:rPr>
              <a:t>Hannah kann </a:t>
            </a:r>
            <a:r>
              <a:rPr lang="en-GB" sz="6000">
                <a:solidFill>
                  <a:srgbClr val="1E4E79"/>
                </a:solidFill>
                <a:latin typeface="Century Gothic"/>
                <a:ea typeface="Century Gothic"/>
                <a:cs typeface="Century Gothic"/>
                <a:sym typeface="Century Gothic"/>
              </a:rPr>
              <a:t>intelligent _</a:t>
            </a:r>
            <a:r>
              <a:rPr lang="en-GB" sz="6000" b="0" i="0" u="none" strike="noStrike" cap="none">
                <a:solidFill>
                  <a:srgbClr val="1E4E79"/>
                </a:solidFill>
                <a:latin typeface="Century Gothic"/>
                <a:ea typeface="Century Gothic"/>
                <a:cs typeface="Century Gothic"/>
                <a:sym typeface="Century Gothic"/>
              </a:rPr>
              <a:t>___.</a:t>
            </a:r>
            <a:endParaRPr sz="6000" b="0" i="0" u="none" strike="noStrike" cap="none">
              <a:solidFill>
                <a:srgbClr val="1E4E79"/>
              </a:solidFill>
              <a:latin typeface="Century Gothic"/>
              <a:ea typeface="Century Gothic"/>
              <a:cs typeface="Century Gothic"/>
              <a:sym typeface="Century Gothic"/>
            </a:endParaRPr>
          </a:p>
        </p:txBody>
      </p:sp>
      <p:sp>
        <p:nvSpPr>
          <p:cNvPr id="751" name="Google Shape;751;p43"/>
          <p:cNvSpPr/>
          <p:nvPr/>
        </p:nvSpPr>
        <p:spPr>
          <a:xfrm>
            <a:off x="9629995" y="4089137"/>
            <a:ext cx="1661032"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EC100"/>
              </a:buClr>
              <a:buSzPts val="6000"/>
              <a:buFont typeface="Century Gothic"/>
              <a:buNone/>
            </a:pPr>
            <a:r>
              <a:rPr lang="en-GB" sz="6000" b="1">
                <a:solidFill>
                  <a:srgbClr val="EEC100"/>
                </a:solidFill>
                <a:latin typeface="Century Gothic"/>
                <a:ea typeface="Century Gothic"/>
                <a:cs typeface="Century Gothic"/>
                <a:sym typeface="Century Gothic"/>
              </a:rPr>
              <a:t>sein</a:t>
            </a:r>
            <a:endParaRPr sz="6000" b="0" i="0" u="none" strike="noStrike" cap="none">
              <a:solidFill>
                <a:srgbClr val="EEC100"/>
              </a:solidFill>
              <a:latin typeface="Century Gothic"/>
              <a:ea typeface="Century Gothic"/>
              <a:cs typeface="Century Gothic"/>
              <a:sym typeface="Century Gothic"/>
            </a:endParaRPr>
          </a:p>
        </p:txBody>
      </p:sp>
      <p:sp>
        <p:nvSpPr>
          <p:cNvPr id="752" name="Google Shape;752;p43"/>
          <p:cNvSpPr txBox="1"/>
          <p:nvPr/>
        </p:nvSpPr>
        <p:spPr>
          <a:xfrm>
            <a:off x="3305226" y="5023035"/>
            <a:ext cx="5802198"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3200"/>
              <a:buFont typeface="Century Gothic"/>
              <a:buNone/>
            </a:pPr>
            <a:r>
              <a:rPr lang="en-GB" sz="3200" b="0" i="0" u="none" strike="noStrike" cap="none">
                <a:solidFill>
                  <a:srgbClr val="1E4E79"/>
                </a:solidFill>
                <a:latin typeface="Century Gothic"/>
                <a:ea typeface="Century Gothic"/>
                <a:cs typeface="Century Gothic"/>
                <a:sym typeface="Century Gothic"/>
              </a:rPr>
              <a:t>[Hannah can </a:t>
            </a:r>
            <a:r>
              <a:rPr lang="en-GB" sz="3200" b="1" i="0" u="none" strike="noStrike" cap="none">
                <a:solidFill>
                  <a:srgbClr val="EEC100"/>
                </a:solidFill>
                <a:latin typeface="Century Gothic"/>
                <a:ea typeface="Century Gothic"/>
                <a:cs typeface="Century Gothic"/>
                <a:sym typeface="Century Gothic"/>
              </a:rPr>
              <a:t>be</a:t>
            </a:r>
            <a:r>
              <a:rPr lang="en-GB" sz="3200">
                <a:solidFill>
                  <a:srgbClr val="1E4E79"/>
                </a:solidFill>
                <a:latin typeface="Century Gothic"/>
                <a:ea typeface="Century Gothic"/>
                <a:cs typeface="Century Gothic"/>
                <a:sym typeface="Century Gothic"/>
              </a:rPr>
              <a:t> intelligent.</a:t>
            </a:r>
            <a:r>
              <a:rPr lang="en-GB" sz="3200" b="0" i="0" u="none" strike="noStrike" cap="none">
                <a:solidFill>
                  <a:srgbClr val="1E4E79"/>
                </a:solidFill>
                <a:latin typeface="Century Gothic"/>
                <a:ea typeface="Century Gothic"/>
                <a:cs typeface="Century Gothic"/>
                <a:sym typeface="Century Gothic"/>
              </a:rPr>
              <a:t>]</a:t>
            </a:r>
            <a:endParaRPr sz="3200" b="0" i="0" u="none" strike="noStrike" cap="none">
              <a:solidFill>
                <a:srgbClr val="1E4E79"/>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7"/>
                                        </p:tgtEl>
                                        <p:attrNameLst>
                                          <p:attrName>style.visibility</p:attrName>
                                        </p:attrNameLst>
                                      </p:cBhvr>
                                      <p:to>
                                        <p:strVal val="visible"/>
                                      </p:to>
                                    </p:set>
                                    <p:animEffect transition="in" filter="fade">
                                      <p:cBhvr>
                                        <p:cTn id="7" dur="500"/>
                                        <p:tgtEl>
                                          <p:spTgt spid="7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6"/>
                                        </p:tgtEl>
                                        <p:attrNameLst>
                                          <p:attrName>style.visibility</p:attrName>
                                        </p:attrNameLst>
                                      </p:cBhvr>
                                      <p:to>
                                        <p:strVal val="visible"/>
                                      </p:to>
                                    </p:set>
                                    <p:animEffect transition="in" filter="fade">
                                      <p:cBhvr>
                                        <p:cTn id="12" dur="500"/>
                                        <p:tgtEl>
                                          <p:spTgt spid="7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48"/>
                                        </p:tgtEl>
                                        <p:attrNameLst>
                                          <p:attrName>style.visibility</p:attrName>
                                        </p:attrNameLst>
                                      </p:cBhvr>
                                      <p:to>
                                        <p:strVal val="visible"/>
                                      </p:to>
                                    </p:set>
                                    <p:animEffect transition="in" filter="fade">
                                      <p:cBhvr>
                                        <p:cTn id="17" dur="500"/>
                                        <p:tgtEl>
                                          <p:spTgt spid="7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50"/>
                                        </p:tgtEl>
                                        <p:attrNameLst>
                                          <p:attrName>style.visibility</p:attrName>
                                        </p:attrNameLst>
                                      </p:cBhvr>
                                      <p:to>
                                        <p:strVal val="visible"/>
                                      </p:to>
                                    </p:set>
                                    <p:animEffect transition="in" filter="fade">
                                      <p:cBhvr>
                                        <p:cTn id="22" dur="500"/>
                                        <p:tgtEl>
                                          <p:spTgt spid="7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51"/>
                                        </p:tgtEl>
                                        <p:attrNameLst>
                                          <p:attrName>style.visibility</p:attrName>
                                        </p:attrNameLst>
                                      </p:cBhvr>
                                      <p:to>
                                        <p:strVal val="visible"/>
                                      </p:to>
                                    </p:set>
                                    <p:animEffect transition="in" filter="fade">
                                      <p:cBhvr>
                                        <p:cTn id="27" dur="500"/>
                                        <p:tgtEl>
                                          <p:spTgt spid="75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49"/>
                                        </p:tgtEl>
                                        <p:attrNameLst>
                                          <p:attrName>style.visibility</p:attrName>
                                        </p:attrNameLst>
                                      </p:cBhvr>
                                      <p:to>
                                        <p:strVal val="visible"/>
                                      </p:to>
                                    </p:set>
                                    <p:animEffect transition="in" filter="fade">
                                      <p:cBhvr>
                                        <p:cTn id="32" dur="500"/>
                                        <p:tgtEl>
                                          <p:spTgt spid="74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52"/>
                                        </p:tgtEl>
                                        <p:attrNameLst>
                                          <p:attrName>style.visibility</p:attrName>
                                        </p:attrNameLst>
                                      </p:cBhvr>
                                      <p:to>
                                        <p:strVal val="visible"/>
                                      </p:to>
                                    </p:set>
                                    <p:animEffect transition="in" filter="fade">
                                      <p:cBhvr>
                                        <p:cTn id="37" dur="500"/>
                                        <p:tgtEl>
                                          <p:spTgt spid="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8C823B90-C34B-A241-9248-957F0E428C3C}"/>
              </a:ext>
            </a:extLst>
          </p:cNvPr>
          <p:cNvSpPr>
            <a:spLocks noGrp="1"/>
          </p:cNvSpPr>
          <p:nvPr>
            <p:ph type="title"/>
          </p:nvPr>
        </p:nvSpPr>
        <p:spPr>
          <a:xfrm>
            <a:off x="5517033" y="-88329"/>
            <a:ext cx="1249000" cy="1634915"/>
          </a:xfrm>
        </p:spPr>
        <p:txBody>
          <a:bodyPr>
            <a:noAutofit/>
          </a:bodyPr>
          <a:lstStyle/>
          <a:p>
            <a:r>
              <a:rPr lang="en-GB" sz="12000" b="1" dirty="0">
                <a:solidFill>
                  <a:srgbClr val="002060"/>
                </a:solidFill>
                <a:ea typeface="+mn-ea"/>
                <a:cs typeface="Calibri" panose="020F0502020204030204" pitchFamily="34" charset="0"/>
              </a:rPr>
              <a:t>e</a:t>
            </a:r>
            <a:endParaRPr lang="en-US" sz="12000" dirty="0"/>
          </a:p>
        </p:txBody>
      </p:sp>
      <p:sp>
        <p:nvSpPr>
          <p:cNvPr id="4" name="Rounded Rectangle 3"/>
          <p:cNvSpPr/>
          <p:nvPr/>
        </p:nvSpPr>
        <p:spPr>
          <a:xfrm>
            <a:off x="3996896" y="1639019"/>
            <a:ext cx="4122038" cy="2601768"/>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a:t>
            </a:r>
            <a:r>
              <a:rPr kumimoji="0" lang="en-GB" sz="88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ben</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1101890" y="371101"/>
            <a:ext cx="1914307"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ectangle 5"/>
          <p:cNvSpPr/>
          <p:nvPr/>
        </p:nvSpPr>
        <p:spPr>
          <a:xfrm>
            <a:off x="5119610" y="4256841"/>
            <a:ext cx="195277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e</a:t>
            </a:r>
            <a:r>
              <a:rPr kumimoji="0" lang="en-GB" sz="5400" b="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t>
            </a:r>
          </a:p>
        </p:txBody>
      </p:sp>
      <p:sp>
        <p:nvSpPr>
          <p:cNvPr id="7" name="Rectangle 6"/>
          <p:cNvSpPr/>
          <p:nvPr/>
        </p:nvSpPr>
        <p:spPr>
          <a:xfrm>
            <a:off x="9286974" y="3376194"/>
            <a:ext cx="171713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Id</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960025" y="3376194"/>
            <a:ext cx="219803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t>
            </a:r>
            <a:r>
              <a:rPr kumimoji="0" lang="en-GB" sz="5400" b="0" i="1"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9071214" y="371101"/>
            <a:ext cx="230063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man with idea"/>
          <p:cNvPicPr>
            <a:picLocks noChangeAspect="1" noChangeArrowheads="1"/>
          </p:cNvPicPr>
          <p:nvPr/>
        </p:nvPicPr>
        <p:blipFill>
          <a:blip r:embed="rId9"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9360345" y="4240787"/>
            <a:ext cx="1570396" cy="1739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binoculars"/>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5495" y="4516748"/>
            <a:ext cx="1994414" cy="1369498"/>
          </a:xfrm>
          <a:prstGeom prst="rect">
            <a:avLst/>
          </a:prstGeom>
        </p:spPr>
      </p:pic>
      <p:pic>
        <p:nvPicPr>
          <p:cNvPr id="12" name="Picture 11" descr="life ri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13376" y="1435640"/>
            <a:ext cx="1590736" cy="1590736"/>
          </a:xfrm>
          <a:prstGeom prst="rect">
            <a:avLst/>
          </a:prstGeom>
        </p:spPr>
      </p:pic>
      <p:grpSp>
        <p:nvGrpSpPr>
          <p:cNvPr id="16" name="Group 15" descr="the beach with the sun"/>
          <p:cNvGrpSpPr/>
          <p:nvPr/>
        </p:nvGrpSpPr>
        <p:grpSpPr>
          <a:xfrm>
            <a:off x="5003775" y="5172502"/>
            <a:ext cx="1762258" cy="1091441"/>
            <a:chOff x="4086553" y="4942295"/>
            <a:chExt cx="2125484" cy="1282064"/>
          </a:xfrm>
        </p:grpSpPr>
        <p:pic>
          <p:nvPicPr>
            <p:cNvPr id="13" name="Picture 12"/>
            <p:cNvPicPr>
              <a:picLocks noChangeAspect="1"/>
            </p:cNvPicPr>
            <p:nvPr/>
          </p:nvPicPr>
          <p:blipFill rotWithShape="1">
            <a:blip r:embed="rId12" cstate="print">
              <a:extLst>
                <a:ext uri="{28A0092B-C50C-407E-A947-70E740481C1C}">
                  <a14:useLocalDpi xmlns:a14="http://schemas.microsoft.com/office/drawing/2010/main" val="0"/>
                </a:ext>
              </a:extLst>
            </a:blip>
            <a:srcRect l="15031" t="23436" r="11178" b="21693"/>
            <a:stretch/>
          </p:blipFill>
          <p:spPr>
            <a:xfrm>
              <a:off x="4490813" y="4942295"/>
              <a:ext cx="1721224" cy="1282064"/>
            </a:xfrm>
            <a:prstGeom prst="rect">
              <a:avLst/>
            </a:prstGeom>
          </p:spPr>
        </p:pic>
        <p:cxnSp>
          <p:nvCxnSpPr>
            <p:cNvPr id="14" name="Straight Arrow Connector 13"/>
            <p:cNvCxnSpPr/>
            <p:nvPr/>
          </p:nvCxnSpPr>
          <p:spPr>
            <a:xfrm>
              <a:off x="4086553" y="5309542"/>
              <a:ext cx="404263" cy="36885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descr="stack of gold coins"/>
          <p:cNvGrpSpPr/>
          <p:nvPr/>
        </p:nvGrpSpPr>
        <p:grpSpPr>
          <a:xfrm>
            <a:off x="927497" y="1369471"/>
            <a:ext cx="2120858" cy="1492669"/>
            <a:chOff x="927497" y="1369471"/>
            <a:chExt cx="2120858" cy="1492669"/>
          </a:xfrm>
        </p:grpSpPr>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87200" y="1761236"/>
              <a:ext cx="961155" cy="831399"/>
            </a:xfrm>
            <a:prstGeom prst="rect">
              <a:avLst/>
            </a:prstGeom>
          </p:spPr>
        </p:pic>
        <p:pic>
          <p:nvPicPr>
            <p:cNvPr id="11" name="Picture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7497" y="1369471"/>
              <a:ext cx="1055423" cy="1492669"/>
            </a:xfrm>
            <a:prstGeom prst="rect">
              <a:avLst/>
            </a:prstGeom>
          </p:spPr>
        </p:pic>
        <p:cxnSp>
          <p:nvCxnSpPr>
            <p:cNvPr id="15" name="Straight Arrow Connector 14"/>
            <p:cNvCxnSpPr/>
            <p:nvPr/>
          </p:nvCxnSpPr>
          <p:spPr>
            <a:xfrm flipH="1">
              <a:off x="2011151" y="1435640"/>
              <a:ext cx="528396" cy="325596"/>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pic>
        <p:nvPicPr>
          <p:cNvPr id="17" name="Picture 16" descr="present"/>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79966" y="1639017"/>
            <a:ext cx="1386067" cy="1373466"/>
          </a:xfrm>
          <a:prstGeom prst="rect">
            <a:avLst/>
          </a:prstGeom>
        </p:spPr>
      </p:pic>
    </p:spTree>
    <p:extLst>
      <p:ext uri="{BB962C8B-B14F-4D97-AF65-F5344CB8AC3E}">
        <p14:creationId xmlns:p14="http://schemas.microsoft.com/office/powerpoint/2010/main" val="3278175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e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4" name="geben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meh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subTnLst>
                                    <p:audio>
                                      <p:cMediaNode>
                                        <p:cTn display="0" masterRel="sameClick">
                                          <p:stCondLst>
                                            <p:cond evt="begin" delay="0">
                                              <p:tn val="23"/>
                                            </p:cond>
                                          </p:stCondLst>
                                          <p:endCondLst>
                                            <p:cond evt="onStopAudio" delay="0">
                                              <p:tgtEl>
                                                <p:sldTgt/>
                                              </p:tgtEl>
                                            </p:cond>
                                          </p:endCondLst>
                                        </p:cTn>
                                        <p:tgtEl>
                                          <p:sndTgt r:embed="rId5" name="mehr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lebe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6" name="lebe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sehen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subTnLst>
                                    <p:audio>
                                      <p:cMediaNode>
                                        <p:cTn display="0" masterRel="sameClick">
                                          <p:stCondLst>
                                            <p:cond evt="begin" delay="0">
                                              <p:tn val="43"/>
                                            </p:cond>
                                          </p:stCondLst>
                                          <p:endCondLst>
                                            <p:cond evt="onStopAudio" delay="0">
                                              <p:tgtEl>
                                                <p:sldTgt/>
                                              </p:tgtEl>
                                            </p:cond>
                                          </p:endCondLst>
                                        </p:cTn>
                                        <p:tgtEl>
                                          <p:sndTgt r:embed="rId7" name="sehen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subTnLst>
                                    <p:audio>
                                      <p:cMediaNode>
                                        <p:cTn display="0" masterRel="sameClick">
                                          <p:stCondLst>
                                            <p:cond evt="begin" delay="0">
                                              <p:tn val="48"/>
                                            </p:cond>
                                          </p:stCondLst>
                                          <p:endCondLst>
                                            <p:cond evt="onStopAudio" delay="0">
                                              <p:tgtEl>
                                                <p:sldTgt/>
                                              </p:tgtEl>
                                            </p:cond>
                                          </p:endCondLst>
                                        </p:cTn>
                                        <p:tgtEl>
                                          <p:sndTgt r:embed="rId5" name="mehr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subTnLst>
                                    <p:audio>
                                      <p:cMediaNode>
                                        <p:cTn display="0" masterRel="sameClick">
                                          <p:stCondLst>
                                            <p:cond evt="begin" delay="0">
                                              <p:tn val="53"/>
                                            </p:cond>
                                          </p:stCondLst>
                                          <p:endCondLst>
                                            <p:cond evt="onStopAudio" delay="0">
                                              <p:tgtEl>
                                                <p:sldTgt/>
                                              </p:tgtEl>
                                            </p:cond>
                                          </p:endCondLst>
                                        </p:cTn>
                                        <p:tgtEl>
                                          <p:sndTgt r:embed="rId5" name="mehr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subTnLst>
                                    <p:audio>
                                      <p:cMediaNode>
                                        <p:cTn display="0" masterRel="sameClick">
                                          <p:stCondLst>
                                            <p:cond evt="begin" delay="0">
                                              <p:tn val="58"/>
                                            </p:cond>
                                          </p:stCondLst>
                                          <p:endCondLst>
                                            <p:cond evt="onStopAudio" delay="0">
                                              <p:tgtEl>
                                                <p:sldTgt/>
                                              </p:tgtEl>
                                            </p:cond>
                                          </p:endCondLst>
                                        </p:cTn>
                                        <p:tgtEl>
                                          <p:sndTgt r:embed="rId8" name="Idee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fade">
                                      <p:cBhvr>
                                        <p:cTn id="65" dur="500"/>
                                        <p:tgtEl>
                                          <p:spTgt spid="10"/>
                                        </p:tgtEl>
                                      </p:cBhvr>
                                    </p:animEffect>
                                  </p:childTnLst>
                                  <p:subTnLst>
                                    <p:audio>
                                      <p:cMediaNode>
                                        <p:cTn display="0" masterRel="sameClick">
                                          <p:stCondLst>
                                            <p:cond evt="begin" delay="0">
                                              <p:tn val="63"/>
                                            </p:cond>
                                          </p:stCondLst>
                                          <p:endCondLst>
                                            <p:cond evt="onStopAudio" delay="0">
                                              <p:tgtEl>
                                                <p:sldTgt/>
                                              </p:tgtEl>
                                            </p:cond>
                                          </p:endCondLst>
                                        </p:cTn>
                                        <p:tgtEl>
                                          <p:sndTgt r:embed="rId8" name="Ide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animBg="1"/>
      <p:bldP spid="5" grpId="0"/>
      <p:bldP spid="6" grpId="0"/>
      <p:bldP spid="7" grpId="0"/>
      <p:bldP spid="8"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57"/>
        <p:cNvGrpSpPr/>
        <p:nvPr/>
      </p:nvGrpSpPr>
      <p:grpSpPr>
        <a:xfrm>
          <a:off x="0" y="0"/>
          <a:ext cx="0" cy="0"/>
          <a:chOff x="0" y="0"/>
          <a:chExt cx="0" cy="0"/>
        </a:xfrm>
      </p:grpSpPr>
      <p:pic>
        <p:nvPicPr>
          <p:cNvPr id="758" name="Google Shape;758;p44" descr="background rectangle"/>
          <p:cNvPicPr preferRelativeResize="0"/>
          <p:nvPr/>
        </p:nvPicPr>
        <p:blipFill rotWithShape="1">
          <a:blip r:embed="rId4">
            <a:alphaModFix/>
          </a:blip>
          <a:srcRect/>
          <a:stretch/>
        </p:blipFill>
        <p:spPr>
          <a:xfrm>
            <a:off x="0" y="294041"/>
            <a:ext cx="6807200" cy="869950"/>
          </a:xfrm>
          <a:prstGeom prst="rect">
            <a:avLst/>
          </a:prstGeom>
          <a:noFill/>
          <a:ln>
            <a:noFill/>
          </a:ln>
        </p:spPr>
      </p:pic>
      <p:sp>
        <p:nvSpPr>
          <p:cNvPr id="759" name="Google Shape;759;p44"/>
          <p:cNvSpPr txBox="1">
            <a:spLocks noGrp="1"/>
          </p:cNvSpPr>
          <p:nvPr>
            <p:ph type="title"/>
          </p:nvPr>
        </p:nvSpPr>
        <p:spPr>
          <a:xfrm>
            <a:off x="0" y="294041"/>
            <a:ext cx="6807200"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sz="3200" b="1" dirty="0">
                <a:solidFill>
                  <a:schemeClr val="lt1"/>
                </a:solidFill>
              </a:rPr>
              <a:t>Was </a:t>
            </a:r>
            <a:r>
              <a:rPr lang="en-GB" sz="3200" b="1" dirty="0" err="1">
                <a:solidFill>
                  <a:schemeClr val="lt1"/>
                </a:solidFill>
              </a:rPr>
              <a:t>ist</a:t>
            </a:r>
            <a:r>
              <a:rPr lang="en-GB" sz="3200" b="1" dirty="0">
                <a:solidFill>
                  <a:schemeClr val="lt1"/>
                </a:solidFill>
              </a:rPr>
              <a:t> die </a:t>
            </a:r>
            <a:r>
              <a:rPr lang="en-GB" sz="3200" b="1" dirty="0" err="1">
                <a:solidFill>
                  <a:schemeClr val="lt1"/>
                </a:solidFill>
              </a:rPr>
              <a:t>Ausnahme</a:t>
            </a:r>
            <a:r>
              <a:rPr lang="en-GB" sz="3200" b="1" dirty="0">
                <a:solidFill>
                  <a:schemeClr val="lt1"/>
                </a:solidFill>
              </a:rPr>
              <a:t>?  [1/6]</a:t>
            </a:r>
            <a:endParaRPr sz="3200" b="1" dirty="0">
              <a:solidFill>
                <a:schemeClr val="lt1"/>
              </a:solidFill>
            </a:endParaRPr>
          </a:p>
        </p:txBody>
      </p:sp>
      <p:sp>
        <p:nvSpPr>
          <p:cNvPr id="760" name="Google Shape;760;p44"/>
          <p:cNvSpPr/>
          <p:nvPr/>
        </p:nvSpPr>
        <p:spPr>
          <a:xfrm>
            <a:off x="10559845" y="247046"/>
            <a:ext cx="1399355"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sprechen</a:t>
            </a:r>
            <a:endParaRPr sz="2000" b="1" i="0" u="none" strike="noStrike" cap="none">
              <a:solidFill>
                <a:srgbClr val="FFFFFF"/>
              </a:solidFill>
              <a:latin typeface="Century Gothic"/>
              <a:ea typeface="Century Gothic"/>
              <a:cs typeface="Century Gothic"/>
              <a:sym typeface="Century Gothic"/>
            </a:endParaRPr>
          </a:p>
        </p:txBody>
      </p:sp>
      <p:pic>
        <p:nvPicPr>
          <p:cNvPr id="761" name="Google Shape;761;p44"/>
          <p:cNvPicPr preferRelativeResize="0"/>
          <p:nvPr/>
        </p:nvPicPr>
        <p:blipFill rotWithShape="1">
          <a:blip r:embed="rId5">
            <a:alphaModFix/>
          </a:blip>
          <a:srcRect/>
          <a:stretch/>
        </p:blipFill>
        <p:spPr>
          <a:xfrm>
            <a:off x="9100866" y="1708023"/>
            <a:ext cx="2808095" cy="2103146"/>
          </a:xfrm>
          <a:prstGeom prst="rect">
            <a:avLst/>
          </a:prstGeom>
          <a:noFill/>
          <a:ln>
            <a:noFill/>
          </a:ln>
        </p:spPr>
      </p:pic>
      <p:pic>
        <p:nvPicPr>
          <p:cNvPr id="762" name="Google Shape;762;p44"/>
          <p:cNvPicPr preferRelativeResize="0"/>
          <p:nvPr/>
        </p:nvPicPr>
        <p:blipFill rotWithShape="1">
          <a:blip r:embed="rId6">
            <a:alphaModFix/>
          </a:blip>
          <a:srcRect/>
          <a:stretch/>
        </p:blipFill>
        <p:spPr>
          <a:xfrm>
            <a:off x="6096000" y="1990902"/>
            <a:ext cx="1529661" cy="1537387"/>
          </a:xfrm>
          <a:prstGeom prst="rect">
            <a:avLst/>
          </a:prstGeom>
          <a:noFill/>
          <a:ln>
            <a:noFill/>
          </a:ln>
        </p:spPr>
      </p:pic>
      <p:pic>
        <p:nvPicPr>
          <p:cNvPr id="763" name="Google Shape;763;p44"/>
          <p:cNvPicPr preferRelativeResize="0"/>
          <p:nvPr/>
        </p:nvPicPr>
        <p:blipFill rotWithShape="1">
          <a:blip r:embed="rId7">
            <a:alphaModFix/>
          </a:blip>
          <a:srcRect/>
          <a:stretch/>
        </p:blipFill>
        <p:spPr>
          <a:xfrm>
            <a:off x="300038" y="1891613"/>
            <a:ext cx="1360265" cy="1821275"/>
          </a:xfrm>
          <a:prstGeom prst="rect">
            <a:avLst/>
          </a:prstGeom>
          <a:noFill/>
          <a:ln>
            <a:noFill/>
          </a:ln>
        </p:spPr>
      </p:pic>
      <p:pic>
        <p:nvPicPr>
          <p:cNvPr id="764" name="Google Shape;764;p44"/>
          <p:cNvPicPr preferRelativeResize="0"/>
          <p:nvPr/>
        </p:nvPicPr>
        <p:blipFill rotWithShape="1">
          <a:blip r:embed="rId8">
            <a:alphaModFix/>
          </a:blip>
          <a:srcRect r="48752"/>
          <a:stretch/>
        </p:blipFill>
        <p:spPr>
          <a:xfrm>
            <a:off x="2672556" y="1534954"/>
            <a:ext cx="1948239" cy="2534592"/>
          </a:xfrm>
          <a:prstGeom prst="rect">
            <a:avLst/>
          </a:prstGeom>
          <a:noFill/>
          <a:ln>
            <a:noFill/>
          </a:ln>
        </p:spPr>
      </p:pic>
      <p:sp>
        <p:nvSpPr>
          <p:cNvPr id="765" name="Google Shape;765;p44"/>
          <p:cNvSpPr/>
          <p:nvPr/>
        </p:nvSpPr>
        <p:spPr>
          <a:xfrm>
            <a:off x="1998508" y="1318365"/>
            <a:ext cx="3359889" cy="3189767"/>
          </a:xfrm>
          <a:prstGeom prst="ellipse">
            <a:avLst/>
          </a:prstGeom>
          <a:noFill/>
          <a:ln w="57150" cap="flat" cmpd="sng">
            <a:solidFill>
              <a:srgbClr val="DAA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766" name="Google Shape;766;p44"/>
          <p:cNvSpPr txBox="1"/>
          <p:nvPr/>
        </p:nvSpPr>
        <p:spPr>
          <a:xfrm>
            <a:off x="166485" y="5209954"/>
            <a:ext cx="162736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1F4E79"/>
                </a:solidFill>
                <a:latin typeface="Century Gothic"/>
                <a:ea typeface="Century Gothic"/>
                <a:cs typeface="Century Gothic"/>
                <a:sym typeface="Century Gothic"/>
              </a:rPr>
              <a:t>das Heft</a:t>
            </a:r>
            <a:endParaRPr/>
          </a:p>
        </p:txBody>
      </p:sp>
      <p:sp>
        <p:nvSpPr>
          <p:cNvPr id="767" name="Google Shape;767;p44"/>
          <p:cNvSpPr txBox="1"/>
          <p:nvPr/>
        </p:nvSpPr>
        <p:spPr>
          <a:xfrm>
            <a:off x="2570098" y="5209954"/>
            <a:ext cx="215315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DAA520"/>
                </a:solidFill>
                <a:latin typeface="Century Gothic"/>
                <a:ea typeface="Century Gothic"/>
                <a:cs typeface="Century Gothic"/>
                <a:sym typeface="Century Gothic"/>
              </a:rPr>
              <a:t>die</a:t>
            </a:r>
            <a:r>
              <a:rPr lang="en-GB" sz="2800">
                <a:solidFill>
                  <a:srgbClr val="1F4E79"/>
                </a:solidFill>
                <a:latin typeface="Century Gothic"/>
                <a:ea typeface="Century Gothic"/>
                <a:cs typeface="Century Gothic"/>
                <a:sym typeface="Century Gothic"/>
              </a:rPr>
              <a:t> Flasche</a:t>
            </a:r>
            <a:endParaRPr sz="2800">
              <a:solidFill>
                <a:srgbClr val="1F4E79"/>
              </a:solidFill>
              <a:latin typeface="Century Gothic"/>
              <a:ea typeface="Century Gothic"/>
              <a:cs typeface="Century Gothic"/>
              <a:sym typeface="Century Gothic"/>
            </a:endParaRPr>
          </a:p>
        </p:txBody>
      </p:sp>
      <p:sp>
        <p:nvSpPr>
          <p:cNvPr id="768" name="Google Shape;768;p44"/>
          <p:cNvSpPr txBox="1"/>
          <p:nvPr/>
        </p:nvSpPr>
        <p:spPr>
          <a:xfrm>
            <a:off x="6047145" y="5187370"/>
            <a:ext cx="172515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1F4E79"/>
                </a:solidFill>
                <a:latin typeface="Century Gothic"/>
                <a:ea typeface="Century Gothic"/>
                <a:cs typeface="Century Gothic"/>
                <a:sym typeface="Century Gothic"/>
              </a:rPr>
              <a:t>das Paar</a:t>
            </a:r>
            <a:endParaRPr sz="2800">
              <a:solidFill>
                <a:srgbClr val="1F4E79"/>
              </a:solidFill>
              <a:latin typeface="Century Gothic"/>
              <a:ea typeface="Century Gothic"/>
              <a:cs typeface="Century Gothic"/>
              <a:sym typeface="Century Gothic"/>
            </a:endParaRPr>
          </a:p>
        </p:txBody>
      </p:sp>
      <p:sp>
        <p:nvSpPr>
          <p:cNvPr id="769" name="Google Shape;769;p44"/>
          <p:cNvSpPr txBox="1"/>
          <p:nvPr/>
        </p:nvSpPr>
        <p:spPr>
          <a:xfrm>
            <a:off x="9774710" y="5212839"/>
            <a:ext cx="214513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1F4E79"/>
                </a:solidFill>
                <a:latin typeface="Century Gothic"/>
                <a:ea typeface="Century Gothic"/>
                <a:cs typeface="Century Gothic"/>
                <a:sym typeface="Century Gothic"/>
              </a:rPr>
              <a:t>das Fenster</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6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6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74"/>
        <p:cNvGrpSpPr/>
        <p:nvPr/>
      </p:nvGrpSpPr>
      <p:grpSpPr>
        <a:xfrm>
          <a:off x="0" y="0"/>
          <a:ext cx="0" cy="0"/>
          <a:chOff x="0" y="0"/>
          <a:chExt cx="0" cy="0"/>
        </a:xfrm>
      </p:grpSpPr>
      <p:pic>
        <p:nvPicPr>
          <p:cNvPr id="775" name="Google Shape;775;p45" descr="background rectangle"/>
          <p:cNvPicPr preferRelativeResize="0"/>
          <p:nvPr/>
        </p:nvPicPr>
        <p:blipFill rotWithShape="1">
          <a:blip r:embed="rId4">
            <a:alphaModFix/>
          </a:blip>
          <a:srcRect/>
          <a:stretch/>
        </p:blipFill>
        <p:spPr>
          <a:xfrm>
            <a:off x="0" y="294041"/>
            <a:ext cx="6807200" cy="869950"/>
          </a:xfrm>
          <a:prstGeom prst="rect">
            <a:avLst/>
          </a:prstGeom>
          <a:noFill/>
          <a:ln>
            <a:noFill/>
          </a:ln>
        </p:spPr>
      </p:pic>
      <p:sp>
        <p:nvSpPr>
          <p:cNvPr id="776" name="Google Shape;776;p45"/>
          <p:cNvSpPr txBox="1">
            <a:spLocks noGrp="1"/>
          </p:cNvSpPr>
          <p:nvPr>
            <p:ph type="title"/>
          </p:nvPr>
        </p:nvSpPr>
        <p:spPr>
          <a:xfrm>
            <a:off x="0" y="294041"/>
            <a:ext cx="6807200"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sz="3200" b="1" dirty="0">
                <a:solidFill>
                  <a:schemeClr val="lt1"/>
                </a:solidFill>
              </a:rPr>
              <a:t>Was </a:t>
            </a:r>
            <a:r>
              <a:rPr lang="en-GB" sz="3200" b="1" dirty="0" err="1">
                <a:solidFill>
                  <a:schemeClr val="lt1"/>
                </a:solidFill>
              </a:rPr>
              <a:t>ist</a:t>
            </a:r>
            <a:r>
              <a:rPr lang="en-GB" sz="3200" b="1" dirty="0">
                <a:solidFill>
                  <a:schemeClr val="lt1"/>
                </a:solidFill>
              </a:rPr>
              <a:t> die </a:t>
            </a:r>
            <a:r>
              <a:rPr lang="en-GB" sz="3200" b="1" dirty="0" err="1">
                <a:solidFill>
                  <a:schemeClr val="lt1"/>
                </a:solidFill>
              </a:rPr>
              <a:t>Ausnahme</a:t>
            </a:r>
            <a:r>
              <a:rPr lang="en-GB" sz="3200" b="1" dirty="0">
                <a:solidFill>
                  <a:schemeClr val="lt1"/>
                </a:solidFill>
              </a:rPr>
              <a:t>?  [2/6]</a:t>
            </a:r>
            <a:endParaRPr sz="3200" b="1" dirty="0">
              <a:solidFill>
                <a:schemeClr val="lt1"/>
              </a:solidFill>
            </a:endParaRPr>
          </a:p>
        </p:txBody>
      </p:sp>
      <p:pic>
        <p:nvPicPr>
          <p:cNvPr id="777" name="Google Shape;777;p45"/>
          <p:cNvPicPr preferRelativeResize="0"/>
          <p:nvPr/>
        </p:nvPicPr>
        <p:blipFill rotWithShape="1">
          <a:blip r:embed="rId5">
            <a:alphaModFix/>
          </a:blip>
          <a:srcRect/>
          <a:stretch/>
        </p:blipFill>
        <p:spPr>
          <a:xfrm>
            <a:off x="584503" y="2244630"/>
            <a:ext cx="703400" cy="1221694"/>
          </a:xfrm>
          <a:prstGeom prst="rect">
            <a:avLst/>
          </a:prstGeom>
          <a:noFill/>
          <a:ln>
            <a:noFill/>
          </a:ln>
        </p:spPr>
      </p:pic>
      <p:pic>
        <p:nvPicPr>
          <p:cNvPr id="778" name="Google Shape;778;p45"/>
          <p:cNvPicPr preferRelativeResize="0"/>
          <p:nvPr/>
        </p:nvPicPr>
        <p:blipFill rotWithShape="1">
          <a:blip r:embed="rId6">
            <a:alphaModFix/>
          </a:blip>
          <a:srcRect/>
          <a:stretch/>
        </p:blipFill>
        <p:spPr>
          <a:xfrm>
            <a:off x="6172185" y="2302055"/>
            <a:ext cx="2147435" cy="1213301"/>
          </a:xfrm>
          <a:prstGeom prst="rect">
            <a:avLst/>
          </a:prstGeom>
          <a:noFill/>
          <a:ln>
            <a:noFill/>
          </a:ln>
        </p:spPr>
      </p:pic>
      <p:pic>
        <p:nvPicPr>
          <p:cNvPr id="779" name="Google Shape;779;p45"/>
          <p:cNvPicPr preferRelativeResize="0"/>
          <p:nvPr/>
        </p:nvPicPr>
        <p:blipFill rotWithShape="1">
          <a:blip r:embed="rId7">
            <a:alphaModFix/>
          </a:blip>
          <a:srcRect/>
          <a:stretch/>
        </p:blipFill>
        <p:spPr>
          <a:xfrm>
            <a:off x="1463925" y="2293662"/>
            <a:ext cx="681823" cy="1190200"/>
          </a:xfrm>
          <a:prstGeom prst="rect">
            <a:avLst/>
          </a:prstGeom>
          <a:noFill/>
          <a:ln>
            <a:noFill/>
          </a:ln>
        </p:spPr>
      </p:pic>
      <p:pic>
        <p:nvPicPr>
          <p:cNvPr id="780" name="Google Shape;780;p45"/>
          <p:cNvPicPr preferRelativeResize="0"/>
          <p:nvPr/>
        </p:nvPicPr>
        <p:blipFill rotWithShape="1">
          <a:blip r:embed="rId8">
            <a:alphaModFix/>
          </a:blip>
          <a:srcRect/>
          <a:stretch/>
        </p:blipFill>
        <p:spPr>
          <a:xfrm>
            <a:off x="3363490" y="1635098"/>
            <a:ext cx="1590953" cy="2112958"/>
          </a:xfrm>
          <a:prstGeom prst="rect">
            <a:avLst/>
          </a:prstGeom>
          <a:noFill/>
          <a:ln>
            <a:noFill/>
          </a:ln>
        </p:spPr>
      </p:pic>
      <p:pic>
        <p:nvPicPr>
          <p:cNvPr id="781" name="Google Shape;781;p45"/>
          <p:cNvPicPr preferRelativeResize="0"/>
          <p:nvPr/>
        </p:nvPicPr>
        <p:blipFill rotWithShape="1">
          <a:blip r:embed="rId9">
            <a:alphaModFix/>
          </a:blip>
          <a:srcRect/>
          <a:stretch/>
        </p:blipFill>
        <p:spPr>
          <a:xfrm>
            <a:off x="9251496" y="1659118"/>
            <a:ext cx="1864287" cy="2064918"/>
          </a:xfrm>
          <a:prstGeom prst="rect">
            <a:avLst/>
          </a:prstGeom>
          <a:noFill/>
          <a:ln>
            <a:noFill/>
          </a:ln>
        </p:spPr>
      </p:pic>
      <p:sp>
        <p:nvSpPr>
          <p:cNvPr id="782" name="Google Shape;782;p45"/>
          <p:cNvSpPr/>
          <p:nvPr/>
        </p:nvSpPr>
        <p:spPr>
          <a:xfrm>
            <a:off x="8503694" y="1072735"/>
            <a:ext cx="3359889" cy="3189767"/>
          </a:xfrm>
          <a:prstGeom prst="ellipse">
            <a:avLst/>
          </a:prstGeom>
          <a:noFill/>
          <a:ln w="57150" cap="flat" cmpd="sng">
            <a:solidFill>
              <a:srgbClr val="DAA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783" name="Google Shape;783;p45"/>
          <p:cNvSpPr txBox="1"/>
          <p:nvPr/>
        </p:nvSpPr>
        <p:spPr>
          <a:xfrm>
            <a:off x="645740" y="5236402"/>
            <a:ext cx="128432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1F4E79"/>
                </a:solidFill>
                <a:latin typeface="Century Gothic"/>
                <a:ea typeface="Century Gothic"/>
                <a:cs typeface="Century Gothic"/>
                <a:sym typeface="Century Gothic"/>
              </a:rPr>
              <a:t>besser</a:t>
            </a:r>
            <a:endParaRPr sz="2800">
              <a:solidFill>
                <a:srgbClr val="1F4E79"/>
              </a:solidFill>
              <a:latin typeface="Century Gothic"/>
              <a:ea typeface="Century Gothic"/>
              <a:cs typeface="Century Gothic"/>
              <a:sym typeface="Century Gothic"/>
            </a:endParaRPr>
          </a:p>
        </p:txBody>
      </p:sp>
      <p:sp>
        <p:nvSpPr>
          <p:cNvPr id="784" name="Google Shape;784;p45"/>
          <p:cNvSpPr txBox="1"/>
          <p:nvPr/>
        </p:nvSpPr>
        <p:spPr>
          <a:xfrm>
            <a:off x="3245022" y="5236402"/>
            <a:ext cx="151836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115076"/>
                </a:solidFill>
                <a:latin typeface="Century Gothic"/>
                <a:ea typeface="Century Gothic"/>
                <a:cs typeface="Century Gothic"/>
                <a:sym typeface="Century Gothic"/>
              </a:rPr>
              <a:t>denken</a:t>
            </a:r>
            <a:endParaRPr sz="2800">
              <a:solidFill>
                <a:srgbClr val="115076"/>
              </a:solidFill>
              <a:latin typeface="Century Gothic"/>
              <a:ea typeface="Century Gothic"/>
              <a:cs typeface="Century Gothic"/>
              <a:sym typeface="Century Gothic"/>
            </a:endParaRPr>
          </a:p>
        </p:txBody>
      </p:sp>
      <p:sp>
        <p:nvSpPr>
          <p:cNvPr id="785" name="Google Shape;785;p45"/>
          <p:cNvSpPr txBox="1"/>
          <p:nvPr/>
        </p:nvSpPr>
        <p:spPr>
          <a:xfrm>
            <a:off x="6446644" y="5236402"/>
            <a:ext cx="159851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1F4E79"/>
                </a:solidFill>
                <a:latin typeface="Century Gothic"/>
                <a:ea typeface="Century Gothic"/>
                <a:cs typeface="Century Gothic"/>
                <a:sym typeface="Century Gothic"/>
              </a:rPr>
              <a:t>das Bett</a:t>
            </a:r>
            <a:endParaRPr/>
          </a:p>
        </p:txBody>
      </p:sp>
      <p:sp>
        <p:nvSpPr>
          <p:cNvPr id="786" name="Google Shape;786;p45"/>
          <p:cNvSpPr txBox="1"/>
          <p:nvPr/>
        </p:nvSpPr>
        <p:spPr>
          <a:xfrm>
            <a:off x="9368350" y="5236402"/>
            <a:ext cx="163057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1F4E79"/>
                </a:solidFill>
                <a:latin typeface="Century Gothic"/>
                <a:ea typeface="Century Gothic"/>
                <a:cs typeface="Century Gothic"/>
                <a:sym typeface="Century Gothic"/>
              </a:rPr>
              <a:t>die Id</a:t>
            </a:r>
            <a:r>
              <a:rPr lang="en-GB" sz="2800" b="1">
                <a:solidFill>
                  <a:srgbClr val="DAA520"/>
                </a:solidFill>
                <a:latin typeface="Century Gothic"/>
                <a:ea typeface="Century Gothic"/>
                <a:cs typeface="Century Gothic"/>
                <a:sym typeface="Century Gothic"/>
              </a:rPr>
              <a:t>ee</a:t>
            </a:r>
            <a:endParaRPr sz="2800" b="1">
              <a:solidFill>
                <a:srgbClr val="DAA520"/>
              </a:solidFill>
              <a:latin typeface="Century Gothic"/>
              <a:ea typeface="Century Gothic"/>
              <a:cs typeface="Century Gothic"/>
              <a:sym typeface="Century Gothic"/>
            </a:endParaRPr>
          </a:p>
        </p:txBody>
      </p:sp>
      <p:sp>
        <p:nvSpPr>
          <p:cNvPr id="787" name="Google Shape;787;p45"/>
          <p:cNvSpPr/>
          <p:nvPr/>
        </p:nvSpPr>
        <p:spPr>
          <a:xfrm>
            <a:off x="10559845" y="247046"/>
            <a:ext cx="1399355"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sprechen</a:t>
            </a:r>
            <a:endParaRPr sz="2000" b="1" i="0" u="none" strike="noStrike" cap="none">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8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8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2"/>
        <p:cNvGrpSpPr/>
        <p:nvPr/>
      </p:nvGrpSpPr>
      <p:grpSpPr>
        <a:xfrm>
          <a:off x="0" y="0"/>
          <a:ext cx="0" cy="0"/>
          <a:chOff x="0" y="0"/>
          <a:chExt cx="0" cy="0"/>
        </a:xfrm>
      </p:grpSpPr>
      <p:pic>
        <p:nvPicPr>
          <p:cNvPr id="793" name="Google Shape;793;p46" descr="background rectangle"/>
          <p:cNvPicPr preferRelativeResize="0"/>
          <p:nvPr/>
        </p:nvPicPr>
        <p:blipFill rotWithShape="1">
          <a:blip r:embed="rId4">
            <a:alphaModFix/>
          </a:blip>
          <a:srcRect/>
          <a:stretch/>
        </p:blipFill>
        <p:spPr>
          <a:xfrm>
            <a:off x="0" y="294041"/>
            <a:ext cx="6807200" cy="869950"/>
          </a:xfrm>
          <a:prstGeom prst="rect">
            <a:avLst/>
          </a:prstGeom>
          <a:noFill/>
          <a:ln>
            <a:noFill/>
          </a:ln>
        </p:spPr>
      </p:pic>
      <p:sp>
        <p:nvSpPr>
          <p:cNvPr id="794" name="Google Shape;794;p46"/>
          <p:cNvSpPr txBox="1">
            <a:spLocks noGrp="1"/>
          </p:cNvSpPr>
          <p:nvPr>
            <p:ph type="title"/>
          </p:nvPr>
        </p:nvSpPr>
        <p:spPr>
          <a:xfrm>
            <a:off x="0" y="294041"/>
            <a:ext cx="6807200"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sz="3200" b="1" dirty="0">
                <a:solidFill>
                  <a:schemeClr val="lt1"/>
                </a:solidFill>
              </a:rPr>
              <a:t>Was </a:t>
            </a:r>
            <a:r>
              <a:rPr lang="en-GB" sz="3200" b="1" dirty="0" err="1">
                <a:solidFill>
                  <a:schemeClr val="lt1"/>
                </a:solidFill>
              </a:rPr>
              <a:t>ist</a:t>
            </a:r>
            <a:r>
              <a:rPr lang="en-GB" sz="3200" b="1" dirty="0">
                <a:solidFill>
                  <a:schemeClr val="lt1"/>
                </a:solidFill>
              </a:rPr>
              <a:t> die </a:t>
            </a:r>
            <a:r>
              <a:rPr lang="en-GB" sz="3200" b="1" dirty="0" err="1">
                <a:solidFill>
                  <a:schemeClr val="lt1"/>
                </a:solidFill>
              </a:rPr>
              <a:t>Ausnahme</a:t>
            </a:r>
            <a:r>
              <a:rPr lang="en-GB" sz="3200" b="1" dirty="0">
                <a:solidFill>
                  <a:schemeClr val="lt1"/>
                </a:solidFill>
              </a:rPr>
              <a:t>?  [3/6]</a:t>
            </a:r>
            <a:endParaRPr sz="3200" b="1" dirty="0">
              <a:solidFill>
                <a:schemeClr val="lt1"/>
              </a:solidFill>
            </a:endParaRPr>
          </a:p>
        </p:txBody>
      </p:sp>
      <p:sp>
        <p:nvSpPr>
          <p:cNvPr id="795" name="Google Shape;795;p46"/>
          <p:cNvSpPr txBox="1"/>
          <p:nvPr/>
        </p:nvSpPr>
        <p:spPr>
          <a:xfrm>
            <a:off x="610107" y="5187370"/>
            <a:ext cx="168668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1F4E79"/>
                </a:solidFill>
                <a:latin typeface="Century Gothic"/>
                <a:ea typeface="Century Gothic"/>
                <a:cs typeface="Century Gothic"/>
                <a:sym typeface="Century Gothic"/>
              </a:rPr>
              <a:t>der Tisch</a:t>
            </a:r>
            <a:endParaRPr/>
          </a:p>
        </p:txBody>
      </p:sp>
      <p:sp>
        <p:nvSpPr>
          <p:cNvPr id="796" name="Google Shape;796;p46"/>
          <p:cNvSpPr txBox="1"/>
          <p:nvPr/>
        </p:nvSpPr>
        <p:spPr>
          <a:xfrm>
            <a:off x="3807981" y="5187370"/>
            <a:ext cx="151035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115076"/>
                </a:solidFill>
                <a:latin typeface="Century Gothic"/>
                <a:ea typeface="Century Gothic"/>
                <a:cs typeface="Century Gothic"/>
                <a:sym typeface="Century Gothic"/>
              </a:rPr>
              <a:t>der Tag</a:t>
            </a:r>
            <a:endParaRPr/>
          </a:p>
        </p:txBody>
      </p:sp>
      <p:sp>
        <p:nvSpPr>
          <p:cNvPr id="797" name="Google Shape;797;p46"/>
          <p:cNvSpPr txBox="1"/>
          <p:nvPr/>
        </p:nvSpPr>
        <p:spPr>
          <a:xfrm>
            <a:off x="6985269" y="5187370"/>
            <a:ext cx="165141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DAA520"/>
                </a:solidFill>
                <a:latin typeface="Century Gothic"/>
                <a:ea typeface="Century Gothic"/>
                <a:cs typeface="Century Gothic"/>
                <a:sym typeface="Century Gothic"/>
              </a:rPr>
              <a:t>die</a:t>
            </a:r>
            <a:r>
              <a:rPr lang="en-GB" sz="2800">
                <a:solidFill>
                  <a:srgbClr val="1F4E79"/>
                </a:solidFill>
                <a:latin typeface="Century Gothic"/>
                <a:ea typeface="Century Gothic"/>
                <a:cs typeface="Century Gothic"/>
                <a:sym typeface="Century Gothic"/>
              </a:rPr>
              <a:t> Tafel</a:t>
            </a:r>
            <a:endParaRPr/>
          </a:p>
        </p:txBody>
      </p:sp>
      <p:sp>
        <p:nvSpPr>
          <p:cNvPr id="798" name="Google Shape;798;p46"/>
          <p:cNvSpPr txBox="1"/>
          <p:nvPr/>
        </p:nvSpPr>
        <p:spPr>
          <a:xfrm>
            <a:off x="9482810" y="5187370"/>
            <a:ext cx="188545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1F4E79"/>
                </a:solidFill>
                <a:latin typeface="Century Gothic"/>
                <a:ea typeface="Century Gothic"/>
                <a:cs typeface="Century Gothic"/>
                <a:sym typeface="Century Gothic"/>
              </a:rPr>
              <a:t>der Mann</a:t>
            </a:r>
            <a:endParaRPr sz="2800" b="1">
              <a:solidFill>
                <a:srgbClr val="DAA520"/>
              </a:solidFill>
              <a:latin typeface="Century Gothic"/>
              <a:ea typeface="Century Gothic"/>
              <a:cs typeface="Century Gothic"/>
              <a:sym typeface="Century Gothic"/>
            </a:endParaRPr>
          </a:p>
        </p:txBody>
      </p:sp>
      <p:pic>
        <p:nvPicPr>
          <p:cNvPr id="799" name="Google Shape;799;p46"/>
          <p:cNvPicPr preferRelativeResize="0"/>
          <p:nvPr/>
        </p:nvPicPr>
        <p:blipFill rotWithShape="1">
          <a:blip r:embed="rId5">
            <a:alphaModFix/>
          </a:blip>
          <a:srcRect/>
          <a:stretch/>
        </p:blipFill>
        <p:spPr>
          <a:xfrm>
            <a:off x="137153" y="2133291"/>
            <a:ext cx="2632588" cy="1595508"/>
          </a:xfrm>
          <a:prstGeom prst="rect">
            <a:avLst/>
          </a:prstGeom>
          <a:noFill/>
          <a:ln>
            <a:noFill/>
          </a:ln>
        </p:spPr>
      </p:pic>
      <p:pic>
        <p:nvPicPr>
          <p:cNvPr id="800" name="Google Shape;800;p46"/>
          <p:cNvPicPr preferRelativeResize="0"/>
          <p:nvPr/>
        </p:nvPicPr>
        <p:blipFill rotWithShape="1">
          <a:blip r:embed="rId6">
            <a:alphaModFix/>
          </a:blip>
          <a:srcRect/>
          <a:stretch/>
        </p:blipFill>
        <p:spPr>
          <a:xfrm>
            <a:off x="6382226" y="1962670"/>
            <a:ext cx="2857500" cy="1936750"/>
          </a:xfrm>
          <a:prstGeom prst="rect">
            <a:avLst/>
          </a:prstGeom>
          <a:noFill/>
          <a:ln>
            <a:noFill/>
          </a:ln>
        </p:spPr>
      </p:pic>
      <p:grpSp>
        <p:nvGrpSpPr>
          <p:cNvPr id="801" name="Google Shape;801;p46"/>
          <p:cNvGrpSpPr/>
          <p:nvPr/>
        </p:nvGrpSpPr>
        <p:grpSpPr>
          <a:xfrm>
            <a:off x="3516624" y="1962670"/>
            <a:ext cx="2118718" cy="1771838"/>
            <a:chOff x="5398466" y="4221579"/>
            <a:chExt cx="2118718" cy="1771838"/>
          </a:xfrm>
        </p:grpSpPr>
        <p:pic>
          <p:nvPicPr>
            <p:cNvPr id="802" name="Google Shape;802;p46"/>
            <p:cNvPicPr preferRelativeResize="0"/>
            <p:nvPr/>
          </p:nvPicPr>
          <p:blipFill rotWithShape="1">
            <a:blip r:embed="rId7">
              <a:alphaModFix/>
            </a:blip>
            <a:srcRect/>
            <a:stretch/>
          </p:blipFill>
          <p:spPr>
            <a:xfrm>
              <a:off x="5398466" y="4997507"/>
              <a:ext cx="1005969" cy="995910"/>
            </a:xfrm>
            <a:prstGeom prst="rect">
              <a:avLst/>
            </a:prstGeom>
            <a:noFill/>
            <a:ln>
              <a:noFill/>
            </a:ln>
          </p:spPr>
        </p:pic>
        <p:pic>
          <p:nvPicPr>
            <p:cNvPr id="803" name="Google Shape;803;p46"/>
            <p:cNvPicPr preferRelativeResize="0"/>
            <p:nvPr/>
          </p:nvPicPr>
          <p:blipFill rotWithShape="1">
            <a:blip r:embed="rId8">
              <a:alphaModFix/>
            </a:blip>
            <a:srcRect/>
            <a:stretch/>
          </p:blipFill>
          <p:spPr>
            <a:xfrm>
              <a:off x="6404435" y="4985249"/>
              <a:ext cx="1112749" cy="995910"/>
            </a:xfrm>
            <a:prstGeom prst="rect">
              <a:avLst/>
            </a:prstGeom>
            <a:noFill/>
            <a:ln>
              <a:noFill/>
            </a:ln>
          </p:spPr>
        </p:pic>
        <p:pic>
          <p:nvPicPr>
            <p:cNvPr id="804" name="Google Shape;804;p46"/>
            <p:cNvPicPr preferRelativeResize="0"/>
            <p:nvPr/>
          </p:nvPicPr>
          <p:blipFill rotWithShape="1">
            <a:blip r:embed="rId9">
              <a:alphaModFix/>
            </a:blip>
            <a:srcRect/>
            <a:stretch/>
          </p:blipFill>
          <p:spPr>
            <a:xfrm>
              <a:off x="5752289" y="4221579"/>
              <a:ext cx="687422" cy="716064"/>
            </a:xfrm>
            <a:prstGeom prst="rect">
              <a:avLst/>
            </a:prstGeom>
            <a:noFill/>
            <a:ln>
              <a:noFill/>
            </a:ln>
          </p:spPr>
        </p:pic>
        <p:pic>
          <p:nvPicPr>
            <p:cNvPr id="805" name="Google Shape;805;p46"/>
            <p:cNvPicPr preferRelativeResize="0"/>
            <p:nvPr/>
          </p:nvPicPr>
          <p:blipFill rotWithShape="1">
            <a:blip r:embed="rId10">
              <a:alphaModFix/>
            </a:blip>
            <a:srcRect/>
            <a:stretch/>
          </p:blipFill>
          <p:spPr>
            <a:xfrm>
              <a:off x="6650689" y="4330141"/>
              <a:ext cx="527439" cy="601517"/>
            </a:xfrm>
            <a:prstGeom prst="rect">
              <a:avLst/>
            </a:prstGeom>
            <a:noFill/>
            <a:ln>
              <a:noFill/>
            </a:ln>
          </p:spPr>
        </p:pic>
      </p:grpSp>
      <p:pic>
        <p:nvPicPr>
          <p:cNvPr id="806" name="Google Shape;806;p46"/>
          <p:cNvPicPr preferRelativeResize="0"/>
          <p:nvPr/>
        </p:nvPicPr>
        <p:blipFill rotWithShape="1">
          <a:blip r:embed="rId11">
            <a:alphaModFix/>
          </a:blip>
          <a:srcRect/>
          <a:stretch/>
        </p:blipFill>
        <p:spPr>
          <a:xfrm>
            <a:off x="9986610" y="1903625"/>
            <a:ext cx="877855" cy="1864663"/>
          </a:xfrm>
          <a:prstGeom prst="rect">
            <a:avLst/>
          </a:prstGeom>
          <a:noFill/>
          <a:ln>
            <a:noFill/>
          </a:ln>
        </p:spPr>
      </p:pic>
      <p:sp>
        <p:nvSpPr>
          <p:cNvPr id="807" name="Google Shape;807;p46"/>
          <p:cNvSpPr/>
          <p:nvPr/>
        </p:nvSpPr>
        <p:spPr>
          <a:xfrm>
            <a:off x="5944310" y="1163991"/>
            <a:ext cx="3733331" cy="3579879"/>
          </a:xfrm>
          <a:prstGeom prst="ellipse">
            <a:avLst/>
          </a:prstGeom>
          <a:noFill/>
          <a:ln w="57150" cap="flat" cmpd="sng">
            <a:solidFill>
              <a:srgbClr val="DAA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08" name="Google Shape;808;p46"/>
          <p:cNvSpPr/>
          <p:nvPr/>
        </p:nvSpPr>
        <p:spPr>
          <a:xfrm>
            <a:off x="10559845" y="247046"/>
            <a:ext cx="1399355"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sprechen</a:t>
            </a:r>
            <a:endParaRPr sz="2000" b="1" i="0" u="none" strike="noStrike" cap="none">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9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9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13"/>
        <p:cNvGrpSpPr/>
        <p:nvPr/>
      </p:nvGrpSpPr>
      <p:grpSpPr>
        <a:xfrm>
          <a:off x="0" y="0"/>
          <a:ext cx="0" cy="0"/>
          <a:chOff x="0" y="0"/>
          <a:chExt cx="0" cy="0"/>
        </a:xfrm>
      </p:grpSpPr>
      <p:pic>
        <p:nvPicPr>
          <p:cNvPr id="814" name="Google Shape;814;p47" descr="background rectangle"/>
          <p:cNvPicPr preferRelativeResize="0"/>
          <p:nvPr/>
        </p:nvPicPr>
        <p:blipFill rotWithShape="1">
          <a:blip r:embed="rId4">
            <a:alphaModFix/>
          </a:blip>
          <a:srcRect/>
          <a:stretch/>
        </p:blipFill>
        <p:spPr>
          <a:xfrm>
            <a:off x="0" y="294041"/>
            <a:ext cx="6807200" cy="869950"/>
          </a:xfrm>
          <a:prstGeom prst="rect">
            <a:avLst/>
          </a:prstGeom>
          <a:noFill/>
          <a:ln>
            <a:noFill/>
          </a:ln>
        </p:spPr>
      </p:pic>
      <p:sp>
        <p:nvSpPr>
          <p:cNvPr id="815" name="Google Shape;815;p47"/>
          <p:cNvSpPr txBox="1">
            <a:spLocks noGrp="1"/>
          </p:cNvSpPr>
          <p:nvPr>
            <p:ph type="title"/>
          </p:nvPr>
        </p:nvSpPr>
        <p:spPr>
          <a:xfrm>
            <a:off x="0" y="294041"/>
            <a:ext cx="6807200"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sz="3200" b="1" dirty="0">
                <a:solidFill>
                  <a:schemeClr val="lt1"/>
                </a:solidFill>
              </a:rPr>
              <a:t>Was </a:t>
            </a:r>
            <a:r>
              <a:rPr lang="en-GB" sz="3200" b="1" dirty="0" err="1">
                <a:solidFill>
                  <a:schemeClr val="lt1"/>
                </a:solidFill>
              </a:rPr>
              <a:t>ist</a:t>
            </a:r>
            <a:r>
              <a:rPr lang="en-GB" sz="3200" b="1" dirty="0">
                <a:solidFill>
                  <a:schemeClr val="lt1"/>
                </a:solidFill>
              </a:rPr>
              <a:t> die </a:t>
            </a:r>
            <a:r>
              <a:rPr lang="en-GB" sz="3200" b="1" dirty="0" err="1">
                <a:solidFill>
                  <a:schemeClr val="lt1"/>
                </a:solidFill>
              </a:rPr>
              <a:t>Ausnahme</a:t>
            </a:r>
            <a:r>
              <a:rPr lang="en-GB" sz="3200" b="1" dirty="0">
                <a:solidFill>
                  <a:schemeClr val="lt1"/>
                </a:solidFill>
              </a:rPr>
              <a:t>?  [4/6]</a:t>
            </a:r>
            <a:endParaRPr sz="3200" b="1" dirty="0">
              <a:solidFill>
                <a:schemeClr val="lt1"/>
              </a:solidFill>
            </a:endParaRPr>
          </a:p>
        </p:txBody>
      </p:sp>
      <p:pic>
        <p:nvPicPr>
          <p:cNvPr id="816" name="Google Shape;816;p47"/>
          <p:cNvPicPr preferRelativeResize="0"/>
          <p:nvPr/>
        </p:nvPicPr>
        <p:blipFill rotWithShape="1">
          <a:blip r:embed="rId5">
            <a:alphaModFix/>
          </a:blip>
          <a:srcRect/>
          <a:stretch/>
        </p:blipFill>
        <p:spPr>
          <a:xfrm>
            <a:off x="610107" y="2267114"/>
            <a:ext cx="2019073" cy="2085254"/>
          </a:xfrm>
          <a:prstGeom prst="rect">
            <a:avLst/>
          </a:prstGeom>
          <a:noFill/>
          <a:ln>
            <a:noFill/>
          </a:ln>
        </p:spPr>
      </p:pic>
      <p:sp>
        <p:nvSpPr>
          <p:cNvPr id="817" name="Google Shape;817;p47"/>
          <p:cNvSpPr txBox="1"/>
          <p:nvPr/>
        </p:nvSpPr>
        <p:spPr>
          <a:xfrm>
            <a:off x="1192101" y="5185665"/>
            <a:ext cx="107914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1F4E79"/>
                </a:solidFill>
                <a:latin typeface="Century Gothic"/>
                <a:ea typeface="Century Gothic"/>
                <a:cs typeface="Century Gothic"/>
                <a:sym typeface="Century Gothic"/>
              </a:rPr>
              <a:t>was?</a:t>
            </a:r>
            <a:endParaRPr/>
          </a:p>
        </p:txBody>
      </p:sp>
      <p:sp>
        <p:nvSpPr>
          <p:cNvPr id="818" name="Google Shape;818;p47"/>
          <p:cNvSpPr txBox="1"/>
          <p:nvPr/>
        </p:nvSpPr>
        <p:spPr>
          <a:xfrm>
            <a:off x="3807981" y="5187370"/>
            <a:ext cx="151676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115076"/>
                </a:solidFill>
                <a:latin typeface="Century Gothic"/>
                <a:ea typeface="Century Gothic"/>
                <a:cs typeface="Century Gothic"/>
                <a:sym typeface="Century Gothic"/>
              </a:rPr>
              <a:t>denken</a:t>
            </a:r>
            <a:endParaRPr sz="2800">
              <a:solidFill>
                <a:srgbClr val="115076"/>
              </a:solidFill>
              <a:latin typeface="Century Gothic"/>
              <a:ea typeface="Century Gothic"/>
              <a:cs typeface="Century Gothic"/>
              <a:sym typeface="Century Gothic"/>
            </a:endParaRPr>
          </a:p>
        </p:txBody>
      </p:sp>
      <p:sp>
        <p:nvSpPr>
          <p:cNvPr id="819" name="Google Shape;819;p47"/>
          <p:cNvSpPr txBox="1"/>
          <p:nvPr/>
        </p:nvSpPr>
        <p:spPr>
          <a:xfrm>
            <a:off x="6985269" y="5187370"/>
            <a:ext cx="126509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1F4E79"/>
                </a:solidFill>
                <a:latin typeface="Century Gothic"/>
                <a:ea typeface="Century Gothic"/>
                <a:cs typeface="Century Gothic"/>
                <a:sym typeface="Century Gothic"/>
              </a:rPr>
              <a:t>sagen</a:t>
            </a:r>
            <a:endParaRPr sz="2800">
              <a:solidFill>
                <a:srgbClr val="1F4E79"/>
              </a:solidFill>
              <a:latin typeface="Century Gothic"/>
              <a:ea typeface="Century Gothic"/>
              <a:cs typeface="Century Gothic"/>
              <a:sym typeface="Century Gothic"/>
            </a:endParaRPr>
          </a:p>
        </p:txBody>
      </p:sp>
      <p:sp>
        <p:nvSpPr>
          <p:cNvPr id="820" name="Google Shape;820;p47"/>
          <p:cNvSpPr txBox="1"/>
          <p:nvPr/>
        </p:nvSpPr>
        <p:spPr>
          <a:xfrm>
            <a:off x="9482810" y="5187370"/>
            <a:ext cx="135966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1F4E79"/>
                </a:solidFill>
                <a:latin typeface="Century Gothic"/>
                <a:ea typeface="Century Gothic"/>
                <a:cs typeface="Century Gothic"/>
                <a:sym typeface="Century Gothic"/>
              </a:rPr>
              <a:t>geben</a:t>
            </a:r>
            <a:endParaRPr sz="2800" b="1">
              <a:solidFill>
                <a:srgbClr val="DAA520"/>
              </a:solidFill>
              <a:latin typeface="Century Gothic"/>
              <a:ea typeface="Century Gothic"/>
              <a:cs typeface="Century Gothic"/>
              <a:sym typeface="Century Gothic"/>
            </a:endParaRPr>
          </a:p>
        </p:txBody>
      </p:sp>
      <p:pic>
        <p:nvPicPr>
          <p:cNvPr id="821" name="Google Shape;821;p47"/>
          <p:cNvPicPr preferRelativeResize="0"/>
          <p:nvPr/>
        </p:nvPicPr>
        <p:blipFill rotWithShape="1">
          <a:blip r:embed="rId6">
            <a:alphaModFix/>
          </a:blip>
          <a:srcRect/>
          <a:stretch/>
        </p:blipFill>
        <p:spPr>
          <a:xfrm>
            <a:off x="9482810" y="1884906"/>
            <a:ext cx="2080296" cy="2061384"/>
          </a:xfrm>
          <a:prstGeom prst="rect">
            <a:avLst/>
          </a:prstGeom>
          <a:noFill/>
          <a:ln>
            <a:noFill/>
          </a:ln>
        </p:spPr>
      </p:pic>
      <p:pic>
        <p:nvPicPr>
          <p:cNvPr id="822" name="Google Shape;822;p47"/>
          <p:cNvPicPr preferRelativeResize="0"/>
          <p:nvPr/>
        </p:nvPicPr>
        <p:blipFill rotWithShape="1">
          <a:blip r:embed="rId7">
            <a:alphaModFix/>
          </a:blip>
          <a:srcRect/>
          <a:stretch/>
        </p:blipFill>
        <p:spPr>
          <a:xfrm>
            <a:off x="3463344" y="1163991"/>
            <a:ext cx="2600084" cy="3453193"/>
          </a:xfrm>
          <a:prstGeom prst="rect">
            <a:avLst/>
          </a:prstGeom>
          <a:noFill/>
          <a:ln>
            <a:noFill/>
          </a:ln>
        </p:spPr>
      </p:pic>
      <p:pic>
        <p:nvPicPr>
          <p:cNvPr id="823" name="Google Shape;823;p47"/>
          <p:cNvPicPr preferRelativeResize="0"/>
          <p:nvPr/>
        </p:nvPicPr>
        <p:blipFill rotWithShape="1">
          <a:blip r:embed="rId8">
            <a:alphaModFix/>
          </a:blip>
          <a:srcRect/>
          <a:stretch/>
        </p:blipFill>
        <p:spPr>
          <a:xfrm>
            <a:off x="6210852" y="2267114"/>
            <a:ext cx="3088676" cy="1817131"/>
          </a:xfrm>
          <a:prstGeom prst="rect">
            <a:avLst/>
          </a:prstGeom>
          <a:noFill/>
          <a:ln>
            <a:noFill/>
          </a:ln>
        </p:spPr>
      </p:pic>
      <p:sp>
        <p:nvSpPr>
          <p:cNvPr id="824" name="Google Shape;824;p47"/>
          <p:cNvSpPr/>
          <p:nvPr/>
        </p:nvSpPr>
        <p:spPr>
          <a:xfrm>
            <a:off x="1" y="1881076"/>
            <a:ext cx="3463343" cy="3084542"/>
          </a:xfrm>
          <a:prstGeom prst="ellipse">
            <a:avLst/>
          </a:prstGeom>
          <a:noFill/>
          <a:ln w="57150" cap="flat" cmpd="sng">
            <a:solidFill>
              <a:srgbClr val="DAA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25" name="Google Shape;825;p47"/>
          <p:cNvSpPr/>
          <p:nvPr/>
        </p:nvSpPr>
        <p:spPr>
          <a:xfrm>
            <a:off x="10559845" y="247046"/>
            <a:ext cx="1399355"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sprechen</a:t>
            </a:r>
            <a:endParaRPr sz="2000" b="1" i="0" u="none" strike="noStrike" cap="none">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0"/>
        <p:cNvGrpSpPr/>
        <p:nvPr/>
      </p:nvGrpSpPr>
      <p:grpSpPr>
        <a:xfrm>
          <a:off x="0" y="0"/>
          <a:ext cx="0" cy="0"/>
          <a:chOff x="0" y="0"/>
          <a:chExt cx="0" cy="0"/>
        </a:xfrm>
      </p:grpSpPr>
      <p:pic>
        <p:nvPicPr>
          <p:cNvPr id="831" name="Google Shape;831;p48" descr="background rectangle"/>
          <p:cNvPicPr preferRelativeResize="0"/>
          <p:nvPr/>
        </p:nvPicPr>
        <p:blipFill rotWithShape="1">
          <a:blip r:embed="rId4">
            <a:alphaModFix/>
          </a:blip>
          <a:srcRect/>
          <a:stretch/>
        </p:blipFill>
        <p:spPr>
          <a:xfrm>
            <a:off x="0" y="294041"/>
            <a:ext cx="6807200" cy="869950"/>
          </a:xfrm>
          <a:prstGeom prst="rect">
            <a:avLst/>
          </a:prstGeom>
          <a:noFill/>
          <a:ln>
            <a:noFill/>
          </a:ln>
        </p:spPr>
      </p:pic>
      <p:sp>
        <p:nvSpPr>
          <p:cNvPr id="832" name="Google Shape;832;p48"/>
          <p:cNvSpPr txBox="1">
            <a:spLocks noGrp="1"/>
          </p:cNvSpPr>
          <p:nvPr>
            <p:ph type="title"/>
          </p:nvPr>
        </p:nvSpPr>
        <p:spPr>
          <a:xfrm>
            <a:off x="0" y="294041"/>
            <a:ext cx="6807200"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sz="3200" b="1" dirty="0">
                <a:solidFill>
                  <a:schemeClr val="lt1"/>
                </a:solidFill>
              </a:rPr>
              <a:t>Was </a:t>
            </a:r>
            <a:r>
              <a:rPr lang="en-GB" sz="3200" b="1" dirty="0" err="1">
                <a:solidFill>
                  <a:schemeClr val="lt1"/>
                </a:solidFill>
              </a:rPr>
              <a:t>ist</a:t>
            </a:r>
            <a:r>
              <a:rPr lang="en-GB" sz="3200" b="1" dirty="0">
                <a:solidFill>
                  <a:schemeClr val="lt1"/>
                </a:solidFill>
              </a:rPr>
              <a:t> die </a:t>
            </a:r>
            <a:r>
              <a:rPr lang="en-GB" sz="3200" b="1" dirty="0" err="1">
                <a:solidFill>
                  <a:schemeClr val="lt1"/>
                </a:solidFill>
              </a:rPr>
              <a:t>Ausnahme</a:t>
            </a:r>
            <a:r>
              <a:rPr lang="en-GB" sz="3200" b="1" dirty="0">
                <a:solidFill>
                  <a:schemeClr val="lt1"/>
                </a:solidFill>
              </a:rPr>
              <a:t>?  [5/6]</a:t>
            </a:r>
            <a:endParaRPr sz="3200" b="1" dirty="0">
              <a:solidFill>
                <a:schemeClr val="lt1"/>
              </a:solidFill>
            </a:endParaRPr>
          </a:p>
        </p:txBody>
      </p:sp>
      <p:pic>
        <p:nvPicPr>
          <p:cNvPr id="833" name="Google Shape;833;p48"/>
          <p:cNvPicPr preferRelativeResize="0"/>
          <p:nvPr/>
        </p:nvPicPr>
        <p:blipFill rotWithShape="1">
          <a:blip r:embed="rId5">
            <a:alphaModFix/>
          </a:blip>
          <a:srcRect/>
          <a:stretch/>
        </p:blipFill>
        <p:spPr>
          <a:xfrm>
            <a:off x="456218" y="1722765"/>
            <a:ext cx="2091569" cy="2072555"/>
          </a:xfrm>
          <a:prstGeom prst="rect">
            <a:avLst/>
          </a:prstGeom>
          <a:noFill/>
          <a:ln>
            <a:noFill/>
          </a:ln>
        </p:spPr>
      </p:pic>
      <p:pic>
        <p:nvPicPr>
          <p:cNvPr id="834" name="Google Shape;834;p48"/>
          <p:cNvPicPr preferRelativeResize="0"/>
          <p:nvPr/>
        </p:nvPicPr>
        <p:blipFill rotWithShape="1">
          <a:blip r:embed="rId6">
            <a:alphaModFix/>
          </a:blip>
          <a:srcRect/>
          <a:stretch/>
        </p:blipFill>
        <p:spPr>
          <a:xfrm>
            <a:off x="3403600" y="1940301"/>
            <a:ext cx="1845697" cy="1855019"/>
          </a:xfrm>
          <a:prstGeom prst="rect">
            <a:avLst/>
          </a:prstGeom>
          <a:noFill/>
          <a:ln>
            <a:noFill/>
          </a:ln>
        </p:spPr>
      </p:pic>
      <p:pic>
        <p:nvPicPr>
          <p:cNvPr id="835" name="Google Shape;835;p48"/>
          <p:cNvPicPr preferRelativeResize="0"/>
          <p:nvPr/>
        </p:nvPicPr>
        <p:blipFill rotWithShape="1">
          <a:blip r:embed="rId7">
            <a:alphaModFix/>
          </a:blip>
          <a:srcRect/>
          <a:stretch/>
        </p:blipFill>
        <p:spPr>
          <a:xfrm>
            <a:off x="6446644" y="1689344"/>
            <a:ext cx="1366369" cy="2143083"/>
          </a:xfrm>
          <a:prstGeom prst="rect">
            <a:avLst/>
          </a:prstGeom>
          <a:noFill/>
          <a:ln>
            <a:noFill/>
          </a:ln>
        </p:spPr>
      </p:pic>
      <p:pic>
        <p:nvPicPr>
          <p:cNvPr id="836" name="Google Shape;836;p48"/>
          <p:cNvPicPr preferRelativeResize="0"/>
          <p:nvPr/>
        </p:nvPicPr>
        <p:blipFill rotWithShape="1">
          <a:blip r:embed="rId8">
            <a:alphaModFix/>
          </a:blip>
          <a:srcRect/>
          <a:stretch/>
        </p:blipFill>
        <p:spPr>
          <a:xfrm>
            <a:off x="8694353" y="1689344"/>
            <a:ext cx="1864287" cy="2064918"/>
          </a:xfrm>
          <a:prstGeom prst="rect">
            <a:avLst/>
          </a:prstGeom>
          <a:noFill/>
          <a:ln>
            <a:noFill/>
          </a:ln>
        </p:spPr>
      </p:pic>
      <p:sp>
        <p:nvSpPr>
          <p:cNvPr id="837" name="Google Shape;837;p48"/>
          <p:cNvSpPr txBox="1"/>
          <p:nvPr/>
        </p:nvSpPr>
        <p:spPr>
          <a:xfrm>
            <a:off x="822168" y="5187370"/>
            <a:ext cx="135966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1F4E79"/>
                </a:solidFill>
                <a:latin typeface="Century Gothic"/>
                <a:ea typeface="Century Gothic"/>
                <a:cs typeface="Century Gothic"/>
                <a:sym typeface="Century Gothic"/>
              </a:rPr>
              <a:t>geben</a:t>
            </a:r>
            <a:endParaRPr sz="2800">
              <a:solidFill>
                <a:srgbClr val="1F4E79"/>
              </a:solidFill>
              <a:latin typeface="Century Gothic"/>
              <a:ea typeface="Century Gothic"/>
              <a:cs typeface="Century Gothic"/>
              <a:sym typeface="Century Gothic"/>
            </a:endParaRPr>
          </a:p>
        </p:txBody>
      </p:sp>
      <p:sp>
        <p:nvSpPr>
          <p:cNvPr id="838" name="Google Shape;838;p48"/>
          <p:cNvSpPr txBox="1"/>
          <p:nvPr/>
        </p:nvSpPr>
        <p:spPr>
          <a:xfrm>
            <a:off x="3463872" y="5187370"/>
            <a:ext cx="172515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115076"/>
                </a:solidFill>
                <a:latin typeface="Century Gothic"/>
                <a:ea typeface="Century Gothic"/>
                <a:cs typeface="Century Gothic"/>
                <a:sym typeface="Century Gothic"/>
              </a:rPr>
              <a:t>das Paar</a:t>
            </a:r>
            <a:endParaRPr sz="2800">
              <a:solidFill>
                <a:srgbClr val="115076"/>
              </a:solidFill>
              <a:latin typeface="Century Gothic"/>
              <a:ea typeface="Century Gothic"/>
              <a:cs typeface="Century Gothic"/>
              <a:sym typeface="Century Gothic"/>
            </a:endParaRPr>
          </a:p>
        </p:txBody>
      </p:sp>
      <p:sp>
        <p:nvSpPr>
          <p:cNvPr id="839" name="Google Shape;839;p48"/>
          <p:cNvSpPr txBox="1"/>
          <p:nvPr/>
        </p:nvSpPr>
        <p:spPr>
          <a:xfrm>
            <a:off x="6728115" y="5187370"/>
            <a:ext cx="80342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1F4E79"/>
                </a:solidFill>
                <a:latin typeface="Century Gothic"/>
                <a:ea typeface="Century Gothic"/>
                <a:cs typeface="Century Gothic"/>
                <a:sym typeface="Century Gothic"/>
              </a:rPr>
              <a:t>k</a:t>
            </a:r>
            <a:r>
              <a:rPr lang="en-GB" sz="2800" b="1">
                <a:solidFill>
                  <a:srgbClr val="DAA520"/>
                </a:solidFill>
                <a:latin typeface="Century Gothic"/>
                <a:ea typeface="Century Gothic"/>
                <a:cs typeface="Century Gothic"/>
                <a:sym typeface="Century Gothic"/>
              </a:rPr>
              <a:t>a</a:t>
            </a:r>
            <a:r>
              <a:rPr lang="en-GB" sz="2800">
                <a:solidFill>
                  <a:srgbClr val="1F4E79"/>
                </a:solidFill>
                <a:latin typeface="Century Gothic"/>
                <a:ea typeface="Century Gothic"/>
                <a:cs typeface="Century Gothic"/>
                <a:sym typeface="Century Gothic"/>
              </a:rPr>
              <a:t>lt</a:t>
            </a:r>
            <a:endParaRPr sz="2800">
              <a:solidFill>
                <a:srgbClr val="1F4E79"/>
              </a:solidFill>
              <a:latin typeface="Century Gothic"/>
              <a:ea typeface="Century Gothic"/>
              <a:cs typeface="Century Gothic"/>
              <a:sym typeface="Century Gothic"/>
            </a:endParaRPr>
          </a:p>
        </p:txBody>
      </p:sp>
      <p:sp>
        <p:nvSpPr>
          <p:cNvPr id="840" name="Google Shape;840;p48"/>
          <p:cNvSpPr txBox="1"/>
          <p:nvPr/>
        </p:nvSpPr>
        <p:spPr>
          <a:xfrm>
            <a:off x="8811208" y="5168656"/>
            <a:ext cx="163057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1F4E79"/>
                </a:solidFill>
                <a:latin typeface="Century Gothic"/>
                <a:ea typeface="Century Gothic"/>
                <a:cs typeface="Century Gothic"/>
                <a:sym typeface="Century Gothic"/>
              </a:rPr>
              <a:t>die Idee</a:t>
            </a:r>
            <a:endParaRPr sz="2800">
              <a:solidFill>
                <a:srgbClr val="1F4E79"/>
              </a:solidFill>
              <a:latin typeface="Century Gothic"/>
              <a:ea typeface="Century Gothic"/>
              <a:cs typeface="Century Gothic"/>
              <a:sym typeface="Century Gothic"/>
            </a:endParaRPr>
          </a:p>
        </p:txBody>
      </p:sp>
      <p:sp>
        <p:nvSpPr>
          <p:cNvPr id="841" name="Google Shape;841;p48"/>
          <p:cNvSpPr/>
          <p:nvPr/>
        </p:nvSpPr>
        <p:spPr>
          <a:xfrm>
            <a:off x="5449882" y="1320131"/>
            <a:ext cx="3359889" cy="3189767"/>
          </a:xfrm>
          <a:prstGeom prst="ellipse">
            <a:avLst/>
          </a:prstGeom>
          <a:noFill/>
          <a:ln w="57150" cap="flat" cmpd="sng">
            <a:solidFill>
              <a:srgbClr val="DAA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42" name="Google Shape;842;p48"/>
          <p:cNvSpPr txBox="1"/>
          <p:nvPr/>
        </p:nvSpPr>
        <p:spPr>
          <a:xfrm>
            <a:off x="7089913" y="6474410"/>
            <a:ext cx="344924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a:solidFill>
                  <a:srgbClr val="FFFFFF"/>
                </a:solidFill>
                <a:latin typeface="Century Gothic"/>
                <a:ea typeface="Century Gothic"/>
                <a:cs typeface="Century Gothic"/>
                <a:sym typeface="Century Gothic"/>
              </a:rPr>
              <a:t>Inge Alferink / Rachel Hawkes</a:t>
            </a:r>
            <a:endParaRPr/>
          </a:p>
        </p:txBody>
      </p:sp>
      <p:sp>
        <p:nvSpPr>
          <p:cNvPr id="843" name="Google Shape;843;p48"/>
          <p:cNvSpPr/>
          <p:nvPr/>
        </p:nvSpPr>
        <p:spPr>
          <a:xfrm>
            <a:off x="10559845" y="247046"/>
            <a:ext cx="1399355"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sprechen</a:t>
            </a:r>
            <a:endParaRPr sz="2000" b="1" i="0" u="none" strike="noStrike" cap="none">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48"/>
        <p:cNvGrpSpPr/>
        <p:nvPr/>
      </p:nvGrpSpPr>
      <p:grpSpPr>
        <a:xfrm>
          <a:off x="0" y="0"/>
          <a:ext cx="0" cy="0"/>
          <a:chOff x="0" y="0"/>
          <a:chExt cx="0" cy="0"/>
        </a:xfrm>
      </p:grpSpPr>
      <p:pic>
        <p:nvPicPr>
          <p:cNvPr id="849" name="Google Shape;849;p49" descr="background rectangle"/>
          <p:cNvPicPr preferRelativeResize="0"/>
          <p:nvPr/>
        </p:nvPicPr>
        <p:blipFill rotWithShape="1">
          <a:blip r:embed="rId4">
            <a:alphaModFix/>
          </a:blip>
          <a:srcRect/>
          <a:stretch/>
        </p:blipFill>
        <p:spPr>
          <a:xfrm>
            <a:off x="0" y="294041"/>
            <a:ext cx="6807200" cy="869950"/>
          </a:xfrm>
          <a:prstGeom prst="rect">
            <a:avLst/>
          </a:prstGeom>
          <a:noFill/>
          <a:ln>
            <a:noFill/>
          </a:ln>
        </p:spPr>
      </p:pic>
      <p:sp>
        <p:nvSpPr>
          <p:cNvPr id="850" name="Google Shape;850;p49"/>
          <p:cNvSpPr txBox="1">
            <a:spLocks noGrp="1"/>
          </p:cNvSpPr>
          <p:nvPr>
            <p:ph type="title"/>
          </p:nvPr>
        </p:nvSpPr>
        <p:spPr>
          <a:xfrm>
            <a:off x="0" y="294041"/>
            <a:ext cx="6807200"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sz="3200" b="1">
                <a:solidFill>
                  <a:schemeClr val="lt1"/>
                </a:solidFill>
              </a:rPr>
              <a:t>Was is die Ausnahme?  [6/6]</a:t>
            </a:r>
            <a:endParaRPr sz="3200" b="1">
              <a:solidFill>
                <a:schemeClr val="lt1"/>
              </a:solidFill>
            </a:endParaRPr>
          </a:p>
        </p:txBody>
      </p:sp>
      <p:pic>
        <p:nvPicPr>
          <p:cNvPr id="851" name="Google Shape;851;p49"/>
          <p:cNvPicPr preferRelativeResize="0"/>
          <p:nvPr/>
        </p:nvPicPr>
        <p:blipFill rotWithShape="1">
          <a:blip r:embed="rId5">
            <a:alphaModFix/>
          </a:blip>
          <a:srcRect r="48752"/>
          <a:stretch/>
        </p:blipFill>
        <p:spPr>
          <a:xfrm>
            <a:off x="6601647" y="1481482"/>
            <a:ext cx="1948239" cy="2534592"/>
          </a:xfrm>
          <a:prstGeom prst="rect">
            <a:avLst/>
          </a:prstGeom>
          <a:noFill/>
          <a:ln>
            <a:noFill/>
          </a:ln>
        </p:spPr>
      </p:pic>
      <p:pic>
        <p:nvPicPr>
          <p:cNvPr id="852" name="Google Shape;852;p49"/>
          <p:cNvPicPr preferRelativeResize="0"/>
          <p:nvPr/>
        </p:nvPicPr>
        <p:blipFill rotWithShape="1">
          <a:blip r:embed="rId6">
            <a:alphaModFix/>
          </a:blip>
          <a:srcRect/>
          <a:stretch/>
        </p:blipFill>
        <p:spPr>
          <a:xfrm>
            <a:off x="9015164" y="1902652"/>
            <a:ext cx="2857500" cy="1936750"/>
          </a:xfrm>
          <a:prstGeom prst="rect">
            <a:avLst/>
          </a:prstGeom>
          <a:noFill/>
          <a:ln>
            <a:noFill/>
          </a:ln>
        </p:spPr>
      </p:pic>
      <p:pic>
        <p:nvPicPr>
          <p:cNvPr id="853" name="Google Shape;853;p49"/>
          <p:cNvPicPr preferRelativeResize="0"/>
          <p:nvPr/>
        </p:nvPicPr>
        <p:blipFill rotWithShape="1">
          <a:blip r:embed="rId7">
            <a:alphaModFix/>
          </a:blip>
          <a:srcRect/>
          <a:stretch/>
        </p:blipFill>
        <p:spPr>
          <a:xfrm>
            <a:off x="3066885" y="1763455"/>
            <a:ext cx="3069484" cy="2215144"/>
          </a:xfrm>
          <a:prstGeom prst="rect">
            <a:avLst/>
          </a:prstGeom>
          <a:noFill/>
          <a:ln>
            <a:noFill/>
          </a:ln>
        </p:spPr>
      </p:pic>
      <p:grpSp>
        <p:nvGrpSpPr>
          <p:cNvPr id="854" name="Google Shape;854;p49"/>
          <p:cNvGrpSpPr/>
          <p:nvPr/>
        </p:nvGrpSpPr>
        <p:grpSpPr>
          <a:xfrm>
            <a:off x="482889" y="1985108"/>
            <a:ext cx="2118718" cy="1771838"/>
            <a:chOff x="5398466" y="4221579"/>
            <a:chExt cx="2118718" cy="1771838"/>
          </a:xfrm>
        </p:grpSpPr>
        <p:pic>
          <p:nvPicPr>
            <p:cNvPr id="855" name="Google Shape;855;p49"/>
            <p:cNvPicPr preferRelativeResize="0"/>
            <p:nvPr/>
          </p:nvPicPr>
          <p:blipFill rotWithShape="1">
            <a:blip r:embed="rId8">
              <a:alphaModFix/>
            </a:blip>
            <a:srcRect/>
            <a:stretch/>
          </p:blipFill>
          <p:spPr>
            <a:xfrm>
              <a:off x="5398466" y="4997507"/>
              <a:ext cx="1005969" cy="995910"/>
            </a:xfrm>
            <a:prstGeom prst="rect">
              <a:avLst/>
            </a:prstGeom>
            <a:noFill/>
            <a:ln>
              <a:noFill/>
            </a:ln>
          </p:spPr>
        </p:pic>
        <p:pic>
          <p:nvPicPr>
            <p:cNvPr id="856" name="Google Shape;856;p49"/>
            <p:cNvPicPr preferRelativeResize="0"/>
            <p:nvPr/>
          </p:nvPicPr>
          <p:blipFill rotWithShape="1">
            <a:blip r:embed="rId9">
              <a:alphaModFix/>
            </a:blip>
            <a:srcRect/>
            <a:stretch/>
          </p:blipFill>
          <p:spPr>
            <a:xfrm>
              <a:off x="6404435" y="4985249"/>
              <a:ext cx="1112749" cy="995910"/>
            </a:xfrm>
            <a:prstGeom prst="rect">
              <a:avLst/>
            </a:prstGeom>
            <a:noFill/>
            <a:ln>
              <a:noFill/>
            </a:ln>
          </p:spPr>
        </p:pic>
        <p:pic>
          <p:nvPicPr>
            <p:cNvPr id="857" name="Google Shape;857;p49"/>
            <p:cNvPicPr preferRelativeResize="0"/>
            <p:nvPr/>
          </p:nvPicPr>
          <p:blipFill rotWithShape="1">
            <a:blip r:embed="rId10">
              <a:alphaModFix/>
            </a:blip>
            <a:srcRect/>
            <a:stretch/>
          </p:blipFill>
          <p:spPr>
            <a:xfrm>
              <a:off x="5752289" y="4221579"/>
              <a:ext cx="687422" cy="716064"/>
            </a:xfrm>
            <a:prstGeom prst="rect">
              <a:avLst/>
            </a:prstGeom>
            <a:noFill/>
            <a:ln>
              <a:noFill/>
            </a:ln>
          </p:spPr>
        </p:pic>
        <p:pic>
          <p:nvPicPr>
            <p:cNvPr id="858" name="Google Shape;858;p49"/>
            <p:cNvPicPr preferRelativeResize="0"/>
            <p:nvPr/>
          </p:nvPicPr>
          <p:blipFill rotWithShape="1">
            <a:blip r:embed="rId11">
              <a:alphaModFix/>
            </a:blip>
            <a:srcRect/>
            <a:stretch/>
          </p:blipFill>
          <p:spPr>
            <a:xfrm>
              <a:off x="6650689" y="4330141"/>
              <a:ext cx="527439" cy="601517"/>
            </a:xfrm>
            <a:prstGeom prst="rect">
              <a:avLst/>
            </a:prstGeom>
            <a:noFill/>
            <a:ln>
              <a:noFill/>
            </a:ln>
          </p:spPr>
        </p:pic>
      </p:grpSp>
      <p:sp>
        <p:nvSpPr>
          <p:cNvPr id="859" name="Google Shape;859;p49"/>
          <p:cNvSpPr txBox="1"/>
          <p:nvPr/>
        </p:nvSpPr>
        <p:spPr>
          <a:xfrm>
            <a:off x="768959" y="5207317"/>
            <a:ext cx="151035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DAA520"/>
                </a:solidFill>
                <a:latin typeface="Century Gothic"/>
                <a:ea typeface="Century Gothic"/>
                <a:cs typeface="Century Gothic"/>
                <a:sym typeface="Century Gothic"/>
              </a:rPr>
              <a:t>der</a:t>
            </a:r>
            <a:r>
              <a:rPr lang="en-GB" sz="2800">
                <a:solidFill>
                  <a:srgbClr val="1F4E79"/>
                </a:solidFill>
                <a:latin typeface="Century Gothic"/>
                <a:ea typeface="Century Gothic"/>
                <a:cs typeface="Century Gothic"/>
                <a:sym typeface="Century Gothic"/>
              </a:rPr>
              <a:t> Tag</a:t>
            </a:r>
            <a:endParaRPr/>
          </a:p>
        </p:txBody>
      </p:sp>
      <p:sp>
        <p:nvSpPr>
          <p:cNvPr id="860" name="Google Shape;860;p49"/>
          <p:cNvSpPr txBox="1"/>
          <p:nvPr/>
        </p:nvSpPr>
        <p:spPr>
          <a:xfrm>
            <a:off x="3824667" y="5207317"/>
            <a:ext cx="187743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115076"/>
                </a:solidFill>
                <a:latin typeface="Century Gothic"/>
                <a:ea typeface="Century Gothic"/>
                <a:cs typeface="Century Gothic"/>
                <a:sym typeface="Century Gothic"/>
              </a:rPr>
              <a:t>die Klasse</a:t>
            </a:r>
            <a:endParaRPr sz="2800">
              <a:solidFill>
                <a:srgbClr val="115076"/>
              </a:solidFill>
              <a:latin typeface="Century Gothic"/>
              <a:ea typeface="Century Gothic"/>
              <a:cs typeface="Century Gothic"/>
              <a:sym typeface="Century Gothic"/>
            </a:endParaRPr>
          </a:p>
        </p:txBody>
      </p:sp>
      <p:sp>
        <p:nvSpPr>
          <p:cNvPr id="861" name="Google Shape;861;p49"/>
          <p:cNvSpPr txBox="1"/>
          <p:nvPr/>
        </p:nvSpPr>
        <p:spPr>
          <a:xfrm>
            <a:off x="6498387" y="5207317"/>
            <a:ext cx="215475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115076"/>
                </a:solidFill>
                <a:latin typeface="Century Gothic"/>
                <a:ea typeface="Century Gothic"/>
                <a:cs typeface="Century Gothic"/>
                <a:sym typeface="Century Gothic"/>
              </a:rPr>
              <a:t>die </a:t>
            </a:r>
            <a:r>
              <a:rPr lang="en-GB" sz="2800">
                <a:solidFill>
                  <a:srgbClr val="1F4E79"/>
                </a:solidFill>
                <a:latin typeface="Century Gothic"/>
                <a:ea typeface="Century Gothic"/>
                <a:cs typeface="Century Gothic"/>
                <a:sym typeface="Century Gothic"/>
              </a:rPr>
              <a:t>Flasche</a:t>
            </a:r>
            <a:endParaRPr sz="2800">
              <a:solidFill>
                <a:srgbClr val="1F4E79"/>
              </a:solidFill>
              <a:latin typeface="Century Gothic"/>
              <a:ea typeface="Century Gothic"/>
              <a:cs typeface="Century Gothic"/>
              <a:sym typeface="Century Gothic"/>
            </a:endParaRPr>
          </a:p>
        </p:txBody>
      </p:sp>
      <p:sp>
        <p:nvSpPr>
          <p:cNvPr id="862" name="Google Shape;862;p49"/>
          <p:cNvSpPr txBox="1"/>
          <p:nvPr/>
        </p:nvSpPr>
        <p:spPr>
          <a:xfrm>
            <a:off x="9618207" y="5187370"/>
            <a:ext cx="165141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1F4E79"/>
                </a:solidFill>
                <a:latin typeface="Century Gothic"/>
                <a:ea typeface="Century Gothic"/>
                <a:cs typeface="Century Gothic"/>
                <a:sym typeface="Century Gothic"/>
              </a:rPr>
              <a:t>die Tafel</a:t>
            </a:r>
            <a:endParaRPr sz="2800" b="1">
              <a:solidFill>
                <a:srgbClr val="DAA520"/>
              </a:solidFill>
              <a:latin typeface="Century Gothic"/>
              <a:ea typeface="Century Gothic"/>
              <a:cs typeface="Century Gothic"/>
              <a:sym typeface="Century Gothic"/>
            </a:endParaRPr>
          </a:p>
        </p:txBody>
      </p:sp>
      <p:sp>
        <p:nvSpPr>
          <p:cNvPr id="863" name="Google Shape;863;p49"/>
          <p:cNvSpPr/>
          <p:nvPr/>
        </p:nvSpPr>
        <p:spPr>
          <a:xfrm>
            <a:off x="55168" y="1763455"/>
            <a:ext cx="3069484" cy="2907794"/>
          </a:xfrm>
          <a:prstGeom prst="ellipse">
            <a:avLst/>
          </a:prstGeom>
          <a:noFill/>
          <a:ln w="57150" cap="flat" cmpd="sng">
            <a:solidFill>
              <a:srgbClr val="DAA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64" name="Google Shape;864;p49"/>
          <p:cNvSpPr/>
          <p:nvPr/>
        </p:nvSpPr>
        <p:spPr>
          <a:xfrm>
            <a:off x="10559845" y="247046"/>
            <a:ext cx="1399355"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sprechen</a:t>
            </a:r>
            <a:endParaRPr sz="2000" b="1" i="0" u="none" strike="noStrike" cap="none">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5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6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6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Rounded Corners 1">
            <a:extLst>
              <a:ext uri="{FF2B5EF4-FFF2-40B4-BE49-F238E27FC236}">
                <a16:creationId xmlns:a16="http://schemas.microsoft.com/office/drawing/2014/main" id="{490D5808-10AC-486F-B881-A2A72DAD2277}"/>
              </a:ext>
            </a:extLst>
          </p:cNvPr>
          <p:cNvSpPr/>
          <p:nvPr/>
        </p:nvSpPr>
        <p:spPr>
          <a:xfrm>
            <a:off x="80010" y="1341437"/>
            <a:ext cx="239081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sagen</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ectangle: Rounded Corners 10">
            <a:extLst>
              <a:ext uri="{FF2B5EF4-FFF2-40B4-BE49-F238E27FC236}">
                <a16:creationId xmlns:a16="http://schemas.microsoft.com/office/drawing/2014/main" id="{F4B96DCA-4409-446A-B21E-278699C6911D}"/>
              </a:ext>
            </a:extLst>
          </p:cNvPr>
          <p:cNvSpPr/>
          <p:nvPr/>
        </p:nvSpPr>
        <p:spPr>
          <a:xfrm>
            <a:off x="2675046" y="1356721"/>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Tag</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Rectangle: Rounded Corners 11">
            <a:extLst>
              <a:ext uri="{FF2B5EF4-FFF2-40B4-BE49-F238E27FC236}">
                <a16:creationId xmlns:a16="http://schemas.microsoft.com/office/drawing/2014/main" id="{46B75E29-9FD0-489F-BADC-0D96B6EED5D3}"/>
              </a:ext>
            </a:extLst>
          </p:cNvPr>
          <p:cNvSpPr/>
          <p:nvPr/>
        </p:nvSpPr>
        <p:spPr>
          <a:xfrm>
            <a:off x="5019352" y="1356721"/>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kern="1200">
                <a:solidFill>
                  <a:srgbClr val="4472C4">
                    <a:lumMod val="50000"/>
                  </a:srgbClr>
                </a:solidFill>
                <a:latin typeface="Century Gothic" panose="020F0302020204030204"/>
              </a:rPr>
              <a:t>richtig</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Rectangle: Rounded Corners 12">
            <a:extLst>
              <a:ext uri="{FF2B5EF4-FFF2-40B4-BE49-F238E27FC236}">
                <a16:creationId xmlns:a16="http://schemas.microsoft.com/office/drawing/2014/main" id="{6F8411BA-4AC2-437B-BFEE-919CA08A56EE}"/>
              </a:ext>
            </a:extLst>
          </p:cNvPr>
          <p:cNvSpPr/>
          <p:nvPr/>
        </p:nvSpPr>
        <p:spPr>
          <a:xfrm>
            <a:off x="7363658" y="1356720"/>
            <a:ext cx="2140086" cy="869951"/>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falsch</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Rectangle: Rounded Corners 13">
            <a:extLst>
              <a:ext uri="{FF2B5EF4-FFF2-40B4-BE49-F238E27FC236}">
                <a16:creationId xmlns:a16="http://schemas.microsoft.com/office/drawing/2014/main" id="{A8DB7C67-0A9D-4C56-A05B-96AC77C94845}"/>
              </a:ext>
            </a:extLst>
          </p:cNvPr>
          <p:cNvSpPr/>
          <p:nvPr/>
        </p:nvSpPr>
        <p:spPr>
          <a:xfrm>
            <a:off x="9707964" y="1356721"/>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Mann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Rectangle: Rounded Corners 14">
            <a:extLst>
              <a:ext uri="{FF2B5EF4-FFF2-40B4-BE49-F238E27FC236}">
                <a16:creationId xmlns:a16="http://schemas.microsoft.com/office/drawing/2014/main" id="{51C0E9A9-7089-4C92-AC1C-118BC6964F2A}"/>
              </a:ext>
            </a:extLst>
          </p:cNvPr>
          <p:cNvSpPr/>
          <p:nvPr/>
        </p:nvSpPr>
        <p:spPr>
          <a:xfrm>
            <a:off x="80009" y="2668965"/>
            <a:ext cx="2544017"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Ist das klar?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Rectangle: Rounded Corners 15">
            <a:extLst>
              <a:ext uri="{FF2B5EF4-FFF2-40B4-BE49-F238E27FC236}">
                <a16:creationId xmlns:a16="http://schemas.microsoft.com/office/drawing/2014/main" id="{843B6CF8-9E64-4058-8793-AF69E135136A}"/>
              </a:ext>
            </a:extLst>
          </p:cNvPr>
          <p:cNvSpPr/>
          <p:nvPr/>
        </p:nvSpPr>
        <p:spPr>
          <a:xfrm>
            <a:off x="80010" y="3977814"/>
            <a:ext cx="2448101"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sagt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Rectangle: Rounded Corners 16">
            <a:extLst>
              <a:ext uri="{FF2B5EF4-FFF2-40B4-BE49-F238E27FC236}">
                <a16:creationId xmlns:a16="http://schemas.microsoft.com/office/drawing/2014/main" id="{D67CD551-0C3B-41AD-A5BD-EE80A616F38D}"/>
              </a:ext>
            </a:extLst>
          </p:cNvPr>
          <p:cNvSpPr/>
          <p:nvPr/>
        </p:nvSpPr>
        <p:spPr>
          <a:xfrm>
            <a:off x="80010" y="5286664"/>
            <a:ext cx="2448101"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ja</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Rectangle: Rounded Corners 17">
            <a:extLst>
              <a:ext uri="{FF2B5EF4-FFF2-40B4-BE49-F238E27FC236}">
                <a16:creationId xmlns:a16="http://schemas.microsoft.com/office/drawing/2014/main" id="{D86A6AEC-C6E0-4898-8F1E-04662A830998}"/>
              </a:ext>
            </a:extLst>
          </p:cNvPr>
          <p:cNvSpPr/>
          <p:nvPr/>
        </p:nvSpPr>
        <p:spPr>
          <a:xfrm>
            <a:off x="9707964" y="2662754"/>
            <a:ext cx="2140086" cy="962416"/>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Paar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Rectangle: Rounded Corners 18">
            <a:extLst>
              <a:ext uri="{FF2B5EF4-FFF2-40B4-BE49-F238E27FC236}">
                <a16:creationId xmlns:a16="http://schemas.microsoft.com/office/drawing/2014/main" id="{FEC98938-7626-40F2-8B20-B2540CFB67D8}"/>
              </a:ext>
            </a:extLst>
          </p:cNvPr>
          <p:cNvSpPr/>
          <p:nvPr/>
        </p:nvSpPr>
        <p:spPr>
          <a:xfrm>
            <a:off x="9707964" y="4020942"/>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was?</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Rectangle: Rounded Corners 19">
            <a:extLst>
              <a:ext uri="{FF2B5EF4-FFF2-40B4-BE49-F238E27FC236}">
                <a16:creationId xmlns:a16="http://schemas.microsoft.com/office/drawing/2014/main" id="{EC617000-B15E-499C-9A4C-53B837F3CFC6}"/>
              </a:ext>
            </a:extLst>
          </p:cNvPr>
          <p:cNvSpPr/>
          <p:nvPr/>
        </p:nvSpPr>
        <p:spPr>
          <a:xfrm>
            <a:off x="9707964" y="5286664"/>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nicht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Rectangle: Rounded Corners 20">
            <a:extLst>
              <a:ext uri="{FF2B5EF4-FFF2-40B4-BE49-F238E27FC236}">
                <a16:creationId xmlns:a16="http://schemas.microsoft.com/office/drawing/2014/main" id="{DB20D0C1-980F-4ED4-93FB-627666785434}"/>
              </a:ext>
            </a:extLst>
          </p:cNvPr>
          <p:cNvSpPr/>
          <p:nvPr/>
        </p:nvSpPr>
        <p:spPr>
          <a:xfrm>
            <a:off x="2675046" y="5286664"/>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nein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Rectangle: Rounded Corners 21">
            <a:extLst>
              <a:ext uri="{FF2B5EF4-FFF2-40B4-BE49-F238E27FC236}">
                <a16:creationId xmlns:a16="http://schemas.microsoft.com/office/drawing/2014/main" id="{82AED56D-91AC-4D40-AF47-54411E6FE83C}"/>
              </a:ext>
            </a:extLst>
          </p:cNvPr>
          <p:cNvSpPr/>
          <p:nvPr/>
        </p:nvSpPr>
        <p:spPr>
          <a:xfrm>
            <a:off x="4951079" y="5280453"/>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Klasse</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F711BE98-0451-4BC4-AAC2-68644A074F35}"/>
              </a:ext>
            </a:extLst>
          </p:cNvPr>
          <p:cNvSpPr/>
          <p:nvPr/>
        </p:nvSpPr>
        <p:spPr>
          <a:xfrm>
            <a:off x="7329521" y="5280453"/>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oder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Rectangle: Rounded Corners 24">
            <a:extLst>
              <a:ext uri="{FF2B5EF4-FFF2-40B4-BE49-F238E27FC236}">
                <a16:creationId xmlns:a16="http://schemas.microsoft.com/office/drawing/2014/main" id="{EE38EA05-49DA-45CE-A33B-490063ECA080}"/>
              </a:ext>
            </a:extLst>
          </p:cNvPr>
          <p:cNvSpPr/>
          <p:nvPr/>
        </p:nvSpPr>
        <p:spPr>
          <a:xfrm rot="20827266">
            <a:off x="4857875" y="2982283"/>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Century Gothic" panose="020F0302020204030204"/>
                <a:ea typeface="+mn-ea"/>
                <a:cs typeface="+mn-cs"/>
              </a:rPr>
              <a:t>false,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Century Gothic" panose="020F0302020204030204"/>
                <a:ea typeface="+mn-ea"/>
                <a:cs typeface="+mn-cs"/>
              </a:rPr>
              <a:t>wrong</a:t>
            </a:r>
            <a:endPar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Rectangle: Rounded Corners 25">
            <a:extLst>
              <a:ext uri="{FF2B5EF4-FFF2-40B4-BE49-F238E27FC236}">
                <a16:creationId xmlns:a16="http://schemas.microsoft.com/office/drawing/2014/main" id="{8CA8DFBB-A589-4136-9469-7963D71276A4}"/>
              </a:ext>
            </a:extLst>
          </p:cNvPr>
          <p:cNvSpPr/>
          <p:nvPr/>
        </p:nvSpPr>
        <p:spPr>
          <a:xfrm rot="20827266">
            <a:off x="4867360" y="3007432"/>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Century Gothic" panose="020F0302020204030204"/>
                <a:ea typeface="+mn-ea"/>
                <a:cs typeface="+mn-cs"/>
              </a:rPr>
              <a:t>or</a:t>
            </a:r>
            <a:endPar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Rectangle: Rounded Corners 26">
            <a:extLst>
              <a:ext uri="{FF2B5EF4-FFF2-40B4-BE49-F238E27FC236}">
                <a16:creationId xmlns:a16="http://schemas.microsoft.com/office/drawing/2014/main" id="{6BA447C9-92C5-4FEE-AE72-FBB3F0145525}"/>
              </a:ext>
            </a:extLst>
          </p:cNvPr>
          <p:cNvSpPr/>
          <p:nvPr/>
        </p:nvSpPr>
        <p:spPr>
          <a:xfrm rot="20827266">
            <a:off x="4851363" y="2988463"/>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kern="1200">
                <a:solidFill>
                  <a:prstClr val="white"/>
                </a:solidFill>
                <a:latin typeface="Century Gothic" panose="020F0302020204030204"/>
              </a:rPr>
              <a:t>pair</a:t>
            </a:r>
            <a:endPar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Rectangle: Rounded Corners 27">
            <a:extLst>
              <a:ext uri="{FF2B5EF4-FFF2-40B4-BE49-F238E27FC236}">
                <a16:creationId xmlns:a16="http://schemas.microsoft.com/office/drawing/2014/main" id="{79F46397-0BBB-4F7B-9556-440D17495ED1}"/>
              </a:ext>
            </a:extLst>
          </p:cNvPr>
          <p:cNvSpPr/>
          <p:nvPr/>
        </p:nvSpPr>
        <p:spPr>
          <a:xfrm rot="20827266">
            <a:off x="4877315" y="3011760"/>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Century Gothic" panose="020F0302020204030204"/>
                <a:ea typeface="+mn-ea"/>
                <a:cs typeface="+mn-cs"/>
              </a:rPr>
              <a:t>Is that</a:t>
            </a:r>
            <a:r>
              <a:rPr kumimoji="0" lang="en-GB" sz="3200" b="0" i="0" u="none" strike="noStrike" kern="1200" cap="none" spc="0" normalizeH="0" noProof="0">
                <a:ln>
                  <a:noFill/>
                </a:ln>
                <a:solidFill>
                  <a:prstClr val="white"/>
                </a:solidFill>
                <a:effectLst/>
                <a:uLnTx/>
                <a:uFillTx/>
                <a:latin typeface="Century Gothic" panose="020F0302020204030204"/>
                <a:ea typeface="+mn-ea"/>
                <a:cs typeface="+mn-cs"/>
              </a:rPr>
              <a:t> clear?</a:t>
            </a:r>
            <a:endPar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9" name="Rectangle: Rounded Corners 28">
            <a:extLst>
              <a:ext uri="{FF2B5EF4-FFF2-40B4-BE49-F238E27FC236}">
                <a16:creationId xmlns:a16="http://schemas.microsoft.com/office/drawing/2014/main" id="{C6D2BC5A-9076-4CF6-82F9-7AD2B7432312}"/>
              </a:ext>
            </a:extLst>
          </p:cNvPr>
          <p:cNvSpPr/>
          <p:nvPr/>
        </p:nvSpPr>
        <p:spPr>
          <a:xfrm rot="20827266">
            <a:off x="4857874" y="2982283"/>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Century Gothic" panose="020F0302020204030204"/>
                <a:ea typeface="+mn-ea"/>
                <a:cs typeface="+mn-cs"/>
              </a:rPr>
              <a:t>class</a:t>
            </a:r>
            <a:endPar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8" name="Rectangle: Rounded Corners 37">
            <a:extLst>
              <a:ext uri="{FF2B5EF4-FFF2-40B4-BE49-F238E27FC236}">
                <a16:creationId xmlns:a16="http://schemas.microsoft.com/office/drawing/2014/main" id="{056378E4-AC29-460F-864F-287A7D1DE853}"/>
              </a:ext>
            </a:extLst>
          </p:cNvPr>
          <p:cNvSpPr/>
          <p:nvPr/>
        </p:nvSpPr>
        <p:spPr>
          <a:xfrm rot="20827266">
            <a:off x="4877015" y="2976103"/>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Century Gothic" panose="020F0302020204030204"/>
                <a:ea typeface="+mn-ea"/>
                <a:cs typeface="+mn-cs"/>
              </a:rPr>
              <a:t>yes</a:t>
            </a:r>
            <a:endPar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0" name="Rectangle: Rounded Corners 29">
            <a:extLst>
              <a:ext uri="{FF2B5EF4-FFF2-40B4-BE49-F238E27FC236}">
                <a16:creationId xmlns:a16="http://schemas.microsoft.com/office/drawing/2014/main" id="{B6681387-2BE2-4B04-9B7B-77F11D058FC6}"/>
              </a:ext>
            </a:extLst>
          </p:cNvPr>
          <p:cNvSpPr/>
          <p:nvPr/>
        </p:nvSpPr>
        <p:spPr>
          <a:xfrm rot="20827266">
            <a:off x="4891424" y="2969922"/>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Century Gothic" panose="020F0302020204030204"/>
                <a:ea typeface="+mn-ea"/>
                <a:cs typeface="+mn-cs"/>
              </a:rPr>
              <a:t>man</a:t>
            </a:r>
            <a:endPar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1" name="Rectangle: Rounded Corners 30">
            <a:extLst>
              <a:ext uri="{FF2B5EF4-FFF2-40B4-BE49-F238E27FC236}">
                <a16:creationId xmlns:a16="http://schemas.microsoft.com/office/drawing/2014/main" id="{168B2E95-EAE7-4525-82A7-DF9EF35E5C0E}"/>
              </a:ext>
            </a:extLst>
          </p:cNvPr>
          <p:cNvSpPr/>
          <p:nvPr/>
        </p:nvSpPr>
        <p:spPr>
          <a:xfrm rot="20827266">
            <a:off x="4899835" y="3006232"/>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Century Gothic" panose="020F0302020204030204"/>
                <a:ea typeface="+mn-ea"/>
                <a:cs typeface="+mn-cs"/>
              </a:rPr>
              <a:t>to say, tell</a:t>
            </a:r>
            <a:endPar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2" name="Rectangle: Rounded Corners 31">
            <a:extLst>
              <a:ext uri="{FF2B5EF4-FFF2-40B4-BE49-F238E27FC236}">
                <a16:creationId xmlns:a16="http://schemas.microsoft.com/office/drawing/2014/main" id="{CAFDFA81-D677-4D3E-88F4-94CC2B2B9476}"/>
              </a:ext>
            </a:extLst>
          </p:cNvPr>
          <p:cNvSpPr/>
          <p:nvPr/>
        </p:nvSpPr>
        <p:spPr>
          <a:xfrm rot="20827266">
            <a:off x="4907070" y="2986611"/>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Century Gothic" panose="020F0302020204030204"/>
                <a:ea typeface="+mn-ea"/>
                <a:cs typeface="+mn-cs"/>
              </a:rPr>
              <a:t>no</a:t>
            </a:r>
            <a:endPar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Rounded Corners 32">
            <a:extLst>
              <a:ext uri="{FF2B5EF4-FFF2-40B4-BE49-F238E27FC236}">
                <a16:creationId xmlns:a16="http://schemas.microsoft.com/office/drawing/2014/main" id="{2EB922E3-C2CC-45CA-B58D-5C4A6CD490A8}"/>
              </a:ext>
            </a:extLst>
          </p:cNvPr>
          <p:cNvSpPr/>
          <p:nvPr/>
        </p:nvSpPr>
        <p:spPr>
          <a:xfrm rot="20827266">
            <a:off x="4900592" y="2988463"/>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Century Gothic" panose="020F0302020204030204"/>
                <a:ea typeface="+mn-ea"/>
                <a:cs typeface="+mn-cs"/>
              </a:rPr>
              <a:t>day</a:t>
            </a:r>
            <a:endPar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Rounded Corners 33">
            <a:extLst>
              <a:ext uri="{FF2B5EF4-FFF2-40B4-BE49-F238E27FC236}">
                <a16:creationId xmlns:a16="http://schemas.microsoft.com/office/drawing/2014/main" id="{860DFFC3-2CC8-4628-A665-4D9A5B9583C3}"/>
              </a:ext>
            </a:extLst>
          </p:cNvPr>
          <p:cNvSpPr/>
          <p:nvPr/>
        </p:nvSpPr>
        <p:spPr>
          <a:xfrm rot="20827266">
            <a:off x="4918904" y="3013612"/>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Century Gothic" panose="020F0302020204030204"/>
                <a:ea typeface="+mn-ea"/>
                <a:cs typeface="+mn-cs"/>
              </a:rPr>
              <a:t>what?</a:t>
            </a:r>
            <a:endPar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5" name="Rectangle: Rounded Corners 34">
            <a:extLst>
              <a:ext uri="{FF2B5EF4-FFF2-40B4-BE49-F238E27FC236}">
                <a16:creationId xmlns:a16="http://schemas.microsoft.com/office/drawing/2014/main" id="{AB54062E-2948-4AB1-9902-0B015A4A9DFF}"/>
              </a:ext>
            </a:extLst>
          </p:cNvPr>
          <p:cNvSpPr/>
          <p:nvPr/>
        </p:nvSpPr>
        <p:spPr>
          <a:xfrm rot="20827266">
            <a:off x="4891423" y="3005580"/>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Century Gothic" panose="020F0302020204030204"/>
                <a:ea typeface="+mn-ea"/>
                <a:cs typeface="+mn-cs"/>
              </a:rPr>
              <a:t>says,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Century Gothic" panose="020F0302020204030204"/>
                <a:ea typeface="+mn-ea"/>
                <a:cs typeface="+mn-cs"/>
              </a:rPr>
              <a:t>tells</a:t>
            </a:r>
            <a:endPar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6" name="Rectangle: Rounded Corners 35">
            <a:extLst>
              <a:ext uri="{FF2B5EF4-FFF2-40B4-BE49-F238E27FC236}">
                <a16:creationId xmlns:a16="http://schemas.microsoft.com/office/drawing/2014/main" id="{A17D1E94-986A-4C14-834B-50E32A75371C}"/>
              </a:ext>
            </a:extLst>
          </p:cNvPr>
          <p:cNvSpPr/>
          <p:nvPr/>
        </p:nvSpPr>
        <p:spPr>
          <a:xfrm rot="20827266">
            <a:off x="4889512" y="2997236"/>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Century Gothic" panose="020F0302020204030204"/>
                <a:ea typeface="+mn-ea"/>
                <a:cs typeface="+mn-cs"/>
              </a:rPr>
              <a:t>right, correct</a:t>
            </a:r>
            <a:endPar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7" name="Rectangle: Rounded Corners 36">
            <a:extLst>
              <a:ext uri="{FF2B5EF4-FFF2-40B4-BE49-F238E27FC236}">
                <a16:creationId xmlns:a16="http://schemas.microsoft.com/office/drawing/2014/main" id="{FEB81550-1D00-4BF9-9756-A95DFA6A846C}"/>
              </a:ext>
            </a:extLst>
          </p:cNvPr>
          <p:cNvSpPr/>
          <p:nvPr/>
        </p:nvSpPr>
        <p:spPr>
          <a:xfrm rot="20827266">
            <a:off x="4918149" y="2984447"/>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Century Gothic" panose="020F0302020204030204"/>
                <a:ea typeface="+mn-ea"/>
                <a:cs typeface="+mn-cs"/>
              </a:rPr>
              <a:t>not</a:t>
            </a:r>
            <a:endPar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 name="Rectangle 7"/>
          <p:cNvSpPr/>
          <p:nvPr/>
        </p:nvSpPr>
        <p:spPr>
          <a:xfrm>
            <a:off x="5978820" y="3275112"/>
            <a:ext cx="234360" cy="307777"/>
          </a:xfrm>
          <a:prstGeom prst="rect">
            <a:avLst/>
          </a:prstGeom>
        </p:spPr>
        <p:txBody>
          <a:bodyPr wrap="none">
            <a:spAutoFit/>
          </a:bodyPr>
          <a:lstStyle/>
          <a:p>
            <a:r>
              <a:rPr lang="en-GB"/>
              <a:t> </a:t>
            </a:r>
          </a:p>
        </p:txBody>
      </p:sp>
      <p:sp>
        <p:nvSpPr>
          <p:cNvPr id="9" name="Rectangle 8"/>
          <p:cNvSpPr/>
          <p:nvPr/>
        </p:nvSpPr>
        <p:spPr>
          <a:xfrm>
            <a:off x="5978820" y="3275112"/>
            <a:ext cx="234360" cy="307777"/>
          </a:xfrm>
          <a:prstGeom prst="rect">
            <a:avLst/>
          </a:prstGeom>
        </p:spPr>
        <p:txBody>
          <a:bodyPr wrap="none">
            <a:spAutoFit/>
          </a:bodyPr>
          <a:lstStyle/>
          <a:p>
            <a:r>
              <a:rPr lang="en-GB"/>
              <a:t> </a:t>
            </a:r>
          </a:p>
        </p:txBody>
      </p:sp>
    </p:spTree>
    <p:extLst>
      <p:ext uri="{BB962C8B-B14F-4D97-AF65-F5344CB8AC3E}">
        <p14:creationId xmlns:p14="http://schemas.microsoft.com/office/powerpoint/2010/main" val="88040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mph" presetSubtype="2" fill="hold" nodeType="clickEffect">
                                  <p:stCondLst>
                                    <p:cond delay="0"/>
                                  </p:stCondLst>
                                  <p:childTnLst>
                                    <p:animClr clrSpc="rgb" dir="cw">
                                      <p:cBhvr>
                                        <p:cTn id="10" dur="2000" fill="hold"/>
                                        <p:tgtEl>
                                          <p:spTgt spid="13"/>
                                        </p:tgtEl>
                                        <p:attrNameLst>
                                          <p:attrName>fillcolor</p:attrName>
                                        </p:attrNameLst>
                                      </p:cBhvr>
                                      <p:to>
                                        <a:srgbClr val="FCCF28"/>
                                      </p:to>
                                    </p:animClr>
                                    <p:set>
                                      <p:cBhvr>
                                        <p:cTn id="11" dur="2000" fill="hold"/>
                                        <p:tgtEl>
                                          <p:spTgt spid="13"/>
                                        </p:tgtEl>
                                        <p:attrNameLst>
                                          <p:attrName>fill.type</p:attrName>
                                        </p:attrNameLst>
                                      </p:cBhvr>
                                      <p:to>
                                        <p:strVal val="solid"/>
                                      </p:to>
                                    </p:set>
                                    <p:set>
                                      <p:cBhvr>
                                        <p:cTn id="12" dur="2000" fill="hold"/>
                                        <p:tgtEl>
                                          <p:spTgt spid="13"/>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23"/>
                                        </p:tgtEl>
                                        <p:attrNameLst>
                                          <p:attrName>fillcolor</p:attrName>
                                        </p:attrNameLst>
                                      </p:cBhvr>
                                      <p:to>
                                        <a:srgbClr val="FCCF28"/>
                                      </p:to>
                                    </p:animClr>
                                    <p:set>
                                      <p:cBhvr>
                                        <p:cTn id="21" dur="2000" fill="hold"/>
                                        <p:tgtEl>
                                          <p:spTgt spid="23"/>
                                        </p:tgtEl>
                                        <p:attrNameLst>
                                          <p:attrName>fill.type</p:attrName>
                                        </p:attrNameLst>
                                      </p:cBhvr>
                                      <p:to>
                                        <p:strVal val="solid"/>
                                      </p:to>
                                    </p:set>
                                    <p:set>
                                      <p:cBhvr>
                                        <p:cTn id="22" dur="2000" fill="hold"/>
                                        <p:tgtEl>
                                          <p:spTgt spid="23"/>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18"/>
                                        </p:tgtEl>
                                        <p:attrNameLst>
                                          <p:attrName>fillcolor</p:attrName>
                                        </p:attrNameLst>
                                      </p:cBhvr>
                                      <p:to>
                                        <a:srgbClr val="FCCF28"/>
                                      </p:to>
                                    </p:animClr>
                                    <p:set>
                                      <p:cBhvr>
                                        <p:cTn id="31" dur="2000" fill="hold"/>
                                        <p:tgtEl>
                                          <p:spTgt spid="18"/>
                                        </p:tgtEl>
                                        <p:attrNameLst>
                                          <p:attrName>fill.type</p:attrName>
                                        </p:attrNameLst>
                                      </p:cBhvr>
                                      <p:to>
                                        <p:strVal val="solid"/>
                                      </p:to>
                                    </p:set>
                                    <p:set>
                                      <p:cBhvr>
                                        <p:cTn id="32" dur="2000" fill="hold"/>
                                        <p:tgtEl>
                                          <p:spTgt spid="18"/>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5"/>
                                        </p:tgtEl>
                                        <p:attrNameLst>
                                          <p:attrName>fillcolor</p:attrName>
                                        </p:attrNameLst>
                                      </p:cBhvr>
                                      <p:to>
                                        <a:srgbClr val="FCCF28"/>
                                      </p:to>
                                    </p:animClr>
                                    <p:set>
                                      <p:cBhvr>
                                        <p:cTn id="41" dur="2000" fill="hold"/>
                                        <p:tgtEl>
                                          <p:spTgt spid="15"/>
                                        </p:tgtEl>
                                        <p:attrNameLst>
                                          <p:attrName>fill.type</p:attrName>
                                        </p:attrNameLst>
                                      </p:cBhvr>
                                      <p:to>
                                        <p:strVal val="solid"/>
                                      </p:to>
                                    </p:set>
                                    <p:set>
                                      <p:cBhvr>
                                        <p:cTn id="42" dur="2000" fill="hold"/>
                                        <p:tgtEl>
                                          <p:spTgt spid="15"/>
                                        </p:tgtEl>
                                        <p:attrNameLst>
                                          <p:attrName>fill.on</p:attrName>
                                        </p:attrNameLst>
                                      </p:cBhvr>
                                      <p:to>
                                        <p:strVal val="tru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22"/>
                                        </p:tgtEl>
                                        <p:attrNameLst>
                                          <p:attrName>fillcolor</p:attrName>
                                        </p:attrNameLst>
                                      </p:cBhvr>
                                      <p:to>
                                        <a:srgbClr val="FCCF28"/>
                                      </p:to>
                                    </p:animClr>
                                    <p:set>
                                      <p:cBhvr>
                                        <p:cTn id="51" dur="2000" fill="hold"/>
                                        <p:tgtEl>
                                          <p:spTgt spid="22"/>
                                        </p:tgtEl>
                                        <p:attrNameLst>
                                          <p:attrName>fill.type</p:attrName>
                                        </p:attrNameLst>
                                      </p:cBhvr>
                                      <p:to>
                                        <p:strVal val="solid"/>
                                      </p:to>
                                    </p:set>
                                    <p:set>
                                      <p:cBhvr>
                                        <p:cTn id="52" dur="2000" fill="hold"/>
                                        <p:tgtEl>
                                          <p:spTgt spid="22"/>
                                        </p:tgtEl>
                                        <p:attrNameLst>
                                          <p:attrName>fill.on</p:attrName>
                                        </p:attrNameLst>
                                      </p:cBhvr>
                                      <p:to>
                                        <p:strVal val="tru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17"/>
                                        </p:tgtEl>
                                        <p:attrNameLst>
                                          <p:attrName>fillcolor</p:attrName>
                                        </p:attrNameLst>
                                      </p:cBhvr>
                                      <p:to>
                                        <a:srgbClr val="FCCF28"/>
                                      </p:to>
                                    </p:animClr>
                                    <p:set>
                                      <p:cBhvr>
                                        <p:cTn id="61" dur="2000" fill="hold"/>
                                        <p:tgtEl>
                                          <p:spTgt spid="17"/>
                                        </p:tgtEl>
                                        <p:attrNameLst>
                                          <p:attrName>fill.type</p:attrName>
                                        </p:attrNameLst>
                                      </p:cBhvr>
                                      <p:to>
                                        <p:strVal val="solid"/>
                                      </p:to>
                                    </p:set>
                                    <p:set>
                                      <p:cBhvr>
                                        <p:cTn id="62" dur="2000" fill="hold"/>
                                        <p:tgtEl>
                                          <p:spTgt spid="17"/>
                                        </p:tgtEl>
                                        <p:attrNameLst>
                                          <p:attrName>fill.on</p:attrName>
                                        </p:attrNameLst>
                                      </p:cBhvr>
                                      <p:to>
                                        <p:strVal val="tru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14"/>
                                        </p:tgtEl>
                                        <p:attrNameLst>
                                          <p:attrName>fillcolor</p:attrName>
                                        </p:attrNameLst>
                                      </p:cBhvr>
                                      <p:to>
                                        <a:srgbClr val="FCCF28"/>
                                      </p:to>
                                    </p:animClr>
                                    <p:set>
                                      <p:cBhvr>
                                        <p:cTn id="71" dur="2000" fill="hold"/>
                                        <p:tgtEl>
                                          <p:spTgt spid="14"/>
                                        </p:tgtEl>
                                        <p:attrNameLst>
                                          <p:attrName>fill.type</p:attrName>
                                        </p:attrNameLst>
                                      </p:cBhvr>
                                      <p:to>
                                        <p:strVal val="solid"/>
                                      </p:to>
                                    </p:set>
                                    <p:set>
                                      <p:cBhvr>
                                        <p:cTn id="72" dur="2000" fill="hold"/>
                                        <p:tgtEl>
                                          <p:spTgt spid="14"/>
                                        </p:tgtEl>
                                        <p:attrNameLst>
                                          <p:attrName>fill.on</p:attrName>
                                        </p:attrNameLst>
                                      </p:cBhvr>
                                      <p:to>
                                        <p:strVal val="tru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mph" presetSubtype="2" fill="hold" nodeType="clickEffect">
                                  <p:stCondLst>
                                    <p:cond delay="0"/>
                                  </p:stCondLst>
                                  <p:childTnLst>
                                    <p:animClr clrSpc="rgb" dir="cw">
                                      <p:cBhvr>
                                        <p:cTn id="80" dur="2000" fill="hold"/>
                                        <p:tgtEl>
                                          <p:spTgt spid="2"/>
                                        </p:tgtEl>
                                        <p:attrNameLst>
                                          <p:attrName>fillcolor</p:attrName>
                                        </p:attrNameLst>
                                      </p:cBhvr>
                                      <p:to>
                                        <a:srgbClr val="FCCF28"/>
                                      </p:to>
                                    </p:animClr>
                                    <p:set>
                                      <p:cBhvr>
                                        <p:cTn id="81" dur="2000" fill="hold"/>
                                        <p:tgtEl>
                                          <p:spTgt spid="2"/>
                                        </p:tgtEl>
                                        <p:attrNameLst>
                                          <p:attrName>fill.type</p:attrName>
                                        </p:attrNameLst>
                                      </p:cBhvr>
                                      <p:to>
                                        <p:strVal val="solid"/>
                                      </p:to>
                                    </p:set>
                                    <p:set>
                                      <p:cBhvr>
                                        <p:cTn id="82" dur="2000" fill="hold"/>
                                        <p:tgtEl>
                                          <p:spTgt spid="2"/>
                                        </p:tgtEl>
                                        <p:attrNameLst>
                                          <p:attrName>fill.on</p:attrName>
                                        </p:attrNameLst>
                                      </p:cBhvr>
                                      <p:to>
                                        <p:strVal val="tru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mph" presetSubtype="2" fill="hold" nodeType="clickEffect">
                                  <p:stCondLst>
                                    <p:cond delay="0"/>
                                  </p:stCondLst>
                                  <p:childTnLst>
                                    <p:animClr clrSpc="rgb" dir="cw">
                                      <p:cBhvr>
                                        <p:cTn id="90" dur="2000" fill="hold"/>
                                        <p:tgtEl>
                                          <p:spTgt spid="21"/>
                                        </p:tgtEl>
                                        <p:attrNameLst>
                                          <p:attrName>fillcolor</p:attrName>
                                        </p:attrNameLst>
                                      </p:cBhvr>
                                      <p:to>
                                        <a:srgbClr val="FCCF28"/>
                                      </p:to>
                                    </p:animClr>
                                    <p:set>
                                      <p:cBhvr>
                                        <p:cTn id="91" dur="2000" fill="hold"/>
                                        <p:tgtEl>
                                          <p:spTgt spid="21"/>
                                        </p:tgtEl>
                                        <p:attrNameLst>
                                          <p:attrName>fill.type</p:attrName>
                                        </p:attrNameLst>
                                      </p:cBhvr>
                                      <p:to>
                                        <p:strVal val="solid"/>
                                      </p:to>
                                    </p:set>
                                    <p:set>
                                      <p:cBhvr>
                                        <p:cTn id="92" dur="2000" fill="hold"/>
                                        <p:tgtEl>
                                          <p:spTgt spid="21"/>
                                        </p:tgtEl>
                                        <p:attrNameLst>
                                          <p:attrName>fill.on</p:attrName>
                                        </p:attrNameLst>
                                      </p:cBhvr>
                                      <p:to>
                                        <p:strVal val="tru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mph" presetSubtype="2" fill="hold" nodeType="clickEffect">
                                  <p:stCondLst>
                                    <p:cond delay="0"/>
                                  </p:stCondLst>
                                  <p:childTnLst>
                                    <p:animClr clrSpc="rgb" dir="cw">
                                      <p:cBhvr>
                                        <p:cTn id="100" dur="2000" fill="hold"/>
                                        <p:tgtEl>
                                          <p:spTgt spid="11"/>
                                        </p:tgtEl>
                                        <p:attrNameLst>
                                          <p:attrName>fillcolor</p:attrName>
                                        </p:attrNameLst>
                                      </p:cBhvr>
                                      <p:to>
                                        <a:srgbClr val="FCCF28"/>
                                      </p:to>
                                    </p:animClr>
                                    <p:set>
                                      <p:cBhvr>
                                        <p:cTn id="101" dur="2000" fill="hold"/>
                                        <p:tgtEl>
                                          <p:spTgt spid="11"/>
                                        </p:tgtEl>
                                        <p:attrNameLst>
                                          <p:attrName>fill.type</p:attrName>
                                        </p:attrNameLst>
                                      </p:cBhvr>
                                      <p:to>
                                        <p:strVal val="solid"/>
                                      </p:to>
                                    </p:set>
                                    <p:set>
                                      <p:cBhvr>
                                        <p:cTn id="102" dur="2000" fill="hold"/>
                                        <p:tgtEl>
                                          <p:spTgt spid="11"/>
                                        </p:tgtEl>
                                        <p:attrNameLst>
                                          <p:attrName>fill.on</p:attrName>
                                        </p:attrNameLst>
                                      </p:cBhvr>
                                      <p:to>
                                        <p:strVal val="tru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mph" presetSubtype="2" fill="hold" nodeType="clickEffect">
                                  <p:stCondLst>
                                    <p:cond delay="0"/>
                                  </p:stCondLst>
                                  <p:childTnLst>
                                    <p:animClr clrSpc="rgb" dir="cw">
                                      <p:cBhvr>
                                        <p:cTn id="110" dur="2000" fill="hold"/>
                                        <p:tgtEl>
                                          <p:spTgt spid="19"/>
                                        </p:tgtEl>
                                        <p:attrNameLst>
                                          <p:attrName>fillcolor</p:attrName>
                                        </p:attrNameLst>
                                      </p:cBhvr>
                                      <p:to>
                                        <a:srgbClr val="FCCF28"/>
                                      </p:to>
                                    </p:animClr>
                                    <p:set>
                                      <p:cBhvr>
                                        <p:cTn id="111" dur="2000" fill="hold"/>
                                        <p:tgtEl>
                                          <p:spTgt spid="19"/>
                                        </p:tgtEl>
                                        <p:attrNameLst>
                                          <p:attrName>fill.type</p:attrName>
                                        </p:attrNameLst>
                                      </p:cBhvr>
                                      <p:to>
                                        <p:strVal val="solid"/>
                                      </p:to>
                                    </p:set>
                                    <p:set>
                                      <p:cBhvr>
                                        <p:cTn id="112" dur="2000" fill="hold"/>
                                        <p:tgtEl>
                                          <p:spTgt spid="19"/>
                                        </p:tgtEl>
                                        <p:attrNameLst>
                                          <p:attrName>fill.on</p:attrName>
                                        </p:attrNameLst>
                                      </p:cBhvr>
                                      <p:to>
                                        <p:strVal val="tru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35"/>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mph" presetSubtype="2" fill="hold" nodeType="clickEffect">
                                  <p:stCondLst>
                                    <p:cond delay="0"/>
                                  </p:stCondLst>
                                  <p:childTnLst>
                                    <p:animClr clrSpc="rgb" dir="cw">
                                      <p:cBhvr>
                                        <p:cTn id="120" dur="2000" fill="hold"/>
                                        <p:tgtEl>
                                          <p:spTgt spid="16"/>
                                        </p:tgtEl>
                                        <p:attrNameLst>
                                          <p:attrName>fillcolor</p:attrName>
                                        </p:attrNameLst>
                                      </p:cBhvr>
                                      <p:to>
                                        <a:srgbClr val="FCCF28"/>
                                      </p:to>
                                    </p:animClr>
                                    <p:set>
                                      <p:cBhvr>
                                        <p:cTn id="121" dur="2000" fill="hold"/>
                                        <p:tgtEl>
                                          <p:spTgt spid="16"/>
                                        </p:tgtEl>
                                        <p:attrNameLst>
                                          <p:attrName>fill.type</p:attrName>
                                        </p:attrNameLst>
                                      </p:cBhvr>
                                      <p:to>
                                        <p:strVal val="solid"/>
                                      </p:to>
                                    </p:set>
                                    <p:set>
                                      <p:cBhvr>
                                        <p:cTn id="122" dur="2000" fill="hold"/>
                                        <p:tgtEl>
                                          <p:spTgt spid="16"/>
                                        </p:tgtEl>
                                        <p:attrNameLst>
                                          <p:attrName>fill.on</p:attrName>
                                        </p:attrNameLst>
                                      </p:cBhvr>
                                      <p:to>
                                        <p:strVal val="tru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36"/>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mph" presetSubtype="2" fill="hold" nodeType="clickEffect">
                                  <p:stCondLst>
                                    <p:cond delay="0"/>
                                  </p:stCondLst>
                                  <p:childTnLst>
                                    <p:animClr clrSpc="rgb" dir="cw">
                                      <p:cBhvr>
                                        <p:cTn id="130" dur="2000" fill="hold"/>
                                        <p:tgtEl>
                                          <p:spTgt spid="12"/>
                                        </p:tgtEl>
                                        <p:attrNameLst>
                                          <p:attrName>fillcolor</p:attrName>
                                        </p:attrNameLst>
                                      </p:cBhvr>
                                      <p:to>
                                        <a:srgbClr val="FCCF28"/>
                                      </p:to>
                                    </p:animClr>
                                    <p:set>
                                      <p:cBhvr>
                                        <p:cTn id="131" dur="2000" fill="hold"/>
                                        <p:tgtEl>
                                          <p:spTgt spid="12"/>
                                        </p:tgtEl>
                                        <p:attrNameLst>
                                          <p:attrName>fill.type</p:attrName>
                                        </p:attrNameLst>
                                      </p:cBhvr>
                                      <p:to>
                                        <p:strVal val="solid"/>
                                      </p:to>
                                    </p:set>
                                    <p:set>
                                      <p:cBhvr>
                                        <p:cTn id="132" dur="2000" fill="hold"/>
                                        <p:tgtEl>
                                          <p:spTgt spid="12"/>
                                        </p:tgtEl>
                                        <p:attrNameLst>
                                          <p:attrName>fill.on</p:attrName>
                                        </p:attrNameLst>
                                      </p:cBhvr>
                                      <p:to>
                                        <p:strVal val="tru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37"/>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mph" presetSubtype="2" fill="hold" nodeType="clickEffect">
                                  <p:stCondLst>
                                    <p:cond delay="0"/>
                                  </p:stCondLst>
                                  <p:childTnLst>
                                    <p:animClr clrSpc="rgb" dir="cw">
                                      <p:cBhvr>
                                        <p:cTn id="140" dur="2000" fill="hold"/>
                                        <p:tgtEl>
                                          <p:spTgt spid="20"/>
                                        </p:tgtEl>
                                        <p:attrNameLst>
                                          <p:attrName>fillcolor</p:attrName>
                                        </p:attrNameLst>
                                      </p:cBhvr>
                                      <p:to>
                                        <a:srgbClr val="FCCF28"/>
                                      </p:to>
                                    </p:animClr>
                                    <p:set>
                                      <p:cBhvr>
                                        <p:cTn id="141" dur="2000" fill="hold"/>
                                        <p:tgtEl>
                                          <p:spTgt spid="20"/>
                                        </p:tgtEl>
                                        <p:attrNameLst>
                                          <p:attrName>fill.type</p:attrName>
                                        </p:attrNameLst>
                                      </p:cBhvr>
                                      <p:to>
                                        <p:strVal val="solid"/>
                                      </p:to>
                                    </p:set>
                                    <p:set>
                                      <p:cBhvr>
                                        <p:cTn id="142" dur="2000" fill="hold"/>
                                        <p:tgtEl>
                                          <p:spTgt spid="2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8"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140036" cy="869950"/>
          </a:xfrm>
          <a:prstGeom prst="rect">
            <a:avLst/>
          </a:prstGeom>
        </p:spPr>
      </p:pic>
      <p:sp>
        <p:nvSpPr>
          <p:cNvPr id="4" name="Title 3"/>
          <p:cNvSpPr>
            <a:spLocks noGrp="1"/>
          </p:cNvSpPr>
          <p:nvPr>
            <p:ph type="title"/>
          </p:nvPr>
        </p:nvSpPr>
        <p:spPr>
          <a:xfrm>
            <a:off x="0" y="294041"/>
            <a:ext cx="5393410" cy="707849"/>
          </a:xfrm>
        </p:spPr>
        <p:txBody>
          <a:bodyPr>
            <a:normAutofit/>
          </a:bodyPr>
          <a:lstStyle/>
          <a:p>
            <a:r>
              <a:rPr lang="en-GB" sz="3600" b="1" dirty="0" err="1">
                <a:solidFill>
                  <a:schemeClr val="bg1"/>
                </a:solidFill>
              </a:rPr>
              <a:t>Phonetik</a:t>
            </a:r>
            <a:r>
              <a:rPr lang="en-GB" sz="3600" b="1" dirty="0">
                <a:solidFill>
                  <a:schemeClr val="bg1"/>
                </a:solidFill>
              </a:rPr>
              <a:t>/ </a:t>
            </a:r>
            <a:r>
              <a:rPr lang="en-GB" sz="3600" b="1" dirty="0" err="1">
                <a:solidFill>
                  <a:schemeClr val="bg1"/>
                </a:solidFill>
              </a:rPr>
              <a:t>Vokabeln</a:t>
            </a:r>
            <a:endParaRPr lang="en-GB" sz="3600" b="1" dirty="0">
              <a:solidFill>
                <a:schemeClr val="bg1"/>
              </a:solidFill>
            </a:endParaRPr>
          </a:p>
        </p:txBody>
      </p:sp>
      <p:sp>
        <p:nvSpPr>
          <p:cNvPr id="16" name="CuadroTexto 9">
            <a:extLst>
              <a:ext uri="{FF2B5EF4-FFF2-40B4-BE49-F238E27FC236}">
                <a16:creationId xmlns:a16="http://schemas.microsoft.com/office/drawing/2014/main" id="{955AA2F8-525B-4CEB-A969-E66490394F6C}"/>
              </a:ext>
            </a:extLst>
          </p:cNvPr>
          <p:cNvSpPr txBox="1"/>
          <p:nvPr/>
        </p:nvSpPr>
        <p:spPr>
          <a:xfrm>
            <a:off x="178252" y="1325563"/>
            <a:ext cx="83237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Arbeite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Partner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Partnerin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CuadroTexto 10">
            <a:extLst>
              <a:ext uri="{FF2B5EF4-FFF2-40B4-BE49-F238E27FC236}">
                <a16:creationId xmlns:a16="http://schemas.microsoft.com/office/drawing/2014/main" id="{83828567-5350-46C0-AC3A-69CD17832112}"/>
              </a:ext>
            </a:extLst>
          </p:cNvPr>
          <p:cNvSpPr txBox="1"/>
          <p:nvPr/>
        </p:nvSpPr>
        <p:spPr>
          <a:xfrm>
            <a:off x="178252" y="1888940"/>
            <a:ext cx="921579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 </a:t>
            </a: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liest</a:t>
            </a: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f</a:t>
            </a:r>
            <a:r>
              <a:rPr lang="en-US" sz="2400" b="1" kern="1200">
                <a:solidFill>
                  <a:srgbClr val="4472C4">
                    <a:lumMod val="50000"/>
                  </a:srgbClr>
                </a:solidFill>
                <a:latin typeface="Century Gothic" panose="020B0502020202020204" pitchFamily="34" charset="0"/>
                <a:ea typeface="+mn-ea"/>
                <a:cs typeface="Calibri" panose="020F0502020204030204" pitchFamily="34" charset="0"/>
              </a:rPr>
              <a:t>ünf</a:t>
            </a:r>
            <a:r>
              <a:rPr kumimoji="0" lang="en-US"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can try to read the words fast!</a:t>
            </a:r>
          </a:p>
        </p:txBody>
      </p:sp>
      <p:sp>
        <p:nvSpPr>
          <p:cNvPr id="19" name="CuadroTexto 17">
            <a:extLst>
              <a:ext uri="{FF2B5EF4-FFF2-40B4-BE49-F238E27FC236}">
                <a16:creationId xmlns:a16="http://schemas.microsoft.com/office/drawing/2014/main" id="{C0F1BB29-CE2A-4911-942C-B834F3779431}"/>
              </a:ext>
            </a:extLst>
          </p:cNvPr>
          <p:cNvSpPr txBox="1"/>
          <p:nvPr/>
        </p:nvSpPr>
        <p:spPr>
          <a:xfrm>
            <a:off x="178253" y="2319399"/>
            <a:ext cx="5809604" cy="461665"/>
          </a:xfrm>
          <a:prstGeom prst="rect">
            <a:avLst/>
          </a:prstGeom>
          <a:noFill/>
        </p:spPr>
        <p:txBody>
          <a:bodyPr wrap="none" rtlCol="0">
            <a:spAutoFit/>
          </a:bodyPr>
          <a:lstStyle/>
          <a:p>
            <a:pPr lvl="0">
              <a:buClrTx/>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t>
            </a: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 sagt die </a:t>
            </a:r>
            <a:r>
              <a:rPr lang="en-US" sz="2400" kern="1200">
                <a:solidFill>
                  <a:srgbClr val="4472C4">
                    <a:lumMod val="50000"/>
                  </a:srgbClr>
                </a:solidFill>
                <a:latin typeface="Century Gothic" panose="020F0302020204030204"/>
              </a:rPr>
              <a:t>Wörter </a:t>
            </a:r>
            <a:r>
              <a:rPr lang="en-US" sz="2400" b="1" kern="1200">
                <a:solidFill>
                  <a:srgbClr val="4472C4">
                    <a:lumMod val="50000"/>
                  </a:srgbClr>
                </a:solidFill>
                <a:latin typeface="Century Gothic" panose="020F0302020204030204"/>
              </a:rPr>
              <a:t>auf Englisch</a:t>
            </a: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CuadroTexto 18">
            <a:extLst>
              <a:ext uri="{FF2B5EF4-FFF2-40B4-BE49-F238E27FC236}">
                <a16:creationId xmlns:a16="http://schemas.microsoft.com/office/drawing/2014/main" id="{F6C6A6F0-6180-4919-A9C9-998C606F1356}"/>
              </a:ext>
            </a:extLst>
          </p:cNvPr>
          <p:cNvSpPr txBox="1"/>
          <p:nvPr/>
        </p:nvSpPr>
        <p:spPr>
          <a:xfrm>
            <a:off x="178253" y="2877872"/>
            <a:ext cx="140294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Beispiel</a:t>
            </a:r>
            <a:r>
              <a:rPr kumimoji="0" lang="es-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1" name="CuadroTexto 22">
            <a:extLst>
              <a:ext uri="{FF2B5EF4-FFF2-40B4-BE49-F238E27FC236}">
                <a16:creationId xmlns:a16="http://schemas.microsoft.com/office/drawing/2014/main" id="{85E146D2-D141-4722-A3AA-2CF82ED67106}"/>
              </a:ext>
            </a:extLst>
          </p:cNvPr>
          <p:cNvSpPr txBox="1"/>
          <p:nvPr/>
        </p:nvSpPr>
        <p:spPr>
          <a:xfrm>
            <a:off x="193511" y="3705174"/>
            <a:ext cx="229261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t>
            </a: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3" name="Llamada rectangular redondeada 23">
            <a:extLst>
              <a:ext uri="{FF2B5EF4-FFF2-40B4-BE49-F238E27FC236}">
                <a16:creationId xmlns:a16="http://schemas.microsoft.com/office/drawing/2014/main" id="{612CC626-590D-4364-AB0D-60EE38197265}"/>
              </a:ext>
            </a:extLst>
          </p:cNvPr>
          <p:cNvSpPr/>
          <p:nvPr/>
        </p:nvSpPr>
        <p:spPr>
          <a:xfrm>
            <a:off x="1920240" y="4415246"/>
            <a:ext cx="3473170" cy="1870770"/>
          </a:xfrm>
          <a:prstGeom prst="wedgeRoundRectCallout">
            <a:avLst>
              <a:gd name="adj1" fmla="val -62287"/>
              <a:gd name="adj2" fmla="val -60786"/>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203864"/>
                </a:solidFill>
                <a:effectLst/>
                <a:uLnTx/>
                <a:uFillTx/>
                <a:latin typeface="Century Gothic" panose="020F0302020204030204"/>
                <a:ea typeface="+mn-ea"/>
                <a:cs typeface="+mn-cs"/>
              </a:rPr>
              <a:t>der Tag,</a:t>
            </a:r>
            <a:r>
              <a:rPr kumimoji="0" lang="en-GB" sz="2200" b="0" i="0" u="none" strike="noStrike" kern="1200" cap="none" spc="0" normalizeH="0" noProof="0" dirty="0">
                <a:ln>
                  <a:noFill/>
                </a:ln>
                <a:solidFill>
                  <a:srgbClr val="203864"/>
                </a:solidFill>
                <a:effectLst/>
                <a:uLnTx/>
                <a:uFillTx/>
                <a:latin typeface="Century Gothic" panose="020F0302020204030204"/>
                <a:ea typeface="+mn-ea"/>
                <a:cs typeface="+mn-cs"/>
              </a:rPr>
              <a:t> </a:t>
            </a:r>
            <a:r>
              <a:rPr kumimoji="0" lang="en-GB" sz="2200" b="0" i="0" u="none" strike="noStrike" kern="1200" cap="none" spc="0" normalizeH="0" noProof="0" dirty="0" err="1">
                <a:ln>
                  <a:noFill/>
                </a:ln>
                <a:solidFill>
                  <a:srgbClr val="203864"/>
                </a:solidFill>
                <a:effectLst/>
                <a:uLnTx/>
                <a:uFillTx/>
                <a:latin typeface="Century Gothic" panose="020F0302020204030204"/>
                <a:ea typeface="+mn-ea"/>
                <a:cs typeface="+mn-cs"/>
              </a:rPr>
              <a:t>richtig</a:t>
            </a:r>
            <a:r>
              <a:rPr kumimoji="0" lang="en-GB" sz="2200" b="0" i="0" u="none" strike="noStrike" kern="1200" cap="none" spc="0" normalizeH="0" noProof="0" dirty="0">
                <a:ln>
                  <a:noFill/>
                </a:ln>
                <a:solidFill>
                  <a:srgbClr val="203864"/>
                </a:solidFill>
                <a:effectLst/>
                <a:uLnTx/>
                <a:uFillTx/>
                <a:latin typeface="Century Gothic" panose="020F0302020204030204"/>
                <a:ea typeface="+mn-ea"/>
                <a:cs typeface="+mn-cs"/>
              </a:rPr>
              <a:t>, </a:t>
            </a:r>
            <a:r>
              <a:rPr kumimoji="0" lang="en-GB" sz="2200" b="0" i="0" u="none" strike="noStrike" kern="1200" cap="none" spc="0" normalizeH="0" noProof="0" dirty="0" err="1">
                <a:ln>
                  <a:noFill/>
                </a:ln>
                <a:solidFill>
                  <a:srgbClr val="203864"/>
                </a:solidFill>
                <a:effectLst/>
                <a:uLnTx/>
                <a:uFillTx/>
                <a:latin typeface="Century Gothic" panose="020F0302020204030204"/>
                <a:ea typeface="+mn-ea"/>
                <a:cs typeface="+mn-cs"/>
              </a:rPr>
              <a:t>sagt</a:t>
            </a:r>
            <a:r>
              <a:rPr kumimoji="0" lang="en-GB" sz="2200" b="0" i="0" u="none" strike="noStrike" kern="1200" cap="none" spc="0" normalizeH="0" noProof="0" dirty="0">
                <a:ln>
                  <a:noFill/>
                </a:ln>
                <a:solidFill>
                  <a:srgbClr val="203864"/>
                </a:solidFill>
                <a:effectLst/>
                <a:uLnTx/>
                <a:uFillTx/>
                <a:latin typeface="Century Gothic" panose="020F0302020204030204"/>
                <a:ea typeface="+mn-ea"/>
                <a:cs typeface="+mn-cs"/>
              </a:rPr>
              <a:t>, was?, </a:t>
            </a:r>
            <a:r>
              <a:rPr kumimoji="0" lang="en-GB" sz="2200" b="0" i="0" u="none" strike="noStrike" kern="1200" cap="none" spc="0" normalizeH="0" noProof="0" dirty="0" err="1">
                <a:ln>
                  <a:noFill/>
                </a:ln>
                <a:solidFill>
                  <a:srgbClr val="203864"/>
                </a:solidFill>
                <a:effectLst/>
                <a:uLnTx/>
                <a:uFillTx/>
                <a:latin typeface="Century Gothic" panose="020F0302020204030204"/>
                <a:ea typeface="+mn-ea"/>
                <a:cs typeface="+mn-cs"/>
              </a:rPr>
              <a:t>ja</a:t>
            </a:r>
            <a:r>
              <a:rPr kumimoji="0" lang="en-GB" sz="2200" b="0" i="0" u="none" strike="noStrike" kern="1200" cap="none" spc="0" normalizeH="0" noProof="0" dirty="0">
                <a:ln>
                  <a:noFill/>
                </a:ln>
                <a:solidFill>
                  <a:srgbClr val="203864"/>
                </a:solidFill>
                <a:effectLst/>
                <a:uLnTx/>
                <a:uFillTx/>
                <a:latin typeface="Century Gothic" panose="020F0302020204030204"/>
                <a:ea typeface="+mn-ea"/>
                <a:cs typeface="+mn-cs"/>
              </a:rPr>
              <a:t> </a:t>
            </a:r>
            <a:endParaRPr kumimoji="0" lang="es-GB" sz="22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4" name="CuadroTexto 24">
            <a:extLst>
              <a:ext uri="{FF2B5EF4-FFF2-40B4-BE49-F238E27FC236}">
                <a16:creationId xmlns:a16="http://schemas.microsoft.com/office/drawing/2014/main" id="{3AF02924-84FF-42C2-AC28-289809087E3F}"/>
              </a:ext>
            </a:extLst>
          </p:cNvPr>
          <p:cNvSpPr txBox="1"/>
          <p:nvPr/>
        </p:nvSpPr>
        <p:spPr>
          <a:xfrm>
            <a:off x="6165356" y="3575590"/>
            <a:ext cx="224612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t>
            </a:r>
            <a:r>
              <a:rPr kumimoji="0" lang="en-US"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 </a:t>
            </a: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sagt</a:t>
            </a:r>
            <a:r>
              <a:rPr kumimoji="0" lang="es-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ounded Rectangle 11">
            <a:extLst>
              <a:ext uri="{FF2B5EF4-FFF2-40B4-BE49-F238E27FC236}">
                <a16:creationId xmlns:a16="http://schemas.microsoft.com/office/drawing/2014/main" id="{2F86E784-40C0-4E39-9C58-C3434AE91CB8}"/>
              </a:ext>
            </a:extLst>
          </p:cNvPr>
          <p:cNvSpPr/>
          <p:nvPr/>
        </p:nvSpPr>
        <p:spPr>
          <a:xfrm>
            <a:off x="9588317" y="447505"/>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Llamada rectangular redondeada 23">
            <a:extLst>
              <a:ext uri="{FF2B5EF4-FFF2-40B4-BE49-F238E27FC236}">
                <a16:creationId xmlns:a16="http://schemas.microsoft.com/office/drawing/2014/main" id="{612CC626-590D-4364-AB0D-60EE38197265}"/>
              </a:ext>
            </a:extLst>
          </p:cNvPr>
          <p:cNvSpPr/>
          <p:nvPr/>
        </p:nvSpPr>
        <p:spPr>
          <a:xfrm>
            <a:off x="8290576" y="4410890"/>
            <a:ext cx="3473170" cy="1870770"/>
          </a:xfrm>
          <a:prstGeom prst="wedgeRoundRectCallout">
            <a:avLst>
              <a:gd name="adj1" fmla="val -62287"/>
              <a:gd name="adj2" fmla="val -60786"/>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203864"/>
                </a:solidFill>
                <a:effectLst/>
                <a:uLnTx/>
                <a:uFillTx/>
                <a:latin typeface="Century Gothic" panose="020F0302020204030204"/>
                <a:ea typeface="+mn-ea"/>
                <a:cs typeface="+mn-cs"/>
              </a:rPr>
              <a:t>day,</a:t>
            </a:r>
            <a:r>
              <a:rPr kumimoji="0" lang="en-GB" sz="2200" b="0" i="0" u="none" strike="noStrike" kern="1200" cap="none" spc="0" normalizeH="0" noProof="0" dirty="0">
                <a:ln>
                  <a:noFill/>
                </a:ln>
                <a:solidFill>
                  <a:srgbClr val="203864"/>
                </a:solidFill>
                <a:effectLst/>
                <a:uLnTx/>
                <a:uFillTx/>
                <a:latin typeface="Century Gothic" panose="020F0302020204030204"/>
                <a:ea typeface="+mn-ea"/>
                <a:cs typeface="+mn-cs"/>
              </a:rPr>
              <a:t> right, correct, says</a:t>
            </a:r>
            <a:r>
              <a:rPr lang="en-GB" sz="2200" kern="1200" dirty="0">
                <a:solidFill>
                  <a:srgbClr val="203864"/>
                </a:solidFill>
                <a:latin typeface="Century Gothic" panose="020F0302020204030204"/>
              </a:rPr>
              <a:t>/</a:t>
            </a:r>
            <a:r>
              <a:rPr kumimoji="0" lang="en-GB" sz="2200" b="0" i="0" u="none" strike="noStrike" kern="1200" cap="none" spc="0" normalizeH="0" noProof="0" dirty="0">
                <a:ln>
                  <a:noFill/>
                </a:ln>
                <a:solidFill>
                  <a:srgbClr val="203864"/>
                </a:solidFill>
                <a:effectLst/>
                <a:uLnTx/>
                <a:uFillTx/>
                <a:latin typeface="Century Gothic" panose="020F0302020204030204"/>
                <a:ea typeface="+mn-ea"/>
                <a:cs typeface="+mn-cs"/>
              </a:rPr>
              <a:t>tells, what?; yes </a:t>
            </a:r>
            <a:endParaRPr kumimoji="0" lang="es-GB" sz="22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68089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3" grpId="0" animBg="1"/>
      <p:bldP spid="24" grpId="0"/>
      <p:bldP spid="1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583382" cy="869950"/>
          </a:xfrm>
          <a:prstGeom prst="rect">
            <a:avLst/>
          </a:prstGeom>
        </p:spPr>
      </p:pic>
      <p:sp>
        <p:nvSpPr>
          <p:cNvPr id="4" name="Title 3"/>
          <p:cNvSpPr>
            <a:spLocks noGrp="1"/>
          </p:cNvSpPr>
          <p:nvPr>
            <p:ph type="title"/>
          </p:nvPr>
        </p:nvSpPr>
        <p:spPr>
          <a:xfrm>
            <a:off x="0" y="294041"/>
            <a:ext cx="5393410" cy="707849"/>
          </a:xfrm>
        </p:spPr>
        <p:txBody>
          <a:bodyPr>
            <a:normAutofit/>
          </a:bodyPr>
          <a:lstStyle/>
          <a:p>
            <a:r>
              <a:rPr lang="en-GB" sz="3600" b="1" dirty="0" err="1">
                <a:solidFill>
                  <a:schemeClr val="bg1"/>
                </a:solidFill>
              </a:rPr>
              <a:t>Phonetik</a:t>
            </a:r>
            <a:r>
              <a:rPr lang="en-GB" sz="3600" b="1" dirty="0">
                <a:solidFill>
                  <a:schemeClr val="bg1"/>
                </a:solidFill>
              </a:rPr>
              <a:t>/ </a:t>
            </a:r>
            <a:r>
              <a:rPr lang="en-GB" sz="3600" b="1" dirty="0" err="1">
                <a:solidFill>
                  <a:schemeClr val="bg1"/>
                </a:solidFill>
              </a:rPr>
              <a:t>Vokabeln</a:t>
            </a:r>
            <a:endParaRPr lang="en-GB" sz="3600" b="1" dirty="0">
              <a:solidFill>
                <a:schemeClr val="bg1"/>
              </a:solidFill>
            </a:endParaRPr>
          </a:p>
        </p:txBody>
      </p:sp>
      <p:sp>
        <p:nvSpPr>
          <p:cNvPr id="18" name="CuadroTexto 10">
            <a:extLst>
              <a:ext uri="{FF2B5EF4-FFF2-40B4-BE49-F238E27FC236}">
                <a16:creationId xmlns:a16="http://schemas.microsoft.com/office/drawing/2014/main" id="{83828567-5350-46C0-AC3A-69CD17832112}"/>
              </a:ext>
            </a:extLst>
          </p:cNvPr>
          <p:cNvSpPr txBox="1"/>
          <p:nvPr/>
        </p:nvSpPr>
        <p:spPr>
          <a:xfrm>
            <a:off x="178253" y="1231444"/>
            <a:ext cx="921579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a:t>
            </a:r>
            <a:r>
              <a:rPr lang="en-US" sz="2400" b="1" kern="1200" dirty="0" err="1">
                <a:solidFill>
                  <a:srgbClr val="4472C4">
                    <a:lumMod val="50000"/>
                  </a:srgbClr>
                </a:solidFill>
                <a:latin typeface="Century Gothic" panose="020B0502020202020204" pitchFamily="34" charset="0"/>
                <a:ea typeface="+mn-ea"/>
                <a:cs typeface="Calibri" panose="020F0502020204030204" pitchFamily="34" charset="0"/>
              </a:rPr>
              <a:t>ünf</a:t>
            </a:r>
            <a:r>
              <a:rPr kumimoji="0" lang="en-U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can try to read the words fast!</a:t>
            </a:r>
          </a:p>
        </p:txBody>
      </p:sp>
      <p:sp>
        <p:nvSpPr>
          <p:cNvPr id="19" name="CuadroTexto 17">
            <a:extLst>
              <a:ext uri="{FF2B5EF4-FFF2-40B4-BE49-F238E27FC236}">
                <a16:creationId xmlns:a16="http://schemas.microsoft.com/office/drawing/2014/main" id="{C0F1BB29-CE2A-4911-942C-B834F3779431}"/>
              </a:ext>
            </a:extLst>
          </p:cNvPr>
          <p:cNvSpPr txBox="1"/>
          <p:nvPr/>
        </p:nvSpPr>
        <p:spPr>
          <a:xfrm>
            <a:off x="178253" y="1651608"/>
            <a:ext cx="5809604" cy="461665"/>
          </a:xfrm>
          <a:prstGeom prst="rect">
            <a:avLst/>
          </a:prstGeom>
          <a:noFill/>
        </p:spPr>
        <p:txBody>
          <a:bodyPr wrap="none" rtlCol="0">
            <a:spAutoFit/>
          </a:bodyPr>
          <a:lstStyle/>
          <a:p>
            <a:pPr lvl="0">
              <a:buClrTx/>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lang="en-US" sz="2400" kern="1200" dirty="0" err="1">
                <a:solidFill>
                  <a:srgbClr val="4472C4">
                    <a:lumMod val="50000"/>
                  </a:srgbClr>
                </a:solidFill>
                <a:latin typeface="Century Gothic" panose="020F0302020204030204"/>
              </a:rPr>
              <a:t>Wörter</a:t>
            </a:r>
            <a:r>
              <a:rPr lang="en-US" sz="2400" kern="1200" dirty="0">
                <a:solidFill>
                  <a:srgbClr val="4472C4">
                    <a:lumMod val="50000"/>
                  </a:srgbClr>
                </a:solidFill>
                <a:latin typeface="Century Gothic" panose="020F0302020204030204"/>
              </a:rPr>
              <a:t> </a:t>
            </a:r>
            <a:r>
              <a:rPr lang="en-US" sz="2400" b="1" kern="1200" dirty="0">
                <a:solidFill>
                  <a:srgbClr val="4472C4">
                    <a:lumMod val="50000"/>
                  </a:srgbClr>
                </a:solidFill>
                <a:latin typeface="Century Gothic" panose="020F0302020204030204"/>
              </a:rPr>
              <a:t>auf </a:t>
            </a:r>
            <a:r>
              <a:rPr lang="en-US" sz="2400" b="1" kern="1200" dirty="0" err="1">
                <a:solidFill>
                  <a:srgbClr val="4472C4">
                    <a:lumMod val="50000"/>
                  </a:srgbClr>
                </a:solidFill>
                <a:latin typeface="Century Gothic" panose="020F0302020204030204"/>
              </a:rPr>
              <a:t>Englisch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CuadroTexto 22">
            <a:extLst>
              <a:ext uri="{FF2B5EF4-FFF2-40B4-BE49-F238E27FC236}">
                <a16:creationId xmlns:a16="http://schemas.microsoft.com/office/drawing/2014/main" id="{85E146D2-D141-4722-A3AA-2CF82ED67106}"/>
              </a:ext>
            </a:extLst>
          </p:cNvPr>
          <p:cNvSpPr txBox="1"/>
          <p:nvPr/>
        </p:nvSpPr>
        <p:spPr>
          <a:xfrm>
            <a:off x="193511" y="2498347"/>
            <a:ext cx="229261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t>
            </a: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3" name="Llamada rectangular redondeada 23">
            <a:extLst>
              <a:ext uri="{FF2B5EF4-FFF2-40B4-BE49-F238E27FC236}">
                <a16:creationId xmlns:a16="http://schemas.microsoft.com/office/drawing/2014/main" id="{612CC626-590D-4364-AB0D-60EE38197265}"/>
              </a:ext>
            </a:extLst>
          </p:cNvPr>
          <p:cNvSpPr/>
          <p:nvPr/>
        </p:nvSpPr>
        <p:spPr>
          <a:xfrm>
            <a:off x="1920240" y="3208419"/>
            <a:ext cx="3473170" cy="1870770"/>
          </a:xfrm>
          <a:prstGeom prst="wedgeRoundRectCallout">
            <a:avLst>
              <a:gd name="adj1" fmla="val -62287"/>
              <a:gd name="adj2" fmla="val -60786"/>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203864"/>
                </a:solidFill>
                <a:effectLst/>
                <a:uLnTx/>
                <a:uFillTx/>
                <a:latin typeface="Century Gothic" panose="020F0302020204030204"/>
                <a:ea typeface="+mn-ea"/>
                <a:cs typeface="+mn-cs"/>
              </a:rPr>
              <a:t>der Mann, die </a:t>
            </a:r>
            <a:r>
              <a:rPr kumimoji="0" lang="en-GB"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Klasse</a:t>
            </a:r>
            <a:r>
              <a:rPr kumimoji="0" lang="en-GB"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falsch</a:t>
            </a:r>
            <a:r>
              <a:rPr kumimoji="0" lang="en-GB" sz="2200" b="0" i="0" u="none" strike="noStrike" kern="1200" cap="none" spc="0" normalizeH="0" baseline="0" noProof="0" dirty="0">
                <a:ln>
                  <a:noFill/>
                </a:ln>
                <a:solidFill>
                  <a:srgbClr val="203864"/>
                </a:solidFill>
                <a:effectLst/>
                <a:uLnTx/>
                <a:uFillTx/>
                <a:latin typeface="Century Gothic" panose="020F0302020204030204"/>
                <a:ea typeface="+mn-ea"/>
                <a:cs typeface="+mn-cs"/>
              </a:rPr>
              <a:t>, was?, </a:t>
            </a:r>
            <a:r>
              <a:rPr kumimoji="0" lang="en-GB"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nicht</a:t>
            </a:r>
            <a:endParaRPr kumimoji="0" lang="es-GB" sz="22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4" name="CuadroTexto 24">
            <a:extLst>
              <a:ext uri="{FF2B5EF4-FFF2-40B4-BE49-F238E27FC236}">
                <a16:creationId xmlns:a16="http://schemas.microsoft.com/office/drawing/2014/main" id="{3AF02924-84FF-42C2-AC28-289809087E3F}"/>
              </a:ext>
            </a:extLst>
          </p:cNvPr>
          <p:cNvSpPr txBox="1"/>
          <p:nvPr/>
        </p:nvSpPr>
        <p:spPr>
          <a:xfrm>
            <a:off x="6165356" y="3575590"/>
            <a:ext cx="224612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8" name="Rounded Rectangle 11">
            <a:extLst>
              <a:ext uri="{FF2B5EF4-FFF2-40B4-BE49-F238E27FC236}">
                <a16:creationId xmlns:a16="http://schemas.microsoft.com/office/drawing/2014/main" id="{2F86E784-40C0-4E39-9C58-C3434AE91CB8}"/>
              </a:ext>
            </a:extLst>
          </p:cNvPr>
          <p:cNvSpPr/>
          <p:nvPr/>
        </p:nvSpPr>
        <p:spPr>
          <a:xfrm>
            <a:off x="9588317" y="447505"/>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Llamada rectangular redondeada 23">
            <a:extLst>
              <a:ext uri="{FF2B5EF4-FFF2-40B4-BE49-F238E27FC236}">
                <a16:creationId xmlns:a16="http://schemas.microsoft.com/office/drawing/2014/main" id="{612CC626-590D-4364-AB0D-60EE38197265}"/>
              </a:ext>
            </a:extLst>
          </p:cNvPr>
          <p:cNvSpPr/>
          <p:nvPr/>
        </p:nvSpPr>
        <p:spPr>
          <a:xfrm>
            <a:off x="8290576" y="4410890"/>
            <a:ext cx="3473170" cy="1870770"/>
          </a:xfrm>
          <a:prstGeom prst="wedgeRoundRectCallout">
            <a:avLst>
              <a:gd name="adj1" fmla="val -62287"/>
              <a:gd name="adj2" fmla="val -60786"/>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203864"/>
                </a:solidFill>
                <a:effectLst/>
                <a:uLnTx/>
                <a:uFillTx/>
                <a:latin typeface="Century Gothic" panose="020F0302020204030204"/>
                <a:ea typeface="+mn-ea"/>
                <a:cs typeface="+mn-cs"/>
              </a:rPr>
              <a:t>man, class, false/wrong,</a:t>
            </a:r>
            <a:r>
              <a:rPr kumimoji="0" lang="en-GB" sz="2200" b="0" i="0" u="none" strike="noStrike" kern="1200" cap="none" spc="0" normalizeH="0" noProof="0" dirty="0">
                <a:ln>
                  <a:noFill/>
                </a:ln>
                <a:solidFill>
                  <a:srgbClr val="203864"/>
                </a:solidFill>
                <a:effectLst/>
                <a:uLnTx/>
                <a:uFillTx/>
                <a:latin typeface="Century Gothic" panose="020F0302020204030204"/>
                <a:ea typeface="+mn-ea"/>
                <a:cs typeface="+mn-cs"/>
              </a:rPr>
              <a:t> what?, not</a:t>
            </a:r>
            <a:endParaRPr kumimoji="0" lang="es-GB" sz="22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18895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583382" cy="869950"/>
          </a:xfrm>
          <a:prstGeom prst="rect">
            <a:avLst/>
          </a:prstGeom>
        </p:spPr>
      </p:pic>
      <p:sp>
        <p:nvSpPr>
          <p:cNvPr id="4" name="Title 3"/>
          <p:cNvSpPr>
            <a:spLocks noGrp="1"/>
          </p:cNvSpPr>
          <p:nvPr>
            <p:ph type="title"/>
          </p:nvPr>
        </p:nvSpPr>
        <p:spPr>
          <a:xfrm>
            <a:off x="0" y="294041"/>
            <a:ext cx="5393410" cy="707849"/>
          </a:xfrm>
        </p:spPr>
        <p:txBody>
          <a:bodyPr>
            <a:normAutofit/>
          </a:bodyPr>
          <a:lstStyle/>
          <a:p>
            <a:r>
              <a:rPr lang="en-GB" sz="3600" b="1" dirty="0" err="1">
                <a:solidFill>
                  <a:schemeClr val="bg1"/>
                </a:solidFill>
              </a:rPr>
              <a:t>Phonetik</a:t>
            </a:r>
            <a:r>
              <a:rPr lang="en-GB" sz="3600" b="1" dirty="0">
                <a:solidFill>
                  <a:schemeClr val="bg1"/>
                </a:solidFill>
              </a:rPr>
              <a:t>/ </a:t>
            </a:r>
            <a:r>
              <a:rPr lang="en-GB" sz="3600" b="1" dirty="0" err="1">
                <a:solidFill>
                  <a:schemeClr val="bg1"/>
                </a:solidFill>
              </a:rPr>
              <a:t>Vokabeln</a:t>
            </a:r>
            <a:endParaRPr lang="en-GB" sz="3600" b="1" dirty="0">
              <a:solidFill>
                <a:schemeClr val="bg1"/>
              </a:solidFill>
            </a:endParaRPr>
          </a:p>
        </p:txBody>
      </p:sp>
      <p:sp>
        <p:nvSpPr>
          <p:cNvPr id="18" name="CuadroTexto 10">
            <a:extLst>
              <a:ext uri="{FF2B5EF4-FFF2-40B4-BE49-F238E27FC236}">
                <a16:creationId xmlns:a16="http://schemas.microsoft.com/office/drawing/2014/main" id="{83828567-5350-46C0-AC3A-69CD17832112}"/>
              </a:ext>
            </a:extLst>
          </p:cNvPr>
          <p:cNvSpPr txBox="1"/>
          <p:nvPr/>
        </p:nvSpPr>
        <p:spPr>
          <a:xfrm>
            <a:off x="178253" y="1231444"/>
            <a:ext cx="921579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a:t>
            </a:r>
            <a:r>
              <a:rPr lang="en-US" sz="2400" b="1" kern="1200" dirty="0" err="1">
                <a:solidFill>
                  <a:srgbClr val="4472C4">
                    <a:lumMod val="50000"/>
                  </a:srgbClr>
                </a:solidFill>
                <a:latin typeface="Century Gothic" panose="020B0502020202020204" pitchFamily="34" charset="0"/>
                <a:ea typeface="+mn-ea"/>
                <a:cs typeface="Calibri" panose="020F0502020204030204" pitchFamily="34" charset="0"/>
              </a:rPr>
              <a:t>ünf</a:t>
            </a:r>
            <a:r>
              <a:rPr kumimoji="0" lang="en-U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can try to read the words fast!</a:t>
            </a:r>
          </a:p>
        </p:txBody>
      </p:sp>
      <p:sp>
        <p:nvSpPr>
          <p:cNvPr id="19" name="CuadroTexto 17">
            <a:extLst>
              <a:ext uri="{FF2B5EF4-FFF2-40B4-BE49-F238E27FC236}">
                <a16:creationId xmlns:a16="http://schemas.microsoft.com/office/drawing/2014/main" id="{C0F1BB29-CE2A-4911-942C-B834F3779431}"/>
              </a:ext>
            </a:extLst>
          </p:cNvPr>
          <p:cNvSpPr txBox="1"/>
          <p:nvPr/>
        </p:nvSpPr>
        <p:spPr>
          <a:xfrm>
            <a:off x="178253" y="1651608"/>
            <a:ext cx="5867312" cy="461665"/>
          </a:xfrm>
          <a:prstGeom prst="rect">
            <a:avLst/>
          </a:prstGeom>
          <a:noFill/>
        </p:spPr>
        <p:txBody>
          <a:bodyPr wrap="none" rtlCol="0">
            <a:spAutoFit/>
          </a:bodyPr>
          <a:lstStyle/>
          <a:p>
            <a:pPr lvl="0">
              <a:buClrTx/>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lang="en-US" sz="2400" kern="1200" dirty="0" err="1">
                <a:solidFill>
                  <a:srgbClr val="4472C4">
                    <a:lumMod val="50000"/>
                  </a:srgbClr>
                </a:solidFill>
                <a:latin typeface="Century Gothic" panose="020F0302020204030204"/>
              </a:rPr>
              <a:t>Wörter</a:t>
            </a:r>
            <a:r>
              <a:rPr lang="en-US" sz="2400" kern="1200" dirty="0">
                <a:solidFill>
                  <a:srgbClr val="4472C4">
                    <a:lumMod val="50000"/>
                  </a:srgbClr>
                </a:solidFill>
                <a:latin typeface="Century Gothic" panose="020F0302020204030204"/>
              </a:rPr>
              <a:t> </a:t>
            </a:r>
            <a:r>
              <a:rPr lang="en-US" sz="2400" b="1" kern="1200" dirty="0">
                <a:solidFill>
                  <a:srgbClr val="4472C4">
                    <a:lumMod val="50000"/>
                  </a:srgbClr>
                </a:solidFill>
                <a:latin typeface="Century Gothic" panose="020F0302020204030204"/>
              </a:rPr>
              <a:t>auf </a:t>
            </a:r>
            <a:r>
              <a:rPr lang="en-US" sz="2400" b="1" kern="1200" dirty="0" err="1">
                <a:solidFill>
                  <a:srgbClr val="4472C4">
                    <a:lumMod val="50000"/>
                  </a:srgbClr>
                </a:solidFill>
                <a:latin typeface="Century Gothic" panose="020F0302020204030204"/>
              </a:rPr>
              <a:t>Englisch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CuadroTexto 22">
            <a:extLst>
              <a:ext uri="{FF2B5EF4-FFF2-40B4-BE49-F238E27FC236}">
                <a16:creationId xmlns:a16="http://schemas.microsoft.com/office/drawing/2014/main" id="{85E146D2-D141-4722-A3AA-2CF82ED67106}"/>
              </a:ext>
            </a:extLst>
          </p:cNvPr>
          <p:cNvSpPr txBox="1"/>
          <p:nvPr/>
        </p:nvSpPr>
        <p:spPr>
          <a:xfrm>
            <a:off x="178253" y="3576281"/>
            <a:ext cx="229261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t>
            </a: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3" name="Llamada rectangular redondeada 23">
            <a:extLst>
              <a:ext uri="{FF2B5EF4-FFF2-40B4-BE49-F238E27FC236}">
                <a16:creationId xmlns:a16="http://schemas.microsoft.com/office/drawing/2014/main" id="{612CC626-590D-4364-AB0D-60EE38197265}"/>
              </a:ext>
            </a:extLst>
          </p:cNvPr>
          <p:cNvSpPr/>
          <p:nvPr/>
        </p:nvSpPr>
        <p:spPr>
          <a:xfrm>
            <a:off x="1920240" y="4349636"/>
            <a:ext cx="3473170" cy="1870770"/>
          </a:xfrm>
          <a:prstGeom prst="wedgeRoundRectCallout">
            <a:avLst>
              <a:gd name="adj1" fmla="val -62287"/>
              <a:gd name="adj2" fmla="val -60786"/>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sagen</a:t>
            </a:r>
            <a:r>
              <a:rPr kumimoji="0" lang="en-GB" sz="2200" b="0" i="0" u="none" strike="noStrike" kern="1200" cap="none" spc="0" normalizeH="0" baseline="0" noProof="0" dirty="0">
                <a:ln>
                  <a:noFill/>
                </a:ln>
                <a:solidFill>
                  <a:srgbClr val="203864"/>
                </a:solidFill>
                <a:effectLst/>
                <a:uLnTx/>
                <a:uFillTx/>
                <a:latin typeface="Century Gothic" panose="020F0302020204030204"/>
                <a:ea typeface="+mn-ea"/>
                <a:cs typeface="+mn-cs"/>
              </a:rPr>
              <a:t>, der Tag, das </a:t>
            </a:r>
            <a:r>
              <a:rPr kumimoji="0" lang="en-GB"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Paar</a:t>
            </a:r>
            <a:r>
              <a:rPr kumimoji="0" lang="en-GB"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ja</a:t>
            </a:r>
            <a:r>
              <a:rPr kumimoji="0" lang="en-GB"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ist</a:t>
            </a:r>
            <a:r>
              <a:rPr kumimoji="0" lang="en-GB" sz="2200" b="0" i="0" u="none" strike="noStrike" kern="1200" cap="none" spc="0" normalizeH="0" noProof="0" dirty="0">
                <a:ln>
                  <a:noFill/>
                </a:ln>
                <a:solidFill>
                  <a:srgbClr val="203864"/>
                </a:solidFill>
                <a:effectLst/>
                <a:uLnTx/>
                <a:uFillTx/>
                <a:latin typeface="Century Gothic" panose="020F0302020204030204"/>
                <a:ea typeface="+mn-ea"/>
                <a:cs typeface="+mn-cs"/>
              </a:rPr>
              <a:t> das </a:t>
            </a:r>
            <a:r>
              <a:rPr kumimoji="0" lang="en-GB" sz="2200" b="0" i="0" u="none" strike="noStrike" kern="1200" cap="none" spc="0" normalizeH="0" noProof="0" dirty="0" err="1">
                <a:ln>
                  <a:noFill/>
                </a:ln>
                <a:solidFill>
                  <a:srgbClr val="203864"/>
                </a:solidFill>
                <a:effectLst/>
                <a:uLnTx/>
                <a:uFillTx/>
                <a:latin typeface="Century Gothic" panose="020F0302020204030204"/>
                <a:ea typeface="+mn-ea"/>
                <a:cs typeface="+mn-cs"/>
              </a:rPr>
              <a:t>klar</a:t>
            </a:r>
            <a:r>
              <a:rPr kumimoji="0" lang="en-GB" sz="2200" b="0" i="0" u="none" strike="noStrike" kern="1200" cap="none" spc="0" normalizeH="0" noProof="0" dirty="0">
                <a:ln>
                  <a:noFill/>
                </a:ln>
                <a:solidFill>
                  <a:srgbClr val="203864"/>
                </a:solidFill>
                <a:effectLst/>
                <a:uLnTx/>
                <a:uFillTx/>
                <a:latin typeface="Century Gothic" panose="020F0302020204030204"/>
                <a:ea typeface="+mn-ea"/>
                <a:cs typeface="+mn-cs"/>
              </a:rPr>
              <a:t>?</a:t>
            </a:r>
            <a:endParaRPr kumimoji="0" lang="es-GB" sz="22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4" name="CuadroTexto 24">
            <a:extLst>
              <a:ext uri="{FF2B5EF4-FFF2-40B4-BE49-F238E27FC236}">
                <a16:creationId xmlns:a16="http://schemas.microsoft.com/office/drawing/2014/main" id="{3AF02924-84FF-42C2-AC28-289809087E3F}"/>
              </a:ext>
            </a:extLst>
          </p:cNvPr>
          <p:cNvSpPr txBox="1"/>
          <p:nvPr/>
        </p:nvSpPr>
        <p:spPr>
          <a:xfrm>
            <a:off x="6414737" y="2028817"/>
            <a:ext cx="224612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8" name="Rounded Rectangle 11">
            <a:extLst>
              <a:ext uri="{FF2B5EF4-FFF2-40B4-BE49-F238E27FC236}">
                <a16:creationId xmlns:a16="http://schemas.microsoft.com/office/drawing/2014/main" id="{2F86E784-40C0-4E39-9C58-C3434AE91CB8}"/>
              </a:ext>
            </a:extLst>
          </p:cNvPr>
          <p:cNvSpPr/>
          <p:nvPr/>
        </p:nvSpPr>
        <p:spPr>
          <a:xfrm>
            <a:off x="9588317" y="447505"/>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Llamada rectangular redondeada 23">
            <a:extLst>
              <a:ext uri="{FF2B5EF4-FFF2-40B4-BE49-F238E27FC236}">
                <a16:creationId xmlns:a16="http://schemas.microsoft.com/office/drawing/2014/main" id="{612CC626-590D-4364-AB0D-60EE38197265}"/>
              </a:ext>
            </a:extLst>
          </p:cNvPr>
          <p:cNvSpPr/>
          <p:nvPr/>
        </p:nvSpPr>
        <p:spPr>
          <a:xfrm>
            <a:off x="7851732" y="2826190"/>
            <a:ext cx="3473170" cy="1870770"/>
          </a:xfrm>
          <a:prstGeom prst="wedgeRoundRectCallout">
            <a:avLst>
              <a:gd name="adj1" fmla="val -62287"/>
              <a:gd name="adj2" fmla="val -60786"/>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203864"/>
                </a:solidFill>
                <a:effectLst/>
                <a:uLnTx/>
                <a:uFillTx/>
                <a:latin typeface="Century Gothic" panose="020F0302020204030204"/>
                <a:ea typeface="+mn-ea"/>
                <a:cs typeface="+mn-cs"/>
              </a:rPr>
              <a:t>to say/tell, day, pair, yes, is that clear?</a:t>
            </a:r>
            <a:endParaRPr kumimoji="0" lang="es-GB" sz="22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965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8C823B90-C34B-A241-9248-957F0E428C3C}"/>
              </a:ext>
            </a:extLst>
          </p:cNvPr>
          <p:cNvSpPr>
            <a:spLocks noGrp="1"/>
          </p:cNvSpPr>
          <p:nvPr>
            <p:ph type="title"/>
          </p:nvPr>
        </p:nvSpPr>
        <p:spPr>
          <a:xfrm>
            <a:off x="5517033" y="-88329"/>
            <a:ext cx="1249000" cy="1634915"/>
          </a:xfrm>
        </p:spPr>
        <p:txBody>
          <a:bodyPr>
            <a:noAutofit/>
          </a:bodyPr>
          <a:lstStyle/>
          <a:p>
            <a:r>
              <a:rPr lang="en-GB" sz="12000" b="1" dirty="0">
                <a:solidFill>
                  <a:srgbClr val="002060"/>
                </a:solidFill>
                <a:ea typeface="+mn-ea"/>
                <a:cs typeface="Calibri" panose="020F0502020204030204" pitchFamily="34" charset="0"/>
              </a:rPr>
              <a:t>e</a:t>
            </a:r>
            <a:endParaRPr lang="en-US" sz="12000" dirty="0"/>
          </a:p>
        </p:txBody>
      </p:sp>
      <p:sp>
        <p:nvSpPr>
          <p:cNvPr id="4" name="Rounded Rectangle 3"/>
          <p:cNvSpPr/>
          <p:nvPr/>
        </p:nvSpPr>
        <p:spPr>
          <a:xfrm>
            <a:off x="3996896" y="1639019"/>
            <a:ext cx="4122038" cy="2601768"/>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a:t>
            </a:r>
            <a:r>
              <a:rPr kumimoji="0" lang="en-GB" sz="88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ben</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1101890" y="371101"/>
            <a:ext cx="1914307"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ectangle 5"/>
          <p:cNvSpPr/>
          <p:nvPr/>
        </p:nvSpPr>
        <p:spPr>
          <a:xfrm>
            <a:off x="5119610" y="4256841"/>
            <a:ext cx="195277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e</a:t>
            </a:r>
            <a:r>
              <a:rPr kumimoji="0" lang="en-GB" sz="5400" b="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t>
            </a:r>
          </a:p>
        </p:txBody>
      </p:sp>
      <p:sp>
        <p:nvSpPr>
          <p:cNvPr id="7" name="Rectangle 6"/>
          <p:cNvSpPr/>
          <p:nvPr/>
        </p:nvSpPr>
        <p:spPr>
          <a:xfrm>
            <a:off x="9286974" y="3376194"/>
            <a:ext cx="171713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Id</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960025" y="3376194"/>
            <a:ext cx="219803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t>
            </a:r>
            <a:r>
              <a:rPr kumimoji="0" lang="en-GB" sz="5400" b="0" i="1"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9071214" y="371101"/>
            <a:ext cx="230063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7" name="Picture 16" descr="present"/>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79966" y="1639017"/>
            <a:ext cx="1386067" cy="1373466"/>
          </a:xfrm>
          <a:prstGeom prst="rect">
            <a:avLst/>
          </a:prstGeom>
        </p:spPr>
      </p:pic>
    </p:spTree>
    <p:extLst>
      <p:ext uri="{BB962C8B-B14F-4D97-AF65-F5344CB8AC3E}">
        <p14:creationId xmlns:p14="http://schemas.microsoft.com/office/powerpoint/2010/main" val="2803032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e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4" name="geben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meh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lebe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sehe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5" name="mehr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8" name="Ide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animBg="1"/>
      <p:bldP spid="5" grpId="0"/>
      <p:bldP spid="6" grpId="0"/>
      <p:bldP spid="7" grpId="0"/>
      <p:bldP spid="8" grpId="0"/>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pic>
        <p:nvPicPr>
          <p:cNvPr id="870" name="Google Shape;870;p50" descr="background rectangle"/>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871" name="Google Shape;871;p50"/>
          <p:cNvSpPr txBox="1">
            <a:spLocks noGrp="1"/>
          </p:cNvSpPr>
          <p:nvPr>
            <p:ph type="title"/>
          </p:nvPr>
        </p:nvSpPr>
        <p:spPr>
          <a:xfrm>
            <a:off x="0" y="294041"/>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Grammatik</a:t>
            </a:r>
            <a:endParaRPr/>
          </a:p>
        </p:txBody>
      </p:sp>
      <p:sp>
        <p:nvSpPr>
          <p:cNvPr id="872" name="Google Shape;872;p50"/>
          <p:cNvSpPr/>
          <p:nvPr/>
        </p:nvSpPr>
        <p:spPr>
          <a:xfrm>
            <a:off x="9521952" y="247046"/>
            <a:ext cx="2435375"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hören / schreiben</a:t>
            </a:r>
            <a:endParaRPr sz="2000" b="1" i="0" u="none" strike="noStrike" cap="none">
              <a:solidFill>
                <a:srgbClr val="FFFFFF"/>
              </a:solidFill>
              <a:latin typeface="Century Gothic"/>
              <a:ea typeface="Century Gothic"/>
              <a:cs typeface="Century Gothic"/>
              <a:sym typeface="Century Gothic"/>
            </a:endParaRPr>
          </a:p>
        </p:txBody>
      </p:sp>
      <p:sp>
        <p:nvSpPr>
          <p:cNvPr id="873" name="Google Shape;873;p50"/>
          <p:cNvSpPr txBox="1"/>
          <p:nvPr/>
        </p:nvSpPr>
        <p:spPr>
          <a:xfrm>
            <a:off x="2744209" y="856944"/>
            <a:ext cx="6504799" cy="5632311"/>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None/>
            </a:pPr>
            <a:r>
              <a:rPr lang="en-GB" sz="3000">
                <a:solidFill>
                  <a:srgbClr val="1F4E79"/>
                </a:solidFill>
                <a:latin typeface="Century Gothic"/>
                <a:ea typeface="Century Gothic"/>
                <a:cs typeface="Century Gothic"/>
                <a:sym typeface="Century Gothic"/>
              </a:rPr>
              <a:t>Wo ist das Fenster?</a:t>
            </a:r>
            <a:endParaRPr/>
          </a:p>
          <a:p>
            <a:pPr marL="0" marR="0" lvl="0" indent="0" algn="l" rtl="0">
              <a:lnSpc>
                <a:spcPct val="200000"/>
              </a:lnSpc>
              <a:spcBef>
                <a:spcPts val="0"/>
              </a:spcBef>
              <a:spcAft>
                <a:spcPts val="0"/>
              </a:spcAft>
              <a:buNone/>
            </a:pPr>
            <a:r>
              <a:rPr lang="en-GB" sz="3000">
                <a:solidFill>
                  <a:srgbClr val="1F4E79"/>
                </a:solidFill>
                <a:latin typeface="Century Gothic"/>
                <a:ea typeface="Century Gothic"/>
                <a:cs typeface="Century Gothic"/>
                <a:sym typeface="Century Gothic"/>
              </a:rPr>
              <a:t>Das ist richtig.</a:t>
            </a:r>
            <a:endParaRPr/>
          </a:p>
          <a:p>
            <a:pPr marL="0" marR="0" lvl="0" indent="0" algn="l" rtl="0">
              <a:lnSpc>
                <a:spcPct val="200000"/>
              </a:lnSpc>
              <a:spcBef>
                <a:spcPts val="0"/>
              </a:spcBef>
              <a:spcAft>
                <a:spcPts val="0"/>
              </a:spcAft>
              <a:buNone/>
            </a:pPr>
            <a:r>
              <a:rPr lang="en-GB" sz="3000">
                <a:solidFill>
                  <a:srgbClr val="1F4E79"/>
                </a:solidFill>
                <a:latin typeface="Century Gothic"/>
                <a:ea typeface="Century Gothic"/>
                <a:cs typeface="Century Gothic"/>
                <a:sym typeface="Century Gothic"/>
              </a:rPr>
              <a:t>Was denkst du?</a:t>
            </a:r>
            <a:endParaRPr/>
          </a:p>
          <a:p>
            <a:pPr marL="0" marR="0" lvl="0" indent="0" algn="l" rtl="0">
              <a:lnSpc>
                <a:spcPct val="200000"/>
              </a:lnSpc>
              <a:spcBef>
                <a:spcPts val="0"/>
              </a:spcBef>
              <a:spcAft>
                <a:spcPts val="0"/>
              </a:spcAft>
              <a:buNone/>
            </a:pPr>
            <a:r>
              <a:rPr lang="en-GB" sz="3000">
                <a:solidFill>
                  <a:srgbClr val="1F4E79"/>
                </a:solidFill>
                <a:latin typeface="Century Gothic"/>
                <a:ea typeface="Century Gothic"/>
                <a:cs typeface="Century Gothic"/>
                <a:sym typeface="Century Gothic"/>
              </a:rPr>
              <a:t>Das ist falsch.</a:t>
            </a:r>
            <a:endParaRPr/>
          </a:p>
          <a:p>
            <a:pPr marL="0" marR="0" lvl="0" indent="0" algn="l" rtl="0">
              <a:lnSpc>
                <a:spcPct val="200000"/>
              </a:lnSpc>
              <a:spcBef>
                <a:spcPts val="0"/>
              </a:spcBef>
              <a:spcAft>
                <a:spcPts val="0"/>
              </a:spcAft>
              <a:buNone/>
            </a:pPr>
            <a:r>
              <a:rPr lang="en-GB" sz="3000">
                <a:solidFill>
                  <a:srgbClr val="1F4E79"/>
                </a:solidFill>
                <a:latin typeface="Century Gothic"/>
                <a:ea typeface="Century Gothic"/>
                <a:cs typeface="Century Gothic"/>
                <a:sym typeface="Century Gothic"/>
              </a:rPr>
              <a:t>Die Flasche ist da.</a:t>
            </a:r>
            <a:endParaRPr/>
          </a:p>
          <a:p>
            <a:pPr marL="0" marR="0" lvl="0" indent="0" algn="l" rtl="0">
              <a:lnSpc>
                <a:spcPct val="200000"/>
              </a:lnSpc>
              <a:spcBef>
                <a:spcPts val="0"/>
              </a:spcBef>
              <a:spcAft>
                <a:spcPts val="0"/>
              </a:spcAft>
              <a:buNone/>
            </a:pPr>
            <a:r>
              <a:rPr lang="en-GB" sz="3000">
                <a:solidFill>
                  <a:srgbClr val="1F4E79"/>
                </a:solidFill>
                <a:latin typeface="Century Gothic"/>
                <a:ea typeface="Century Gothic"/>
                <a:cs typeface="Century Gothic"/>
                <a:sym typeface="Century Gothic"/>
              </a:rPr>
              <a:t>Ist die Tafel hier oder da?</a:t>
            </a:r>
            <a:endParaRPr/>
          </a:p>
        </p:txBody>
      </p:sp>
      <p:pic>
        <p:nvPicPr>
          <p:cNvPr id="874" name="Google Shape;874;p50"/>
          <p:cNvPicPr preferRelativeResize="0"/>
          <p:nvPr/>
        </p:nvPicPr>
        <p:blipFill rotWithShape="1">
          <a:blip r:embed="rId4">
            <a:alphaModFix/>
          </a:blip>
          <a:srcRect/>
          <a:stretch/>
        </p:blipFill>
        <p:spPr>
          <a:xfrm>
            <a:off x="8605791" y="729016"/>
            <a:ext cx="2019073" cy="2085254"/>
          </a:xfrm>
          <a:prstGeom prst="rect">
            <a:avLst/>
          </a:prstGeom>
          <a:noFill/>
          <a:ln>
            <a:noFill/>
          </a:ln>
        </p:spPr>
      </p:pic>
      <p:sp>
        <p:nvSpPr>
          <p:cNvPr id="875" name="Google Shape;875;p50">
            <a:hlinkClick r:id="" action="ppaction://noaction">
              <a:snd r:embed="rId5" name="audio26.wav"/>
            </a:hlinkClick>
          </p:cNvPr>
          <p:cNvSpPr/>
          <p:nvPr/>
        </p:nvSpPr>
        <p:spPr>
          <a:xfrm>
            <a:off x="2164547" y="1269998"/>
            <a:ext cx="412852" cy="337673"/>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381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1</a:t>
            </a:r>
            <a:endParaRPr sz="2000" b="1">
              <a:solidFill>
                <a:schemeClr val="lt1"/>
              </a:solidFill>
              <a:latin typeface="Century Gothic"/>
              <a:ea typeface="Century Gothic"/>
              <a:cs typeface="Century Gothic"/>
              <a:sym typeface="Century Gothic"/>
            </a:endParaRPr>
          </a:p>
        </p:txBody>
      </p:sp>
      <p:sp>
        <p:nvSpPr>
          <p:cNvPr id="876" name="Google Shape;876;p50">
            <a:hlinkClick r:id="" action="ppaction://noaction">
              <a:snd r:embed="rId6" name="audio27.wav"/>
            </a:hlinkClick>
          </p:cNvPr>
          <p:cNvSpPr/>
          <p:nvPr/>
        </p:nvSpPr>
        <p:spPr>
          <a:xfrm>
            <a:off x="2164547" y="2204366"/>
            <a:ext cx="412852" cy="337673"/>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381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2</a:t>
            </a:r>
            <a:endParaRPr sz="2000" b="1">
              <a:solidFill>
                <a:schemeClr val="lt1"/>
              </a:solidFill>
              <a:latin typeface="Century Gothic"/>
              <a:ea typeface="Century Gothic"/>
              <a:cs typeface="Century Gothic"/>
              <a:sym typeface="Century Gothic"/>
            </a:endParaRPr>
          </a:p>
        </p:txBody>
      </p:sp>
      <p:sp>
        <p:nvSpPr>
          <p:cNvPr id="877" name="Google Shape;877;p50">
            <a:hlinkClick r:id="" action="ppaction://noaction">
              <a:snd r:embed="rId7" name="audio28.wav"/>
            </a:hlinkClick>
          </p:cNvPr>
          <p:cNvSpPr/>
          <p:nvPr/>
        </p:nvSpPr>
        <p:spPr>
          <a:xfrm>
            <a:off x="2164547" y="3111736"/>
            <a:ext cx="412852" cy="337673"/>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381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3</a:t>
            </a:r>
            <a:endParaRPr sz="2000" b="1">
              <a:solidFill>
                <a:schemeClr val="lt1"/>
              </a:solidFill>
              <a:latin typeface="Century Gothic"/>
              <a:ea typeface="Century Gothic"/>
              <a:cs typeface="Century Gothic"/>
              <a:sym typeface="Century Gothic"/>
            </a:endParaRPr>
          </a:p>
        </p:txBody>
      </p:sp>
      <p:sp>
        <p:nvSpPr>
          <p:cNvPr id="878" name="Google Shape;878;p50">
            <a:hlinkClick r:id="" action="ppaction://noaction">
              <a:snd r:embed="rId8" name="audio29.wav"/>
            </a:hlinkClick>
          </p:cNvPr>
          <p:cNvSpPr/>
          <p:nvPr/>
        </p:nvSpPr>
        <p:spPr>
          <a:xfrm>
            <a:off x="2164547" y="4024608"/>
            <a:ext cx="412852" cy="337673"/>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381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4</a:t>
            </a:r>
            <a:endParaRPr sz="2000" b="1">
              <a:solidFill>
                <a:schemeClr val="lt1"/>
              </a:solidFill>
              <a:latin typeface="Century Gothic"/>
              <a:ea typeface="Century Gothic"/>
              <a:cs typeface="Century Gothic"/>
              <a:sym typeface="Century Gothic"/>
            </a:endParaRPr>
          </a:p>
        </p:txBody>
      </p:sp>
      <p:sp>
        <p:nvSpPr>
          <p:cNvPr id="879" name="Google Shape;879;p50">
            <a:hlinkClick r:id="" action="ppaction://noaction">
              <a:snd r:embed="rId9" name="audio30.wav"/>
            </a:hlinkClick>
          </p:cNvPr>
          <p:cNvSpPr/>
          <p:nvPr/>
        </p:nvSpPr>
        <p:spPr>
          <a:xfrm>
            <a:off x="2164547" y="4937480"/>
            <a:ext cx="412852" cy="337673"/>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381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5</a:t>
            </a:r>
            <a:endParaRPr sz="2000" b="1">
              <a:solidFill>
                <a:schemeClr val="lt1"/>
              </a:solidFill>
              <a:latin typeface="Century Gothic"/>
              <a:ea typeface="Century Gothic"/>
              <a:cs typeface="Century Gothic"/>
              <a:sym typeface="Century Gothic"/>
            </a:endParaRPr>
          </a:p>
        </p:txBody>
      </p:sp>
      <p:sp>
        <p:nvSpPr>
          <p:cNvPr id="880" name="Google Shape;880;p50">
            <a:hlinkClick r:id="" action="ppaction://noaction">
              <a:snd r:embed="rId10" name="audio31.wav"/>
            </a:hlinkClick>
          </p:cNvPr>
          <p:cNvSpPr/>
          <p:nvPr/>
        </p:nvSpPr>
        <p:spPr>
          <a:xfrm>
            <a:off x="2164547" y="5850352"/>
            <a:ext cx="412852" cy="337673"/>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381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6</a:t>
            </a:r>
            <a:endParaRPr sz="2000" b="1">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7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7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7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7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5"/>
        <p:cNvGrpSpPr/>
        <p:nvPr/>
      </p:nvGrpSpPr>
      <p:grpSpPr>
        <a:xfrm>
          <a:off x="0" y="0"/>
          <a:ext cx="0" cy="0"/>
          <a:chOff x="0" y="0"/>
          <a:chExt cx="0" cy="0"/>
        </a:xfrm>
      </p:grpSpPr>
      <p:pic>
        <p:nvPicPr>
          <p:cNvPr id="886" name="Google Shape;886;p51" descr="background rectangle"/>
          <p:cNvPicPr preferRelativeResize="0"/>
          <p:nvPr/>
        </p:nvPicPr>
        <p:blipFill rotWithShape="1">
          <a:blip r:embed="rId4">
            <a:alphaModFix/>
          </a:blip>
          <a:srcRect/>
          <a:stretch/>
        </p:blipFill>
        <p:spPr>
          <a:xfrm>
            <a:off x="0" y="294041"/>
            <a:ext cx="6807200" cy="869950"/>
          </a:xfrm>
          <a:prstGeom prst="rect">
            <a:avLst/>
          </a:prstGeom>
          <a:noFill/>
          <a:ln>
            <a:noFill/>
          </a:ln>
        </p:spPr>
      </p:pic>
      <p:sp>
        <p:nvSpPr>
          <p:cNvPr id="887" name="Google Shape;887;p51"/>
          <p:cNvSpPr txBox="1">
            <a:spLocks noGrp="1"/>
          </p:cNvSpPr>
          <p:nvPr>
            <p:ph type="title"/>
          </p:nvPr>
        </p:nvSpPr>
        <p:spPr>
          <a:xfrm>
            <a:off x="0" y="294041"/>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sp>
        <p:nvSpPr>
          <p:cNvPr id="888" name="Google Shape;888;p51"/>
          <p:cNvSpPr/>
          <p:nvPr/>
        </p:nvSpPr>
        <p:spPr>
          <a:xfrm>
            <a:off x="10508974" y="247046"/>
            <a:ext cx="1448353"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schreiben</a:t>
            </a:r>
            <a:endParaRPr sz="2000" b="1" i="0" u="none" strike="noStrike" cap="none">
              <a:solidFill>
                <a:srgbClr val="FFFFFF"/>
              </a:solidFill>
              <a:latin typeface="Century Gothic"/>
              <a:ea typeface="Century Gothic"/>
              <a:cs typeface="Century Gothic"/>
              <a:sym typeface="Century Gothic"/>
            </a:endParaRPr>
          </a:p>
        </p:txBody>
      </p:sp>
      <p:pic>
        <p:nvPicPr>
          <p:cNvPr id="889" name="Google Shape;889;p51"/>
          <p:cNvPicPr preferRelativeResize="0"/>
          <p:nvPr/>
        </p:nvPicPr>
        <p:blipFill rotWithShape="1">
          <a:blip r:embed="rId5">
            <a:alphaModFix/>
          </a:blip>
          <a:srcRect/>
          <a:stretch/>
        </p:blipFill>
        <p:spPr>
          <a:xfrm>
            <a:off x="491767" y="1281906"/>
            <a:ext cx="3555977" cy="5050079"/>
          </a:xfrm>
          <a:prstGeom prst="rect">
            <a:avLst/>
          </a:prstGeom>
          <a:noFill/>
          <a:ln>
            <a:noFill/>
          </a:ln>
        </p:spPr>
      </p:pic>
      <p:sp>
        <p:nvSpPr>
          <p:cNvPr id="890" name="Google Shape;890;p51"/>
          <p:cNvSpPr/>
          <p:nvPr/>
        </p:nvSpPr>
        <p:spPr>
          <a:xfrm>
            <a:off x="4961879" y="1888274"/>
            <a:ext cx="6401065" cy="332398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GB" sz="2800">
                <a:solidFill>
                  <a:srgbClr val="1F4E79"/>
                </a:solidFill>
                <a:latin typeface="Century Gothic"/>
                <a:ea typeface="Century Gothic"/>
                <a:cs typeface="Century Gothic"/>
                <a:sym typeface="Century Gothic"/>
              </a:rPr>
              <a:t>1. I have seen this word before.</a:t>
            </a:r>
            <a:endParaRPr/>
          </a:p>
          <a:p>
            <a:pPr marL="0" marR="0" lvl="0" indent="0" algn="l" rtl="0">
              <a:lnSpc>
                <a:spcPct val="150000"/>
              </a:lnSpc>
              <a:spcBef>
                <a:spcPts val="0"/>
              </a:spcBef>
              <a:spcAft>
                <a:spcPts val="0"/>
              </a:spcAft>
              <a:buNone/>
            </a:pPr>
            <a:r>
              <a:rPr lang="en-GB" sz="2800">
                <a:solidFill>
                  <a:srgbClr val="1F4E79"/>
                </a:solidFill>
                <a:latin typeface="Century Gothic"/>
                <a:ea typeface="Century Gothic"/>
                <a:cs typeface="Century Gothic"/>
                <a:sym typeface="Century Gothic"/>
              </a:rPr>
              <a:t>2. I know what the word means.</a:t>
            </a:r>
            <a:endParaRPr/>
          </a:p>
          <a:p>
            <a:pPr marL="0" marR="0" lvl="0" indent="0" algn="l" rtl="0">
              <a:lnSpc>
                <a:spcPct val="150000"/>
              </a:lnSpc>
              <a:spcBef>
                <a:spcPts val="0"/>
              </a:spcBef>
              <a:spcAft>
                <a:spcPts val="0"/>
              </a:spcAft>
              <a:buNone/>
            </a:pPr>
            <a:r>
              <a:rPr lang="en-GB" sz="2800">
                <a:solidFill>
                  <a:srgbClr val="1F4E79"/>
                </a:solidFill>
                <a:latin typeface="Century Gothic"/>
                <a:ea typeface="Century Gothic"/>
                <a:cs typeface="Century Gothic"/>
                <a:sym typeface="Century Gothic"/>
              </a:rPr>
              <a:t>3. I can read the word aloud.</a:t>
            </a:r>
            <a:endParaRPr/>
          </a:p>
          <a:p>
            <a:pPr marL="0" marR="0" lvl="0" indent="0" algn="l" rtl="0">
              <a:lnSpc>
                <a:spcPct val="150000"/>
              </a:lnSpc>
              <a:spcBef>
                <a:spcPts val="0"/>
              </a:spcBef>
              <a:spcAft>
                <a:spcPts val="0"/>
              </a:spcAft>
              <a:buNone/>
            </a:pPr>
            <a:r>
              <a:rPr lang="en-GB" sz="2800">
                <a:solidFill>
                  <a:srgbClr val="1F4E79"/>
                </a:solidFill>
                <a:latin typeface="Century Gothic"/>
                <a:ea typeface="Century Gothic"/>
                <a:cs typeface="Century Gothic"/>
                <a:sym typeface="Century Gothic"/>
              </a:rPr>
              <a:t>4. I can spell the word correctly.</a:t>
            </a:r>
            <a:endParaRPr/>
          </a:p>
          <a:p>
            <a:pPr marL="0" marR="0" lvl="0" indent="0" algn="l" rtl="0">
              <a:lnSpc>
                <a:spcPct val="150000"/>
              </a:lnSpc>
              <a:spcBef>
                <a:spcPts val="0"/>
              </a:spcBef>
              <a:spcAft>
                <a:spcPts val="0"/>
              </a:spcAft>
              <a:buNone/>
            </a:pPr>
            <a:r>
              <a:rPr lang="en-GB" sz="2800">
                <a:solidFill>
                  <a:srgbClr val="1F4E79"/>
                </a:solidFill>
                <a:latin typeface="Century Gothic"/>
                <a:ea typeface="Century Gothic"/>
                <a:cs typeface="Century Gothic"/>
                <a:sym typeface="Century Gothic"/>
              </a:rPr>
              <a:t>5. I can use the word in a sentence.</a:t>
            </a:r>
            <a:endParaRPr/>
          </a:p>
        </p:txBody>
      </p:sp>
      <p:sp>
        <p:nvSpPr>
          <p:cNvPr id="891" name="Google Shape;891;p51"/>
          <p:cNvSpPr txBox="1"/>
          <p:nvPr/>
        </p:nvSpPr>
        <p:spPr>
          <a:xfrm>
            <a:off x="4961906" y="1268520"/>
            <a:ext cx="2878545" cy="50911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a:solidFill>
                  <a:srgbClr val="1F4E79"/>
                </a:solidFill>
                <a:latin typeface="Century Gothic"/>
                <a:ea typeface="Century Gothic"/>
                <a:cs typeface="Century Gothic"/>
                <a:sym typeface="Century Gothic"/>
              </a:rPr>
              <a:t>Was denkst du?</a:t>
            </a:r>
            <a:endParaRPr sz="3200" b="1">
              <a:solidFill>
                <a:srgbClr val="1F4E79"/>
              </a:solidFill>
              <a:latin typeface="Century Gothic"/>
              <a:ea typeface="Century Gothic"/>
              <a:cs typeface="Century Gothic"/>
              <a:sym typeface="Century Gothic"/>
            </a:endParaRPr>
          </a:p>
        </p:txBody>
      </p:sp>
      <p:pic>
        <p:nvPicPr>
          <p:cNvPr id="892" name="Google Shape;892;p51"/>
          <p:cNvPicPr preferRelativeResize="0"/>
          <p:nvPr/>
        </p:nvPicPr>
        <p:blipFill rotWithShape="1">
          <a:blip r:embed="rId6">
            <a:alphaModFix/>
          </a:blip>
          <a:srcRect/>
          <a:stretch/>
        </p:blipFill>
        <p:spPr>
          <a:xfrm>
            <a:off x="10975561" y="970722"/>
            <a:ext cx="995041" cy="1027720"/>
          </a:xfrm>
          <a:prstGeom prst="rect">
            <a:avLst/>
          </a:prstGeom>
          <a:noFill/>
          <a:ln>
            <a:noFill/>
          </a:ln>
        </p:spPr>
      </p:pic>
      <p:sp>
        <p:nvSpPr>
          <p:cNvPr id="893" name="Google Shape;893;p51"/>
          <p:cNvSpPr/>
          <p:nvPr/>
        </p:nvSpPr>
        <p:spPr>
          <a:xfrm>
            <a:off x="4976645" y="5130269"/>
            <a:ext cx="5731395" cy="999544"/>
          </a:xfrm>
          <a:prstGeom prst="wedgeRoundRectCallout">
            <a:avLst>
              <a:gd name="adj1" fmla="val -20833"/>
              <a:gd name="adj2" fmla="val 62500"/>
              <a:gd name="adj3" fmla="val 0"/>
            </a:avLst>
          </a:prstGeom>
          <a:solidFill>
            <a:srgbClr val="FBF0D5"/>
          </a:solidFill>
          <a:ln w="5715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1F4E79"/>
                </a:solidFill>
                <a:latin typeface="Century Gothic"/>
                <a:ea typeface="Century Gothic"/>
                <a:cs typeface="Century Gothic"/>
                <a:sym typeface="Century Gothic"/>
              </a:rPr>
              <a:t>6. For nouns, I know the gender and the correct word for ‘the’</a:t>
            </a:r>
            <a:endParaRPr sz="2800" b="1">
              <a:solidFill>
                <a:srgbClr val="1F4E79"/>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9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9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9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9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93"/>
                                        </p:tgtEl>
                                        <p:attrNameLst>
                                          <p:attrName>style.visibility</p:attrName>
                                        </p:attrNameLst>
                                      </p:cBhvr>
                                      <p:to>
                                        <p:strVal val="visible"/>
                                      </p:to>
                                    </p:set>
                                    <p:animEffect transition="in" filter="fade">
                                      <p:cBhvr>
                                        <p:cTn id="27" dur="500"/>
                                        <p:tgtEl>
                                          <p:spTgt spid="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8"/>
        <p:cNvGrpSpPr/>
        <p:nvPr/>
      </p:nvGrpSpPr>
      <p:grpSpPr>
        <a:xfrm>
          <a:off x="0" y="0"/>
          <a:ext cx="0" cy="0"/>
          <a:chOff x="0" y="0"/>
          <a:chExt cx="0" cy="0"/>
        </a:xfrm>
      </p:grpSpPr>
      <p:pic>
        <p:nvPicPr>
          <p:cNvPr id="899" name="Google Shape;899;p52" descr="background rectangle"/>
          <p:cNvPicPr preferRelativeResize="0"/>
          <p:nvPr/>
        </p:nvPicPr>
        <p:blipFill rotWithShape="1">
          <a:blip r:embed="rId4">
            <a:alphaModFix/>
          </a:blip>
          <a:srcRect/>
          <a:stretch/>
        </p:blipFill>
        <p:spPr>
          <a:xfrm>
            <a:off x="0" y="294041"/>
            <a:ext cx="6807200" cy="869950"/>
          </a:xfrm>
          <a:prstGeom prst="rect">
            <a:avLst/>
          </a:prstGeom>
          <a:noFill/>
          <a:ln>
            <a:noFill/>
          </a:ln>
        </p:spPr>
      </p:pic>
      <p:sp>
        <p:nvSpPr>
          <p:cNvPr id="900" name="Google Shape;900;p52"/>
          <p:cNvSpPr txBox="1">
            <a:spLocks noGrp="1"/>
          </p:cNvSpPr>
          <p:nvPr>
            <p:ph type="title"/>
          </p:nvPr>
        </p:nvSpPr>
        <p:spPr>
          <a:xfrm>
            <a:off x="0" y="294041"/>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sp>
        <p:nvSpPr>
          <p:cNvPr id="901" name="Google Shape;901;p52"/>
          <p:cNvSpPr/>
          <p:nvPr/>
        </p:nvSpPr>
        <p:spPr>
          <a:xfrm>
            <a:off x="10508974" y="247046"/>
            <a:ext cx="1448353"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schreiben</a:t>
            </a:r>
            <a:endParaRPr sz="2000" b="1" i="0" u="none" strike="noStrike" cap="none">
              <a:solidFill>
                <a:srgbClr val="FFFFFF"/>
              </a:solidFill>
              <a:latin typeface="Century Gothic"/>
              <a:ea typeface="Century Gothic"/>
              <a:cs typeface="Century Gothic"/>
              <a:sym typeface="Century Gothic"/>
            </a:endParaRPr>
          </a:p>
        </p:txBody>
      </p:sp>
      <p:graphicFrame>
        <p:nvGraphicFramePr>
          <p:cNvPr id="902" name="Google Shape;902;p52"/>
          <p:cNvGraphicFramePr/>
          <p:nvPr>
            <p:extLst>
              <p:ext uri="{D42A27DB-BD31-4B8C-83A1-F6EECF244321}">
                <p14:modId xmlns:p14="http://schemas.microsoft.com/office/powerpoint/2010/main" val="545569017"/>
              </p:ext>
            </p:extLst>
          </p:nvPr>
        </p:nvGraphicFramePr>
        <p:xfrm>
          <a:off x="141770" y="1399561"/>
          <a:ext cx="11908500" cy="4852375"/>
        </p:xfrm>
        <a:graphic>
          <a:graphicData uri="http://schemas.openxmlformats.org/drawingml/2006/table">
            <a:tbl>
              <a:tblPr firstRow="1" bandRow="1">
                <a:noFill/>
                <a:tableStyleId>{2B1E9DED-AD3B-490D-8478-1E19DDA20927}</a:tableStyleId>
              </a:tblPr>
              <a:tblGrid>
                <a:gridCol w="2381700">
                  <a:extLst>
                    <a:ext uri="{9D8B030D-6E8A-4147-A177-3AD203B41FA5}">
                      <a16:colId xmlns:a16="http://schemas.microsoft.com/office/drawing/2014/main" val="20000"/>
                    </a:ext>
                  </a:extLst>
                </a:gridCol>
                <a:gridCol w="2381700">
                  <a:extLst>
                    <a:ext uri="{9D8B030D-6E8A-4147-A177-3AD203B41FA5}">
                      <a16:colId xmlns:a16="http://schemas.microsoft.com/office/drawing/2014/main" val="20001"/>
                    </a:ext>
                  </a:extLst>
                </a:gridCol>
                <a:gridCol w="2381700">
                  <a:extLst>
                    <a:ext uri="{9D8B030D-6E8A-4147-A177-3AD203B41FA5}">
                      <a16:colId xmlns:a16="http://schemas.microsoft.com/office/drawing/2014/main" val="20002"/>
                    </a:ext>
                  </a:extLst>
                </a:gridCol>
                <a:gridCol w="2381700">
                  <a:extLst>
                    <a:ext uri="{9D8B030D-6E8A-4147-A177-3AD203B41FA5}">
                      <a16:colId xmlns:a16="http://schemas.microsoft.com/office/drawing/2014/main" val="20003"/>
                    </a:ext>
                  </a:extLst>
                </a:gridCol>
                <a:gridCol w="2381700">
                  <a:extLst>
                    <a:ext uri="{9D8B030D-6E8A-4147-A177-3AD203B41FA5}">
                      <a16:colId xmlns:a16="http://schemas.microsoft.com/office/drawing/2014/main" val="20004"/>
                    </a:ext>
                  </a:extLst>
                </a:gridCol>
              </a:tblGrid>
              <a:tr h="970475">
                <a:tc>
                  <a:txBody>
                    <a:bodyPr/>
                    <a:lstStyle/>
                    <a:p>
                      <a:pPr marL="0" marR="0" lvl="0" indent="0" algn="ctr" rtl="0">
                        <a:spcBef>
                          <a:spcPts val="0"/>
                        </a:spcBef>
                        <a:spcAft>
                          <a:spcPts val="0"/>
                        </a:spcAft>
                        <a:buNone/>
                      </a:pPr>
                      <a:r>
                        <a:rPr lang="en-GB" sz="2800" b="1">
                          <a:solidFill>
                            <a:srgbClr val="1F4E79"/>
                          </a:solidFill>
                          <a:latin typeface="Century Gothic"/>
                          <a:ea typeface="Century Gothic"/>
                          <a:cs typeface="Century Gothic"/>
                          <a:sym typeface="Century Gothic"/>
                        </a:rPr>
                        <a:t>sein</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GB" sz="2800" b="1">
                          <a:solidFill>
                            <a:srgbClr val="1F4E79"/>
                          </a:solidFill>
                          <a:latin typeface="Century Gothic"/>
                          <a:ea typeface="Century Gothic"/>
                          <a:cs typeface="Century Gothic"/>
                          <a:sym typeface="Century Gothic"/>
                        </a:rPr>
                        <a:t>die Flasche</a:t>
                      </a:r>
                      <a:endParaRPr sz="2800" b="1">
                        <a:solidFill>
                          <a:srgbClr val="1F4E79"/>
                        </a:solidFill>
                        <a:latin typeface="Century Gothic"/>
                        <a:ea typeface="Century Gothic"/>
                        <a:cs typeface="Century Gothic"/>
                        <a:sym typeface="Century Gothic"/>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GB" sz="2800" b="1">
                          <a:solidFill>
                            <a:srgbClr val="1F4E79"/>
                          </a:solidFill>
                          <a:latin typeface="Century Gothic"/>
                          <a:ea typeface="Century Gothic"/>
                          <a:cs typeface="Century Gothic"/>
                          <a:sym typeface="Century Gothic"/>
                        </a:rPr>
                        <a:t>sagen</a:t>
                      </a:r>
                      <a:endParaRPr sz="2800" b="1">
                        <a:solidFill>
                          <a:srgbClr val="1F4E79"/>
                        </a:solidFill>
                        <a:latin typeface="Century Gothic"/>
                        <a:ea typeface="Century Gothic"/>
                        <a:cs typeface="Century Gothic"/>
                        <a:sym typeface="Century Gothic"/>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GB" sz="2800" b="1">
                          <a:solidFill>
                            <a:srgbClr val="1F4E79"/>
                          </a:solidFill>
                          <a:latin typeface="Century Gothic"/>
                          <a:ea typeface="Century Gothic"/>
                          <a:cs typeface="Century Gothic"/>
                          <a:sym typeface="Century Gothic"/>
                        </a:rPr>
                        <a:t>das Paar</a:t>
                      </a:r>
                      <a:endParaRPr sz="2800" b="1">
                        <a:solidFill>
                          <a:srgbClr val="1F4E79"/>
                        </a:solidFill>
                        <a:latin typeface="Century Gothic"/>
                        <a:ea typeface="Century Gothic"/>
                        <a:cs typeface="Century Gothic"/>
                        <a:sym typeface="Century Gothic"/>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GB" sz="2800" b="1">
                          <a:solidFill>
                            <a:srgbClr val="1F4E79"/>
                          </a:solidFill>
                          <a:latin typeface="Century Gothic"/>
                          <a:ea typeface="Century Gothic"/>
                          <a:cs typeface="Century Gothic"/>
                          <a:sym typeface="Century Gothic"/>
                        </a:rPr>
                        <a:t>nicht</a:t>
                      </a:r>
                      <a:endParaRPr sz="2800" b="1">
                        <a:solidFill>
                          <a:srgbClr val="1F4E79"/>
                        </a:solidFill>
                        <a:latin typeface="Century Gothic"/>
                        <a:ea typeface="Century Gothic"/>
                        <a:cs typeface="Century Gothic"/>
                        <a:sym typeface="Century Gothic"/>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970475">
                <a:tc>
                  <a:txBody>
                    <a:bodyPr/>
                    <a:lstStyle/>
                    <a:p>
                      <a:pPr marL="0" marR="0" lvl="0" indent="0" algn="ctr" rtl="0">
                        <a:spcBef>
                          <a:spcPts val="0"/>
                        </a:spcBef>
                        <a:spcAft>
                          <a:spcPts val="0"/>
                        </a:spcAft>
                        <a:buNone/>
                      </a:pPr>
                      <a:r>
                        <a:rPr lang="en-GB" sz="2800" b="1">
                          <a:solidFill>
                            <a:srgbClr val="1F4E79"/>
                          </a:solidFill>
                          <a:latin typeface="Century Gothic"/>
                          <a:ea typeface="Century Gothic"/>
                          <a:cs typeface="Century Gothic"/>
                          <a:sym typeface="Century Gothic"/>
                        </a:rPr>
                        <a:t>das Fenster</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GB" sz="2800" b="1">
                          <a:solidFill>
                            <a:srgbClr val="1F4E79"/>
                          </a:solidFill>
                          <a:latin typeface="Century Gothic"/>
                          <a:ea typeface="Century Gothic"/>
                          <a:cs typeface="Century Gothic"/>
                          <a:sym typeface="Century Gothic"/>
                        </a:rPr>
                        <a:t>wo?</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GB" sz="2800" b="1">
                          <a:solidFill>
                            <a:srgbClr val="1F4E79"/>
                          </a:solidFill>
                          <a:latin typeface="Century Gothic"/>
                          <a:ea typeface="Century Gothic"/>
                          <a:cs typeface="Century Gothic"/>
                          <a:sym typeface="Century Gothic"/>
                        </a:rPr>
                        <a:t>was?</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GB" sz="2800" b="1">
                          <a:solidFill>
                            <a:srgbClr val="1F4E79"/>
                          </a:solidFill>
                          <a:latin typeface="Century Gothic"/>
                          <a:ea typeface="Century Gothic"/>
                          <a:cs typeface="Century Gothic"/>
                          <a:sym typeface="Century Gothic"/>
                        </a:rPr>
                        <a:t>die Klasse</a:t>
                      </a:r>
                      <a:endParaRPr sz="2800" b="1">
                        <a:solidFill>
                          <a:srgbClr val="1F4E79"/>
                        </a:solidFill>
                        <a:latin typeface="Century Gothic"/>
                        <a:ea typeface="Century Gothic"/>
                        <a:cs typeface="Century Gothic"/>
                        <a:sym typeface="Century Gothic"/>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GB" sz="2800" b="1">
                          <a:solidFill>
                            <a:srgbClr val="1F4E79"/>
                          </a:solidFill>
                          <a:latin typeface="Century Gothic"/>
                          <a:ea typeface="Century Gothic"/>
                          <a:cs typeface="Century Gothic"/>
                          <a:sym typeface="Century Gothic"/>
                        </a:rPr>
                        <a:t>oder</a:t>
                      </a:r>
                      <a:endParaRPr sz="2800" b="1">
                        <a:solidFill>
                          <a:srgbClr val="1F4E79"/>
                        </a:solidFill>
                        <a:latin typeface="Century Gothic"/>
                        <a:ea typeface="Century Gothic"/>
                        <a:cs typeface="Century Gothic"/>
                        <a:sym typeface="Century Gothic"/>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970475">
                <a:tc>
                  <a:txBody>
                    <a:bodyPr/>
                    <a:lstStyle/>
                    <a:p>
                      <a:pPr marL="0" marR="0" lvl="0" indent="0" algn="ctr" rtl="0">
                        <a:spcBef>
                          <a:spcPts val="0"/>
                        </a:spcBef>
                        <a:spcAft>
                          <a:spcPts val="0"/>
                        </a:spcAft>
                        <a:buNone/>
                      </a:pPr>
                      <a:r>
                        <a:rPr lang="en-GB" sz="2800" b="1">
                          <a:solidFill>
                            <a:srgbClr val="1F4E79"/>
                          </a:solidFill>
                          <a:latin typeface="Century Gothic"/>
                          <a:ea typeface="Century Gothic"/>
                          <a:cs typeface="Century Gothic"/>
                          <a:sym typeface="Century Gothic"/>
                        </a:rPr>
                        <a:t>das Heft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GB" sz="2800" b="1">
                          <a:solidFill>
                            <a:srgbClr val="1F4E79"/>
                          </a:solidFill>
                          <a:latin typeface="Century Gothic"/>
                          <a:ea typeface="Century Gothic"/>
                          <a:cs typeface="Century Gothic"/>
                          <a:sym typeface="Century Gothic"/>
                        </a:rPr>
                        <a:t>hier</a:t>
                      </a:r>
                      <a:endParaRPr sz="2800" b="1">
                        <a:solidFill>
                          <a:srgbClr val="1F4E79"/>
                        </a:solidFill>
                        <a:latin typeface="Century Gothic"/>
                        <a:ea typeface="Century Gothic"/>
                        <a:cs typeface="Century Gothic"/>
                        <a:sym typeface="Century Gothic"/>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GB" sz="2800" b="1">
                          <a:solidFill>
                            <a:srgbClr val="1F4E79"/>
                          </a:solidFill>
                          <a:latin typeface="Century Gothic"/>
                          <a:ea typeface="Century Gothic"/>
                          <a:cs typeface="Century Gothic"/>
                          <a:sym typeface="Century Gothic"/>
                        </a:rPr>
                        <a:t>sagt</a:t>
                      </a:r>
                      <a:endParaRPr sz="2800" b="1">
                        <a:solidFill>
                          <a:srgbClr val="1F4E79"/>
                        </a:solidFill>
                        <a:latin typeface="Century Gothic"/>
                        <a:ea typeface="Century Gothic"/>
                        <a:cs typeface="Century Gothic"/>
                        <a:sym typeface="Century Gothic"/>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GB" sz="2800" b="1">
                          <a:solidFill>
                            <a:srgbClr val="1F4E79"/>
                          </a:solidFill>
                          <a:latin typeface="Century Gothic"/>
                          <a:ea typeface="Century Gothic"/>
                          <a:cs typeface="Century Gothic"/>
                          <a:sym typeface="Century Gothic"/>
                        </a:rPr>
                        <a:t>richtig</a:t>
                      </a:r>
                      <a:endParaRPr sz="2800" b="1">
                        <a:solidFill>
                          <a:srgbClr val="1F4E79"/>
                        </a:solidFill>
                        <a:latin typeface="Century Gothic"/>
                        <a:ea typeface="Century Gothic"/>
                        <a:cs typeface="Century Gothic"/>
                        <a:sym typeface="Century Gothic"/>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GB" sz="2800" b="1">
                          <a:solidFill>
                            <a:srgbClr val="1F4E79"/>
                          </a:solidFill>
                          <a:latin typeface="Century Gothic"/>
                          <a:ea typeface="Century Gothic"/>
                          <a:cs typeface="Century Gothic"/>
                          <a:sym typeface="Century Gothic"/>
                        </a:rPr>
                        <a:t>ja</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970475">
                <a:tc>
                  <a:txBody>
                    <a:bodyPr/>
                    <a:lstStyle/>
                    <a:p>
                      <a:pPr marL="0" marR="0" lvl="0" indent="0" algn="ctr" rtl="0">
                        <a:spcBef>
                          <a:spcPts val="0"/>
                        </a:spcBef>
                        <a:spcAft>
                          <a:spcPts val="0"/>
                        </a:spcAft>
                        <a:buNone/>
                      </a:pPr>
                      <a:r>
                        <a:rPr lang="en-GB" sz="2800" b="1">
                          <a:solidFill>
                            <a:srgbClr val="1F4E79"/>
                          </a:solidFill>
                          <a:latin typeface="Century Gothic"/>
                          <a:ea typeface="Century Gothic"/>
                          <a:cs typeface="Century Gothic"/>
                          <a:sym typeface="Century Gothic"/>
                        </a:rPr>
                        <a:t>der Tisch</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GB" sz="2800" b="1">
                          <a:solidFill>
                            <a:srgbClr val="1F4E79"/>
                          </a:solidFill>
                          <a:latin typeface="Century Gothic"/>
                          <a:ea typeface="Century Gothic"/>
                          <a:cs typeface="Century Gothic"/>
                          <a:sym typeface="Century Gothic"/>
                        </a:rPr>
                        <a:t>da</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GB" sz="2800" b="1">
                          <a:solidFill>
                            <a:srgbClr val="1F4E79"/>
                          </a:solidFill>
                          <a:latin typeface="Century Gothic"/>
                          <a:ea typeface="Century Gothic"/>
                          <a:cs typeface="Century Gothic"/>
                          <a:sym typeface="Century Gothic"/>
                        </a:rPr>
                        <a:t>der Tag</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GB" sz="2800" b="1">
                          <a:solidFill>
                            <a:srgbClr val="1F4E79"/>
                          </a:solidFill>
                          <a:latin typeface="Century Gothic"/>
                          <a:ea typeface="Century Gothic"/>
                          <a:cs typeface="Century Gothic"/>
                          <a:sym typeface="Century Gothic"/>
                        </a:rPr>
                        <a:t>falsch</a:t>
                      </a:r>
                      <a:endParaRPr sz="2800" b="1">
                        <a:solidFill>
                          <a:srgbClr val="1F4E79"/>
                        </a:solidFill>
                        <a:latin typeface="Century Gothic"/>
                        <a:ea typeface="Century Gothic"/>
                        <a:cs typeface="Century Gothic"/>
                        <a:sym typeface="Century Gothic"/>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GB" sz="2800" b="1">
                          <a:solidFill>
                            <a:srgbClr val="1F4E79"/>
                          </a:solidFill>
                          <a:latin typeface="Century Gothic"/>
                          <a:ea typeface="Century Gothic"/>
                          <a:cs typeface="Century Gothic"/>
                          <a:sym typeface="Century Gothic"/>
                        </a:rPr>
                        <a:t>nein</a:t>
                      </a:r>
                      <a:endParaRPr sz="2800" b="1">
                        <a:solidFill>
                          <a:srgbClr val="1F4E79"/>
                        </a:solidFill>
                        <a:latin typeface="Century Gothic"/>
                        <a:ea typeface="Century Gothic"/>
                        <a:cs typeface="Century Gothic"/>
                        <a:sym typeface="Century Gothic"/>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970475">
                <a:tc>
                  <a:txBody>
                    <a:bodyPr/>
                    <a:lstStyle/>
                    <a:p>
                      <a:pPr marL="0" marR="0" lvl="0" indent="0" algn="ctr" rtl="0">
                        <a:spcBef>
                          <a:spcPts val="0"/>
                        </a:spcBef>
                        <a:spcAft>
                          <a:spcPts val="0"/>
                        </a:spcAft>
                        <a:buNone/>
                      </a:pPr>
                      <a:r>
                        <a:rPr lang="en-GB" sz="2800" b="1">
                          <a:solidFill>
                            <a:srgbClr val="1F4E79"/>
                          </a:solidFill>
                          <a:latin typeface="Century Gothic"/>
                          <a:ea typeface="Century Gothic"/>
                          <a:cs typeface="Century Gothic"/>
                          <a:sym typeface="Century Gothic"/>
                        </a:rPr>
                        <a:t>die Tafel</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GB" sz="2800" b="1">
                          <a:solidFill>
                            <a:srgbClr val="1F4E79"/>
                          </a:solidFill>
                          <a:latin typeface="Century Gothic"/>
                          <a:ea typeface="Century Gothic"/>
                          <a:cs typeface="Century Gothic"/>
                          <a:sym typeface="Century Gothic"/>
                        </a:rPr>
                        <a:t>der, die, das</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GB" sz="2800" b="1">
                          <a:solidFill>
                            <a:srgbClr val="1F4E79"/>
                          </a:solidFill>
                          <a:latin typeface="Century Gothic"/>
                          <a:ea typeface="Century Gothic"/>
                          <a:cs typeface="Century Gothic"/>
                          <a:sym typeface="Century Gothic"/>
                        </a:rPr>
                        <a:t>der Mann</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GB" sz="2800" b="1">
                          <a:solidFill>
                            <a:srgbClr val="1F4E79"/>
                          </a:solidFill>
                          <a:latin typeface="Century Gothic"/>
                          <a:ea typeface="Century Gothic"/>
                          <a:cs typeface="Century Gothic"/>
                          <a:sym typeface="Century Gothic"/>
                        </a:rPr>
                        <a:t>ist</a:t>
                      </a:r>
                      <a:endParaRPr sz="2800" b="1">
                        <a:solidFill>
                          <a:srgbClr val="1F4E79"/>
                        </a:solidFill>
                        <a:latin typeface="Century Gothic"/>
                        <a:ea typeface="Century Gothic"/>
                        <a:cs typeface="Century Gothic"/>
                        <a:sym typeface="Century Gothic"/>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endParaRPr sz="2800" b="1">
                        <a:solidFill>
                          <a:srgbClr val="1F4E79"/>
                        </a:solidFill>
                        <a:latin typeface="Century Gothic"/>
                        <a:ea typeface="Century Gothic"/>
                        <a:cs typeface="Century Gothic"/>
                        <a:sym typeface="Century Gothic"/>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924550" cy="869950"/>
          </a:xfrm>
          <a:prstGeom prst="rect">
            <a:avLst/>
          </a:prstGeom>
        </p:spPr>
      </p:pic>
      <p:sp>
        <p:nvSpPr>
          <p:cNvPr id="4" name="Title 3"/>
          <p:cNvSpPr>
            <a:spLocks noGrp="1"/>
          </p:cNvSpPr>
          <p:nvPr>
            <p:ph type="title"/>
          </p:nvPr>
        </p:nvSpPr>
        <p:spPr>
          <a:xfrm>
            <a:off x="0" y="294041"/>
            <a:ext cx="4410075" cy="707849"/>
          </a:xfrm>
        </p:spPr>
        <p:txBody>
          <a:bodyPr>
            <a:normAutofit/>
          </a:bodyPr>
          <a:lstStyle/>
          <a:p>
            <a:r>
              <a:rPr lang="en-GB" sz="3600" b="1" dirty="0">
                <a:solidFill>
                  <a:schemeClr val="bg1"/>
                </a:solidFill>
              </a:rPr>
              <a:t>Gaming Grammar</a:t>
            </a:r>
          </a:p>
        </p:txBody>
      </p:sp>
      <p:sp>
        <p:nvSpPr>
          <p:cNvPr id="12" name="TextBox 11">
            <a:extLst>
              <a:ext uri="{FF2B5EF4-FFF2-40B4-BE49-F238E27FC236}">
                <a16:creationId xmlns:a16="http://schemas.microsoft.com/office/drawing/2014/main" id="{BD3177A0-4242-4C61-991E-CAD3E8E7BAB5}"/>
              </a:ext>
            </a:extLst>
          </p:cNvPr>
          <p:cNvSpPr txBox="1"/>
          <p:nvPr/>
        </p:nvSpPr>
        <p:spPr>
          <a:xfrm>
            <a:off x="790575" y="1638300"/>
            <a:ext cx="85860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Try the following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hlinkClick r:id="rId5"/>
              </a:rPr>
              <a:t>Gaming Grammar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missions to practise: </a:t>
            </a:r>
          </a:p>
        </p:txBody>
      </p:sp>
      <p:pic>
        <p:nvPicPr>
          <p:cNvPr id="16" name="Picture 15" descr="A screenshot of a video game&#10;&#10;Description automatically generated">
            <a:extLst>
              <a:ext uri="{FF2B5EF4-FFF2-40B4-BE49-F238E27FC236}">
                <a16:creationId xmlns:a16="http://schemas.microsoft.com/office/drawing/2014/main" id="{9331F41B-8061-46CB-8466-C289AD9FD3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3475" y="95731"/>
            <a:ext cx="2937670" cy="1589727"/>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9847F0FD-EB56-4F20-A1DC-2F0BD8C62B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0062" y="2274862"/>
            <a:ext cx="1280271" cy="1737511"/>
          </a:xfrm>
          <a:prstGeom prst="rect">
            <a:avLst/>
          </a:prstGeom>
        </p:spPr>
      </p:pic>
      <p:pic>
        <p:nvPicPr>
          <p:cNvPr id="7" name="Picture 6" descr="Text, whiteboard&#10;&#10;Description automatically generated">
            <a:extLst>
              <a:ext uri="{FF2B5EF4-FFF2-40B4-BE49-F238E27FC236}">
                <a16:creationId xmlns:a16="http://schemas.microsoft.com/office/drawing/2014/main" id="{5375895A-5CAB-4C99-BFB1-E883587EF7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1737" y="4205016"/>
            <a:ext cx="2716923" cy="1993871"/>
          </a:xfrm>
          <a:prstGeom prst="rect">
            <a:avLst/>
          </a:prstGeom>
        </p:spPr>
      </p:pic>
    </p:spTree>
    <p:extLst>
      <p:ext uri="{BB962C8B-B14F-4D97-AF65-F5344CB8AC3E}">
        <p14:creationId xmlns:p14="http://schemas.microsoft.com/office/powerpoint/2010/main" val="40951331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pic>
        <p:nvPicPr>
          <p:cNvPr id="908" name="Google Shape;908;p53" descr="background rectangle"/>
          <p:cNvPicPr preferRelativeResize="0"/>
          <p:nvPr/>
        </p:nvPicPr>
        <p:blipFill rotWithShape="1">
          <a:blip r:embed="rId3">
            <a:alphaModFix/>
          </a:blip>
          <a:srcRect/>
          <a:stretch/>
        </p:blipFill>
        <p:spPr>
          <a:xfrm>
            <a:off x="0" y="178265"/>
            <a:ext cx="6807200" cy="869950"/>
          </a:xfrm>
          <a:prstGeom prst="rect">
            <a:avLst/>
          </a:prstGeom>
          <a:noFill/>
          <a:ln>
            <a:noFill/>
          </a:ln>
        </p:spPr>
      </p:pic>
      <p:sp>
        <p:nvSpPr>
          <p:cNvPr id="909" name="Google Shape;909;p53"/>
          <p:cNvSpPr txBox="1">
            <a:spLocks noGrp="1"/>
          </p:cNvSpPr>
          <p:nvPr>
            <p:ph type="title"/>
          </p:nvPr>
        </p:nvSpPr>
        <p:spPr>
          <a:xfrm>
            <a:off x="92597" y="201397"/>
            <a:ext cx="570631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Hausaufgaben</a:t>
            </a:r>
            <a:endParaRPr sz="3600" b="1">
              <a:solidFill>
                <a:schemeClr val="lt1"/>
              </a:solidFill>
            </a:endParaRPr>
          </a:p>
        </p:txBody>
      </p:sp>
      <p:pic>
        <p:nvPicPr>
          <p:cNvPr id="910" name="Google Shape;910;p53" descr="Smiley face with headphones"/>
          <p:cNvPicPr preferRelativeResize="0"/>
          <p:nvPr/>
        </p:nvPicPr>
        <p:blipFill rotWithShape="1">
          <a:blip r:embed="rId4">
            <a:alphaModFix/>
          </a:blip>
          <a:srcRect/>
          <a:stretch/>
        </p:blipFill>
        <p:spPr>
          <a:xfrm>
            <a:off x="10541342" y="105601"/>
            <a:ext cx="1401221" cy="1401221"/>
          </a:xfrm>
          <a:prstGeom prst="rect">
            <a:avLst/>
          </a:prstGeom>
          <a:noFill/>
          <a:ln>
            <a:noFill/>
          </a:ln>
        </p:spPr>
      </p:pic>
      <p:sp>
        <p:nvSpPr>
          <p:cNvPr id="25" name="TextBox 24"/>
          <p:cNvSpPr txBox="1"/>
          <p:nvPr/>
        </p:nvSpPr>
        <p:spPr>
          <a:xfrm>
            <a:off x="92597" y="1221062"/>
            <a:ext cx="9750706" cy="523220"/>
          </a:xfrm>
          <a:prstGeom prst="rect">
            <a:avLst/>
          </a:prstGeom>
          <a:noFill/>
        </p:spPr>
        <p:txBody>
          <a:bodyPr wrap="square" rtlCol="0">
            <a:spAutoFit/>
          </a:bodyPr>
          <a:lstStyle/>
          <a:p>
            <a:pPr algn="ctr">
              <a:buClrTx/>
              <a:buFontTx/>
              <a:buNone/>
              <a:tabLst>
                <a:tab pos="2865755" algn="ctr"/>
                <a:tab pos="5731510" algn="r"/>
              </a:tabLst>
            </a:pPr>
            <a:r>
              <a:rPr lang="en-GB" sz="2800" b="1" kern="1200"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kern="12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(Y7, </a:t>
            </a:r>
            <a:r>
              <a:rPr lang="en-GB" sz="2800" b="1" kern="1200"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1.1, Week 3)</a:t>
            </a:r>
            <a:endParaRPr lang="en-GB" sz="2800" kern="12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26" name="TextBox 25"/>
          <p:cNvSpPr txBox="1"/>
          <p:nvPr/>
        </p:nvSpPr>
        <p:spPr>
          <a:xfrm>
            <a:off x="175149" y="1971779"/>
            <a:ext cx="10885786" cy="461665"/>
          </a:xfrm>
          <a:prstGeom prst="rect">
            <a:avLst/>
          </a:prstGeom>
          <a:noFill/>
        </p:spPr>
        <p:txBody>
          <a:bodyPr wrap="square" rtlCol="0">
            <a:spAutoFit/>
          </a:bodyPr>
          <a:lstStyle/>
          <a:p>
            <a:pPr>
              <a:buClrTx/>
              <a:buFontTx/>
              <a:buNone/>
            </a:pPr>
            <a:r>
              <a:rPr lang="en-GB" sz="2400" kern="1200" dirty="0">
                <a:solidFill>
                  <a:srgbClr val="115076"/>
                </a:solidFill>
                <a:latin typeface="Century Gothic" panose="020B0502020202020204" pitchFamily="34" charset="0"/>
                <a:ea typeface="+mn-ea"/>
                <a:hlinkClick r:id="rId5"/>
              </a:rPr>
              <a:t>Audio file</a:t>
            </a:r>
            <a:endParaRPr lang="en-GB" sz="2400" kern="1200" dirty="0">
              <a:solidFill>
                <a:srgbClr val="115076"/>
              </a:solidFill>
              <a:latin typeface="Century Gothic" panose="020B0502020202020204" pitchFamily="34" charset="0"/>
              <a:ea typeface="+mn-ea"/>
            </a:endParaRPr>
          </a:p>
        </p:txBody>
      </p:sp>
      <p:sp>
        <p:nvSpPr>
          <p:cNvPr id="27" name="TextBox 26"/>
          <p:cNvSpPr txBox="1"/>
          <p:nvPr/>
        </p:nvSpPr>
        <p:spPr>
          <a:xfrm>
            <a:off x="175149" y="2869678"/>
            <a:ext cx="3075375" cy="461665"/>
          </a:xfrm>
          <a:prstGeom prst="rect">
            <a:avLst/>
          </a:prstGeom>
          <a:noFill/>
        </p:spPr>
        <p:txBody>
          <a:bodyPr wrap="square" rtlCol="0">
            <a:spAutoFit/>
          </a:bodyPr>
          <a:lstStyle/>
          <a:p>
            <a:pPr>
              <a:buClrTx/>
              <a:buFontTx/>
              <a:buNone/>
            </a:pPr>
            <a:r>
              <a:rPr lang="en-GB" sz="2400" kern="1200" dirty="0">
                <a:solidFill>
                  <a:srgbClr val="115076"/>
                </a:solidFill>
                <a:latin typeface="Century Gothic" panose="020B0502020202020204" pitchFamily="34" charset="0"/>
                <a:ea typeface="+mn-ea"/>
              </a:rPr>
              <a:t>Audio file QR code:</a:t>
            </a:r>
          </a:p>
        </p:txBody>
      </p:sp>
      <p:pic>
        <p:nvPicPr>
          <p:cNvPr id="28" name="Picture 27"/>
          <p:cNvPicPr/>
          <p:nvPr/>
        </p:nvPicPr>
        <p:blipFill>
          <a:blip r:embed="rId6">
            <a:extLst>
              <a:ext uri="{28A0092B-C50C-407E-A947-70E740481C1C}">
                <a14:useLocalDpi xmlns:a14="http://schemas.microsoft.com/office/drawing/2010/main" val="0"/>
              </a:ext>
            </a:extLst>
          </a:blip>
          <a:stretch>
            <a:fillRect/>
          </a:stretch>
        </p:blipFill>
        <p:spPr>
          <a:xfrm>
            <a:off x="3355412" y="2464600"/>
            <a:ext cx="1275434" cy="1275434"/>
          </a:xfrm>
          <a:prstGeom prst="rect">
            <a:avLst/>
          </a:prstGeom>
        </p:spPr>
      </p:pic>
      <p:sp>
        <p:nvSpPr>
          <p:cNvPr id="29" name="TextBox 28"/>
          <p:cNvSpPr txBox="1"/>
          <p:nvPr/>
        </p:nvSpPr>
        <p:spPr>
          <a:xfrm>
            <a:off x="175149" y="3849829"/>
            <a:ext cx="11066804" cy="461665"/>
          </a:xfrm>
          <a:prstGeom prst="rect">
            <a:avLst/>
          </a:prstGeom>
          <a:noFill/>
        </p:spPr>
        <p:txBody>
          <a:bodyPr wrap="square" rtlCol="0">
            <a:spAutoFit/>
          </a:bodyPr>
          <a:lstStyle/>
          <a:p>
            <a:pPr>
              <a:buClrTx/>
              <a:buFontTx/>
              <a:buNone/>
            </a:pPr>
            <a:r>
              <a:rPr lang="en-GB" sz="2400" kern="1200" dirty="0">
                <a:solidFill>
                  <a:srgbClr val="115076"/>
                </a:solidFill>
                <a:latin typeface="Century Gothic" panose="020B0502020202020204" pitchFamily="34" charset="0"/>
                <a:ea typeface="+mn-ea"/>
                <a:hlinkClick r:id="rId7"/>
              </a:rPr>
              <a:t>Student worksheet</a:t>
            </a:r>
            <a:endParaRPr lang="en-GB" sz="2400" kern="1200" dirty="0">
              <a:solidFill>
                <a:srgbClr val="115076"/>
              </a:solidFill>
              <a:latin typeface="Century Gothic" panose="020B0502020202020204" pitchFamily="34" charset="0"/>
              <a:ea typeface="+mn-ea"/>
            </a:endParaRPr>
          </a:p>
        </p:txBody>
      </p:sp>
      <p:sp>
        <p:nvSpPr>
          <p:cNvPr id="30" name="TextBox 2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a:buClrTx/>
              <a:buFontTx/>
              <a:buNone/>
            </a:pPr>
            <a:r>
              <a:rPr lang="en-GB" sz="2400" kern="1200" dirty="0">
                <a:solidFill>
                  <a:srgbClr val="115076"/>
                </a:solidFill>
                <a:latin typeface="Century Gothic" panose="020B0502020202020204" pitchFamily="34" charset="0"/>
                <a:ea typeface="+mn-ea"/>
                <a:hlinkClick r:id="rId8"/>
              </a:rPr>
              <a:t>Quizlet link</a:t>
            </a:r>
            <a:br>
              <a:rPr lang="en-GB" sz="2400" kern="1200" dirty="0">
                <a:solidFill>
                  <a:prstClr val="black"/>
                </a:solidFill>
                <a:latin typeface="Century Gothic" panose="020F0302020204030204"/>
                <a:ea typeface="+mn-ea"/>
              </a:rPr>
            </a:br>
            <a:endParaRPr lang="en-GB" sz="2400" kern="1200" dirty="0">
              <a:solidFill>
                <a:srgbClr val="115076"/>
              </a:solidFill>
              <a:latin typeface="Century Gothic" panose="020B0502020202020204" pitchFamily="34" charset="0"/>
              <a:ea typeface="+mn-ea"/>
            </a:endParaRPr>
          </a:p>
        </p:txBody>
      </p:sp>
      <p:pic>
        <p:nvPicPr>
          <p:cNvPr id="32" name="Picture 31" descr="the letter Q">
            <a:extLst>
              <a:ext uri="{FF2B5EF4-FFF2-40B4-BE49-F238E27FC236}">
                <a16:creationId xmlns:a16="http://schemas.microsoft.com/office/drawing/2014/main" id="{4F604CAE-A433-4E80-B877-FC4297A94B96}"/>
              </a:ext>
            </a:extLst>
          </p:cNvPr>
          <p:cNvPicPr>
            <a:picLocks noChangeAspect="1"/>
          </p:cNvPicPr>
          <p:nvPr/>
        </p:nvPicPr>
        <p:blipFill>
          <a:blip r:embed="rId9"/>
          <a:stretch>
            <a:fillRect/>
          </a:stretch>
        </p:blipFill>
        <p:spPr>
          <a:xfrm>
            <a:off x="10641925" y="4800601"/>
            <a:ext cx="1300638" cy="1300638"/>
          </a:xfrm>
          <a:prstGeom prst="rect">
            <a:avLst/>
          </a:prstGeom>
        </p:spPr>
      </p:pic>
    </p:spTree>
    <p:extLst>
      <p:ext uri="{BB962C8B-B14F-4D97-AF65-F5344CB8AC3E}">
        <p14:creationId xmlns:p14="http://schemas.microsoft.com/office/powerpoint/2010/main" val="1490015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6E661-D067-1B45-95EA-E82414CA601F}"/>
              </a:ext>
            </a:extLst>
          </p:cNvPr>
          <p:cNvSpPr>
            <a:spLocks noGrp="1"/>
          </p:cNvSpPr>
          <p:nvPr>
            <p:ph type="title"/>
          </p:nvPr>
        </p:nvSpPr>
        <p:spPr>
          <a:xfrm>
            <a:off x="5496424" y="-36000"/>
            <a:ext cx="1199147" cy="1546146"/>
          </a:xfrm>
        </p:spPr>
        <p:txBody>
          <a:bodyPr>
            <a:noAutofit/>
          </a:bodyPr>
          <a:lstStyle/>
          <a:p>
            <a:pPr algn="ctr"/>
            <a:r>
              <a:rPr lang="en-GB" sz="12000" b="1" dirty="0">
                <a:solidFill>
                  <a:srgbClr val="002060"/>
                </a:solidFill>
                <a:ea typeface="+mn-ea"/>
                <a:cs typeface="Calibri" panose="020F0502020204030204" pitchFamily="34" charset="0"/>
              </a:rPr>
              <a:t>e</a:t>
            </a:r>
            <a:endParaRPr lang="en-US" sz="12000" dirty="0"/>
          </a:p>
        </p:txBody>
      </p:sp>
      <p:sp>
        <p:nvSpPr>
          <p:cNvPr id="4" name="Rounded Rectangle 3"/>
          <p:cNvSpPr/>
          <p:nvPr/>
        </p:nvSpPr>
        <p:spPr>
          <a:xfrm>
            <a:off x="3996896" y="1639019"/>
            <a:ext cx="4122038" cy="2601768"/>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g</a:t>
            </a:r>
            <a:r>
              <a:rPr lang="en-GB" sz="8800" dirty="0" err="1">
                <a:solidFill>
                  <a:srgbClr val="FFCC00"/>
                </a:solidFill>
                <a:latin typeface="Century Gothic" panose="020B0502020202020204" pitchFamily="34" charset="0"/>
              </a:rPr>
              <a:t>e</a:t>
            </a:r>
            <a:r>
              <a:rPr lang="en-GB" sz="8800" dirty="0" err="1">
                <a:solidFill>
                  <a:srgbClr val="002060"/>
                </a:solidFill>
                <a:latin typeface="Century Gothic" panose="020B0502020202020204" pitchFamily="34" charset="0"/>
              </a:rPr>
              <a:t>ben</a:t>
            </a:r>
            <a:endParaRPr lang="en-GB" sz="8800" dirty="0">
              <a:solidFill>
                <a:srgbClr val="002060"/>
              </a:solidFill>
              <a:latin typeface="Century Gothic" panose="020B0502020202020204" pitchFamily="34" charset="0"/>
            </a:endParaRPr>
          </a:p>
        </p:txBody>
      </p:sp>
      <p:sp>
        <p:nvSpPr>
          <p:cNvPr id="5" name="Rectangle 4"/>
          <p:cNvSpPr/>
          <p:nvPr/>
        </p:nvSpPr>
        <p:spPr>
          <a:xfrm>
            <a:off x="1101890" y="371101"/>
            <a:ext cx="1914307"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hr</a:t>
            </a:r>
            <a:endParaRPr lang="en-GB" sz="5400" dirty="0">
              <a:solidFill>
                <a:srgbClr val="002060"/>
              </a:solidFill>
              <a:latin typeface="Century Gothic" panose="020B0502020202020204" pitchFamily="34" charset="0"/>
            </a:endParaRPr>
          </a:p>
        </p:txBody>
      </p:sp>
      <p:sp>
        <p:nvSpPr>
          <p:cNvPr id="6" name="Rectangle 5"/>
          <p:cNvSpPr/>
          <p:nvPr/>
        </p:nvSpPr>
        <p:spPr>
          <a:xfrm>
            <a:off x="5119610" y="4256841"/>
            <a:ext cx="1952779" cy="923330"/>
          </a:xfrm>
          <a:prstGeom prst="rect">
            <a:avLst/>
          </a:prstGeom>
        </p:spPr>
        <p:txBody>
          <a:bodyPr wrap="none">
            <a:spAutoFit/>
          </a:bodyPr>
          <a:lstStyle/>
          <a:p>
            <a:pPr algn="ctr"/>
            <a:r>
              <a:rPr lang="en-GB" sz="5400" dirty="0">
                <a:solidFill>
                  <a:srgbClr val="002060"/>
                </a:solidFill>
                <a:latin typeface="Century Gothic" panose="020B0502020202020204" pitchFamily="34" charset="0"/>
              </a:rPr>
              <a:t>M</a:t>
            </a:r>
            <a:r>
              <a:rPr lang="en-GB" sz="5400" dirty="0">
                <a:solidFill>
                  <a:srgbClr val="FFCC00"/>
                </a:solidFill>
                <a:latin typeface="Century Gothic" panose="020B0502020202020204" pitchFamily="34" charset="0"/>
              </a:rPr>
              <a:t>e</a:t>
            </a:r>
            <a:r>
              <a:rPr lang="en-GB" sz="5400" dirty="0">
                <a:solidFill>
                  <a:srgbClr val="002060"/>
                </a:solidFill>
                <a:latin typeface="Century Gothic" panose="020B0502020202020204" pitchFamily="34" charset="0"/>
              </a:rPr>
              <a:t>er</a:t>
            </a:r>
          </a:p>
        </p:txBody>
      </p:sp>
      <p:sp>
        <p:nvSpPr>
          <p:cNvPr id="7" name="Rectangle 6"/>
          <p:cNvSpPr/>
          <p:nvPr/>
        </p:nvSpPr>
        <p:spPr>
          <a:xfrm>
            <a:off x="9286974" y="3376194"/>
            <a:ext cx="171713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Id</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e</a:t>
            </a:r>
            <a:endParaRPr lang="en-GB" sz="5400" dirty="0">
              <a:solidFill>
                <a:srgbClr val="002060"/>
              </a:solidFill>
              <a:latin typeface="Century Gothic" panose="020B0502020202020204" pitchFamily="34" charset="0"/>
            </a:endParaRPr>
          </a:p>
        </p:txBody>
      </p:sp>
      <p:sp>
        <p:nvSpPr>
          <p:cNvPr id="8" name="Rectangle 7"/>
          <p:cNvSpPr/>
          <p:nvPr/>
        </p:nvSpPr>
        <p:spPr>
          <a:xfrm>
            <a:off x="960025" y="3376194"/>
            <a:ext cx="2198039"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s</a:t>
            </a:r>
            <a:r>
              <a:rPr lang="en-GB" sz="5400" i="1"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hen</a:t>
            </a:r>
            <a:endParaRPr lang="en-GB" sz="5400" dirty="0">
              <a:solidFill>
                <a:srgbClr val="002060"/>
              </a:solidFill>
              <a:latin typeface="Century Gothic" panose="020B0502020202020204" pitchFamily="34" charset="0"/>
            </a:endParaRPr>
          </a:p>
        </p:txBody>
      </p:sp>
      <p:sp>
        <p:nvSpPr>
          <p:cNvPr id="9" name="Rectangle 8"/>
          <p:cNvSpPr/>
          <p:nvPr/>
        </p:nvSpPr>
        <p:spPr>
          <a:xfrm>
            <a:off x="9071214" y="371101"/>
            <a:ext cx="2300630"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ben</a:t>
            </a:r>
            <a:endParaRPr lang="en-GB" sz="5400" dirty="0">
              <a:solidFill>
                <a:srgbClr val="002060"/>
              </a:solidFill>
              <a:latin typeface="Century Gothic" panose="020B0502020202020204" pitchFamily="34" charset="0"/>
            </a:endParaRPr>
          </a:p>
        </p:txBody>
      </p:sp>
      <p:pic>
        <p:nvPicPr>
          <p:cNvPr id="17" name="Picture 16" descr="present"/>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79966" y="1639017"/>
            <a:ext cx="1386067" cy="1373466"/>
          </a:xfrm>
          <a:prstGeom prst="rect">
            <a:avLst/>
          </a:prstGeom>
        </p:spPr>
      </p:pic>
    </p:spTree>
    <p:extLst>
      <p:ext uri="{BB962C8B-B14F-4D97-AF65-F5344CB8AC3E}">
        <p14:creationId xmlns:p14="http://schemas.microsoft.com/office/powerpoint/2010/main" val="1567788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3561" y="501332"/>
            <a:ext cx="10515600" cy="1325563"/>
          </a:xfrm>
        </p:spPr>
        <p:txBody>
          <a:bodyPr>
            <a:normAutofit fontScale="90000"/>
          </a:bodyPr>
          <a:lstStyle/>
          <a:p>
            <a:r>
              <a:rPr lang="en-GB" sz="26700" b="1" dirty="0">
                <a:solidFill>
                  <a:srgbClr val="FFCC00"/>
                </a:solidFill>
              </a:rPr>
              <a:t>e</a:t>
            </a:r>
            <a:br>
              <a:rPr lang="en-GB" sz="9600" b="1" dirty="0"/>
            </a:br>
            <a:endParaRPr lang="en-GB" dirty="0"/>
          </a:p>
        </p:txBody>
      </p:sp>
      <p:pic>
        <p:nvPicPr>
          <p:cNvPr id="4" name="Picture 3" descr="man thinkin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41072" y="353137"/>
            <a:ext cx="2960867" cy="3932352"/>
          </a:xfrm>
          <a:prstGeom prst="rect">
            <a:avLst/>
          </a:prstGeom>
        </p:spPr>
      </p:pic>
      <p:sp>
        <p:nvSpPr>
          <p:cNvPr id="2" name="Rectangle 1"/>
          <p:cNvSpPr/>
          <p:nvPr/>
        </p:nvSpPr>
        <p:spPr>
          <a:xfrm>
            <a:off x="3151925" y="4166490"/>
            <a:ext cx="588815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nken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23469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e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denken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denk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3561" y="501332"/>
            <a:ext cx="10515600" cy="1325563"/>
          </a:xfrm>
        </p:spPr>
        <p:txBody>
          <a:bodyPr>
            <a:normAutofit fontScale="90000"/>
          </a:bodyPr>
          <a:lstStyle/>
          <a:p>
            <a:r>
              <a:rPr lang="en-GB" sz="26700" b="1" dirty="0">
                <a:solidFill>
                  <a:srgbClr val="FFCC00"/>
                </a:solidFill>
              </a:rPr>
              <a:t>e</a:t>
            </a:r>
            <a:br>
              <a:rPr lang="en-GB" sz="9600" b="1" dirty="0"/>
            </a:br>
            <a:endParaRPr lang="en-GB" dirty="0"/>
          </a:p>
        </p:txBody>
      </p:sp>
      <p:sp>
        <p:nvSpPr>
          <p:cNvPr id="2" name="Rectangle 1"/>
          <p:cNvSpPr/>
          <p:nvPr/>
        </p:nvSpPr>
        <p:spPr>
          <a:xfrm>
            <a:off x="3151925" y="4166490"/>
            <a:ext cx="588815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nken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9393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e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denk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827</TotalTime>
  <Words>7284</Words>
  <Application>Microsoft Macintosh PowerPoint</Application>
  <PresentationFormat>Widescreen</PresentationFormat>
  <Paragraphs>839</Paragraphs>
  <Slides>64</Slides>
  <Notes>64</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64</vt:i4>
      </vt:variant>
    </vt:vector>
  </HeadingPairs>
  <TitlesOfParts>
    <vt:vector size="72" baseType="lpstr">
      <vt:lpstr>arial</vt:lpstr>
      <vt:lpstr>Twentieth Century</vt:lpstr>
      <vt:lpstr>Calibri</vt:lpstr>
      <vt:lpstr>arial</vt:lpstr>
      <vt:lpstr>Century Gothic</vt:lpstr>
      <vt:lpstr>1_Office Theme</vt:lpstr>
      <vt:lpstr>3_Office Theme</vt:lpstr>
      <vt:lpstr>2_Office Theme</vt:lpstr>
      <vt:lpstr>What is it? Existential </vt:lpstr>
      <vt:lpstr>e</vt:lpstr>
      <vt:lpstr>e</vt:lpstr>
      <vt:lpstr>e</vt:lpstr>
      <vt:lpstr>e</vt:lpstr>
      <vt:lpstr>e</vt:lpstr>
      <vt:lpstr>e</vt:lpstr>
      <vt:lpstr>e </vt:lpstr>
      <vt:lpstr>e </vt:lpstr>
      <vt:lpstr>e </vt:lpstr>
      <vt:lpstr>e</vt:lpstr>
      <vt:lpstr>e</vt:lpstr>
      <vt:lpstr>e</vt:lpstr>
      <vt:lpstr>Phonetik</vt:lpstr>
      <vt:lpstr>Grammatik</vt:lpstr>
      <vt:lpstr>Vokabeln</vt:lpstr>
      <vt:lpstr>Vokabeln</vt:lpstr>
      <vt:lpstr>Vokabeln  - der, die oder das?</vt:lpstr>
      <vt:lpstr>Vokabeln  - der, die oder das?</vt:lpstr>
      <vt:lpstr>sagen</vt:lpstr>
      <vt:lpstr>sagen</vt:lpstr>
      <vt:lpstr>sagt</vt:lpstr>
      <vt:lpstr>sagen</vt:lpstr>
      <vt:lpstr>sagt</vt:lpstr>
      <vt:lpstr>sagen</vt:lpstr>
      <vt:lpstr>Vokabeln</vt:lpstr>
      <vt:lpstr>Vokabeln</vt:lpstr>
      <vt:lpstr>Vokabeln</vt:lpstr>
      <vt:lpstr>Vokabeln</vt:lpstr>
      <vt:lpstr> Was ist nicht mehr da? [1/4] </vt:lpstr>
      <vt:lpstr> Was ist nicht mehr da? [2/4] </vt:lpstr>
      <vt:lpstr> Was ist nicht mehr da? [3/4] </vt:lpstr>
      <vt:lpstr> Was ist nicht mehr da? [4/4] </vt:lpstr>
      <vt:lpstr> Was ist nicht mehr da? [1/4] </vt:lpstr>
      <vt:lpstr> Was ist nicht mehr da? [2/4] </vt:lpstr>
      <vt:lpstr> Was ist nicht mehr da? [3/4] </vt:lpstr>
      <vt:lpstr> Was ist nicht mehr da? [4/4] </vt:lpstr>
      <vt:lpstr>What is it? Existential </vt:lpstr>
      <vt:lpstr>Phonetik</vt:lpstr>
      <vt:lpstr>e</vt:lpstr>
      <vt:lpstr>e</vt:lpstr>
      <vt:lpstr>e </vt:lpstr>
      <vt:lpstr>e</vt:lpstr>
      <vt:lpstr>sein</vt:lpstr>
      <vt:lpstr>sein</vt:lpstr>
      <vt:lpstr>ist</vt:lpstr>
      <vt:lpstr>sein</vt:lpstr>
      <vt:lpstr>ist</vt:lpstr>
      <vt:lpstr>sein</vt:lpstr>
      <vt:lpstr>Was ist die Ausnahme?  [1/6]</vt:lpstr>
      <vt:lpstr>Was ist die Ausnahme?  [2/6]</vt:lpstr>
      <vt:lpstr>Was ist die Ausnahme?  [3/6]</vt:lpstr>
      <vt:lpstr>Was ist die Ausnahme?  [4/6]</vt:lpstr>
      <vt:lpstr>Was ist die Ausnahme?  [5/6]</vt:lpstr>
      <vt:lpstr>Was is die Ausnahme?  [6/6]</vt:lpstr>
      <vt:lpstr>Vokabeln</vt:lpstr>
      <vt:lpstr>Phonetik/ Vokabeln</vt:lpstr>
      <vt:lpstr>Phonetik/ Vokabeln</vt:lpstr>
      <vt:lpstr>Phonetik/ Vokabeln</vt:lpstr>
      <vt:lpstr>Grammatik</vt:lpstr>
      <vt:lpstr>Vokabeln</vt:lpstr>
      <vt:lpstr>Vokabeln</vt:lpstr>
      <vt:lpstr>Gaming Grammar</vt:lpstr>
      <vt:lpstr>Hausaufgaben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it? Existential</dc:title>
  <dc:creator>Rachel Hawkes</dc:creator>
  <cp:lastModifiedBy>Mary Richardson</cp:lastModifiedBy>
  <cp:revision>206</cp:revision>
  <dcterms:created xsi:type="dcterms:W3CDTF">2020-06-03T16:44:05Z</dcterms:created>
  <dcterms:modified xsi:type="dcterms:W3CDTF">2021-12-15T12:19:24Z</dcterms:modified>
</cp:coreProperties>
</file>