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8"/>
  </p:notesMasterIdLst>
  <p:sldIdLst>
    <p:sldId id="258" r:id="rId5"/>
    <p:sldId id="438" r:id="rId6"/>
    <p:sldId id="439" r:id="rId7"/>
    <p:sldId id="440" r:id="rId8"/>
    <p:sldId id="441" r:id="rId9"/>
    <p:sldId id="442" r:id="rId10"/>
    <p:sldId id="443" r:id="rId11"/>
    <p:sldId id="507" r:id="rId12"/>
    <p:sldId id="318" r:id="rId13"/>
    <p:sldId id="272" r:id="rId14"/>
    <p:sldId id="313" r:id="rId15"/>
    <p:sldId id="325" r:id="rId16"/>
    <p:sldId id="774" r:id="rId17"/>
    <p:sldId id="324" r:id="rId18"/>
    <p:sldId id="316" r:id="rId19"/>
    <p:sldId id="382" r:id="rId20"/>
    <p:sldId id="527" r:id="rId21"/>
    <p:sldId id="764" r:id="rId22"/>
    <p:sldId id="769" r:id="rId23"/>
    <p:sldId id="771" r:id="rId24"/>
    <p:sldId id="772" r:id="rId25"/>
    <p:sldId id="773" r:id="rId26"/>
    <p:sldId id="775" r:id="rId27"/>
    <p:sldId id="776" r:id="rId28"/>
    <p:sldId id="777" r:id="rId29"/>
    <p:sldId id="778" r:id="rId30"/>
    <p:sldId id="779" r:id="rId31"/>
    <p:sldId id="528" r:id="rId32"/>
    <p:sldId id="314" r:id="rId33"/>
    <p:sldId id="526" r:id="rId34"/>
    <p:sldId id="317" r:id="rId35"/>
    <p:sldId id="383" r:id="rId36"/>
    <p:sldId id="762" r:id="rId37"/>
    <p:sldId id="496" r:id="rId38"/>
    <p:sldId id="499" r:id="rId39"/>
    <p:sldId id="322" r:id="rId40"/>
    <p:sldId id="384" r:id="rId41"/>
    <p:sldId id="385" r:id="rId42"/>
    <p:sldId id="763" r:id="rId43"/>
    <p:sldId id="766" r:id="rId44"/>
    <p:sldId id="770" r:id="rId45"/>
    <p:sldId id="448" r:id="rId46"/>
    <p:sldId id="7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D19"/>
    <a:srgbClr val="115076"/>
    <a:srgbClr val="FCECE8"/>
    <a:srgbClr val="FFFDFC"/>
    <a:srgbClr val="F8D7CD"/>
    <a:srgbClr val="FA6500"/>
    <a:srgbClr val="E65D00"/>
    <a:srgbClr val="203864"/>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5" autoAdjust="0"/>
    <p:restoredTop sz="72880" autoAdjust="0"/>
  </p:normalViewPr>
  <p:slideViewPr>
    <p:cSldViewPr snapToGrid="0">
      <p:cViewPr varScale="1">
        <p:scale>
          <a:sx n="76" d="100"/>
          <a:sy n="76" d="100"/>
        </p:scale>
        <p:origin x="21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7DAC-84D9-42B3-BD99-5D5A7C1D8ED0}"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85137-9EDE-480A-A464-7F9A8AE3C25E}" type="slidenum">
              <a:rPr lang="en-GB" smtClean="0"/>
              <a:t>‹#›</a:t>
            </a:fld>
            <a:endParaRPr lang="en-GB"/>
          </a:p>
        </p:txBody>
      </p:sp>
    </p:spTree>
    <p:extLst>
      <p:ext uri="{BB962C8B-B14F-4D97-AF65-F5344CB8AC3E}">
        <p14:creationId xmlns:p14="http://schemas.microsoft.com/office/powerpoint/2010/main" val="208778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open</a:t>
            </a:r>
            <a:r>
              <a:rPr lang="en-GB" b="0" dirty="0"/>
              <a:t> </a:t>
            </a:r>
            <a:r>
              <a:rPr lang="en-GB" b="1" dirty="0"/>
              <a:t>[</a:t>
            </a:r>
            <a:r>
              <a:rPr lang="en-GB" b="1" dirty="0" err="1"/>
              <a:t>eu</a:t>
            </a:r>
            <a:r>
              <a:rPr lang="en-GB" b="1" dirty="0"/>
              <a:t>/</a:t>
            </a:r>
            <a:r>
              <a:rPr lang="en-GB" b="1" dirty="0" err="1"/>
              <a:t>œu</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SSC </a:t>
            </a:r>
            <a:r>
              <a:rPr lang="en-GB" b="1" dirty="0"/>
              <a:t>closed</a:t>
            </a:r>
            <a:r>
              <a:rPr lang="en-GB" b="0" dirty="0"/>
              <a:t> </a:t>
            </a:r>
            <a:r>
              <a:rPr lang="en-GB" b="1" dirty="0"/>
              <a:t>[</a:t>
            </a:r>
            <a:r>
              <a:rPr lang="en-GB" b="1" dirty="0" err="1"/>
              <a:t>eu</a:t>
            </a:r>
            <a:r>
              <a:rPr lang="en-GB" b="1" dirty="0"/>
              <a:t>/</a:t>
            </a:r>
            <a:r>
              <a:rPr lang="en-GB" b="1" dirty="0" err="1"/>
              <a:t>œu</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a:t>
            </a:r>
            <a:r>
              <a:rPr lang="en-GB" b="0" baseline="0" dirty="0"/>
              <a:t> of</a:t>
            </a:r>
            <a:r>
              <a:rPr lang="en-GB" dirty="0"/>
              <a:t> </a:t>
            </a:r>
            <a:r>
              <a:rPr lang="en-GB" b="1" dirty="0"/>
              <a:t>perfect tense constructions (with past simple equivalent) of –ER verbs with </a:t>
            </a:r>
            <a:r>
              <a:rPr lang="en-GB" b="1" i="1" dirty="0" err="1"/>
              <a:t>avoir</a:t>
            </a:r>
            <a:r>
              <a:rPr lang="en-GB" b="1" i="1" dirty="0"/>
              <a:t> </a:t>
            </a:r>
            <a:r>
              <a:rPr lang="en-GB" b="1" i="0" dirty="0"/>
              <a:t>as auxiliary (1</a:t>
            </a:r>
            <a:r>
              <a:rPr lang="en-GB" b="1" i="0" baseline="30000" dirty="0"/>
              <a:t>st</a:t>
            </a:r>
            <a:r>
              <a:rPr lang="en-GB" b="1" i="0" dirty="0"/>
              <a:t> and 2</a:t>
            </a:r>
            <a:r>
              <a:rPr lang="en-GB" b="1" i="0" baseline="30000" dirty="0"/>
              <a:t>nd</a:t>
            </a:r>
            <a:r>
              <a:rPr lang="en-GB" b="1" i="0" dirty="0"/>
              <a:t> person singular)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perfect tense constructions (with past simple equivalent) of –ER verbs with </a:t>
            </a:r>
            <a:r>
              <a:rPr lang="en-GB" b="1" i="1" dirty="0" err="1"/>
              <a:t>avoir</a:t>
            </a:r>
            <a:r>
              <a:rPr lang="en-GB" b="1" i="1" dirty="0"/>
              <a:t> </a:t>
            </a:r>
            <a:r>
              <a:rPr lang="en-GB" b="1" i="0" dirty="0"/>
              <a:t>as auxiliary (3</a:t>
            </a:r>
            <a:r>
              <a:rPr lang="en-GB" b="1" i="0" baseline="30000" dirty="0"/>
              <a:t>rd</a:t>
            </a:r>
            <a:r>
              <a:rPr lang="en-GB" b="1" i="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41B59E2-4D50-4B14-BF39-82B610062CD8}" type="slidenum">
              <a:rPr lang="en-GB" smtClean="0"/>
              <a:pPr/>
              <a:t>10</a:t>
            </a:fld>
            <a:endParaRPr lang="en-GB" dirty="0"/>
          </a:p>
        </p:txBody>
      </p:sp>
    </p:spTree>
    <p:extLst>
      <p:ext uri="{BB962C8B-B14F-4D97-AF65-F5344CB8AC3E}">
        <p14:creationId xmlns:p14="http://schemas.microsoft.com/office/powerpoint/2010/main" val="361106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open and closed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Raising awareness of spelling rules governing the pronoun.</a:t>
            </a:r>
            <a:endParaRPr lang="en-US" b="0" dirty="0"/>
          </a:p>
          <a:p>
            <a:endParaRPr lang="en-US" b="1" dirty="0"/>
          </a:p>
          <a:p>
            <a:r>
              <a:rPr lang="en-US" b="1" dirty="0"/>
              <a:t>Procedure:</a:t>
            </a:r>
          </a:p>
          <a:p>
            <a:r>
              <a:rPr lang="en-US" b="0" dirty="0"/>
              <a:t>1. Click on numbers to hear words. Student decide if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is open or closed.</a:t>
            </a:r>
            <a:endParaRPr lang="en-US" b="0" dirty="0"/>
          </a:p>
          <a:p>
            <a:r>
              <a:rPr lang="en-US" b="0" dirty="0"/>
              <a:t>2. Click to reveal answers.</a:t>
            </a:r>
          </a:p>
          <a:p>
            <a:r>
              <a:rPr lang="en-US" b="0" dirty="0"/>
              <a:t>3. Click again to reveal the question about spelling. Students consider in pairs. They might say things like ‘the words are longer’ or ‘the sound is in the middle of the word’. Encourage students to look at the letters they see </a:t>
            </a:r>
            <a:r>
              <a:rPr lang="en-US" b="0" i="1" dirty="0"/>
              <a:t>after</a:t>
            </a:r>
            <a:r>
              <a:rPr lang="en-US" b="0" i="0" dirty="0"/>
              <a:t> the SSC.</a:t>
            </a:r>
          </a:p>
          <a:p>
            <a:r>
              <a:rPr lang="en-US" b="0" i="0" dirty="0"/>
              <a:t>4. Click to reveal the answers and again to reveal the rule.</a:t>
            </a:r>
          </a:p>
          <a:p>
            <a:r>
              <a:rPr lang="en-US" b="0" i="0" dirty="0"/>
              <a:t>5.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bleu [1216], deux [41], </a:t>
            </a:r>
            <a:r>
              <a:rPr lang="en-GB" sz="1200" b="0" dirty="0" err="1">
                <a:solidFill>
                  <a:schemeClr val="accent1">
                    <a:lumMod val="50000"/>
                  </a:schemeClr>
                </a:solidFill>
                <a:latin typeface="+mn-lt"/>
                <a:cs typeface="Arial" panose="020B0604020202020204" pitchFamily="34" charset="0"/>
              </a:rPr>
              <a:t>bœuf</a:t>
            </a:r>
            <a:r>
              <a:rPr lang="en-GB" sz="1200" b="0" dirty="0">
                <a:solidFill>
                  <a:schemeClr val="accent1">
                    <a:lumMod val="50000"/>
                  </a:schemeClr>
                </a:solidFill>
                <a:latin typeface="+mn-lt"/>
                <a:cs typeface="Arial" panose="020B0604020202020204" pitchFamily="34" charset="0"/>
              </a:rPr>
              <a:t> [3914], </a:t>
            </a:r>
            <a:r>
              <a:rPr lang="en-GB" baseline="0" dirty="0" err="1"/>
              <a:t>ordinateur</a:t>
            </a:r>
            <a:r>
              <a:rPr lang="en-GB" baseline="0" dirty="0"/>
              <a:t> [2201], déjeuner [2724], </a:t>
            </a:r>
            <a:r>
              <a:rPr lang="en-GB" baseline="0" dirty="0" err="1"/>
              <a:t>v</a:t>
            </a:r>
            <a:r>
              <a:rPr lang="en-GB" sz="1200" b="0" dirty="0" err="1">
                <a:solidFill>
                  <a:schemeClr val="accent1">
                    <a:lumMod val="50000"/>
                  </a:schemeClr>
                </a:solidFill>
                <a:latin typeface="+mn-lt"/>
                <a:cs typeface="Arial" panose="020B0604020202020204" pitchFamily="34" charset="0"/>
              </a:rPr>
              <a:t>œu</a:t>
            </a:r>
            <a:r>
              <a:rPr lang="en-GB" sz="1200" b="0" dirty="0">
                <a:solidFill>
                  <a:schemeClr val="accent1">
                    <a:lumMod val="50000"/>
                  </a:schemeClr>
                </a:solidFill>
                <a:latin typeface="+mn-lt"/>
                <a:cs typeface="Arial" panose="020B0604020202020204" pitchFamily="34" charset="0"/>
              </a:rPr>
              <a:t> [2103], </a:t>
            </a:r>
            <a:r>
              <a:rPr lang="en-GB" sz="1200" b="0" dirty="0" err="1">
                <a:solidFill>
                  <a:schemeClr val="accent1">
                    <a:lumMod val="50000"/>
                  </a:schemeClr>
                </a:solidFill>
                <a:latin typeface="+mn-lt"/>
                <a:cs typeface="Arial" panose="020B0604020202020204" pitchFamily="34" charset="0"/>
              </a:rPr>
              <a:t>rumeur</a:t>
            </a:r>
            <a:r>
              <a:rPr lang="en-GB" sz="1200" b="0" dirty="0">
                <a:solidFill>
                  <a:schemeClr val="accent1">
                    <a:lumMod val="50000"/>
                  </a:schemeClr>
                </a:solidFill>
                <a:latin typeface="+mn-lt"/>
                <a:cs typeface="Arial" panose="020B0604020202020204" pitchFamily="34" charset="0"/>
              </a:rPr>
              <a:t> [2164], </a:t>
            </a:r>
            <a:r>
              <a:rPr lang="en-GB" sz="1200" b="0" dirty="0" err="1">
                <a:solidFill>
                  <a:schemeClr val="accent1">
                    <a:lumMod val="50000"/>
                  </a:schemeClr>
                </a:solidFill>
                <a:latin typeface="+mn-lt"/>
                <a:cs typeface="Arial" panose="020B0604020202020204" pitchFamily="34" charset="0"/>
              </a:rPr>
              <a:t>peuple</a:t>
            </a:r>
            <a:r>
              <a:rPr lang="en-GB" sz="1200" b="0" dirty="0">
                <a:solidFill>
                  <a:schemeClr val="accent1">
                    <a:lumMod val="50000"/>
                  </a:schemeClr>
                </a:solidFill>
                <a:latin typeface="+mn-lt"/>
                <a:cs typeface="Arial" panose="020B0604020202020204" pitchFamily="34" charset="0"/>
              </a:rPr>
              <a:t> [378], adieu [3968], </a:t>
            </a:r>
            <a:r>
              <a:rPr lang="en-GB" sz="1200" b="0" dirty="0" err="1">
                <a:solidFill>
                  <a:schemeClr val="accent1">
                    <a:lumMod val="50000"/>
                  </a:schemeClr>
                </a:solidFill>
                <a:latin typeface="+mn-lt"/>
                <a:cs typeface="Arial" panose="020B0604020202020204" pitchFamily="34" charset="0"/>
              </a:rPr>
              <a:t>meuble</a:t>
            </a:r>
            <a:r>
              <a:rPr lang="en-GB" sz="1200" b="0" dirty="0">
                <a:solidFill>
                  <a:schemeClr val="accent1">
                    <a:lumMod val="50000"/>
                  </a:schemeClr>
                </a:solidFill>
                <a:latin typeface="+mn-lt"/>
                <a:cs typeface="Arial" panose="020B0604020202020204" pitchFamily="34" charset="0"/>
              </a:rPr>
              <a:t> [3876], feu [786],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4 minutes</a:t>
            </a:r>
          </a:p>
          <a:p>
            <a:pPr marL="0"/>
            <a:br>
              <a:rPr lang="en-GB" b="1" baseline="0" dirty="0"/>
            </a:br>
            <a:r>
              <a:rPr lang="en-GB" b="1" baseline="0" dirty="0"/>
              <a:t>Aim: </a:t>
            </a:r>
            <a:r>
              <a:rPr lang="en-GB" b="0" baseline="0" dirty="0"/>
              <a:t>Recognition of this week’s new vocabulary in the oral and written modalities.</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French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endParaRPr lang="en-GB" sz="1200" b="0" i="0" u="none" strike="noStrike" cap="none"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96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longer contexts; offering some cultural and geographical insights into Switzerland.</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Point out the location of Switzerland on the map. Ask students to identify France.</a:t>
            </a:r>
          </a:p>
          <a:p>
            <a:pPr marL="0"/>
            <a:r>
              <a:rPr lang="en-GB" sz="1200" kern="1200" dirty="0">
                <a:solidFill>
                  <a:schemeClr val="tx1"/>
                </a:solidFill>
                <a:effectLst/>
                <a:latin typeface="+mn-lt"/>
                <a:ea typeface="+mn-ea"/>
                <a:cs typeface="+mn-cs"/>
              </a:rPr>
              <a:t>2. Students read the text. </a:t>
            </a:r>
          </a:p>
          <a:p>
            <a:pPr marL="0"/>
            <a:r>
              <a:rPr lang="en-GB" sz="1200" kern="1200" dirty="0">
                <a:solidFill>
                  <a:schemeClr val="tx1"/>
                </a:solidFill>
                <a:effectLst/>
                <a:latin typeface="+mn-lt"/>
                <a:ea typeface="+mn-ea"/>
                <a:cs typeface="+mn-cs"/>
              </a:rPr>
              <a:t>3. Click to bring up a comprehension question in English. Students answer in English.</a:t>
            </a:r>
          </a:p>
          <a:p>
            <a:pPr marL="0"/>
            <a:r>
              <a:rPr lang="en-GB" sz="1200" kern="1200" dirty="0">
                <a:solidFill>
                  <a:schemeClr val="tx1"/>
                </a:solidFill>
                <a:effectLst/>
                <a:latin typeface="+mn-lt"/>
                <a:ea typeface="+mn-ea"/>
                <a:cs typeface="+mn-cs"/>
              </a:rPr>
              <a:t>4. Click to bring up the answer.</a:t>
            </a:r>
          </a:p>
          <a:p>
            <a:pPr marL="0"/>
            <a:r>
              <a:rPr lang="en-GB" sz="1200" kern="1200" dirty="0">
                <a:solidFill>
                  <a:schemeClr val="tx1"/>
                </a:solidFill>
                <a:effectLst/>
                <a:latin typeface="+mn-lt"/>
                <a:ea typeface="+mn-ea"/>
                <a:cs typeface="+mn-cs"/>
              </a:rPr>
              <a:t>5. Click again to bring up another question. </a:t>
            </a:r>
          </a:p>
          <a:p>
            <a:pPr marL="0"/>
            <a:r>
              <a:rPr lang="en-GB" sz="1200" kern="1200" dirty="0">
                <a:solidFill>
                  <a:schemeClr val="tx1"/>
                </a:solidFill>
                <a:effectLst/>
                <a:latin typeface="+mn-lt"/>
                <a:ea typeface="+mn-ea"/>
                <a:cs typeface="+mn-cs"/>
              </a:rPr>
              <a:t>6. Repeat steps 2-5 for 4 questions in total.</a:t>
            </a:r>
          </a:p>
          <a:p>
            <a:pPr marL="0"/>
            <a:endParaRPr lang="en-GB" sz="1200" kern="1200" dirty="0">
              <a:solidFill>
                <a:schemeClr val="tx1"/>
              </a:solidFill>
              <a:effectLst/>
              <a:latin typeface="+mn-lt"/>
              <a:ea typeface="+mn-ea"/>
              <a:cs typeface="+mn-cs"/>
            </a:endParaRPr>
          </a:p>
          <a:p>
            <a:pPr marL="0"/>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Autriche [n/</a:t>
            </a:r>
            <a:r>
              <a:rPr lang="fr-FR" b="0" i="0">
                <a:solidFill>
                  <a:srgbClr val="E6851E"/>
                </a:solidFill>
                <a:effectLst/>
                <a:latin typeface="Helvetica" panose="020B0604020202020204" pitchFamily="34" charset="0"/>
              </a:rPr>
              <a:t>a]</a:t>
            </a:r>
            <a:endParaRPr lang="fr-FR" b="0" i="0">
              <a:solidFill>
                <a:srgbClr val="000000"/>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a:t>
            </a:r>
            <a:r>
              <a:rPr lang="de-DE" sz="1200" b="0" i="0" kern="1200" dirty="0">
                <a:solidFill>
                  <a:schemeClr val="tx1"/>
                </a:solidFill>
                <a:effectLst/>
                <a:latin typeface="Century Gothic" panose="020B0502020202020204" pitchFamily="34" charset="0"/>
                <a:ea typeface="+mn-ea"/>
                <a:cs typeface="+mn-cs"/>
              </a:rPr>
              <a:t>: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a:endParaRPr lang="en-GB" sz="1200" kern="1200" dirty="0">
              <a:solidFill>
                <a:schemeClr val="tx1"/>
              </a:solidFill>
              <a:effectLst/>
              <a:latin typeface="+mn-lt"/>
              <a:ea typeface="+mn-ea"/>
              <a:cs typeface="+mn-cs"/>
            </a:endParaRPr>
          </a:p>
          <a:p>
            <a:pPr marL="0"/>
            <a:r>
              <a:rPr lang="en-GB" b="1" baseline="0" dirty="0"/>
              <a:t>Word frequency of cognates used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E6851E"/>
                </a:solidFill>
                <a:effectLst/>
                <a:latin typeface="Helvetica" panose="020B0604020202020204" pitchFamily="34" charset="0"/>
              </a:rPr>
              <a:t>Europe [n/a], centrale [3164], Liechtenstein [n/a], officiel [996], italien [1477], romanche [&gt;5000], représenter [293], territoire [698], admirer [2789]</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89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2 minutes</a:t>
            </a:r>
          </a:p>
          <a:p>
            <a:endParaRPr lang="en-US" b="1"/>
          </a:p>
          <a:p>
            <a:r>
              <a:rPr lang="en-US" b="1"/>
              <a:t>Aim</a:t>
            </a:r>
            <a:r>
              <a:rPr lang="en-US" b="1" dirty="0"/>
              <a:t>: </a:t>
            </a:r>
            <a:r>
              <a:rPr lang="en-US" b="0" dirty="0"/>
              <a:t>recapping the formation of the perfect tense </a:t>
            </a:r>
            <a:r>
              <a:rPr lang="en-US" b="0" i="1" dirty="0"/>
              <a:t>je</a:t>
            </a:r>
            <a:r>
              <a:rPr lang="en-US" b="0" i="0" dirty="0"/>
              <a:t> form with –ER verbs taking </a:t>
            </a:r>
            <a:r>
              <a:rPr lang="en-US" b="0" i="1" dirty="0" err="1"/>
              <a:t>avoir</a:t>
            </a:r>
            <a:r>
              <a:rPr lang="en-US" b="0" i="0" dirty="0"/>
              <a:t>, introducing the</a:t>
            </a:r>
            <a:r>
              <a:rPr lang="en-US" b="0" i="1" baseline="0" dirty="0"/>
              <a:t> </a:t>
            </a:r>
            <a:r>
              <a:rPr lang="en-US" b="0" i="1" baseline="0" dirty="0" err="1"/>
              <a:t>il</a:t>
            </a:r>
            <a:r>
              <a:rPr lang="en-US" b="0" i="1" baseline="0" dirty="0"/>
              <a:t>/</a:t>
            </a:r>
            <a:r>
              <a:rPr lang="en-US" b="0" i="1" baseline="0" dirty="0" err="1"/>
              <a:t>elle</a:t>
            </a:r>
            <a:r>
              <a:rPr lang="en-US" b="0" i="0" baseline="0" dirty="0"/>
              <a:t> form</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3 slides</a:t>
            </a:r>
            <a:endParaRPr lang="en-US" b="1" dirty="0"/>
          </a:p>
          <a:p>
            <a:endParaRPr lang="en-US" b="1" dirty="0"/>
          </a:p>
          <a:p>
            <a:r>
              <a:rPr lang="en-US" b="1" dirty="0"/>
              <a:t>Aim: </a:t>
            </a:r>
            <a:r>
              <a:rPr lang="en-US" b="0" dirty="0"/>
              <a:t>written recognition of the </a:t>
            </a:r>
            <a:r>
              <a:rPr lang="en-US" b="0" i="1" dirty="0"/>
              <a:t>je </a:t>
            </a:r>
            <a:r>
              <a:rPr lang="en-US" b="0" i="0" dirty="0"/>
              <a:t>and</a:t>
            </a:r>
            <a:r>
              <a:rPr lang="en-US" b="0" dirty="0"/>
              <a:t> </a:t>
            </a:r>
            <a:r>
              <a:rPr lang="en-US" b="0" i="1" dirty="0"/>
              <a:t>il/</a:t>
            </a:r>
            <a:r>
              <a:rPr lang="en-US" b="0" i="1" dirty="0" err="1"/>
              <a:t>elle</a:t>
            </a:r>
            <a:r>
              <a:rPr lang="en-US" b="0" i="1" dirty="0"/>
              <a:t> </a:t>
            </a:r>
            <a:r>
              <a:rPr lang="en-US" b="0" dirty="0"/>
              <a:t>forms of </a:t>
            </a:r>
            <a:r>
              <a:rPr lang="en-US" b="0" i="1" dirty="0" err="1"/>
              <a:t>avoir</a:t>
            </a:r>
            <a:r>
              <a:rPr lang="en-US" b="0" i="1" dirty="0"/>
              <a:t> </a:t>
            </a:r>
            <a:r>
              <a:rPr lang="en-US" b="0" i="0" dirty="0"/>
              <a:t>as the auxiliary in the perfect tense. This is slide </a:t>
            </a:r>
            <a:r>
              <a:rPr lang="en-US" b="1" i="0" dirty="0"/>
              <a:t>1/3.</a:t>
            </a:r>
            <a:endParaRPr lang="en-US" b="1" dirty="0"/>
          </a:p>
          <a:p>
            <a:endParaRPr lang="en-US" b="1" dirty="0"/>
          </a:p>
          <a:p>
            <a:r>
              <a:rPr lang="en-US" b="1" dirty="0"/>
              <a:t>Procedure:</a:t>
            </a:r>
          </a:p>
          <a:p>
            <a:r>
              <a:rPr lang="en-US" b="0" dirty="0"/>
              <a:t>1. Students write 1-8 (the activity continues on the next slide) and choose ‘Amir’ for the </a:t>
            </a:r>
            <a:r>
              <a:rPr lang="en-US" b="0" i="1" dirty="0"/>
              <a:t>je</a:t>
            </a:r>
            <a:r>
              <a:rPr lang="en-US" b="0" dirty="0"/>
              <a:t> form, or ‘</a:t>
            </a:r>
            <a:r>
              <a:rPr lang="en-US" b="0" dirty="0" err="1"/>
              <a:t>Noura</a:t>
            </a:r>
            <a:r>
              <a:rPr lang="en-US" b="0" dirty="0"/>
              <a:t>’ for the </a:t>
            </a:r>
            <a:r>
              <a:rPr lang="en-US" b="0" i="1" dirty="0" err="1"/>
              <a:t>elle</a:t>
            </a:r>
            <a:r>
              <a:rPr lang="en-US" b="0" i="0" dirty="0"/>
              <a:t> form.</a:t>
            </a:r>
            <a:r>
              <a:rPr lang="en-US" b="0" dirty="0"/>
              <a:t> </a:t>
            </a:r>
          </a:p>
          <a:p>
            <a:r>
              <a:rPr lang="en-US" b="0" dirty="0"/>
              <a:t>2. Click to reveal the answers.</a:t>
            </a:r>
          </a:p>
          <a:p>
            <a:r>
              <a:rPr lang="en-US" b="0" dirty="0"/>
              <a:t>3. English translations can also be elicited.</a:t>
            </a:r>
          </a:p>
          <a:p>
            <a:r>
              <a:rPr lang="en-US" b="0" dirty="0"/>
              <a:t>4. See slide 3/3 for a follow-up comprehension activity in which students write sentences in English to describe the trip (suggested solutions are provided).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photo [1412],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jules:stonesoup</a:t>
            </a:r>
            <a:r>
              <a:rPr lang="fr-FR" sz="1200" b="0" kern="1200" dirty="0">
                <a:solidFill>
                  <a:schemeClr val="tx1"/>
                </a:solidFill>
                <a:effectLst/>
                <a:latin typeface="Century Gothic" panose="020B0502020202020204" pitchFamily="34" charset="0"/>
                <a:ea typeface="+mn-ea"/>
                <a:cs typeface="+mn-cs"/>
              </a:rPr>
              <a:t> — https://www.flickr.com/photos/stone-soup/4143143813/, CC BY 2.0, https://commons.wikimedia.org/w/index.php?curid=12248164</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Ludovic Péron — Travail personnel, CC BY-SA 3.0, https://commons.wikimedia.org/w/index.php?curid=20025169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Taxiarchos228 - Own work, CC BY-SA 3.0, https://commons.wikimedia.org/wiki/File:Bern_Kaefigturm.jpg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Norbert </a:t>
            </a:r>
            <a:r>
              <a:rPr lang="en-US" b="0" dirty="0" err="1"/>
              <a:t>Aepli</a:t>
            </a:r>
            <a:r>
              <a:rPr lang="en-US" b="0" dirty="0"/>
              <a:t>, Switzerland, CC BY 2.5, https://commons.wikimedia.org/w/index.php?curid=1254144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slide </a:t>
            </a: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Teacher to highlight the difference in French/English preposition use in </a:t>
            </a:r>
            <a:r>
              <a:rPr lang="en-GB" b="1" i="1" baseline="0" dirty="0"/>
              <a:t>‘à la </a:t>
            </a:r>
            <a:r>
              <a:rPr lang="en-GB" b="1" i="1" baseline="0" dirty="0" err="1"/>
              <a:t>montagne</a:t>
            </a:r>
            <a:r>
              <a:rPr lang="en-GB" b="1" i="1" baseline="0" dirty="0"/>
              <a:t>’, </a:t>
            </a:r>
            <a:r>
              <a:rPr lang="en-GB" b="1" i="0" baseline="0" dirty="0"/>
              <a:t>meaning ‘in the mountains’.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botanique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Geneva photos — Travail personnel, CC BY-SA 4.0, https://commons.wikimedia.org/w/index.php?curid=82625475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Par </a:t>
            </a:r>
            <a:r>
              <a:rPr lang="fr-FR" b="0" dirty="0" err="1"/>
              <a:t>Babsy</a:t>
            </a:r>
            <a:r>
              <a:rPr lang="fr-FR" b="0" dirty="0"/>
              <a:t> — Travail personnel, CC BY-SA 4.0, https://commons.wikimedia.org/w/index.php?curid=37089073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Björn S., CC BY-SA 3.0, https://commons.wikimedia.org/w/index.php?curid=54431295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Benoit </a:t>
            </a:r>
            <a:r>
              <a:rPr lang="en-US" b="0" dirty="0" err="1"/>
              <a:t>Kornmann</a:t>
            </a:r>
            <a:r>
              <a:rPr lang="en-US" b="0" dirty="0"/>
              <a:t> — Travail personnel, CC BY-SA 3.0, https://commons.wikimedia.org/w/index.php?curid=1366663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076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3/3.</a:t>
            </a:r>
          </a:p>
          <a:p>
            <a:endParaRPr lang="en-GB" sz="1200" b="1"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décrire [1176]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1"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98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sentences with verbs in the 3</a:t>
            </a:r>
            <a:r>
              <a:rPr lang="en-US" b="0" baseline="30000" dirty="0"/>
              <a:t>rd</a:t>
            </a:r>
            <a:r>
              <a:rPr lang="en-US" b="0" dirty="0"/>
              <a:t> person singular in the present and perfect tenses. This is slide </a:t>
            </a:r>
            <a:r>
              <a:rPr lang="en-US" b="1" dirty="0"/>
              <a:t>1/2.</a:t>
            </a:r>
          </a:p>
          <a:p>
            <a:endParaRPr lang="en-US" b="1" dirty="0"/>
          </a:p>
          <a:p>
            <a:r>
              <a:rPr lang="en-US" b="1" dirty="0"/>
              <a:t>Procedure:</a:t>
            </a:r>
          </a:p>
          <a:p>
            <a:pPr marL="0" indent="0">
              <a:buFont typeface="+mj-lt"/>
              <a:buNone/>
            </a:pPr>
            <a:r>
              <a:rPr lang="en-US" b="0" dirty="0"/>
              <a:t>1. Click the number button to play the audio. </a:t>
            </a:r>
          </a:p>
          <a:p>
            <a:pPr marL="0" indent="0">
              <a:buFont typeface="+mj-lt"/>
              <a:buNone/>
            </a:pPr>
            <a:r>
              <a:rPr lang="en-US" b="0" dirty="0"/>
              <a:t>2. Students listen to the audio with the time adverb muted and decide whether the activity happened yesterday or is happening now, based on the verb form they hear.</a:t>
            </a:r>
          </a:p>
          <a:p>
            <a:pPr marL="0" indent="0">
              <a:buFont typeface="+mj-lt"/>
              <a:buNone/>
            </a:pPr>
            <a:r>
              <a:rPr lang="en-US" b="0" dirty="0"/>
              <a:t>3. See the next slide for answers and full audio. </a:t>
            </a:r>
          </a:p>
          <a:p>
            <a:endParaRPr lang="en-US" b="0" dirty="0"/>
          </a:p>
          <a:p>
            <a:r>
              <a:rPr lang="en-US" b="1" dirty="0"/>
              <a:t>Transcript:</a:t>
            </a:r>
          </a:p>
          <a:p>
            <a:pPr marL="0" lvl="0" indent="0">
              <a:buFont typeface="+mj-lt"/>
              <a:buNone/>
            </a:pPr>
            <a:r>
              <a:rPr lang="fr-FR" sz="1200" kern="1200" dirty="0">
                <a:solidFill>
                  <a:schemeClr val="tx1"/>
                </a:solidFill>
                <a:effectLst/>
                <a:latin typeface="+mn-lt"/>
                <a:ea typeface="+mn-ea"/>
                <a:cs typeface="+mn-cs"/>
              </a:rPr>
              <a:t>1. [Hier], il a traversé la frontière suisse.</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2. [Hier], il a envoyé une lettre à son ami.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3. [En ce moment], il célèbre son anniversaire.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4. [Hier], il a organisé un voyage à Zurich.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5. [En ce moment], il fait les magasins avec Noura.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6. [En ce moment], il visite Genève.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7. [Hier], il a parlé l’allemand. </a:t>
            </a:r>
            <a:endParaRPr lang="en-GB" sz="1200" kern="1200" dirty="0">
              <a:solidFill>
                <a:schemeClr val="tx1"/>
              </a:solidFill>
              <a:effectLst/>
              <a:latin typeface="+mn-lt"/>
              <a:ea typeface="+mn-ea"/>
              <a:cs typeface="+mn-cs"/>
            </a:endParaRPr>
          </a:p>
          <a:p>
            <a:pPr marL="0" lvl="0" indent="0">
              <a:buFont typeface="+mj-lt"/>
              <a:buNone/>
            </a:pPr>
            <a:r>
              <a:rPr lang="fr-FR" sz="1200" kern="1200" dirty="0">
                <a:solidFill>
                  <a:schemeClr val="tx1"/>
                </a:solidFill>
                <a:effectLst/>
                <a:latin typeface="+mn-lt"/>
                <a:ea typeface="+mn-ea"/>
                <a:cs typeface="+mn-cs"/>
              </a:rPr>
              <a:t>8. [En ce moment], il cherche un cadeau pour son </a:t>
            </a:r>
            <a:r>
              <a:rPr lang="fr-FR" sz="1200" b="0" kern="1200" dirty="0">
                <a:solidFill>
                  <a:schemeClr val="tx1"/>
                </a:solidFill>
                <a:effectLst/>
                <a:latin typeface="+mn-lt"/>
                <a:ea typeface="+mn-ea"/>
                <a:cs typeface="+mn-cs"/>
              </a:rPr>
              <a:t>p</a:t>
            </a:r>
            <a:r>
              <a:rPr lang="fr-FR" b="0" i="0" dirty="0">
                <a:solidFill>
                  <a:srgbClr val="5F6368"/>
                </a:solidFill>
                <a:effectLst/>
                <a:latin typeface="arial" panose="020B0604020202020204" pitchFamily="34" charset="0"/>
              </a:rPr>
              <a:t>ère.</a:t>
            </a:r>
            <a:endParaRPr lang="en-GB" sz="1200" b="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décider</a:t>
            </a:r>
            <a:r>
              <a:rPr lang="en-GB" baseline="0" dirty="0"/>
              <a:t> [165], pr</a:t>
            </a:r>
            <a:r>
              <a:rPr lang="fr-FR" sz="1200" dirty="0">
                <a:solidFill>
                  <a:schemeClr val="accent5">
                    <a:lumMod val="50000"/>
                  </a:schemeClr>
                </a:solidFill>
              </a:rPr>
              <a:t>é</a:t>
            </a:r>
            <a:r>
              <a:rPr lang="en-GB" baseline="0" dirty="0"/>
              <a:t>sent [216]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776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with full audio. </a:t>
            </a:r>
          </a:p>
          <a:p>
            <a:r>
              <a:rPr lang="en-GB" b="0" dirty="0"/>
              <a:t>This is slide </a:t>
            </a:r>
            <a:r>
              <a:rPr lang="en-GB" b="1" dirty="0"/>
              <a:t>2/2.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5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a:t>
            </a:r>
            <a:r>
              <a:rPr lang="en-US" b="0" dirty="0"/>
              <a:t>This is slide </a:t>
            </a:r>
            <a:r>
              <a:rPr lang="en-US" b="1" dirty="0"/>
              <a:t>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 production of sentences with verbs in the 3</a:t>
            </a:r>
            <a:r>
              <a:rPr lang="en-US" b="0" baseline="30000" dirty="0"/>
              <a:t>rd</a:t>
            </a:r>
            <a:r>
              <a:rPr lang="en-US" b="0" dirty="0"/>
              <a:t> person singular in the present and perfect tenses; oral production of new and revisited vocabulary.</a:t>
            </a:r>
          </a:p>
          <a:p>
            <a:endParaRPr lang="en-US" b="1" dirty="0"/>
          </a:p>
          <a:p>
            <a:r>
              <a:rPr lang="en-US" b="1" dirty="0"/>
              <a:t>Procedure:</a:t>
            </a:r>
          </a:p>
          <a:p>
            <a:pPr marL="0" indent="0">
              <a:buNone/>
            </a:pPr>
            <a:r>
              <a:rPr lang="en-US" b="0" dirty="0"/>
              <a:t>1. Students use the prompts to create sentences in the present and past tenses. Before beginning, remind students of the position of the time adverb in a sentence (normally at the end).</a:t>
            </a:r>
          </a:p>
          <a:p>
            <a:pPr marL="0" indent="0">
              <a:buNone/>
            </a:pPr>
            <a:r>
              <a:rPr lang="en-US" b="0" dirty="0"/>
              <a:t>2. Click to reveal a suggested solution.</a:t>
            </a:r>
          </a:p>
          <a:p>
            <a:pPr marL="0" indent="0">
              <a:buNone/>
            </a:pPr>
            <a:r>
              <a:rPr lang="en-US" b="0" dirty="0"/>
              <a:t>3. Repeat for a total of 8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066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69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3/8.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10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4/8.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6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5/8.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038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6/8.</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50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7/8.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521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8/8.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42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perfect tense sentences in the 1</a:t>
            </a:r>
            <a:r>
              <a:rPr lang="en-US" b="0" baseline="30000" dirty="0"/>
              <a:t>st</a:t>
            </a:r>
            <a:r>
              <a:rPr lang="en-US" b="0" dirty="0"/>
              <a:t> and 3</a:t>
            </a:r>
            <a:r>
              <a:rPr lang="en-US" b="0" baseline="30000" dirty="0"/>
              <a:t>rd</a:t>
            </a:r>
            <a:r>
              <a:rPr lang="en-US" b="0" dirty="0"/>
              <a:t> person singular forms.</a:t>
            </a:r>
          </a:p>
          <a:p>
            <a:endParaRPr lang="en-US" b="1" dirty="0"/>
          </a:p>
          <a:p>
            <a:r>
              <a:rPr lang="en-US" b="1" dirty="0"/>
              <a:t>Procedure:</a:t>
            </a:r>
          </a:p>
          <a:p>
            <a:pPr marL="0" indent="0">
              <a:buFont typeface="+mj-lt"/>
              <a:buNone/>
            </a:pPr>
            <a:r>
              <a:rPr lang="en-US" b="0" dirty="0"/>
              <a:t>1. Each student writes four perfect tense sentences in the first person singular about what they did on their dream holiday, using known vocabulary and a dictionary to look up new words if desired.</a:t>
            </a:r>
          </a:p>
          <a:p>
            <a:pPr marL="0" indent="0">
              <a:buFont typeface="+mj-lt"/>
              <a:buNone/>
            </a:pPr>
            <a:r>
              <a:rPr lang="en-US" b="0" dirty="0"/>
              <a:t>2. Click to reveal the second part of the task. </a:t>
            </a:r>
          </a:p>
          <a:p>
            <a:pPr marL="0" indent="0">
              <a:buFont typeface="+mj-lt"/>
              <a:buNone/>
            </a:pPr>
            <a:r>
              <a:rPr lang="en-US" b="0" dirty="0"/>
              <a:t>3. Students give their sentences to a partner. The partner rewrites the sentences in the third person. </a:t>
            </a:r>
          </a:p>
          <a:p>
            <a:pPr marL="0" indent="0">
              <a:buFont typeface="+mj-lt"/>
              <a:buNone/>
            </a:pPr>
            <a:r>
              <a:rPr lang="en-US" b="0" dirty="0"/>
              <a:t>4. Optional extension: select some students to present their partner’s holiday to the rest of the class by reading out the third person sentences they have written.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imaginer [840], </a:t>
            </a:r>
            <a:r>
              <a:rPr lang="en-GB" baseline="0" dirty="0" err="1"/>
              <a:t>forme</a:t>
            </a:r>
            <a:r>
              <a:rPr lang="en-GB" baseline="0" dirty="0"/>
              <a:t> [369]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open and closed</a:t>
            </a:r>
            <a:r>
              <a:rPr lang="en-GB" b="0" dirty="0"/>
              <a:t> </a:t>
            </a:r>
            <a:r>
              <a:rPr lang="en-GB" b="1" dirty="0"/>
              <a:t>[</a:t>
            </a:r>
            <a:r>
              <a:rPr lang="en-GB" b="1" dirty="0" err="1"/>
              <a:t>eu</a:t>
            </a:r>
            <a:r>
              <a:rPr lang="en-GB" b="1" dirty="0"/>
              <a:t>/</a:t>
            </a:r>
            <a:r>
              <a:rPr lang="en-GB" b="1" dirty="0" err="1"/>
              <a:t>œu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a:t>
            </a:r>
            <a:r>
              <a:rPr lang="en-GB" b="0" i="1" dirty="0"/>
              <a:t>il y </a:t>
            </a:r>
            <a:r>
              <a:rPr lang="en-GB" b="0" i="1" dirty="0" err="1"/>
              <a:t>avait</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Consolidation of </a:t>
            </a:r>
            <a:r>
              <a:rPr lang="en-GB" b="0" i="1" baseline="0" dirty="0"/>
              <a:t>il y a </a:t>
            </a: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(introduce) </a:t>
            </a:r>
            <a:r>
              <a:rPr lang="fr-FR" dirty="0">
                <a:solidFill>
                  <a:srgbClr val="000000"/>
                </a:solidFill>
                <a:latin typeface="Century Gothic" panose="020B0502020202020204" pitchFamily="34" charset="0"/>
              </a:rPr>
              <a:t>emporter [1128], proposer [338], voyager [2194], traverser [1040], frontière [1182], forêt [1724], montagne [1732], vue [191], suisse [2241], Suisse [n/a], Genève [n/a], il y avait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0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93103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SSCs open and closed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a:t>
            </a:r>
          </a:p>
          <a:p>
            <a:endParaRPr lang="en-US" b="0" dirty="0"/>
          </a:p>
          <a:p>
            <a:r>
              <a:rPr lang="en-US" b="1" dirty="0"/>
              <a:t>Procedure</a:t>
            </a:r>
          </a:p>
          <a:p>
            <a:pPr marL="228600" indent="-228600">
              <a:buAutoNum type="arabicPeriod"/>
            </a:pPr>
            <a:r>
              <a:rPr lang="en-US" b="0" dirty="0"/>
              <a:t>Student read the words and decide based on the presence of absence of a pronounced consonant after </a:t>
            </a:r>
            <a:r>
              <a:rPr lang="en-GB" sz="1200" b="0" dirty="0">
                <a:solidFill>
                  <a:schemeClr val="bg1"/>
                </a:solidFill>
              </a:rPr>
              <a:t>[</a:t>
            </a:r>
            <a:r>
              <a:rPr lang="en-GB" sz="1200" b="0" dirty="0" err="1">
                <a:solidFill>
                  <a:schemeClr val="bg1"/>
                </a:solidFill>
              </a:rPr>
              <a:t>eu</a:t>
            </a:r>
            <a:r>
              <a:rPr lang="en-GB" sz="1200" b="0" dirty="0">
                <a:solidFill>
                  <a:schemeClr val="bg1"/>
                </a:solidFill>
              </a:rPr>
              <a:t>/</a:t>
            </a:r>
            <a:r>
              <a:rPr lang="en-GB" sz="1200" b="0" dirty="0" err="1">
                <a:solidFill>
                  <a:schemeClr val="bg1"/>
                </a:solidFill>
              </a:rPr>
              <a:t>œu</a:t>
            </a:r>
            <a:r>
              <a:rPr lang="en-GB" sz="1200" b="0" dirty="0">
                <a:solidFill>
                  <a:schemeClr val="bg1"/>
                </a:solidFill>
              </a:rPr>
              <a:t>] whether the vowel is open or closed.</a:t>
            </a:r>
            <a:endParaRPr lang="en-US" b="0" dirty="0"/>
          </a:p>
          <a:p>
            <a:pPr marL="228600" indent="-228600">
              <a:buAutoNum type="arabicPeriod"/>
            </a:pPr>
            <a:r>
              <a:rPr lang="en-US" b="0" dirty="0"/>
              <a:t>Click on the numbers to check. Click to reveal answers.</a:t>
            </a:r>
          </a:p>
          <a:p>
            <a:pPr marL="228600" indent="-228600">
              <a:buAutoNum type="arabicPeriod"/>
            </a:pPr>
            <a:r>
              <a:rPr lang="en-US" b="0" dirty="0"/>
              <a:t>Students say the words aloud.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fleur [2305], queue [3255], </a:t>
            </a:r>
            <a:r>
              <a:rPr lang="en-GB" baseline="0" dirty="0" err="1"/>
              <a:t>cheveu</a:t>
            </a:r>
            <a:r>
              <a:rPr lang="en-GB" baseline="0" dirty="0"/>
              <a:t> [2296], </a:t>
            </a:r>
            <a:r>
              <a:rPr lang="en-GB" baseline="0" dirty="0" err="1"/>
              <a:t>courageux</a:t>
            </a:r>
            <a:r>
              <a:rPr lang="en-GB" baseline="0" dirty="0"/>
              <a:t> [2198], beurre [4112], </a:t>
            </a:r>
            <a:r>
              <a:rPr lang="en-GB" sz="1200" b="0" dirty="0" err="1">
                <a:solidFill>
                  <a:schemeClr val="accent1">
                    <a:lumMod val="50000"/>
                  </a:schemeClr>
                </a:solidFill>
                <a:latin typeface="+mn-lt"/>
                <a:cs typeface="Arial" panose="020B0604020202020204" pitchFamily="34" charset="0"/>
              </a:rPr>
              <a:t>nœud</a:t>
            </a:r>
            <a:r>
              <a:rPr lang="en-GB" sz="1200" b="0" dirty="0">
                <a:solidFill>
                  <a:schemeClr val="accent1">
                    <a:lumMod val="50000"/>
                  </a:schemeClr>
                </a:solidFill>
                <a:latin typeface="+mn-lt"/>
                <a:cs typeface="Arial" panose="020B0604020202020204" pitchFamily="34" charset="0"/>
              </a:rPr>
              <a:t> [3551], </a:t>
            </a:r>
            <a:r>
              <a:rPr lang="en-GB" sz="1200" b="0" dirty="0" err="1">
                <a:solidFill>
                  <a:schemeClr val="accent1">
                    <a:lumMod val="50000"/>
                  </a:schemeClr>
                </a:solidFill>
                <a:latin typeface="+mn-lt"/>
                <a:cs typeface="Arial" panose="020B0604020202020204" pitchFamily="34" charset="0"/>
              </a:rPr>
              <a:t>œuvre</a:t>
            </a:r>
            <a:r>
              <a:rPr lang="en-GB" sz="1200" b="0" dirty="0">
                <a:solidFill>
                  <a:schemeClr val="accent1">
                    <a:lumMod val="50000"/>
                  </a:schemeClr>
                </a:solidFill>
                <a:latin typeface="+mn-lt"/>
                <a:cs typeface="Arial" panose="020B0604020202020204" pitchFamily="34" charset="0"/>
              </a:rPr>
              <a:t> [331], milieu [479]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recall of previously taught vocabulary, including 6 items of this week’s revisited vocabulary</a:t>
            </a:r>
          </a:p>
          <a:p>
            <a:endParaRPr lang="en-US" b="1" dirty="0"/>
          </a:p>
          <a:p>
            <a:r>
              <a:rPr lang="en-US" b="1" dirty="0"/>
              <a:t>Procedure:</a:t>
            </a:r>
          </a:p>
          <a:p>
            <a:r>
              <a:rPr lang="en-US" b="0" dirty="0"/>
              <a:t>1. Students write the names of each holiday, and work out which months each one takes place, using the names as clues.</a:t>
            </a:r>
          </a:p>
          <a:p>
            <a:r>
              <a:rPr lang="en-US" b="0" dirty="0"/>
              <a:t>2. Click to reveal the answers.</a:t>
            </a:r>
          </a:p>
          <a:p>
            <a:r>
              <a:rPr lang="en-US" b="0" dirty="0"/>
              <a:t>3. Students then work out which month doesn’t have any school holidays, by a process of elimination.</a:t>
            </a:r>
          </a:p>
          <a:p>
            <a:r>
              <a:rPr lang="en-US" b="0" dirty="0"/>
              <a:t>4. Click to reveal the answer.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août [1445], décembre [891], juillet [1326], septembre [944], octobre [826], novembre [982]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période</a:t>
            </a:r>
            <a:r>
              <a:rPr lang="en-GB" baseline="0" dirty="0"/>
              <a:t> [407], </a:t>
            </a:r>
            <a:r>
              <a:rPr lang="en-GB" baseline="0" dirty="0" err="1"/>
              <a:t>scolaire</a:t>
            </a:r>
            <a:r>
              <a:rPr lang="en-GB" baseline="0" dirty="0"/>
              <a:t> [1993], fin [111]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0" dirty="0"/>
              <a:t>Aim: introducing the expression </a:t>
            </a:r>
            <a:r>
              <a:rPr lang="en-US" b="0" i="1" dirty="0" err="1"/>
              <a:t>il</a:t>
            </a:r>
            <a:r>
              <a:rPr lang="en-US" b="0" i="1" dirty="0"/>
              <a:t> y </a:t>
            </a:r>
            <a:r>
              <a:rPr lang="en-US" b="0" i="1" dirty="0" err="1"/>
              <a:t>avait</a:t>
            </a:r>
            <a:r>
              <a:rPr lang="en-US" b="0" i="0" dirty="0"/>
              <a:t> to mean ‘there was’ / ‘there were’</a:t>
            </a:r>
          </a:p>
          <a:p>
            <a:endParaRPr lang="en-US" b="0" dirty="0"/>
          </a:p>
          <a:p>
            <a:r>
              <a:rPr lang="en-US" b="0" dirty="0"/>
              <a:t>Note: The imperfect tense will not be introduced explicitly until Year 9 – </a:t>
            </a:r>
            <a:r>
              <a:rPr lang="en-US" b="0" i="1" dirty="0" err="1"/>
              <a:t>il</a:t>
            </a:r>
            <a:r>
              <a:rPr lang="en-US" b="0" i="1" dirty="0"/>
              <a:t> y </a:t>
            </a:r>
            <a:r>
              <a:rPr lang="en-US" b="0" i="1" dirty="0" err="1"/>
              <a:t>avait</a:t>
            </a:r>
            <a:r>
              <a:rPr lang="en-US" b="0" i="0" dirty="0"/>
              <a:t> is introduced here as a set phrase to facilitate past descriptions.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a:t>
            </a:r>
            <a:r>
              <a:rPr lang="en-US" b="0" i="1" dirty="0"/>
              <a:t>il y a </a:t>
            </a:r>
            <a:r>
              <a:rPr lang="en-US" b="0" i="0" dirty="0"/>
              <a:t>and </a:t>
            </a:r>
            <a:r>
              <a:rPr lang="en-US" b="0" i="1" dirty="0"/>
              <a:t>il y </a:t>
            </a:r>
            <a:r>
              <a:rPr lang="en-US" b="0" i="1" dirty="0" err="1"/>
              <a:t>avait</a:t>
            </a:r>
            <a:r>
              <a:rPr lang="en-US" b="0" i="1" dirty="0"/>
              <a:t> </a:t>
            </a:r>
            <a:r>
              <a:rPr lang="en-US" b="0" i="0" dirty="0"/>
              <a:t>and connecting these with meaning (what there is now vs what there was in the past).</a:t>
            </a:r>
            <a:endParaRPr lang="en-US" b="1" dirty="0"/>
          </a:p>
          <a:p>
            <a:endParaRPr lang="en-US" b="1" dirty="0"/>
          </a:p>
          <a:p>
            <a:r>
              <a:rPr lang="en-US" b="1" dirty="0"/>
              <a:t>Procedure:</a:t>
            </a:r>
          </a:p>
          <a:p>
            <a:pPr marL="228600" indent="-228600">
              <a:buFont typeface="+mj-lt"/>
              <a:buAutoNum type="arabicPeriod"/>
            </a:pPr>
            <a:r>
              <a:rPr lang="en-US" b="0" dirty="0"/>
              <a:t>To start with, ask students to look at the picture and think about what the text could be about. </a:t>
            </a:r>
          </a:p>
          <a:p>
            <a:pPr marL="228600" indent="-228600">
              <a:buFont typeface="+mj-lt"/>
              <a:buAutoNum type="arabicPeriod"/>
            </a:pPr>
            <a:r>
              <a:rPr lang="en-US" b="0" dirty="0"/>
              <a:t>Click to reveal the text and the activity. </a:t>
            </a:r>
          </a:p>
          <a:p>
            <a:pPr marL="228600" indent="-228600">
              <a:buFont typeface="+mj-lt"/>
              <a:buAutoNum type="arabicPeriod"/>
            </a:pPr>
            <a:r>
              <a:rPr lang="en-US" b="0" dirty="0"/>
              <a:t>Students read the text and then write two columns with headings ‘then’ and ‘now’. Alert students to the fact that the texts contains quite a lot of unknown vocabulary, and they must look for French words that look similar to the English in some cases. </a:t>
            </a:r>
          </a:p>
          <a:p>
            <a:pPr marL="228600" indent="-228600">
              <a:buFont typeface="+mj-lt"/>
              <a:buAutoNum type="arabicPeriod"/>
            </a:pPr>
            <a:r>
              <a:rPr lang="en-US" b="0" dirty="0"/>
              <a:t>Under each column, students write what is in the square now, and what was in the square in the past. </a:t>
            </a:r>
          </a:p>
          <a:p>
            <a:pPr marL="228600" indent="-228600">
              <a:buFont typeface="+mj-lt"/>
              <a:buAutoNum type="arabicPeriod"/>
            </a:pPr>
            <a:r>
              <a:rPr lang="en-US" b="0" dirty="0"/>
              <a:t>Click to reveal the answers. </a:t>
            </a:r>
          </a:p>
          <a:p>
            <a:pPr marL="228600" indent="-228600">
              <a:buFont typeface="+mj-lt"/>
              <a:buAutoNum type="arabicPeriod"/>
            </a:pPr>
            <a:r>
              <a:rPr lang="en-US" b="0" dirty="0"/>
              <a:t>Click to bring up the reminder about article </a:t>
            </a:r>
            <a:r>
              <a:rPr lang="en-US" b="0" i="1" dirty="0"/>
              <a:t>de</a:t>
            </a:r>
            <a:r>
              <a:rPr lang="en-US" b="0" i="0" dirty="0"/>
              <a:t> after </a:t>
            </a:r>
            <a:r>
              <a:rPr lang="en-US" b="0" i="1" dirty="0"/>
              <a:t>il </a:t>
            </a:r>
            <a:r>
              <a:rPr lang="en-US" b="0" i="1" dirty="0" err="1"/>
              <a:t>n’y</a:t>
            </a:r>
            <a:r>
              <a:rPr lang="en-US" b="0" i="1" dirty="0"/>
              <a:t> a pas</a:t>
            </a:r>
            <a:r>
              <a:rPr lang="en-US" b="0" i="0" dirty="0"/>
              <a:t>. If students ask, explain that the rule also applies to the negative form </a:t>
            </a:r>
            <a:r>
              <a:rPr lang="en-US" b="0" i="1" dirty="0"/>
              <a:t>il </a:t>
            </a:r>
            <a:r>
              <a:rPr lang="en-US" b="0" i="1" dirty="0" err="1"/>
              <a:t>n’y</a:t>
            </a:r>
            <a:r>
              <a:rPr lang="en-US" b="0" i="1" dirty="0"/>
              <a:t> </a:t>
            </a:r>
            <a:r>
              <a:rPr lang="en-US" b="0" i="1" dirty="0" err="1"/>
              <a:t>avait</a:t>
            </a:r>
            <a:r>
              <a:rPr lang="en-US" b="0" i="1" dirty="0"/>
              <a:t> pas</a:t>
            </a:r>
            <a:r>
              <a:rPr lang="en-US" b="0" i="0" dirty="0"/>
              <a:t>, which will be </a:t>
            </a:r>
            <a:r>
              <a:rPr lang="en-US" b="0" i="0" dirty="0" err="1"/>
              <a:t>practised</a:t>
            </a:r>
            <a:r>
              <a:rPr lang="en-US" b="0" i="0" dirty="0"/>
              <a:t> in a future lesson.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sz="1200" b="0" dirty="0">
                <a:solidFill>
                  <a:srgbClr val="4472C4">
                    <a:lumMod val="50000"/>
                  </a:srgbClr>
                </a:solidFill>
              </a:rPr>
              <a:t>château [3510], époque [465], </a:t>
            </a:r>
            <a:r>
              <a:rPr lang="en-GB" baseline="0" dirty="0" err="1"/>
              <a:t>jusque</a:t>
            </a:r>
            <a:r>
              <a:rPr lang="en-GB" baseline="0" dirty="0"/>
              <a:t> [134], </a:t>
            </a:r>
            <a:r>
              <a:rPr lang="en-US" sz="1200" b="0" dirty="0" err="1"/>
              <a:t>Moyen</a:t>
            </a:r>
            <a:r>
              <a:rPr lang="en-US" sz="1200" b="0" dirty="0"/>
              <a:t> </a:t>
            </a:r>
            <a:r>
              <a:rPr lang="en-US" sz="1200" b="0" dirty="0" err="1"/>
              <a:t>Âge</a:t>
            </a:r>
            <a:r>
              <a:rPr lang="en-US" sz="1200" b="0" dirty="0"/>
              <a:t> [n/a]</a:t>
            </a:r>
            <a:endParaRPr lang="fr-FR" sz="1200"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sujet</a:t>
            </a:r>
            <a:r>
              <a:rPr lang="en-GB" baseline="0" dirty="0"/>
              <a:t> [353], </a:t>
            </a:r>
            <a:r>
              <a:rPr lang="en-GB" baseline="0" dirty="0" err="1"/>
              <a:t>décider</a:t>
            </a:r>
            <a:r>
              <a:rPr lang="en-GB" baseline="0" dirty="0"/>
              <a:t> [165], attraction [&gt;5000], </a:t>
            </a:r>
            <a:r>
              <a:rPr lang="en-GB" baseline="0" dirty="0" err="1"/>
              <a:t>exister</a:t>
            </a:r>
            <a:r>
              <a:rPr lang="en-GB" baseline="0" dirty="0"/>
              <a:t> [269], pr</a:t>
            </a:r>
            <a:r>
              <a:rPr lang="fr-FR" sz="1200" dirty="0">
                <a:solidFill>
                  <a:schemeClr val="accent5">
                    <a:lumMod val="50000"/>
                  </a:schemeClr>
                </a:solidFill>
              </a:rPr>
              <a:t>é</a:t>
            </a:r>
            <a:r>
              <a:rPr lang="en-GB" baseline="0" dirty="0"/>
              <a:t>sent [216], </a:t>
            </a:r>
            <a:r>
              <a:rPr lang="en-GB" baseline="0" dirty="0" err="1"/>
              <a:t>romain</a:t>
            </a:r>
            <a:r>
              <a:rPr lang="en-GB" baseline="0" dirty="0"/>
              <a:t> [3144], </a:t>
            </a:r>
            <a:r>
              <a:rPr lang="en-GB" baseline="0" dirty="0" err="1"/>
              <a:t>hôpital</a:t>
            </a:r>
            <a:r>
              <a:rPr lang="en-GB" baseline="0" dirty="0"/>
              <a:t> [1308], tramway [&gt;5000], </a:t>
            </a:r>
            <a:r>
              <a:rPr lang="en-GB" baseline="0" dirty="0" err="1"/>
              <a:t>galerie</a:t>
            </a:r>
            <a:r>
              <a:rPr lang="en-GB" baseline="0" dirty="0"/>
              <a:t> [3850], art [1181], magnifique [2136], </a:t>
            </a:r>
            <a:r>
              <a:rPr lang="en-GB" baseline="0" dirty="0" err="1"/>
              <a:t>fontaine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12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r>
              <a:rPr lang="en-US" b="0" dirty="0"/>
              <a:t>This is slide </a:t>
            </a:r>
            <a:r>
              <a:rPr lang="en-US" b="1" dirty="0"/>
              <a:t>1/2.</a:t>
            </a:r>
          </a:p>
          <a:p>
            <a:endParaRPr lang="en-US" b="1" dirty="0"/>
          </a:p>
          <a:p>
            <a:r>
              <a:rPr lang="en-US" b="1" dirty="0"/>
              <a:t>Aim: </a:t>
            </a:r>
            <a:r>
              <a:rPr lang="en-US" b="0" dirty="0" err="1"/>
              <a:t>practising</a:t>
            </a:r>
            <a:r>
              <a:rPr lang="en-US" b="0" dirty="0"/>
              <a:t> aural recognition of </a:t>
            </a:r>
            <a:r>
              <a:rPr lang="en-US" b="0" i="1" dirty="0" err="1"/>
              <a:t>il</a:t>
            </a:r>
            <a:r>
              <a:rPr lang="en-US" b="0" i="1" dirty="0"/>
              <a:t> y </a:t>
            </a:r>
            <a:r>
              <a:rPr lang="en-US" b="0" i="1" dirty="0" err="1"/>
              <a:t>avait</a:t>
            </a:r>
            <a:endParaRPr lang="en-US" b="0" dirty="0"/>
          </a:p>
          <a:p>
            <a:endParaRPr lang="en-US" b="1" dirty="0"/>
          </a:p>
          <a:p>
            <a:r>
              <a:rPr lang="en-US" b="1" dirty="0"/>
              <a:t>Procedure:</a:t>
            </a:r>
          </a:p>
          <a:p>
            <a:r>
              <a:rPr lang="en-US" b="0" dirty="0"/>
              <a:t>1. Click the numbers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write 1-8 and choose </a:t>
            </a:r>
            <a:r>
              <a:rPr lang="en-US" b="0" i="1" dirty="0"/>
              <a:t>‘</a:t>
            </a:r>
            <a:r>
              <a:rPr lang="en-US" b="0" i="1" dirty="0" err="1"/>
              <a:t>en</a:t>
            </a:r>
            <a:r>
              <a:rPr lang="en-US" b="0" i="1" dirty="0"/>
              <a:t> </a:t>
            </a:r>
            <a:r>
              <a:rPr lang="en-US" b="0" i="1" dirty="0" err="1"/>
              <a:t>ce</a:t>
            </a:r>
            <a:r>
              <a:rPr lang="en-US" b="0" i="1" dirty="0"/>
              <a:t> moment’ </a:t>
            </a:r>
            <a:r>
              <a:rPr lang="en-US" b="0" i="0" dirty="0"/>
              <a:t>or </a:t>
            </a:r>
            <a:r>
              <a:rPr lang="en-US" b="0" i="1" dirty="0"/>
              <a:t>‘</a:t>
            </a:r>
            <a:r>
              <a:rPr lang="en-US" b="0" i="1" dirty="0" err="1"/>
              <a:t>hier</a:t>
            </a:r>
            <a:r>
              <a:rPr lang="en-US" b="0" i="1" dirty="0"/>
              <a:t>’</a:t>
            </a:r>
            <a:r>
              <a:rPr lang="en-US" b="0" i="0" dirty="0"/>
              <a:t> for each.</a:t>
            </a:r>
            <a:endParaRPr lang="en-US" b="0" dirty="0"/>
          </a:p>
          <a:p>
            <a:r>
              <a:rPr lang="en-US" b="0" dirty="0"/>
              <a:t>3. Click to reveal the second task instruction.</a:t>
            </a:r>
          </a:p>
          <a:p>
            <a:r>
              <a:rPr lang="en-US" b="0" dirty="0"/>
              <a:t>4. Move to the second part of the activity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y a une radio dans la voiture.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 bâtiment à la frontière.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une plage devant la ville.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une petite île avec un parc.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 grand bateau.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des cafés sympas partout.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 restaurant sur la montagne.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des musées intéressants.</a:t>
            </a:r>
            <a:endParaRPr lang="en-GB" sz="1200" kern="1200" dirty="0">
              <a:solidFill>
                <a:schemeClr val="tx1"/>
              </a:solidFill>
              <a:effectLst/>
              <a:latin typeface="+mn-lt"/>
              <a:ea typeface="+mn-ea"/>
              <a:cs typeface="+mn-cs"/>
            </a:endParaRPr>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partout [581]</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téléphone</a:t>
            </a:r>
            <a:r>
              <a:rPr lang="en-GB" baseline="0" dirty="0"/>
              <a:t> [1366], message [792], description [2779], site [1462], restaurant [2336]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Century Gothic" panose="020B0502020202020204" pitchFamily="34" charset="0"/>
                <a:ea typeface="+mn-ea"/>
                <a:cs typeface="+mn-cs"/>
              </a:rPr>
              <a:t>By </a:t>
            </a:r>
            <a:r>
              <a:rPr lang="en-GB" sz="1200" b="0" kern="1200" dirty="0" err="1">
                <a:solidFill>
                  <a:schemeClr val="tx1"/>
                </a:solidFill>
                <a:effectLst/>
                <a:latin typeface="Century Gothic" panose="020B0502020202020204" pitchFamily="34" charset="0"/>
                <a:ea typeface="+mn-ea"/>
                <a:cs typeface="+mn-cs"/>
              </a:rPr>
              <a:t>fr:Utilisateur:Ork.ch</a:t>
            </a:r>
            <a:r>
              <a:rPr lang="en-GB" sz="1200" b="0" kern="1200" dirty="0">
                <a:solidFill>
                  <a:schemeClr val="tx1"/>
                </a:solidFill>
                <a:effectLst/>
                <a:latin typeface="Century Gothic" panose="020B0502020202020204" pitchFamily="34" charset="0"/>
                <a:ea typeface="+mn-ea"/>
                <a:cs typeface="+mn-cs"/>
              </a:rPr>
              <a:t> - http://www.ork.ch, fr:Image:Geneve_2005_001_Ork.ch.jpg, CC BY-SA 2.0 </a:t>
            </a:r>
            <a:r>
              <a:rPr lang="en-GB" sz="1200" b="0" kern="1200" dirty="0" err="1">
                <a:solidFill>
                  <a:schemeClr val="tx1"/>
                </a:solidFill>
                <a:effectLst/>
                <a:latin typeface="Century Gothic" panose="020B0502020202020204" pitchFamily="34" charset="0"/>
                <a:ea typeface="+mn-ea"/>
                <a:cs typeface="+mn-cs"/>
              </a:rPr>
              <a:t>fr</a:t>
            </a:r>
            <a:r>
              <a:rPr lang="en-GB" sz="1200" b="0" kern="1200" dirty="0">
                <a:solidFill>
                  <a:schemeClr val="tx1"/>
                </a:solidFill>
                <a:effectLst/>
                <a:latin typeface="Century Gothic" panose="020B0502020202020204" pitchFamily="34" charset="0"/>
                <a:ea typeface="+mn-ea"/>
                <a:cs typeface="+mn-cs"/>
              </a:rPr>
              <a:t>, https://commons.wikimedia.org/w/index.php?curid=1814711</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r>
              <a:rPr lang="en-US" b="1" dirty="0"/>
              <a:t>Aim: </a:t>
            </a:r>
            <a:r>
              <a:rPr lang="en-US" b="0" dirty="0"/>
              <a:t>comprehension of vocabulary</a:t>
            </a:r>
          </a:p>
          <a:p>
            <a:endParaRPr lang="en-US" b="1" dirty="0"/>
          </a:p>
          <a:p>
            <a:r>
              <a:rPr lang="en-US" b="1" dirty="0"/>
              <a:t>Procedure:</a:t>
            </a:r>
          </a:p>
          <a:p>
            <a:r>
              <a:rPr lang="en-US" b="0" dirty="0"/>
              <a:t>1. Click the numbers to play the audio for a second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write 1-8 and what there is/isn’t.</a:t>
            </a:r>
          </a:p>
          <a:p>
            <a:r>
              <a:rPr lang="en-US" b="0" dirty="0"/>
              <a:t>3. Click to reveal the answers. NB: The English forms of ‘to be’ (past and present) are included in brackets to demonstrated the different possible translations of </a:t>
            </a:r>
            <a:r>
              <a:rPr lang="en-US" b="0" i="1" dirty="0" err="1"/>
              <a:t>il</a:t>
            </a:r>
            <a:r>
              <a:rPr lang="en-US" b="0" i="1" dirty="0"/>
              <a:t> y a / </a:t>
            </a:r>
            <a:r>
              <a:rPr lang="en-US" b="0" i="1" dirty="0" err="1"/>
              <a:t>il</a:t>
            </a:r>
            <a:r>
              <a:rPr lang="en-US" b="0" i="1" dirty="0"/>
              <a:t> y </a:t>
            </a:r>
            <a:r>
              <a:rPr lang="en-US" b="0" i="1" dirty="0" err="1"/>
              <a:t>avait</a:t>
            </a:r>
            <a:r>
              <a:rPr lang="en-US" b="0" i="1" dirty="0"/>
              <a:t>.</a:t>
            </a:r>
            <a:endParaRPr lang="en-US" b="0" dirty="0"/>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y a une radio dans la voiture.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 bâtiment à la frontière.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une plage devant la ville.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une petite île avec un parc.</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un grand bateau.</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des cafés sympas partout.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avait un restaurant sur la montagne.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des musées intéressants.</a:t>
            </a:r>
            <a:endParaRPr lang="en-GB" sz="1200" kern="1200" dirty="0">
              <a:solidFill>
                <a:schemeClr val="tx1"/>
              </a:solidFill>
              <a:effectLst/>
              <a:latin typeface="+mn-lt"/>
              <a:ea typeface="+mn-ea"/>
              <a:cs typeface="+mn-cs"/>
            </a:endParaRPr>
          </a:p>
          <a:p>
            <a:endParaRPr lang="en-US" b="1" dirty="0"/>
          </a:p>
          <a:p>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partout [581]</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téléphone</a:t>
            </a:r>
            <a:r>
              <a:rPr lang="en-GB" baseline="0" dirty="0"/>
              <a:t> [1366], message [792], description [2779], site [1462], restaurant [2336]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Century Gothic" panose="020B0502020202020204" pitchFamily="34" charset="0"/>
                <a:ea typeface="+mn-ea"/>
                <a:cs typeface="+mn-cs"/>
              </a:rPr>
              <a:t>By </a:t>
            </a:r>
            <a:r>
              <a:rPr lang="en-GB" sz="1200" b="0" kern="1200" dirty="0" err="1">
                <a:solidFill>
                  <a:schemeClr val="tx1"/>
                </a:solidFill>
                <a:effectLst/>
                <a:latin typeface="Century Gothic" panose="020B0502020202020204" pitchFamily="34" charset="0"/>
                <a:ea typeface="+mn-ea"/>
                <a:cs typeface="+mn-cs"/>
              </a:rPr>
              <a:t>fr:Utilisateur:Ork.ch</a:t>
            </a:r>
            <a:r>
              <a:rPr lang="en-GB" sz="1200" b="0" kern="1200" dirty="0">
                <a:solidFill>
                  <a:schemeClr val="tx1"/>
                </a:solidFill>
                <a:effectLst/>
                <a:latin typeface="Century Gothic" panose="020B0502020202020204" pitchFamily="34" charset="0"/>
                <a:ea typeface="+mn-ea"/>
                <a:cs typeface="+mn-cs"/>
              </a:rPr>
              <a:t> - http://www.ork.ch, fr:Image:Geneve_2005_001_Ork.ch.jpg, CC BY-SA 2.0 </a:t>
            </a:r>
            <a:r>
              <a:rPr lang="en-GB" sz="1200" b="0" kern="1200" dirty="0" err="1">
                <a:solidFill>
                  <a:schemeClr val="tx1"/>
                </a:solidFill>
                <a:effectLst/>
                <a:latin typeface="Century Gothic" panose="020B0502020202020204" pitchFamily="34" charset="0"/>
                <a:ea typeface="+mn-ea"/>
                <a:cs typeface="+mn-cs"/>
              </a:rPr>
              <a:t>fr</a:t>
            </a:r>
            <a:r>
              <a:rPr lang="en-GB" sz="1200" b="0" kern="1200" dirty="0">
                <a:solidFill>
                  <a:schemeClr val="tx1"/>
                </a:solidFill>
                <a:effectLst/>
                <a:latin typeface="Century Gothic" panose="020B0502020202020204" pitchFamily="34" charset="0"/>
                <a:ea typeface="+mn-ea"/>
                <a:cs typeface="+mn-cs"/>
              </a:rPr>
              <a:t>, https://commons.wikimedia.org/w/index.php?curid=1814711</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28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3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err="1"/>
              <a:t>practising</a:t>
            </a:r>
            <a:r>
              <a:rPr lang="en-US" b="0" dirty="0"/>
              <a:t> written production of the </a:t>
            </a:r>
            <a:r>
              <a:rPr lang="en-US" b="0" i="1" dirty="0" err="1"/>
              <a:t>il</a:t>
            </a:r>
            <a:r>
              <a:rPr lang="en-US" b="0" i="1" dirty="0"/>
              <a:t>/</a:t>
            </a:r>
            <a:r>
              <a:rPr lang="en-US" b="0" i="1" dirty="0" err="1"/>
              <a:t>elle</a:t>
            </a:r>
            <a:r>
              <a:rPr lang="en-US" b="0" i="1" dirty="0"/>
              <a:t> </a:t>
            </a:r>
            <a:r>
              <a:rPr lang="en-US" b="0" dirty="0"/>
              <a:t>form of </a:t>
            </a:r>
            <a:r>
              <a:rPr lang="en-US" b="0" i="1" dirty="0" err="1"/>
              <a:t>avoir</a:t>
            </a:r>
            <a:r>
              <a:rPr lang="en-US" b="0" i="1" dirty="0"/>
              <a:t> </a:t>
            </a:r>
            <a:r>
              <a:rPr lang="en-US" b="0" i="0" dirty="0"/>
              <a:t>as the auxiliary in the perfect tense, </a:t>
            </a:r>
            <a:r>
              <a:rPr lang="en-US" b="0" i="0" dirty="0" err="1"/>
              <a:t>practising</a:t>
            </a:r>
            <a:r>
              <a:rPr lang="en-US" b="0" i="0" dirty="0"/>
              <a:t> oral production of </a:t>
            </a:r>
            <a:r>
              <a:rPr lang="en-US" b="0" i="1" dirty="0" err="1"/>
              <a:t>il</a:t>
            </a:r>
            <a:r>
              <a:rPr lang="en-US" b="0" i="1" dirty="0"/>
              <a:t> y </a:t>
            </a:r>
            <a:r>
              <a:rPr lang="en-US" b="0" i="1" dirty="0" err="1"/>
              <a:t>avait</a:t>
            </a:r>
            <a:r>
              <a:rPr lang="en-US" b="0" i="0" dirty="0"/>
              <a:t>, connecting past actions with past descriptions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Each partner completes the sentences in the </a:t>
            </a:r>
            <a:r>
              <a:rPr lang="en-US" b="1" dirty="0"/>
              <a:t>top table</a:t>
            </a:r>
            <a:r>
              <a:rPr lang="en-US" b="0" dirty="0"/>
              <a:t> of their </a:t>
            </a:r>
            <a:r>
              <a:rPr lang="en-US" b="0" dirty="0" err="1"/>
              <a:t>rolecards</a:t>
            </a:r>
            <a:r>
              <a:rPr lang="en-US" b="0" dirty="0"/>
              <a:t> using pronouns </a:t>
            </a:r>
            <a:r>
              <a:rPr lang="en-US" b="0" i="1" dirty="0" err="1"/>
              <a:t>il</a:t>
            </a:r>
            <a:r>
              <a:rPr lang="en-US" b="0" i="1" dirty="0"/>
              <a:t>/</a:t>
            </a:r>
            <a:r>
              <a:rPr lang="en-US" b="0" i="1" dirty="0" err="1"/>
              <a:t>elle</a:t>
            </a:r>
            <a:r>
              <a:rPr lang="en-US" b="0" i="0" dirty="0"/>
              <a:t> and a form of the verb to match the tense indicated by the time phrase on their </a:t>
            </a:r>
            <a:r>
              <a:rPr lang="en-US" b="0" i="0" dirty="0" err="1"/>
              <a:t>rolecard</a:t>
            </a:r>
            <a:r>
              <a:rPr lang="en-US" b="0" i="0" dirty="0"/>
              <a:t> (see next slide for Partner B’s </a:t>
            </a:r>
            <a:r>
              <a:rPr lang="en-US" b="0" i="0" dirty="0" err="1"/>
              <a:t>rolecard</a:t>
            </a:r>
            <a:r>
              <a:rPr lang="en-US" b="0" i="0" dirty="0"/>
              <a:t>).</a:t>
            </a:r>
            <a:endParaRPr lang="en-US" b="0" dirty="0"/>
          </a:p>
          <a:p>
            <a:r>
              <a:rPr lang="en-US" b="0" dirty="0"/>
              <a:t>2. Partner A reads out their first sentence (</a:t>
            </a:r>
            <a:r>
              <a:rPr lang="en-US" b="1" dirty="0"/>
              <a:t>without</a:t>
            </a:r>
            <a:r>
              <a:rPr lang="en-US" b="0" dirty="0"/>
              <a:t> the time phrase) to Partner B.</a:t>
            </a:r>
          </a:p>
          <a:p>
            <a:r>
              <a:rPr lang="en-US" b="0" dirty="0"/>
              <a:t>3. Partner B notes </a:t>
            </a:r>
            <a:r>
              <a:rPr lang="en-US" b="1" dirty="0"/>
              <a:t>in their bottom table </a:t>
            </a:r>
            <a:r>
              <a:rPr lang="en-US" b="0" dirty="0"/>
              <a:t>whether Partner A’s sentence refers to the present or the past, and responds with the description </a:t>
            </a:r>
            <a:r>
              <a:rPr lang="en-US" b="1" dirty="0"/>
              <a:t>in their bottom table </a:t>
            </a:r>
            <a:r>
              <a:rPr lang="en-US" b="0" dirty="0"/>
              <a:t> on their </a:t>
            </a:r>
            <a:r>
              <a:rPr lang="en-US" b="0" dirty="0" err="1"/>
              <a:t>rolecard</a:t>
            </a:r>
            <a:r>
              <a:rPr lang="en-US" b="0" dirty="0"/>
              <a:t>, using </a:t>
            </a:r>
            <a:r>
              <a:rPr lang="en-US" b="0" i="1" dirty="0" err="1"/>
              <a:t>il</a:t>
            </a:r>
            <a:r>
              <a:rPr lang="en-US" b="0" i="1" dirty="0"/>
              <a:t> y a </a:t>
            </a:r>
            <a:r>
              <a:rPr lang="en-US" b="0" i="0" dirty="0"/>
              <a:t>or </a:t>
            </a:r>
            <a:r>
              <a:rPr lang="en-US" b="0" i="1" dirty="0" err="1"/>
              <a:t>il</a:t>
            </a:r>
            <a:r>
              <a:rPr lang="en-US" b="0" i="1" dirty="0"/>
              <a:t> y </a:t>
            </a:r>
            <a:r>
              <a:rPr lang="en-US" b="0" i="1" dirty="0" err="1"/>
              <a:t>avait</a:t>
            </a:r>
            <a:r>
              <a:rPr lang="en-US" b="0" i="0" dirty="0"/>
              <a:t> as appropriate. </a:t>
            </a:r>
            <a:endParaRPr lang="en-US" b="0" dirty="0"/>
          </a:p>
          <a:p>
            <a:r>
              <a:rPr lang="en-US" b="0" dirty="0"/>
              <a:t>4. Partners swap roles.</a:t>
            </a:r>
          </a:p>
          <a:p>
            <a:r>
              <a:rPr lang="en-US" b="0" dirty="0"/>
              <a:t>5. Continue until both partners have said their four sentences and given four descriptions in response.</a:t>
            </a:r>
          </a:p>
          <a:p>
            <a:r>
              <a:rPr lang="en-US" b="0" dirty="0"/>
              <a:t>6. Check answers on the </a:t>
            </a:r>
            <a:r>
              <a:rPr lang="en-US" b="0" i="1" dirty="0" err="1"/>
              <a:t>réponses</a:t>
            </a:r>
            <a:r>
              <a:rPr lang="en-US" b="0" i="0" dirty="0"/>
              <a:t> slide.</a:t>
            </a:r>
            <a:endParaRPr lang="en-US" b="0" dirty="0"/>
          </a:p>
          <a:p>
            <a:r>
              <a:rPr lang="en-US" b="0" dirty="0"/>
              <a:t>7.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visiter [1378], national [227]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lac [3121], </a:t>
            </a:r>
            <a:r>
              <a:rPr lang="en-GB" baseline="0" dirty="0" err="1"/>
              <a:t>ligue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br>
              <a:rPr lang="en-GB" baseline="0" dirty="0"/>
            </a:br>
            <a:r>
              <a:rPr lang="fr-FR" sz="1200" b="0" kern="1200" dirty="0">
                <a:solidFill>
                  <a:schemeClr val="tx1"/>
                </a:solidFill>
                <a:effectLst/>
                <a:latin typeface="+mn-lt"/>
                <a:ea typeface="+mn-ea"/>
                <a:cs typeface="+mn-cs"/>
              </a:rPr>
              <a:t>organiser [701], billet [1916], anniversaire [2043]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football [2602], local [622], Internet [N/A]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02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61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sentences with </a:t>
            </a:r>
            <a:r>
              <a:rPr lang="en-US" b="0" i="1" dirty="0"/>
              <a:t>il y a </a:t>
            </a:r>
            <a:r>
              <a:rPr lang="en-US" b="0" i="0" dirty="0"/>
              <a:t>and </a:t>
            </a:r>
            <a:r>
              <a:rPr lang="en-US" b="0" i="1" dirty="0"/>
              <a:t>il y </a:t>
            </a:r>
            <a:r>
              <a:rPr lang="en-US" b="0" i="1" dirty="0" err="1"/>
              <a:t>avait</a:t>
            </a:r>
            <a:r>
              <a:rPr lang="en-US" b="0" i="0" dirty="0"/>
              <a:t>. This is slide </a:t>
            </a:r>
            <a:r>
              <a:rPr lang="en-US" b="1" i="0" dirty="0"/>
              <a:t>1/3.</a:t>
            </a:r>
            <a:endParaRPr lang="en-US" b="1" i="1" dirty="0"/>
          </a:p>
          <a:p>
            <a:endParaRPr lang="en-US" b="1" dirty="0"/>
          </a:p>
          <a:p>
            <a:r>
              <a:rPr lang="en-US" b="1" dirty="0"/>
              <a:t>Procedure:</a:t>
            </a:r>
          </a:p>
          <a:p>
            <a:pPr marL="0" indent="0">
              <a:buFont typeface="+mj-lt"/>
              <a:buNone/>
            </a:pPr>
            <a:r>
              <a:rPr lang="en-US" b="0" dirty="0"/>
              <a:t>1. Explain that </a:t>
            </a:r>
            <a:r>
              <a:rPr lang="en-US" b="0" i="1" dirty="0"/>
              <a:t>jeu </a:t>
            </a:r>
            <a:r>
              <a:rPr lang="fr-FR" sz="1200" b="0" i="1" dirty="0">
                <a:solidFill>
                  <a:schemeClr val="bg1"/>
                </a:solidFill>
              </a:rPr>
              <a:t>des différences </a:t>
            </a:r>
            <a:r>
              <a:rPr lang="fr-FR" sz="1200" b="0" i="0" dirty="0" err="1">
                <a:solidFill>
                  <a:schemeClr val="bg1"/>
                </a:solidFill>
              </a:rPr>
              <a:t>is</a:t>
            </a:r>
            <a:r>
              <a:rPr lang="fr-FR" sz="1200" b="0" i="0" dirty="0">
                <a:solidFill>
                  <a:schemeClr val="bg1"/>
                </a:solidFill>
              </a:rPr>
              <a:t> the French </a:t>
            </a:r>
            <a:r>
              <a:rPr lang="fr-FR" sz="1200" b="0" i="0" dirty="0" err="1">
                <a:solidFill>
                  <a:schemeClr val="bg1"/>
                </a:solidFill>
              </a:rPr>
              <a:t>title</a:t>
            </a:r>
            <a:r>
              <a:rPr lang="fr-FR" sz="1200" b="0" i="0" dirty="0">
                <a:solidFill>
                  <a:schemeClr val="bg1"/>
                </a:solidFill>
              </a:rPr>
              <a:t> for the </a:t>
            </a:r>
            <a:r>
              <a:rPr lang="fr-FR" sz="1200" b="0" i="0" dirty="0" err="1">
                <a:solidFill>
                  <a:schemeClr val="bg1"/>
                </a:solidFill>
              </a:rPr>
              <a:t>game</a:t>
            </a:r>
            <a:r>
              <a:rPr lang="fr-FR" sz="1200" b="0" i="0" dirty="0">
                <a:solidFill>
                  <a:schemeClr val="bg1"/>
                </a:solidFill>
              </a:rPr>
              <a:t> ‘spot the </a:t>
            </a:r>
            <a:r>
              <a:rPr lang="fr-FR" sz="1200" b="0" i="0" dirty="0" err="1">
                <a:solidFill>
                  <a:schemeClr val="bg1"/>
                </a:solidFill>
              </a:rPr>
              <a:t>difference</a:t>
            </a:r>
            <a:r>
              <a:rPr lang="fr-FR" sz="1200" b="0" i="0" dirty="0">
                <a:solidFill>
                  <a:schemeClr val="bg1"/>
                </a:solidFill>
              </a:rPr>
              <a:t>’.</a:t>
            </a:r>
            <a:endParaRPr lang="en-US" b="0" i="1" dirty="0"/>
          </a:p>
          <a:p>
            <a:pPr marL="0" indent="0">
              <a:buFont typeface="+mj-lt"/>
              <a:buNone/>
            </a:pPr>
            <a:r>
              <a:rPr lang="en-US" b="0" dirty="0"/>
              <a:t>2. Teacher displays the before and after photos on the screen (see the next slide for larger versions).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3. Students write several sentences comparing the photos. Use this slide to provide examples.</a:t>
            </a:r>
            <a:br>
              <a:rPr lang="en-GB" baseline="0"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dirty="0">
                <a:solidFill>
                  <a:srgbClr val="4472C4">
                    <a:lumMod val="50000"/>
                  </a:srgbClr>
                </a:solidFill>
                <a:latin typeface="Century Gothic" panose="020F0302020204030204"/>
              </a:rPr>
              <a:t>photo [1412], </a:t>
            </a:r>
            <a:r>
              <a:rPr lang="en-GB" baseline="0" dirty="0"/>
              <a:t>expression [952], </a:t>
            </a:r>
            <a:r>
              <a:rPr lang="en-GB" baseline="0" dirty="0" err="1"/>
              <a:t>comparaison</a:t>
            </a:r>
            <a:r>
              <a:rPr lang="en-GB" baseline="0" dirty="0"/>
              <a:t> [2244]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5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66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Larger version of the pictures from the previous slide. </a:t>
            </a:r>
          </a:p>
          <a:p>
            <a:r>
              <a:rPr lang="en-GB" b="0" dirty="0"/>
              <a:t>This is slide </a:t>
            </a:r>
            <a:r>
              <a:rPr lang="en-GB" b="1" dirty="0"/>
              <a:t>2/3.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196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613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Term 1.2, Week 3 vocabulary learning HW is here: https://resources.ncelp.org/concern/resources/3b591923w?locale=en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and then the </a:t>
            </a:r>
            <a:r>
              <a:rPr lang="en-GB" b="1" baseline="0" dirty="0"/>
              <a:t>source</a:t>
            </a:r>
            <a:r>
              <a:rPr lang="en-GB" baseline="0" dirty="0"/>
              <a:t> word again ‘</a:t>
            </a:r>
            <a:r>
              <a:rPr lang="en-GB" sz="1200" b="1" dirty="0" err="1">
                <a:solidFill>
                  <a:srgbClr val="115076"/>
                </a:solidFill>
                <a:cs typeface="Calibri" panose="020F0502020204030204" pitchFamily="34" charset="0"/>
              </a:rPr>
              <a:t>œil</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baseline="0" dirty="0" err="1">
                <a:solidFill>
                  <a:srgbClr val="115076"/>
                </a:solidFill>
                <a:cs typeface="Calibri" panose="020F0502020204030204" pitchFamily="34" charset="0"/>
              </a:rPr>
              <a:t>acteur</a:t>
            </a:r>
            <a:r>
              <a:rPr lang="en-GB" baseline="0" dirty="0"/>
              <a:t> [1552]; </a:t>
            </a:r>
            <a:r>
              <a:rPr lang="en-GB" b="1" baseline="0" dirty="0" err="1"/>
              <a:t>c</a:t>
            </a:r>
            <a:r>
              <a:rPr lang="en-GB" sz="1200" b="1" dirty="0" err="1">
                <a:solidFill>
                  <a:srgbClr val="115076"/>
                </a:solidFill>
                <a:cs typeface="Calibri" panose="020F0502020204030204" pitchFamily="34" charset="0"/>
              </a:rPr>
              <a:t>œur</a:t>
            </a:r>
            <a:r>
              <a:rPr lang="en-GB" b="1" baseline="0" dirty="0"/>
              <a:t> </a:t>
            </a:r>
            <a:r>
              <a:rPr lang="en-GB" b="0" baseline="0" dirty="0"/>
              <a:t>[568];</a:t>
            </a:r>
            <a:r>
              <a:rPr lang="en-GB" baseline="0" dirty="0"/>
              <a:t> </a:t>
            </a:r>
            <a:r>
              <a:rPr lang="en-GB" b="1" baseline="0" dirty="0" err="1"/>
              <a:t>jeune</a:t>
            </a:r>
            <a:r>
              <a:rPr lang="en-GB" baseline="0" dirty="0"/>
              <a:t> [152]; </a:t>
            </a:r>
            <a:r>
              <a:rPr lang="en-GB" b="1" baseline="0" dirty="0" err="1"/>
              <a:t>erreur</a:t>
            </a:r>
            <a:r>
              <a:rPr lang="en-GB" baseline="0" dirty="0"/>
              <a:t> [612]; </a:t>
            </a:r>
            <a:r>
              <a:rPr lang="en-GB" b="1" baseline="0" dirty="0" err="1"/>
              <a:t>neuf</a:t>
            </a:r>
            <a:r>
              <a:rPr lang="en-GB" baseline="0" dirty="0"/>
              <a:t> [787]; </a:t>
            </a:r>
            <a:r>
              <a:rPr lang="en-GB" b="1" baseline="0" dirty="0" err="1"/>
              <a:t>s</a:t>
            </a:r>
            <a:r>
              <a:rPr lang="en-GB" sz="1200" b="1" dirty="0" err="1">
                <a:solidFill>
                  <a:srgbClr val="115076"/>
                </a:solidFill>
                <a:cs typeface="Calibri" panose="020F0502020204030204" pitchFamily="34" charset="0"/>
              </a:rPr>
              <a:t>œur</a:t>
            </a:r>
            <a:r>
              <a:rPr lang="en-GB" baseline="0" dirty="0"/>
              <a:t> [1558].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06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702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8698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concept of open and closed vowel sounds.</a:t>
            </a:r>
          </a:p>
          <a:p>
            <a:endParaRPr lang="en-US" b="0" dirty="0"/>
          </a:p>
          <a:p>
            <a:r>
              <a:rPr lang="en-US" b="1" dirty="0"/>
              <a:t>Procedure:</a:t>
            </a:r>
          </a:p>
          <a:p>
            <a:r>
              <a:rPr lang="en-US" b="0" dirty="0"/>
              <a:t>1. Click to reveal ‘</a:t>
            </a:r>
            <a:r>
              <a:rPr lang="en-US" b="0" dirty="0" err="1"/>
              <a:t>peu</a:t>
            </a:r>
            <a:r>
              <a:rPr lang="en-US" b="0" dirty="0"/>
              <a:t>’. Students repeat it</a:t>
            </a:r>
          </a:p>
          <a:p>
            <a:r>
              <a:rPr lang="en-US" b="0" dirty="0"/>
              <a:t>2. Click to relevel the first info bubble. Students hear and say ‘</a:t>
            </a:r>
            <a:r>
              <a:rPr lang="en-US" b="0" dirty="0" err="1"/>
              <a:t>peu</a:t>
            </a:r>
            <a:r>
              <a:rPr lang="en-US" b="0" dirty="0"/>
              <a:t>’ again several time, noticing the position of the tongue in the mouth.</a:t>
            </a:r>
          </a:p>
          <a:p>
            <a:r>
              <a:rPr lang="en-US" b="0" dirty="0"/>
              <a:t>3. Click to reveal ‘</a:t>
            </a:r>
            <a:r>
              <a:rPr lang="en-US" b="0" dirty="0" err="1"/>
              <a:t>peur</a:t>
            </a:r>
            <a:r>
              <a:rPr lang="en-US" b="0" dirty="0"/>
              <a:t>’. Repeat steps one and two.</a:t>
            </a:r>
          </a:p>
          <a:p>
            <a:r>
              <a:rPr lang="en-US" b="0" dirty="0"/>
              <a:t>4. Click to play the words in quick succession.</a:t>
            </a:r>
          </a:p>
          <a:p>
            <a:r>
              <a:rPr lang="en-US" b="0" dirty="0"/>
              <a:t>5. Move to the following slides for a reminder of other words containing closed [</a:t>
            </a:r>
            <a:r>
              <a:rPr lang="en-US" b="0" dirty="0" err="1"/>
              <a:t>eu</a:t>
            </a:r>
            <a:r>
              <a:rPr lang="en-US" b="0" dirty="0"/>
              <a:t>].</a:t>
            </a:r>
          </a:p>
          <a:p>
            <a:endParaRPr lang="en-US" b="0" dirty="0"/>
          </a:p>
          <a:p>
            <a:r>
              <a:rPr lang="en-GB" b="1" baseline="0" dirty="0"/>
              <a:t>Word frequency (1 is the most frequent word in French): </a:t>
            </a:r>
            <a:br>
              <a:rPr lang="en-GB" baseline="0" dirty="0"/>
            </a:br>
            <a:r>
              <a:rPr lang="en-GB" baseline="0" dirty="0" err="1"/>
              <a:t>peu</a:t>
            </a:r>
            <a:r>
              <a:rPr lang="en-GB" baseline="0" dirty="0"/>
              <a:t> [92], </a:t>
            </a:r>
            <a:r>
              <a:rPr lang="en-GB" baseline="0" dirty="0" err="1"/>
              <a:t>peur</a:t>
            </a:r>
            <a:r>
              <a:rPr lang="en-GB" baseline="0" dirty="0"/>
              <a:t> [755]</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2A95-B36E-45AF-A7B6-DF3F616DF0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B3CE25-B77B-43CA-82FA-CD72B59609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6390FA-2608-4E9D-B465-0F6A83D767A5}"/>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4595BE0A-228E-4665-BB24-043C4499EA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169A38-F61E-44A4-BAC4-2C52F436CB94}"/>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626009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FA874-5006-4862-A7DE-B0F0ADCF34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5D5251-DA00-44E6-A080-3F2AEF248A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10F72B-23E2-42AD-A3AC-AE4399516AB8}"/>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5A6F2579-A869-4597-AACB-E576F70062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50397A-5123-4ADB-B482-00D21D0136E4}"/>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88413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6827D-FFA1-42AA-87F2-E86B8D9938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646BD-2B96-4BAB-8121-C7F3DD4C70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47B0A-E6CC-4DA9-A022-E2C3BA5B7CC2}"/>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8A3A8D14-985A-451E-8E17-01D16689DC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0BD47A-D42A-495D-B5CE-54B774237B94}"/>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605740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179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3804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06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858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6387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108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50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458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62BA-8318-4BEB-BEBF-4C1845DEB9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C1001-7F3E-418B-879B-0E55D58FB8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3C62A0-E61C-4AA2-BCB1-285F474120DF}"/>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3F3901CF-3E50-415B-8412-CB571B8471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EBDADF-E121-48CB-BB16-F17B6B243DBA}"/>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3162863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0296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127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402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06330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91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71551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1490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648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5509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4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756E-C7B2-42BE-BBA7-1412E5E28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01B1F2-3B18-4756-B0D4-202D2B921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675FBF-42A5-4043-BE9F-E6C2DE49328C}"/>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A6432993-3F76-4C80-B5E4-D8A505DBA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FB4F95-0925-4718-B38B-59AEB5C954DD}"/>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3816841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19171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74787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1334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38814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37681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421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2175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5534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773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7397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950-86F4-424F-9B13-E72CF8DD2D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F7A960-6A30-41B7-8456-EB51B08D50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C2CC95-1A71-4906-9E8F-068C36B7B8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992035C-63C9-4527-8B24-6DB75F39BA61}"/>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6" name="Footer Placeholder 5">
            <a:extLst>
              <a:ext uri="{FF2B5EF4-FFF2-40B4-BE49-F238E27FC236}">
                <a16:creationId xmlns:a16="http://schemas.microsoft.com/office/drawing/2014/main" id="{BADD4E36-2AC9-4736-8E25-D7DB94C404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FD5EEA-0F5A-4BDF-9400-586F4E0B3F96}"/>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961744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739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88966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9339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791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299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AE0D-4813-4D8B-83C6-97AD055892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EB4F83-EBF5-489E-B123-337D5364E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FCBB6E-0227-45DA-B325-590613124C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18E193-026E-4FE4-8050-24F3ABBCE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528E10-C161-4439-8C0E-3340C50235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7281FF-6CF2-4A09-8496-C93992597307}"/>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8" name="Footer Placeholder 7">
            <a:extLst>
              <a:ext uri="{FF2B5EF4-FFF2-40B4-BE49-F238E27FC236}">
                <a16:creationId xmlns:a16="http://schemas.microsoft.com/office/drawing/2014/main" id="{58761262-0710-4D47-B3CA-C2D4216C7B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1D32A-7935-4ED8-8FE8-9AE659FA0E1A}"/>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29191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960D-C065-4A5A-8C8A-8ED3E8CA88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7E2CF0-811C-4DFE-B89D-435088AEF85E}"/>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4" name="Footer Placeholder 3">
            <a:extLst>
              <a:ext uri="{FF2B5EF4-FFF2-40B4-BE49-F238E27FC236}">
                <a16:creationId xmlns:a16="http://schemas.microsoft.com/office/drawing/2014/main" id="{95E4ABAF-A26C-4228-B20E-13A1AB5064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D064B3-61C0-4596-9CCA-19B534425D01}"/>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193197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A12D1-851F-4BE5-A7C6-8D20BA93EBDD}"/>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3" name="Footer Placeholder 2">
            <a:extLst>
              <a:ext uri="{FF2B5EF4-FFF2-40B4-BE49-F238E27FC236}">
                <a16:creationId xmlns:a16="http://schemas.microsoft.com/office/drawing/2014/main" id="{A48C9033-D490-4CD0-8EF3-8D5298D47E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E8D6A5-5326-4D43-8BC4-57BCA6AC8576}"/>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397821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BC3F-8A2F-4FD2-8699-DC9CF522B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076D7B-2018-48AA-B18E-54E82FB23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6AEEE5-5AD9-407D-BC29-656FD3949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32EA40-FA38-47FD-A2A8-8E5B6BA35EF1}"/>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6" name="Footer Placeholder 5">
            <a:extLst>
              <a:ext uri="{FF2B5EF4-FFF2-40B4-BE49-F238E27FC236}">
                <a16:creationId xmlns:a16="http://schemas.microsoft.com/office/drawing/2014/main" id="{A5FF099C-FCA3-4503-AF21-9809342CE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6F621F-CFF7-44CC-A3A7-817E0EDC6ACF}"/>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16930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9A89-676C-4934-A65D-4B42439A0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5E4965-62EF-42AB-AE2C-E9C2190BFB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F4D21-6187-4914-9B5B-05842E4B2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47983B-AD37-4709-B1CC-8B2D2474D54D}"/>
              </a:ext>
            </a:extLst>
          </p:cNvPr>
          <p:cNvSpPr>
            <a:spLocks noGrp="1"/>
          </p:cNvSpPr>
          <p:nvPr>
            <p:ph type="dt" sz="half" idx="10"/>
          </p:nvPr>
        </p:nvSpPr>
        <p:spPr/>
        <p:txBody>
          <a:bodyPr/>
          <a:lstStyle/>
          <a:p>
            <a:fld id="{97AA347F-9C93-44E8-9D6F-A963E577803F}" type="datetimeFigureOut">
              <a:rPr lang="en-GB" smtClean="0"/>
              <a:t>09/07/2021</a:t>
            </a:fld>
            <a:endParaRPr lang="en-GB"/>
          </a:p>
        </p:txBody>
      </p:sp>
      <p:sp>
        <p:nvSpPr>
          <p:cNvPr id="6" name="Footer Placeholder 5">
            <a:extLst>
              <a:ext uri="{FF2B5EF4-FFF2-40B4-BE49-F238E27FC236}">
                <a16:creationId xmlns:a16="http://schemas.microsoft.com/office/drawing/2014/main" id="{272316ED-6AF1-43A5-ADA0-D1A1DE663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04233-F643-48B5-8754-15002F1573EC}"/>
              </a:ext>
            </a:extLst>
          </p:cNvPr>
          <p:cNvSpPr>
            <a:spLocks noGrp="1"/>
          </p:cNvSpPr>
          <p:nvPr>
            <p:ph type="sldNum" sz="quarter" idx="12"/>
          </p:nvPr>
        </p:nvSpPr>
        <p:spPr/>
        <p:txBody>
          <a:bodyPr/>
          <a:lstStyle/>
          <a:p>
            <a:fld id="{9A17C141-D856-4406-9AF2-68B52D73F4C1}" type="slidenum">
              <a:rPr lang="en-GB" smtClean="0"/>
              <a:t>‹#›</a:t>
            </a:fld>
            <a:endParaRPr lang="en-GB"/>
          </a:p>
        </p:txBody>
      </p:sp>
    </p:spTree>
    <p:extLst>
      <p:ext uri="{BB962C8B-B14F-4D97-AF65-F5344CB8AC3E}">
        <p14:creationId xmlns:p14="http://schemas.microsoft.com/office/powerpoint/2010/main" val="29872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8DE87-E8ED-4BE1-98EA-8C4EAA811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A391F-A483-4072-8964-2392B1604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3023B-B75B-4CAE-A42C-AF928DA7C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A347F-9C93-44E8-9D6F-A963E577803F}" type="datetimeFigureOut">
              <a:rPr lang="en-GB" smtClean="0"/>
              <a:t>09/07/2021</a:t>
            </a:fld>
            <a:endParaRPr lang="en-GB"/>
          </a:p>
        </p:txBody>
      </p:sp>
      <p:sp>
        <p:nvSpPr>
          <p:cNvPr id="5" name="Footer Placeholder 4">
            <a:extLst>
              <a:ext uri="{FF2B5EF4-FFF2-40B4-BE49-F238E27FC236}">
                <a16:creationId xmlns:a16="http://schemas.microsoft.com/office/drawing/2014/main" id="{25B1E614-C82D-4746-8FEE-67B73F87D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563969-650B-484E-B74E-70584F7F3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7C141-D856-4406-9AF2-68B52D73F4C1}" type="slidenum">
              <a:rPr lang="en-GB" smtClean="0"/>
              <a:t>‹#›</a:t>
            </a:fld>
            <a:endParaRPr lang="en-GB"/>
          </a:p>
        </p:txBody>
      </p:sp>
    </p:spTree>
    <p:extLst>
      <p:ext uri="{BB962C8B-B14F-4D97-AF65-F5344CB8AC3E}">
        <p14:creationId xmlns:p14="http://schemas.microsoft.com/office/powerpoint/2010/main" val="993627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1938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08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6663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0.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14.wav"/><Relationship Id="rId11" Type="http://schemas.openxmlformats.org/officeDocument/2006/relationships/image" Target="../media/image8.png"/><Relationship Id="rId5" Type="http://schemas.openxmlformats.org/officeDocument/2006/relationships/audio" Target="../media/audio12.wav"/><Relationship Id="rId10" Type="http://schemas.openxmlformats.org/officeDocument/2006/relationships/audio" Target="../media/audio18.wav"/><Relationship Id="rId4" Type="http://schemas.openxmlformats.org/officeDocument/2006/relationships/audio" Target="../media/audio13.wav"/><Relationship Id="rId9" Type="http://schemas.openxmlformats.org/officeDocument/2006/relationships/audio" Target="../media/audio17.wav"/><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audio" Target="../media/audio21.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audio" Target="../media/audio20.wav"/><Relationship Id="rId15" Type="http://schemas.openxmlformats.org/officeDocument/2006/relationships/audio" Target="../media/audio26.wav"/><Relationship Id="rId10" Type="http://schemas.openxmlformats.org/officeDocument/2006/relationships/audio" Target="../media/audio24.wav"/><Relationship Id="rId4" Type="http://schemas.openxmlformats.org/officeDocument/2006/relationships/audio" Target="../media/audio19.wav"/><Relationship Id="rId9" Type="http://schemas.openxmlformats.org/officeDocument/2006/relationships/audio" Target="../media/audio23.wav"/><Relationship Id="rId14" Type="http://schemas.openxmlformats.org/officeDocument/2006/relationships/audio" Target="../media/audio25.wav"/></Relationships>
</file>

<file path=ppt/slides/_rels/slide12.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image" Target="../media/image6.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audio" Target="../media/audio3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image" Target="../media/image32.jpg"/><Relationship Id="rId2" Type="http://schemas.openxmlformats.org/officeDocument/2006/relationships/notesSlide" Target="../notesSlides/notesSlide18.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30.jpg"/><Relationship Id="rId10" Type="http://schemas.openxmlformats.org/officeDocument/2006/relationships/audio" Target="../media/audio44.wav"/><Relationship Id="rId19" Type="http://schemas.openxmlformats.org/officeDocument/2006/relationships/image" Target="../media/image34.png"/><Relationship Id="rId4" Type="http://schemas.openxmlformats.org/officeDocument/2006/relationships/image" Target="../media/image18.jpeg"/><Relationship Id="rId9" Type="http://schemas.openxmlformats.org/officeDocument/2006/relationships/audio" Target="../media/audio43.wav"/><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image" Target="../media/image32.jpg"/><Relationship Id="rId2" Type="http://schemas.openxmlformats.org/officeDocument/2006/relationships/notesSlide" Target="../notesSlides/notesSlide19.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5" Type="http://schemas.openxmlformats.org/officeDocument/2006/relationships/image" Target="../media/image30.jpg"/><Relationship Id="rId10" Type="http://schemas.openxmlformats.org/officeDocument/2006/relationships/audio" Target="../media/audio52.wav"/><Relationship Id="rId19" Type="http://schemas.openxmlformats.org/officeDocument/2006/relationships/image" Target="../media/image34.png"/><Relationship Id="rId4" Type="http://schemas.openxmlformats.org/officeDocument/2006/relationships/image" Target="../media/image18.jpeg"/><Relationship Id="rId9" Type="http://schemas.openxmlformats.org/officeDocument/2006/relationships/audio" Target="../media/audio51.wav"/><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29.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48.png"/><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audio" Target="../media/audio62.wav"/><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audio" Target="../media/audio58.wav"/><Relationship Id="rId11" Type="http://schemas.openxmlformats.org/officeDocument/2006/relationships/image" Target="../media/image12.png"/><Relationship Id="rId5" Type="http://schemas.openxmlformats.org/officeDocument/2006/relationships/audio" Target="../media/audio57.wav"/><Relationship Id="rId15" Type="http://schemas.openxmlformats.org/officeDocument/2006/relationships/image" Target="../media/image50.png"/><Relationship Id="rId10" Type="http://schemas.openxmlformats.org/officeDocument/2006/relationships/image" Target="../media/image6.png"/><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audio" Target="../media/audio65.wav"/><Relationship Id="rId12" Type="http://schemas.openxmlformats.org/officeDocument/2006/relationships/audio" Target="../media/audio70.wav"/><Relationship Id="rId2" Type="http://schemas.openxmlformats.org/officeDocument/2006/relationships/notesSlide" Target="../notesSlides/notesSlide34.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audio" Target="../media/audio64.wav"/><Relationship Id="rId11" Type="http://schemas.openxmlformats.org/officeDocument/2006/relationships/audio" Target="../media/audio69.wav"/><Relationship Id="rId5" Type="http://schemas.openxmlformats.org/officeDocument/2006/relationships/image" Target="../media/image12.png"/><Relationship Id="rId15" Type="http://schemas.openxmlformats.org/officeDocument/2006/relationships/image" Target="../media/image53.jpeg"/><Relationship Id="rId10" Type="http://schemas.openxmlformats.org/officeDocument/2006/relationships/audio" Target="../media/audio68.wav"/><Relationship Id="rId4" Type="http://schemas.openxmlformats.org/officeDocument/2006/relationships/audio" Target="../media/audio63.wav"/><Relationship Id="rId9" Type="http://schemas.openxmlformats.org/officeDocument/2006/relationships/audio" Target="../media/audio67.wav"/><Relationship Id="rId1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audio" Target="../media/audio66.wav"/><Relationship Id="rId12"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audio" Target="../media/audio65.wav"/><Relationship Id="rId11" Type="http://schemas.openxmlformats.org/officeDocument/2006/relationships/audio" Target="../media/audio70.wav"/><Relationship Id="rId5" Type="http://schemas.openxmlformats.org/officeDocument/2006/relationships/audio" Target="../media/audio64.wav"/><Relationship Id="rId15" Type="http://schemas.openxmlformats.org/officeDocument/2006/relationships/image" Target="../media/image54.png"/><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60.png"/><Relationship Id="rId12"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60.png"/><Relationship Id="rId12"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png"/><Relationship Id="rId7"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40.png"/><Relationship Id="rId4" Type="http://schemas.openxmlformats.org/officeDocument/2006/relationships/image" Target="../media/image65.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516750553/year-8-french-term-12-week-1-flash-cards/" TargetMode="External"/><Relationship Id="rId3" Type="http://schemas.openxmlformats.org/officeDocument/2006/relationships/image" Target="../media/image6.png"/><Relationship Id="rId7" Type="http://schemas.openxmlformats.org/officeDocument/2006/relationships/hyperlink" Target="https://resources.ncelp.org/concern/resources/v692t6723?locale=en" TargetMode="External"/><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hyperlink" Target="https://drive.google.com/file/d/10m-IPvVb0K24_TAm0UDUPBnPdGKjypIm/view?usp=sharing" TargetMode="External"/><Relationship Id="rId11" Type="http://schemas.openxmlformats.org/officeDocument/2006/relationships/image" Target="../media/image73.gif"/><Relationship Id="rId5" Type="http://schemas.openxmlformats.org/officeDocument/2006/relationships/image" Target="../media/image72.png"/><Relationship Id="rId10" Type="http://schemas.openxmlformats.org/officeDocument/2006/relationships/hyperlink" Target="https://quizlet.com/gb/502271917/year-7-french-term-32-week-5-flash-cards/" TargetMode="External"/><Relationship Id="rId4" Type="http://schemas.openxmlformats.org/officeDocument/2006/relationships/image" Target="../media/image71.png"/><Relationship Id="rId9" Type="http://schemas.openxmlformats.org/officeDocument/2006/relationships/hyperlink" Target="https://quizlet.com/gb/516310170/year-8-french-term-11-week-4-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399100" cy="1062010"/>
          </a:xfrm>
        </p:spPr>
        <p:txBody>
          <a:bodyPr>
            <a:normAutofit fontScale="90000"/>
          </a:bodyPr>
          <a:lstStyle/>
          <a:p>
            <a:pPr algn="l"/>
            <a:r>
              <a:rPr lang="en-GB" sz="4000" b="1" dirty="0">
                <a:solidFill>
                  <a:prstClr val="white"/>
                </a:solidFill>
              </a:rPr>
              <a:t>People and places in the past</a:t>
            </a:r>
            <a:br>
              <a:rPr lang="en-US"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lvl="0" algn="l"/>
            <a:r>
              <a:rPr lang="en-GB" sz="2600" dirty="0">
                <a:solidFill>
                  <a:prstClr val="white"/>
                </a:solidFill>
              </a:rPr>
              <a:t>present vs perfect tense </a:t>
            </a:r>
            <a:br>
              <a:rPr lang="en-GB" sz="2600" dirty="0">
                <a:solidFill>
                  <a:prstClr val="white"/>
                </a:solidFill>
              </a:rPr>
            </a:br>
            <a:r>
              <a:rPr lang="en-GB" sz="2600" dirty="0">
                <a:solidFill>
                  <a:prstClr val="white"/>
                </a:solidFill>
              </a:rPr>
              <a:t>(with past simple equivalent in English)</a:t>
            </a:r>
          </a:p>
          <a:p>
            <a:pPr lvl="0" algn="l"/>
            <a:r>
              <a:rPr lang="en-GB" sz="2600" dirty="0">
                <a:solidFill>
                  <a:prstClr val="white"/>
                </a:solidFill>
              </a:rPr>
              <a:t>–ER verbs (taking </a:t>
            </a:r>
            <a:r>
              <a:rPr lang="en-GB" sz="2600" i="1" dirty="0" err="1">
                <a:solidFill>
                  <a:prstClr val="white"/>
                </a:solidFill>
              </a:rPr>
              <a:t>avoir</a:t>
            </a:r>
            <a:r>
              <a:rPr lang="en-GB" sz="2600" dirty="0">
                <a:solidFill>
                  <a:prstClr val="white"/>
                </a:solidFill>
              </a:rPr>
              <a:t>) (je, </a:t>
            </a:r>
            <a:r>
              <a:rPr lang="en-GB" sz="2600" dirty="0" err="1">
                <a:solidFill>
                  <a:prstClr val="white"/>
                </a:solidFill>
              </a:rPr>
              <a:t>tu</a:t>
            </a:r>
            <a:r>
              <a:rPr lang="en-GB" sz="2600" dirty="0">
                <a:solidFill>
                  <a:prstClr val="white"/>
                </a:solidFill>
              </a:rPr>
              <a:t>, </a:t>
            </a:r>
            <a:r>
              <a:rPr lang="en-GB" sz="2600" b="1" dirty="0">
                <a:solidFill>
                  <a:prstClr val="white"/>
                </a:solidFill>
              </a:rPr>
              <a:t>il/</a:t>
            </a:r>
            <a:r>
              <a:rPr lang="en-GB" sz="2600" b="1" dirty="0" err="1">
                <a:solidFill>
                  <a:prstClr val="white"/>
                </a:solidFill>
              </a:rPr>
              <a:t>elle</a:t>
            </a:r>
            <a:r>
              <a:rPr lang="en-GB" sz="2600" dirty="0">
                <a:solidFill>
                  <a:prstClr val="white"/>
                </a:solidFill>
              </a:rPr>
              <a:t>)</a:t>
            </a:r>
          </a:p>
          <a:p>
            <a:pPr algn="l"/>
            <a:r>
              <a:rPr lang="en-GB" sz="2400" dirty="0">
                <a:solidFill>
                  <a:prstClr val="white"/>
                </a:solidFill>
              </a:rPr>
              <a:t>SSCs open and closed [</a:t>
            </a:r>
            <a:r>
              <a:rPr lang="en-GB" sz="2400" dirty="0" err="1">
                <a:solidFill>
                  <a:prstClr val="white"/>
                </a:solidFill>
              </a:rPr>
              <a:t>eu</a:t>
            </a:r>
            <a:r>
              <a:rPr lang="en-GB" sz="2400" dirty="0">
                <a:solidFill>
                  <a:prstClr val="white"/>
                </a:solidFill>
              </a:rPr>
              <a:t>/</a:t>
            </a:r>
            <a:r>
              <a:rPr lang="en-GB" sz="2400" dirty="0" err="1">
                <a:solidFill>
                  <a:prstClr val="white"/>
                </a:solidFill>
              </a:rPr>
              <a:t>œu</a:t>
            </a:r>
            <a:r>
              <a:rPr lang="en-GB" sz="2400" dirty="0">
                <a:solidFill>
                  <a:prstClr val="white"/>
                </a:solidFill>
              </a:rPr>
              <a:t>]</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19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846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Amber Dudley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31/06/21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eu</a:t>
            </a:r>
            <a:endParaRPr lang="en-GB"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d</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x</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0" name="TextBox 29"/>
          <p:cNvSpPr txBox="1"/>
          <p:nvPr/>
        </p:nvSpPr>
        <p:spPr>
          <a:xfrm>
            <a:off x="1427845" y="466846"/>
            <a:ext cx="2291076"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65D00"/>
                </a:solidFill>
                <a:latin typeface="Century Gothic" panose="020B0502020202020204" pitchFamily="34" charset="0"/>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un</a:t>
            </a:r>
            <a:r>
              <a:rPr lang="en-GB" sz="6000" dirty="0">
                <a:latin typeface="Century Gothic" panose="020B0502020202020204" pitchFamily="34" charset="0"/>
                <a:cs typeface="Calibri" panose="020F0502020204030204" pitchFamily="34" charset="0"/>
              </a:rPr>
              <a:t> </a:t>
            </a:r>
            <a:r>
              <a:rPr lang="en-GB" sz="6000" dirty="0" err="1">
                <a:solidFill>
                  <a:srgbClr val="115076"/>
                </a:solidFill>
                <a:latin typeface="Century Gothic" panose="020B0502020202020204" pitchFamily="34" charset="0"/>
                <a:cs typeface="Calibri" panose="020F0502020204030204" pitchFamily="34" charset="0"/>
              </a:rPr>
              <a:t>p</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sp>
        <p:nvSpPr>
          <p:cNvPr id="8" name="Rectangle 7"/>
          <p:cNvSpPr/>
          <p:nvPr/>
        </p:nvSpPr>
        <p:spPr>
          <a:xfrm>
            <a:off x="5130376" y="5563726"/>
            <a:ext cx="1845378"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[a little]</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li</a:t>
            </a:r>
            <a:r>
              <a:rPr lang="en-GB" sz="6000" dirty="0">
                <a:solidFill>
                  <a:srgbClr val="E65D00"/>
                </a:solidFill>
                <a:latin typeface="Century Gothic" panose="020B0502020202020204" pitchFamily="34" charset="0"/>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algn="ctr"/>
            <a:r>
              <a:rPr lang="en-GB" sz="4000" dirty="0">
                <a:solidFill>
                  <a:srgbClr val="115076"/>
                </a:solidFill>
                <a:latin typeface="Century Gothic" panose="020B0502020202020204" pitchFamily="34" charset="0"/>
                <a:cs typeface="Calibri" panose="020F0502020204030204" pitchFamily="34" charset="0"/>
              </a:rPr>
              <a:t>[place]</a:t>
            </a:r>
            <a:endParaRPr lang="en-GB" sz="6600" dirty="0">
              <a:solidFill>
                <a:srgbClr val="115076"/>
              </a:solidFill>
              <a:latin typeface="Century Gothic" panose="020B0502020202020204" pitchFamily="34" charset="0"/>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j</a:t>
            </a:r>
            <a:r>
              <a:rPr lang="en-GB" sz="6000" dirty="0" err="1">
                <a:solidFill>
                  <a:srgbClr val="E65D00"/>
                </a:solidFill>
                <a:latin typeface="Century Gothic" panose="020B0502020202020204" pitchFamily="34" charset="0"/>
                <a:cs typeface="Calibri" panose="020F0502020204030204" pitchFamily="34" charset="0"/>
              </a:rPr>
              <a:t>eu</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47567" y="1728321"/>
          <a:ext cx="5414561" cy="2485335"/>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bl</a:t>
                      </a:r>
                      <a:r>
                        <a:rPr lang="en-GB" sz="2000" b="1" dirty="0">
                          <a:solidFill>
                            <a:schemeClr val="accent5">
                              <a:lumMod val="50000"/>
                            </a:schemeClr>
                          </a:solidFill>
                        </a:rPr>
                        <a:t>eu</a:t>
                      </a:r>
                      <a:r>
                        <a:rPr lang="en-GB" sz="2000" dirty="0">
                          <a:solidFill>
                            <a:schemeClr val="accent5">
                              <a:lumMod val="50000"/>
                            </a:schemeClr>
                          </a:solidFill>
                        </a:rPr>
                        <a:t>              [blue]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d</a:t>
                      </a:r>
                      <a:r>
                        <a:rPr lang="en-GB" sz="2000" b="1" dirty="0">
                          <a:solidFill>
                            <a:schemeClr val="accent5">
                              <a:lumMod val="50000"/>
                            </a:schemeClr>
                          </a:solidFill>
                        </a:rPr>
                        <a:t>eu</a:t>
                      </a:r>
                      <a:r>
                        <a:rPr lang="en-GB" sz="2000" b="0" dirty="0">
                          <a:solidFill>
                            <a:schemeClr val="accent5">
                              <a:lumMod val="50000"/>
                            </a:schemeClr>
                          </a:solidFill>
                        </a:rPr>
                        <a:t>x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b</a:t>
                      </a:r>
                      <a:r>
                        <a:rPr lang="en-GB" sz="2000" b="1" dirty="0">
                          <a:solidFill>
                            <a:schemeClr val="accent5">
                              <a:lumMod val="50000"/>
                            </a:schemeClr>
                          </a:solidFill>
                          <a:cs typeface="Arial" panose="020B0604020202020204" pitchFamily="34" charset="0"/>
                        </a:rPr>
                        <a:t>œ</a:t>
                      </a:r>
                      <a:r>
                        <a:rPr lang="fr-FR" sz="2000" b="1" dirty="0" err="1">
                          <a:solidFill>
                            <a:schemeClr val="accent5">
                              <a:lumMod val="50000"/>
                            </a:schemeClr>
                          </a:solidFill>
                        </a:rPr>
                        <a:t>u</a:t>
                      </a:r>
                      <a:r>
                        <a:rPr lang="fr-FR" sz="2000" dirty="0" err="1">
                          <a:solidFill>
                            <a:schemeClr val="accent5">
                              <a:lumMod val="50000"/>
                            </a:schemeClr>
                          </a:solidFill>
                        </a:rPr>
                        <a:t>f</a:t>
                      </a:r>
                      <a:r>
                        <a:rPr lang="en-GB" sz="2000" dirty="0">
                          <a:solidFill>
                            <a:schemeClr val="accent5">
                              <a:lumMod val="50000"/>
                            </a:schemeClr>
                          </a:solidFill>
                        </a:rPr>
                        <a:t> </a:t>
                      </a:r>
                      <a:endParaRPr lang="fr-FR"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ordinat</a:t>
                      </a:r>
                      <a:r>
                        <a:rPr lang="en-GB" sz="2000" b="1" dirty="0" err="1">
                          <a:solidFill>
                            <a:schemeClr val="accent5">
                              <a:lumMod val="50000"/>
                            </a:schemeClr>
                          </a:solidFill>
                        </a:rPr>
                        <a:t>eu</a:t>
                      </a:r>
                      <a:r>
                        <a:rPr lang="en-GB" sz="2000" b="0" dirty="0" err="1">
                          <a:solidFill>
                            <a:schemeClr val="accent5">
                              <a:lumMod val="50000"/>
                            </a:schemeClr>
                          </a:solidFill>
                        </a:rPr>
                        <a:t>r</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Closed or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4" name="bleu.wav"/>
            </a:hlinkClick>
            <a:extLst>
              <a:ext uri="{FF2B5EF4-FFF2-40B4-BE49-F238E27FC236}">
                <a16:creationId xmlns:a16="http://schemas.microsoft.com/office/drawing/2014/main" id="{A677B72F-6A94-4B62-9006-C72055254111}"/>
              </a:ext>
            </a:extLst>
          </p:cNvPr>
          <p:cNvSpPr/>
          <p:nvPr/>
        </p:nvSpPr>
        <p:spPr>
          <a:xfrm>
            <a:off x="617794" y="2268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deux.wav"/>
            </a:hlinkClick>
            <a:extLst>
              <a:ext uri="{FF2B5EF4-FFF2-40B4-BE49-F238E27FC236}">
                <a16:creationId xmlns:a16="http://schemas.microsoft.com/office/drawing/2014/main" id="{96867C31-E73E-46AC-9917-3E4CB1D2042A}"/>
              </a:ext>
            </a:extLst>
          </p:cNvPr>
          <p:cNvSpPr/>
          <p:nvPr/>
        </p:nvSpPr>
        <p:spPr>
          <a:xfrm>
            <a:off x="617794" y="27659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043" y="2317484"/>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043" y="2812087"/>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786" y="3806535"/>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134" y="3320908"/>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29874" y="1728321"/>
          <a:ext cx="5414561" cy="2485335"/>
        </p:xfrm>
        <a:graphic>
          <a:graphicData uri="http://schemas.openxmlformats.org/drawingml/2006/table">
            <a:tbl>
              <a:tblPr firstRow="1" bandRow="1">
                <a:tableStyleId>{21E4AEA4-8DFA-4A89-87EB-49C32662AFE0}</a:tableStyleId>
              </a:tblPr>
              <a:tblGrid>
                <a:gridCol w="732084">
                  <a:extLst>
                    <a:ext uri="{9D8B030D-6E8A-4147-A177-3AD203B41FA5}">
                      <a16:colId xmlns:a16="http://schemas.microsoft.com/office/drawing/2014/main" val="2607353726"/>
                    </a:ext>
                  </a:extLst>
                </a:gridCol>
                <a:gridCol w="2482189">
                  <a:extLst>
                    <a:ext uri="{9D8B030D-6E8A-4147-A177-3AD203B41FA5}">
                      <a16:colId xmlns:a16="http://schemas.microsoft.com/office/drawing/2014/main" val="1600817978"/>
                    </a:ext>
                  </a:extLst>
                </a:gridCol>
                <a:gridCol w="1100144">
                  <a:extLst>
                    <a:ext uri="{9D8B030D-6E8A-4147-A177-3AD203B41FA5}">
                      <a16:colId xmlns:a16="http://schemas.microsoft.com/office/drawing/2014/main" val="4128092149"/>
                    </a:ext>
                  </a:extLst>
                </a:gridCol>
                <a:gridCol w="1100144">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v</a:t>
                      </a:r>
                      <a:r>
                        <a:rPr lang="en-GB" sz="2000" b="1" dirty="0" err="1">
                          <a:solidFill>
                            <a:schemeClr val="accent5">
                              <a:lumMod val="50000"/>
                            </a:schemeClr>
                          </a:solidFill>
                        </a:rPr>
                        <a:t>œu</a:t>
                      </a:r>
                      <a:r>
                        <a:rPr lang="en-GB" sz="2000" b="0" dirty="0" err="1">
                          <a:solidFill>
                            <a:schemeClr val="accent5">
                              <a:lumMod val="50000"/>
                            </a:schemeClr>
                          </a:solidFill>
                        </a:rPr>
                        <a:t>x</a:t>
                      </a:r>
                      <a:r>
                        <a:rPr lang="en-GB" sz="1200" b="1" dirty="0">
                          <a:solidFill>
                            <a:schemeClr val="accent5">
                              <a:lumMod val="50000"/>
                            </a:schemeClr>
                          </a:solidFill>
                        </a:rPr>
                        <a:t>  </a:t>
                      </a:r>
                      <a:r>
                        <a:rPr lang="en-GB" sz="1200" dirty="0">
                          <a:solidFill>
                            <a:schemeClr val="accent5">
                              <a:lumMod val="50000"/>
                            </a:schemeClr>
                          </a:solidFill>
                        </a:rPr>
                        <a:t>         </a:t>
                      </a:r>
                      <a:r>
                        <a:rPr lang="en-GB" sz="2000" dirty="0">
                          <a:solidFill>
                            <a:schemeClr val="accent5">
                              <a:lumMod val="50000"/>
                            </a:schemeClr>
                          </a:solidFill>
                        </a:rPr>
                        <a:t>[wishes]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5">
                              <a:lumMod val="50000"/>
                            </a:schemeClr>
                          </a:solidFill>
                        </a:rPr>
                        <a:t>rum</a:t>
                      </a:r>
                      <a:r>
                        <a:rPr lang="en-GB" sz="2000" b="1" dirty="0" err="1">
                          <a:solidFill>
                            <a:schemeClr val="accent5">
                              <a:lumMod val="50000"/>
                            </a:schemeClr>
                          </a:solidFill>
                        </a:rPr>
                        <a:t>eu</a:t>
                      </a:r>
                      <a:r>
                        <a:rPr lang="en-GB" sz="2000" b="0" dirty="0" err="1">
                          <a:solidFill>
                            <a:schemeClr val="accent5">
                              <a:lumMod val="50000"/>
                            </a:schemeClr>
                          </a:solidFill>
                        </a:rPr>
                        <a:t>r</a:t>
                      </a:r>
                      <a:r>
                        <a:rPr lang="en-GB" sz="2000" b="0" dirty="0">
                          <a:solidFill>
                            <a:schemeClr val="accent5">
                              <a:lumMod val="50000"/>
                            </a:schemeClr>
                          </a:solidFill>
                        </a:rPr>
                        <a:t>    [rumour]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adi</a:t>
                      </a:r>
                      <a:r>
                        <a:rPr lang="en-GB" sz="2000" b="1" dirty="0">
                          <a:solidFill>
                            <a:schemeClr val="accent5">
                              <a:lumMod val="50000"/>
                            </a:schemeClr>
                          </a:solidFill>
                        </a:rPr>
                        <a:t>eu</a:t>
                      </a:r>
                      <a:r>
                        <a:rPr lang="en-GB" sz="2000" b="0" dirty="0">
                          <a:solidFill>
                            <a:schemeClr val="accent5">
                              <a:lumMod val="50000"/>
                            </a:schemeClr>
                          </a:solidFill>
                        </a:rPr>
                        <a:t>      [farewell]</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m</a:t>
                      </a:r>
                      <a:r>
                        <a:rPr lang="en-GB" sz="2000" b="1" dirty="0" err="1">
                          <a:solidFill>
                            <a:schemeClr val="accent5">
                              <a:lumMod val="50000"/>
                            </a:schemeClr>
                          </a:solidFill>
                        </a:rPr>
                        <a:t>eu</a:t>
                      </a:r>
                      <a:r>
                        <a:rPr lang="en-GB" sz="2000" b="0" dirty="0" err="1">
                          <a:solidFill>
                            <a:schemeClr val="accent5">
                              <a:lumMod val="50000"/>
                            </a:schemeClr>
                          </a:solidFill>
                        </a:rPr>
                        <a:t>ble</a:t>
                      </a:r>
                      <a:r>
                        <a:rPr lang="en-GB" sz="2000" b="0" dirty="0">
                          <a:solidFill>
                            <a:schemeClr val="accent5">
                              <a:lumMod val="50000"/>
                            </a:schemeClr>
                          </a:solidFill>
                        </a:rPr>
                        <a:t>  [furniture]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2314984"/>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6545" y="2790367"/>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3284286"/>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198" y="3806535"/>
            <a:ext cx="282522" cy="294294"/>
          </a:xfrm>
          <a:prstGeom prst="rect">
            <a:avLst/>
          </a:prstGeom>
        </p:spPr>
      </p:pic>
      <p:sp>
        <p:nvSpPr>
          <p:cNvPr id="21" name="Action Button: Custom 16">
            <a:hlinkClick r:id="" action="ppaction://noaction" highlightClick="1">
              <a:snd r:embed="rId7" name="voeu.wav"/>
            </a:hlinkClick>
            <a:extLst>
              <a:ext uri="{FF2B5EF4-FFF2-40B4-BE49-F238E27FC236}">
                <a16:creationId xmlns:a16="http://schemas.microsoft.com/office/drawing/2014/main" id="{1E00DE08-F435-49D9-806F-405424A4F9DB}"/>
              </a:ext>
            </a:extLst>
          </p:cNvPr>
          <p:cNvSpPr/>
          <p:nvPr/>
        </p:nvSpPr>
        <p:spPr>
          <a:xfrm>
            <a:off x="6498433" y="22641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boeuf.wav"/>
            </a:hlinkClick>
            <a:extLst>
              <a:ext uri="{FF2B5EF4-FFF2-40B4-BE49-F238E27FC236}">
                <a16:creationId xmlns:a16="http://schemas.microsoft.com/office/drawing/2014/main" id="{586F76D6-5559-4B6C-B8C4-8ADFAFC9DD6E}"/>
              </a:ext>
            </a:extLst>
          </p:cNvPr>
          <p:cNvSpPr/>
          <p:nvPr/>
        </p:nvSpPr>
        <p:spPr>
          <a:xfrm>
            <a:off x="617794" y="32604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5" name="Action Button: Custom 16">
            <a:hlinkClick r:id="" action="ppaction://noaction" highlightClick="1">
              <a:snd r:embed="rId9" name="adieu.wav"/>
            </a:hlinkClick>
            <a:extLst>
              <a:ext uri="{FF2B5EF4-FFF2-40B4-BE49-F238E27FC236}">
                <a16:creationId xmlns:a16="http://schemas.microsoft.com/office/drawing/2014/main" id="{04B0C8CE-E242-45A7-AB67-3DB3513C13D8}"/>
              </a:ext>
            </a:extLst>
          </p:cNvPr>
          <p:cNvSpPr/>
          <p:nvPr/>
        </p:nvSpPr>
        <p:spPr>
          <a:xfrm>
            <a:off x="6498433" y="3268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Action Button: Custom 16">
            <a:hlinkClick r:id="" action="ppaction://noaction" highlightClick="1">
              <a:snd r:embed="rId10" name="meuble.wav"/>
            </a:hlinkClick>
            <a:extLst>
              <a:ext uri="{FF2B5EF4-FFF2-40B4-BE49-F238E27FC236}">
                <a16:creationId xmlns:a16="http://schemas.microsoft.com/office/drawing/2014/main" id="{C19B747B-3CFC-42BC-BA17-EDBD47D93FE8}"/>
              </a:ext>
            </a:extLst>
          </p:cNvPr>
          <p:cNvSpPr/>
          <p:nvPr/>
        </p:nvSpPr>
        <p:spPr>
          <a:xfrm>
            <a:off x="6498433" y="37630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p>
        </p:txBody>
      </p:sp>
      <p:pic>
        <p:nvPicPr>
          <p:cNvPr id="1026" name="Picture 2" descr="Number, 2, Two, Digit, Background, Scrapbooking">
            <a:extLst>
              <a:ext uri="{FF2B5EF4-FFF2-40B4-BE49-F238E27FC236}">
                <a16:creationId xmlns:a16="http://schemas.microsoft.com/office/drawing/2014/main" id="{B3F4D8C0-FA05-4F01-ABF0-47918D6A67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3182" y="2812087"/>
            <a:ext cx="283327" cy="395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uter, Desktop, Workstation, Office, Hardware">
            <a:extLst>
              <a:ext uri="{FF2B5EF4-FFF2-40B4-BE49-F238E27FC236}">
                <a16:creationId xmlns:a16="http://schemas.microsoft.com/office/drawing/2014/main" id="{11CE02FB-09B5-44E7-8B72-354F0F1845F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3692" y="3763069"/>
            <a:ext cx="4845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Round Steak Clip Art">
            <a:extLst>
              <a:ext uri="{FF2B5EF4-FFF2-40B4-BE49-F238E27FC236}">
                <a16:creationId xmlns:a16="http://schemas.microsoft.com/office/drawing/2014/main" id="{ABD94201-ADBA-42DB-8ACB-66ED0701F6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4969" y="3306857"/>
            <a:ext cx="459751" cy="35913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2869BB8-F321-4879-BE97-0218376B21E8}"/>
              </a:ext>
            </a:extLst>
          </p:cNvPr>
          <p:cNvSpPr txBox="1"/>
          <p:nvPr/>
        </p:nvSpPr>
        <p:spPr>
          <a:xfrm>
            <a:off x="447565" y="4538604"/>
            <a:ext cx="11296870" cy="1446550"/>
          </a:xfrm>
          <a:prstGeom prst="rect">
            <a:avLst/>
          </a:prstGeom>
          <a:noFill/>
        </p:spPr>
        <p:txBody>
          <a:bodyPr wrap="square" rtlCol="0">
            <a:spAutoFit/>
          </a:bodyPr>
          <a:lstStyle/>
          <a:p>
            <a:r>
              <a:rPr lang="en-GB" sz="2000" dirty="0">
                <a:solidFill>
                  <a:schemeClr val="accent5">
                    <a:lumMod val="50000"/>
                  </a:schemeClr>
                </a:solidFill>
              </a:rPr>
              <a:t>What do you notice about the </a:t>
            </a:r>
            <a:r>
              <a:rPr lang="en-GB" sz="2000" b="1" dirty="0">
                <a:solidFill>
                  <a:schemeClr val="accent5">
                    <a:lumMod val="50000"/>
                  </a:schemeClr>
                </a:solidFill>
              </a:rPr>
              <a:t>spelling </a:t>
            </a:r>
            <a:r>
              <a:rPr lang="en-GB" sz="2000" dirty="0">
                <a:solidFill>
                  <a:schemeClr val="accent5">
                    <a:lumMod val="50000"/>
                  </a:schemeClr>
                </a:solidFill>
              </a:rPr>
              <a:t>of the words containing open [</a:t>
            </a:r>
            <a:r>
              <a:rPr lang="en-GB" sz="2000" dirty="0" err="1">
                <a:solidFill>
                  <a:schemeClr val="accent5">
                    <a:lumMod val="50000"/>
                  </a:schemeClr>
                </a:solidFill>
              </a:rPr>
              <a:t>eu</a:t>
            </a:r>
            <a:r>
              <a:rPr lang="en-GB" sz="2000" dirty="0">
                <a:solidFill>
                  <a:schemeClr val="accent5">
                    <a:lumMod val="50000"/>
                  </a:schemeClr>
                </a:solidFill>
              </a:rPr>
              <a:t>/</a:t>
            </a:r>
            <a:r>
              <a:rPr lang="en-GB" sz="2000" dirty="0" err="1">
                <a:solidFill>
                  <a:schemeClr val="accent5">
                    <a:lumMod val="50000"/>
                  </a:schemeClr>
                </a:solidFill>
              </a:rPr>
              <a:t>œu</a:t>
            </a:r>
            <a:r>
              <a:rPr lang="en-GB" sz="2000" dirty="0">
                <a:solidFill>
                  <a:schemeClr val="accent5">
                    <a:lumMod val="50000"/>
                  </a:schemeClr>
                </a:solidFill>
              </a:rPr>
              <a:t>] compared to those containing closed [</a:t>
            </a:r>
            <a:r>
              <a:rPr lang="en-GB" sz="2000" dirty="0" err="1">
                <a:solidFill>
                  <a:schemeClr val="accent5">
                    <a:lumMod val="50000"/>
                  </a:schemeClr>
                </a:solidFill>
              </a:rPr>
              <a:t>eu</a:t>
            </a:r>
            <a:r>
              <a:rPr lang="en-GB" sz="2000" dirty="0">
                <a:solidFill>
                  <a:schemeClr val="accent5">
                    <a:lumMod val="50000"/>
                  </a:schemeClr>
                </a:solidFill>
              </a:rPr>
              <a:t>/</a:t>
            </a:r>
            <a:r>
              <a:rPr lang="en-GB" sz="2000" dirty="0" err="1">
                <a:solidFill>
                  <a:schemeClr val="accent5">
                    <a:lumMod val="50000"/>
                  </a:schemeClr>
                </a:solidFill>
              </a:rPr>
              <a:t>œu</a:t>
            </a:r>
            <a:r>
              <a:rPr lang="en-GB" sz="2000" dirty="0">
                <a:solidFill>
                  <a:schemeClr val="accent5">
                    <a:lumMod val="50000"/>
                  </a:schemeClr>
                </a:solidFill>
              </a:rPr>
              <a:t>]?</a:t>
            </a:r>
          </a:p>
          <a:p>
            <a:endParaRPr lang="en-GB" sz="2400" dirty="0">
              <a:solidFill>
                <a:schemeClr val="accent5">
                  <a:lumMod val="50000"/>
                </a:schemeClr>
              </a:solidFill>
            </a:endParaRPr>
          </a:p>
          <a:p>
            <a:pPr algn="ctr"/>
            <a:r>
              <a:rPr lang="en-GB" sz="2400" dirty="0">
                <a:solidFill>
                  <a:schemeClr val="accent5">
                    <a:lumMod val="50000"/>
                  </a:schemeClr>
                </a:solidFill>
              </a:rPr>
              <a:t>If the vowel is followed by a </a:t>
            </a:r>
            <a:r>
              <a:rPr lang="en-GB" sz="2400" b="1" dirty="0">
                <a:solidFill>
                  <a:schemeClr val="accent5">
                    <a:lumMod val="50000"/>
                  </a:schemeClr>
                </a:solidFill>
              </a:rPr>
              <a:t>pronounced consonant</a:t>
            </a:r>
            <a:r>
              <a:rPr lang="en-GB" sz="2400" dirty="0">
                <a:solidFill>
                  <a:schemeClr val="accent5">
                    <a:lumMod val="50000"/>
                  </a:schemeClr>
                </a:solidFill>
              </a:rPr>
              <a:t> (</a:t>
            </a:r>
            <a:r>
              <a:rPr lang="en-GB" sz="2400" b="1" dirty="0">
                <a:solidFill>
                  <a:srgbClr val="EE6000"/>
                </a:solidFill>
              </a:rPr>
              <a:t>not</a:t>
            </a:r>
            <a:r>
              <a:rPr lang="en-GB" sz="2400" dirty="0">
                <a:solidFill>
                  <a:schemeClr val="accent5">
                    <a:lumMod val="50000"/>
                  </a:schemeClr>
                </a:solidFill>
              </a:rPr>
              <a:t> an SFC), it is </a:t>
            </a:r>
            <a:r>
              <a:rPr lang="en-GB" sz="2400" b="1" dirty="0">
                <a:solidFill>
                  <a:schemeClr val="accent5">
                    <a:lumMod val="50000"/>
                  </a:schemeClr>
                </a:solidFill>
              </a:rPr>
              <a:t>open.</a:t>
            </a:r>
            <a:r>
              <a:rPr lang="en-GB" sz="2400" dirty="0">
                <a:solidFill>
                  <a:schemeClr val="accent5">
                    <a:lumMod val="50000"/>
                  </a:schemeClr>
                </a:solidFill>
              </a:rPr>
              <a:t> </a:t>
            </a:r>
          </a:p>
        </p:txBody>
      </p:sp>
      <p:grpSp>
        <p:nvGrpSpPr>
          <p:cNvPr id="93" name="Group 92">
            <a:extLst>
              <a:ext uri="{FF2B5EF4-FFF2-40B4-BE49-F238E27FC236}">
                <a16:creationId xmlns:a16="http://schemas.microsoft.com/office/drawing/2014/main" id="{884E3796-C8CE-4018-9DC2-110E2D177E5B}"/>
              </a:ext>
            </a:extLst>
          </p:cNvPr>
          <p:cNvGrpSpPr/>
          <p:nvPr/>
        </p:nvGrpSpPr>
        <p:grpSpPr>
          <a:xfrm>
            <a:off x="1828800" y="2835177"/>
            <a:ext cx="6241831" cy="1319792"/>
            <a:chOff x="1828800" y="2682777"/>
            <a:chExt cx="6241831" cy="1319792"/>
          </a:xfrm>
        </p:grpSpPr>
        <p:sp>
          <p:nvSpPr>
            <p:cNvPr id="84" name="Oval 83">
              <a:extLst>
                <a:ext uri="{FF2B5EF4-FFF2-40B4-BE49-F238E27FC236}">
                  <a16:creationId xmlns:a16="http://schemas.microsoft.com/office/drawing/2014/main" id="{9EC3EC34-7F55-415E-B69B-D8A5F37893D0}"/>
                </a:ext>
              </a:extLst>
            </p:cNvPr>
            <p:cNvSpPr/>
            <p:nvPr/>
          </p:nvSpPr>
          <p:spPr>
            <a:xfrm>
              <a:off x="1828800" y="3136075"/>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EDD2C295-E7DC-42A5-8C00-08D5F664B103}"/>
                </a:ext>
              </a:extLst>
            </p:cNvPr>
            <p:cNvSpPr/>
            <p:nvPr/>
          </p:nvSpPr>
          <p:spPr>
            <a:xfrm>
              <a:off x="2395746" y="3652751"/>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1AE3DE24-9B7F-4A14-A96E-FFE2E34F28AA}"/>
                </a:ext>
              </a:extLst>
            </p:cNvPr>
            <p:cNvSpPr/>
            <p:nvPr/>
          </p:nvSpPr>
          <p:spPr>
            <a:xfrm>
              <a:off x="7880131" y="2682777"/>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a:extLst>
                <a:ext uri="{FF2B5EF4-FFF2-40B4-BE49-F238E27FC236}">
                  <a16:creationId xmlns:a16="http://schemas.microsoft.com/office/drawing/2014/main" id="{B7394B8D-0F44-49CD-8DD5-C1583F7C2043}"/>
                </a:ext>
              </a:extLst>
            </p:cNvPr>
            <p:cNvSpPr/>
            <p:nvPr/>
          </p:nvSpPr>
          <p:spPr>
            <a:xfrm>
              <a:off x="7689631" y="3650497"/>
              <a:ext cx="190500" cy="349818"/>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Action Button: Custom 16">
            <a:hlinkClick r:id="" action="ppaction://noaction" highlightClick="1">
              <a:snd r:embed="rId14" name="ordinateur.wav"/>
            </a:hlinkClick>
            <a:extLst>
              <a:ext uri="{FF2B5EF4-FFF2-40B4-BE49-F238E27FC236}">
                <a16:creationId xmlns:a16="http://schemas.microsoft.com/office/drawing/2014/main" id="{294B81A8-CA89-43E7-8B5D-19826F44F205}"/>
              </a:ext>
            </a:extLst>
          </p:cNvPr>
          <p:cNvSpPr/>
          <p:nvPr/>
        </p:nvSpPr>
        <p:spPr>
          <a:xfrm>
            <a:off x="606499" y="3759194"/>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Action Button: Custom 16">
            <a:hlinkClick r:id="" action="ppaction://noaction" highlightClick="1">
              <a:snd r:embed="rId15" name="rumeur.wav"/>
            </a:hlinkClick>
            <a:extLst>
              <a:ext uri="{FF2B5EF4-FFF2-40B4-BE49-F238E27FC236}">
                <a16:creationId xmlns:a16="http://schemas.microsoft.com/office/drawing/2014/main" id="{52EA162E-DA9C-48D9-A71E-B4FF0056702F}"/>
              </a:ext>
            </a:extLst>
          </p:cNvPr>
          <p:cNvSpPr/>
          <p:nvPr/>
        </p:nvSpPr>
        <p:spPr>
          <a:xfrm>
            <a:off x="6498433" y="27486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oogle Shape;236;p5" descr="Table for exercises">
            <a:extLst>
              <a:ext uri="{FF2B5EF4-FFF2-40B4-BE49-F238E27FC236}">
                <a16:creationId xmlns:a16="http://schemas.microsoft.com/office/drawing/2014/main" id="{2E1AC7C4-97C2-4EA6-9598-14EFD56AD282}"/>
              </a:ext>
            </a:extLst>
          </p:cNvPr>
          <p:cNvGraphicFramePr/>
          <p:nvPr/>
        </p:nvGraphicFramePr>
        <p:xfrm>
          <a:off x="6179847" y="2226987"/>
          <a:ext cx="5624476" cy="3740877"/>
        </p:xfrm>
        <a:graphic>
          <a:graphicData uri="http://schemas.openxmlformats.org/drawingml/2006/table">
            <a:tbl>
              <a:tblPr firstRow="1" bandRow="1">
                <a:noFill/>
              </a:tblPr>
              <a:tblGrid>
                <a:gridCol w="720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gridCol w="2024476">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solidFill>
                            <a:srgbClr val="1F3864"/>
                          </a:solidFill>
                        </a:rPr>
                        <a:t> </a:t>
                      </a: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42311">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830562" y="249870"/>
            <a:ext cx="2079358" cy="39006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3" name="Google Shape;236;p5" descr="Table for exercises">
            <a:extLst>
              <a:ext uri="{FF2B5EF4-FFF2-40B4-BE49-F238E27FC236}">
                <a16:creationId xmlns:a16="http://schemas.microsoft.com/office/drawing/2014/main" id="{E6B7C435-EA12-4421-97ED-E9DAD5401762}"/>
              </a:ext>
            </a:extLst>
          </p:cNvPr>
          <p:cNvGraphicFramePr/>
          <p:nvPr/>
        </p:nvGraphicFramePr>
        <p:xfrm>
          <a:off x="181964" y="1253126"/>
          <a:ext cx="5624476" cy="3496745"/>
        </p:xfrm>
        <a:graphic>
          <a:graphicData uri="http://schemas.openxmlformats.org/drawingml/2006/table">
            <a:tbl>
              <a:tblPr firstRow="1" bandRow="1">
                <a:noFill/>
              </a:tblPr>
              <a:tblGrid>
                <a:gridCol w="720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gridCol w="2024476">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a:solidFill>
                            <a:srgbClr val="1F3864"/>
                          </a:solidFill>
                        </a:rPr>
                        <a:t> </a:t>
                      </a:r>
                      <a:endParaRPr sz="2000" b="1" u="none" strike="noStrike" cap="none"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lang="en-GB" sz="20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4" name="Google Shape;238;p5">
            <a:extLst>
              <a:ext uri="{FF2B5EF4-FFF2-40B4-BE49-F238E27FC236}">
                <a16:creationId xmlns:a16="http://schemas.microsoft.com/office/drawing/2014/main" id="{9FC17EC7-B77D-4DFC-AACA-E43CE523A018}"/>
              </a:ext>
            </a:extLst>
          </p:cNvPr>
          <p:cNvSpPr txBox="1"/>
          <p:nvPr/>
        </p:nvSpPr>
        <p:spPr>
          <a:xfrm>
            <a:off x="3831897" y="1299822"/>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montagne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59" name="Google Shape;243;p5">
            <a:extLst>
              <a:ext uri="{FF2B5EF4-FFF2-40B4-BE49-F238E27FC236}">
                <a16:creationId xmlns:a16="http://schemas.microsoft.com/office/drawing/2014/main" id="{01DCFAB7-039C-41A4-A681-67D8D3F3096F}"/>
              </a:ext>
            </a:extLst>
          </p:cNvPr>
          <p:cNvSpPr txBox="1"/>
          <p:nvPr/>
        </p:nvSpPr>
        <p:spPr>
          <a:xfrm>
            <a:off x="3852155" y="1796140"/>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proposer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0" name="Google Shape;244;p5">
            <a:extLst>
              <a:ext uri="{FF2B5EF4-FFF2-40B4-BE49-F238E27FC236}">
                <a16:creationId xmlns:a16="http://schemas.microsoft.com/office/drawing/2014/main" id="{FCD11CCB-C979-42D0-97DE-292F772D4EE0}"/>
              </a:ext>
            </a:extLst>
          </p:cNvPr>
          <p:cNvSpPr txBox="1"/>
          <p:nvPr/>
        </p:nvSpPr>
        <p:spPr>
          <a:xfrm>
            <a:off x="952823" y="1804420"/>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suggest doing</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2" name="Google Shape;246;p5">
            <a:extLst>
              <a:ext uri="{FF2B5EF4-FFF2-40B4-BE49-F238E27FC236}">
                <a16:creationId xmlns:a16="http://schemas.microsoft.com/office/drawing/2014/main" id="{C13155A8-EFAC-4B0D-8A35-350D5E153D3F}"/>
              </a:ext>
            </a:extLst>
          </p:cNvPr>
          <p:cNvSpPr txBox="1"/>
          <p:nvPr/>
        </p:nvSpPr>
        <p:spPr>
          <a:xfrm>
            <a:off x="3851513" y="2292458"/>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Suisse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3" name="Google Shape;247;p5">
            <a:extLst>
              <a:ext uri="{FF2B5EF4-FFF2-40B4-BE49-F238E27FC236}">
                <a16:creationId xmlns:a16="http://schemas.microsoft.com/office/drawing/2014/main" id="{03F07C84-A070-4150-AD3D-46953229704D}"/>
              </a:ext>
            </a:extLst>
          </p:cNvPr>
          <p:cNvSpPr txBox="1"/>
          <p:nvPr/>
        </p:nvSpPr>
        <p:spPr>
          <a:xfrm>
            <a:off x="952823" y="2304376"/>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Switzerland</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5" name="Google Shape;249;p5">
            <a:extLst>
              <a:ext uri="{FF2B5EF4-FFF2-40B4-BE49-F238E27FC236}">
                <a16:creationId xmlns:a16="http://schemas.microsoft.com/office/drawing/2014/main" id="{73F0BD1D-6F92-476B-9523-DA99D9185DB9}"/>
              </a:ext>
            </a:extLst>
          </p:cNvPr>
          <p:cNvSpPr txBox="1"/>
          <p:nvPr/>
        </p:nvSpPr>
        <p:spPr>
          <a:xfrm>
            <a:off x="3851513" y="3285094"/>
            <a:ext cx="1847055" cy="43849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emporter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6" name="Google Shape;250;p5">
            <a:extLst>
              <a:ext uri="{FF2B5EF4-FFF2-40B4-BE49-F238E27FC236}">
                <a16:creationId xmlns:a16="http://schemas.microsoft.com/office/drawing/2014/main" id="{196818F7-4FE0-4857-A1F4-62025F4B82E5}"/>
              </a:ext>
            </a:extLst>
          </p:cNvPr>
          <p:cNvSpPr txBox="1"/>
          <p:nvPr/>
        </p:nvSpPr>
        <p:spPr>
          <a:xfrm>
            <a:off x="952824" y="3304288"/>
            <a:ext cx="2337652"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take with,</a:t>
            </a:r>
          </a:p>
          <a:p>
            <a:pPr marL="0" marR="0" lvl="0" indent="0" algn="l" defTabSz="914400" rtl="0" eaLnBrk="1" fontAlgn="auto" latinLnBrk="0" hangingPunct="1">
              <a:lnSpc>
                <a:spcPct val="100000"/>
              </a:lnSpc>
              <a:spcBef>
                <a:spcPts val="0"/>
              </a:spcBef>
              <a:spcAft>
                <a:spcPts val="0"/>
              </a:spcAft>
              <a:buClr>
                <a:srgbClr val="000000"/>
              </a:buClr>
              <a:buSzPts val="2800"/>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taking with</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8" name="Google Shape;252;p5">
            <a:extLst>
              <a:ext uri="{FF2B5EF4-FFF2-40B4-BE49-F238E27FC236}">
                <a16:creationId xmlns:a16="http://schemas.microsoft.com/office/drawing/2014/main" id="{5497A451-F9AF-4210-852F-96723B874D26}"/>
              </a:ext>
            </a:extLst>
          </p:cNvPr>
          <p:cNvSpPr txBox="1"/>
          <p:nvPr/>
        </p:nvSpPr>
        <p:spPr>
          <a:xfrm>
            <a:off x="3887703" y="4284563"/>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vue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9" name="Google Shape;253;p5">
            <a:extLst>
              <a:ext uri="{FF2B5EF4-FFF2-40B4-BE49-F238E27FC236}">
                <a16:creationId xmlns:a16="http://schemas.microsoft.com/office/drawing/2014/main" id="{D350399A-F022-4A85-8B07-143AFBF5EB06}"/>
              </a:ext>
            </a:extLst>
          </p:cNvPr>
          <p:cNvSpPr txBox="1"/>
          <p:nvPr/>
        </p:nvSpPr>
        <p:spPr>
          <a:xfrm>
            <a:off x="952823" y="4321327"/>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view</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1" name="Google Shape;255;p5">
            <a:extLst>
              <a:ext uri="{FF2B5EF4-FFF2-40B4-BE49-F238E27FC236}">
                <a16:creationId xmlns:a16="http://schemas.microsoft.com/office/drawing/2014/main" id="{C48BF80F-CA69-4236-8D92-46A8C1A161EC}"/>
              </a:ext>
            </a:extLst>
          </p:cNvPr>
          <p:cNvSpPr txBox="1"/>
          <p:nvPr/>
        </p:nvSpPr>
        <p:spPr>
          <a:xfrm>
            <a:off x="3871130" y="2788776"/>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Century Gothic"/>
                <a:cs typeface="Century Gothic"/>
                <a:sym typeface="Century Gothic"/>
              </a:rPr>
              <a:t>forêt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2" name="Google Shape;256;p5">
            <a:extLst>
              <a:ext uri="{FF2B5EF4-FFF2-40B4-BE49-F238E27FC236}">
                <a16:creationId xmlns:a16="http://schemas.microsoft.com/office/drawing/2014/main" id="{B335CB2E-93FC-485C-9C13-4FB6BEC13706}"/>
              </a:ext>
            </a:extLst>
          </p:cNvPr>
          <p:cNvSpPr txBox="1"/>
          <p:nvPr/>
        </p:nvSpPr>
        <p:spPr>
          <a:xfrm>
            <a:off x="962951" y="2804332"/>
            <a:ext cx="288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forest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9" name="Rectangle 78">
            <a:extLst>
              <a:ext uri="{FF2B5EF4-FFF2-40B4-BE49-F238E27FC236}">
                <a16:creationId xmlns:a16="http://schemas.microsoft.com/office/drawing/2014/main" id="{4FA8F523-5D64-4F46-956C-A751058DD738}"/>
              </a:ext>
            </a:extLst>
          </p:cNvPr>
          <p:cNvSpPr/>
          <p:nvPr/>
        </p:nvSpPr>
        <p:spPr>
          <a:xfrm>
            <a:off x="952823" y="1304424"/>
            <a:ext cx="28800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mountain</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4" name="emporter.wav"/>
            </a:hlinkClick>
            <a:extLst>
              <a:ext uri="{FF2B5EF4-FFF2-40B4-BE49-F238E27FC236}">
                <a16:creationId xmlns:a16="http://schemas.microsoft.com/office/drawing/2014/main" id="{836F68C9-8A55-4F81-BC8D-AE5CB12B2608}"/>
              </a:ext>
            </a:extLst>
          </p:cNvPr>
          <p:cNvSpPr/>
          <p:nvPr/>
        </p:nvSpPr>
        <p:spPr>
          <a:xfrm>
            <a:off x="317815" y="353775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Action Button: Custom 16">
            <a:hlinkClick r:id="" action="ppaction://noaction" highlightClick="1">
              <a:snd r:embed="rId5" name="la foret.wav"/>
            </a:hlinkClick>
            <a:extLst>
              <a:ext uri="{FF2B5EF4-FFF2-40B4-BE49-F238E27FC236}">
                <a16:creationId xmlns:a16="http://schemas.microsoft.com/office/drawing/2014/main" id="{AA297CC3-0506-4377-A3DE-6E1A967875B7}"/>
              </a:ext>
            </a:extLst>
          </p:cNvPr>
          <p:cNvSpPr/>
          <p:nvPr/>
        </p:nvSpPr>
        <p:spPr>
          <a:xfrm>
            <a:off x="330370" y="279174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Action Button: Custom 16">
            <a:hlinkClick r:id="" action="ppaction://noaction" highlightClick="1">
              <a:snd r:embed="rId6" name="proposer.wav"/>
            </a:hlinkClick>
            <a:extLst>
              <a:ext uri="{FF2B5EF4-FFF2-40B4-BE49-F238E27FC236}">
                <a16:creationId xmlns:a16="http://schemas.microsoft.com/office/drawing/2014/main" id="{DD613BDD-78F7-49FE-93A0-6081B1F0530E}"/>
              </a:ext>
            </a:extLst>
          </p:cNvPr>
          <p:cNvSpPr/>
          <p:nvPr/>
        </p:nvSpPr>
        <p:spPr>
          <a:xfrm>
            <a:off x="334584" y="179498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7" name="la montagne.wav"/>
            </a:hlinkClick>
            <a:extLst>
              <a:ext uri="{FF2B5EF4-FFF2-40B4-BE49-F238E27FC236}">
                <a16:creationId xmlns:a16="http://schemas.microsoft.com/office/drawing/2014/main" id="{D017ACCF-D4AC-4982-A7F6-5A9A9F21705D}"/>
              </a:ext>
            </a:extLst>
          </p:cNvPr>
          <p:cNvSpPr/>
          <p:nvPr/>
        </p:nvSpPr>
        <p:spPr>
          <a:xfrm>
            <a:off x="334584" y="129660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8" name="la suisse.wav"/>
            </a:hlinkClick>
            <a:extLst>
              <a:ext uri="{FF2B5EF4-FFF2-40B4-BE49-F238E27FC236}">
                <a16:creationId xmlns:a16="http://schemas.microsoft.com/office/drawing/2014/main" id="{D81C288A-A55A-4284-8CD7-E60117B9808D}"/>
              </a:ext>
            </a:extLst>
          </p:cNvPr>
          <p:cNvSpPr/>
          <p:nvPr/>
        </p:nvSpPr>
        <p:spPr>
          <a:xfrm>
            <a:off x="334584" y="229336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9" name="la vue.wav"/>
            </a:hlinkClick>
            <a:extLst>
              <a:ext uri="{FF2B5EF4-FFF2-40B4-BE49-F238E27FC236}">
                <a16:creationId xmlns:a16="http://schemas.microsoft.com/office/drawing/2014/main" id="{78F9F197-FB83-49A4-B2A8-F46BF6E62C36}"/>
              </a:ext>
            </a:extLst>
          </p:cNvPr>
          <p:cNvSpPr/>
          <p:nvPr/>
        </p:nvSpPr>
        <p:spPr>
          <a:xfrm>
            <a:off x="330370" y="426977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7" name="Google Shape;240;p5">
            <a:extLst>
              <a:ext uri="{FF2B5EF4-FFF2-40B4-BE49-F238E27FC236}">
                <a16:creationId xmlns:a16="http://schemas.microsoft.com/office/drawing/2014/main" id="{1F3B3EDF-DA1A-4EDA-92DD-F2A5971C636D}"/>
              </a:ext>
            </a:extLst>
          </p:cNvPr>
          <p:cNvSpPr txBox="1"/>
          <p:nvPr/>
        </p:nvSpPr>
        <p:spPr>
          <a:xfrm>
            <a:off x="9830562" y="2280153"/>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voyager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48" name="Google Shape;241;p5">
            <a:extLst>
              <a:ext uri="{FF2B5EF4-FFF2-40B4-BE49-F238E27FC236}">
                <a16:creationId xmlns:a16="http://schemas.microsoft.com/office/drawing/2014/main" id="{06611C24-E71D-4CFB-B62A-7CC969C2D3DB}"/>
              </a:ext>
            </a:extLst>
          </p:cNvPr>
          <p:cNvSpPr txBox="1"/>
          <p:nvPr/>
        </p:nvSpPr>
        <p:spPr>
          <a:xfrm>
            <a:off x="7001318" y="2301872"/>
            <a:ext cx="360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travel, travelling</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3" name="Google Shape;258;p5">
            <a:extLst>
              <a:ext uri="{FF2B5EF4-FFF2-40B4-BE49-F238E27FC236}">
                <a16:creationId xmlns:a16="http://schemas.microsoft.com/office/drawing/2014/main" id="{770465A7-895E-4044-A24C-F38450EC4B4B}"/>
              </a:ext>
            </a:extLst>
          </p:cNvPr>
          <p:cNvSpPr txBox="1"/>
          <p:nvPr/>
        </p:nvSpPr>
        <p:spPr>
          <a:xfrm>
            <a:off x="9830562" y="3254394"/>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frontière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6" name="Google Shape;259;p5">
            <a:extLst>
              <a:ext uri="{FF2B5EF4-FFF2-40B4-BE49-F238E27FC236}">
                <a16:creationId xmlns:a16="http://schemas.microsoft.com/office/drawing/2014/main" id="{A6F4AC03-A351-41D9-BA93-358BFAD58DB5}"/>
              </a:ext>
            </a:extLst>
          </p:cNvPr>
          <p:cNvSpPr txBox="1"/>
          <p:nvPr/>
        </p:nvSpPr>
        <p:spPr>
          <a:xfrm>
            <a:off x="7001318" y="3301784"/>
            <a:ext cx="360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border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80" name="Google Shape;262;p5">
            <a:extLst>
              <a:ext uri="{FF2B5EF4-FFF2-40B4-BE49-F238E27FC236}">
                <a16:creationId xmlns:a16="http://schemas.microsoft.com/office/drawing/2014/main" id="{1CF14685-D4B0-4292-924F-CACA102F6BBE}"/>
              </a:ext>
            </a:extLst>
          </p:cNvPr>
          <p:cNvSpPr txBox="1"/>
          <p:nvPr/>
        </p:nvSpPr>
        <p:spPr>
          <a:xfrm>
            <a:off x="6991190" y="2801828"/>
            <a:ext cx="360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swiss</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81" name="Google Shape;261;p5">
            <a:extLst>
              <a:ext uri="{FF2B5EF4-FFF2-40B4-BE49-F238E27FC236}">
                <a16:creationId xmlns:a16="http://schemas.microsoft.com/office/drawing/2014/main" id="{42191412-08E5-4B7D-95C3-1FBE3F35C4DD}"/>
              </a:ext>
            </a:extLst>
          </p:cNvPr>
          <p:cNvSpPr txBox="1"/>
          <p:nvPr/>
        </p:nvSpPr>
        <p:spPr>
          <a:xfrm>
            <a:off x="9835790" y="2754438"/>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suisse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89" name="Action Button: Custom 16">
            <a:hlinkClick r:id="" action="ppaction://noaction" highlightClick="1">
              <a:snd r:embed="rId10" name="voyager.wav"/>
            </a:hlinkClick>
            <a:extLst>
              <a:ext uri="{FF2B5EF4-FFF2-40B4-BE49-F238E27FC236}">
                <a16:creationId xmlns:a16="http://schemas.microsoft.com/office/drawing/2014/main" id="{7A0B7883-5F72-4259-A22E-E0E440DFD6F1}"/>
              </a:ext>
            </a:extLst>
          </p:cNvPr>
          <p:cNvSpPr/>
          <p:nvPr/>
        </p:nvSpPr>
        <p:spPr>
          <a:xfrm>
            <a:off x="6341502" y="224784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1" name="suisse.wav"/>
            </a:hlinkClick>
            <a:extLst>
              <a:ext uri="{FF2B5EF4-FFF2-40B4-BE49-F238E27FC236}">
                <a16:creationId xmlns:a16="http://schemas.microsoft.com/office/drawing/2014/main" id="{2E275F8E-8491-4CC0-86D2-C27587F17F2D}"/>
              </a:ext>
            </a:extLst>
          </p:cNvPr>
          <p:cNvSpPr/>
          <p:nvPr/>
        </p:nvSpPr>
        <p:spPr>
          <a:xfrm>
            <a:off x="6341502" y="274622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2" name="la frontiere.wav"/>
            </a:hlinkClick>
            <a:extLst>
              <a:ext uri="{FF2B5EF4-FFF2-40B4-BE49-F238E27FC236}">
                <a16:creationId xmlns:a16="http://schemas.microsoft.com/office/drawing/2014/main" id="{AE4FC54F-32C2-4B2C-8958-FA53009389D4}"/>
              </a:ext>
            </a:extLst>
          </p:cNvPr>
          <p:cNvSpPr/>
          <p:nvPr/>
        </p:nvSpPr>
        <p:spPr>
          <a:xfrm>
            <a:off x="6341502" y="32445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92" name="Action Button: Custom 16">
            <a:hlinkClick r:id="" action="ppaction://noaction" highlightClick="1">
              <a:snd r:embed="rId13" name="traverser.wav"/>
            </a:hlinkClick>
            <a:extLst>
              <a:ext uri="{FF2B5EF4-FFF2-40B4-BE49-F238E27FC236}">
                <a16:creationId xmlns:a16="http://schemas.microsoft.com/office/drawing/2014/main" id="{6E7521A5-FEB3-4C73-9BDB-DA80C45152C1}"/>
              </a:ext>
            </a:extLst>
          </p:cNvPr>
          <p:cNvSpPr/>
          <p:nvPr/>
        </p:nvSpPr>
        <p:spPr>
          <a:xfrm>
            <a:off x="6341502" y="3970441"/>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93" name="Google Shape;258;p5">
            <a:extLst>
              <a:ext uri="{FF2B5EF4-FFF2-40B4-BE49-F238E27FC236}">
                <a16:creationId xmlns:a16="http://schemas.microsoft.com/office/drawing/2014/main" id="{D3413E79-AAB6-4F50-B18F-6FCED1518B83}"/>
              </a:ext>
            </a:extLst>
          </p:cNvPr>
          <p:cNvSpPr txBox="1"/>
          <p:nvPr/>
        </p:nvSpPr>
        <p:spPr>
          <a:xfrm>
            <a:off x="9830562" y="3701065"/>
            <a:ext cx="216000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traverser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94" name="Google Shape;259;p5">
            <a:extLst>
              <a:ext uri="{FF2B5EF4-FFF2-40B4-BE49-F238E27FC236}">
                <a16:creationId xmlns:a16="http://schemas.microsoft.com/office/drawing/2014/main" id="{352F9904-1822-47EB-B064-3F48BE8F0AE2}"/>
              </a:ext>
            </a:extLst>
          </p:cNvPr>
          <p:cNvSpPr txBox="1"/>
          <p:nvPr/>
        </p:nvSpPr>
        <p:spPr>
          <a:xfrm>
            <a:off x="7001318" y="3801741"/>
            <a:ext cx="21891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cross,</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go through</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 name="Action Button: Custom 16">
            <a:hlinkClick r:id="" action="ppaction://noaction" highlightClick="1">
              <a:snd r:embed="rId14" name="la geneve.wav"/>
            </a:hlinkClick>
            <a:extLst>
              <a:ext uri="{FF2B5EF4-FFF2-40B4-BE49-F238E27FC236}">
                <a16:creationId xmlns:a16="http://schemas.microsoft.com/office/drawing/2014/main" id="{74124D54-5AB8-429C-98A7-284AD164D4BF}"/>
              </a:ext>
            </a:extLst>
          </p:cNvPr>
          <p:cNvSpPr/>
          <p:nvPr/>
        </p:nvSpPr>
        <p:spPr>
          <a:xfrm>
            <a:off x="6341501" y="4766996"/>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 name="Action Button: Custom 16">
            <a:hlinkClick r:id="" action="ppaction://noaction" highlightClick="1">
              <a:snd r:embed="rId15" name="il y avait.wav"/>
            </a:hlinkClick>
            <a:extLst>
              <a:ext uri="{FF2B5EF4-FFF2-40B4-BE49-F238E27FC236}">
                <a16:creationId xmlns:a16="http://schemas.microsoft.com/office/drawing/2014/main" id="{B41E650A-E954-4C24-8E79-E978841D6345}"/>
              </a:ext>
            </a:extLst>
          </p:cNvPr>
          <p:cNvSpPr/>
          <p:nvPr/>
        </p:nvSpPr>
        <p:spPr>
          <a:xfrm>
            <a:off x="6341501" y="5365269"/>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98" name="Google Shape;259;p5">
            <a:extLst>
              <a:ext uri="{FF2B5EF4-FFF2-40B4-BE49-F238E27FC236}">
                <a16:creationId xmlns:a16="http://schemas.microsoft.com/office/drawing/2014/main" id="{00EBF4FF-A427-40BB-AE2C-ABCD62BE25CF}"/>
              </a:ext>
            </a:extLst>
          </p:cNvPr>
          <p:cNvSpPr txBox="1"/>
          <p:nvPr/>
        </p:nvSpPr>
        <p:spPr>
          <a:xfrm>
            <a:off x="6975582" y="4716589"/>
            <a:ext cx="218914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Geneva</a:t>
            </a:r>
          </a:p>
        </p:txBody>
      </p:sp>
      <p:sp>
        <p:nvSpPr>
          <p:cNvPr id="99" name="Google Shape;259;p5">
            <a:extLst>
              <a:ext uri="{FF2B5EF4-FFF2-40B4-BE49-F238E27FC236}">
                <a16:creationId xmlns:a16="http://schemas.microsoft.com/office/drawing/2014/main" id="{0DDBEDB1-D677-4E1A-BCEB-E4574C66F879}"/>
              </a:ext>
            </a:extLst>
          </p:cNvPr>
          <p:cNvSpPr txBox="1"/>
          <p:nvPr/>
        </p:nvSpPr>
        <p:spPr>
          <a:xfrm>
            <a:off x="9801418" y="4772339"/>
            <a:ext cx="218914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Genève</a:t>
            </a:r>
          </a:p>
        </p:txBody>
      </p:sp>
      <p:sp>
        <p:nvSpPr>
          <p:cNvPr id="100" name="Google Shape;259;p5">
            <a:extLst>
              <a:ext uri="{FF2B5EF4-FFF2-40B4-BE49-F238E27FC236}">
                <a16:creationId xmlns:a16="http://schemas.microsoft.com/office/drawing/2014/main" id="{FACC0E49-D7F9-4ECA-B931-5883E31D6B42}"/>
              </a:ext>
            </a:extLst>
          </p:cNvPr>
          <p:cNvSpPr txBox="1"/>
          <p:nvPr/>
        </p:nvSpPr>
        <p:spPr>
          <a:xfrm>
            <a:off x="7001318" y="5243556"/>
            <a:ext cx="21891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there was, there were</a:t>
            </a:r>
          </a:p>
        </p:txBody>
      </p:sp>
      <p:sp>
        <p:nvSpPr>
          <p:cNvPr id="101" name="Google Shape;259;p5">
            <a:extLst>
              <a:ext uri="{FF2B5EF4-FFF2-40B4-BE49-F238E27FC236}">
                <a16:creationId xmlns:a16="http://schemas.microsoft.com/office/drawing/2014/main" id="{FC916158-CDA8-47DB-A7E8-98C653EC9685}"/>
              </a:ext>
            </a:extLst>
          </p:cNvPr>
          <p:cNvSpPr txBox="1"/>
          <p:nvPr/>
        </p:nvSpPr>
        <p:spPr>
          <a:xfrm>
            <a:off x="9801418" y="5235138"/>
            <a:ext cx="218914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il</a:t>
            </a: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y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avait</a:t>
            </a:r>
            <a:endPar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2" name="Rectangle 11">
            <a:extLst>
              <a:ext uri="{FF2B5EF4-FFF2-40B4-BE49-F238E27FC236}">
                <a16:creationId xmlns:a16="http://schemas.microsoft.com/office/drawing/2014/main" id="{93D1216C-5113-473D-9A90-ED8441DFC976}"/>
              </a:ext>
            </a:extLst>
          </p:cNvPr>
          <p:cNvSpPr/>
          <p:nvPr/>
        </p:nvSpPr>
        <p:spPr>
          <a:xfrm>
            <a:off x="962951" y="1317300"/>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C26C80D-25C8-4350-A425-48B3D1806880}"/>
              </a:ext>
            </a:extLst>
          </p:cNvPr>
          <p:cNvSpPr/>
          <p:nvPr/>
        </p:nvSpPr>
        <p:spPr>
          <a:xfrm>
            <a:off x="962950" y="1818155"/>
            <a:ext cx="2515797" cy="39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C269BF-CE2A-4341-8737-DEB923F6E220}"/>
              </a:ext>
            </a:extLst>
          </p:cNvPr>
          <p:cNvSpPr/>
          <p:nvPr/>
        </p:nvSpPr>
        <p:spPr>
          <a:xfrm>
            <a:off x="924980" y="2306629"/>
            <a:ext cx="2515797" cy="39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BFEDB74-96EE-4343-8FD7-177FE4DA6B65}"/>
              </a:ext>
            </a:extLst>
          </p:cNvPr>
          <p:cNvSpPr/>
          <p:nvPr/>
        </p:nvSpPr>
        <p:spPr>
          <a:xfrm>
            <a:off x="980058" y="2785015"/>
            <a:ext cx="2515797" cy="39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491104D-D3C6-4A3C-8463-D074A5D400D9}"/>
              </a:ext>
            </a:extLst>
          </p:cNvPr>
          <p:cNvSpPr/>
          <p:nvPr/>
        </p:nvSpPr>
        <p:spPr>
          <a:xfrm>
            <a:off x="1020446" y="3287446"/>
            <a:ext cx="2497845" cy="844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30750D1-2844-4653-825E-05D0EE82577F}"/>
              </a:ext>
            </a:extLst>
          </p:cNvPr>
          <p:cNvSpPr/>
          <p:nvPr/>
        </p:nvSpPr>
        <p:spPr>
          <a:xfrm>
            <a:off x="990185" y="4328790"/>
            <a:ext cx="2497845" cy="31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68B387E-A8FC-40D1-891F-AAF761071CEB}"/>
              </a:ext>
            </a:extLst>
          </p:cNvPr>
          <p:cNvSpPr/>
          <p:nvPr/>
        </p:nvSpPr>
        <p:spPr>
          <a:xfrm>
            <a:off x="7036401" y="2319619"/>
            <a:ext cx="2665005" cy="3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7833B7-CC27-43B7-B6CE-85ECEAB379DA}"/>
              </a:ext>
            </a:extLst>
          </p:cNvPr>
          <p:cNvSpPr/>
          <p:nvPr/>
        </p:nvSpPr>
        <p:spPr>
          <a:xfrm>
            <a:off x="7001318" y="2784520"/>
            <a:ext cx="2665005" cy="3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C0E458E-FBDB-45EC-9FAA-07C1EA9F6379}"/>
              </a:ext>
            </a:extLst>
          </p:cNvPr>
          <p:cNvSpPr/>
          <p:nvPr/>
        </p:nvSpPr>
        <p:spPr>
          <a:xfrm>
            <a:off x="7026034" y="3271071"/>
            <a:ext cx="2665005" cy="371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45E7012-336D-481A-969E-5A573E212C8D}"/>
              </a:ext>
            </a:extLst>
          </p:cNvPr>
          <p:cNvSpPr/>
          <p:nvPr/>
        </p:nvSpPr>
        <p:spPr>
          <a:xfrm>
            <a:off x="6950381" y="3880667"/>
            <a:ext cx="2715942" cy="690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71B7356-E294-4657-98A3-4083FDBD864F}"/>
              </a:ext>
            </a:extLst>
          </p:cNvPr>
          <p:cNvSpPr/>
          <p:nvPr/>
        </p:nvSpPr>
        <p:spPr>
          <a:xfrm>
            <a:off x="6957533" y="4819729"/>
            <a:ext cx="2715942" cy="327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7A8437D-7487-4A80-8283-75C45067814B}"/>
              </a:ext>
            </a:extLst>
          </p:cNvPr>
          <p:cNvSpPr/>
          <p:nvPr/>
        </p:nvSpPr>
        <p:spPr>
          <a:xfrm>
            <a:off x="7016171" y="5305200"/>
            <a:ext cx="2715942" cy="63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6DDCD46-7A32-4970-BDCF-440F95DF73F8}"/>
              </a:ext>
            </a:extLst>
          </p:cNvPr>
          <p:cNvSpPr/>
          <p:nvPr/>
        </p:nvSpPr>
        <p:spPr>
          <a:xfrm>
            <a:off x="3831897" y="1385225"/>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FA347D2-6F02-4B33-9792-43302139F497}"/>
              </a:ext>
            </a:extLst>
          </p:cNvPr>
          <p:cNvSpPr/>
          <p:nvPr/>
        </p:nvSpPr>
        <p:spPr>
          <a:xfrm>
            <a:off x="3842950" y="1850187"/>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FC6CB7E-3BD7-4DB1-8507-3EAA04724455}"/>
              </a:ext>
            </a:extLst>
          </p:cNvPr>
          <p:cNvSpPr/>
          <p:nvPr/>
        </p:nvSpPr>
        <p:spPr>
          <a:xfrm>
            <a:off x="3860666" y="2339672"/>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445374A-CED8-47A7-83C3-25FD66575A05}"/>
              </a:ext>
            </a:extLst>
          </p:cNvPr>
          <p:cNvSpPr/>
          <p:nvPr/>
        </p:nvSpPr>
        <p:spPr>
          <a:xfrm>
            <a:off x="3887039" y="2819119"/>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EBBED66-9410-49A4-BA24-BA1027201275}"/>
              </a:ext>
            </a:extLst>
          </p:cNvPr>
          <p:cNvSpPr/>
          <p:nvPr/>
        </p:nvSpPr>
        <p:spPr>
          <a:xfrm>
            <a:off x="3823256" y="3380093"/>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98E7003-9B43-42FC-B8F4-1160E4201EAC}"/>
              </a:ext>
            </a:extLst>
          </p:cNvPr>
          <p:cNvSpPr/>
          <p:nvPr/>
        </p:nvSpPr>
        <p:spPr>
          <a:xfrm>
            <a:off x="3831897" y="4362044"/>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05FE517-8ABA-4227-A8E8-DE0F64E0D25A}"/>
              </a:ext>
            </a:extLst>
          </p:cNvPr>
          <p:cNvSpPr/>
          <p:nvPr/>
        </p:nvSpPr>
        <p:spPr>
          <a:xfrm>
            <a:off x="9802937" y="2324206"/>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EC0A366-2001-4E5A-8C69-D50110F8EDD0}"/>
              </a:ext>
            </a:extLst>
          </p:cNvPr>
          <p:cNvSpPr/>
          <p:nvPr/>
        </p:nvSpPr>
        <p:spPr>
          <a:xfrm>
            <a:off x="9821226" y="2825816"/>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065E2D6-9F9C-4FAD-A07C-58C635500E28}"/>
              </a:ext>
            </a:extLst>
          </p:cNvPr>
          <p:cNvSpPr/>
          <p:nvPr/>
        </p:nvSpPr>
        <p:spPr>
          <a:xfrm>
            <a:off x="9864980" y="3302369"/>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521B4F-27B1-4752-9E8F-C2FB910C17E9}"/>
              </a:ext>
            </a:extLst>
          </p:cNvPr>
          <p:cNvSpPr/>
          <p:nvPr/>
        </p:nvSpPr>
        <p:spPr>
          <a:xfrm>
            <a:off x="9821226" y="3804082"/>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6CF8D08-14B6-449C-A1E4-DAD08ED2EFD0}"/>
              </a:ext>
            </a:extLst>
          </p:cNvPr>
          <p:cNvSpPr/>
          <p:nvPr/>
        </p:nvSpPr>
        <p:spPr>
          <a:xfrm>
            <a:off x="9821226" y="4834100"/>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71F706D-5C9E-4676-BAF1-827D463EA581}"/>
              </a:ext>
            </a:extLst>
          </p:cNvPr>
          <p:cNvSpPr/>
          <p:nvPr/>
        </p:nvSpPr>
        <p:spPr>
          <a:xfrm>
            <a:off x="9830562" y="5336399"/>
            <a:ext cx="1875312" cy="32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72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2" nodeType="click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15"/>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16"/>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8"/>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9"/>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20"/>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21"/>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23"/>
                                        </p:tgtEl>
                                        <p:attrNameLst>
                                          <p:attrName>style.visibility</p:attrName>
                                        </p:attrNameLst>
                                      </p:cBhvr>
                                      <p:to>
                                        <p:strVal val="hidden"/>
                                      </p:to>
                                    </p:set>
                                  </p:childTnLst>
                                </p:cTn>
                              </p:par>
                              <p:par>
                                <p:cTn id="125" presetID="1" presetClass="exit" presetSubtype="0" fill="hold" grpId="2" nodeType="withEffect">
                                  <p:stCondLst>
                                    <p:cond delay="0"/>
                                  </p:stCondLst>
                                  <p:childTnLst>
                                    <p:set>
                                      <p:cBhvr>
                                        <p:cTn id="12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7FCED07A-174A-4FB4-A51D-5B147EE56F99}"/>
              </a:ext>
            </a:extLst>
          </p:cNvPr>
          <p:cNvPicPr>
            <a:picLocks noChangeAspect="1"/>
          </p:cNvPicPr>
          <p:nvPr/>
        </p:nvPicPr>
        <p:blipFill>
          <a:blip r:embed="rId3"/>
          <a:stretch>
            <a:fillRect/>
          </a:stretch>
        </p:blipFill>
        <p:spPr>
          <a:xfrm>
            <a:off x="6758436" y="296864"/>
            <a:ext cx="5286096" cy="5817978"/>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3178099" cy="867128"/>
          </a:xfrm>
          <a:prstGeom prst="rect">
            <a:avLst/>
          </a:prstGeom>
        </p:spPr>
      </p:pic>
      <p:sp>
        <p:nvSpPr>
          <p:cNvPr id="4" name="Title 3"/>
          <p:cNvSpPr>
            <a:spLocks noGrp="1"/>
          </p:cNvSpPr>
          <p:nvPr>
            <p:ph type="title"/>
          </p:nvPr>
        </p:nvSpPr>
        <p:spPr>
          <a:xfrm>
            <a:off x="0" y="296864"/>
            <a:ext cx="5781238" cy="707849"/>
          </a:xfrm>
        </p:spPr>
        <p:txBody>
          <a:bodyPr>
            <a:noAutofit/>
          </a:bodyPr>
          <a:lstStyle/>
          <a:p>
            <a:r>
              <a:rPr lang="en-GB" sz="3600" b="1" dirty="0">
                <a:solidFill>
                  <a:schemeClr val="bg1"/>
                </a:solidFill>
              </a:rPr>
              <a:t>La Suisse</a:t>
            </a:r>
          </a:p>
        </p:txBody>
      </p:sp>
      <p:sp>
        <p:nvSpPr>
          <p:cNvPr id="74" name="Rounded Rectangle 46">
            <a:extLst>
              <a:ext uri="{FF2B5EF4-FFF2-40B4-BE49-F238E27FC236}">
                <a16:creationId xmlns:a16="http://schemas.microsoft.com/office/drawing/2014/main" id="{A79BBB27-0708-406C-A3CC-7849D3ED6D3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5" name="Rectangle: Rounded Corners 74">
            <a:extLst>
              <a:ext uri="{FF2B5EF4-FFF2-40B4-BE49-F238E27FC236}">
                <a16:creationId xmlns:a16="http://schemas.microsoft.com/office/drawing/2014/main" id="{83DCEF33-0C6E-4913-BCF8-C65DFAE9516F}"/>
              </a:ext>
            </a:extLst>
          </p:cNvPr>
          <p:cNvSpPr/>
          <p:nvPr/>
        </p:nvSpPr>
        <p:spPr>
          <a:xfrm>
            <a:off x="231567" y="1317473"/>
            <a:ext cx="5549671" cy="4750375"/>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La Suisse </a:t>
            </a:r>
            <a:r>
              <a:rPr lang="en-GB" sz="2400" dirty="0" err="1">
                <a:solidFill>
                  <a:schemeClr val="accent1">
                    <a:lumMod val="50000"/>
                  </a:schemeClr>
                </a:solidFill>
              </a:rPr>
              <a:t>est</a:t>
            </a:r>
            <a:r>
              <a:rPr lang="en-GB" sz="2400" dirty="0">
                <a:solidFill>
                  <a:schemeClr val="accent1">
                    <a:lumMod val="50000"/>
                  </a:schemeClr>
                </a:solidFill>
              </a:rPr>
              <a:t> un pays </a:t>
            </a:r>
            <a:r>
              <a:rPr lang="en-GB" sz="2400" dirty="0" err="1">
                <a:solidFill>
                  <a:schemeClr val="accent1">
                    <a:lumMod val="50000"/>
                  </a:schemeClr>
                </a:solidFill>
              </a:rPr>
              <a:t>en</a:t>
            </a:r>
            <a:r>
              <a:rPr lang="en-GB" sz="2400" dirty="0">
                <a:solidFill>
                  <a:schemeClr val="accent1">
                    <a:lumMod val="50000"/>
                  </a:schemeClr>
                </a:solidFill>
              </a:rPr>
              <a:t> Europe centrale. </a:t>
            </a:r>
            <a:r>
              <a:rPr lang="fr-FR" sz="2400" dirty="0">
                <a:solidFill>
                  <a:schemeClr val="accent1">
                    <a:lumMod val="50000"/>
                  </a:schemeClr>
                </a:solidFill>
              </a:rPr>
              <a:t>Elle a des frontières avec la France, l'Allemagne, l'Autriche*, le Liechtenstein et l'Italie. La suisse a quatre langues officielles : l’allemand, le français, l’italien et le romanche. Les Alpes représentent 58% du* territoire suisse. Si on voyage en Suisse, on peut admirer une belle vue sur les montagnes et les forêts.</a:t>
            </a:r>
          </a:p>
        </p:txBody>
      </p:sp>
      <p:grpSp>
        <p:nvGrpSpPr>
          <p:cNvPr id="46" name="Group 45">
            <a:extLst>
              <a:ext uri="{FF2B5EF4-FFF2-40B4-BE49-F238E27FC236}">
                <a16:creationId xmlns:a16="http://schemas.microsoft.com/office/drawing/2014/main" id="{9D0087D2-61A4-48DA-B7FA-A9581288C019}"/>
              </a:ext>
            </a:extLst>
          </p:cNvPr>
          <p:cNvGrpSpPr/>
          <p:nvPr/>
        </p:nvGrpSpPr>
        <p:grpSpPr>
          <a:xfrm>
            <a:off x="6273742" y="296863"/>
            <a:ext cx="3561222" cy="2401731"/>
            <a:chOff x="10649416" y="1163992"/>
            <a:chExt cx="3423424" cy="2265008"/>
          </a:xfrm>
        </p:grpSpPr>
        <p:sp>
          <p:nvSpPr>
            <p:cNvPr id="45" name="Speech Bubble: Rectangle 44">
              <a:extLst>
                <a:ext uri="{FF2B5EF4-FFF2-40B4-BE49-F238E27FC236}">
                  <a16:creationId xmlns:a16="http://schemas.microsoft.com/office/drawing/2014/main" id="{C5B7BFC6-1177-4087-B61E-7A8A305D99C2}"/>
                </a:ext>
              </a:extLst>
            </p:cNvPr>
            <p:cNvSpPr/>
            <p:nvPr/>
          </p:nvSpPr>
          <p:spPr>
            <a:xfrm>
              <a:off x="10649416" y="1163992"/>
              <a:ext cx="3423424" cy="2265008"/>
            </a:xfrm>
            <a:prstGeom prst="wedgeRectCallout">
              <a:avLst>
                <a:gd name="adj1" fmla="val 15975"/>
                <a:gd name="adj2" fmla="val 127979"/>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2" name="Picture 2" descr="Lake, Mountains, Hut, Mountain Lake">
              <a:extLst>
                <a:ext uri="{FF2B5EF4-FFF2-40B4-BE49-F238E27FC236}">
                  <a16:creationId xmlns:a16="http://schemas.microsoft.com/office/drawing/2014/main" id="{67B2A641-1078-4AD0-B06B-789595EF9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2162" y="1267682"/>
              <a:ext cx="3086443" cy="2057628"/>
            </a:xfrm>
            <a:prstGeom prst="rect">
              <a:avLst/>
            </a:prstGeom>
            <a:noFill/>
            <a:extLst>
              <a:ext uri="{909E8E84-426E-40DD-AFC4-6F175D3DCCD1}">
                <a14:hiddenFill xmlns:a14="http://schemas.microsoft.com/office/drawing/2010/main">
                  <a:solidFill>
                    <a:srgbClr val="FFFFFF"/>
                  </a:solidFill>
                </a14:hiddenFill>
              </a:ext>
            </a:extLst>
          </p:spPr>
        </p:pic>
      </p:grpSp>
      <p:sp>
        <p:nvSpPr>
          <p:cNvPr id="83" name="Speech Bubble: Rectangle with Corners Rounded 82">
            <a:extLst>
              <a:ext uri="{FF2B5EF4-FFF2-40B4-BE49-F238E27FC236}">
                <a16:creationId xmlns:a16="http://schemas.microsoft.com/office/drawing/2014/main" id="{D58177E0-D17D-4B79-9DD6-0D55C0D02DE7}"/>
              </a:ext>
            </a:extLst>
          </p:cNvPr>
          <p:cNvSpPr/>
          <p:nvPr/>
        </p:nvSpPr>
        <p:spPr>
          <a:xfrm>
            <a:off x="3268158" y="296864"/>
            <a:ext cx="2682377" cy="707850"/>
          </a:xfrm>
          <a:prstGeom prst="wedgeRoundRectCallout">
            <a:avLst>
              <a:gd name="adj1" fmla="val 48793"/>
              <a:gd name="adj2" fmla="val -7401"/>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l’Autriche</a:t>
            </a:r>
            <a:r>
              <a:rPr lang="en-GB" sz="2000" b="1" dirty="0"/>
              <a:t> </a:t>
            </a:r>
            <a:r>
              <a:rPr lang="en-GB" sz="2000" dirty="0"/>
              <a:t>= Austria</a:t>
            </a:r>
            <a:endParaRPr lang="en-GB" sz="2000" b="1" dirty="0"/>
          </a:p>
          <a:p>
            <a:pPr algn="ctr"/>
            <a:r>
              <a:rPr lang="en-GB" sz="2000" b="1" dirty="0"/>
              <a:t>*du </a:t>
            </a:r>
            <a:r>
              <a:rPr lang="en-GB" sz="2000" dirty="0"/>
              <a:t>= of the</a:t>
            </a:r>
          </a:p>
        </p:txBody>
      </p:sp>
      <p:sp>
        <p:nvSpPr>
          <p:cNvPr id="84" name="Rectangle: Rounded Corners 83">
            <a:extLst>
              <a:ext uri="{FF2B5EF4-FFF2-40B4-BE49-F238E27FC236}">
                <a16:creationId xmlns:a16="http://schemas.microsoft.com/office/drawing/2014/main" id="{55134A78-9EC6-4123-ACC7-6F602727A49D}"/>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1. Where is Switzerland located?</a:t>
            </a:r>
            <a:endParaRPr lang="fr-FR" sz="2400" dirty="0">
              <a:solidFill>
                <a:schemeClr val="accent1">
                  <a:lumMod val="50000"/>
                </a:schemeClr>
              </a:solidFill>
            </a:endParaRPr>
          </a:p>
        </p:txBody>
      </p:sp>
      <p:sp>
        <p:nvSpPr>
          <p:cNvPr id="85" name="Rectangle: Rounded Corners 84">
            <a:extLst>
              <a:ext uri="{FF2B5EF4-FFF2-40B4-BE49-F238E27FC236}">
                <a16:creationId xmlns:a16="http://schemas.microsoft.com/office/drawing/2014/main" id="{B90CDF73-C2E0-4E4B-9E85-17B2E1066099}"/>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1. In central Europe.</a:t>
            </a:r>
            <a:endParaRPr lang="fr-FR" sz="2400" dirty="0">
              <a:solidFill>
                <a:schemeClr val="accent1">
                  <a:lumMod val="50000"/>
                </a:schemeClr>
              </a:solidFill>
            </a:endParaRPr>
          </a:p>
        </p:txBody>
      </p:sp>
      <p:sp>
        <p:nvSpPr>
          <p:cNvPr id="86" name="Rectangle: Rounded Corners 85">
            <a:extLst>
              <a:ext uri="{FF2B5EF4-FFF2-40B4-BE49-F238E27FC236}">
                <a16:creationId xmlns:a16="http://schemas.microsoft.com/office/drawing/2014/main" id="{7DCC99C2-8CDE-4CE9-8538-1AE2A038C7C8}"/>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2. How many borders does it have?</a:t>
            </a:r>
            <a:endParaRPr lang="fr-FR" sz="2400" dirty="0">
              <a:solidFill>
                <a:schemeClr val="accent1">
                  <a:lumMod val="50000"/>
                </a:schemeClr>
              </a:solidFill>
            </a:endParaRPr>
          </a:p>
        </p:txBody>
      </p:sp>
      <p:sp>
        <p:nvSpPr>
          <p:cNvPr id="87" name="Rectangle: Rounded Corners 86">
            <a:extLst>
              <a:ext uri="{FF2B5EF4-FFF2-40B4-BE49-F238E27FC236}">
                <a16:creationId xmlns:a16="http://schemas.microsoft.com/office/drawing/2014/main" id="{B8CD0CD3-EC83-482D-8940-7FAD6D996986}"/>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2. Five.</a:t>
            </a:r>
            <a:endParaRPr lang="fr-FR" sz="2400" dirty="0">
              <a:solidFill>
                <a:schemeClr val="accent1">
                  <a:lumMod val="50000"/>
                </a:schemeClr>
              </a:solidFill>
            </a:endParaRPr>
          </a:p>
        </p:txBody>
      </p:sp>
      <p:sp>
        <p:nvSpPr>
          <p:cNvPr id="88" name="Rectangle: Rounded Corners 87">
            <a:extLst>
              <a:ext uri="{FF2B5EF4-FFF2-40B4-BE49-F238E27FC236}">
                <a16:creationId xmlns:a16="http://schemas.microsoft.com/office/drawing/2014/main" id="{02478E59-B5BD-489B-A821-B1C9F764778F}"/>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400" dirty="0">
                <a:solidFill>
                  <a:schemeClr val="accent1">
                    <a:lumMod val="50000"/>
                  </a:schemeClr>
                </a:solidFill>
              </a:rPr>
              <a:t>3. Which languages are spoken in Switzerland?</a:t>
            </a:r>
            <a:endParaRPr lang="fr-FR" sz="2400" dirty="0">
              <a:solidFill>
                <a:schemeClr val="accent1">
                  <a:lumMod val="50000"/>
                </a:schemeClr>
              </a:solidFill>
            </a:endParaRPr>
          </a:p>
        </p:txBody>
      </p:sp>
      <p:sp>
        <p:nvSpPr>
          <p:cNvPr id="95" name="Rectangle: Rounded Corners 94">
            <a:extLst>
              <a:ext uri="{FF2B5EF4-FFF2-40B4-BE49-F238E27FC236}">
                <a16:creationId xmlns:a16="http://schemas.microsoft.com/office/drawing/2014/main" id="{2D86B5CE-5810-4177-BA1F-FF4339243329}"/>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accent1">
                    <a:lumMod val="50000"/>
                  </a:schemeClr>
                </a:solidFill>
              </a:rPr>
              <a:t>3. German, French, Italian, </a:t>
            </a:r>
            <a:r>
              <a:rPr lang="en-GB" sz="2400" dirty="0" err="1">
                <a:solidFill>
                  <a:schemeClr val="accent1">
                    <a:lumMod val="50000"/>
                  </a:schemeClr>
                </a:solidFill>
              </a:rPr>
              <a:t>Romanche</a:t>
            </a:r>
            <a:r>
              <a:rPr lang="en-GB" sz="2400" dirty="0">
                <a:solidFill>
                  <a:schemeClr val="accent1">
                    <a:lumMod val="50000"/>
                  </a:schemeClr>
                </a:solidFill>
              </a:rPr>
              <a:t> (spoken in the state of </a:t>
            </a:r>
            <a:r>
              <a:rPr lang="en-GB" sz="2400" i="1" dirty="0">
                <a:solidFill>
                  <a:schemeClr val="accent1">
                    <a:lumMod val="50000"/>
                  </a:schemeClr>
                </a:solidFill>
              </a:rPr>
              <a:t>Grisons</a:t>
            </a:r>
            <a:r>
              <a:rPr lang="en-GB" sz="2400" dirty="0">
                <a:solidFill>
                  <a:schemeClr val="accent1">
                    <a:lumMod val="50000"/>
                  </a:schemeClr>
                </a:solidFill>
              </a:rPr>
              <a:t>).</a:t>
            </a:r>
            <a:endParaRPr lang="fr-FR" sz="2400" dirty="0">
              <a:solidFill>
                <a:schemeClr val="accent1">
                  <a:lumMod val="50000"/>
                </a:schemeClr>
              </a:solidFill>
            </a:endParaRPr>
          </a:p>
        </p:txBody>
      </p:sp>
      <p:sp>
        <p:nvSpPr>
          <p:cNvPr id="96" name="Rectangle: Rounded Corners 95">
            <a:extLst>
              <a:ext uri="{FF2B5EF4-FFF2-40B4-BE49-F238E27FC236}">
                <a16:creationId xmlns:a16="http://schemas.microsoft.com/office/drawing/2014/main" id="{6DB04E65-94B3-4BEF-B844-60155A824265}"/>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accent1">
                    <a:lumMod val="50000"/>
                  </a:schemeClr>
                </a:solidFill>
              </a:rPr>
              <a:t>4. What is the Swiss scenery like?</a:t>
            </a:r>
            <a:endParaRPr lang="fr-FR" sz="2400" dirty="0">
              <a:solidFill>
                <a:schemeClr val="accent1">
                  <a:lumMod val="50000"/>
                </a:schemeClr>
              </a:solidFill>
            </a:endParaRPr>
          </a:p>
        </p:txBody>
      </p:sp>
      <p:sp>
        <p:nvSpPr>
          <p:cNvPr id="97" name="Rectangle: Rounded Corners 96">
            <a:extLst>
              <a:ext uri="{FF2B5EF4-FFF2-40B4-BE49-F238E27FC236}">
                <a16:creationId xmlns:a16="http://schemas.microsoft.com/office/drawing/2014/main" id="{16776C2E-AFC6-4862-B6A4-FB9F60D4912E}"/>
              </a:ext>
            </a:extLst>
          </p:cNvPr>
          <p:cNvSpPr/>
          <p:nvPr/>
        </p:nvSpPr>
        <p:spPr>
          <a:xfrm>
            <a:off x="6096000" y="5198724"/>
            <a:ext cx="5813920" cy="869124"/>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solidFill>
                  <a:schemeClr val="accent1">
                    <a:lumMod val="50000"/>
                  </a:schemeClr>
                </a:solidFill>
              </a:rPr>
              <a:t>4. Alpine, mountainous, forests, beautiful views</a:t>
            </a:r>
            <a:endParaRPr lang="fr-FR" sz="2400" dirty="0">
              <a:solidFill>
                <a:schemeClr val="accent1">
                  <a:lumMod val="50000"/>
                </a:schemeClr>
              </a:solidFill>
            </a:endParaRPr>
          </a:p>
        </p:txBody>
      </p:sp>
    </p:spTree>
    <p:extLst>
      <p:ext uri="{BB962C8B-B14F-4D97-AF65-F5344CB8AC3E}">
        <p14:creationId xmlns:p14="http://schemas.microsoft.com/office/powerpoint/2010/main" val="33162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95" grpId="0" animBg="1"/>
      <p:bldP spid="96" grpId="0" animBg="1"/>
      <p:bldP spid="9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The perfect tense: </a:t>
            </a:r>
            <a:r>
              <a:rPr lang="en-GB" sz="3600" b="1" dirty="0" err="1">
                <a:solidFill>
                  <a:schemeClr val="bg1"/>
                </a:solidFill>
              </a:rPr>
              <a:t>il</a:t>
            </a:r>
            <a:r>
              <a:rPr lang="en-GB" sz="3600" b="1" dirty="0">
                <a:solidFill>
                  <a:schemeClr val="bg1"/>
                </a:solidFill>
              </a:rPr>
              <a:t>/</a:t>
            </a:r>
            <a:r>
              <a:rPr lang="en-GB" sz="3600" b="1" dirty="0" err="1">
                <a:solidFill>
                  <a:schemeClr val="bg1"/>
                </a:solidFill>
              </a:rPr>
              <a:t>elle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4145FF2-AC68-491D-BB7E-204C4929FBC8}"/>
              </a:ext>
            </a:extLst>
          </p:cNvPr>
          <p:cNvSpPr/>
          <p:nvPr/>
        </p:nvSpPr>
        <p:spPr>
          <a:xfrm>
            <a:off x="168924" y="1205240"/>
            <a:ext cx="9864763" cy="5047536"/>
          </a:xfrm>
          <a:prstGeom prst="rect">
            <a:avLst/>
          </a:prstGeom>
          <a:ln>
            <a:noFill/>
          </a:ln>
        </p:spPr>
        <p:txBody>
          <a:bodyPr wrap="square">
            <a:spAutoFit/>
          </a:bodyPr>
          <a:lstStyle/>
          <a:p>
            <a:pPr lvl="0">
              <a:defRPr/>
            </a:pPr>
            <a:r>
              <a:rPr lang="en-GB" sz="2300" dirty="0">
                <a:solidFill>
                  <a:srgbClr val="4472C4">
                    <a:lumMod val="50000"/>
                  </a:srgbClr>
                </a:solidFill>
              </a:rPr>
              <a:t>Remember: </a:t>
            </a:r>
            <a:r>
              <a:rPr lang="en-US" sz="2300" b="1" dirty="0">
                <a:solidFill>
                  <a:srgbClr val="4472C4">
                    <a:lumMod val="50000"/>
                  </a:srgbClr>
                </a:solidFill>
              </a:rPr>
              <a:t>-ER verbs </a:t>
            </a:r>
            <a:r>
              <a:rPr lang="en-US" sz="2300" dirty="0">
                <a:solidFill>
                  <a:srgbClr val="4472C4">
                    <a:lumMod val="50000"/>
                  </a:srgbClr>
                </a:solidFill>
              </a:rPr>
              <a:t>make their </a:t>
            </a:r>
            <a:r>
              <a:rPr lang="en-GB" sz="2300" b="1" dirty="0">
                <a:solidFill>
                  <a:srgbClr val="4472C4">
                    <a:lumMod val="50000"/>
                  </a:srgbClr>
                </a:solidFill>
              </a:rPr>
              <a:t>perfect tense</a:t>
            </a:r>
            <a:r>
              <a:rPr lang="en-US" sz="2300" dirty="0">
                <a:solidFill>
                  <a:srgbClr val="4472C4">
                    <a:lumMod val="50000"/>
                  </a:srgbClr>
                </a:solidFill>
              </a:rPr>
              <a:t> with </a:t>
            </a:r>
            <a:r>
              <a:rPr lang="en-US" sz="2300" b="1" i="1" dirty="0" err="1">
                <a:solidFill>
                  <a:srgbClr val="4472C4">
                    <a:lumMod val="50000"/>
                  </a:srgbClr>
                </a:solidFill>
              </a:rPr>
              <a:t>tu</a:t>
            </a:r>
            <a:r>
              <a:rPr lang="en-US" sz="2300" i="1" dirty="0">
                <a:solidFill>
                  <a:srgbClr val="4472C4">
                    <a:lumMod val="50000"/>
                  </a:srgbClr>
                </a:solidFill>
              </a:rPr>
              <a:t> </a:t>
            </a:r>
            <a:r>
              <a:rPr lang="en-US" sz="2300" dirty="0">
                <a:solidFill>
                  <a:srgbClr val="4472C4">
                    <a:lumMod val="50000"/>
                  </a:srgbClr>
                </a:solidFill>
              </a:rPr>
              <a:t>as follows:</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FA6500"/>
                </a:solidFill>
              </a:rPr>
              <a:t>Present		Perfect (past)</a:t>
            </a:r>
          </a:p>
          <a:p>
            <a:pPr lvl="0">
              <a:defRPr/>
            </a:pPr>
            <a:r>
              <a:rPr lang="en-US" sz="2300" dirty="0">
                <a:solidFill>
                  <a:srgbClr val="4472C4">
                    <a:lumMod val="50000"/>
                  </a:srgbClr>
                </a:solidFill>
              </a:rPr>
              <a:t>			</a:t>
            </a:r>
            <a:r>
              <a:rPr lang="en-US" sz="2300" dirty="0" err="1">
                <a:solidFill>
                  <a:srgbClr val="4472C4">
                    <a:lumMod val="50000"/>
                  </a:srgbClr>
                </a:solidFill>
              </a:rPr>
              <a:t>tu</a:t>
            </a:r>
            <a:r>
              <a:rPr lang="en-US" sz="2300" dirty="0">
                <a:solidFill>
                  <a:srgbClr val="4472C4">
                    <a:lumMod val="50000"/>
                  </a:srgbClr>
                </a:solidFill>
              </a:rPr>
              <a:t> </a:t>
            </a:r>
            <a:r>
              <a:rPr lang="en-US" sz="2300" dirty="0" err="1">
                <a:solidFill>
                  <a:srgbClr val="4472C4">
                    <a:lumMod val="50000"/>
                  </a:srgbClr>
                </a:solidFill>
              </a:rPr>
              <a:t>travailles</a:t>
            </a:r>
            <a:r>
              <a:rPr lang="en-US" sz="2300" dirty="0">
                <a:solidFill>
                  <a:srgbClr val="4472C4">
                    <a:lumMod val="50000"/>
                  </a:srgbClr>
                </a:solidFill>
              </a:rPr>
              <a:t> 	→	</a:t>
            </a:r>
            <a:r>
              <a:rPr lang="en-US" sz="2300" dirty="0" err="1">
                <a:solidFill>
                  <a:srgbClr val="4472C4">
                    <a:lumMod val="50000"/>
                  </a:srgbClr>
                </a:solidFill>
              </a:rPr>
              <a:t>tu</a:t>
            </a:r>
            <a:r>
              <a:rPr lang="en-US" sz="2300" dirty="0">
                <a:solidFill>
                  <a:srgbClr val="4472C4">
                    <a:lumMod val="50000"/>
                  </a:srgbClr>
                </a:solidFill>
              </a:rPr>
              <a:t> </a:t>
            </a:r>
            <a:r>
              <a:rPr lang="en-US" sz="2300" b="1" dirty="0">
                <a:solidFill>
                  <a:srgbClr val="4472C4">
                    <a:lumMod val="50000"/>
                  </a:srgbClr>
                </a:solidFill>
              </a:rPr>
              <a:t>as</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4472C4">
                    <a:lumMod val="50000"/>
                  </a:srgbClr>
                </a:solidFill>
              </a:rPr>
              <a:t>é</a:t>
            </a:r>
            <a:r>
              <a:rPr lang="en-US" sz="2300" dirty="0">
                <a:solidFill>
                  <a:srgbClr val="4472C4">
                    <a:lumMod val="50000"/>
                  </a:srgbClr>
                </a:solidFill>
              </a:rPr>
              <a:t>	 </a:t>
            </a:r>
          </a:p>
          <a:p>
            <a:pPr>
              <a:defRPr/>
            </a:pPr>
            <a:r>
              <a:rPr lang="en-US" sz="2300" dirty="0">
                <a:solidFill>
                  <a:srgbClr val="4472C4">
                    <a:lumMod val="50000"/>
                  </a:srgbClr>
                </a:solidFill>
              </a:rPr>
              <a:t>			(you work)		(you have worked)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What do you think the </a:t>
            </a:r>
            <a:r>
              <a:rPr lang="en-US" sz="2300" b="1" dirty="0" err="1">
                <a:solidFill>
                  <a:srgbClr val="E65D00"/>
                </a:solidFill>
              </a:rPr>
              <a:t>il</a:t>
            </a:r>
            <a:r>
              <a:rPr lang="en-US" sz="2300" b="1" dirty="0">
                <a:solidFill>
                  <a:srgbClr val="E65D00"/>
                </a:solidFill>
              </a:rPr>
              <a:t>/</a:t>
            </a:r>
            <a:r>
              <a:rPr lang="en-US" sz="2300" b="1" dirty="0" err="1">
                <a:solidFill>
                  <a:srgbClr val="E65D00"/>
                </a:solidFill>
              </a:rPr>
              <a:t>elle</a:t>
            </a:r>
            <a:r>
              <a:rPr lang="en-US" sz="2300" b="1" dirty="0">
                <a:solidFill>
                  <a:srgbClr val="E65D00"/>
                </a:solidFill>
              </a:rPr>
              <a:t> </a:t>
            </a:r>
            <a:r>
              <a:rPr lang="en-US" sz="2300" dirty="0">
                <a:solidFill>
                  <a:srgbClr val="4472C4">
                    <a:lumMod val="50000"/>
                  </a:srgbClr>
                </a:solidFill>
              </a:rPr>
              <a:t>form looks like?</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E65D00"/>
                </a:solidFill>
              </a:rPr>
              <a:t>Present		Perfect (past)</a:t>
            </a:r>
          </a:p>
          <a:p>
            <a:pPr lvl="0">
              <a:defRPr/>
            </a:pPr>
            <a:r>
              <a:rPr lang="en-US" sz="2300" dirty="0">
                <a:solidFill>
                  <a:srgbClr val="4472C4">
                    <a:lumMod val="50000"/>
                  </a:srgbClr>
                </a:solidFill>
              </a:rPr>
              <a:t>			</a:t>
            </a:r>
            <a:r>
              <a:rPr lang="en-US" sz="2300" dirty="0" err="1">
                <a:solidFill>
                  <a:srgbClr val="4472C4">
                    <a:lumMod val="50000"/>
                  </a:srgbClr>
                </a:solidFill>
              </a:rPr>
              <a:t>il</a:t>
            </a:r>
            <a:r>
              <a:rPr lang="en-US" sz="2300" dirty="0">
                <a:solidFill>
                  <a:srgbClr val="4472C4">
                    <a:lumMod val="50000"/>
                  </a:srgbClr>
                </a:solidFill>
              </a:rPr>
              <a:t> </a:t>
            </a:r>
            <a:r>
              <a:rPr lang="en-US" sz="2300" dirty="0" err="1">
                <a:solidFill>
                  <a:srgbClr val="4472C4">
                    <a:lumMod val="50000"/>
                  </a:srgbClr>
                </a:solidFill>
              </a:rPr>
              <a:t>travaille</a:t>
            </a:r>
            <a:r>
              <a:rPr lang="en-US" sz="2300" dirty="0">
                <a:solidFill>
                  <a:srgbClr val="4472C4">
                    <a:lumMod val="50000"/>
                  </a:srgbClr>
                </a:solidFill>
              </a:rPr>
              <a:t> 	→	</a:t>
            </a:r>
            <a:r>
              <a:rPr lang="en-US" sz="2300" dirty="0" err="1">
                <a:solidFill>
                  <a:srgbClr val="4472C4">
                    <a:lumMod val="50000"/>
                  </a:srgbClr>
                </a:solidFill>
              </a:rPr>
              <a:t>il</a:t>
            </a:r>
            <a:r>
              <a:rPr lang="en-US" sz="2300" dirty="0">
                <a:solidFill>
                  <a:srgbClr val="4472C4">
                    <a:lumMod val="50000"/>
                  </a:srgbClr>
                </a:solidFill>
              </a:rPr>
              <a:t> </a:t>
            </a:r>
            <a:r>
              <a:rPr lang="en-US" sz="2300" b="1" dirty="0">
                <a:solidFill>
                  <a:srgbClr val="E65D00"/>
                </a:solidFill>
              </a:rPr>
              <a:t>a</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E65D00"/>
                </a:solidFill>
              </a:rPr>
              <a:t>é</a:t>
            </a:r>
            <a:r>
              <a:rPr lang="en-US" sz="2300" dirty="0">
                <a:solidFill>
                  <a:srgbClr val="4472C4">
                    <a:lumMod val="50000"/>
                  </a:srgbClr>
                </a:solidFill>
              </a:rPr>
              <a:t>	 </a:t>
            </a:r>
          </a:p>
          <a:p>
            <a:pPr>
              <a:defRPr/>
            </a:pPr>
            <a:r>
              <a:rPr lang="en-US" sz="2300" dirty="0">
                <a:solidFill>
                  <a:srgbClr val="4472C4">
                    <a:lumMod val="50000"/>
                  </a:srgbClr>
                </a:solidFill>
              </a:rPr>
              <a:t>			(he works)		(he worked)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			</a:t>
            </a:r>
            <a:r>
              <a:rPr lang="en-US" sz="2300" dirty="0" err="1">
                <a:solidFill>
                  <a:srgbClr val="4472C4">
                    <a:lumMod val="50000"/>
                  </a:srgbClr>
                </a:solidFill>
              </a:rPr>
              <a:t>elle</a:t>
            </a:r>
            <a:r>
              <a:rPr lang="en-US" sz="2300" dirty="0">
                <a:solidFill>
                  <a:srgbClr val="4472C4">
                    <a:lumMod val="50000"/>
                  </a:srgbClr>
                </a:solidFill>
              </a:rPr>
              <a:t> </a:t>
            </a:r>
            <a:r>
              <a:rPr lang="en-US" sz="2300" dirty="0" err="1">
                <a:solidFill>
                  <a:srgbClr val="4472C4">
                    <a:lumMod val="50000"/>
                  </a:srgbClr>
                </a:solidFill>
              </a:rPr>
              <a:t>joue</a:t>
            </a:r>
            <a:r>
              <a:rPr lang="en-US" sz="2300" dirty="0">
                <a:solidFill>
                  <a:srgbClr val="4472C4">
                    <a:lumMod val="50000"/>
                  </a:srgbClr>
                </a:solidFill>
              </a:rPr>
              <a:t>	→ 	</a:t>
            </a:r>
            <a:r>
              <a:rPr lang="en-US" sz="2300" dirty="0" err="1">
                <a:solidFill>
                  <a:srgbClr val="4472C4">
                    <a:lumMod val="50000"/>
                  </a:srgbClr>
                </a:solidFill>
              </a:rPr>
              <a:t>elle</a:t>
            </a:r>
            <a:r>
              <a:rPr lang="en-US" sz="2300" dirty="0">
                <a:solidFill>
                  <a:srgbClr val="4472C4">
                    <a:lumMod val="50000"/>
                  </a:srgbClr>
                </a:solidFill>
              </a:rPr>
              <a:t> </a:t>
            </a:r>
            <a:r>
              <a:rPr lang="en-US" sz="2300" b="1" dirty="0">
                <a:solidFill>
                  <a:srgbClr val="E65D00"/>
                </a:solidFill>
              </a:rPr>
              <a:t>a</a:t>
            </a:r>
            <a:r>
              <a:rPr lang="en-US" sz="2300" dirty="0">
                <a:solidFill>
                  <a:srgbClr val="4472C4">
                    <a:lumMod val="50000"/>
                  </a:srgbClr>
                </a:solidFill>
              </a:rPr>
              <a:t> </a:t>
            </a:r>
            <a:r>
              <a:rPr lang="en-US" sz="2300" dirty="0" err="1">
                <a:solidFill>
                  <a:srgbClr val="4472C4">
                    <a:lumMod val="50000"/>
                  </a:srgbClr>
                </a:solidFill>
              </a:rPr>
              <a:t>jou</a:t>
            </a:r>
            <a:r>
              <a:rPr lang="en-US" sz="2300" b="1" dirty="0" err="1">
                <a:solidFill>
                  <a:srgbClr val="E65D00"/>
                </a:solidFill>
              </a:rPr>
              <a:t>é</a:t>
            </a:r>
            <a:endParaRPr lang="en-US" sz="2300" b="1" dirty="0">
              <a:solidFill>
                <a:srgbClr val="E65D00"/>
              </a:solidFill>
            </a:endParaRPr>
          </a:p>
          <a:p>
            <a:pPr lvl="0">
              <a:defRPr/>
            </a:pPr>
            <a:r>
              <a:rPr lang="en-US" sz="2300" b="1" dirty="0">
                <a:solidFill>
                  <a:srgbClr val="4472C4">
                    <a:lumMod val="50000"/>
                  </a:srgbClr>
                </a:solidFill>
              </a:rPr>
              <a:t>			</a:t>
            </a:r>
            <a:r>
              <a:rPr lang="en-US" sz="2300" dirty="0">
                <a:solidFill>
                  <a:srgbClr val="4472C4">
                    <a:lumMod val="50000"/>
                  </a:srgbClr>
                </a:solidFill>
              </a:rPr>
              <a:t>(she plays) 		(she played)</a:t>
            </a:r>
          </a:p>
        </p:txBody>
      </p:sp>
      <p:sp>
        <p:nvSpPr>
          <p:cNvPr id="10" name="Rounded Rectangular Callout 8">
            <a:extLst>
              <a:ext uri="{FF2B5EF4-FFF2-40B4-BE49-F238E27FC236}">
                <a16:creationId xmlns:a16="http://schemas.microsoft.com/office/drawing/2014/main" id="{9ECEFF8F-2630-4BFB-87FA-2E2E8D427DDD}"/>
              </a:ext>
            </a:extLst>
          </p:cNvPr>
          <p:cNvSpPr/>
          <p:nvPr/>
        </p:nvSpPr>
        <p:spPr>
          <a:xfrm>
            <a:off x="8366040" y="2044530"/>
            <a:ext cx="3657036" cy="1371276"/>
          </a:xfrm>
          <a:prstGeom prst="wedgeRoundRectCallout">
            <a:avLst>
              <a:gd name="adj1" fmla="val -56281"/>
              <a:gd name="adj2" fmla="val -25160"/>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p>
          <a:p>
            <a:pPr algn="ctr"/>
            <a:r>
              <a:rPr lang="en-GB" sz="2000" dirty="0"/>
              <a:t>in the perfect tense</a:t>
            </a:r>
          </a:p>
          <a:p>
            <a:pPr algn="ctr"/>
            <a:r>
              <a:rPr lang="en-GB" sz="2000" dirty="0"/>
              <a:t>we use </a:t>
            </a:r>
            <a:r>
              <a:rPr lang="en-GB" sz="2000" b="1" i="1" dirty="0" err="1"/>
              <a:t>tu</a:t>
            </a:r>
            <a:r>
              <a:rPr lang="en-GB" sz="2000" i="1" dirty="0"/>
              <a:t> </a:t>
            </a:r>
            <a:r>
              <a:rPr lang="en-GB" sz="2000" b="1" i="1" dirty="0"/>
              <a:t>as</a:t>
            </a:r>
            <a:r>
              <a:rPr lang="en-GB" sz="2000" b="1" dirty="0"/>
              <a:t> </a:t>
            </a:r>
            <a:r>
              <a:rPr lang="en-GB" sz="2000" dirty="0"/>
              <a:t>(‘you have’),</a:t>
            </a:r>
          </a:p>
          <a:p>
            <a:pPr algn="ctr"/>
            <a:r>
              <a:rPr lang="en-GB" sz="2000" dirty="0"/>
              <a:t>rather than </a:t>
            </a:r>
            <a:r>
              <a:rPr lang="en-GB" sz="2000" b="1" i="1" dirty="0" err="1"/>
              <a:t>tu</a:t>
            </a:r>
            <a:r>
              <a:rPr lang="en-GB" sz="2000" dirty="0"/>
              <a:t> (‘you’).</a:t>
            </a:r>
          </a:p>
        </p:txBody>
      </p:sp>
      <p:sp>
        <p:nvSpPr>
          <p:cNvPr id="11" name="Rounded Rectangular Callout 9">
            <a:extLst>
              <a:ext uri="{FF2B5EF4-FFF2-40B4-BE49-F238E27FC236}">
                <a16:creationId xmlns:a16="http://schemas.microsoft.com/office/drawing/2014/main" id="{38908518-2570-461F-892F-FEE89212CBBF}"/>
              </a:ext>
            </a:extLst>
          </p:cNvPr>
          <p:cNvSpPr/>
          <p:nvPr/>
        </p:nvSpPr>
        <p:spPr>
          <a:xfrm>
            <a:off x="8366040" y="4323517"/>
            <a:ext cx="3657036" cy="1556021"/>
          </a:xfrm>
          <a:prstGeom prst="wedgeRoundRectCallout">
            <a:avLst>
              <a:gd name="adj1" fmla="val -53944"/>
              <a:gd name="adj2" fmla="val -23178"/>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t>
            </a:r>
            <a:r>
              <a:rPr lang="en-GB" sz="2000" b="1" dirty="0"/>
              <a:t>past participle </a:t>
            </a:r>
            <a:r>
              <a:rPr lang="en-GB" sz="2000" dirty="0"/>
              <a:t>does not change – only the part of </a:t>
            </a:r>
            <a:r>
              <a:rPr lang="en-GB" sz="2000" i="1" dirty="0" err="1"/>
              <a:t>avoir</a:t>
            </a:r>
            <a:r>
              <a:rPr lang="en-GB" sz="2000" i="1" dirty="0"/>
              <a:t> </a:t>
            </a:r>
            <a:r>
              <a:rPr lang="en-GB" sz="2000" dirty="0"/>
              <a:t>changes with the change of person.</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83625" cy="707849"/>
          </a:xfrm>
        </p:spPr>
        <p:txBody>
          <a:bodyPr>
            <a:noAutofit/>
          </a:bodyPr>
          <a:lstStyle/>
          <a:p>
            <a:r>
              <a:rPr lang="en-GB" sz="3200" b="1" dirty="0">
                <a:solidFill>
                  <a:schemeClr val="bg1"/>
                </a:solidFill>
              </a:rPr>
              <a:t>Un voyage </a:t>
            </a:r>
            <a:r>
              <a:rPr lang="en-GB" sz="3200" b="1" dirty="0" err="1">
                <a:solidFill>
                  <a:schemeClr val="bg1"/>
                </a:solidFill>
              </a:rPr>
              <a:t>en</a:t>
            </a:r>
            <a:r>
              <a:rPr lang="en-GB" sz="3200" b="1" dirty="0">
                <a:solidFill>
                  <a:schemeClr val="bg1"/>
                </a:solidFill>
              </a:rPr>
              <a:t> Suisse (1/3)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passé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a:t>
            </a:r>
            <a:r>
              <a:rPr lang="en-US" sz="2400" dirty="0">
                <a:solidFill>
                  <a:srgbClr val="4472C4">
                    <a:lumMod val="50000"/>
                  </a:srgbClr>
                </a:solidFill>
                <a:latin typeface="Century Gothic" panose="020F0302020204030204"/>
              </a:rPr>
              <a:t>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Genève,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Suisse.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montre</a:t>
            </a:r>
            <a:r>
              <a:rPr lang="en-US" sz="2400" dirty="0">
                <a:solidFill>
                  <a:srgbClr val="4472C4">
                    <a:lumMod val="50000"/>
                  </a:srgbClr>
                </a:solidFill>
                <a:latin typeface="Century Gothic" panose="020F0302020204030204"/>
              </a:rPr>
              <a:t> des photos à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Qui a fait quoi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j’</a:t>
            </a: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Noura</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Pont Neuf - Hermance (borne frontière CH - 2).jpg">
            <a:extLst>
              <a:ext uri="{FF2B5EF4-FFF2-40B4-BE49-F238E27FC236}">
                <a16:creationId xmlns:a16="http://schemas.microsoft.com/office/drawing/2014/main" id="{D37BCD28-95FC-4EF3-8CE5-F5F2FCDB2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625" y="2491975"/>
            <a:ext cx="192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https://upload.wikimedia.org/wikipedia/commons/thumb/a/ae/Baguette_sandwich.jpg/800px-Baguette_sandwich.jpg">
            <a:extLst>
              <a:ext uri="{FF2B5EF4-FFF2-40B4-BE49-F238E27FC236}">
                <a16:creationId xmlns:a16="http://schemas.microsoft.com/office/drawing/2014/main" id="{49166FE8-B431-4235-A34F-B72B383BE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444" y="2491975"/>
            <a:ext cx="194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a:extLst>
              <a:ext uri="{FF2B5EF4-FFF2-40B4-BE49-F238E27FC236}">
                <a16:creationId xmlns:a16="http://schemas.microsoft.com/office/drawing/2014/main" id="{7B16E618-D84F-4F2B-8CDA-931113E9D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34974" y="2491975"/>
            <a:ext cx="1394673"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Geneva 2006 636.JPG">
            <a:extLst>
              <a:ext uri="{FF2B5EF4-FFF2-40B4-BE49-F238E27FC236}">
                <a16:creationId xmlns:a16="http://schemas.microsoft.com/office/drawing/2014/main" id="{83F2871D-09F5-44A3-AD76-BF80C5A20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3129" y="2491975"/>
            <a:ext cx="1915333"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173D37C0-A13B-4468-9839-B0E8598E2EF6}"/>
              </a:ext>
            </a:extLst>
          </p:cNvPr>
          <p:cNvSpPr/>
          <p:nvPr/>
        </p:nvSpPr>
        <p:spPr>
          <a:xfrm>
            <a:off x="6237444"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3.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a:t>
            </a:r>
            <a:r>
              <a:rPr lang="en-GB" sz="2000" dirty="0" err="1">
                <a:solidFill>
                  <a:srgbClr val="203864"/>
                </a:solidFill>
                <a:latin typeface="Ink Free" panose="03080402000500000000" pitchFamily="66" charset="0"/>
              </a:rPr>
              <a:t>emporté</a:t>
            </a:r>
            <a:r>
              <a:rPr lang="en-GB" sz="2000" dirty="0">
                <a:solidFill>
                  <a:srgbClr val="203864"/>
                </a:solidFill>
                <a:latin typeface="Ink Free" panose="03080402000500000000" pitchFamily="66" charset="0"/>
              </a:rPr>
              <a:t> un sandwich pour le voyage.</a:t>
            </a:r>
          </a:p>
        </p:txBody>
      </p:sp>
      <p:sp>
        <p:nvSpPr>
          <p:cNvPr id="15" name="Rectangle 14">
            <a:extLst>
              <a:ext uri="{FF2B5EF4-FFF2-40B4-BE49-F238E27FC236}">
                <a16:creationId xmlns:a16="http://schemas.microsoft.com/office/drawing/2014/main" id="{686D1F6C-35E8-4D94-9CE0-4EE6DBFE7C16}"/>
              </a:ext>
            </a:extLst>
          </p:cNvPr>
          <p:cNvSpPr/>
          <p:nvPr/>
        </p:nvSpPr>
        <p:spPr>
          <a:xfrm>
            <a:off x="3099692"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2.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demandé</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une</a:t>
            </a:r>
            <a:r>
              <a:rPr lang="en-GB" sz="2000" dirty="0">
                <a:solidFill>
                  <a:srgbClr val="203864"/>
                </a:solidFill>
                <a:latin typeface="Ink Free" panose="03080402000500000000" pitchFamily="66" charset="0"/>
              </a:rPr>
              <a:t> photo à la </a:t>
            </a:r>
            <a:r>
              <a:rPr lang="en-GB" sz="2000" dirty="0" err="1">
                <a:solidFill>
                  <a:srgbClr val="203864"/>
                </a:solidFill>
                <a:latin typeface="Ink Free" panose="03080402000500000000" pitchFamily="66" charset="0"/>
              </a:rPr>
              <a:t>frontière</a:t>
            </a:r>
            <a:r>
              <a:rPr lang="ja-JP" altLang="en-US" sz="2000" dirty="0">
                <a:solidFill>
                  <a:srgbClr val="203864"/>
                </a:solidFill>
                <a:latin typeface="Ink Free" panose="03080402000500000000" pitchFamily="66" charset="0"/>
              </a:rPr>
              <a:t> </a:t>
            </a:r>
            <a:r>
              <a:rPr lang="en-GB" altLang="ja-JP" sz="2000" dirty="0" err="1">
                <a:solidFill>
                  <a:srgbClr val="203864"/>
                </a:solidFill>
                <a:latin typeface="Ink Free" panose="03080402000500000000" pitchFamily="66" charset="0"/>
              </a:rPr>
              <a:t>suisse</a:t>
            </a:r>
            <a:r>
              <a:rPr lang="en-GB" altLang="ja-JP" sz="2000" dirty="0">
                <a:solidFill>
                  <a:srgbClr val="203864"/>
                </a:solidFill>
                <a:latin typeface="Ink Free" panose="03080402000500000000" pitchFamily="66" charset="0"/>
              </a:rPr>
              <a:t>.</a:t>
            </a:r>
            <a:endParaRPr lang="en-GB" sz="2000" dirty="0">
              <a:solidFill>
                <a:srgbClr val="203864"/>
              </a:solidFill>
              <a:latin typeface="Ink Free" panose="03080402000500000000" pitchFamily="66" charset="0"/>
            </a:endParaRPr>
          </a:p>
        </p:txBody>
      </p:sp>
      <p:sp>
        <p:nvSpPr>
          <p:cNvPr id="16" name="Rectangle 15">
            <a:extLst>
              <a:ext uri="{FF2B5EF4-FFF2-40B4-BE49-F238E27FC236}">
                <a16:creationId xmlns:a16="http://schemas.microsoft.com/office/drawing/2014/main" id="{7FE87F21-0B90-4F09-A700-F99AC7614A3F}"/>
              </a:ext>
            </a:extLst>
          </p:cNvPr>
          <p:cNvSpPr/>
          <p:nvPr/>
        </p:nvSpPr>
        <p:spPr>
          <a:xfrm>
            <a:off x="92310" y="5562000"/>
            <a:ext cx="3059999"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1.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a:t>
            </a:r>
            <a:r>
              <a:rPr lang="en-GB" sz="2000" dirty="0" err="1">
                <a:solidFill>
                  <a:srgbClr val="203864"/>
                </a:solidFill>
                <a:latin typeface="Ink Free" panose="03080402000500000000" pitchFamily="66" charset="0"/>
              </a:rPr>
              <a:t>voyagé</a:t>
            </a:r>
            <a:r>
              <a:rPr lang="en-GB" sz="2000" dirty="0">
                <a:solidFill>
                  <a:srgbClr val="203864"/>
                </a:solidFill>
                <a:latin typeface="Ink Free" panose="03080402000500000000" pitchFamily="66" charset="0"/>
              </a:rPr>
              <a:t> à Berne, </a:t>
            </a:r>
            <a:r>
              <a:rPr lang="fr-FR" sz="2000" dirty="0">
                <a:solidFill>
                  <a:srgbClr val="203864"/>
                </a:solidFill>
                <a:latin typeface="Ink Free" panose="03080402000500000000" pitchFamily="66" charset="0"/>
              </a:rPr>
              <a:t>la capitale de la Suisse</a:t>
            </a:r>
            <a:endParaRPr lang="en-GB" sz="2000" dirty="0">
              <a:solidFill>
                <a:srgbClr val="203864"/>
              </a:solidFill>
              <a:latin typeface="Ink Free" panose="03080402000500000000" pitchFamily="66" charset="0"/>
            </a:endParaRPr>
          </a:p>
        </p:txBody>
      </p:sp>
      <p:sp>
        <p:nvSpPr>
          <p:cNvPr id="17" name="Rectangle 16">
            <a:extLst>
              <a:ext uri="{FF2B5EF4-FFF2-40B4-BE49-F238E27FC236}">
                <a16:creationId xmlns:a16="http://schemas.microsoft.com/office/drawing/2014/main" id="{23746E3E-8374-446C-9500-D9A4C3C81D83}"/>
              </a:ext>
            </a:extLst>
          </p:cNvPr>
          <p:cNvSpPr/>
          <p:nvPr/>
        </p:nvSpPr>
        <p:spPr>
          <a:xfrm>
            <a:off x="9039692"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4.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traversé</a:t>
            </a:r>
            <a:r>
              <a:rPr lang="en-GB" sz="2000" dirty="0">
                <a:solidFill>
                  <a:srgbClr val="203864"/>
                </a:solidFill>
                <a:latin typeface="Ink Free" panose="03080402000500000000" pitchFamily="66" charset="0"/>
              </a:rPr>
              <a:t> un </a:t>
            </a:r>
            <a:r>
              <a:rPr lang="en-GB" sz="2000" dirty="0" err="1">
                <a:solidFill>
                  <a:srgbClr val="203864"/>
                </a:solidFill>
                <a:latin typeface="Ink Free" panose="03080402000500000000" pitchFamily="66" charset="0"/>
              </a:rPr>
              <a:t>pont</a:t>
            </a:r>
            <a:r>
              <a:rPr lang="en-GB" sz="2000" dirty="0">
                <a:solidFill>
                  <a:srgbClr val="203864"/>
                </a:solidFill>
                <a:latin typeface="Ink Free" panose="03080402000500000000" pitchFamily="66" charset="0"/>
              </a:rPr>
              <a:t>.</a:t>
            </a:r>
          </a:p>
        </p:txBody>
      </p:sp>
      <p:sp>
        <p:nvSpPr>
          <p:cNvPr id="9" name="Rectangle 8">
            <a:extLst>
              <a:ext uri="{FF2B5EF4-FFF2-40B4-BE49-F238E27FC236}">
                <a16:creationId xmlns:a16="http://schemas.microsoft.com/office/drawing/2014/main" id="{7613DF6A-443D-446F-9C72-BEF9DF9CF27A}"/>
              </a:ext>
            </a:extLst>
          </p:cNvPr>
          <p:cNvSpPr/>
          <p:nvPr/>
        </p:nvSpPr>
        <p:spPr>
          <a:xfrm>
            <a:off x="6837794"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0" name="Rectangle 19">
            <a:extLst>
              <a:ext uri="{FF2B5EF4-FFF2-40B4-BE49-F238E27FC236}">
                <a16:creationId xmlns:a16="http://schemas.microsoft.com/office/drawing/2014/main" id="{4480773E-BC79-4826-B7CB-D11B397848FD}"/>
              </a:ext>
            </a:extLst>
          </p:cNvPr>
          <p:cNvSpPr/>
          <p:nvPr/>
        </p:nvSpPr>
        <p:spPr>
          <a:xfrm>
            <a:off x="3758083"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1" name="Rectangle 20">
            <a:extLst>
              <a:ext uri="{FF2B5EF4-FFF2-40B4-BE49-F238E27FC236}">
                <a16:creationId xmlns:a16="http://schemas.microsoft.com/office/drawing/2014/main" id="{6D19F7AE-23BE-48D9-A4B4-91D9490E9EEE}"/>
              </a:ext>
            </a:extLst>
          </p:cNvPr>
          <p:cNvSpPr/>
          <p:nvPr/>
        </p:nvSpPr>
        <p:spPr>
          <a:xfrm>
            <a:off x="515572"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2" name="Rectangle 21">
            <a:extLst>
              <a:ext uri="{FF2B5EF4-FFF2-40B4-BE49-F238E27FC236}">
                <a16:creationId xmlns:a16="http://schemas.microsoft.com/office/drawing/2014/main" id="{EA7D0ED0-815B-43A8-BEC5-A65F683DB049}"/>
              </a:ext>
            </a:extLst>
          </p:cNvPr>
          <p:cNvSpPr/>
          <p:nvPr/>
        </p:nvSpPr>
        <p:spPr>
          <a:xfrm>
            <a:off x="9450576"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pic>
        <p:nvPicPr>
          <p:cNvPr id="11" name="Picture 10">
            <a:extLst>
              <a:ext uri="{FF2B5EF4-FFF2-40B4-BE49-F238E27FC236}">
                <a16:creationId xmlns:a16="http://schemas.microsoft.com/office/drawing/2014/main" id="{86CE8015-F21C-4BDA-9686-25D1B3F29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4927" y="33511"/>
            <a:ext cx="1080000" cy="1080000"/>
          </a:xfrm>
          <a:prstGeom prst="rect">
            <a:avLst/>
          </a:prstGeom>
        </p:spPr>
      </p:pic>
      <p:pic>
        <p:nvPicPr>
          <p:cNvPr id="13" name="Picture 12">
            <a:extLst>
              <a:ext uri="{FF2B5EF4-FFF2-40B4-BE49-F238E27FC236}">
                <a16:creationId xmlns:a16="http://schemas.microsoft.com/office/drawing/2014/main" id="{07A12FD4-57BF-4B8D-83D6-ADB5E19859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6047" y="33511"/>
            <a:ext cx="1080000" cy="1080000"/>
          </a:xfrm>
          <a:prstGeom prst="rect">
            <a:avLst/>
          </a:prstGeom>
        </p:spPr>
      </p:pic>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321688" cy="707849"/>
          </a:xfrm>
        </p:spPr>
        <p:txBody>
          <a:bodyPr>
            <a:normAutofit fontScale="90000"/>
          </a:bodyPr>
          <a:lstStyle/>
          <a:p>
            <a:r>
              <a:rPr lang="en-GB" sz="3600" b="1" dirty="0">
                <a:solidFill>
                  <a:schemeClr val="bg1"/>
                </a:solidFill>
              </a:rPr>
              <a:t>Un voyage </a:t>
            </a:r>
            <a:r>
              <a:rPr lang="en-GB" sz="3600" b="1" dirty="0" err="1">
                <a:solidFill>
                  <a:schemeClr val="bg1"/>
                </a:solidFill>
              </a:rPr>
              <a:t>en</a:t>
            </a:r>
            <a:r>
              <a:rPr lang="en-GB" sz="3600" b="1" dirty="0">
                <a:solidFill>
                  <a:schemeClr val="bg1"/>
                </a:solidFill>
              </a:rPr>
              <a:t> Suisse (2/3)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passé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Genève,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Suisse.</a:t>
            </a:r>
          </a:p>
          <a:p>
            <a:pPr lvl="0">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montre</a:t>
            </a:r>
            <a:r>
              <a:rPr lang="en-US" sz="2400" dirty="0">
                <a:solidFill>
                  <a:srgbClr val="4472C4">
                    <a:lumMod val="50000"/>
                  </a:srgbClr>
                </a:solidFill>
                <a:latin typeface="Century Gothic" panose="020F0302020204030204"/>
              </a:rPr>
              <a:t> des photos à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Qui a fait quoi ? </a:t>
            </a:r>
            <a:r>
              <a:rPr lang="en-US" sz="2400" dirty="0" err="1">
                <a:solidFill>
                  <a:srgbClr val="4472C4">
                    <a:lumMod val="50000"/>
                  </a:srgbClr>
                </a:solidFill>
              </a:rPr>
              <a:t>Écris</a:t>
            </a:r>
            <a:r>
              <a:rPr lang="en-US" sz="2400" dirty="0">
                <a:solidFill>
                  <a:srgbClr val="4472C4">
                    <a:lumMod val="50000"/>
                  </a:srgbClr>
                </a:solidFill>
              </a:rPr>
              <a:t> </a:t>
            </a:r>
            <a:r>
              <a:rPr lang="en-US" sz="2400" b="1" dirty="0">
                <a:solidFill>
                  <a:srgbClr val="4472C4">
                    <a:lumMod val="50000"/>
                  </a:srgbClr>
                </a:solidFill>
              </a:rPr>
              <a:t>j’</a:t>
            </a:r>
            <a:r>
              <a:rPr lang="en-US" sz="2400" dirty="0">
                <a:solidFill>
                  <a:srgbClr val="4472C4">
                    <a:lumMod val="50000"/>
                  </a:srgbClr>
                </a:solidFill>
              </a:rPr>
              <a:t>(Amir) </a:t>
            </a:r>
            <a:r>
              <a:rPr lang="en-US" sz="2400" dirty="0" err="1">
                <a:solidFill>
                  <a:srgbClr val="4472C4">
                    <a:lumMod val="50000"/>
                  </a:srgbClr>
                </a:solidFill>
              </a:rPr>
              <a:t>ou</a:t>
            </a:r>
            <a:r>
              <a:rPr lang="en-US" sz="2400" dirty="0">
                <a:solidFill>
                  <a:srgbClr val="4472C4">
                    <a:lumMod val="50000"/>
                  </a:srgbClr>
                </a:solidFill>
              </a:rPr>
              <a:t> </a:t>
            </a:r>
            <a:r>
              <a:rPr lang="en-US" sz="2400" b="1" dirty="0" err="1">
                <a:solidFill>
                  <a:srgbClr val="4472C4">
                    <a:lumMod val="50000"/>
                  </a:srgbClr>
                </a:solidFill>
              </a:rPr>
              <a:t>elle</a:t>
            </a:r>
            <a:r>
              <a:rPr lang="en-US" sz="2400" dirty="0">
                <a:solidFill>
                  <a:srgbClr val="4472C4">
                    <a:lumMod val="50000"/>
                  </a:srgbClr>
                </a:solidFill>
              </a:rPr>
              <a:t> (</a:t>
            </a:r>
            <a:r>
              <a:rPr lang="en-US" sz="2400" dirty="0" err="1">
                <a:solidFill>
                  <a:srgbClr val="4472C4">
                    <a:lumMod val="50000"/>
                  </a:srgbClr>
                </a:solidFill>
              </a:rPr>
              <a:t>Noura</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Jardin botanique de Genève (1).jpg">
            <a:extLst>
              <a:ext uri="{FF2B5EF4-FFF2-40B4-BE49-F238E27FC236}">
                <a16:creationId xmlns:a16="http://schemas.microsoft.com/office/drawing/2014/main" id="{C68024FD-7E66-4C3E-A6E5-DD1544EC6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2548650"/>
            <a:ext cx="288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Image illustrative de l’article Bois de la Bâtie">
            <a:extLst>
              <a:ext uri="{FF2B5EF4-FFF2-40B4-BE49-F238E27FC236}">
                <a16:creationId xmlns:a16="http://schemas.microsoft.com/office/drawing/2014/main" id="{5699DC23-E0D2-4E14-91A0-E6F4E4BD7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688" y="2548650"/>
            <a:ext cx="192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https://upload.wikimedia.org/wikipedia/commons/thumb/2/29/Saleve_vu_du_ciel.jpg/800px-Saleve_vu_du_ciel.jpg">
            <a:extLst>
              <a:ext uri="{FF2B5EF4-FFF2-40B4-BE49-F238E27FC236}">
                <a16:creationId xmlns:a16="http://schemas.microsoft.com/office/drawing/2014/main" id="{14564670-9206-44C4-AAFA-5015DA66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000" y="2555823"/>
            <a:ext cx="384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La Corraterie - panoramio (7).jpg">
            <a:extLst>
              <a:ext uri="{FF2B5EF4-FFF2-40B4-BE49-F238E27FC236}">
                <a16:creationId xmlns:a16="http://schemas.microsoft.com/office/drawing/2014/main" id="{C445EC60-0960-4308-B62C-00D601217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0978" y="2548650"/>
            <a:ext cx="2159334"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2EFF0971-AF6E-4284-A7C6-A1714B668A01}"/>
              </a:ext>
            </a:extLst>
          </p:cNvPr>
          <p:cNvSpPr/>
          <p:nvPr/>
        </p:nvSpPr>
        <p:spPr>
          <a:xfrm>
            <a:off x="90000"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5.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proposé</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une</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visite</a:t>
            </a:r>
            <a:r>
              <a:rPr lang="en-GB" sz="2000" dirty="0">
                <a:solidFill>
                  <a:srgbClr val="203864"/>
                </a:solidFill>
                <a:latin typeface="Ink Free" panose="03080402000500000000" pitchFamily="66" charset="0"/>
              </a:rPr>
              <a:t> au </a:t>
            </a:r>
            <a:r>
              <a:rPr lang="en-GB" sz="2000" dirty="0" err="1">
                <a:solidFill>
                  <a:srgbClr val="203864"/>
                </a:solidFill>
                <a:latin typeface="Ink Free" panose="03080402000500000000" pitchFamily="66" charset="0"/>
              </a:rPr>
              <a:t>jardin</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botanique</a:t>
            </a:r>
            <a:r>
              <a:rPr lang="en-GB" sz="2000" dirty="0">
                <a:solidFill>
                  <a:srgbClr val="203864"/>
                </a:solidFill>
                <a:latin typeface="Ink Free" panose="03080402000500000000" pitchFamily="66" charset="0"/>
              </a:rPr>
              <a:t>. </a:t>
            </a:r>
          </a:p>
        </p:txBody>
      </p:sp>
      <p:sp>
        <p:nvSpPr>
          <p:cNvPr id="15" name="Rectangle 14">
            <a:extLst>
              <a:ext uri="{FF2B5EF4-FFF2-40B4-BE49-F238E27FC236}">
                <a16:creationId xmlns:a16="http://schemas.microsoft.com/office/drawing/2014/main" id="{C071D360-AAE6-4E02-917E-EBC0A908121E}"/>
              </a:ext>
            </a:extLst>
          </p:cNvPr>
          <p:cNvSpPr/>
          <p:nvPr/>
        </p:nvSpPr>
        <p:spPr>
          <a:xfrm>
            <a:off x="2921688"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6.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joué</a:t>
            </a:r>
            <a:r>
              <a:rPr lang="en-GB" sz="2000" dirty="0">
                <a:solidFill>
                  <a:srgbClr val="203864"/>
                </a:solidFill>
                <a:latin typeface="Ink Free" panose="03080402000500000000" pitchFamily="66" charset="0"/>
              </a:rPr>
              <a:t> dans la </a:t>
            </a:r>
            <a:r>
              <a:rPr lang="en-GB" sz="2000" dirty="0" err="1">
                <a:solidFill>
                  <a:srgbClr val="203864"/>
                </a:solidFill>
                <a:latin typeface="Ink Free" panose="03080402000500000000" pitchFamily="66" charset="0"/>
              </a:rPr>
              <a:t>forêt</a:t>
            </a:r>
            <a:r>
              <a:rPr lang="en-GB" sz="2000" dirty="0">
                <a:solidFill>
                  <a:srgbClr val="203864"/>
                </a:solidFill>
                <a:latin typeface="Ink Free" panose="03080402000500000000" pitchFamily="66" charset="0"/>
              </a:rPr>
              <a:t>.</a:t>
            </a:r>
          </a:p>
        </p:txBody>
      </p:sp>
      <p:sp>
        <p:nvSpPr>
          <p:cNvPr id="16" name="Rectangle 15">
            <a:extLst>
              <a:ext uri="{FF2B5EF4-FFF2-40B4-BE49-F238E27FC236}">
                <a16:creationId xmlns:a16="http://schemas.microsoft.com/office/drawing/2014/main" id="{0326790F-58C3-4D33-A2AA-15A77E3F2216}"/>
              </a:ext>
            </a:extLst>
          </p:cNvPr>
          <p:cNvSpPr/>
          <p:nvPr/>
        </p:nvSpPr>
        <p:spPr>
          <a:xfrm>
            <a:off x="5310645" y="55614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7.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fait de la </a:t>
            </a:r>
            <a:r>
              <a:rPr lang="en-GB" sz="2000" dirty="0" err="1">
                <a:solidFill>
                  <a:srgbClr val="203864"/>
                </a:solidFill>
                <a:latin typeface="Ink Free" panose="03080402000500000000" pitchFamily="66" charset="0"/>
              </a:rPr>
              <a:t>marche</a:t>
            </a:r>
            <a:r>
              <a:rPr lang="en-GB" sz="2000" dirty="0">
                <a:solidFill>
                  <a:srgbClr val="203864"/>
                </a:solidFill>
                <a:latin typeface="Ink Free" panose="03080402000500000000" pitchFamily="66" charset="0"/>
              </a:rPr>
              <a:t>* à la </a:t>
            </a:r>
            <a:r>
              <a:rPr lang="en-GB" sz="2000" dirty="0" err="1">
                <a:solidFill>
                  <a:srgbClr val="203864"/>
                </a:solidFill>
                <a:latin typeface="Ink Free" panose="03080402000500000000" pitchFamily="66" charset="0"/>
              </a:rPr>
              <a:t>montagne</a:t>
            </a:r>
            <a:r>
              <a:rPr lang="en-GB" sz="2000" dirty="0">
                <a:solidFill>
                  <a:srgbClr val="203864"/>
                </a:solidFill>
                <a:latin typeface="Ink Free" panose="03080402000500000000" pitchFamily="66" charset="0"/>
              </a:rPr>
              <a:t>.</a:t>
            </a:r>
          </a:p>
        </p:txBody>
      </p:sp>
      <p:sp>
        <p:nvSpPr>
          <p:cNvPr id="17" name="Rectangle 16">
            <a:extLst>
              <a:ext uri="{FF2B5EF4-FFF2-40B4-BE49-F238E27FC236}">
                <a16:creationId xmlns:a16="http://schemas.microsoft.com/office/drawing/2014/main" id="{20A907D7-9DF6-4E37-9C49-20B11486E74B}"/>
              </a:ext>
            </a:extLst>
          </p:cNvPr>
          <p:cNvSpPr/>
          <p:nvPr/>
        </p:nvSpPr>
        <p:spPr>
          <a:xfrm>
            <a:off x="8652000"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8.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trouvé la </a:t>
            </a:r>
            <a:r>
              <a:rPr lang="en-GB" sz="2000" dirty="0" err="1">
                <a:solidFill>
                  <a:srgbClr val="203864"/>
                </a:solidFill>
                <a:latin typeface="Ink Free" panose="03080402000500000000" pitchFamily="66" charset="0"/>
              </a:rPr>
              <a:t>vue</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très</a:t>
            </a:r>
            <a:r>
              <a:rPr lang="en-GB" sz="2000" dirty="0">
                <a:solidFill>
                  <a:srgbClr val="203864"/>
                </a:solidFill>
                <a:latin typeface="Ink Free" panose="03080402000500000000" pitchFamily="66" charset="0"/>
              </a:rPr>
              <a:t> belle.</a:t>
            </a:r>
          </a:p>
        </p:txBody>
      </p:sp>
      <p:sp>
        <p:nvSpPr>
          <p:cNvPr id="18" name="Rectangle 17">
            <a:extLst>
              <a:ext uri="{FF2B5EF4-FFF2-40B4-BE49-F238E27FC236}">
                <a16:creationId xmlns:a16="http://schemas.microsoft.com/office/drawing/2014/main" id="{0A2D47C9-7C75-4CA4-ADEC-F18359CAA412}"/>
              </a:ext>
            </a:extLst>
          </p:cNvPr>
          <p:cNvSpPr/>
          <p:nvPr/>
        </p:nvSpPr>
        <p:spPr>
          <a:xfrm>
            <a:off x="450450" y="559755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19" name="Rectangle 18">
            <a:extLst>
              <a:ext uri="{FF2B5EF4-FFF2-40B4-BE49-F238E27FC236}">
                <a16:creationId xmlns:a16="http://schemas.microsoft.com/office/drawing/2014/main" id="{F5F492D9-2C93-4CE2-B796-C1430F702FC8}"/>
              </a:ext>
            </a:extLst>
          </p:cNvPr>
          <p:cNvSpPr/>
          <p:nvPr/>
        </p:nvSpPr>
        <p:spPr>
          <a:xfrm>
            <a:off x="3510450" y="5597550"/>
            <a:ext cx="469946" cy="32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0" name="Rectangle 19">
            <a:extLst>
              <a:ext uri="{FF2B5EF4-FFF2-40B4-BE49-F238E27FC236}">
                <a16:creationId xmlns:a16="http://schemas.microsoft.com/office/drawing/2014/main" id="{2A1A63D1-C6A5-4430-A1DB-12E9EBA4BCC9}"/>
              </a:ext>
            </a:extLst>
          </p:cNvPr>
          <p:cNvSpPr/>
          <p:nvPr/>
        </p:nvSpPr>
        <p:spPr>
          <a:xfrm>
            <a:off x="5875971" y="559755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1" name="Rectangle 20">
            <a:extLst>
              <a:ext uri="{FF2B5EF4-FFF2-40B4-BE49-F238E27FC236}">
                <a16:creationId xmlns:a16="http://schemas.microsoft.com/office/drawing/2014/main" id="{0982D168-7AEA-43D6-92BB-12DAE74029E5}"/>
              </a:ext>
            </a:extLst>
          </p:cNvPr>
          <p:cNvSpPr/>
          <p:nvPr/>
        </p:nvSpPr>
        <p:spPr>
          <a:xfrm>
            <a:off x="9133592" y="55944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pic>
        <p:nvPicPr>
          <p:cNvPr id="24" name="Picture 23">
            <a:extLst>
              <a:ext uri="{FF2B5EF4-FFF2-40B4-BE49-F238E27FC236}">
                <a16:creationId xmlns:a16="http://schemas.microsoft.com/office/drawing/2014/main" id="{E1A2B7FA-A4F0-462F-B2EE-C08E8CA311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1177" y="494148"/>
            <a:ext cx="1080000" cy="1080000"/>
          </a:xfrm>
          <a:prstGeom prst="rect">
            <a:avLst/>
          </a:prstGeom>
        </p:spPr>
      </p:pic>
      <p:pic>
        <p:nvPicPr>
          <p:cNvPr id="25" name="Picture 24">
            <a:extLst>
              <a:ext uri="{FF2B5EF4-FFF2-40B4-BE49-F238E27FC236}">
                <a16:creationId xmlns:a16="http://schemas.microsoft.com/office/drawing/2014/main" id="{94E88735-7F43-426E-A43B-31C641568A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2297" y="494148"/>
            <a:ext cx="1080000" cy="1080000"/>
          </a:xfrm>
          <a:prstGeom prst="rect">
            <a:avLst/>
          </a:prstGeom>
        </p:spPr>
      </p:pic>
      <p:sp>
        <p:nvSpPr>
          <p:cNvPr id="2" name="Speech Bubble: Rectangle with Corners Rounded 1">
            <a:extLst>
              <a:ext uri="{FF2B5EF4-FFF2-40B4-BE49-F238E27FC236}">
                <a16:creationId xmlns:a16="http://schemas.microsoft.com/office/drawing/2014/main" id="{EA30C3E8-D6EF-4077-8E56-FD9E0F78C051}"/>
              </a:ext>
            </a:extLst>
          </p:cNvPr>
          <p:cNvSpPr/>
          <p:nvPr/>
        </p:nvSpPr>
        <p:spPr>
          <a:xfrm>
            <a:off x="6870314" y="268365"/>
            <a:ext cx="2682377" cy="872959"/>
          </a:xfrm>
          <a:prstGeom prst="wedgeRoundRectCallout">
            <a:avLst>
              <a:gd name="adj1" fmla="val 56453"/>
              <a:gd name="adj2" fmla="val -8578"/>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*faire de la </a:t>
            </a:r>
            <a:r>
              <a:rPr lang="en-GB" sz="2000" b="1" dirty="0" err="1"/>
              <a:t>marche</a:t>
            </a:r>
            <a:endParaRPr lang="en-GB" sz="2000" b="1" dirty="0"/>
          </a:p>
          <a:p>
            <a:pPr algn="ctr"/>
            <a:r>
              <a:rPr lang="en-GB" sz="2000" dirty="0"/>
              <a:t>= to go walking</a:t>
            </a:r>
          </a:p>
        </p:txBody>
      </p:sp>
    </p:spTree>
    <p:extLst>
      <p:ext uri="{BB962C8B-B14F-4D97-AF65-F5344CB8AC3E}">
        <p14:creationId xmlns:p14="http://schemas.microsoft.com/office/powerpoint/2010/main" val="16561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321688" cy="707849"/>
          </a:xfrm>
        </p:spPr>
        <p:txBody>
          <a:bodyPr>
            <a:normAutofit fontScale="90000"/>
          </a:bodyPr>
          <a:lstStyle/>
          <a:p>
            <a:r>
              <a:rPr lang="en-GB" sz="3600" b="1" dirty="0">
                <a:solidFill>
                  <a:schemeClr val="bg1"/>
                </a:solidFill>
              </a:rPr>
              <a:t>Un voyage </a:t>
            </a:r>
            <a:r>
              <a:rPr lang="en-GB" sz="3600" b="1" dirty="0" err="1">
                <a:solidFill>
                  <a:schemeClr val="bg1"/>
                </a:solidFill>
              </a:rPr>
              <a:t>en</a:t>
            </a:r>
            <a:r>
              <a:rPr lang="en-GB" sz="3600" b="1" dirty="0">
                <a:solidFill>
                  <a:schemeClr val="bg1"/>
                </a:solidFill>
              </a:rPr>
              <a:t> Suisse (3/3)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Rounded Rectangle 2">
            <a:extLst>
              <a:ext uri="{FF2B5EF4-FFF2-40B4-BE49-F238E27FC236}">
                <a16:creationId xmlns:a16="http://schemas.microsoft.com/office/drawing/2014/main" id="{AF81264C-0AAB-4CF0-B11E-1EB5407D9C79}"/>
              </a:ext>
            </a:extLst>
          </p:cNvPr>
          <p:cNvSpPr/>
          <p:nvPr/>
        </p:nvSpPr>
        <p:spPr>
          <a:xfrm>
            <a:off x="7218076" y="249870"/>
            <a:ext cx="2950415" cy="441984"/>
          </a:xfrm>
          <a:prstGeom prst="roundRect">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r>
              <a:rPr lang="en-US" sz="2000" b="1" dirty="0" err="1"/>
              <a:t>décrire</a:t>
            </a:r>
            <a:r>
              <a:rPr lang="en-US" sz="2000" dirty="0"/>
              <a:t> = to describe</a:t>
            </a:r>
            <a:endParaRPr lang="en-US" sz="2000" b="1" dirty="0"/>
          </a:p>
        </p:txBody>
      </p:sp>
      <p:sp>
        <p:nvSpPr>
          <p:cNvPr id="12" name="TextBox 11">
            <a:extLst>
              <a:ext uri="{FF2B5EF4-FFF2-40B4-BE49-F238E27FC236}">
                <a16:creationId xmlns:a16="http://schemas.microsoft.com/office/drawing/2014/main" id="{87D2862B-487E-4B6E-A11D-26573545A25A}"/>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phrases en anglais pour décrire* le voyage. </a:t>
            </a:r>
            <a:r>
              <a:rPr lang="fr-FR" sz="2400" dirty="0">
                <a:solidFill>
                  <a:srgbClr val="4472C4">
                    <a:lumMod val="50000"/>
                  </a:srgbClr>
                </a:solidFill>
                <a:latin typeface="Century Gothic" panose="020F0302020204030204"/>
              </a:rPr>
              <a:t>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famille a fait quoi ? Écris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quatre choses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Amir et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quatre choses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Noura.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822EBAD7-5AEA-4C35-AFDE-1373B5A7394B}"/>
              </a:ext>
            </a:extLst>
          </p:cNvPr>
          <p:cNvSpPr txBox="1"/>
          <p:nvPr/>
        </p:nvSpPr>
        <p:spPr>
          <a:xfrm>
            <a:off x="276448" y="2374442"/>
            <a:ext cx="11633472" cy="1754326"/>
          </a:xfrm>
          <a:prstGeom prst="rect">
            <a:avLst/>
          </a:prstGeom>
          <a:noFill/>
          <a:ln w="28575">
            <a:solidFill>
              <a:schemeClr val="accent1">
                <a:lumMod val="50000"/>
              </a:schemeClr>
            </a:solidFill>
          </a:ln>
        </p:spPr>
        <p:txBody>
          <a:bodyPr wrap="square" rtlCol="0">
            <a:spAutoFit/>
          </a:bodyPr>
          <a:lstStyle/>
          <a:p>
            <a:pPr algn="l"/>
            <a:r>
              <a:rPr lang="en-GB" sz="2400" b="1" dirty="0">
                <a:solidFill>
                  <a:schemeClr val="accent5">
                    <a:lumMod val="50000"/>
                  </a:schemeClr>
                </a:solidFill>
              </a:rPr>
              <a:t>Amir</a:t>
            </a:r>
          </a:p>
          <a:p>
            <a:pPr algn="l"/>
            <a:endParaRPr lang="en-GB" sz="1200" b="1" dirty="0">
              <a:solidFill>
                <a:schemeClr val="accent5">
                  <a:lumMod val="50000"/>
                </a:schemeClr>
              </a:solidFill>
            </a:endParaRPr>
          </a:p>
          <a:p>
            <a:pPr algn="l"/>
            <a:r>
              <a:rPr lang="fr-FR" sz="2400" dirty="0">
                <a:solidFill>
                  <a:srgbClr val="E86D19"/>
                </a:solidFill>
              </a:rPr>
              <a:t>Amir </a:t>
            </a:r>
            <a:r>
              <a:rPr lang="fr-FR" sz="2400" dirty="0" err="1">
                <a:solidFill>
                  <a:srgbClr val="E86D19"/>
                </a:solidFill>
              </a:rPr>
              <a:t>travelled</a:t>
            </a:r>
            <a:r>
              <a:rPr lang="fr-FR" sz="2400" dirty="0">
                <a:solidFill>
                  <a:srgbClr val="E86D19"/>
                </a:solidFill>
              </a:rPr>
              <a:t> to Bern, the capital of </a:t>
            </a:r>
            <a:r>
              <a:rPr lang="fr-FR" sz="2400" dirty="0" err="1">
                <a:solidFill>
                  <a:srgbClr val="E86D19"/>
                </a:solidFill>
              </a:rPr>
              <a:t>Switzerland</a:t>
            </a:r>
            <a:r>
              <a:rPr lang="fr-FR" sz="2400" dirty="0">
                <a:solidFill>
                  <a:srgbClr val="E86D19"/>
                </a:solidFill>
              </a:rPr>
              <a:t>. He </a:t>
            </a:r>
            <a:r>
              <a:rPr lang="fr-FR" sz="2400" dirty="0" err="1">
                <a:solidFill>
                  <a:srgbClr val="E86D19"/>
                </a:solidFill>
              </a:rPr>
              <a:t>brought</a:t>
            </a:r>
            <a:r>
              <a:rPr lang="fr-FR" sz="2400" dirty="0">
                <a:solidFill>
                  <a:srgbClr val="E86D19"/>
                </a:solidFill>
              </a:rPr>
              <a:t> a sandwich </a:t>
            </a:r>
            <a:r>
              <a:rPr lang="fr-FR" sz="2400" dirty="0" err="1">
                <a:solidFill>
                  <a:srgbClr val="E86D19"/>
                </a:solidFill>
              </a:rPr>
              <a:t>with</a:t>
            </a:r>
            <a:r>
              <a:rPr lang="fr-FR" sz="2400" dirty="0">
                <a:solidFill>
                  <a:srgbClr val="E86D19"/>
                </a:solidFill>
              </a:rPr>
              <a:t> </a:t>
            </a:r>
            <a:r>
              <a:rPr lang="fr-FR" sz="2400" dirty="0" err="1">
                <a:solidFill>
                  <a:srgbClr val="E86D19"/>
                </a:solidFill>
              </a:rPr>
              <a:t>him</a:t>
            </a:r>
            <a:r>
              <a:rPr lang="fr-FR" sz="2400" dirty="0">
                <a:solidFill>
                  <a:srgbClr val="E86D19"/>
                </a:solidFill>
              </a:rPr>
              <a:t>. He </a:t>
            </a:r>
            <a:r>
              <a:rPr lang="fr-FR" sz="2400" dirty="0" err="1">
                <a:solidFill>
                  <a:srgbClr val="E86D19"/>
                </a:solidFill>
              </a:rPr>
              <a:t>went</a:t>
            </a:r>
            <a:r>
              <a:rPr lang="fr-FR" sz="2400" dirty="0">
                <a:solidFill>
                  <a:srgbClr val="E86D19"/>
                </a:solidFill>
              </a:rPr>
              <a:t> </a:t>
            </a:r>
            <a:r>
              <a:rPr lang="fr-FR" sz="2400" dirty="0" err="1">
                <a:solidFill>
                  <a:srgbClr val="E86D19"/>
                </a:solidFill>
              </a:rPr>
              <a:t>walking</a:t>
            </a:r>
            <a:r>
              <a:rPr lang="fr-FR" sz="2400" dirty="0">
                <a:solidFill>
                  <a:srgbClr val="E86D19"/>
                </a:solidFill>
              </a:rPr>
              <a:t> in the </a:t>
            </a:r>
            <a:r>
              <a:rPr lang="fr-FR" sz="2400" dirty="0" err="1">
                <a:solidFill>
                  <a:srgbClr val="E86D19"/>
                </a:solidFill>
              </a:rPr>
              <a:t>mountains</a:t>
            </a:r>
            <a:r>
              <a:rPr lang="fr-FR" sz="2400" dirty="0">
                <a:solidFill>
                  <a:srgbClr val="E86D19"/>
                </a:solidFill>
              </a:rPr>
              <a:t> and </a:t>
            </a:r>
            <a:r>
              <a:rPr lang="fr-FR" sz="2400" dirty="0" err="1">
                <a:solidFill>
                  <a:srgbClr val="E86D19"/>
                </a:solidFill>
              </a:rPr>
              <a:t>found</a:t>
            </a:r>
            <a:r>
              <a:rPr lang="fr-FR" sz="2400" dirty="0">
                <a:solidFill>
                  <a:srgbClr val="E86D19"/>
                </a:solidFill>
              </a:rPr>
              <a:t> the </a:t>
            </a:r>
            <a:r>
              <a:rPr lang="fr-FR" sz="2400" dirty="0" err="1">
                <a:solidFill>
                  <a:srgbClr val="E86D19"/>
                </a:solidFill>
              </a:rPr>
              <a:t>view</a:t>
            </a:r>
            <a:r>
              <a:rPr lang="fr-FR" sz="2400" dirty="0">
                <a:solidFill>
                  <a:srgbClr val="E86D19"/>
                </a:solidFill>
              </a:rPr>
              <a:t> </a:t>
            </a:r>
            <a:r>
              <a:rPr lang="fr-FR" sz="2400" dirty="0" err="1">
                <a:solidFill>
                  <a:srgbClr val="E86D19"/>
                </a:solidFill>
              </a:rPr>
              <a:t>beautiful</a:t>
            </a:r>
            <a:r>
              <a:rPr lang="fr-FR" sz="2400" dirty="0">
                <a:solidFill>
                  <a:srgbClr val="E86D19"/>
                </a:solidFill>
              </a:rPr>
              <a:t>.</a:t>
            </a:r>
          </a:p>
          <a:p>
            <a:pPr algn="l"/>
            <a:endParaRPr lang="en-GB" sz="2400" b="1" dirty="0">
              <a:solidFill>
                <a:schemeClr val="accent5">
                  <a:lumMod val="50000"/>
                </a:schemeClr>
              </a:solidFill>
            </a:endParaRPr>
          </a:p>
        </p:txBody>
      </p:sp>
      <p:sp>
        <p:nvSpPr>
          <p:cNvPr id="13" name="TextBox 12">
            <a:extLst>
              <a:ext uri="{FF2B5EF4-FFF2-40B4-BE49-F238E27FC236}">
                <a16:creationId xmlns:a16="http://schemas.microsoft.com/office/drawing/2014/main" id="{8941009E-E00D-4C50-8302-C4B8964F4C02}"/>
              </a:ext>
            </a:extLst>
          </p:cNvPr>
          <p:cNvSpPr txBox="1"/>
          <p:nvPr/>
        </p:nvSpPr>
        <p:spPr>
          <a:xfrm>
            <a:off x="276448" y="4376213"/>
            <a:ext cx="9686259" cy="1754326"/>
          </a:xfrm>
          <a:prstGeom prst="rect">
            <a:avLst/>
          </a:prstGeom>
          <a:noFill/>
          <a:ln w="28575">
            <a:solidFill>
              <a:schemeClr val="accent1">
                <a:lumMod val="50000"/>
              </a:schemeClr>
            </a:solidFill>
          </a:ln>
        </p:spPr>
        <p:txBody>
          <a:bodyPr wrap="square" rtlCol="0">
            <a:spAutoFit/>
          </a:bodyPr>
          <a:lstStyle/>
          <a:p>
            <a:pPr algn="l"/>
            <a:r>
              <a:rPr lang="en-GB" sz="2400" b="1" dirty="0" err="1">
                <a:solidFill>
                  <a:schemeClr val="accent5">
                    <a:lumMod val="50000"/>
                  </a:schemeClr>
                </a:solidFill>
              </a:rPr>
              <a:t>Noura</a:t>
            </a:r>
            <a:endParaRPr lang="en-GB" sz="2400" b="1" dirty="0">
              <a:solidFill>
                <a:schemeClr val="accent5">
                  <a:lumMod val="50000"/>
                </a:schemeClr>
              </a:solidFill>
            </a:endParaRPr>
          </a:p>
          <a:p>
            <a:pPr algn="l"/>
            <a:endParaRPr lang="en-GB" sz="1200" b="1" dirty="0">
              <a:solidFill>
                <a:schemeClr val="accent5">
                  <a:lumMod val="50000"/>
                </a:schemeClr>
              </a:solidFill>
            </a:endParaRPr>
          </a:p>
          <a:p>
            <a:pPr algn="l"/>
            <a:r>
              <a:rPr lang="fr-FR" sz="2400" dirty="0">
                <a:solidFill>
                  <a:srgbClr val="E86D19"/>
                </a:solidFill>
              </a:rPr>
              <a:t>Noura </a:t>
            </a:r>
            <a:r>
              <a:rPr lang="fr-FR" sz="2400" dirty="0" err="1">
                <a:solidFill>
                  <a:srgbClr val="E86D19"/>
                </a:solidFill>
              </a:rPr>
              <a:t>asked</a:t>
            </a:r>
            <a:r>
              <a:rPr lang="fr-FR" sz="2400" dirty="0">
                <a:solidFill>
                  <a:srgbClr val="E86D19"/>
                </a:solidFill>
              </a:rPr>
              <a:t> for a photo at the </a:t>
            </a:r>
            <a:r>
              <a:rPr lang="fr-FR" sz="2400" dirty="0" err="1">
                <a:solidFill>
                  <a:srgbClr val="E86D19"/>
                </a:solidFill>
              </a:rPr>
              <a:t>Swiss</a:t>
            </a:r>
            <a:r>
              <a:rPr lang="fr-FR" sz="2400" dirty="0">
                <a:solidFill>
                  <a:srgbClr val="E86D19"/>
                </a:solidFill>
              </a:rPr>
              <a:t> border. </a:t>
            </a:r>
            <a:r>
              <a:rPr lang="fr-FR" sz="2400" dirty="0" err="1">
                <a:solidFill>
                  <a:srgbClr val="E86D19"/>
                </a:solidFill>
              </a:rPr>
              <a:t>She</a:t>
            </a:r>
            <a:r>
              <a:rPr lang="fr-FR" sz="2400" dirty="0">
                <a:solidFill>
                  <a:srgbClr val="E86D19"/>
                </a:solidFill>
              </a:rPr>
              <a:t> </a:t>
            </a:r>
            <a:r>
              <a:rPr lang="fr-FR" sz="2400" dirty="0" err="1">
                <a:solidFill>
                  <a:srgbClr val="E86D19"/>
                </a:solidFill>
              </a:rPr>
              <a:t>crossed</a:t>
            </a:r>
            <a:r>
              <a:rPr lang="fr-FR" sz="2400" dirty="0">
                <a:solidFill>
                  <a:srgbClr val="E86D19"/>
                </a:solidFill>
              </a:rPr>
              <a:t> the bridge and </a:t>
            </a:r>
            <a:r>
              <a:rPr lang="fr-FR" sz="2400" dirty="0" err="1">
                <a:solidFill>
                  <a:srgbClr val="E86D19"/>
                </a:solidFill>
              </a:rPr>
              <a:t>suggested</a:t>
            </a:r>
            <a:r>
              <a:rPr lang="fr-FR" sz="2400" dirty="0">
                <a:solidFill>
                  <a:srgbClr val="E86D19"/>
                </a:solidFill>
              </a:rPr>
              <a:t> a </a:t>
            </a:r>
            <a:r>
              <a:rPr lang="fr-FR" sz="2400" dirty="0" err="1">
                <a:solidFill>
                  <a:srgbClr val="E86D19"/>
                </a:solidFill>
              </a:rPr>
              <a:t>visit</a:t>
            </a:r>
            <a:r>
              <a:rPr lang="fr-FR" sz="2400" dirty="0">
                <a:solidFill>
                  <a:srgbClr val="E86D19"/>
                </a:solidFill>
              </a:rPr>
              <a:t> to the </a:t>
            </a:r>
            <a:r>
              <a:rPr lang="fr-FR" sz="2400" dirty="0" err="1">
                <a:solidFill>
                  <a:srgbClr val="E86D19"/>
                </a:solidFill>
              </a:rPr>
              <a:t>botanic</a:t>
            </a:r>
            <a:r>
              <a:rPr lang="fr-FR" sz="2400" dirty="0">
                <a:solidFill>
                  <a:srgbClr val="E86D19"/>
                </a:solidFill>
              </a:rPr>
              <a:t> </a:t>
            </a:r>
            <a:r>
              <a:rPr lang="fr-FR" sz="2400" dirty="0" err="1">
                <a:solidFill>
                  <a:srgbClr val="E86D19"/>
                </a:solidFill>
              </a:rPr>
              <a:t>gardens</a:t>
            </a:r>
            <a:r>
              <a:rPr lang="fr-FR" sz="2400" dirty="0">
                <a:solidFill>
                  <a:srgbClr val="E86D19"/>
                </a:solidFill>
              </a:rPr>
              <a:t>. </a:t>
            </a:r>
            <a:r>
              <a:rPr lang="fr-FR" sz="2400" dirty="0" err="1">
                <a:solidFill>
                  <a:srgbClr val="E86D19"/>
                </a:solidFill>
              </a:rPr>
              <a:t>She</a:t>
            </a:r>
            <a:r>
              <a:rPr lang="fr-FR" sz="2400" dirty="0">
                <a:solidFill>
                  <a:srgbClr val="E86D19"/>
                </a:solidFill>
              </a:rPr>
              <a:t> </a:t>
            </a:r>
            <a:r>
              <a:rPr lang="fr-FR" sz="2400" dirty="0" err="1">
                <a:solidFill>
                  <a:srgbClr val="E86D19"/>
                </a:solidFill>
              </a:rPr>
              <a:t>played</a:t>
            </a:r>
            <a:r>
              <a:rPr lang="fr-FR" sz="2400" dirty="0">
                <a:solidFill>
                  <a:srgbClr val="E86D19"/>
                </a:solidFill>
              </a:rPr>
              <a:t> in the </a:t>
            </a:r>
            <a:r>
              <a:rPr lang="fr-FR" sz="2400" dirty="0" err="1">
                <a:solidFill>
                  <a:srgbClr val="E86D19"/>
                </a:solidFill>
              </a:rPr>
              <a:t>forest</a:t>
            </a:r>
            <a:r>
              <a:rPr lang="fr-FR" sz="2400" dirty="0">
                <a:solidFill>
                  <a:srgbClr val="E86D19"/>
                </a:solidFill>
              </a:rPr>
              <a:t>.</a:t>
            </a:r>
            <a:endParaRPr lang="en-GB" sz="2400" b="1" dirty="0">
              <a:solidFill>
                <a:srgbClr val="E86D19"/>
              </a:solidFill>
            </a:endParaRPr>
          </a:p>
        </p:txBody>
      </p:sp>
      <p:pic>
        <p:nvPicPr>
          <p:cNvPr id="9" name="Picture 8">
            <a:extLst>
              <a:ext uri="{FF2B5EF4-FFF2-40B4-BE49-F238E27FC236}">
                <a16:creationId xmlns:a16="http://schemas.microsoft.com/office/drawing/2014/main" id="{04ECB5B9-8AF7-6A45-92D3-7242C890B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355" y="4267796"/>
            <a:ext cx="2104927" cy="2104927"/>
          </a:xfrm>
          <a:prstGeom prst="rect">
            <a:avLst/>
          </a:prstGeom>
        </p:spPr>
      </p:pic>
      <p:pic>
        <p:nvPicPr>
          <p:cNvPr id="10" name="Picture 9">
            <a:extLst>
              <a:ext uri="{FF2B5EF4-FFF2-40B4-BE49-F238E27FC236}">
                <a16:creationId xmlns:a16="http://schemas.microsoft.com/office/drawing/2014/main" id="{D528B05E-458E-7F4B-8573-FED79C31C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406" y="4483558"/>
            <a:ext cx="1889165" cy="1889165"/>
          </a:xfrm>
          <a:prstGeom prst="rect">
            <a:avLst/>
          </a:prstGeom>
        </p:spPr>
      </p:pic>
    </p:spTree>
    <p:extLst>
      <p:ext uri="{BB962C8B-B14F-4D97-AF65-F5344CB8AC3E}">
        <p14:creationId xmlns:p14="http://schemas.microsoft.com/office/powerpoint/2010/main" val="4894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B7D044A-5743-EB4F-B927-3AEC6D48ADA3}"/>
              </a:ext>
            </a:extLst>
          </p:cNvPr>
          <p:cNvGraphicFramePr>
            <a:graphicFrameLocks noGrp="1"/>
          </p:cNvGraphicFramePr>
          <p:nvPr>
            <p:extLst>
              <p:ext uri="{D42A27DB-BD31-4B8C-83A1-F6EECF244321}">
                <p14:modId xmlns:p14="http://schemas.microsoft.com/office/powerpoint/2010/main" val="3770076452"/>
              </p:ext>
            </p:extLst>
          </p:nvPr>
        </p:nvGraphicFramePr>
        <p:xfrm>
          <a:off x="319312" y="1991992"/>
          <a:ext cx="11582524" cy="4329157"/>
        </p:xfrm>
        <a:graphic>
          <a:graphicData uri="http://schemas.openxmlformats.org/drawingml/2006/table">
            <a:tbl>
              <a:tblPr firstRow="1" bandRow="1">
                <a:tableStyleId>{5940675A-B579-460E-94D1-54222C63F5DA}</a:tableStyleId>
              </a:tblPr>
              <a:tblGrid>
                <a:gridCol w="2889568">
                  <a:extLst>
                    <a:ext uri="{9D8B030D-6E8A-4147-A177-3AD203B41FA5}">
                      <a16:colId xmlns:a16="http://schemas.microsoft.com/office/drawing/2014/main" val="590258561"/>
                    </a:ext>
                  </a:extLst>
                </a:gridCol>
                <a:gridCol w="2897652">
                  <a:extLst>
                    <a:ext uri="{9D8B030D-6E8A-4147-A177-3AD203B41FA5}">
                      <a16:colId xmlns:a16="http://schemas.microsoft.com/office/drawing/2014/main" val="278095348"/>
                    </a:ext>
                  </a:extLst>
                </a:gridCol>
                <a:gridCol w="2897652">
                  <a:extLst>
                    <a:ext uri="{9D8B030D-6E8A-4147-A177-3AD203B41FA5}">
                      <a16:colId xmlns:a16="http://schemas.microsoft.com/office/drawing/2014/main" val="4078413664"/>
                    </a:ext>
                  </a:extLst>
                </a:gridCol>
                <a:gridCol w="2897652">
                  <a:extLst>
                    <a:ext uri="{9D8B030D-6E8A-4147-A177-3AD203B41FA5}">
                      <a16:colId xmlns:a16="http://schemas.microsoft.com/office/drawing/2014/main" val="1043815900"/>
                    </a:ext>
                  </a:extLst>
                </a:gridCol>
              </a:tblGrid>
              <a:tr h="1260000">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5730974"/>
                  </a:ext>
                </a:extLst>
              </a:tr>
              <a:tr h="444757">
                <a:tc>
                  <a:txBody>
                    <a:bodyPr/>
                    <a:lstStyle/>
                    <a:p>
                      <a:pPr algn="ctr"/>
                      <a:r>
                        <a:rPr lang="en-US" sz="2400" b="0" dirty="0">
                          <a:solidFill>
                            <a:schemeClr val="accent5">
                              <a:lumMod val="50000"/>
                            </a:schemeClr>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203804"/>
                  </a:ext>
                </a:extLst>
              </a:tr>
              <a:tr h="450000">
                <a:tc>
                  <a:txBody>
                    <a:bodyPr/>
                    <a:lstStyle/>
                    <a:p>
                      <a:pPr algn="ct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4002825"/>
                  </a:ext>
                </a:extLst>
              </a:tr>
              <a:tr h="1260000">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0462484"/>
                  </a:ext>
                </a:extLst>
              </a:tr>
              <a:tr h="444757">
                <a:tc>
                  <a:txBody>
                    <a:bodyPr/>
                    <a:lstStyle/>
                    <a:p>
                      <a:pPr algn="ctr"/>
                      <a:r>
                        <a:rPr lang="en-US" sz="2400" b="0" dirty="0">
                          <a:solidFill>
                            <a:schemeClr val="accent5">
                              <a:lumMod val="50000"/>
                            </a:schemeClr>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6620841"/>
                  </a:ext>
                </a:extLst>
              </a:tr>
              <a:tr h="444757">
                <a:tc>
                  <a:txBody>
                    <a:bodyPr/>
                    <a:lstStyle/>
                    <a:p>
                      <a:pPr algn="ct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25222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600" b="1" dirty="0">
                <a:solidFill>
                  <a:schemeClr val="bg1"/>
                </a:solidFill>
              </a:rPr>
              <a:t>Que fait Bilal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6" descr="Pont Neuf - Hermance (borne frontière CH - 2).jpg">
            <a:extLst>
              <a:ext uri="{FF2B5EF4-FFF2-40B4-BE49-F238E27FC236}">
                <a16:creationId xmlns:a16="http://schemas.microsoft.com/office/drawing/2014/main" id="{99A1CCC7-9042-F744-B5D4-287A110EC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972" y="2081650"/>
            <a:ext cx="687528" cy="103129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0" name="Action Button: Custom 16">
            <a:hlinkClick r:id="" action="ppaction://noaction" highlightClick="1">
              <a:snd r:embed="rId5" name="1 beep suisse.wav"/>
            </a:hlinkClick>
            <a:extLst>
              <a:ext uri="{FF2B5EF4-FFF2-40B4-BE49-F238E27FC236}">
                <a16:creationId xmlns:a16="http://schemas.microsoft.com/office/drawing/2014/main" id="{BAD2733D-FF99-884A-B219-F8FA748F3C34}"/>
              </a:ext>
            </a:extLst>
          </p:cNvPr>
          <p:cNvSpPr>
            <a:spLocks noChangeAspect="1"/>
          </p:cNvSpPr>
          <p:nvPr/>
        </p:nvSpPr>
        <p:spPr>
          <a:xfrm>
            <a:off x="1516932" y="32309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2. beep il a.wav"/>
            </a:hlinkClick>
            <a:extLst>
              <a:ext uri="{FF2B5EF4-FFF2-40B4-BE49-F238E27FC236}">
                <a16:creationId xmlns:a16="http://schemas.microsoft.com/office/drawing/2014/main" id="{9DAB51E3-F2C3-9A46-A799-CF257D8EDBB5}"/>
              </a:ext>
            </a:extLst>
          </p:cNvPr>
          <p:cNvSpPr>
            <a:spLocks noChangeAspect="1"/>
          </p:cNvSpPr>
          <p:nvPr/>
        </p:nvSpPr>
        <p:spPr>
          <a:xfrm>
            <a:off x="4413252" y="32309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2</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3 beep il celebre.wav"/>
            </a:hlinkClick>
            <a:extLst>
              <a:ext uri="{FF2B5EF4-FFF2-40B4-BE49-F238E27FC236}">
                <a16:creationId xmlns:a16="http://schemas.microsoft.com/office/drawing/2014/main" id="{5C12039A-470D-F14A-A534-2EF0791BDAEC}"/>
              </a:ext>
            </a:extLst>
          </p:cNvPr>
          <p:cNvSpPr>
            <a:spLocks noChangeAspect="1"/>
          </p:cNvSpPr>
          <p:nvPr/>
        </p:nvSpPr>
        <p:spPr>
          <a:xfrm>
            <a:off x="7309574" y="32309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3</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8" name="4 beep zurich.wav"/>
            </a:hlinkClick>
            <a:extLst>
              <a:ext uri="{FF2B5EF4-FFF2-40B4-BE49-F238E27FC236}">
                <a16:creationId xmlns:a16="http://schemas.microsoft.com/office/drawing/2014/main" id="{35410370-C37A-8244-AA97-0C92CB9333DF}"/>
              </a:ext>
            </a:extLst>
          </p:cNvPr>
          <p:cNvSpPr>
            <a:spLocks noChangeAspect="1"/>
          </p:cNvSpPr>
          <p:nvPr/>
        </p:nvSpPr>
        <p:spPr>
          <a:xfrm>
            <a:off x="10205896" y="32263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9" name="5 beep magasins.wav"/>
            </a:hlinkClick>
            <a:extLst>
              <a:ext uri="{FF2B5EF4-FFF2-40B4-BE49-F238E27FC236}">
                <a16:creationId xmlns:a16="http://schemas.microsoft.com/office/drawing/2014/main" id="{465AD42A-7F4A-D04C-BCBD-C2118C622645}"/>
              </a:ext>
            </a:extLst>
          </p:cNvPr>
          <p:cNvSpPr>
            <a:spLocks noChangeAspect="1"/>
          </p:cNvSpPr>
          <p:nvPr/>
        </p:nvSpPr>
        <p:spPr>
          <a:xfrm>
            <a:off x="1516932"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5</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0" name="6 beep geneve.wav"/>
            </a:hlinkClick>
            <a:extLst>
              <a:ext uri="{FF2B5EF4-FFF2-40B4-BE49-F238E27FC236}">
                <a16:creationId xmlns:a16="http://schemas.microsoft.com/office/drawing/2014/main" id="{5BDB6338-034B-3340-BD4D-F1F504FC2FCB}"/>
              </a:ext>
            </a:extLst>
          </p:cNvPr>
          <p:cNvSpPr>
            <a:spLocks noChangeAspect="1"/>
          </p:cNvSpPr>
          <p:nvPr/>
        </p:nvSpPr>
        <p:spPr>
          <a:xfrm>
            <a:off x="4398223"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6</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11" name="7 beep allemand.wav"/>
            </a:hlinkClick>
            <a:extLst>
              <a:ext uri="{FF2B5EF4-FFF2-40B4-BE49-F238E27FC236}">
                <a16:creationId xmlns:a16="http://schemas.microsoft.com/office/drawing/2014/main" id="{14746A72-FC80-DE49-A36D-BBCEF17BA49E}"/>
              </a:ext>
            </a:extLst>
          </p:cNvPr>
          <p:cNvSpPr>
            <a:spLocks noChangeAspect="1"/>
          </p:cNvSpPr>
          <p:nvPr/>
        </p:nvSpPr>
        <p:spPr>
          <a:xfrm>
            <a:off x="7309574"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8 beep cadeau.wav"/>
            </a:hlinkClick>
            <a:extLst>
              <a:ext uri="{FF2B5EF4-FFF2-40B4-BE49-F238E27FC236}">
                <a16:creationId xmlns:a16="http://schemas.microsoft.com/office/drawing/2014/main" id="{316AEAC9-A3D7-9945-AE1F-9E67CFF80995}"/>
              </a:ext>
            </a:extLst>
          </p:cNvPr>
          <p:cNvSpPr>
            <a:spLocks noChangeAspect="1"/>
          </p:cNvSpPr>
          <p:nvPr/>
        </p:nvSpPr>
        <p:spPr>
          <a:xfrm>
            <a:off x="10190959"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close-up of a piece of paper&#10;&#10;Description automatically generated with medium confidence">
            <a:extLst>
              <a:ext uri="{FF2B5EF4-FFF2-40B4-BE49-F238E27FC236}">
                <a16:creationId xmlns:a16="http://schemas.microsoft.com/office/drawing/2014/main" id="{6F9D6C02-A774-AC4E-8914-BB9F3EE318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4116" y="2105415"/>
            <a:ext cx="1090809" cy="1000477"/>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A2837E6F-183A-2D4C-B999-1CFDEE7081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5467" y="2071802"/>
            <a:ext cx="1090809" cy="1063539"/>
          </a:xfrm>
          <a:prstGeom prst="rect">
            <a:avLst/>
          </a:prstGeom>
        </p:spPr>
      </p:pic>
      <p:pic>
        <p:nvPicPr>
          <p:cNvPr id="21" name="Picture 20" descr="A picture containing outdoor, building, sky, water&#10;&#10;Description automatically generated">
            <a:extLst>
              <a:ext uri="{FF2B5EF4-FFF2-40B4-BE49-F238E27FC236}">
                <a16:creationId xmlns:a16="http://schemas.microsoft.com/office/drawing/2014/main" id="{C88FAAE4-0133-ED4A-829C-A85D7088D2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67608" y="2084064"/>
            <a:ext cx="1543317" cy="1028878"/>
          </a:xfrm>
          <a:prstGeom prst="rect">
            <a:avLst/>
          </a:prstGeom>
        </p:spPr>
      </p:pic>
      <p:pic>
        <p:nvPicPr>
          <p:cNvPr id="23" name="Picture 22" descr="A picture containing text, stationary&#10;&#10;Description automatically generated">
            <a:extLst>
              <a:ext uri="{FF2B5EF4-FFF2-40B4-BE49-F238E27FC236}">
                <a16:creationId xmlns:a16="http://schemas.microsoft.com/office/drawing/2014/main" id="{70561B2F-0794-3D47-9EDE-1EF76F0C30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0067" y="4208619"/>
            <a:ext cx="1134300" cy="997830"/>
          </a:xfrm>
          <a:prstGeom prst="rect">
            <a:avLst/>
          </a:prstGeom>
        </p:spPr>
      </p:pic>
      <p:pic>
        <p:nvPicPr>
          <p:cNvPr id="25" name="Picture 24" descr="A picture containing sky, outdoor, water, mountain&#10;&#10;Description automatically generated">
            <a:extLst>
              <a:ext uri="{FF2B5EF4-FFF2-40B4-BE49-F238E27FC236}">
                <a16:creationId xmlns:a16="http://schemas.microsoft.com/office/drawing/2014/main" id="{BA1B9301-7BA1-4747-A109-CE361EAC8ED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65364" y="4249455"/>
            <a:ext cx="1503793" cy="997830"/>
          </a:xfrm>
          <a:prstGeom prst="rect">
            <a:avLst/>
          </a:prstGeom>
        </p:spPr>
      </p:pic>
      <p:pic>
        <p:nvPicPr>
          <p:cNvPr id="29" name="Picture 28" descr="Shape&#10;&#10;Description automatically generated">
            <a:extLst>
              <a:ext uri="{FF2B5EF4-FFF2-40B4-BE49-F238E27FC236}">
                <a16:creationId xmlns:a16="http://schemas.microsoft.com/office/drawing/2014/main" id="{7D3BD29B-841A-1045-B4FD-DE6D6D99D5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81223" y="4249455"/>
            <a:ext cx="1098603" cy="1043672"/>
          </a:xfrm>
          <a:prstGeom prst="rect">
            <a:avLst/>
          </a:prstGeom>
        </p:spPr>
      </p:pic>
      <p:sp>
        <p:nvSpPr>
          <p:cNvPr id="32" name="TextBox 31">
            <a:extLst>
              <a:ext uri="{FF2B5EF4-FFF2-40B4-BE49-F238E27FC236}">
                <a16:creationId xmlns:a16="http://schemas.microsoft.com/office/drawing/2014/main" id="{B9C4ED4D-0A82-6941-8838-96DE693DB6AE}"/>
              </a:ext>
            </a:extLst>
          </p:cNvPr>
          <p:cNvSpPr txBox="1"/>
          <p:nvPr/>
        </p:nvSpPr>
        <p:spPr>
          <a:xfrm>
            <a:off x="84823" y="1160995"/>
            <a:ext cx="12319211" cy="830997"/>
          </a:xfrm>
          <a:prstGeom prst="rect">
            <a:avLst/>
          </a:prstGeom>
          <a:noFill/>
        </p:spPr>
        <p:txBody>
          <a:bodyPr wrap="square" rtlCol="0">
            <a:spAutoFit/>
          </a:bodyPr>
          <a:lstStyle/>
          <a:p>
            <a:r>
              <a:rPr lang="fr-FR" sz="2300" dirty="0">
                <a:solidFill>
                  <a:schemeClr val="accent5">
                    <a:lumMod val="50000"/>
                  </a:schemeClr>
                </a:solidFill>
              </a:rPr>
              <a:t>Amandine parle avec une amie au téléphone. Elles parlent de Bilal. Écoute la conversation. Décide si Bilal fait l’activité au présent ou s’il a fait ça dans le passé. </a:t>
            </a:r>
          </a:p>
        </p:txBody>
      </p:sp>
      <p:pic>
        <p:nvPicPr>
          <p:cNvPr id="18" name="Picture 17" descr="Icon&#10;&#10;Description automatically generated">
            <a:extLst>
              <a:ext uri="{FF2B5EF4-FFF2-40B4-BE49-F238E27FC236}">
                <a16:creationId xmlns:a16="http://schemas.microsoft.com/office/drawing/2014/main" id="{296814D2-232B-9845-BB54-21CABC566F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86749" y="4084361"/>
            <a:ext cx="1321584" cy="1321584"/>
          </a:xfrm>
          <a:prstGeom prst="rect">
            <a:avLst/>
          </a:prstGeom>
        </p:spPr>
      </p:pic>
      <p:pic>
        <p:nvPicPr>
          <p:cNvPr id="22" name="Picture 21" descr="Shape, rectangle&#10;&#10;Description automatically generated with medium confidence">
            <a:extLst>
              <a:ext uri="{FF2B5EF4-FFF2-40B4-BE49-F238E27FC236}">
                <a16:creationId xmlns:a16="http://schemas.microsoft.com/office/drawing/2014/main" id="{3EB93172-A3C3-7747-B02A-D062E446F3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77240" y="4788425"/>
            <a:ext cx="604054" cy="604054"/>
          </a:xfrm>
          <a:prstGeom prst="rect">
            <a:avLst/>
          </a:prstGeom>
        </p:spPr>
      </p:pic>
    </p:spTree>
    <p:extLst>
      <p:ext uri="{BB962C8B-B14F-4D97-AF65-F5344CB8AC3E}">
        <p14:creationId xmlns:p14="http://schemas.microsoft.com/office/powerpoint/2010/main" val="322559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600" b="1" dirty="0">
                <a:solidFill>
                  <a:schemeClr val="bg1"/>
                </a:solidFill>
              </a:rPr>
              <a:t>Que fait Bilal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0" name="Table 2">
            <a:extLst>
              <a:ext uri="{FF2B5EF4-FFF2-40B4-BE49-F238E27FC236}">
                <a16:creationId xmlns:a16="http://schemas.microsoft.com/office/drawing/2014/main" id="{7782EBDA-C004-4045-B5CA-18FEE604DDEF}"/>
              </a:ext>
            </a:extLst>
          </p:cNvPr>
          <p:cNvGraphicFramePr>
            <a:graphicFrameLocks noGrp="1"/>
          </p:cNvGraphicFramePr>
          <p:nvPr>
            <p:extLst>
              <p:ext uri="{D42A27DB-BD31-4B8C-83A1-F6EECF244321}">
                <p14:modId xmlns:p14="http://schemas.microsoft.com/office/powerpoint/2010/main" val="1668247959"/>
              </p:ext>
            </p:extLst>
          </p:nvPr>
        </p:nvGraphicFramePr>
        <p:xfrm>
          <a:off x="319312" y="1991992"/>
          <a:ext cx="11582524" cy="4329157"/>
        </p:xfrm>
        <a:graphic>
          <a:graphicData uri="http://schemas.openxmlformats.org/drawingml/2006/table">
            <a:tbl>
              <a:tblPr firstRow="1" bandRow="1">
                <a:tableStyleId>{5940675A-B579-460E-94D1-54222C63F5DA}</a:tableStyleId>
              </a:tblPr>
              <a:tblGrid>
                <a:gridCol w="2889568">
                  <a:extLst>
                    <a:ext uri="{9D8B030D-6E8A-4147-A177-3AD203B41FA5}">
                      <a16:colId xmlns:a16="http://schemas.microsoft.com/office/drawing/2014/main" val="590258561"/>
                    </a:ext>
                  </a:extLst>
                </a:gridCol>
                <a:gridCol w="2897652">
                  <a:extLst>
                    <a:ext uri="{9D8B030D-6E8A-4147-A177-3AD203B41FA5}">
                      <a16:colId xmlns:a16="http://schemas.microsoft.com/office/drawing/2014/main" val="278095348"/>
                    </a:ext>
                  </a:extLst>
                </a:gridCol>
                <a:gridCol w="2897652">
                  <a:extLst>
                    <a:ext uri="{9D8B030D-6E8A-4147-A177-3AD203B41FA5}">
                      <a16:colId xmlns:a16="http://schemas.microsoft.com/office/drawing/2014/main" val="4078413664"/>
                    </a:ext>
                  </a:extLst>
                </a:gridCol>
                <a:gridCol w="2897652">
                  <a:extLst>
                    <a:ext uri="{9D8B030D-6E8A-4147-A177-3AD203B41FA5}">
                      <a16:colId xmlns:a16="http://schemas.microsoft.com/office/drawing/2014/main" val="1043815900"/>
                    </a:ext>
                  </a:extLst>
                </a:gridCol>
              </a:tblGrid>
              <a:tr h="1260000">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45730974"/>
                  </a:ext>
                </a:extLst>
              </a:tr>
              <a:tr h="444757">
                <a:tc>
                  <a:txBody>
                    <a:bodyPr/>
                    <a:lstStyle/>
                    <a:p>
                      <a:pPr algn="ctr"/>
                      <a:r>
                        <a:rPr lang="en-US" sz="2400" b="0" dirty="0">
                          <a:solidFill>
                            <a:schemeClr val="accent5">
                              <a:lumMod val="50000"/>
                            </a:schemeClr>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203804"/>
                  </a:ext>
                </a:extLst>
              </a:tr>
              <a:tr h="450000">
                <a:tc>
                  <a:txBody>
                    <a:bodyPr/>
                    <a:lstStyle/>
                    <a:p>
                      <a:pPr algn="ct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4002825"/>
                  </a:ext>
                </a:extLst>
              </a:tr>
              <a:tr h="1260000">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400" b="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20462484"/>
                  </a:ext>
                </a:extLst>
              </a:tr>
              <a:tr h="444757">
                <a:tc>
                  <a:txBody>
                    <a:bodyPr/>
                    <a:lstStyle/>
                    <a:p>
                      <a:pPr algn="ctr"/>
                      <a:r>
                        <a:rPr lang="en-US" sz="2400" b="0" dirty="0">
                          <a:solidFill>
                            <a:schemeClr val="accent5">
                              <a:lumMod val="50000"/>
                            </a:schemeClr>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b="0" dirty="0">
                          <a:solidFill>
                            <a:schemeClr val="accent5">
                              <a:lumMod val="50000"/>
                            </a:schemeClr>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6620841"/>
                  </a:ext>
                </a:extLst>
              </a:tr>
              <a:tr h="444757">
                <a:tc>
                  <a:txBody>
                    <a:bodyPr/>
                    <a:lstStyle/>
                    <a:p>
                      <a:pPr algn="ct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dirty="0" err="1">
                          <a:solidFill>
                            <a:schemeClr val="accent5">
                              <a:lumMod val="50000"/>
                            </a:schemeClr>
                          </a:solidFill>
                        </a:rPr>
                        <a:t>hier</a:t>
                      </a:r>
                      <a:r>
                        <a:rPr lang="en-US" sz="2200" b="0" dirty="0">
                          <a:solidFill>
                            <a:schemeClr val="accent5">
                              <a:lumMod val="50000"/>
                            </a:schemeClr>
                          </a:solidFill>
                        </a:rPr>
                        <a:t>/</a:t>
                      </a:r>
                      <a:r>
                        <a:rPr lang="en-US" sz="2200" b="0" dirty="0" err="1">
                          <a:solidFill>
                            <a:schemeClr val="accent5">
                              <a:lumMod val="50000"/>
                            </a:schemeClr>
                          </a:solidFill>
                        </a:rPr>
                        <a:t>en</a:t>
                      </a:r>
                      <a:r>
                        <a:rPr lang="en-US" sz="2200" b="0" dirty="0">
                          <a:solidFill>
                            <a:schemeClr val="accent5">
                              <a:lumMod val="50000"/>
                            </a:schemeClr>
                          </a:solidFill>
                        </a:rPr>
                        <a:t> </a:t>
                      </a:r>
                      <a:r>
                        <a:rPr lang="en-US" sz="2200" b="0" dirty="0" err="1">
                          <a:solidFill>
                            <a:schemeClr val="accent5">
                              <a:lumMod val="50000"/>
                            </a:schemeClr>
                          </a:solidFill>
                        </a:rPr>
                        <a:t>ce</a:t>
                      </a:r>
                      <a:r>
                        <a:rPr lang="en-US" sz="2200" b="0" dirty="0">
                          <a:solidFill>
                            <a:schemeClr val="accent5">
                              <a:lumMod val="50000"/>
                            </a:schemeClr>
                          </a:solidFill>
                        </a:rPr>
                        <a:t> moment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252220"/>
                  </a:ext>
                </a:extLst>
              </a:tr>
            </a:tbl>
          </a:graphicData>
        </a:graphic>
      </p:graphicFrame>
      <p:pic>
        <p:nvPicPr>
          <p:cNvPr id="51" name="Picture 6" descr="Pont Neuf - Hermance (borne frontière CH - 2).jpg">
            <a:extLst>
              <a:ext uri="{FF2B5EF4-FFF2-40B4-BE49-F238E27FC236}">
                <a16:creationId xmlns:a16="http://schemas.microsoft.com/office/drawing/2014/main" id="{AB47C76B-B79A-4794-AAAE-E1D05A0C0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972" y="2081650"/>
            <a:ext cx="687528" cy="103129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52" name="Action Button: Custom 16">
            <a:hlinkClick r:id="" action="ppaction://noaction" highlightClick="1">
              <a:snd r:embed="rId5" name="1 hier suisse.wav"/>
            </a:hlinkClick>
            <a:extLst>
              <a:ext uri="{FF2B5EF4-FFF2-40B4-BE49-F238E27FC236}">
                <a16:creationId xmlns:a16="http://schemas.microsoft.com/office/drawing/2014/main" id="{44536A44-1E31-4FC2-AC4E-4CBC1D77E152}"/>
              </a:ext>
            </a:extLst>
          </p:cNvPr>
          <p:cNvSpPr>
            <a:spLocks noChangeAspect="1"/>
          </p:cNvSpPr>
          <p:nvPr/>
        </p:nvSpPr>
        <p:spPr>
          <a:xfrm>
            <a:off x="1516932" y="32309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3" name="Action Button: Custom 16">
            <a:hlinkClick r:id="" action="ppaction://noaction" highlightClick="1">
              <a:snd r:embed="rId6" name="2, hier il a.wav"/>
            </a:hlinkClick>
            <a:extLst>
              <a:ext uri="{FF2B5EF4-FFF2-40B4-BE49-F238E27FC236}">
                <a16:creationId xmlns:a16="http://schemas.microsoft.com/office/drawing/2014/main" id="{36390425-EBC1-4C99-ACAF-207CFFFB7165}"/>
              </a:ext>
            </a:extLst>
          </p:cNvPr>
          <p:cNvSpPr>
            <a:spLocks noChangeAspect="1"/>
          </p:cNvSpPr>
          <p:nvPr/>
        </p:nvSpPr>
        <p:spPr>
          <a:xfrm>
            <a:off x="4413252" y="32309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2</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Action Button: Custom 16">
            <a:hlinkClick r:id="" action="ppaction://noaction" highlightClick="1">
              <a:snd r:embed="rId7" name="3 en ce moment il celebre.wav"/>
            </a:hlinkClick>
            <a:extLst>
              <a:ext uri="{FF2B5EF4-FFF2-40B4-BE49-F238E27FC236}">
                <a16:creationId xmlns:a16="http://schemas.microsoft.com/office/drawing/2014/main" id="{323C3B98-936C-4EF9-A7D1-2C2133DBD48E}"/>
              </a:ext>
            </a:extLst>
          </p:cNvPr>
          <p:cNvSpPr>
            <a:spLocks noChangeAspect="1"/>
          </p:cNvSpPr>
          <p:nvPr/>
        </p:nvSpPr>
        <p:spPr>
          <a:xfrm>
            <a:off x="7309574" y="32309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3</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Action Button: Custom 16">
            <a:hlinkClick r:id="" action="ppaction://noaction" highlightClick="1">
              <a:snd r:embed="rId8" name="4 hier zurich.wav"/>
            </a:hlinkClick>
            <a:extLst>
              <a:ext uri="{FF2B5EF4-FFF2-40B4-BE49-F238E27FC236}">
                <a16:creationId xmlns:a16="http://schemas.microsoft.com/office/drawing/2014/main" id="{11F74A8B-2032-48DC-8CAB-CB3E2BB7FCE8}"/>
              </a:ext>
            </a:extLst>
          </p:cNvPr>
          <p:cNvSpPr>
            <a:spLocks noChangeAspect="1"/>
          </p:cNvSpPr>
          <p:nvPr/>
        </p:nvSpPr>
        <p:spPr>
          <a:xfrm>
            <a:off x="10205896" y="3226352"/>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6" name="Action Button: Custom 16">
            <a:hlinkClick r:id="" action="ppaction://noaction" highlightClick="1">
              <a:snd r:embed="rId9" name="5 en ce moment magasins.wav"/>
            </a:hlinkClick>
            <a:extLst>
              <a:ext uri="{FF2B5EF4-FFF2-40B4-BE49-F238E27FC236}">
                <a16:creationId xmlns:a16="http://schemas.microsoft.com/office/drawing/2014/main" id="{AD87B289-DEEC-4B81-9F5F-0A38B573C330}"/>
              </a:ext>
            </a:extLst>
          </p:cNvPr>
          <p:cNvSpPr>
            <a:spLocks noChangeAspect="1"/>
          </p:cNvSpPr>
          <p:nvPr/>
        </p:nvSpPr>
        <p:spPr>
          <a:xfrm>
            <a:off x="1516932"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5</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Action Button: Custom 16">
            <a:hlinkClick r:id="" action="ppaction://noaction" highlightClick="1">
              <a:snd r:embed="rId10" name="6 en ce moment geneve.wav"/>
            </a:hlinkClick>
            <a:extLst>
              <a:ext uri="{FF2B5EF4-FFF2-40B4-BE49-F238E27FC236}">
                <a16:creationId xmlns:a16="http://schemas.microsoft.com/office/drawing/2014/main" id="{3E16B8A6-C0E6-45D8-AAC6-04859B4E7C04}"/>
              </a:ext>
            </a:extLst>
          </p:cNvPr>
          <p:cNvSpPr>
            <a:spLocks noChangeAspect="1"/>
          </p:cNvSpPr>
          <p:nvPr/>
        </p:nvSpPr>
        <p:spPr>
          <a:xfrm>
            <a:off x="4398223"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6</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8" name="Action Button: Custom 16">
            <a:hlinkClick r:id="" action="ppaction://noaction" highlightClick="1">
              <a:snd r:embed="rId11" name="7 hier allemand.wav"/>
            </a:hlinkClick>
            <a:extLst>
              <a:ext uri="{FF2B5EF4-FFF2-40B4-BE49-F238E27FC236}">
                <a16:creationId xmlns:a16="http://schemas.microsoft.com/office/drawing/2014/main" id="{7D021011-5985-472C-AE70-429F3467A5AA}"/>
              </a:ext>
            </a:extLst>
          </p:cNvPr>
          <p:cNvSpPr>
            <a:spLocks noChangeAspect="1"/>
          </p:cNvSpPr>
          <p:nvPr/>
        </p:nvSpPr>
        <p:spPr>
          <a:xfrm>
            <a:off x="7309574"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9" name="Action Button: Custom 16">
            <a:hlinkClick r:id="" action="ppaction://noaction" highlightClick="1">
              <a:snd r:embed="rId12" name="8 en ce moment cadeau.wav"/>
            </a:hlinkClick>
            <a:extLst>
              <a:ext uri="{FF2B5EF4-FFF2-40B4-BE49-F238E27FC236}">
                <a16:creationId xmlns:a16="http://schemas.microsoft.com/office/drawing/2014/main" id="{1CCFE8D7-E94C-44AC-813B-608A5861178B}"/>
              </a:ext>
            </a:extLst>
          </p:cNvPr>
          <p:cNvSpPr>
            <a:spLocks noChangeAspect="1"/>
          </p:cNvSpPr>
          <p:nvPr/>
        </p:nvSpPr>
        <p:spPr>
          <a:xfrm>
            <a:off x="10190959" y="5342380"/>
            <a:ext cx="457200" cy="4572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close-up of a piece of paper&#10;&#10;Description automatically generated with medium confidence">
            <a:extLst>
              <a:ext uri="{FF2B5EF4-FFF2-40B4-BE49-F238E27FC236}">
                <a16:creationId xmlns:a16="http://schemas.microsoft.com/office/drawing/2014/main" id="{62667385-74E8-4969-9222-D7B39D091E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4116" y="2105415"/>
            <a:ext cx="1090809" cy="100047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6D99CFD4-A5F0-4BEF-9302-6673141372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35467" y="2071802"/>
            <a:ext cx="1090809" cy="1063539"/>
          </a:xfrm>
          <a:prstGeom prst="rect">
            <a:avLst/>
          </a:prstGeom>
        </p:spPr>
      </p:pic>
      <p:pic>
        <p:nvPicPr>
          <p:cNvPr id="62" name="Picture 61" descr="A picture containing outdoor, building, sky, water&#10;&#10;Description automatically generated">
            <a:extLst>
              <a:ext uri="{FF2B5EF4-FFF2-40B4-BE49-F238E27FC236}">
                <a16:creationId xmlns:a16="http://schemas.microsoft.com/office/drawing/2014/main" id="{78540E98-C5A4-4822-A543-0D0605960B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67608" y="2084064"/>
            <a:ext cx="1543317" cy="1028878"/>
          </a:xfrm>
          <a:prstGeom prst="rect">
            <a:avLst/>
          </a:prstGeom>
        </p:spPr>
      </p:pic>
      <p:pic>
        <p:nvPicPr>
          <p:cNvPr id="63" name="Picture 62" descr="A picture containing text, stationary&#10;&#10;Description automatically generated">
            <a:extLst>
              <a:ext uri="{FF2B5EF4-FFF2-40B4-BE49-F238E27FC236}">
                <a16:creationId xmlns:a16="http://schemas.microsoft.com/office/drawing/2014/main" id="{ACE47F5E-EC86-458E-B66C-23BF42CDE2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0067" y="4208619"/>
            <a:ext cx="1134300" cy="997830"/>
          </a:xfrm>
          <a:prstGeom prst="rect">
            <a:avLst/>
          </a:prstGeom>
        </p:spPr>
      </p:pic>
      <p:pic>
        <p:nvPicPr>
          <p:cNvPr id="64" name="Picture 63" descr="A picture containing sky, outdoor, water, mountain&#10;&#10;Description automatically generated">
            <a:extLst>
              <a:ext uri="{FF2B5EF4-FFF2-40B4-BE49-F238E27FC236}">
                <a16:creationId xmlns:a16="http://schemas.microsoft.com/office/drawing/2014/main" id="{7C625307-DD4E-4AD1-B6E5-206DA6B196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65364" y="4249455"/>
            <a:ext cx="1503793" cy="997830"/>
          </a:xfrm>
          <a:prstGeom prst="rect">
            <a:avLst/>
          </a:prstGeom>
        </p:spPr>
      </p:pic>
      <p:pic>
        <p:nvPicPr>
          <p:cNvPr id="65" name="Picture 64" descr="Shape&#10;&#10;Description automatically generated">
            <a:extLst>
              <a:ext uri="{FF2B5EF4-FFF2-40B4-BE49-F238E27FC236}">
                <a16:creationId xmlns:a16="http://schemas.microsoft.com/office/drawing/2014/main" id="{474192EE-D4D2-4CF5-AF04-D80CBB8A1E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81223" y="4249455"/>
            <a:ext cx="1098603" cy="1043672"/>
          </a:xfrm>
          <a:prstGeom prst="rect">
            <a:avLst/>
          </a:prstGeom>
        </p:spPr>
      </p:pic>
      <p:pic>
        <p:nvPicPr>
          <p:cNvPr id="66" name="Picture 65" descr="Icon&#10;&#10;Description automatically generated">
            <a:extLst>
              <a:ext uri="{FF2B5EF4-FFF2-40B4-BE49-F238E27FC236}">
                <a16:creationId xmlns:a16="http://schemas.microsoft.com/office/drawing/2014/main" id="{046640D3-A778-4179-8F74-97864B302EA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86749" y="4084361"/>
            <a:ext cx="1321584" cy="1321584"/>
          </a:xfrm>
          <a:prstGeom prst="rect">
            <a:avLst/>
          </a:prstGeom>
        </p:spPr>
      </p:pic>
      <p:pic>
        <p:nvPicPr>
          <p:cNvPr id="67" name="Picture 66" descr="Shape, rectangle&#10;&#10;Description automatically generated with medium confidence">
            <a:extLst>
              <a:ext uri="{FF2B5EF4-FFF2-40B4-BE49-F238E27FC236}">
                <a16:creationId xmlns:a16="http://schemas.microsoft.com/office/drawing/2014/main" id="{C879D74C-4458-45AF-9901-88E4A1EDDB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77240" y="4788425"/>
            <a:ext cx="604054" cy="604054"/>
          </a:xfrm>
          <a:prstGeom prst="rect">
            <a:avLst/>
          </a:prstGeom>
        </p:spPr>
      </p:pic>
      <p:sp>
        <p:nvSpPr>
          <p:cNvPr id="68" name="TextBox 67">
            <a:extLst>
              <a:ext uri="{FF2B5EF4-FFF2-40B4-BE49-F238E27FC236}">
                <a16:creationId xmlns:a16="http://schemas.microsoft.com/office/drawing/2014/main" id="{5180C729-2F88-4AD0-AC8B-BB0B1CF0845E}"/>
              </a:ext>
            </a:extLst>
          </p:cNvPr>
          <p:cNvSpPr txBox="1"/>
          <p:nvPr/>
        </p:nvSpPr>
        <p:spPr>
          <a:xfrm>
            <a:off x="84823" y="1160995"/>
            <a:ext cx="12504741" cy="830997"/>
          </a:xfrm>
          <a:prstGeom prst="rect">
            <a:avLst/>
          </a:prstGeom>
          <a:noFill/>
        </p:spPr>
        <p:txBody>
          <a:bodyPr wrap="square" rtlCol="0">
            <a:spAutoFit/>
          </a:bodyPr>
          <a:lstStyle/>
          <a:p>
            <a:r>
              <a:rPr lang="fr-FR" sz="2300" dirty="0">
                <a:solidFill>
                  <a:schemeClr val="accent5">
                    <a:lumMod val="50000"/>
                  </a:schemeClr>
                </a:solidFill>
              </a:rPr>
              <a:t>Amandine parle avec une amie au téléphone. Elles parlent de Bilal. Écoute la conversation. Décide si Bilal fait l’activité au présent ou s’il a fait ça dans le passé. </a:t>
            </a:r>
          </a:p>
        </p:txBody>
      </p:sp>
      <p:sp>
        <p:nvSpPr>
          <p:cNvPr id="3" name="Rectangle 2">
            <a:extLst>
              <a:ext uri="{FF2B5EF4-FFF2-40B4-BE49-F238E27FC236}">
                <a16:creationId xmlns:a16="http://schemas.microsoft.com/office/drawing/2014/main" id="{EE3AE3B0-F783-4CA7-8D6B-0B3BE735BCE9}"/>
              </a:ext>
            </a:extLst>
          </p:cNvPr>
          <p:cNvSpPr/>
          <p:nvPr/>
        </p:nvSpPr>
        <p:spPr>
          <a:xfrm>
            <a:off x="946150" y="3745059"/>
            <a:ext cx="2247096" cy="440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625DBB9F-49D8-4DC9-BB79-E30A49CE611E}"/>
              </a:ext>
            </a:extLst>
          </p:cNvPr>
          <p:cNvSpPr/>
          <p:nvPr/>
        </p:nvSpPr>
        <p:spPr>
          <a:xfrm>
            <a:off x="3834928" y="3745059"/>
            <a:ext cx="2232252" cy="440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B0954606-CA54-4EB8-A21A-3F025F95F838}"/>
              </a:ext>
            </a:extLst>
          </p:cNvPr>
          <p:cNvSpPr/>
          <p:nvPr/>
        </p:nvSpPr>
        <p:spPr>
          <a:xfrm>
            <a:off x="6234355" y="3698582"/>
            <a:ext cx="604595"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0A7E757E-3DDD-4BD9-A683-C478C060F7F4}"/>
              </a:ext>
            </a:extLst>
          </p:cNvPr>
          <p:cNvSpPr/>
          <p:nvPr/>
        </p:nvSpPr>
        <p:spPr>
          <a:xfrm>
            <a:off x="9635064" y="3773614"/>
            <a:ext cx="2266772"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AC8FDEC9-B239-4358-8134-D60605160855}"/>
              </a:ext>
            </a:extLst>
          </p:cNvPr>
          <p:cNvSpPr/>
          <p:nvPr/>
        </p:nvSpPr>
        <p:spPr>
          <a:xfrm>
            <a:off x="319312" y="5935370"/>
            <a:ext cx="736376"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F2486042-D699-4619-B3FF-1F82A159B1B9}"/>
              </a:ext>
            </a:extLst>
          </p:cNvPr>
          <p:cNvSpPr/>
          <p:nvPr/>
        </p:nvSpPr>
        <p:spPr>
          <a:xfrm>
            <a:off x="3228622" y="5882395"/>
            <a:ext cx="722088" cy="385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B353E6C3-8B96-4843-988F-08E7ED62B535}"/>
              </a:ext>
            </a:extLst>
          </p:cNvPr>
          <p:cNvSpPr/>
          <p:nvPr/>
        </p:nvSpPr>
        <p:spPr>
          <a:xfrm>
            <a:off x="6738938" y="5935370"/>
            <a:ext cx="2184345" cy="367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1961196D-7DC4-46F3-AA7D-CC30A8026A75}"/>
              </a:ext>
            </a:extLst>
          </p:cNvPr>
          <p:cNvSpPr/>
          <p:nvPr/>
        </p:nvSpPr>
        <p:spPr>
          <a:xfrm>
            <a:off x="9051533" y="5882395"/>
            <a:ext cx="695717" cy="420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016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9" grpId="0" animBg="1"/>
      <p:bldP spid="70" grpId="0" animBg="1"/>
      <p:bldP spid="71" grpId="0" animBg="1"/>
      <p:bldP spid="72" grpId="0" animBg="1"/>
      <p:bldP spid="73" grpId="0" animBg="1"/>
      <p:bldP spid="74" grpId="0" animBg="1"/>
      <p:bldP spid="7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(1/8)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algn="ctr"/>
            <a:r>
              <a:rPr lang="en-GB" sz="3200" b="1" dirty="0">
                <a:solidFill>
                  <a:schemeClr val="accent5">
                    <a:lumMod val="50000"/>
                  </a:schemeClr>
                </a:solidFill>
              </a:rPr>
              <a:t>Qui ?</a:t>
            </a:r>
            <a:endParaRPr lang="fr-FR" sz="3200" b="1" dirty="0">
              <a:solidFill>
                <a:schemeClr val="accent5">
                  <a:lumMod val="50000"/>
                </a:schemeClr>
              </a:solidFill>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algn="ctr"/>
            <a:r>
              <a:rPr lang="en-GB" sz="3200" b="1" dirty="0">
                <a:solidFill>
                  <a:schemeClr val="accent5">
                    <a:lumMod val="50000"/>
                  </a:schemeClr>
                </a:solidFill>
              </a:rPr>
              <a:t>Quoi ?</a:t>
            </a:r>
            <a:endParaRPr lang="fr-FR" sz="3200" b="1" dirty="0">
              <a:solidFill>
                <a:schemeClr val="accent5">
                  <a:lumMod val="50000"/>
                </a:schemeClr>
              </a:solidFill>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algn="ctr"/>
            <a:r>
              <a:rPr lang="en-GB" sz="3200" b="1" dirty="0" err="1">
                <a:solidFill>
                  <a:schemeClr val="accent5">
                    <a:lumMod val="50000"/>
                  </a:schemeClr>
                </a:solidFill>
              </a:rPr>
              <a:t>Quand</a:t>
            </a:r>
            <a:r>
              <a:rPr lang="en-GB" sz="3200" b="1" dirty="0">
                <a:solidFill>
                  <a:schemeClr val="accent5">
                    <a:lumMod val="50000"/>
                  </a:schemeClr>
                </a:solidFill>
              </a:rPr>
              <a:t> ?</a:t>
            </a:r>
            <a:endParaRPr lang="fr-FR" sz="3200" b="1" dirty="0">
              <a:solidFill>
                <a:schemeClr val="accent5">
                  <a:lumMod val="50000"/>
                </a:schemeClr>
              </a:solidFill>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grpSp>
        <p:nvGrpSpPr>
          <p:cNvPr id="35" name="Group 34">
            <a:extLst>
              <a:ext uri="{FF2B5EF4-FFF2-40B4-BE49-F238E27FC236}">
                <a16:creationId xmlns:a16="http://schemas.microsoft.com/office/drawing/2014/main" id="{A6A89E40-6951-485D-B130-6BA082CF288C}"/>
              </a:ext>
            </a:extLst>
          </p:cNvPr>
          <p:cNvGrpSpPr/>
          <p:nvPr/>
        </p:nvGrpSpPr>
        <p:grpSpPr>
          <a:xfrm>
            <a:off x="4884047" y="2309979"/>
            <a:ext cx="2423906" cy="2054478"/>
            <a:chOff x="614506" y="2502984"/>
            <a:chExt cx="1657900" cy="1369683"/>
          </a:xfrm>
        </p:grpSpPr>
        <p:grpSp>
          <p:nvGrpSpPr>
            <p:cNvPr id="36" name="Group 35">
              <a:extLst>
                <a:ext uri="{FF2B5EF4-FFF2-40B4-BE49-F238E27FC236}">
                  <a16:creationId xmlns:a16="http://schemas.microsoft.com/office/drawing/2014/main" id="{96D8E801-AB61-4071-9D18-0F6B8F5BB17D}"/>
                </a:ext>
              </a:extLst>
            </p:cNvPr>
            <p:cNvGrpSpPr/>
            <p:nvPr/>
          </p:nvGrpSpPr>
          <p:grpSpPr>
            <a:xfrm>
              <a:off x="614506" y="2502984"/>
              <a:ext cx="1374422" cy="1223887"/>
              <a:chOff x="568786" y="2502984"/>
              <a:chExt cx="1374422" cy="1223887"/>
            </a:xfrm>
          </p:grpSpPr>
          <p:pic>
            <p:nvPicPr>
              <p:cNvPr id="38" name="Picture 37" descr="Icon&#10;&#10;Description automatically generated">
                <a:extLst>
                  <a:ext uri="{FF2B5EF4-FFF2-40B4-BE49-F238E27FC236}">
                    <a16:creationId xmlns:a16="http://schemas.microsoft.com/office/drawing/2014/main" id="{1B47B4CA-8AEE-42FC-B2FE-D45BEF176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786" y="2502984"/>
                <a:ext cx="1077421" cy="1077421"/>
              </a:xfrm>
              <a:prstGeom prst="rect">
                <a:avLst/>
              </a:prstGeom>
            </p:spPr>
          </p:pic>
          <p:pic>
            <p:nvPicPr>
              <p:cNvPr id="39" name="Picture 38" descr="Icon&#10;&#10;Description automatically generated">
                <a:extLst>
                  <a:ext uri="{FF2B5EF4-FFF2-40B4-BE49-F238E27FC236}">
                    <a16:creationId xmlns:a16="http://schemas.microsoft.com/office/drawing/2014/main" id="{A4533FB4-082E-47B4-BB94-DDA4DA270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787" y="2649450"/>
                <a:ext cx="1077421" cy="1077421"/>
              </a:xfrm>
              <a:prstGeom prst="rect">
                <a:avLst/>
              </a:prstGeom>
            </p:spPr>
          </p:pic>
        </p:grpSp>
        <p:pic>
          <p:nvPicPr>
            <p:cNvPr id="37" name="Picture 36" descr="Icon&#10;&#10;Description automatically generated">
              <a:extLst>
                <a:ext uri="{FF2B5EF4-FFF2-40B4-BE49-F238E27FC236}">
                  <a16:creationId xmlns:a16="http://schemas.microsoft.com/office/drawing/2014/main" id="{21E17D5B-1594-483C-A1D8-62A67A7D1E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985" y="2795246"/>
              <a:ext cx="1077421" cy="1077421"/>
            </a:xfrm>
            <a:prstGeom prst="rect">
              <a:avLst/>
            </a:prstGeom>
          </p:spPr>
        </p:pic>
      </p:grpSp>
      <p:sp>
        <p:nvSpPr>
          <p:cNvPr id="40" name="TextBox 39">
            <a:extLst>
              <a:ext uri="{FF2B5EF4-FFF2-40B4-BE49-F238E27FC236}">
                <a16:creationId xmlns:a16="http://schemas.microsoft.com/office/drawing/2014/main" id="{895088AE-E1D1-468D-97DC-0698F8B360B0}"/>
              </a:ext>
            </a:extLst>
          </p:cNvPr>
          <p:cNvSpPr txBox="1"/>
          <p:nvPr/>
        </p:nvSpPr>
        <p:spPr>
          <a:xfrm>
            <a:off x="9215666" y="2971967"/>
            <a:ext cx="1716389" cy="954107"/>
          </a:xfrm>
          <a:prstGeom prst="rect">
            <a:avLst/>
          </a:prstGeom>
          <a:noFill/>
        </p:spPr>
        <p:txBody>
          <a:bodyPr wrap="square" rtlCol="0">
            <a:spAutoFit/>
          </a:bodyPr>
          <a:lstStyle/>
          <a:p>
            <a:pPr algn="ctr"/>
            <a:r>
              <a:rPr lang="en-US" sz="2800" dirty="0" err="1">
                <a:solidFill>
                  <a:schemeClr val="accent5">
                    <a:lumMod val="50000"/>
                  </a:schemeClr>
                </a:solidFill>
              </a:rPr>
              <a:t>en</a:t>
            </a:r>
            <a:r>
              <a:rPr lang="en-US" sz="2800" dirty="0">
                <a:solidFill>
                  <a:schemeClr val="accent5">
                    <a:lumMod val="50000"/>
                  </a:schemeClr>
                </a:solidFill>
              </a:rPr>
              <a:t> </a:t>
            </a:r>
            <a:r>
              <a:rPr lang="en-US" sz="2800" dirty="0" err="1">
                <a:solidFill>
                  <a:schemeClr val="accent5">
                    <a:lumMod val="50000"/>
                  </a:schemeClr>
                </a:solidFill>
              </a:rPr>
              <a:t>ce</a:t>
            </a:r>
            <a:r>
              <a:rPr lang="en-US" sz="2800" dirty="0">
                <a:solidFill>
                  <a:schemeClr val="accent5">
                    <a:lumMod val="50000"/>
                  </a:schemeClr>
                </a:solidFill>
              </a:rPr>
              <a:t> moment</a:t>
            </a:r>
          </a:p>
        </p:txBody>
      </p:sp>
      <p:sp>
        <p:nvSpPr>
          <p:cNvPr id="41" name="TextBox 40">
            <a:extLst>
              <a:ext uri="{FF2B5EF4-FFF2-40B4-BE49-F238E27FC236}">
                <a16:creationId xmlns:a16="http://schemas.microsoft.com/office/drawing/2014/main" id="{CB04B721-B312-4DDF-87DF-8D3C4859B4C6}"/>
              </a:ext>
            </a:extLst>
          </p:cNvPr>
          <p:cNvSpPr txBox="1"/>
          <p:nvPr/>
        </p:nvSpPr>
        <p:spPr>
          <a:xfrm>
            <a:off x="5237623" y="4382943"/>
            <a:ext cx="1737076" cy="523220"/>
          </a:xfrm>
          <a:prstGeom prst="rect">
            <a:avLst/>
          </a:prstGeom>
          <a:noFill/>
        </p:spPr>
        <p:txBody>
          <a:bodyPr wrap="square" rtlCol="0">
            <a:spAutoFit/>
          </a:bodyPr>
          <a:lstStyle/>
          <a:p>
            <a:pPr algn="ctr"/>
            <a:r>
              <a:rPr lang="en-GB" sz="2800" dirty="0" err="1">
                <a:solidFill>
                  <a:schemeClr val="accent5">
                    <a:lumMod val="50000"/>
                  </a:schemeClr>
                </a:solidFill>
              </a:rPr>
              <a:t>acheter</a:t>
            </a:r>
            <a:endParaRPr lang="fr-FR" sz="2800" dirty="0">
              <a:solidFill>
                <a:schemeClr val="accent5">
                  <a:lumMod val="50000"/>
                </a:schemeClr>
              </a:solidFill>
            </a:endParaRP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R="0" lvl="0" algn="ctr" defTabSz="914400" rtl="0" eaLnBrk="1" fontAlgn="auto" latinLnBrk="0" hangingPunct="1">
              <a:lnSpc>
                <a:spcPct val="150000"/>
              </a:lnSpc>
              <a:spcBef>
                <a:spcPts val="0"/>
              </a:spcBef>
              <a:spcAft>
                <a:spcPts val="0"/>
              </a:spcAft>
              <a:buClrTx/>
              <a:buSzTx/>
              <a:tabLst/>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achète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billets en ce moment. </a:t>
            </a:r>
          </a:p>
        </p:txBody>
      </p:sp>
    </p:spTree>
    <p:extLst>
      <p:ext uri="{BB962C8B-B14F-4D97-AF65-F5344CB8AC3E}">
        <p14:creationId xmlns:p14="http://schemas.microsoft.com/office/powerpoint/2010/main" val="31073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(2/8)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faire la cuisine</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algn="ctr">
              <a:lnSpc>
                <a:spcPct val="150000"/>
              </a:lnSpc>
              <a:defRPr/>
            </a:pPr>
            <a:r>
              <a:rPr lang="fr-FR" sz="3200" dirty="0">
                <a:solidFill>
                  <a:srgbClr val="4472C4">
                    <a:lumMod val="50000"/>
                  </a:srgbClr>
                </a:solidFill>
                <a:latin typeface="Century Gothic" panose="020F0302020204030204"/>
              </a:rPr>
              <a:t>Il </a:t>
            </a:r>
            <a:r>
              <a:rPr lang="fr-FR" sz="3200" b="1" dirty="0">
                <a:solidFill>
                  <a:srgbClr val="E86D19"/>
                </a:solidFill>
                <a:latin typeface="Century Gothic" panose="020F0302020204030204"/>
              </a:rPr>
              <a:t>a fait </a:t>
            </a:r>
            <a:r>
              <a:rPr lang="fr-FR" sz="3200" dirty="0">
                <a:solidFill>
                  <a:srgbClr val="4472C4">
                    <a:lumMod val="50000"/>
                  </a:srgbClr>
                </a:solidFill>
                <a:latin typeface="Century Gothic" panose="020F0302020204030204"/>
              </a:rPr>
              <a:t>la cuisine samedi dernier</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 name="Picture 19" descr="Icon&#10;&#10;Description automatically generated">
            <a:extLst>
              <a:ext uri="{FF2B5EF4-FFF2-40B4-BE49-F238E27FC236}">
                <a16:creationId xmlns:a16="http://schemas.microsoft.com/office/drawing/2014/main" id="{E5EC5B41-6EBA-4820-9F62-6BF320830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329" y="2367680"/>
            <a:ext cx="2125342" cy="2125342"/>
          </a:xfrm>
          <a:prstGeom prst="rect">
            <a:avLst/>
          </a:prstGeom>
        </p:spPr>
      </p:pic>
      <p:sp>
        <p:nvSpPr>
          <p:cNvPr id="21" name="TextBox 20">
            <a:extLst>
              <a:ext uri="{FF2B5EF4-FFF2-40B4-BE49-F238E27FC236}">
                <a16:creationId xmlns:a16="http://schemas.microsoft.com/office/drawing/2014/main" id="{1732B9DB-5AD7-46E3-853B-03A02D07DA6E}"/>
              </a:ext>
            </a:extLst>
          </p:cNvPr>
          <p:cNvSpPr txBox="1"/>
          <p:nvPr/>
        </p:nvSpPr>
        <p:spPr>
          <a:xfrm>
            <a:off x="9215666" y="2971967"/>
            <a:ext cx="1716389" cy="954107"/>
          </a:xfrm>
          <a:prstGeom prst="rect">
            <a:avLst/>
          </a:prstGeom>
          <a:noFill/>
        </p:spPr>
        <p:txBody>
          <a:bodyPr wrap="square" rtlCol="0">
            <a:spAutoFit/>
          </a:bodyPr>
          <a:lstStyle/>
          <a:p>
            <a:pPr algn="ctr"/>
            <a:r>
              <a:rPr lang="en-US" sz="2800" dirty="0" err="1">
                <a:solidFill>
                  <a:schemeClr val="accent5">
                    <a:lumMod val="50000"/>
                  </a:schemeClr>
                </a:solidFill>
              </a:rPr>
              <a:t>samedi</a:t>
            </a:r>
            <a:r>
              <a:rPr lang="en-US" sz="2800" dirty="0">
                <a:solidFill>
                  <a:schemeClr val="accent5">
                    <a:lumMod val="50000"/>
                  </a:schemeClr>
                </a:solidFill>
              </a:rPr>
              <a:t> dernier</a:t>
            </a:r>
          </a:p>
        </p:txBody>
      </p:sp>
    </p:spTree>
    <p:extLst>
      <p:ext uri="{BB962C8B-B14F-4D97-AF65-F5344CB8AC3E}">
        <p14:creationId xmlns:p14="http://schemas.microsoft.com/office/powerpoint/2010/main" val="42348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(3/8)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sp>
        <p:nvSpPr>
          <p:cNvPr id="40" name="TextBox 39">
            <a:extLst>
              <a:ext uri="{FF2B5EF4-FFF2-40B4-BE49-F238E27FC236}">
                <a16:creationId xmlns:a16="http://schemas.microsoft.com/office/drawing/2014/main" id="{895088AE-E1D1-468D-97DC-0698F8B360B0}"/>
              </a:ext>
            </a:extLst>
          </p:cNvPr>
          <p:cNvSpPr txBox="1"/>
          <p:nvPr/>
        </p:nvSpPr>
        <p:spPr>
          <a:xfrm>
            <a:off x="9022659" y="2951946"/>
            <a:ext cx="2114626" cy="954107"/>
          </a:xfrm>
          <a:prstGeom prst="rect">
            <a:avLst/>
          </a:prstGeom>
          <a:noFill/>
        </p:spPr>
        <p:txBody>
          <a:bodyPr wrap="square" rtlCol="0">
            <a:spAutoFit/>
          </a:bodyPr>
          <a:lstStyle/>
          <a:p>
            <a:pPr algn="ctr"/>
            <a:r>
              <a:rPr lang="en-US" sz="2800" dirty="0">
                <a:solidFill>
                  <a:schemeClr val="accent1">
                    <a:lumMod val="50000"/>
                  </a:schemeClr>
                </a:solidFill>
              </a:rPr>
              <a:t>la </a:t>
            </a:r>
            <a:r>
              <a:rPr lang="en-US" sz="2800" dirty="0" err="1">
                <a:solidFill>
                  <a:schemeClr val="accent1">
                    <a:lumMod val="50000"/>
                  </a:schemeClr>
                </a:solidFill>
              </a:rPr>
              <a:t>semaine</a:t>
            </a:r>
            <a:r>
              <a:rPr lang="en-US" sz="2800" dirty="0">
                <a:solidFill>
                  <a:schemeClr val="accent1">
                    <a:lumMod val="50000"/>
                  </a:schemeClr>
                </a:solidFill>
              </a:rPr>
              <a:t> </a:t>
            </a:r>
            <a:r>
              <a:rPr lang="en-US" sz="2800" dirty="0" err="1">
                <a:solidFill>
                  <a:schemeClr val="accent1">
                    <a:lumMod val="50000"/>
                  </a:schemeClr>
                </a:solidFill>
              </a:rPr>
              <a:t>dernière</a:t>
            </a:r>
            <a:endParaRPr lang="en-US" sz="2800" dirty="0">
              <a:solidFill>
                <a:schemeClr val="accent1">
                  <a:lumMod val="50000"/>
                </a:schemeClr>
              </a:solidFill>
            </a:endParaRPr>
          </a:p>
        </p:txBody>
      </p:sp>
      <p:sp>
        <p:nvSpPr>
          <p:cNvPr id="41" name="TextBox 40">
            <a:extLst>
              <a:ext uri="{FF2B5EF4-FFF2-40B4-BE49-F238E27FC236}">
                <a16:creationId xmlns:a16="http://schemas.microsoft.com/office/drawing/2014/main" id="{CB04B721-B312-4DDF-87DF-8D3C4859B4C6}"/>
              </a:ext>
            </a:extLst>
          </p:cNvPr>
          <p:cNvSpPr txBox="1"/>
          <p:nvPr/>
        </p:nvSpPr>
        <p:spPr>
          <a:xfrm>
            <a:off x="5237623" y="4382943"/>
            <a:ext cx="17370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voyager </a:t>
            </a: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a voyagé </a:t>
            </a:r>
            <a:r>
              <a:rPr kumimoji="0" lang="fr-FR" sz="3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à Zurich la semaine dernière</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a:extLst>
              <a:ext uri="{FF2B5EF4-FFF2-40B4-BE49-F238E27FC236}">
                <a16:creationId xmlns:a16="http://schemas.microsoft.com/office/drawing/2014/main" id="{3F4BB123-9B18-4214-902A-C7B93D6D8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753188" y="2366809"/>
            <a:ext cx="2721593" cy="1814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BBA2BE-757B-4F90-B1ED-696BCA51E0D6}"/>
              </a:ext>
            </a:extLst>
          </p:cNvPr>
          <p:cNvSpPr txBox="1"/>
          <p:nvPr/>
        </p:nvSpPr>
        <p:spPr>
          <a:xfrm>
            <a:off x="5493498" y="3973382"/>
            <a:ext cx="1240971" cy="461665"/>
          </a:xfrm>
          <a:prstGeom prst="rect">
            <a:avLst/>
          </a:prstGeom>
          <a:solidFill>
            <a:schemeClr val="bg1"/>
          </a:solidFill>
          <a:ln w="12700">
            <a:solidFill>
              <a:schemeClr val="accent1">
                <a:lumMod val="50000"/>
              </a:schemeClr>
            </a:solidFill>
          </a:ln>
        </p:spPr>
        <p:txBody>
          <a:bodyPr wrap="square" rtlCol="0">
            <a:spAutoFit/>
          </a:bodyPr>
          <a:lstStyle/>
          <a:p>
            <a:pPr algn="ctr"/>
            <a:r>
              <a:rPr lang="en-GB" sz="2400" dirty="0">
                <a:solidFill>
                  <a:schemeClr val="accent5">
                    <a:lumMod val="50000"/>
                  </a:schemeClr>
                </a:solidFill>
              </a:rPr>
              <a:t>Zurich</a:t>
            </a:r>
            <a:endParaRPr lang="fr-FR" sz="2400" dirty="0">
              <a:solidFill>
                <a:schemeClr val="accent5">
                  <a:lumMod val="50000"/>
                </a:schemeClr>
              </a:solidFill>
            </a:endParaRPr>
          </a:p>
        </p:txBody>
      </p:sp>
    </p:spTree>
    <p:extLst>
      <p:ext uri="{BB962C8B-B14F-4D97-AF65-F5344CB8AC3E}">
        <p14:creationId xmlns:p14="http://schemas.microsoft.com/office/powerpoint/2010/main" val="116888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(4/8)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algn="ctr">
              <a:lnSpc>
                <a:spcPct val="150000"/>
              </a:lnSpc>
              <a:defRPr/>
            </a:pP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traverse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pont maintenant</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1732B9DB-5AD7-46E3-853B-03A02D07DA6E}"/>
              </a:ext>
            </a:extLst>
          </p:cNvPr>
          <p:cNvSpPr txBox="1"/>
          <p:nvPr/>
        </p:nvSpPr>
        <p:spPr>
          <a:xfrm>
            <a:off x="8909025" y="3167390"/>
            <a:ext cx="23972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6" name="Picture 15" descr="A picture containing dark, arch&#10;&#10;Description automatically generated">
            <a:extLst>
              <a:ext uri="{FF2B5EF4-FFF2-40B4-BE49-F238E27FC236}">
                <a16:creationId xmlns:a16="http://schemas.microsoft.com/office/drawing/2014/main" id="{6EAFC4D7-9EC1-4FD0-9949-828E6A14E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00" y="2177261"/>
            <a:ext cx="2858860" cy="2858860"/>
          </a:xfrm>
          <a:prstGeom prst="rect">
            <a:avLst/>
          </a:prstGeom>
        </p:spPr>
      </p:pic>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traverser</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845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(5/8)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sp>
        <p:nvSpPr>
          <p:cNvPr id="40" name="TextBox 39">
            <a:extLst>
              <a:ext uri="{FF2B5EF4-FFF2-40B4-BE49-F238E27FC236}">
                <a16:creationId xmlns:a16="http://schemas.microsoft.com/office/drawing/2014/main" id="{895088AE-E1D1-468D-97DC-0698F8B360B0}"/>
              </a:ext>
            </a:extLst>
          </p:cNvPr>
          <p:cNvSpPr txBox="1"/>
          <p:nvPr/>
        </p:nvSpPr>
        <p:spPr>
          <a:xfrm>
            <a:off x="9022659" y="2951946"/>
            <a:ext cx="21146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a:t>
            </a:r>
            <a:r>
              <a:rPr kumimoji="0" lang="en-US"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moment</a:t>
            </a:r>
          </a:p>
        </p:txBody>
      </p:sp>
      <p:sp>
        <p:nvSpPr>
          <p:cNvPr id="41" name="TextBox 40">
            <a:extLst>
              <a:ext uri="{FF2B5EF4-FFF2-40B4-BE49-F238E27FC236}">
                <a16:creationId xmlns:a16="http://schemas.microsoft.com/office/drawing/2014/main" id="{CB04B721-B312-4DDF-87DF-8D3C4859B4C6}"/>
              </a:ext>
            </a:extLst>
          </p:cNvPr>
          <p:cNvSpPr txBox="1"/>
          <p:nvPr/>
        </p:nvSpPr>
        <p:spPr>
          <a:xfrm>
            <a:off x="5152775" y="4373114"/>
            <a:ext cx="19063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organiser </a:t>
            </a: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organise</a:t>
            </a:r>
            <a:r>
              <a:rPr kumimoji="0" lang="fr-FR" sz="3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une fête en ce moment</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7" name="Picture 16" descr="A picture containing icon&#10;&#10;Description automatically generated">
            <a:extLst>
              <a:ext uri="{FF2B5EF4-FFF2-40B4-BE49-F238E27FC236}">
                <a16:creationId xmlns:a16="http://schemas.microsoft.com/office/drawing/2014/main" id="{CC48EDA9-4743-4413-9534-8DF724BA2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238" y="3126324"/>
            <a:ext cx="1115753" cy="1087860"/>
          </a:xfrm>
          <a:prstGeom prst="rect">
            <a:avLst/>
          </a:prstGeom>
        </p:spPr>
      </p:pic>
      <p:pic>
        <p:nvPicPr>
          <p:cNvPr id="4098" name="Picture 2" descr="Banner, Party, Balloons, Birthday, Birthday Background">
            <a:extLst>
              <a:ext uri="{FF2B5EF4-FFF2-40B4-BE49-F238E27FC236}">
                <a16:creationId xmlns:a16="http://schemas.microsoft.com/office/drawing/2014/main" id="{D2D51A42-ED78-4E19-9F98-36FF892BF7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2338" y="2107193"/>
            <a:ext cx="2707323" cy="13536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elebration, Gala, Hat, Horn, Party">
            <a:extLst>
              <a:ext uri="{FF2B5EF4-FFF2-40B4-BE49-F238E27FC236}">
                <a16:creationId xmlns:a16="http://schemas.microsoft.com/office/drawing/2014/main" id="{C2189BE0-A989-4F8D-89A3-09F96F8E2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272" y="3265679"/>
            <a:ext cx="913884" cy="89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1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(6/8)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a parlé </a:t>
            </a:r>
            <a:r>
              <a:rPr kumimoji="0" lang="fr-FR" sz="3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allemand</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 </a:t>
            </a:r>
            <a:r>
              <a:rPr kumimoji="0" lang="fr-FR" sz="32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le week-end dernier. </a:t>
            </a:r>
          </a:p>
        </p:txBody>
      </p:sp>
      <p:sp>
        <p:nvSpPr>
          <p:cNvPr id="21" name="TextBox 20">
            <a:extLst>
              <a:ext uri="{FF2B5EF4-FFF2-40B4-BE49-F238E27FC236}">
                <a16:creationId xmlns:a16="http://schemas.microsoft.com/office/drawing/2014/main" id="{1732B9DB-5AD7-46E3-853B-03A02D07DA6E}"/>
              </a:ext>
            </a:extLst>
          </p:cNvPr>
          <p:cNvSpPr txBox="1"/>
          <p:nvPr/>
        </p:nvSpPr>
        <p:spPr>
          <a:xfrm>
            <a:off x="8909025" y="3082628"/>
            <a:ext cx="239721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le week-end dernier</a:t>
            </a:r>
            <a:endParaRPr kumimoji="0" lang="en-US" sz="28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parler</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Shape, rectangle&#10;&#10;Description automatically generated with medium confidence">
            <a:extLst>
              <a:ext uri="{FF2B5EF4-FFF2-40B4-BE49-F238E27FC236}">
                <a16:creationId xmlns:a16="http://schemas.microsoft.com/office/drawing/2014/main" id="{6D0B4635-FD68-4FDC-9809-687371C90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193" y="2464367"/>
            <a:ext cx="1631473" cy="1631473"/>
          </a:xfrm>
          <a:prstGeom prst="rect">
            <a:avLst/>
          </a:prstGeom>
        </p:spPr>
      </p:pic>
    </p:spTree>
    <p:extLst>
      <p:ext uri="{BB962C8B-B14F-4D97-AF65-F5344CB8AC3E}">
        <p14:creationId xmlns:p14="http://schemas.microsoft.com/office/powerpoint/2010/main" val="42786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(7/8)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61" y="2000771"/>
            <a:ext cx="2492251" cy="2492251"/>
          </a:xfrm>
          <a:prstGeom prst="rect">
            <a:avLst/>
          </a:prstGeom>
        </p:spPr>
      </p:pic>
      <p:sp>
        <p:nvSpPr>
          <p:cNvPr id="40" name="TextBox 39">
            <a:extLst>
              <a:ext uri="{FF2B5EF4-FFF2-40B4-BE49-F238E27FC236}">
                <a16:creationId xmlns:a16="http://schemas.microsoft.com/office/drawing/2014/main" id="{895088AE-E1D1-468D-97DC-0698F8B360B0}"/>
              </a:ext>
            </a:extLst>
          </p:cNvPr>
          <p:cNvSpPr txBox="1"/>
          <p:nvPr/>
        </p:nvSpPr>
        <p:spPr>
          <a:xfrm>
            <a:off x="9022659" y="3167390"/>
            <a:ext cx="21146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hier</a:t>
            </a:r>
            <a:endParaRPr kumimoji="0" lang="en-US"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CB04B721-B312-4DDF-87DF-8D3C4859B4C6}"/>
              </a:ext>
            </a:extLst>
          </p:cNvPr>
          <p:cNvSpPr txBox="1"/>
          <p:nvPr/>
        </p:nvSpPr>
        <p:spPr>
          <a:xfrm>
            <a:off x="4364230" y="4382943"/>
            <a:ext cx="3483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marcher dans</a:t>
            </a: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a marché</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forêt hier. </a:t>
            </a:r>
          </a:p>
        </p:txBody>
      </p:sp>
      <p:pic>
        <p:nvPicPr>
          <p:cNvPr id="5122" name="Picture 2" descr="Forest, Trees, Evergreen, Conifers">
            <a:extLst>
              <a:ext uri="{FF2B5EF4-FFF2-40B4-BE49-F238E27FC236}">
                <a16:creationId xmlns:a16="http://schemas.microsoft.com/office/drawing/2014/main" id="{4C0CC299-DC8C-4B6A-AA72-4DF0C756F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3898" y="2527420"/>
            <a:ext cx="2524204" cy="144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49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C222A1BA-B492-491F-800D-7FD10D929B4B}"/>
              </a:ext>
            </a:extLst>
          </p:cNvPr>
          <p:cNvSpPr/>
          <p:nvPr/>
        </p:nvSpPr>
        <p:spPr>
          <a:xfrm>
            <a:off x="4364691"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Rounded Corners 46">
            <a:extLst>
              <a:ext uri="{FF2B5EF4-FFF2-40B4-BE49-F238E27FC236}">
                <a16:creationId xmlns:a16="http://schemas.microsoft.com/office/drawing/2014/main" id="{59EE06F4-B524-4739-B68E-884BBF9E2396}"/>
              </a:ext>
            </a:extLst>
          </p:cNvPr>
          <p:cNvSpPr/>
          <p:nvPr/>
        </p:nvSpPr>
        <p:spPr>
          <a:xfrm>
            <a:off x="8338503"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1E32F03E-4F75-4D2E-B806-D0E97A5418A3}"/>
              </a:ext>
            </a:extLst>
          </p:cNvPr>
          <p:cNvSpPr/>
          <p:nvPr/>
        </p:nvSpPr>
        <p:spPr>
          <a:xfrm>
            <a:off x="390418" y="1417834"/>
            <a:ext cx="3482939" cy="3852809"/>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Fais</a:t>
            </a:r>
            <a:r>
              <a:rPr lang="en-GB" sz="3600" b="1" dirty="0">
                <a:solidFill>
                  <a:schemeClr val="bg1"/>
                </a:solidFill>
              </a:rPr>
              <a:t> des phrases ! (8/8)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D6CD39C-2513-4A12-82F1-CAF87918D408}"/>
              </a:ext>
            </a:extLst>
          </p:cNvPr>
          <p:cNvSpPr txBox="1"/>
          <p:nvPr/>
        </p:nvSpPr>
        <p:spPr>
          <a:xfrm>
            <a:off x="1446086" y="1592486"/>
            <a:ext cx="137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F5CD86B-76EB-4913-8671-57C041EE794E}"/>
              </a:ext>
            </a:extLst>
          </p:cNvPr>
          <p:cNvSpPr txBox="1"/>
          <p:nvPr/>
        </p:nvSpPr>
        <p:spPr>
          <a:xfrm>
            <a:off x="5321899" y="1592490"/>
            <a:ext cx="1568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7E1353B-F653-4383-87C0-EFFC8B13B9CC}"/>
              </a:ext>
            </a:extLst>
          </p:cNvPr>
          <p:cNvSpPr txBox="1"/>
          <p:nvPr/>
        </p:nvSpPr>
        <p:spPr>
          <a:xfrm>
            <a:off x="9114201" y="1592486"/>
            <a:ext cx="19315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a:extLst>
              <a:ext uri="{FF2B5EF4-FFF2-40B4-BE49-F238E27FC236}">
                <a16:creationId xmlns:a16="http://schemas.microsoft.com/office/drawing/2014/main" id="{2D79C37D-3DF3-4B07-8505-1080604EF3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761" y="2000771"/>
            <a:ext cx="2492251" cy="2492251"/>
          </a:xfrm>
          <a:prstGeom prst="rect">
            <a:avLst/>
          </a:prstGeom>
        </p:spPr>
      </p:pic>
      <p:sp>
        <p:nvSpPr>
          <p:cNvPr id="41" name="TextBox 40">
            <a:extLst>
              <a:ext uri="{FF2B5EF4-FFF2-40B4-BE49-F238E27FC236}">
                <a16:creationId xmlns:a16="http://schemas.microsoft.com/office/drawing/2014/main" id="{CB04B721-B312-4DDF-87DF-8D3C4859B4C6}"/>
              </a:ext>
            </a:extLst>
          </p:cNvPr>
          <p:cNvSpPr txBox="1"/>
          <p:nvPr/>
        </p:nvSpPr>
        <p:spPr>
          <a:xfrm>
            <a:off x="4541994" y="4382943"/>
            <a:ext cx="3132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19427F75-B020-4B48-8CB5-D1D63F159928}"/>
              </a:ext>
            </a:extLst>
          </p:cNvPr>
          <p:cNvSpPr txBox="1"/>
          <p:nvPr/>
        </p:nvSpPr>
        <p:spPr>
          <a:xfrm>
            <a:off x="390418" y="5403357"/>
            <a:ext cx="11431024" cy="737318"/>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fr-FR" sz="3200" b="1" i="0" u="none" strike="noStrike" kern="1200" cap="none" spc="0" normalizeH="0" baseline="0" noProof="0" dirty="0">
                <a:ln>
                  <a:noFill/>
                </a:ln>
                <a:solidFill>
                  <a:srgbClr val="E86D19"/>
                </a:solidFill>
                <a:effectLst/>
                <a:uLnTx/>
                <a:uFillTx/>
                <a:latin typeface="Century Gothic" panose="020F0302020204030204"/>
                <a:ea typeface="+mn-ea"/>
                <a:cs typeface="+mn-cs"/>
              </a:rPr>
              <a:t>regarde </a:t>
            </a:r>
            <a:r>
              <a:rPr lang="fr-FR" sz="3200" dirty="0">
                <a:solidFill>
                  <a:srgbClr val="4472C4">
                    <a:lumMod val="50000"/>
                  </a:srgbClr>
                </a:solidFill>
                <a:latin typeface="Century Gothic" panose="020F0302020204030204"/>
              </a:rPr>
              <a:t>la vue/les montagnes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maintenant. </a:t>
            </a:r>
          </a:p>
        </p:txBody>
      </p:sp>
      <p:sp>
        <p:nvSpPr>
          <p:cNvPr id="21" name="TextBox 20">
            <a:extLst>
              <a:ext uri="{FF2B5EF4-FFF2-40B4-BE49-F238E27FC236}">
                <a16:creationId xmlns:a16="http://schemas.microsoft.com/office/drawing/2014/main" id="{1732B9DB-5AD7-46E3-853B-03A02D07DA6E}"/>
              </a:ext>
            </a:extLst>
          </p:cNvPr>
          <p:cNvSpPr txBox="1"/>
          <p:nvPr/>
        </p:nvSpPr>
        <p:spPr>
          <a:xfrm>
            <a:off x="8923499" y="3167390"/>
            <a:ext cx="2312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515C1319-6516-4854-BD3F-45B1244B9B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21" b="98712" l="7516" r="96868">
                        <a14:foregroundMark x1="22338" y1="4992" x2="22338" y2="4992"/>
                        <a14:foregroundMark x1="91441" y1="4187" x2="91441" y2="4187"/>
                        <a14:foregroundMark x1="7724" y1="25926" x2="7724" y2="25926"/>
                        <a14:foregroundMark x1="22965" y1="3221" x2="22965" y2="3221"/>
                        <a14:foregroundMark x1="97286" y1="4509" x2="97286" y2="4509"/>
                        <a14:foregroundMark x1="25678" y1="93559" x2="25678" y2="93559"/>
                        <a14:foregroundMark x1="27557" y1="98712" x2="27557" y2="98712"/>
                      </a14:backgroundRemoval>
                    </a14:imgEffect>
                  </a14:imgLayer>
                </a14:imgProps>
              </a:ext>
            </a:extLst>
          </a:blip>
          <a:stretch>
            <a:fillRect/>
          </a:stretch>
        </p:blipFill>
        <p:spPr>
          <a:xfrm>
            <a:off x="4673085" y="2475057"/>
            <a:ext cx="1422915" cy="1844740"/>
          </a:xfrm>
          <a:prstGeom prst="rect">
            <a:avLst/>
          </a:prstGeom>
        </p:spPr>
      </p:pic>
      <p:pic>
        <p:nvPicPr>
          <p:cNvPr id="6148" name="Picture 4" descr="Landscape, Mountains, Panoramic, Rocks">
            <a:extLst>
              <a:ext uri="{FF2B5EF4-FFF2-40B4-BE49-F238E27FC236}">
                <a16:creationId xmlns:a16="http://schemas.microsoft.com/office/drawing/2014/main" id="{53237085-9543-46DE-9D35-22AE14B03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5176" y="2738639"/>
            <a:ext cx="1983394" cy="99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1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loud, Thinking, Thought, Smoke, Dream">
            <a:extLst>
              <a:ext uri="{FF2B5EF4-FFF2-40B4-BE49-F238E27FC236}">
                <a16:creationId xmlns:a16="http://schemas.microsoft.com/office/drawing/2014/main" id="{8E06CCDF-1814-48A9-98AC-05302E781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296" y="730428"/>
            <a:ext cx="4011624" cy="5103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Vacances de </a:t>
            </a:r>
            <a:r>
              <a:rPr lang="en-GB" sz="3600" b="1" dirty="0" err="1">
                <a:solidFill>
                  <a:schemeClr val="bg1"/>
                </a:solidFill>
              </a:rPr>
              <a:t>rêve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309624"/>
            <a:ext cx="730747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1. Imagine que tu as passé des vacances de rêve la semaine dernière ! Tu as fait quoi ? </a:t>
            </a:r>
            <a:r>
              <a:rPr lang="fr-FR" sz="2400" b="1" dirty="0">
                <a:solidFill>
                  <a:srgbClr val="4472C4">
                    <a:lumMod val="50000"/>
                  </a:srgbClr>
                </a:solidFill>
                <a:latin typeface="Century Gothic" panose="020F0302020204030204"/>
              </a:rPr>
              <a:t>Écris quatre phrases sur ces vacances.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E86D19"/>
                </a:solidFill>
                <a:latin typeface="Century Gothic" panose="020F0302020204030204"/>
              </a:rPr>
              <a:t>Par exemple : </a:t>
            </a:r>
            <a:r>
              <a:rPr lang="fr-FR" sz="2400" dirty="0">
                <a:solidFill>
                  <a:srgbClr val="E86D19"/>
                </a:solidFill>
                <a:latin typeface="Century Gothic" panose="020F0302020204030204"/>
              </a:rPr>
              <a:t>« La semaine dernière, j’ai voyagé aux États-Unis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2. Donne tes phrases à un(e) partenaire. Il/elle doit </a:t>
            </a:r>
            <a:r>
              <a:rPr lang="fr-FR" sz="2400" b="1" dirty="0">
                <a:solidFill>
                  <a:srgbClr val="4472C4">
                    <a:lumMod val="50000"/>
                  </a:srgbClr>
                </a:solidFill>
                <a:latin typeface="Century Gothic" panose="020F0302020204030204"/>
              </a:rPr>
              <a:t>écrire ces phrases à la forme il/elle.</a:t>
            </a: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E86D19"/>
                </a:solidFill>
                <a:latin typeface="Century Gothic" panose="020F0302020204030204"/>
              </a:rPr>
              <a:t>Par exemple : </a:t>
            </a:r>
            <a:r>
              <a:rPr lang="fr-FR" sz="2400" dirty="0">
                <a:solidFill>
                  <a:srgbClr val="E86D19"/>
                </a:solidFill>
                <a:latin typeface="Century Gothic" panose="020F0302020204030204"/>
              </a:rPr>
              <a:t>« La semaine dernière, Natalie a voyagé aux États-Unis ! »</a:t>
            </a:r>
          </a:p>
        </p:txBody>
      </p:sp>
      <p:pic>
        <p:nvPicPr>
          <p:cNvPr id="5" name="Picture 4">
            <a:extLst>
              <a:ext uri="{FF2B5EF4-FFF2-40B4-BE49-F238E27FC236}">
                <a16:creationId xmlns:a16="http://schemas.microsoft.com/office/drawing/2014/main" id="{42D85DBB-87D4-A34A-A682-DE8E726A5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8529" y="1309624"/>
            <a:ext cx="1973653" cy="2122227"/>
          </a:xfrm>
          <a:prstGeom prst="rect">
            <a:avLst/>
          </a:prstGeom>
        </p:spPr>
      </p:pic>
    </p:spTree>
    <p:extLst>
      <p:ext uri="{BB962C8B-B14F-4D97-AF65-F5344CB8AC3E}">
        <p14:creationId xmlns:p14="http://schemas.microsoft.com/office/powerpoint/2010/main" val="19428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308549" cy="1062010"/>
          </a:xfrm>
        </p:spPr>
        <p:txBody>
          <a:bodyPr>
            <a:normAutofit fontScale="90000"/>
          </a:bodyPr>
          <a:lstStyle/>
          <a:p>
            <a:pPr algn="l"/>
            <a:r>
              <a:rPr lang="en-GB" sz="4000" b="1" dirty="0">
                <a:solidFill>
                  <a:prstClr val="white"/>
                </a:solidFill>
              </a:rPr>
              <a:t>People and places in the past</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216613" cy="886062"/>
          </a:xfrm>
        </p:spPr>
        <p:txBody>
          <a:bodyPr>
            <a:noAutofit/>
          </a:bodyPr>
          <a:lstStyle/>
          <a:p>
            <a:pPr lvl="0" algn="l"/>
            <a:r>
              <a:rPr lang="en-GB" sz="2600" dirty="0">
                <a:solidFill>
                  <a:prstClr val="white"/>
                </a:solidFill>
              </a:rPr>
              <a:t>il y a vs il y </a:t>
            </a:r>
            <a:r>
              <a:rPr lang="en-GB" sz="2600" dirty="0" err="1">
                <a:solidFill>
                  <a:prstClr val="white"/>
                </a:solidFill>
              </a:rPr>
              <a:t>avait</a:t>
            </a:r>
            <a:endParaRPr lang="en-GB" sz="2600" dirty="0">
              <a:solidFill>
                <a:prstClr val="white"/>
              </a:solidFill>
            </a:endParaRPr>
          </a:p>
          <a:p>
            <a:pPr algn="l"/>
            <a:r>
              <a:rPr lang="en-GB" sz="2800" dirty="0">
                <a:solidFill>
                  <a:prstClr val="white"/>
                </a:solidFill>
              </a:rPr>
              <a:t>SSCs open and closed [</a:t>
            </a:r>
            <a:r>
              <a:rPr lang="en-GB" sz="2800" dirty="0" err="1">
                <a:solidFill>
                  <a:prstClr val="white"/>
                </a:solidFill>
              </a:rPr>
              <a:t>eu</a:t>
            </a:r>
            <a:r>
              <a:rPr lang="en-GB" sz="2800" dirty="0">
                <a:solidFill>
                  <a:prstClr val="white"/>
                </a:solidFill>
              </a:rPr>
              <a:t>/</a:t>
            </a:r>
            <a:r>
              <a:rPr lang="en-GB" sz="2800" dirty="0" err="1">
                <a:solidFill>
                  <a:prstClr val="white"/>
                </a:solidFill>
              </a:rPr>
              <a:t>œu</a:t>
            </a:r>
            <a:r>
              <a:rPr lang="en-GB" sz="28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a:t>
            </a:r>
            <a:r>
              <a:rPr lang="en-GB" sz="2000" dirty="0">
                <a:solidFill>
                  <a:prstClr val="white"/>
                </a:solidFill>
                <a:latin typeface="Century Gothic" panose="020B0502020202020204" pitchFamily="34" charset="0"/>
              </a:rPr>
              <a:t>20</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2" y="5666212"/>
            <a:ext cx="54799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Stephen Owen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31/06/21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2753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open </a:t>
            </a:r>
            <a:r>
              <a:rPr lang="en-GB" sz="10000" b="1" dirty="0" err="1">
                <a:solidFill>
                  <a:srgbClr val="1F4E79"/>
                </a:solidFill>
                <a:latin typeface="Century Gothic" panose="020B0502020202020204" pitchFamily="34" charset="0"/>
                <a:cs typeface="Calibri" panose="020F0502020204030204" pitchFamily="34" charset="0"/>
              </a:rPr>
              <a:t>eu</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151834" y="2644170"/>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508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19125" y="1629927"/>
          <a:ext cx="7606175" cy="4473603"/>
        </p:xfrm>
        <a:graphic>
          <a:graphicData uri="http://schemas.openxmlformats.org/drawingml/2006/table">
            <a:tbl>
              <a:tblPr firstRow="1" bandRow="1">
                <a:tableStyleId>{21E4AEA4-8DFA-4A89-87EB-49C32662AFE0}</a:tableStyleId>
              </a:tblPr>
              <a:tblGrid>
                <a:gridCol w="575626">
                  <a:extLst>
                    <a:ext uri="{9D8B030D-6E8A-4147-A177-3AD203B41FA5}">
                      <a16:colId xmlns:a16="http://schemas.microsoft.com/office/drawing/2014/main" val="2607353726"/>
                    </a:ext>
                  </a:extLst>
                </a:gridCol>
                <a:gridCol w="1609302">
                  <a:extLst>
                    <a:ext uri="{9D8B030D-6E8A-4147-A177-3AD203B41FA5}">
                      <a16:colId xmlns:a16="http://schemas.microsoft.com/office/drawing/2014/main" val="1600817978"/>
                    </a:ext>
                  </a:extLst>
                </a:gridCol>
                <a:gridCol w="1969525">
                  <a:extLst>
                    <a:ext uri="{9D8B030D-6E8A-4147-A177-3AD203B41FA5}">
                      <a16:colId xmlns:a16="http://schemas.microsoft.com/office/drawing/2014/main" val="3297295232"/>
                    </a:ext>
                  </a:extLst>
                </a:gridCol>
                <a:gridCol w="1725861">
                  <a:extLst>
                    <a:ext uri="{9D8B030D-6E8A-4147-A177-3AD203B41FA5}">
                      <a16:colId xmlns:a16="http://schemas.microsoft.com/office/drawing/2014/main" val="4128092149"/>
                    </a:ext>
                  </a:extLst>
                </a:gridCol>
                <a:gridCol w="1725861">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fl</a:t>
                      </a:r>
                      <a:r>
                        <a:rPr lang="en-GB" sz="2000" b="1" dirty="0">
                          <a:solidFill>
                            <a:schemeClr val="accent1">
                              <a:lumMod val="50000"/>
                            </a:schemeClr>
                          </a:solidFill>
                        </a:rPr>
                        <a:t>eu</a:t>
                      </a:r>
                      <a:r>
                        <a:rPr lang="en-GB" sz="2000" dirty="0">
                          <a:solidFill>
                            <a:schemeClr val="accent1">
                              <a:lumMod val="50000"/>
                            </a:schemeClr>
                          </a:solidFill>
                        </a:rPr>
                        <a:t>r </a:t>
                      </a:r>
                      <a:endParaRPr lang="en-GB" sz="1200" dirty="0">
                        <a:solidFill>
                          <a:schemeClr val="accent1">
                            <a:lumMod val="50000"/>
                          </a:schemeClr>
                        </a:solidFill>
                      </a:endParaRPr>
                    </a:p>
                  </a:txBody>
                  <a:tcPr anchor="ctr"/>
                </a:tc>
                <a:tc>
                  <a:txBody>
                    <a:bodyPr/>
                    <a:lstStyle/>
                    <a:p>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qu</a:t>
                      </a:r>
                      <a:r>
                        <a:rPr lang="en-GB" sz="2000" b="1" dirty="0">
                          <a:solidFill>
                            <a:schemeClr val="accent1">
                              <a:lumMod val="50000"/>
                            </a:schemeClr>
                          </a:solidFill>
                        </a:rPr>
                        <a:t>eu</a:t>
                      </a:r>
                      <a:r>
                        <a:rPr lang="en-GB" sz="2000" b="0" dirty="0">
                          <a:solidFill>
                            <a:schemeClr val="accent1">
                              <a:lumMod val="50000"/>
                            </a:schemeClr>
                          </a:solidFill>
                        </a:rPr>
                        <a:t>e         </a:t>
                      </a:r>
                    </a:p>
                  </a:txBody>
                  <a:tcPr anchor="ctr"/>
                </a:tc>
                <a:tc>
                  <a:txBody>
                    <a:bodyPr/>
                    <a:lstStyle/>
                    <a:p>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chev</a:t>
                      </a:r>
                      <a:r>
                        <a:rPr lang="en-GB" sz="2000" b="1" dirty="0" err="1">
                          <a:solidFill>
                            <a:schemeClr val="accent1">
                              <a:lumMod val="50000"/>
                            </a:schemeClr>
                          </a:solidFill>
                        </a:rPr>
                        <a:t>eu</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[hair]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courag</a:t>
                      </a:r>
                      <a:r>
                        <a:rPr lang="en-GB" sz="2000" b="1" dirty="0" err="1">
                          <a:solidFill>
                            <a:schemeClr val="accent1">
                              <a:lumMod val="50000"/>
                            </a:schemeClr>
                          </a:solidFill>
                        </a:rPr>
                        <a:t>eu</a:t>
                      </a:r>
                      <a:r>
                        <a:rPr lang="en-GB" sz="2000" b="0" dirty="0" err="1">
                          <a:solidFill>
                            <a:schemeClr val="accent1">
                              <a:lumMod val="50000"/>
                            </a:schemeClr>
                          </a:solidFill>
                        </a:rPr>
                        <a:t>x</a:t>
                      </a:r>
                      <a:r>
                        <a:rPr lang="en-GB" sz="2000" b="0" dirty="0">
                          <a:solidFill>
                            <a:schemeClr val="accent1">
                              <a:lumMod val="50000"/>
                            </a:schemeClr>
                          </a:solidFill>
                        </a:rPr>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[brave]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b="1" dirty="0">
                          <a:solidFill>
                            <a:schemeClr val="accent1">
                              <a:lumMod val="50000"/>
                            </a:schemeClr>
                          </a:solidFill>
                        </a:rPr>
                        <a:t>eu</a:t>
                      </a:r>
                      <a:r>
                        <a:rPr lang="en-GB" sz="2000" dirty="0">
                          <a:solidFill>
                            <a:schemeClr val="accent1">
                              <a:lumMod val="50000"/>
                            </a:schemeClr>
                          </a:solidFill>
                        </a:rPr>
                        <a:t>rre</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mn-lt"/>
                        </a:rPr>
                        <a:t>n</a:t>
                      </a:r>
                      <a:r>
                        <a:rPr lang="en-GB" sz="2000" b="1" dirty="0" err="1">
                          <a:solidFill>
                            <a:schemeClr val="accent1">
                              <a:lumMod val="50000"/>
                            </a:schemeClr>
                          </a:solidFill>
                          <a:latin typeface="+mn-lt"/>
                          <a:cs typeface="Arial" panose="020B0604020202020204" pitchFamily="34" charset="0"/>
                        </a:rPr>
                        <a:t>œ</a:t>
                      </a:r>
                      <a:r>
                        <a:rPr lang="en-GB" sz="2000" b="1" dirty="0" err="1">
                          <a:solidFill>
                            <a:schemeClr val="accent1">
                              <a:lumMod val="50000"/>
                            </a:schemeClr>
                          </a:solidFill>
                          <a:latin typeface="+mn-lt"/>
                        </a:rPr>
                        <a:t>u</a:t>
                      </a:r>
                      <a:r>
                        <a:rPr lang="en-GB" sz="2000" b="0" dirty="0" err="1">
                          <a:solidFill>
                            <a:schemeClr val="accent1">
                              <a:lumMod val="50000"/>
                            </a:schemeClr>
                          </a:solidFill>
                          <a:latin typeface="+mn-lt"/>
                        </a:rPr>
                        <a:t>d</a:t>
                      </a:r>
                      <a:endParaRPr lang="en-GB" sz="2000" b="0" dirty="0">
                        <a:solidFill>
                          <a:schemeClr val="accent1">
                            <a:lumMod val="50000"/>
                          </a:schemeClr>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[knot]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latin typeface="+mn-lt"/>
                          <a:cs typeface="Arial" panose="020B0604020202020204" pitchFamily="34" charset="0"/>
                        </a:rPr>
                        <a:t>œ</a:t>
                      </a:r>
                      <a:r>
                        <a:rPr lang="en-GB" sz="2000" b="1" dirty="0" err="1">
                          <a:solidFill>
                            <a:schemeClr val="accent1">
                              <a:lumMod val="50000"/>
                            </a:schemeClr>
                          </a:solidFill>
                        </a:rPr>
                        <a:t>u</a:t>
                      </a:r>
                      <a:r>
                        <a:rPr lang="en-GB" sz="2000" dirty="0" err="1">
                          <a:solidFill>
                            <a:schemeClr val="accent1">
                              <a:lumMod val="50000"/>
                            </a:schemeClr>
                          </a:solidFill>
                        </a:rPr>
                        <a:t>vre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[work, piece]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mili</a:t>
                      </a:r>
                      <a:r>
                        <a:rPr lang="en-GB" sz="2000" b="1" dirty="0">
                          <a:solidFill>
                            <a:schemeClr val="accent1">
                              <a:lumMod val="50000"/>
                            </a:schemeClr>
                          </a:solidFill>
                        </a:rPr>
                        <a:t>eu</a:t>
                      </a:r>
                    </a:p>
                  </a:txBody>
                  <a:tcPr anchor="ctr"/>
                </a:tc>
                <a:tc>
                  <a:txBody>
                    <a:bodyPr/>
                    <a:lstStyle/>
                    <a:p>
                      <a:r>
                        <a:rPr lang="en-GB" sz="2000" b="0" dirty="0">
                          <a:solidFill>
                            <a:schemeClr val="accent1">
                              <a:lumMod val="50000"/>
                            </a:schemeClr>
                          </a:solidFill>
                        </a:rPr>
                        <a:t>[environment]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89982892"/>
                  </a:ext>
                </a:extLst>
              </a:tr>
            </a:tbl>
          </a:graphicData>
        </a:graphic>
      </p:graphicFrame>
      <p:sp>
        <p:nvSpPr>
          <p:cNvPr id="31" name="Action Button: Custom 16">
            <a:hlinkClick r:id="" action="ppaction://noaction" highlightClick="1">
              <a:snd r:embed="rId3" name="fleur.wav"/>
            </a:hlinkClick>
            <a:extLst>
              <a:ext uri="{FF2B5EF4-FFF2-40B4-BE49-F238E27FC236}">
                <a16:creationId xmlns:a16="http://schemas.microsoft.com/office/drawing/2014/main" id="{CEB3128E-7BF2-4A65-B88B-60C148FACDCF}"/>
              </a:ext>
            </a:extLst>
          </p:cNvPr>
          <p:cNvSpPr/>
          <p:nvPr/>
        </p:nvSpPr>
        <p:spPr>
          <a:xfrm>
            <a:off x="4426606" y="21841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queue.wav"/>
            </a:hlinkClick>
            <a:extLst>
              <a:ext uri="{FF2B5EF4-FFF2-40B4-BE49-F238E27FC236}">
                <a16:creationId xmlns:a16="http://schemas.microsoft.com/office/drawing/2014/main" id="{DB48506B-B3DB-4D58-8767-CFD8B059C065}"/>
              </a:ext>
            </a:extLst>
          </p:cNvPr>
          <p:cNvSpPr/>
          <p:nvPr/>
        </p:nvSpPr>
        <p:spPr>
          <a:xfrm>
            <a:off x="4426606" y="26568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cheveux.wav"/>
            </a:hlinkClick>
            <a:extLst>
              <a:ext uri="{FF2B5EF4-FFF2-40B4-BE49-F238E27FC236}">
                <a16:creationId xmlns:a16="http://schemas.microsoft.com/office/drawing/2014/main" id="{8A1DE54B-4809-4B97-93E3-68BD32236018}"/>
              </a:ext>
            </a:extLst>
          </p:cNvPr>
          <p:cNvSpPr/>
          <p:nvPr/>
        </p:nvSpPr>
        <p:spPr>
          <a:xfrm>
            <a:off x="4424528" y="31674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ourageux.wav"/>
            </a:hlinkClick>
            <a:extLst>
              <a:ext uri="{FF2B5EF4-FFF2-40B4-BE49-F238E27FC236}">
                <a16:creationId xmlns:a16="http://schemas.microsoft.com/office/drawing/2014/main" id="{1AA001D9-A76E-4BA3-8BC0-CBABE0E655B2}"/>
              </a:ext>
            </a:extLst>
          </p:cNvPr>
          <p:cNvSpPr/>
          <p:nvPr/>
        </p:nvSpPr>
        <p:spPr>
          <a:xfrm>
            <a:off x="4424528" y="36496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beurre.wav"/>
            </a:hlinkClick>
            <a:extLst>
              <a:ext uri="{FF2B5EF4-FFF2-40B4-BE49-F238E27FC236}">
                <a16:creationId xmlns:a16="http://schemas.microsoft.com/office/drawing/2014/main" id="{308E3B9A-1B71-4AD2-A5C6-94D58343866D}"/>
              </a:ext>
            </a:extLst>
          </p:cNvPr>
          <p:cNvSpPr/>
          <p:nvPr/>
        </p:nvSpPr>
        <p:spPr>
          <a:xfrm>
            <a:off x="4424528" y="41672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8" name="noeud.wav"/>
            </a:hlinkClick>
            <a:extLst>
              <a:ext uri="{FF2B5EF4-FFF2-40B4-BE49-F238E27FC236}">
                <a16:creationId xmlns:a16="http://schemas.microsoft.com/office/drawing/2014/main" id="{7BF854E3-63B4-4055-8855-C2F49C26F195}"/>
              </a:ext>
            </a:extLst>
          </p:cNvPr>
          <p:cNvSpPr/>
          <p:nvPr/>
        </p:nvSpPr>
        <p:spPr>
          <a:xfrm>
            <a:off x="4424528" y="46504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9" name="oeuvre.wav"/>
            </a:hlinkClick>
            <a:extLst>
              <a:ext uri="{FF2B5EF4-FFF2-40B4-BE49-F238E27FC236}">
                <a16:creationId xmlns:a16="http://schemas.microsoft.com/office/drawing/2014/main" id="{69587073-1742-4651-96A6-1BC886786F14}"/>
              </a:ext>
            </a:extLst>
          </p:cNvPr>
          <p:cNvSpPr/>
          <p:nvPr/>
        </p:nvSpPr>
        <p:spPr>
          <a:xfrm>
            <a:off x="4424528" y="51345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13722" cy="707849"/>
          </a:xfrm>
        </p:spPr>
        <p:txBody>
          <a:bodyPr>
            <a:normAutofit/>
          </a:bodyPr>
          <a:lstStyle/>
          <a:p>
            <a:r>
              <a:rPr lang="en-GB" sz="3400" b="1" dirty="0">
                <a:solidFill>
                  <a:schemeClr val="bg1"/>
                </a:solidFill>
              </a:rPr>
              <a:t>Open or closed [</a:t>
            </a:r>
            <a:r>
              <a:rPr lang="en-GB" sz="3400" b="1" dirty="0" err="1">
                <a:solidFill>
                  <a:schemeClr val="bg1"/>
                </a:solidFill>
              </a:rPr>
              <a:t>eu</a:t>
            </a:r>
            <a:r>
              <a:rPr lang="en-GB" sz="3400" b="1" dirty="0">
                <a:solidFill>
                  <a:schemeClr val="bg1"/>
                </a:solidFill>
              </a:rPr>
              <a:t>/œ]?</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8858" y="2229261"/>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2692990"/>
            <a:ext cx="282522" cy="294294"/>
          </a:xfrm>
          <a:prstGeom prst="rect">
            <a:avLst/>
          </a:prstGeom>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3201993"/>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3710996"/>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8858" y="422744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4679565"/>
            <a:ext cx="282522" cy="294294"/>
          </a:xfrm>
          <a:prstGeom prst="rect">
            <a:avLst/>
          </a:prstGeom>
        </p:spPr>
      </p:pic>
      <p:sp>
        <p:nvSpPr>
          <p:cNvPr id="2" name="Rounded Rectangle 46">
            <a:extLst>
              <a:ext uri="{FF2B5EF4-FFF2-40B4-BE49-F238E27FC236}">
                <a16:creationId xmlns:a16="http://schemas.microsoft.com/office/drawing/2014/main" id="{1E511AF4-CAF2-4EA2-A45B-1DEA1BC1B16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16">
            <a:hlinkClick r:id="" action="ppaction://noaction" highlightClick="1">
              <a:snd r:embed="rId12" name="milieu.wav"/>
            </a:hlinkClick>
            <a:extLst>
              <a:ext uri="{FF2B5EF4-FFF2-40B4-BE49-F238E27FC236}">
                <a16:creationId xmlns:a16="http://schemas.microsoft.com/office/drawing/2014/main" id="{F679A48E-61C9-4824-9EAE-477615AF02BD}"/>
              </a:ext>
            </a:extLst>
          </p:cNvPr>
          <p:cNvSpPr/>
          <p:nvPr/>
        </p:nvSpPr>
        <p:spPr>
          <a:xfrm>
            <a:off x="4424528" y="56427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Funnyflower Clip Art">
            <a:extLst>
              <a:ext uri="{FF2B5EF4-FFF2-40B4-BE49-F238E27FC236}">
                <a16:creationId xmlns:a16="http://schemas.microsoft.com/office/drawing/2014/main" id="{FD7F0A1E-EF4F-4BE4-8590-56F937B1C24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65395" y="2077797"/>
            <a:ext cx="562576" cy="545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iting In Line Clip Art">
            <a:extLst>
              <a:ext uri="{FF2B5EF4-FFF2-40B4-BE49-F238E27FC236}">
                <a16:creationId xmlns:a16="http://schemas.microsoft.com/office/drawing/2014/main" id="{C925C7E1-FAF8-45AD-913F-269BA62734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2137" y="2504029"/>
            <a:ext cx="759863" cy="6447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tter And Knife Clip Art">
            <a:extLst>
              <a:ext uri="{FF2B5EF4-FFF2-40B4-BE49-F238E27FC236}">
                <a16:creationId xmlns:a16="http://schemas.microsoft.com/office/drawing/2014/main" id="{3299410B-4D29-4367-9645-F582253F186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1969" y="4052225"/>
            <a:ext cx="752605" cy="644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C58350-35DD-4460-865F-FA01828142BB}"/>
              </a:ext>
            </a:extLst>
          </p:cNvPr>
          <p:cNvSpPr txBox="1"/>
          <p:nvPr/>
        </p:nvSpPr>
        <p:spPr>
          <a:xfrm>
            <a:off x="266700" y="1444431"/>
            <a:ext cx="3683813" cy="1569660"/>
          </a:xfrm>
          <a:prstGeom prst="rect">
            <a:avLst/>
          </a:prstGeom>
          <a:noFill/>
        </p:spPr>
        <p:txBody>
          <a:bodyPr wrap="square" rtlCol="0">
            <a:spAutoFit/>
          </a:bodyPr>
          <a:lstStyle/>
          <a:p>
            <a:pPr algn="ctr"/>
            <a:r>
              <a:rPr lang="en-GB" sz="2400" b="1" dirty="0">
                <a:solidFill>
                  <a:schemeClr val="accent5">
                    <a:lumMod val="50000"/>
                  </a:schemeClr>
                </a:solidFill>
              </a:rPr>
              <a:t>Remember!</a:t>
            </a:r>
          </a:p>
          <a:p>
            <a:pPr algn="ctr"/>
            <a:endParaRPr lang="en-GB" sz="2400" b="1" dirty="0">
              <a:solidFill>
                <a:schemeClr val="accent5">
                  <a:lumMod val="50000"/>
                </a:schemeClr>
              </a:solidFill>
            </a:endParaRPr>
          </a:p>
          <a:p>
            <a:pPr algn="ctr"/>
            <a:r>
              <a:rPr lang="en-GB" sz="2400" dirty="0">
                <a:solidFill>
                  <a:schemeClr val="accent5">
                    <a:lumMod val="50000"/>
                  </a:schemeClr>
                </a:solidFill>
              </a:rPr>
              <a:t>What kind of sound follows an </a:t>
            </a:r>
            <a:r>
              <a:rPr lang="en-GB" sz="2400" b="1" dirty="0">
                <a:solidFill>
                  <a:schemeClr val="accent5">
                    <a:lumMod val="50000"/>
                  </a:schemeClr>
                </a:solidFill>
              </a:rPr>
              <a:t>open</a:t>
            </a:r>
            <a:r>
              <a:rPr lang="en-GB" sz="2400" dirty="0">
                <a:solidFill>
                  <a:schemeClr val="accent5">
                    <a:lumMod val="50000"/>
                  </a:schemeClr>
                </a:solidFill>
              </a:rPr>
              <a:t> vowel?</a:t>
            </a:r>
          </a:p>
        </p:txBody>
      </p:sp>
      <p:pic>
        <p:nvPicPr>
          <p:cNvPr id="7" name="Picture 6" descr="green checkmark">
            <a:extLst>
              <a:ext uri="{FF2B5EF4-FFF2-40B4-BE49-F238E27FC236}">
                <a16:creationId xmlns:a16="http://schemas.microsoft.com/office/drawing/2014/main" id="{BFDD9AF1-5AD4-4EE0-A509-16363B9A25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8858" y="5160946"/>
            <a:ext cx="282522" cy="294294"/>
          </a:xfrm>
          <a:prstGeom prst="rect">
            <a:avLst/>
          </a:prstGeom>
        </p:spPr>
      </p:pic>
      <p:pic>
        <p:nvPicPr>
          <p:cNvPr id="9" name="Picture 8" descr="green checkmark">
            <a:extLst>
              <a:ext uri="{FF2B5EF4-FFF2-40B4-BE49-F238E27FC236}">
                <a16:creationId xmlns:a16="http://schemas.microsoft.com/office/drawing/2014/main" id="{87C6C9DB-5E00-41C7-ACC7-BB0C58A6EC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73731" y="5693648"/>
            <a:ext cx="282522" cy="294294"/>
          </a:xfrm>
          <a:prstGeom prst="rect">
            <a:avLst/>
          </a:prstGeom>
        </p:spPr>
      </p:pic>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11017" y="249870"/>
            <a:ext cx="159890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Voici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périodes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scolaires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 name="TextBox 1">
            <a:extLst>
              <a:ext uri="{FF2B5EF4-FFF2-40B4-BE49-F238E27FC236}">
                <a16:creationId xmlns:a16="http://schemas.microsoft.com/office/drawing/2014/main" id="{48C8352A-3ED6-42C8-A96E-C830F01239D0}"/>
              </a:ext>
            </a:extLst>
          </p:cNvPr>
          <p:cNvSpPr txBox="1"/>
          <p:nvPr/>
        </p:nvSpPr>
        <p:spPr>
          <a:xfrm>
            <a:off x="918944" y="1974503"/>
            <a:ext cx="4506362" cy="523220"/>
          </a:xfrm>
          <a:prstGeom prst="rect">
            <a:avLst/>
          </a:prstGeom>
          <a:solidFill>
            <a:srgbClr val="115076"/>
          </a:solidFill>
          <a:ln w="38100">
            <a:solidFill>
              <a:srgbClr val="E65D00"/>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a:t>
            </a:r>
            <a:r>
              <a:rPr lang="en-GB" sz="2800" b="1" dirty="0" err="1">
                <a:solidFill>
                  <a:schemeClr val="bg1"/>
                </a:solidFill>
              </a:rPr>
              <a:t>d’automne</a:t>
            </a:r>
            <a:endParaRPr lang="en-GB" sz="2800" b="1" dirty="0">
              <a:solidFill>
                <a:schemeClr val="bg1"/>
              </a:solidFill>
            </a:endParaRPr>
          </a:p>
        </p:txBody>
      </p:sp>
      <p:sp>
        <p:nvSpPr>
          <p:cNvPr id="9" name="TextBox 8">
            <a:extLst>
              <a:ext uri="{FF2B5EF4-FFF2-40B4-BE49-F238E27FC236}">
                <a16:creationId xmlns:a16="http://schemas.microsoft.com/office/drawing/2014/main" id="{762CC64F-D916-4ACC-ACCD-E59F7D5891EC}"/>
              </a:ext>
            </a:extLst>
          </p:cNvPr>
          <p:cNvSpPr txBox="1"/>
          <p:nvPr/>
        </p:nvSpPr>
        <p:spPr>
          <a:xfrm>
            <a:off x="180000" y="2741503"/>
            <a:ext cx="5290231" cy="523220"/>
          </a:xfrm>
          <a:prstGeom prst="rect">
            <a:avLst/>
          </a:prstGeom>
          <a:solidFill>
            <a:srgbClr val="115076"/>
          </a:solidFill>
          <a:ln w="38100">
            <a:solidFill>
              <a:srgbClr val="E65D00"/>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de fin* </a:t>
            </a:r>
            <a:r>
              <a:rPr lang="en-GB" sz="2800" b="1" dirty="0" err="1">
                <a:solidFill>
                  <a:schemeClr val="bg1"/>
                </a:solidFill>
              </a:rPr>
              <a:t>d’année</a:t>
            </a:r>
            <a:endParaRPr lang="en-GB" sz="2800" b="1" dirty="0">
              <a:solidFill>
                <a:schemeClr val="bg1"/>
              </a:solidFill>
            </a:endParaRPr>
          </a:p>
        </p:txBody>
      </p:sp>
      <p:sp>
        <p:nvSpPr>
          <p:cNvPr id="10" name="TextBox 9">
            <a:extLst>
              <a:ext uri="{FF2B5EF4-FFF2-40B4-BE49-F238E27FC236}">
                <a16:creationId xmlns:a16="http://schemas.microsoft.com/office/drawing/2014/main" id="{413BDCB6-EA23-4F21-BE48-D48662190333}"/>
              </a:ext>
            </a:extLst>
          </p:cNvPr>
          <p:cNvSpPr txBox="1"/>
          <p:nvPr/>
        </p:nvSpPr>
        <p:spPr>
          <a:xfrm>
            <a:off x="1643501" y="3508503"/>
            <a:ext cx="3781805" cy="523220"/>
          </a:xfrm>
          <a:prstGeom prst="rect">
            <a:avLst/>
          </a:prstGeom>
          <a:solidFill>
            <a:srgbClr val="115076"/>
          </a:solidFill>
          <a:ln w="38100">
            <a:solidFill>
              <a:srgbClr val="E65D00"/>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a:t>
            </a:r>
            <a:r>
              <a:rPr lang="en-GB" sz="2800" b="1" dirty="0" err="1">
                <a:solidFill>
                  <a:schemeClr val="bg1"/>
                </a:solidFill>
              </a:rPr>
              <a:t>d’hiver</a:t>
            </a:r>
            <a:endParaRPr lang="en-GB" sz="2800" b="1" dirty="0">
              <a:solidFill>
                <a:schemeClr val="bg1"/>
              </a:solidFill>
            </a:endParaRPr>
          </a:p>
        </p:txBody>
      </p:sp>
      <p:sp>
        <p:nvSpPr>
          <p:cNvPr id="11" name="TextBox 10">
            <a:extLst>
              <a:ext uri="{FF2B5EF4-FFF2-40B4-BE49-F238E27FC236}">
                <a16:creationId xmlns:a16="http://schemas.microsoft.com/office/drawing/2014/main" id="{092561B6-E020-4C7D-AEAE-327265432D76}"/>
              </a:ext>
            </a:extLst>
          </p:cNvPr>
          <p:cNvSpPr txBox="1"/>
          <p:nvPr/>
        </p:nvSpPr>
        <p:spPr>
          <a:xfrm>
            <a:off x="535826" y="4275503"/>
            <a:ext cx="4889480" cy="523220"/>
          </a:xfrm>
          <a:prstGeom prst="rect">
            <a:avLst/>
          </a:prstGeom>
          <a:solidFill>
            <a:srgbClr val="115076"/>
          </a:solidFill>
          <a:ln w="38100">
            <a:solidFill>
              <a:srgbClr val="E65D00"/>
            </a:solidFill>
          </a:ln>
        </p:spPr>
        <p:txBody>
          <a:bodyPr wrap="none" rtlCol="0">
            <a:spAutoFit/>
          </a:bodyPr>
          <a:lstStyle/>
          <a:p>
            <a:pPr algn="l"/>
            <a:r>
              <a:rPr lang="en-GB" sz="2800" b="1" dirty="0">
                <a:solidFill>
                  <a:schemeClr val="bg1"/>
                </a:solidFill>
              </a:rPr>
              <a:t>les </a:t>
            </a:r>
            <a:r>
              <a:rPr lang="en-GB" sz="2800" b="1" dirty="0" err="1">
                <a:solidFill>
                  <a:schemeClr val="bg1"/>
                </a:solidFill>
              </a:rPr>
              <a:t>vacances</a:t>
            </a:r>
            <a:r>
              <a:rPr lang="en-GB" sz="2800" b="1" dirty="0">
                <a:solidFill>
                  <a:schemeClr val="bg1"/>
                </a:solidFill>
              </a:rPr>
              <a:t> de </a:t>
            </a:r>
            <a:r>
              <a:rPr lang="en-GB" sz="2800" b="1" dirty="0" err="1">
                <a:solidFill>
                  <a:schemeClr val="bg1"/>
                </a:solidFill>
              </a:rPr>
              <a:t>printemps</a:t>
            </a:r>
            <a:endParaRPr lang="en-GB" sz="2800" b="1" dirty="0">
              <a:solidFill>
                <a:schemeClr val="bg1"/>
              </a:solidFill>
            </a:endParaRPr>
          </a:p>
        </p:txBody>
      </p:sp>
      <p:sp>
        <p:nvSpPr>
          <p:cNvPr id="12" name="TextBox 11">
            <a:extLst>
              <a:ext uri="{FF2B5EF4-FFF2-40B4-BE49-F238E27FC236}">
                <a16:creationId xmlns:a16="http://schemas.microsoft.com/office/drawing/2014/main" id="{40075EF1-CCE8-45BB-86A1-E7B9C3E38A39}"/>
              </a:ext>
            </a:extLst>
          </p:cNvPr>
          <p:cNvSpPr txBox="1"/>
          <p:nvPr/>
        </p:nvSpPr>
        <p:spPr>
          <a:xfrm>
            <a:off x="1924026" y="5042503"/>
            <a:ext cx="3501280" cy="523220"/>
          </a:xfrm>
          <a:prstGeom prst="rect">
            <a:avLst/>
          </a:prstGeom>
          <a:solidFill>
            <a:srgbClr val="115076"/>
          </a:solidFill>
          <a:ln w="38100">
            <a:solidFill>
              <a:srgbClr val="E65D00"/>
            </a:solidFill>
          </a:ln>
        </p:spPr>
        <p:txBody>
          <a:bodyPr wrap="none" rtlCol="0">
            <a:spAutoFit/>
          </a:bodyPr>
          <a:lstStyle/>
          <a:p>
            <a:r>
              <a:rPr lang="en-GB" sz="2800" b="1" dirty="0">
                <a:solidFill>
                  <a:schemeClr val="bg1"/>
                </a:solidFill>
              </a:rPr>
              <a:t>les </a:t>
            </a:r>
            <a:r>
              <a:rPr lang="en-GB" sz="2800" b="1" dirty="0" err="1">
                <a:solidFill>
                  <a:schemeClr val="bg1"/>
                </a:solidFill>
              </a:rPr>
              <a:t>vacances</a:t>
            </a:r>
            <a:r>
              <a:rPr lang="en-GB" sz="2800" b="1" dirty="0">
                <a:solidFill>
                  <a:schemeClr val="bg1"/>
                </a:solidFill>
              </a:rPr>
              <a:t> </a:t>
            </a:r>
            <a:r>
              <a:rPr lang="en-GB" sz="2800" b="1" dirty="0" err="1">
                <a:solidFill>
                  <a:schemeClr val="bg1"/>
                </a:solidFill>
              </a:rPr>
              <a:t>d’été</a:t>
            </a:r>
            <a:endParaRPr lang="en-GB" sz="2800" b="1" dirty="0">
              <a:solidFill>
                <a:schemeClr val="bg1"/>
              </a:solidFill>
            </a:endParaRPr>
          </a:p>
        </p:txBody>
      </p:sp>
      <p:sp>
        <p:nvSpPr>
          <p:cNvPr id="3" name="TextBox 2">
            <a:extLst>
              <a:ext uri="{FF2B5EF4-FFF2-40B4-BE49-F238E27FC236}">
                <a16:creationId xmlns:a16="http://schemas.microsoft.com/office/drawing/2014/main" id="{AD12CC13-627C-4A1F-B0ED-0E78F0BF2ABD}"/>
              </a:ext>
            </a:extLst>
          </p:cNvPr>
          <p:cNvSpPr txBox="1"/>
          <p:nvPr/>
        </p:nvSpPr>
        <p:spPr>
          <a:xfrm>
            <a:off x="5427055" y="2005281"/>
            <a:ext cx="5997155" cy="461665"/>
          </a:xfrm>
          <a:prstGeom prst="rect">
            <a:avLst/>
          </a:prstGeom>
          <a:noFill/>
        </p:spPr>
        <p:txBody>
          <a:bodyPr wrap="none" rtlCol="0">
            <a:spAutoFit/>
          </a:bodyPr>
          <a:lstStyle/>
          <a:p>
            <a:pPr algn="l"/>
            <a:r>
              <a:rPr lang="en-GB" sz="2400" dirty="0">
                <a:solidFill>
                  <a:schemeClr val="accent5">
                    <a:lumMod val="50000"/>
                  </a:schemeClr>
                </a:solidFill>
              </a:rPr>
              <a:t>deux </a:t>
            </a:r>
            <a:r>
              <a:rPr lang="en-GB" sz="2400" dirty="0" err="1">
                <a:solidFill>
                  <a:schemeClr val="accent5">
                    <a:lumMod val="50000"/>
                  </a:schemeClr>
                </a:solidFill>
              </a:rPr>
              <a:t>semaines</a:t>
            </a:r>
            <a:r>
              <a:rPr lang="en-GB" sz="2400" dirty="0">
                <a:solidFill>
                  <a:schemeClr val="accent5">
                    <a:lumMod val="50000"/>
                  </a:schemeClr>
                </a:solidFill>
              </a:rPr>
              <a:t> </a:t>
            </a:r>
            <a:r>
              <a:rPr lang="en-GB" sz="2400" dirty="0" err="1">
                <a:solidFill>
                  <a:schemeClr val="accent5">
                    <a:lumMod val="50000"/>
                  </a:schemeClr>
                </a:solidFill>
              </a:rPr>
              <a:t>d’</a:t>
            </a:r>
            <a:r>
              <a:rPr lang="en-GB" sz="2400" b="1" dirty="0" err="1">
                <a:solidFill>
                  <a:srgbClr val="E65D00"/>
                </a:solidFill>
              </a:rPr>
              <a:t>octobre</a:t>
            </a:r>
            <a:r>
              <a:rPr lang="en-GB" sz="2400" b="1" dirty="0">
                <a:solidFill>
                  <a:schemeClr val="accent5">
                    <a:lumMod val="50000"/>
                  </a:schemeClr>
                </a:solidFill>
              </a:rPr>
              <a:t> </a:t>
            </a:r>
            <a:r>
              <a:rPr lang="en-GB" sz="2400" dirty="0">
                <a:solidFill>
                  <a:schemeClr val="accent5">
                    <a:lumMod val="50000"/>
                  </a:schemeClr>
                </a:solidFill>
              </a:rPr>
              <a:t>à </a:t>
            </a:r>
            <a:r>
              <a:rPr lang="en-GB" sz="2400" b="1" dirty="0" err="1">
                <a:solidFill>
                  <a:srgbClr val="E65D00"/>
                </a:solidFill>
              </a:rPr>
              <a:t>novembre</a:t>
            </a:r>
            <a:r>
              <a:rPr lang="en-GB" sz="2400" dirty="0">
                <a:solidFill>
                  <a:schemeClr val="accent5">
                    <a:lumMod val="50000"/>
                  </a:schemeClr>
                </a:solidFill>
              </a:rPr>
              <a:t> </a:t>
            </a:r>
          </a:p>
        </p:txBody>
      </p:sp>
      <p:sp>
        <p:nvSpPr>
          <p:cNvPr id="14" name="TextBox 13">
            <a:extLst>
              <a:ext uri="{FF2B5EF4-FFF2-40B4-BE49-F238E27FC236}">
                <a16:creationId xmlns:a16="http://schemas.microsoft.com/office/drawing/2014/main" id="{A25E5120-A064-4E33-BFA6-5E6194929D32}"/>
              </a:ext>
            </a:extLst>
          </p:cNvPr>
          <p:cNvSpPr txBox="1"/>
          <p:nvPr/>
        </p:nvSpPr>
        <p:spPr>
          <a:xfrm>
            <a:off x="5427055" y="2766876"/>
            <a:ext cx="6045245" cy="461665"/>
          </a:xfrm>
          <a:prstGeom prst="rect">
            <a:avLst/>
          </a:prstGeom>
          <a:noFill/>
        </p:spPr>
        <p:txBody>
          <a:bodyPr wrap="none" rtlCol="0">
            <a:spAutoFit/>
          </a:bodyPr>
          <a:lstStyle/>
          <a:p>
            <a:pPr algn="l"/>
            <a:r>
              <a:rPr lang="en-GB" sz="2400" dirty="0">
                <a:solidFill>
                  <a:schemeClr val="accent5">
                    <a:lumMod val="50000"/>
                  </a:schemeClr>
                </a:solidFill>
              </a:rPr>
              <a:t>deux </a:t>
            </a:r>
            <a:r>
              <a:rPr lang="en-GB" sz="2400" dirty="0" err="1">
                <a:solidFill>
                  <a:schemeClr val="accent5">
                    <a:lumMod val="50000"/>
                  </a:schemeClr>
                </a:solidFill>
              </a:rPr>
              <a:t>semaines</a:t>
            </a:r>
            <a:r>
              <a:rPr lang="en-GB" sz="2400" dirty="0">
                <a:solidFill>
                  <a:schemeClr val="accent5">
                    <a:lumMod val="50000"/>
                  </a:schemeClr>
                </a:solidFill>
              </a:rPr>
              <a:t> de </a:t>
            </a:r>
            <a:r>
              <a:rPr lang="en-GB" sz="2400" b="1" dirty="0" err="1">
                <a:solidFill>
                  <a:srgbClr val="E65D00"/>
                </a:solidFill>
              </a:rPr>
              <a:t>décembre</a:t>
            </a:r>
            <a:r>
              <a:rPr lang="en-GB" sz="2400" b="1" dirty="0">
                <a:solidFill>
                  <a:schemeClr val="accent5">
                    <a:lumMod val="50000"/>
                  </a:schemeClr>
                </a:solidFill>
              </a:rPr>
              <a:t> </a:t>
            </a:r>
            <a:r>
              <a:rPr lang="en-GB" sz="2400" dirty="0">
                <a:solidFill>
                  <a:schemeClr val="accent5">
                    <a:lumMod val="50000"/>
                  </a:schemeClr>
                </a:solidFill>
              </a:rPr>
              <a:t>à </a:t>
            </a:r>
            <a:r>
              <a:rPr lang="en-GB" sz="2400" b="1" dirty="0" err="1">
                <a:solidFill>
                  <a:srgbClr val="E65D00"/>
                </a:solidFill>
              </a:rPr>
              <a:t>janvier</a:t>
            </a:r>
            <a:r>
              <a:rPr lang="en-GB" sz="2400" dirty="0">
                <a:solidFill>
                  <a:schemeClr val="accent5">
                    <a:lumMod val="50000"/>
                  </a:schemeClr>
                </a:solidFill>
              </a:rPr>
              <a:t> </a:t>
            </a:r>
          </a:p>
        </p:txBody>
      </p:sp>
      <p:sp>
        <p:nvSpPr>
          <p:cNvPr id="15" name="TextBox 14">
            <a:extLst>
              <a:ext uri="{FF2B5EF4-FFF2-40B4-BE49-F238E27FC236}">
                <a16:creationId xmlns:a16="http://schemas.microsoft.com/office/drawing/2014/main" id="{5D7BD6C6-7335-4F8D-BEAB-9995747405C4}"/>
              </a:ext>
            </a:extLst>
          </p:cNvPr>
          <p:cNvSpPr txBox="1"/>
          <p:nvPr/>
        </p:nvSpPr>
        <p:spPr>
          <a:xfrm>
            <a:off x="5427055" y="3508503"/>
            <a:ext cx="5101076" cy="461665"/>
          </a:xfrm>
          <a:prstGeom prst="rect">
            <a:avLst/>
          </a:prstGeom>
          <a:noFill/>
        </p:spPr>
        <p:txBody>
          <a:bodyPr wrap="none" rtlCol="0">
            <a:spAutoFit/>
          </a:bodyPr>
          <a:lstStyle/>
          <a:p>
            <a:pPr algn="l"/>
            <a:r>
              <a:rPr lang="en-GB" sz="2400" dirty="0">
                <a:solidFill>
                  <a:schemeClr val="accent5">
                    <a:lumMod val="50000"/>
                  </a:schemeClr>
                </a:solidFill>
              </a:rPr>
              <a:t>deux </a:t>
            </a:r>
            <a:r>
              <a:rPr lang="en-GB" sz="2400" dirty="0" err="1">
                <a:solidFill>
                  <a:schemeClr val="accent5">
                    <a:lumMod val="50000"/>
                  </a:schemeClr>
                </a:solidFill>
              </a:rPr>
              <a:t>semaines</a:t>
            </a:r>
            <a:r>
              <a:rPr lang="en-GB" sz="2400" dirty="0">
                <a:solidFill>
                  <a:schemeClr val="accent5">
                    <a:lumMod val="50000"/>
                  </a:schemeClr>
                </a:solidFill>
              </a:rPr>
              <a:t> de </a:t>
            </a:r>
            <a:r>
              <a:rPr lang="en-GB" sz="2400" b="1" dirty="0" err="1">
                <a:solidFill>
                  <a:srgbClr val="E65D00"/>
                </a:solidFill>
              </a:rPr>
              <a:t>février</a:t>
            </a:r>
            <a:r>
              <a:rPr lang="en-GB" sz="2400" b="1" dirty="0">
                <a:solidFill>
                  <a:schemeClr val="accent5">
                    <a:lumMod val="50000"/>
                  </a:schemeClr>
                </a:solidFill>
              </a:rPr>
              <a:t> </a:t>
            </a:r>
            <a:r>
              <a:rPr lang="en-GB" sz="2400" dirty="0">
                <a:solidFill>
                  <a:schemeClr val="accent5">
                    <a:lumMod val="50000"/>
                  </a:schemeClr>
                </a:solidFill>
              </a:rPr>
              <a:t>à </a:t>
            </a:r>
            <a:r>
              <a:rPr lang="en-GB" sz="2400" b="1" dirty="0">
                <a:solidFill>
                  <a:srgbClr val="E65D00"/>
                </a:solidFill>
              </a:rPr>
              <a:t>mars</a:t>
            </a:r>
            <a:r>
              <a:rPr lang="en-GB" sz="2400" dirty="0">
                <a:solidFill>
                  <a:schemeClr val="accent5">
                    <a:lumMod val="50000"/>
                  </a:schemeClr>
                </a:solidFill>
              </a:rPr>
              <a:t> </a:t>
            </a:r>
          </a:p>
        </p:txBody>
      </p:sp>
      <p:sp>
        <p:nvSpPr>
          <p:cNvPr id="16" name="TextBox 15">
            <a:extLst>
              <a:ext uri="{FF2B5EF4-FFF2-40B4-BE49-F238E27FC236}">
                <a16:creationId xmlns:a16="http://schemas.microsoft.com/office/drawing/2014/main" id="{7B6CC873-3AD4-4805-9356-ED1C0BC74806}"/>
              </a:ext>
            </a:extLst>
          </p:cNvPr>
          <p:cNvSpPr txBox="1"/>
          <p:nvPr/>
        </p:nvSpPr>
        <p:spPr>
          <a:xfrm>
            <a:off x="5425306" y="4314070"/>
            <a:ext cx="4463081" cy="461665"/>
          </a:xfrm>
          <a:prstGeom prst="rect">
            <a:avLst/>
          </a:prstGeom>
          <a:noFill/>
        </p:spPr>
        <p:txBody>
          <a:bodyPr wrap="none" rtlCol="0">
            <a:spAutoFit/>
          </a:bodyPr>
          <a:lstStyle/>
          <a:p>
            <a:pPr algn="l"/>
            <a:r>
              <a:rPr lang="en-GB" sz="2400" dirty="0">
                <a:solidFill>
                  <a:schemeClr val="accent5">
                    <a:lumMod val="50000"/>
                  </a:schemeClr>
                </a:solidFill>
              </a:rPr>
              <a:t>deux </a:t>
            </a:r>
            <a:r>
              <a:rPr lang="en-GB" sz="2400" dirty="0" err="1">
                <a:solidFill>
                  <a:schemeClr val="accent5">
                    <a:lumMod val="50000"/>
                  </a:schemeClr>
                </a:solidFill>
              </a:rPr>
              <a:t>semaines</a:t>
            </a:r>
            <a:r>
              <a:rPr lang="en-GB" sz="2400" dirty="0">
                <a:solidFill>
                  <a:schemeClr val="accent5">
                    <a:lumMod val="50000"/>
                  </a:schemeClr>
                </a:solidFill>
              </a:rPr>
              <a:t> </a:t>
            </a:r>
            <a:r>
              <a:rPr lang="en-GB" sz="2400" dirty="0" err="1">
                <a:solidFill>
                  <a:schemeClr val="accent5">
                    <a:lumMod val="50000"/>
                  </a:schemeClr>
                </a:solidFill>
              </a:rPr>
              <a:t>d’</a:t>
            </a:r>
            <a:r>
              <a:rPr lang="en-GB" sz="2400" b="1" dirty="0" err="1">
                <a:solidFill>
                  <a:srgbClr val="E65D00"/>
                </a:solidFill>
              </a:rPr>
              <a:t>avril</a:t>
            </a:r>
            <a:r>
              <a:rPr lang="en-GB" sz="2400" b="1" dirty="0">
                <a:solidFill>
                  <a:schemeClr val="accent5">
                    <a:lumMod val="50000"/>
                  </a:schemeClr>
                </a:solidFill>
              </a:rPr>
              <a:t> </a:t>
            </a:r>
            <a:r>
              <a:rPr lang="en-GB" sz="2400" dirty="0">
                <a:solidFill>
                  <a:schemeClr val="accent5">
                    <a:lumMod val="50000"/>
                  </a:schemeClr>
                </a:solidFill>
              </a:rPr>
              <a:t>à </a:t>
            </a:r>
            <a:r>
              <a:rPr lang="en-GB" sz="2400" b="1" dirty="0" err="1">
                <a:solidFill>
                  <a:srgbClr val="E65D00"/>
                </a:solidFill>
              </a:rPr>
              <a:t>mai</a:t>
            </a:r>
            <a:r>
              <a:rPr lang="en-GB" sz="2400" dirty="0">
                <a:solidFill>
                  <a:schemeClr val="accent5">
                    <a:lumMod val="50000"/>
                  </a:schemeClr>
                </a:solidFill>
              </a:rPr>
              <a:t> </a:t>
            </a:r>
          </a:p>
        </p:txBody>
      </p:sp>
      <p:sp>
        <p:nvSpPr>
          <p:cNvPr id="17" name="TextBox 16">
            <a:extLst>
              <a:ext uri="{FF2B5EF4-FFF2-40B4-BE49-F238E27FC236}">
                <a16:creationId xmlns:a16="http://schemas.microsoft.com/office/drawing/2014/main" id="{DA3DB5FB-AAE9-47FE-8F4F-F0147CB255FE}"/>
              </a:ext>
            </a:extLst>
          </p:cNvPr>
          <p:cNvSpPr txBox="1"/>
          <p:nvPr/>
        </p:nvSpPr>
        <p:spPr>
          <a:xfrm>
            <a:off x="5427055" y="5055697"/>
            <a:ext cx="6482865" cy="461665"/>
          </a:xfrm>
          <a:prstGeom prst="rect">
            <a:avLst/>
          </a:prstGeom>
          <a:noFill/>
        </p:spPr>
        <p:txBody>
          <a:bodyPr wrap="none" rtlCol="0">
            <a:spAutoFit/>
          </a:bodyPr>
          <a:lstStyle/>
          <a:p>
            <a:pPr algn="l"/>
            <a:r>
              <a:rPr lang="en-GB" sz="2400" dirty="0" err="1">
                <a:solidFill>
                  <a:schemeClr val="accent5">
                    <a:lumMod val="50000"/>
                  </a:schemeClr>
                </a:solidFill>
              </a:rPr>
              <a:t>huit</a:t>
            </a:r>
            <a:r>
              <a:rPr lang="en-GB" sz="2400" dirty="0">
                <a:solidFill>
                  <a:schemeClr val="accent5">
                    <a:lumMod val="50000"/>
                  </a:schemeClr>
                </a:solidFill>
              </a:rPr>
              <a:t> </a:t>
            </a:r>
            <a:r>
              <a:rPr lang="en-GB" sz="2400" dirty="0" err="1">
                <a:solidFill>
                  <a:schemeClr val="accent5">
                    <a:lumMod val="50000"/>
                  </a:schemeClr>
                </a:solidFill>
              </a:rPr>
              <a:t>semaines</a:t>
            </a:r>
            <a:r>
              <a:rPr lang="en-GB" sz="2400" dirty="0">
                <a:solidFill>
                  <a:schemeClr val="accent5">
                    <a:lumMod val="50000"/>
                  </a:schemeClr>
                </a:solidFill>
              </a:rPr>
              <a:t> de </a:t>
            </a:r>
            <a:r>
              <a:rPr lang="en-GB" sz="2400" b="1" dirty="0" err="1">
                <a:solidFill>
                  <a:srgbClr val="E65D00"/>
                </a:solidFill>
              </a:rPr>
              <a:t>juillet</a:t>
            </a:r>
            <a:r>
              <a:rPr lang="en-GB" sz="2400" dirty="0">
                <a:solidFill>
                  <a:schemeClr val="accent5">
                    <a:lumMod val="50000"/>
                  </a:schemeClr>
                </a:solidFill>
              </a:rPr>
              <a:t>, </a:t>
            </a:r>
            <a:r>
              <a:rPr lang="en-GB" sz="2400" b="1" dirty="0" err="1">
                <a:solidFill>
                  <a:srgbClr val="E65D00"/>
                </a:solidFill>
              </a:rPr>
              <a:t>août</a:t>
            </a:r>
            <a:r>
              <a:rPr lang="en-GB" sz="2400" b="1" dirty="0">
                <a:solidFill>
                  <a:schemeClr val="accent5">
                    <a:lumMod val="50000"/>
                  </a:schemeClr>
                </a:solidFill>
              </a:rPr>
              <a:t> </a:t>
            </a:r>
            <a:r>
              <a:rPr lang="en-GB" sz="2400" dirty="0">
                <a:solidFill>
                  <a:schemeClr val="accent5">
                    <a:lumMod val="50000"/>
                  </a:schemeClr>
                </a:solidFill>
              </a:rPr>
              <a:t>à </a:t>
            </a:r>
            <a:r>
              <a:rPr lang="en-GB" sz="2400" b="1" dirty="0" err="1">
                <a:solidFill>
                  <a:srgbClr val="E65D00"/>
                </a:solidFill>
              </a:rPr>
              <a:t>septembre</a:t>
            </a:r>
            <a:r>
              <a:rPr lang="en-GB" sz="2400" dirty="0">
                <a:solidFill>
                  <a:schemeClr val="accent5">
                    <a:lumMod val="50000"/>
                  </a:schemeClr>
                </a:solidFill>
              </a:rPr>
              <a:t> </a:t>
            </a:r>
          </a:p>
        </p:txBody>
      </p:sp>
      <p:sp>
        <p:nvSpPr>
          <p:cNvPr id="5" name="Rectangle 4">
            <a:extLst>
              <a:ext uri="{FF2B5EF4-FFF2-40B4-BE49-F238E27FC236}">
                <a16:creationId xmlns:a16="http://schemas.microsoft.com/office/drawing/2014/main" id="{19AA18DA-8875-4F1A-932A-6075957F376F}"/>
              </a:ext>
            </a:extLst>
          </p:cNvPr>
          <p:cNvSpPr/>
          <p:nvPr/>
        </p:nvSpPr>
        <p:spPr>
          <a:xfrm>
            <a:off x="8313822" y="2080030"/>
            <a:ext cx="1028700"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a:t>
            </a:r>
          </a:p>
        </p:txBody>
      </p:sp>
      <p:sp>
        <p:nvSpPr>
          <p:cNvPr id="18" name="Rectangle 17">
            <a:extLst>
              <a:ext uri="{FF2B5EF4-FFF2-40B4-BE49-F238E27FC236}">
                <a16:creationId xmlns:a16="http://schemas.microsoft.com/office/drawing/2014/main" id="{9CBD674D-179B-4788-B466-415C289E0416}"/>
              </a:ext>
            </a:extLst>
          </p:cNvPr>
          <p:cNvSpPr/>
          <p:nvPr/>
        </p:nvSpPr>
        <p:spPr>
          <a:xfrm>
            <a:off x="9833906" y="2118118"/>
            <a:ext cx="1375517" cy="37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__________</a:t>
            </a:r>
          </a:p>
        </p:txBody>
      </p:sp>
      <p:sp>
        <p:nvSpPr>
          <p:cNvPr id="19" name="Rectangle 18">
            <a:extLst>
              <a:ext uri="{FF2B5EF4-FFF2-40B4-BE49-F238E27FC236}">
                <a16:creationId xmlns:a16="http://schemas.microsoft.com/office/drawing/2014/main" id="{B488CCE9-5121-4F69-A537-43453B9BEDEC}"/>
              </a:ext>
            </a:extLst>
          </p:cNvPr>
          <p:cNvSpPr/>
          <p:nvPr/>
        </p:nvSpPr>
        <p:spPr>
          <a:xfrm>
            <a:off x="8506826" y="2824042"/>
            <a:ext cx="1381561" cy="46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__________</a:t>
            </a:r>
          </a:p>
        </p:txBody>
      </p:sp>
      <p:sp>
        <p:nvSpPr>
          <p:cNvPr id="20" name="Rectangle 19">
            <a:extLst>
              <a:ext uri="{FF2B5EF4-FFF2-40B4-BE49-F238E27FC236}">
                <a16:creationId xmlns:a16="http://schemas.microsoft.com/office/drawing/2014/main" id="{FCBCE714-EB71-4D48-9D13-5F3B6AF29B2F}"/>
              </a:ext>
            </a:extLst>
          </p:cNvPr>
          <p:cNvSpPr/>
          <p:nvPr/>
        </p:nvSpPr>
        <p:spPr>
          <a:xfrm>
            <a:off x="10311017" y="2843226"/>
            <a:ext cx="1009650" cy="41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a:t>
            </a:r>
          </a:p>
        </p:txBody>
      </p:sp>
      <p:sp>
        <p:nvSpPr>
          <p:cNvPr id="21" name="Rectangle 20">
            <a:extLst>
              <a:ext uri="{FF2B5EF4-FFF2-40B4-BE49-F238E27FC236}">
                <a16:creationId xmlns:a16="http://schemas.microsoft.com/office/drawing/2014/main" id="{250FD750-9E70-4CED-808D-A01040184287}"/>
              </a:ext>
            </a:extLst>
          </p:cNvPr>
          <p:cNvSpPr/>
          <p:nvPr/>
        </p:nvSpPr>
        <p:spPr>
          <a:xfrm>
            <a:off x="8394852" y="3568783"/>
            <a:ext cx="890519" cy="395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a:t>
            </a:r>
          </a:p>
        </p:txBody>
      </p:sp>
      <p:sp>
        <p:nvSpPr>
          <p:cNvPr id="22" name="Rectangle 21">
            <a:extLst>
              <a:ext uri="{FF2B5EF4-FFF2-40B4-BE49-F238E27FC236}">
                <a16:creationId xmlns:a16="http://schemas.microsoft.com/office/drawing/2014/main" id="{D92B5F6F-1AF9-4D14-BE7B-F684683940B8}"/>
              </a:ext>
            </a:extLst>
          </p:cNvPr>
          <p:cNvSpPr/>
          <p:nvPr/>
        </p:nvSpPr>
        <p:spPr>
          <a:xfrm>
            <a:off x="9872006" y="3546357"/>
            <a:ext cx="1009650" cy="41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a:t>
            </a:r>
          </a:p>
        </p:txBody>
      </p:sp>
      <p:sp>
        <p:nvSpPr>
          <p:cNvPr id="23" name="Rectangle 22">
            <a:extLst>
              <a:ext uri="{FF2B5EF4-FFF2-40B4-BE49-F238E27FC236}">
                <a16:creationId xmlns:a16="http://schemas.microsoft.com/office/drawing/2014/main" id="{967582B6-8903-4448-87EB-BFDB446D33B7}"/>
              </a:ext>
            </a:extLst>
          </p:cNvPr>
          <p:cNvSpPr/>
          <p:nvPr/>
        </p:nvSpPr>
        <p:spPr>
          <a:xfrm>
            <a:off x="8313822" y="4422562"/>
            <a:ext cx="476251" cy="32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4" name="Rectangle 23">
            <a:extLst>
              <a:ext uri="{FF2B5EF4-FFF2-40B4-BE49-F238E27FC236}">
                <a16:creationId xmlns:a16="http://schemas.microsoft.com/office/drawing/2014/main" id="{9160FD9D-F7B0-4A4A-9D00-5444930C822D}"/>
              </a:ext>
            </a:extLst>
          </p:cNvPr>
          <p:cNvSpPr/>
          <p:nvPr/>
        </p:nvSpPr>
        <p:spPr>
          <a:xfrm>
            <a:off x="9400535" y="4401611"/>
            <a:ext cx="452421" cy="374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5" name="Rectangle 24">
            <a:extLst>
              <a:ext uri="{FF2B5EF4-FFF2-40B4-BE49-F238E27FC236}">
                <a16:creationId xmlns:a16="http://schemas.microsoft.com/office/drawing/2014/main" id="{C669820D-E5DB-4916-A48C-2E70E4DB06C5}"/>
              </a:ext>
            </a:extLst>
          </p:cNvPr>
          <p:cNvSpPr/>
          <p:nvPr/>
        </p:nvSpPr>
        <p:spPr>
          <a:xfrm>
            <a:off x="8161423" y="5040569"/>
            <a:ext cx="715626" cy="4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26" name="Rectangle 25">
            <a:extLst>
              <a:ext uri="{FF2B5EF4-FFF2-40B4-BE49-F238E27FC236}">
                <a16:creationId xmlns:a16="http://schemas.microsoft.com/office/drawing/2014/main" id="{61DCC24C-3D83-4BC8-8F04-86C4979073CB}"/>
              </a:ext>
            </a:extLst>
          </p:cNvPr>
          <p:cNvSpPr/>
          <p:nvPr/>
        </p:nvSpPr>
        <p:spPr>
          <a:xfrm>
            <a:off x="9231043" y="5112247"/>
            <a:ext cx="491384" cy="41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7" name="Rectangle 26">
            <a:extLst>
              <a:ext uri="{FF2B5EF4-FFF2-40B4-BE49-F238E27FC236}">
                <a16:creationId xmlns:a16="http://schemas.microsoft.com/office/drawing/2014/main" id="{72EC8856-71FE-4B42-95F9-E7F8400F8066}"/>
              </a:ext>
            </a:extLst>
          </p:cNvPr>
          <p:cNvSpPr/>
          <p:nvPr/>
        </p:nvSpPr>
        <p:spPr>
          <a:xfrm>
            <a:off x="10207338" y="5148030"/>
            <a:ext cx="1683531" cy="41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_____________</a:t>
            </a:r>
          </a:p>
        </p:txBody>
      </p:sp>
      <p:sp>
        <p:nvSpPr>
          <p:cNvPr id="28" name="TextBox 27">
            <a:extLst>
              <a:ext uri="{FF2B5EF4-FFF2-40B4-BE49-F238E27FC236}">
                <a16:creationId xmlns:a16="http://schemas.microsoft.com/office/drawing/2014/main" id="{80E9340B-D56F-4C55-AEF2-29EC6F628902}"/>
              </a:ext>
            </a:extLst>
          </p:cNvPr>
          <p:cNvSpPr txBox="1"/>
          <p:nvPr/>
        </p:nvSpPr>
        <p:spPr>
          <a:xfrm>
            <a:off x="5427054" y="5771649"/>
            <a:ext cx="6482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Quel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mois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n’a</a:t>
            </a:r>
            <a:r>
              <a:rPr lang="en-US" sz="2400" dirty="0">
                <a:solidFill>
                  <a:srgbClr val="4472C4">
                    <a:lumMod val="50000"/>
                  </a:srgbClr>
                </a:solidFill>
                <a:latin typeface="Century Gothic" panose="020F0302020204030204"/>
              </a:rPr>
              <a:t> pas de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 </a:t>
            </a:r>
            <a:r>
              <a:rPr lang="en-US" sz="2400" b="1" dirty="0" err="1">
                <a:solidFill>
                  <a:srgbClr val="E65D00"/>
                </a:solidFill>
                <a:latin typeface="Century Gothic" panose="020F0302020204030204"/>
              </a:rPr>
              <a:t>juin</a:t>
            </a:r>
            <a:endParaRPr kumimoji="0" lang="en-US" sz="2400" b="0" i="0" u="none" strike="noStrike" kern="1200" cap="none" spc="0" normalizeH="0" baseline="0" noProof="0" dirty="0">
              <a:ln>
                <a:noFill/>
              </a:ln>
              <a:solidFill>
                <a:srgbClr val="E65D00"/>
              </a:solidFill>
              <a:effectLst/>
              <a:uLnTx/>
              <a:uFillTx/>
              <a:latin typeface="Century Gothic" panose="020F0302020204030204"/>
            </a:endParaRPr>
          </a:p>
        </p:txBody>
      </p:sp>
      <p:sp>
        <p:nvSpPr>
          <p:cNvPr id="29" name="Rectangle 28">
            <a:extLst>
              <a:ext uri="{FF2B5EF4-FFF2-40B4-BE49-F238E27FC236}">
                <a16:creationId xmlns:a16="http://schemas.microsoft.com/office/drawing/2014/main" id="{236CCFD2-3A37-43D7-BA96-CA7882706B4C}"/>
              </a:ext>
            </a:extLst>
          </p:cNvPr>
          <p:cNvSpPr/>
          <p:nvPr/>
        </p:nvSpPr>
        <p:spPr>
          <a:xfrm>
            <a:off x="10956539" y="5832829"/>
            <a:ext cx="696828" cy="380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30" name="TextBox 29">
            <a:extLst>
              <a:ext uri="{FF2B5EF4-FFF2-40B4-BE49-F238E27FC236}">
                <a16:creationId xmlns:a16="http://schemas.microsoft.com/office/drawing/2014/main" id="{089FFE68-90CF-4F7C-9590-CE7D7B3D1C9B}"/>
              </a:ext>
            </a:extLst>
          </p:cNvPr>
          <p:cNvSpPr txBox="1"/>
          <p:nvPr/>
        </p:nvSpPr>
        <p:spPr>
          <a:xfrm>
            <a:off x="6873941" y="444100"/>
            <a:ext cx="3020379" cy="707886"/>
          </a:xfrm>
          <a:prstGeom prst="rect">
            <a:avLst/>
          </a:prstGeom>
          <a:noFill/>
          <a:ln>
            <a:solidFill>
              <a:srgbClr val="203864"/>
            </a:solidFill>
          </a:ln>
        </p:spPr>
        <p:txBody>
          <a:bodyPr wrap="none" rtlCol="0">
            <a:spAutoFit/>
          </a:bodyPr>
          <a:lstStyle/>
          <a:p>
            <a:pPr algn="l"/>
            <a:r>
              <a:rPr lang="en-GB" sz="2000" i="1" dirty="0">
                <a:solidFill>
                  <a:schemeClr val="accent5">
                    <a:lumMod val="50000"/>
                  </a:schemeClr>
                </a:solidFill>
              </a:rPr>
              <a:t>*</a:t>
            </a:r>
            <a:r>
              <a:rPr lang="en-GB" sz="2000" i="1" dirty="0" err="1">
                <a:solidFill>
                  <a:schemeClr val="accent5">
                    <a:lumMod val="50000"/>
                  </a:schemeClr>
                </a:solidFill>
              </a:rPr>
              <a:t>scolaire</a:t>
            </a:r>
            <a:r>
              <a:rPr lang="en-GB" sz="2000" i="1" dirty="0">
                <a:solidFill>
                  <a:schemeClr val="accent5">
                    <a:lumMod val="50000"/>
                  </a:schemeClr>
                </a:solidFill>
              </a:rPr>
              <a:t> </a:t>
            </a:r>
            <a:r>
              <a:rPr lang="en-GB" sz="2000" dirty="0">
                <a:solidFill>
                  <a:schemeClr val="accent5">
                    <a:lumMod val="50000"/>
                  </a:schemeClr>
                </a:solidFill>
              </a:rPr>
              <a:t>(</a:t>
            </a:r>
            <a:r>
              <a:rPr lang="en-GB" sz="2000" dirty="0" err="1">
                <a:solidFill>
                  <a:schemeClr val="accent5">
                    <a:lumMod val="50000"/>
                  </a:schemeClr>
                </a:solidFill>
              </a:rPr>
              <a:t>adj</a:t>
            </a:r>
            <a:r>
              <a:rPr lang="en-GB" sz="2000" dirty="0">
                <a:solidFill>
                  <a:schemeClr val="accent5">
                    <a:lumMod val="50000"/>
                  </a:schemeClr>
                </a:solidFill>
              </a:rPr>
              <a:t>) = school</a:t>
            </a:r>
          </a:p>
          <a:p>
            <a:pPr algn="l"/>
            <a:r>
              <a:rPr lang="en-GB" sz="2000" i="1" dirty="0">
                <a:solidFill>
                  <a:schemeClr val="accent5">
                    <a:lumMod val="50000"/>
                  </a:schemeClr>
                </a:solidFill>
              </a:rPr>
              <a:t>*la</a:t>
            </a:r>
            <a:r>
              <a:rPr lang="en-GB" sz="2000" dirty="0">
                <a:solidFill>
                  <a:schemeClr val="accent5">
                    <a:lumMod val="50000"/>
                  </a:schemeClr>
                </a:solidFill>
              </a:rPr>
              <a:t> </a:t>
            </a:r>
            <a:r>
              <a:rPr lang="en-GB" sz="2000" i="1" dirty="0">
                <a:solidFill>
                  <a:schemeClr val="accent5">
                    <a:lumMod val="50000"/>
                  </a:schemeClr>
                </a:solidFill>
              </a:rPr>
              <a:t>fin </a:t>
            </a:r>
            <a:r>
              <a:rPr lang="en-GB" sz="2000" dirty="0">
                <a:solidFill>
                  <a:schemeClr val="accent5">
                    <a:lumMod val="50000"/>
                  </a:schemeClr>
                </a:solidFill>
              </a:rPr>
              <a:t>(n) = end</a:t>
            </a:r>
            <a:endParaRPr lang="en-GB" sz="2000" i="1" dirty="0">
              <a:solidFill>
                <a:schemeClr val="accent5">
                  <a:lumMod val="50000"/>
                </a:schemeClr>
              </a:solidFill>
            </a:endParaRP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There was / there were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to say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are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French, we use the expression </a:t>
            </a:r>
            <a:r>
              <a:rPr kumimoji="0" lang="en-US" sz="2400" b="1" i="0" u="none" strike="noStrike" kern="1200" cap="none" spc="0" normalizeH="0" baseline="0" noProof="0" dirty="0" err="1">
                <a:ln>
                  <a:noFill/>
                </a:ln>
                <a:solidFill>
                  <a:srgbClr val="E86D19"/>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 y 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Il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erreur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la phrase.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a mistake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86D19"/>
                </a:solidFill>
                <a:latin typeface="Century Gothic" panose="020F0302020204030204"/>
              </a:rPr>
              <a:t>Il y a </a:t>
            </a:r>
            <a:r>
              <a:rPr lang="en-US" sz="2400" dirty="0">
                <a:solidFill>
                  <a:srgbClr val="4472C4">
                    <a:lumMod val="50000"/>
                  </a:srgbClr>
                </a:solidFill>
                <a:latin typeface="Century Gothic" panose="020F0302020204030204"/>
              </a:rPr>
              <a:t>des </a:t>
            </a:r>
            <a:r>
              <a:rPr lang="en-US" sz="2400" dirty="0" err="1">
                <a:solidFill>
                  <a:srgbClr val="4472C4">
                    <a:lumMod val="50000"/>
                  </a:srgbClr>
                </a:solidFill>
                <a:latin typeface="Century Gothic" panose="020F0302020204030204"/>
              </a:rPr>
              <a:t>voitures</a:t>
            </a:r>
            <a:r>
              <a:rPr lang="en-US" sz="2400" dirty="0">
                <a:solidFill>
                  <a:srgbClr val="4472C4">
                    <a:lumMod val="50000"/>
                  </a:srgbClr>
                </a:solidFill>
                <a:latin typeface="Century Gothic" panose="020F0302020204030204"/>
              </a:rPr>
              <a:t> dehors.	</a:t>
            </a:r>
            <a:r>
              <a:rPr lang="en-US" sz="2400" b="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There are (some) cars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say ‘</a:t>
            </a:r>
            <a:r>
              <a:rPr lang="en-US" sz="2400" b="1" dirty="0">
                <a:solidFill>
                  <a:srgbClr val="4472C4">
                    <a:lumMod val="50000"/>
                  </a:srgbClr>
                </a:solidFill>
                <a:latin typeface="Century Gothic" panose="020F0302020204030204"/>
              </a:rPr>
              <a:t>there was</a:t>
            </a:r>
            <a:r>
              <a:rPr lang="en-US" sz="2400" dirty="0">
                <a:solidFill>
                  <a:srgbClr val="4472C4">
                    <a:lumMod val="50000"/>
                  </a:srgbClr>
                </a:solidFill>
                <a:latin typeface="Century Gothic" panose="020F0302020204030204"/>
              </a:rPr>
              <a:t>’ / ‘</a:t>
            </a:r>
            <a:r>
              <a:rPr lang="en-US" sz="2400" b="1" dirty="0">
                <a:solidFill>
                  <a:srgbClr val="4472C4">
                    <a:lumMod val="50000"/>
                  </a:srgbClr>
                </a:solidFill>
                <a:latin typeface="Century Gothic" panose="020F0302020204030204"/>
              </a:rPr>
              <a:t>there were</a:t>
            </a:r>
            <a:r>
              <a:rPr lang="en-US" sz="2400" dirty="0">
                <a:solidFill>
                  <a:srgbClr val="4472C4">
                    <a:lumMod val="50000"/>
                  </a:srgbClr>
                </a:solidFill>
                <a:latin typeface="Century Gothic" panose="020F0302020204030204"/>
              </a:rPr>
              <a:t>’, we use </a:t>
            </a:r>
            <a:r>
              <a:rPr lang="en-US" sz="2400" b="1" dirty="0" err="1">
                <a:solidFill>
                  <a:srgbClr val="E65D00"/>
                </a:solidFill>
                <a:latin typeface="Century Gothic" panose="020F0302020204030204"/>
              </a:rPr>
              <a:t>il</a:t>
            </a:r>
            <a:r>
              <a:rPr lang="en-US" sz="2400" b="1" dirty="0">
                <a:solidFill>
                  <a:srgbClr val="E65D00"/>
                </a:solidFill>
                <a:latin typeface="Century Gothic" panose="020F0302020204030204"/>
              </a:rPr>
              <a:t> y </a:t>
            </a:r>
            <a:r>
              <a:rPr lang="en-US" sz="2400" b="1" dirty="0" err="1">
                <a:solidFill>
                  <a:srgbClr val="E65D00"/>
                </a:solidFill>
                <a:latin typeface="Century Gothic" panose="020F0302020204030204"/>
              </a:rPr>
              <a:t>avait</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Past: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65D00"/>
                </a:solidFill>
                <a:latin typeface="Century Gothic" panose="020F0302020204030204"/>
              </a:rPr>
              <a:t>Il y </a:t>
            </a:r>
            <a:r>
              <a:rPr lang="en-US" sz="2400" b="1" dirty="0" err="1">
                <a:solidFill>
                  <a:srgbClr val="E65D00"/>
                </a:solidFill>
                <a:latin typeface="Century Gothic" panose="020F0302020204030204"/>
              </a:rPr>
              <a:t>avait</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erreur</a:t>
            </a:r>
            <a:r>
              <a:rPr lang="en-US" sz="2400" dirty="0">
                <a:solidFill>
                  <a:srgbClr val="4472C4">
                    <a:lumMod val="50000"/>
                  </a:srgbClr>
                </a:solidFill>
                <a:latin typeface="Century Gothic" panose="020F0302020204030204"/>
              </a:rPr>
              <a:t> dans la phrase.	</a:t>
            </a:r>
            <a:r>
              <a:rPr lang="en-US" sz="2400" i="1" dirty="0">
                <a:solidFill>
                  <a:srgbClr val="4472C4">
                    <a:lumMod val="50000"/>
                  </a:srgbClr>
                </a:solidFill>
                <a:latin typeface="Century Gothic" panose="020F0302020204030204"/>
              </a:rPr>
              <a:t>There was a mistake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Il y </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avait</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US" sz="24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voitures</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dehors.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were (some) cars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t>
            </a: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Il y </a:t>
            </a:r>
            <a:r>
              <a:rPr kumimoji="0" lang="en-US" sz="2400" b="1" u="none" strike="noStrike" kern="1200" cap="none" spc="0" normalizeH="0" baseline="0" noProof="0" dirty="0" err="1">
                <a:ln>
                  <a:noFill/>
                </a:ln>
                <a:solidFill>
                  <a:srgbClr val="E65D00"/>
                </a:solidFill>
                <a:effectLst/>
                <a:uLnTx/>
                <a:uFillTx/>
                <a:latin typeface="Century Gothic" panose="020F0302020204030204"/>
                <a:ea typeface="+mn-ea"/>
                <a:cs typeface="+mn-cs"/>
              </a:rPr>
              <a:t>avait</a:t>
            </a:r>
            <a:r>
              <a:rPr kumimoji="0" lang="en-US" sz="2400" b="1"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both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was</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(sing) and ‘</a:t>
            </a:r>
            <a:r>
              <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were</a:t>
            </a:r>
            <a:r>
              <a:rPr kumimoji="0" lang="en-US" sz="24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
            </a:r>
            <a:endPar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895F40EB-36E4-4D42-9B89-731BE66CD769}"/>
              </a:ext>
            </a:extLst>
          </p:cNvPr>
          <p:cNvSpPr/>
          <p:nvPr/>
        </p:nvSpPr>
        <p:spPr>
          <a:xfrm>
            <a:off x="5734050" y="2381250"/>
            <a:ext cx="52006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68A2190-44CF-47B7-8FF8-E04644027CEA}"/>
              </a:ext>
            </a:extLst>
          </p:cNvPr>
          <p:cNvSpPr/>
          <p:nvPr/>
        </p:nvSpPr>
        <p:spPr>
          <a:xfrm>
            <a:off x="5581650" y="2779958"/>
            <a:ext cx="52006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50C832B-43A7-4C9D-9CE4-8562A6DE8546}"/>
              </a:ext>
            </a:extLst>
          </p:cNvPr>
          <p:cNvSpPr/>
          <p:nvPr/>
        </p:nvSpPr>
        <p:spPr>
          <a:xfrm>
            <a:off x="5771154" y="4644916"/>
            <a:ext cx="5373096"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E2C8B3-13F6-44EC-BB4C-4DBD255C5CD8}"/>
              </a:ext>
            </a:extLst>
          </p:cNvPr>
          <p:cNvSpPr/>
          <p:nvPr/>
        </p:nvSpPr>
        <p:spPr>
          <a:xfrm>
            <a:off x="5734050" y="5025916"/>
            <a:ext cx="52006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9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7604D660-DE66-7540-8B45-A2C76ABCAC0D}"/>
              </a:ext>
            </a:extLst>
          </p:cNvPr>
          <p:cNvSpPr txBox="1"/>
          <p:nvPr/>
        </p:nvSpPr>
        <p:spPr>
          <a:xfrm>
            <a:off x="227352" y="1238353"/>
            <a:ext cx="11854730" cy="830997"/>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ce texte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sujet d’une </a:t>
            </a:r>
            <a:r>
              <a:rPr lang="fr-FR" sz="2400" dirty="0">
                <a:solidFill>
                  <a:srgbClr val="4472C4">
                    <a:lumMod val="50000"/>
                  </a:srgbClr>
                </a:solidFill>
              </a:rPr>
              <a:t>vielle place à Genève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rPr>
              <a:t>Décide si chaque attraction existe maintenant ou si elle a existé dans le passé.</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a:extLst>
              <a:ext uri="{FF2B5EF4-FFF2-40B4-BE49-F238E27FC236}">
                <a16:creationId xmlns:a16="http://schemas.microsoft.com/office/drawing/2014/main" id="{8A2BBED5-1907-D34A-9ED0-58A7F1A8A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738" y="2143711"/>
            <a:ext cx="7203311" cy="4049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CE938E-5058-8F4B-ACE4-2CC323A6CA82}"/>
              </a:ext>
            </a:extLst>
          </p:cNvPr>
          <p:cNvSpPr/>
          <p:nvPr/>
        </p:nvSpPr>
        <p:spPr>
          <a:xfrm>
            <a:off x="4749788" y="2121329"/>
            <a:ext cx="7217261" cy="4072043"/>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40000"/>
              </a:lnSpc>
              <a:spcBef>
                <a:spcPts val="1200"/>
              </a:spcBef>
              <a:spcAft>
                <a:spcPts val="1200"/>
              </a:spcAft>
            </a:pPr>
            <a:r>
              <a:rPr lang="fr-FR" sz="2200" b="1" dirty="0">
                <a:solidFill>
                  <a:srgbClr val="4472C4">
                    <a:lumMod val="50000"/>
                  </a:srgbClr>
                </a:solidFill>
              </a:rPr>
              <a:t>La Place du Bourg-de-Four est au cœur de la vieille ville de Genève. À l’époque* romaine il y avait un château. Et puis, au Moyen Âge* il y avait un marché. Il n'y a pas de marché maintenant, mais il y a des magasins. </a:t>
            </a:r>
            <a:r>
              <a:rPr lang="fr-FR" sz="2200" b="1" dirty="0" err="1">
                <a:solidFill>
                  <a:srgbClr val="4472C4">
                    <a:lumMod val="50000"/>
                  </a:srgbClr>
                </a:solidFill>
              </a:rPr>
              <a:t>Jusqu</a:t>
            </a:r>
            <a:r>
              <a:rPr lang="fr-FR" sz="2200" b="1" dirty="0">
                <a:solidFill>
                  <a:srgbClr val="4472C4">
                    <a:lumMod val="50000"/>
                  </a:srgbClr>
                </a:solidFill>
              </a:rPr>
              <a:t>*’en 1857, il y avait un hôpital. En 1904, il y avait un tramway. Aujourd'hui, il y a des galeries d’arts et des cafés. Au cœur de la place, il y a une magnifique fontaine.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5749291"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La Place du Bourg-de-Four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6" name="Table 26">
            <a:extLst>
              <a:ext uri="{FF2B5EF4-FFF2-40B4-BE49-F238E27FC236}">
                <a16:creationId xmlns:a16="http://schemas.microsoft.com/office/drawing/2014/main" id="{2FCAFBE9-E106-7648-8669-5BA6FC95257C}"/>
              </a:ext>
            </a:extLst>
          </p:cNvPr>
          <p:cNvGraphicFramePr>
            <a:graphicFrameLocks noGrp="1"/>
          </p:cNvGraphicFramePr>
          <p:nvPr>
            <p:extLst>
              <p:ext uri="{D42A27DB-BD31-4B8C-83A1-F6EECF244321}">
                <p14:modId xmlns:p14="http://schemas.microsoft.com/office/powerpoint/2010/main" val="2361804202"/>
              </p:ext>
            </p:extLst>
          </p:nvPr>
        </p:nvGraphicFramePr>
        <p:xfrm>
          <a:off x="335666" y="2385462"/>
          <a:ext cx="4134074" cy="3566160"/>
        </p:xfrm>
        <a:graphic>
          <a:graphicData uri="http://schemas.openxmlformats.org/drawingml/2006/table">
            <a:tbl>
              <a:tblPr bandRow="1">
                <a:tableStyleId>{2D5ABB26-0587-4C30-8999-92F81FD0307C}</a:tableStyleId>
              </a:tblPr>
              <a:tblGrid>
                <a:gridCol w="2037145">
                  <a:extLst>
                    <a:ext uri="{9D8B030D-6E8A-4147-A177-3AD203B41FA5}">
                      <a16:colId xmlns:a16="http://schemas.microsoft.com/office/drawing/2014/main" val="3227220326"/>
                    </a:ext>
                  </a:extLst>
                </a:gridCol>
                <a:gridCol w="995423">
                  <a:extLst>
                    <a:ext uri="{9D8B030D-6E8A-4147-A177-3AD203B41FA5}">
                      <a16:colId xmlns:a16="http://schemas.microsoft.com/office/drawing/2014/main" val="3419276721"/>
                    </a:ext>
                  </a:extLst>
                </a:gridCol>
                <a:gridCol w="863202">
                  <a:extLst>
                    <a:ext uri="{9D8B030D-6E8A-4147-A177-3AD203B41FA5}">
                      <a16:colId xmlns:a16="http://schemas.microsoft.com/office/drawing/2014/main" val="2011400999"/>
                    </a:ext>
                  </a:extLst>
                </a:gridCol>
                <a:gridCol w="238304">
                  <a:extLst>
                    <a:ext uri="{9D8B030D-6E8A-4147-A177-3AD203B41FA5}">
                      <a16:colId xmlns:a16="http://schemas.microsoft.com/office/drawing/2014/main" val="4257323310"/>
                    </a:ext>
                  </a:extLst>
                </a:gridCol>
              </a:tblGrid>
              <a:tr h="370840">
                <a:tc>
                  <a:txBody>
                    <a:bodyPr/>
                    <a:lstStyle/>
                    <a:p>
                      <a:endParaRPr lang="en-US" sz="2000" dirty="0">
                        <a:solidFill>
                          <a:schemeClr val="accent5">
                            <a:lumMod val="50000"/>
                          </a:schemeClr>
                        </a:solidFill>
                      </a:endParaRPr>
                    </a:p>
                  </a:txBody>
                  <a:tcPr/>
                </a:tc>
                <a:tc>
                  <a:txBody>
                    <a:bodyPr/>
                    <a:lstStyle/>
                    <a:p>
                      <a:pPr algn="ctr"/>
                      <a:r>
                        <a:rPr lang="en-US" sz="2000" b="1" dirty="0">
                          <a:solidFill>
                            <a:schemeClr val="accent5">
                              <a:lumMod val="50000"/>
                            </a:schemeClr>
                          </a:solidFill>
                        </a:rPr>
                        <a:t>Then</a:t>
                      </a:r>
                    </a:p>
                  </a:txBody>
                  <a:tcPr/>
                </a:tc>
                <a:tc gridSpan="2">
                  <a:txBody>
                    <a:bodyPr/>
                    <a:lstStyle/>
                    <a:p>
                      <a:pPr algn="ctr"/>
                      <a:r>
                        <a:rPr lang="en-US" sz="2000" b="1" dirty="0">
                          <a:solidFill>
                            <a:schemeClr val="accent5">
                              <a:lumMod val="50000"/>
                            </a:schemeClr>
                          </a:solidFill>
                        </a:rPr>
                        <a:t>Now</a:t>
                      </a:r>
                    </a:p>
                  </a:txBody>
                  <a:tcPr/>
                </a:tc>
                <a:tc hMerge="1">
                  <a:txBody>
                    <a:bodyPr/>
                    <a:lstStyle/>
                    <a:p>
                      <a:endParaRPr lang="en-US" dirty="0">
                        <a:solidFill>
                          <a:schemeClr val="accent5">
                            <a:lumMod val="50000"/>
                          </a:schemeClr>
                        </a:solidFill>
                      </a:endParaRPr>
                    </a:p>
                  </a:txBody>
                  <a:tcPr/>
                </a:tc>
                <a:extLst>
                  <a:ext uri="{0D108BD9-81ED-4DB2-BD59-A6C34878D82A}">
                    <a16:rowId xmlns:a16="http://schemas.microsoft.com/office/drawing/2014/main" val="1751906810"/>
                  </a:ext>
                </a:extLst>
              </a:tr>
              <a:tr h="370840">
                <a:tc>
                  <a:txBody>
                    <a:bodyPr/>
                    <a:lstStyle/>
                    <a:p>
                      <a:r>
                        <a:rPr lang="en-US" sz="2000" b="1" dirty="0">
                          <a:solidFill>
                            <a:schemeClr val="accent5">
                              <a:lumMod val="50000"/>
                            </a:schemeClr>
                          </a:solidFill>
                        </a:rPr>
                        <a:t>cafés</a:t>
                      </a:r>
                      <a:endParaRPr lang="en-US" sz="2000" b="0" i="1" dirty="0">
                        <a:solidFill>
                          <a:schemeClr val="accent5">
                            <a:lumMod val="50000"/>
                          </a:schemeClr>
                        </a:solidFill>
                      </a:endParaRP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215444102"/>
                  </a:ext>
                </a:extLst>
              </a:tr>
              <a:tr h="370840">
                <a:tc>
                  <a:txBody>
                    <a:bodyPr/>
                    <a:lstStyle/>
                    <a:p>
                      <a:r>
                        <a:rPr lang="en-US" sz="2000" b="1" dirty="0">
                          <a:solidFill>
                            <a:schemeClr val="accent5">
                              <a:lumMod val="50000"/>
                            </a:schemeClr>
                          </a:solidFill>
                        </a:rPr>
                        <a:t>a castle</a:t>
                      </a:r>
                      <a:endParaRPr lang="en-US" sz="2000" i="1" dirty="0">
                        <a:solidFill>
                          <a:schemeClr val="accent5">
                            <a:lumMod val="50000"/>
                          </a:schemeClr>
                        </a:solidFill>
                      </a:endParaRP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3543100156"/>
                  </a:ext>
                </a:extLst>
              </a:tr>
              <a:tr h="370840">
                <a:tc>
                  <a:txBody>
                    <a:bodyPr/>
                    <a:lstStyle/>
                    <a:p>
                      <a:r>
                        <a:rPr lang="en-US" sz="2000" b="1" dirty="0">
                          <a:solidFill>
                            <a:schemeClr val="accent5">
                              <a:lumMod val="50000"/>
                            </a:schemeClr>
                          </a:solidFill>
                        </a:rPr>
                        <a:t>a tram</a:t>
                      </a:r>
                      <a:endParaRPr lang="en-US" sz="2000" b="1" i="1" dirty="0">
                        <a:solidFill>
                          <a:schemeClr val="accent5">
                            <a:lumMod val="50000"/>
                          </a:schemeClr>
                        </a:solidFill>
                      </a:endParaRP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5440666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4472C4">
                              <a:lumMod val="50000"/>
                            </a:srgbClr>
                          </a:solidFill>
                          <a:effectLst/>
                          <a:uLnTx/>
                          <a:uFillTx/>
                        </a:rPr>
                        <a:t>a fountain</a:t>
                      </a:r>
                      <a:endParaRPr kumimoji="0" lang="en-US" sz="2000" b="0" i="1" u="none" strike="noStrike" kern="1200" cap="none" spc="0" normalizeH="0" baseline="0" noProof="0" dirty="0">
                        <a:ln>
                          <a:noFill/>
                        </a:ln>
                        <a:solidFill>
                          <a:srgbClr val="4472C4">
                            <a:lumMod val="50000"/>
                          </a:srgbClr>
                        </a:solidFill>
                        <a:effectLst/>
                        <a:uLnTx/>
                        <a:uFillTx/>
                        <a:latin typeface="+mn-lt"/>
                        <a:ea typeface="+mn-ea"/>
                        <a:cs typeface="+mn-cs"/>
                      </a:endParaRP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3898443790"/>
                  </a:ext>
                </a:extLst>
              </a:tr>
              <a:tr h="370840">
                <a:tc>
                  <a:txBody>
                    <a:bodyPr/>
                    <a:lstStyle/>
                    <a:p>
                      <a:r>
                        <a:rPr lang="en-US" sz="2000" b="1" dirty="0">
                          <a:solidFill>
                            <a:schemeClr val="accent5">
                              <a:lumMod val="50000"/>
                            </a:schemeClr>
                          </a:solidFill>
                        </a:rPr>
                        <a:t>shops</a:t>
                      </a: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031343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5">
                              <a:lumMod val="50000"/>
                            </a:schemeClr>
                          </a:solidFill>
                        </a:rPr>
                        <a:t>a hospital</a:t>
                      </a:r>
                      <a:endParaRPr lang="en-US" sz="2000" b="1" i="1" dirty="0">
                        <a:solidFill>
                          <a:schemeClr val="accent5">
                            <a:lumMod val="50000"/>
                          </a:schemeClr>
                        </a:solidFill>
                      </a:endParaRP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3018243855"/>
                  </a:ext>
                </a:extLst>
              </a:tr>
              <a:tr h="370840">
                <a:tc>
                  <a:txBody>
                    <a:bodyPr/>
                    <a:lstStyle/>
                    <a:p>
                      <a:r>
                        <a:rPr lang="en-US" sz="2000" b="1" dirty="0">
                          <a:solidFill>
                            <a:schemeClr val="accent5">
                              <a:lumMod val="50000"/>
                            </a:schemeClr>
                          </a:solidFill>
                        </a:rPr>
                        <a:t>a market</a:t>
                      </a:r>
                      <a:endParaRPr lang="en-US" sz="2000" b="1" i="1" dirty="0">
                        <a:solidFill>
                          <a:schemeClr val="accent5">
                            <a:lumMod val="50000"/>
                          </a:schemeClr>
                        </a:solidFill>
                      </a:endParaRP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1799438461"/>
                  </a:ext>
                </a:extLst>
              </a:tr>
              <a:tr h="370840">
                <a:tc>
                  <a:txBody>
                    <a:bodyPr/>
                    <a:lstStyle/>
                    <a:p>
                      <a:r>
                        <a:rPr lang="en-US" sz="2000" b="1" dirty="0">
                          <a:solidFill>
                            <a:schemeClr val="accent5">
                              <a:lumMod val="50000"/>
                            </a:schemeClr>
                          </a:solidFill>
                        </a:rPr>
                        <a:t>art galleries</a:t>
                      </a:r>
                    </a:p>
                  </a:txBody>
                  <a:tcP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tc>
                  <a:txBody>
                    <a:bodyPr/>
                    <a:lstStyle/>
                    <a:p>
                      <a:pPr algn="ctr"/>
                      <a:endParaRPr lang="en-US" sz="2000" dirty="0">
                        <a:solidFill>
                          <a:schemeClr val="accent5">
                            <a:lumMod val="50000"/>
                          </a:schemeClr>
                        </a:solidFill>
                      </a:endParaRPr>
                    </a:p>
                  </a:txBody>
                  <a:tcPr anchor="ctr"/>
                </a:tc>
                <a:extLst>
                  <a:ext uri="{0D108BD9-81ED-4DB2-BD59-A6C34878D82A}">
                    <a16:rowId xmlns:a16="http://schemas.microsoft.com/office/drawing/2014/main" val="2166442007"/>
                  </a:ext>
                </a:extLst>
              </a:tr>
            </a:tbl>
          </a:graphicData>
        </a:graphic>
      </p:graphicFrame>
      <p:pic>
        <p:nvPicPr>
          <p:cNvPr id="13" name="Picture 12" descr="green checkmark">
            <a:extLst>
              <a:ext uri="{FF2B5EF4-FFF2-40B4-BE49-F238E27FC236}">
                <a16:creationId xmlns:a16="http://schemas.microsoft.com/office/drawing/2014/main" id="{48BA3371-4C34-D648-BF4B-BA378384EC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480" y="2870255"/>
            <a:ext cx="282522" cy="294294"/>
          </a:xfrm>
          <a:prstGeom prst="rect">
            <a:avLst/>
          </a:prstGeom>
        </p:spPr>
      </p:pic>
      <p:pic>
        <p:nvPicPr>
          <p:cNvPr id="14" name="Picture 13" descr="green checkmark">
            <a:extLst>
              <a:ext uri="{FF2B5EF4-FFF2-40B4-BE49-F238E27FC236}">
                <a16:creationId xmlns:a16="http://schemas.microsoft.com/office/drawing/2014/main" id="{9DBBA4E0-5C3C-AD47-BD0D-1B27B2C3C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2294" y="3260452"/>
            <a:ext cx="282522" cy="294294"/>
          </a:xfrm>
          <a:prstGeom prst="rect">
            <a:avLst/>
          </a:prstGeom>
        </p:spPr>
      </p:pic>
      <p:pic>
        <p:nvPicPr>
          <p:cNvPr id="15" name="Picture 14" descr="green checkmark">
            <a:extLst>
              <a:ext uri="{FF2B5EF4-FFF2-40B4-BE49-F238E27FC236}">
                <a16:creationId xmlns:a16="http://schemas.microsoft.com/office/drawing/2014/main" id="{CA91CE04-D85F-0A49-93D9-E4CDC6372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2294" y="3647802"/>
            <a:ext cx="282522" cy="294294"/>
          </a:xfrm>
          <a:prstGeom prst="rect">
            <a:avLst/>
          </a:prstGeom>
        </p:spPr>
      </p:pic>
      <p:pic>
        <p:nvPicPr>
          <p:cNvPr id="16" name="Picture 15" descr="green checkmark">
            <a:extLst>
              <a:ext uri="{FF2B5EF4-FFF2-40B4-BE49-F238E27FC236}">
                <a16:creationId xmlns:a16="http://schemas.microsoft.com/office/drawing/2014/main" id="{1CC8989D-45A6-AD47-960A-793766EC8C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480" y="3977880"/>
            <a:ext cx="282522" cy="294294"/>
          </a:xfrm>
          <a:prstGeom prst="rect">
            <a:avLst/>
          </a:prstGeom>
        </p:spPr>
      </p:pic>
      <p:pic>
        <p:nvPicPr>
          <p:cNvPr id="17" name="Picture 16" descr="green checkmark">
            <a:extLst>
              <a:ext uri="{FF2B5EF4-FFF2-40B4-BE49-F238E27FC236}">
                <a16:creationId xmlns:a16="http://schemas.microsoft.com/office/drawing/2014/main" id="{1FCD33A0-4C27-D74C-BDAF-05A4D32627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480" y="4441246"/>
            <a:ext cx="282522" cy="294294"/>
          </a:xfrm>
          <a:prstGeom prst="rect">
            <a:avLst/>
          </a:prstGeom>
        </p:spPr>
      </p:pic>
      <p:pic>
        <p:nvPicPr>
          <p:cNvPr id="18" name="Picture 17" descr="green checkmark">
            <a:extLst>
              <a:ext uri="{FF2B5EF4-FFF2-40B4-BE49-F238E27FC236}">
                <a16:creationId xmlns:a16="http://schemas.microsoft.com/office/drawing/2014/main" id="{49277788-DFA1-D54C-A54A-3959CDFB79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2294" y="4822861"/>
            <a:ext cx="282522" cy="294294"/>
          </a:xfrm>
          <a:prstGeom prst="rect">
            <a:avLst/>
          </a:prstGeom>
        </p:spPr>
      </p:pic>
      <p:pic>
        <p:nvPicPr>
          <p:cNvPr id="19" name="Picture 18" descr="green checkmark">
            <a:extLst>
              <a:ext uri="{FF2B5EF4-FFF2-40B4-BE49-F238E27FC236}">
                <a16:creationId xmlns:a16="http://schemas.microsoft.com/office/drawing/2014/main" id="{F9B56CDE-945B-DE42-BCEB-6E3077A67E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2294" y="5251740"/>
            <a:ext cx="282522" cy="294294"/>
          </a:xfrm>
          <a:prstGeom prst="rect">
            <a:avLst/>
          </a:prstGeom>
        </p:spPr>
      </p:pic>
      <p:pic>
        <p:nvPicPr>
          <p:cNvPr id="20" name="Picture 19" descr="green checkmark">
            <a:extLst>
              <a:ext uri="{FF2B5EF4-FFF2-40B4-BE49-F238E27FC236}">
                <a16:creationId xmlns:a16="http://schemas.microsoft.com/office/drawing/2014/main" id="{46D023B7-E652-B34C-9FEC-DD4A09F1EB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480" y="5541896"/>
            <a:ext cx="282522" cy="294294"/>
          </a:xfrm>
          <a:prstGeom prst="rect">
            <a:avLst/>
          </a:prstGeom>
        </p:spPr>
      </p:pic>
      <p:sp>
        <p:nvSpPr>
          <p:cNvPr id="21" name="Rounded Rectangle 2">
            <a:extLst>
              <a:ext uri="{FF2B5EF4-FFF2-40B4-BE49-F238E27FC236}">
                <a16:creationId xmlns:a16="http://schemas.microsoft.com/office/drawing/2014/main" id="{E81035CF-F1C8-407E-8338-5AA00A21DD30}"/>
              </a:ext>
            </a:extLst>
          </p:cNvPr>
          <p:cNvSpPr/>
          <p:nvPr/>
        </p:nvSpPr>
        <p:spPr>
          <a:xfrm>
            <a:off x="5749290" y="132847"/>
            <a:ext cx="4789170" cy="1031145"/>
          </a:xfrm>
          <a:prstGeom prst="roundRect">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t>*</a:t>
            </a:r>
            <a:r>
              <a:rPr lang="en-US" sz="2000" b="1" dirty="0" err="1"/>
              <a:t>l’époque</a:t>
            </a:r>
            <a:r>
              <a:rPr lang="en-US" sz="2000" b="1" dirty="0"/>
              <a:t> (f.)</a:t>
            </a:r>
            <a:r>
              <a:rPr lang="en-US" sz="2000" dirty="0"/>
              <a:t> = era, times</a:t>
            </a:r>
          </a:p>
          <a:p>
            <a:pPr algn="ctr"/>
            <a:r>
              <a:rPr lang="en-US" sz="2000" b="1" dirty="0"/>
              <a:t>*le </a:t>
            </a:r>
            <a:r>
              <a:rPr lang="en-US" sz="2000" b="1" dirty="0" err="1"/>
              <a:t>Moyen</a:t>
            </a:r>
            <a:r>
              <a:rPr lang="en-US" sz="2000" b="1" dirty="0"/>
              <a:t> </a:t>
            </a:r>
            <a:r>
              <a:rPr lang="en-US" sz="2000" b="1" dirty="0" err="1"/>
              <a:t>Âge</a:t>
            </a:r>
            <a:r>
              <a:rPr lang="en-US" sz="2000" b="1" dirty="0"/>
              <a:t> </a:t>
            </a:r>
            <a:r>
              <a:rPr lang="en-US" sz="2000" dirty="0"/>
              <a:t>= the Middle Ages</a:t>
            </a:r>
          </a:p>
          <a:p>
            <a:pPr algn="ctr"/>
            <a:r>
              <a:rPr lang="en-US" sz="2000" b="1" dirty="0"/>
              <a:t>*le château </a:t>
            </a:r>
            <a:r>
              <a:rPr lang="en-US" sz="2000" dirty="0"/>
              <a:t>= castle   </a:t>
            </a:r>
            <a:r>
              <a:rPr lang="en-US" sz="2000" b="1" dirty="0"/>
              <a:t>*</a:t>
            </a:r>
            <a:r>
              <a:rPr lang="en-US" sz="2000" b="1" dirty="0" err="1"/>
              <a:t>jusque</a:t>
            </a:r>
            <a:r>
              <a:rPr lang="en-US" sz="2000" b="1" dirty="0"/>
              <a:t> = </a:t>
            </a:r>
            <a:r>
              <a:rPr lang="en-US" sz="2000" dirty="0"/>
              <a:t>until</a:t>
            </a:r>
            <a:endParaRPr lang="en-US" sz="2000" b="1" dirty="0"/>
          </a:p>
        </p:txBody>
      </p:sp>
      <p:sp>
        <p:nvSpPr>
          <p:cNvPr id="22" name="Rounded Rectangular Callout 8">
            <a:extLst>
              <a:ext uri="{FF2B5EF4-FFF2-40B4-BE49-F238E27FC236}">
                <a16:creationId xmlns:a16="http://schemas.microsoft.com/office/drawing/2014/main" id="{2233BE93-F81B-438B-B241-196372443E2B}"/>
              </a:ext>
            </a:extLst>
          </p:cNvPr>
          <p:cNvSpPr/>
          <p:nvPr/>
        </p:nvSpPr>
        <p:spPr>
          <a:xfrm>
            <a:off x="5411444" y="1731475"/>
            <a:ext cx="3335809" cy="1676124"/>
          </a:xfrm>
          <a:prstGeom prst="wedgeRoundRectCallout">
            <a:avLst>
              <a:gd name="adj1" fmla="val 22109"/>
              <a:gd name="adj2" fmla="val 75765"/>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a:t>
            </a:r>
          </a:p>
          <a:p>
            <a:pPr algn="ctr"/>
            <a:endParaRPr lang="en-GB" sz="2000" b="1" dirty="0"/>
          </a:p>
          <a:p>
            <a:pPr algn="ctr"/>
            <a:r>
              <a:rPr lang="en-GB" sz="2000" dirty="0"/>
              <a:t>Un/</a:t>
            </a:r>
            <a:r>
              <a:rPr lang="en-GB" sz="2000" dirty="0" err="1"/>
              <a:t>une</a:t>
            </a:r>
            <a:r>
              <a:rPr lang="en-GB" sz="2000" dirty="0"/>
              <a:t>/des </a:t>
            </a:r>
            <a:r>
              <a:rPr lang="en-GB" sz="2000" dirty="0">
                <a:sym typeface="Wingdings" panose="05000000000000000000" pitchFamily="2" charset="2"/>
              </a:rPr>
              <a:t> </a:t>
            </a:r>
            <a:r>
              <a:rPr lang="en-GB" sz="2000" b="1" dirty="0"/>
              <a:t>de </a:t>
            </a:r>
            <a:r>
              <a:rPr lang="en-GB" sz="2000" dirty="0"/>
              <a:t>after il </a:t>
            </a:r>
            <a:r>
              <a:rPr lang="en-GB" sz="2000" dirty="0" err="1"/>
              <a:t>n’y</a:t>
            </a:r>
            <a:r>
              <a:rPr lang="en-GB" sz="2000" dirty="0"/>
              <a:t> a pas. </a:t>
            </a:r>
          </a:p>
        </p:txBody>
      </p:sp>
    </p:spTree>
    <p:extLst>
      <p:ext uri="{BB962C8B-B14F-4D97-AF65-F5344CB8AC3E}">
        <p14:creationId xmlns:p14="http://schemas.microsoft.com/office/powerpoint/2010/main" val="37110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Genève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68670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Amir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Abdel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téléphone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messages.C’est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description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d’un site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7047077" y="1581130"/>
          <a:ext cx="4964923" cy="4473603"/>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ce</a:t>
                      </a:r>
                      <a:r>
                        <a:rPr kumimoji="0" lang="en-GB" sz="2000" b="1" i="0" u="none" strike="noStrike" kern="1200" cap="none" spc="0" normalizeH="0" baseline="0" noProof="0" dirty="0">
                          <a:ln>
                            <a:noFill/>
                          </a:ln>
                          <a:solidFill>
                            <a:prstClr val="white"/>
                          </a:solidFill>
                          <a:effectLst/>
                          <a:uLnTx/>
                          <a:uFillTx/>
                          <a:latin typeface="+mn-lt"/>
                          <a:ea typeface="+mn-ea"/>
                          <a:cs typeface="+mn-cs"/>
                        </a:rPr>
                        <a:t> moment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hier</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7262819" y="21231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581" y="2174023"/>
            <a:ext cx="282522" cy="294294"/>
          </a:xfrm>
          <a:prstGeom prst="rect">
            <a:avLst/>
          </a:prstGeom>
        </p:spPr>
      </p:pic>
      <p:sp>
        <p:nvSpPr>
          <p:cNvPr id="2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7262819" y="2617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1175" y="2697510"/>
            <a:ext cx="282522" cy="294294"/>
          </a:xfrm>
          <a:prstGeom prst="rect">
            <a:avLst/>
          </a:prstGeom>
        </p:spPr>
      </p:pic>
      <p:sp>
        <p:nvSpPr>
          <p:cNvPr id="27"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7260741" y="31124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581" y="3178130"/>
            <a:ext cx="282522" cy="294294"/>
          </a:xfrm>
          <a:prstGeom prst="rect">
            <a:avLst/>
          </a:prstGeom>
        </p:spPr>
      </p:pic>
      <p:sp>
        <p:nvSpPr>
          <p:cNvPr id="28"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7260741" y="36070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8578" y="3654560"/>
            <a:ext cx="282522" cy="294294"/>
          </a:xfrm>
          <a:prstGeom prst="rect">
            <a:avLst/>
          </a:prstGeom>
        </p:spPr>
      </p:pic>
      <p:sp>
        <p:nvSpPr>
          <p:cNvPr id="33"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7260741" y="41017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581" y="4157053"/>
            <a:ext cx="282522" cy="294294"/>
          </a:xfrm>
          <a:prstGeom prst="rect">
            <a:avLst/>
          </a:prstGeom>
        </p:spPr>
      </p:pic>
      <p:sp>
        <p:nvSpPr>
          <p:cNvPr id="30"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7265535" y="45963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8578" y="4657626"/>
            <a:ext cx="282522" cy="294294"/>
          </a:xfrm>
          <a:prstGeom prst="rect">
            <a:avLst/>
          </a:prstGeom>
        </p:spPr>
      </p:pic>
      <p:sp>
        <p:nvSpPr>
          <p:cNvPr id="31"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7270935" y="50909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8578" y="5165572"/>
            <a:ext cx="282522" cy="294294"/>
          </a:xfrm>
          <a:prstGeom prst="rect">
            <a:avLst/>
          </a:prstGeom>
        </p:spPr>
      </p:pic>
      <p:sp>
        <p:nvSpPr>
          <p:cNvPr id="32"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7260741" y="55856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581" y="5636485"/>
            <a:ext cx="282522" cy="294294"/>
          </a:xfrm>
          <a:prstGeom prst="rect">
            <a:avLst/>
          </a:prstGeom>
        </p:spPr>
      </p:pic>
      <p:pic>
        <p:nvPicPr>
          <p:cNvPr id="3" name="Picture 2">
            <a:extLst>
              <a:ext uri="{FF2B5EF4-FFF2-40B4-BE49-F238E27FC236}">
                <a16:creationId xmlns:a16="http://schemas.microsoft.com/office/drawing/2014/main" id="{3D8F22E5-FF44-45E4-B5C7-CD4EA4F991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852" y="4155588"/>
            <a:ext cx="1440000" cy="1440000"/>
          </a:xfrm>
          <a:prstGeom prst="rect">
            <a:avLst/>
          </a:prstGeom>
        </p:spPr>
      </p:pic>
      <p:pic>
        <p:nvPicPr>
          <p:cNvPr id="34" name="Picture 33">
            <a:extLst>
              <a:ext uri="{FF2B5EF4-FFF2-40B4-BE49-F238E27FC236}">
                <a16:creationId xmlns:a16="http://schemas.microsoft.com/office/drawing/2014/main" id="{A6D49A20-DEF2-4C99-A02C-E1451B77CD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12692" y="4746130"/>
            <a:ext cx="1440000" cy="1440000"/>
          </a:xfrm>
          <a:prstGeom prst="rect">
            <a:avLst/>
          </a:prstGeom>
        </p:spPr>
      </p:pic>
      <p:pic>
        <p:nvPicPr>
          <p:cNvPr id="3074" name="Picture 2" descr="A view over Geneva and the lake">
            <a:extLst>
              <a:ext uri="{FF2B5EF4-FFF2-40B4-BE49-F238E27FC236}">
                <a16:creationId xmlns:a16="http://schemas.microsoft.com/office/drawing/2014/main" id="{170DFD6C-8D37-43A0-9378-4B58821D70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8309">
            <a:off x="3995500" y="3916353"/>
            <a:ext cx="275515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Free Free Cell Phone Clipart, Download Free Clip Art, Free Clip ...">
            <a:extLst>
              <a:ext uri="{FF2B5EF4-FFF2-40B4-BE49-F238E27FC236}">
                <a16:creationId xmlns:a16="http://schemas.microsoft.com/office/drawing/2014/main" id="{E2D2D109-9FC2-422C-A441-1622CC000A30}"/>
              </a:ext>
            </a:extLst>
          </p:cNvPr>
          <p:cNvPicPr>
            <a:picLocks noChangeAspect="1" noChangeArrowheads="1"/>
          </p:cNvPicPr>
          <p:nvPr/>
        </p:nvPicPr>
        <p:blipFill>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250801">
            <a:off x="1429541" y="5005155"/>
            <a:ext cx="5175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96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Genève (</a:t>
            </a:r>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6867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844772434"/>
              </p:ext>
            </p:extLst>
          </p:nvPr>
        </p:nvGraphicFramePr>
        <p:xfrm>
          <a:off x="5634750" y="1296000"/>
          <a:ext cx="6377252" cy="4473603"/>
        </p:xfrm>
        <a:graphic>
          <a:graphicData uri="http://schemas.openxmlformats.org/drawingml/2006/table">
            <a:tbl>
              <a:tblPr firstRow="1" bandRow="1">
                <a:tableStyleId>{21E4AEA4-8DFA-4A89-87EB-49C32662AFE0}</a:tableStyleId>
              </a:tblPr>
              <a:tblGrid>
                <a:gridCol w="602764">
                  <a:extLst>
                    <a:ext uri="{9D8B030D-6E8A-4147-A177-3AD203B41FA5}">
                      <a16:colId xmlns:a16="http://schemas.microsoft.com/office/drawing/2014/main" val="2607353726"/>
                    </a:ext>
                  </a:extLst>
                </a:gridCol>
                <a:gridCol w="3122688">
                  <a:extLst>
                    <a:ext uri="{9D8B030D-6E8A-4147-A177-3AD203B41FA5}">
                      <a16:colId xmlns:a16="http://schemas.microsoft.com/office/drawing/2014/main" val="4128092149"/>
                    </a:ext>
                  </a:extLst>
                </a:gridCol>
                <a:gridCol w="2651800">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algn="ctr"/>
                      <a:endParaRPr lang="en-GB" sz="2000" dirty="0">
                        <a:solidFill>
                          <a:schemeClr val="accent1">
                            <a:lumMod val="50000"/>
                          </a:schemeClr>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nchor="ct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radio in car ( there is)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building at the border (there was)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beach in front of the town (there is)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little island with a park (there was)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big boat (there is)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nice cafes everywhere (there were)</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a restaurant on the mountain (there was)</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gridSpan="2">
                  <a:txBody>
                    <a:bodyPr/>
                    <a:lstStyle/>
                    <a:p>
                      <a:pPr algn="l"/>
                      <a:r>
                        <a:rPr lang="en-GB" sz="2000" dirty="0">
                          <a:solidFill>
                            <a:schemeClr val="accent1">
                              <a:lumMod val="50000"/>
                            </a:schemeClr>
                          </a:solidFill>
                        </a:rPr>
                        <a:t>interesting museums (there are)</a:t>
                      </a:r>
                    </a:p>
                  </a:txBody>
                  <a:tcPr anchor="ctr"/>
                </a:tc>
                <a:tc hMerge="1">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5748831" y="183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5747872" y="23335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5746913" y="28290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5745954" y="33246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5744995" y="3820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5749789" y="43156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5755189" y="48111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5755189" y="53066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 name="Picture 2">
            <a:extLst>
              <a:ext uri="{FF2B5EF4-FFF2-40B4-BE49-F238E27FC236}">
                <a16:creationId xmlns:a16="http://schemas.microsoft.com/office/drawing/2014/main" id="{3D8F22E5-FF44-45E4-B5C7-CD4EA4F991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52" y="4155588"/>
            <a:ext cx="1440000" cy="1440000"/>
          </a:xfrm>
          <a:prstGeom prst="rect">
            <a:avLst/>
          </a:prstGeom>
        </p:spPr>
      </p:pic>
      <p:pic>
        <p:nvPicPr>
          <p:cNvPr id="34" name="Picture 33">
            <a:extLst>
              <a:ext uri="{FF2B5EF4-FFF2-40B4-BE49-F238E27FC236}">
                <a16:creationId xmlns:a16="http://schemas.microsoft.com/office/drawing/2014/main" id="{A6D49A20-DEF2-4C99-A02C-E1451B77CD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12692" y="4746130"/>
            <a:ext cx="1440000" cy="1440000"/>
          </a:xfrm>
          <a:prstGeom prst="rect">
            <a:avLst/>
          </a:prstGeom>
        </p:spPr>
      </p:pic>
      <p:pic>
        <p:nvPicPr>
          <p:cNvPr id="3074" name="Picture 2" descr="A view over Geneva and the lake">
            <a:extLst>
              <a:ext uri="{FF2B5EF4-FFF2-40B4-BE49-F238E27FC236}">
                <a16:creationId xmlns:a16="http://schemas.microsoft.com/office/drawing/2014/main" id="{170DFD6C-8D37-43A0-9378-4B58821D70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1962">
            <a:off x="2207722" y="2697880"/>
            <a:ext cx="275515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Free Free Cell Phone Clipart, Download Free Clip Art, Free Clip ...">
            <a:extLst>
              <a:ext uri="{FF2B5EF4-FFF2-40B4-BE49-F238E27FC236}">
                <a16:creationId xmlns:a16="http://schemas.microsoft.com/office/drawing/2014/main" id="{E2D2D109-9FC2-422C-A441-1622CC000A30}"/>
              </a:ext>
            </a:extLst>
          </p:cNvPr>
          <p:cNvPicPr>
            <a:picLocks noChangeAspect="1" noChangeArrowheads="1"/>
          </p:cNvPicPr>
          <p:nvPr/>
        </p:nvPicPr>
        <p:blipFill>
          <a:blip r:embed="rId1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9250801">
            <a:off x="1429541" y="5005155"/>
            <a:ext cx="517500"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A4599C-48CF-4435-ACA0-1A02755813C9}"/>
              </a:ext>
            </a:extLst>
          </p:cNvPr>
          <p:cNvSpPr/>
          <p:nvPr/>
        </p:nvSpPr>
        <p:spPr>
          <a:xfrm>
            <a:off x="6299998" y="1838182"/>
            <a:ext cx="3048539" cy="379388"/>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76E2D99-93B5-4CCE-A77D-7CE601C030AD}"/>
              </a:ext>
            </a:extLst>
          </p:cNvPr>
          <p:cNvSpPr/>
          <p:nvPr/>
        </p:nvSpPr>
        <p:spPr>
          <a:xfrm>
            <a:off x="6299997" y="2340982"/>
            <a:ext cx="4533486" cy="348521"/>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6CB22AE-C1CC-4BA0-90CB-9DFA11F5AE09}"/>
              </a:ext>
            </a:extLst>
          </p:cNvPr>
          <p:cNvSpPr/>
          <p:nvPr/>
        </p:nvSpPr>
        <p:spPr>
          <a:xfrm>
            <a:off x="6299998" y="2821511"/>
            <a:ext cx="4781086" cy="387716"/>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554369B0-7FA9-4770-AF14-63F68556F683}"/>
              </a:ext>
            </a:extLst>
          </p:cNvPr>
          <p:cNvSpPr/>
          <p:nvPr/>
        </p:nvSpPr>
        <p:spPr>
          <a:xfrm>
            <a:off x="6282903" y="3325892"/>
            <a:ext cx="4533486" cy="404044"/>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18177CAB-BE88-404E-9260-92ED83A11954}"/>
              </a:ext>
            </a:extLst>
          </p:cNvPr>
          <p:cNvSpPr/>
          <p:nvPr/>
        </p:nvSpPr>
        <p:spPr>
          <a:xfrm>
            <a:off x="6299998" y="3821212"/>
            <a:ext cx="3945015" cy="396000"/>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08F96749-F72A-400F-8081-C3A52209D9C2}"/>
              </a:ext>
            </a:extLst>
          </p:cNvPr>
          <p:cNvSpPr/>
          <p:nvPr/>
        </p:nvSpPr>
        <p:spPr>
          <a:xfrm>
            <a:off x="6282903" y="4333877"/>
            <a:ext cx="4533486" cy="404044"/>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187586D6-266E-41A8-AFB8-E7EFA1D11715}"/>
              </a:ext>
            </a:extLst>
          </p:cNvPr>
          <p:cNvSpPr/>
          <p:nvPr/>
        </p:nvSpPr>
        <p:spPr>
          <a:xfrm>
            <a:off x="6299998" y="4869929"/>
            <a:ext cx="5305942" cy="337243"/>
          </a:xfrm>
          <a:prstGeom prst="round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7261B747-1727-437D-A814-C6531A5D6EA7}"/>
              </a:ext>
            </a:extLst>
          </p:cNvPr>
          <p:cNvSpPr/>
          <p:nvPr/>
        </p:nvSpPr>
        <p:spPr>
          <a:xfrm>
            <a:off x="6282903" y="5322450"/>
            <a:ext cx="4124413" cy="380247"/>
          </a:xfrm>
          <a:prstGeom prst="round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468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36" grpId="0" animBg="1"/>
      <p:bldP spid="37" grpId="0" animBg="1"/>
      <p:bldP spid="38" grpId="0" animBg="1"/>
      <p:bldP spid="39" grpId="0" animBg="1"/>
      <p:bldP spid="40"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font les parents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912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Amandine 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6">
            <a:extLst>
              <a:ext uri="{FF2B5EF4-FFF2-40B4-BE49-F238E27FC236}">
                <a16:creationId xmlns:a16="http://schemas.microsoft.com/office/drawing/2014/main" id="{F27E8BAF-91E2-4B08-94E7-EDCE09316B01}"/>
              </a:ext>
            </a:extLst>
          </p:cNvPr>
          <p:cNvGraphicFramePr>
            <a:graphicFrameLocks noGrp="1"/>
          </p:cNvGraphicFramePr>
          <p:nvPr>
            <p:extLst>
              <p:ext uri="{D42A27DB-BD31-4B8C-83A1-F6EECF244321}">
                <p14:modId xmlns:p14="http://schemas.microsoft.com/office/powerpoint/2010/main" val="566007656"/>
              </p:ext>
            </p:extLst>
          </p:nvPr>
        </p:nvGraphicFramePr>
        <p:xfrm>
          <a:off x="4092000" y="1442950"/>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tblGrid>
              <a:tr h="370840">
                <a:tc>
                  <a:txBody>
                    <a:bodyPr/>
                    <a:lstStyle/>
                    <a:p>
                      <a:endParaRPr lang="en-GB" dirty="0"/>
                    </a:p>
                  </a:txBody>
                  <a:tcPr anchor="ctr">
                    <a:solidFill>
                      <a:schemeClr val="bg1"/>
                    </a:solidFill>
                  </a:tcPr>
                </a:tc>
                <a:tc>
                  <a:txBody>
                    <a:bodyPr/>
                    <a:lstStyle/>
                    <a:p>
                      <a:pPr algn="ctr"/>
                      <a:r>
                        <a:rPr lang="en-GB" sz="2000" dirty="0">
                          <a:solidFill>
                            <a:schemeClr val="bg1"/>
                          </a:solidFill>
                        </a:rPr>
                        <a:t>quoi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mn-lt"/>
                          <a:ea typeface="+mn-ea"/>
                          <a:cs typeface="+mn-cs"/>
                        </a:rPr>
                        <a:t>quand</a:t>
                      </a:r>
                      <a:r>
                        <a:rPr kumimoji="0" lang="en-GB" sz="2000" b="1" i="0" u="none" strike="noStrike" kern="1200" cap="none" spc="0" normalizeH="0" baseline="0" noProof="0" dirty="0">
                          <a:ln>
                            <a:noFill/>
                          </a:ln>
                          <a:solidFill>
                            <a:schemeClr val="bg1"/>
                          </a:solidFill>
                          <a:effectLst/>
                          <a:uLnTx/>
                          <a:uFillTx/>
                          <a:latin typeface="+mn-lt"/>
                          <a:ea typeface="+mn-ea"/>
                          <a:cs typeface="+mn-cs"/>
                        </a:rPr>
                        <a:t>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dirty="0">
                          <a:solidFill>
                            <a:schemeClr val="accent1">
                              <a:lumMod val="50000"/>
                            </a:schemeClr>
                          </a:solidFill>
                        </a:rPr>
                        <a:t>_________ un </a:t>
                      </a:r>
                      <a:r>
                        <a:rPr lang="en-GB" sz="2000" dirty="0" err="1">
                          <a:solidFill>
                            <a:schemeClr val="accent1">
                              <a:lumMod val="50000"/>
                            </a:schemeClr>
                          </a:solidFill>
                        </a:rPr>
                        <a:t>hôtel</a:t>
                      </a:r>
                      <a:r>
                        <a:rPr lang="en-GB" sz="2000" dirty="0">
                          <a:solidFill>
                            <a:schemeClr val="accent1">
                              <a:lumMod val="50000"/>
                            </a:schemeClr>
                          </a:solidFill>
                        </a:rPr>
                        <a:t> à Genève. </a:t>
                      </a:r>
                      <a:r>
                        <a:rPr lang="en-GB" sz="2000" b="1" dirty="0">
                          <a:solidFill>
                            <a:schemeClr val="accent1">
                              <a:lumMod val="50000"/>
                            </a:schemeClr>
                          </a:solidFill>
                        </a:rPr>
                        <a:t>(</a:t>
                      </a:r>
                      <a:r>
                        <a:rPr lang="en-GB" sz="2000" b="1" dirty="0" err="1">
                          <a:solidFill>
                            <a:schemeClr val="accent1">
                              <a:lumMod val="50000"/>
                            </a:schemeClr>
                          </a:solidFill>
                        </a:rPr>
                        <a:t>trouver</a:t>
                      </a:r>
                      <a:r>
                        <a:rPr lang="en-GB" sz="2000" b="1" dirty="0">
                          <a:solidFill>
                            <a:schemeClr val="accent1">
                              <a:lumMod val="50000"/>
                            </a:schemeClr>
                          </a:solidFill>
                        </a:rPr>
                        <a:t>)</a:t>
                      </a:r>
                      <a:r>
                        <a:rPr lang="en-GB" sz="2000"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err="1">
                          <a:solidFill>
                            <a:schemeClr val="accent1">
                              <a:lumMod val="50000"/>
                            </a:schemeClr>
                          </a:solidFill>
                        </a:rPr>
                        <a:t>une</a:t>
                      </a:r>
                      <a:r>
                        <a:rPr lang="en-GB" sz="2000" b="0" dirty="0">
                          <a:solidFill>
                            <a:schemeClr val="accent1">
                              <a:lumMod val="50000"/>
                            </a:schemeClr>
                          </a:solidFill>
                        </a:rPr>
                        <a:t> amie </a:t>
                      </a:r>
                      <a:r>
                        <a:rPr lang="en-GB" sz="2000" b="0" dirty="0" err="1">
                          <a:solidFill>
                            <a:schemeClr val="accent1">
                              <a:lumMod val="50000"/>
                            </a:schemeClr>
                          </a:solidFill>
                        </a:rPr>
                        <a:t>suisse</a:t>
                      </a:r>
                      <a:r>
                        <a:rPr lang="en-GB" sz="2000" b="0" dirty="0">
                          <a:solidFill>
                            <a:schemeClr val="accent1">
                              <a:lumMod val="50000"/>
                            </a:schemeClr>
                          </a:solidFill>
                        </a:rPr>
                        <a:t>. </a:t>
                      </a:r>
                      <a:r>
                        <a:rPr lang="en-GB" sz="2000" b="1" dirty="0">
                          <a:solidFill>
                            <a:schemeClr val="accent1">
                              <a:lumMod val="50000"/>
                            </a:schemeClr>
                          </a:solidFill>
                        </a:rPr>
                        <a:t>(</a:t>
                      </a:r>
                      <a:r>
                        <a:rPr lang="en-GB" sz="2000" b="1" dirty="0" err="1">
                          <a:solidFill>
                            <a:schemeClr val="accent1">
                              <a:lumMod val="50000"/>
                            </a:schemeClr>
                          </a:solidFill>
                        </a:rPr>
                        <a:t>visiter</a:t>
                      </a:r>
                      <a:r>
                        <a:rPr lang="en-GB" sz="2000" b="1"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a:solidFill>
                            <a:schemeClr val="accent1">
                              <a:lumMod val="50000"/>
                            </a:schemeClr>
                          </a:solidFill>
                        </a:rPr>
                        <a:t>un livre au parc. </a:t>
                      </a:r>
                      <a:r>
                        <a:rPr lang="en-GB" sz="2000" b="1" dirty="0">
                          <a:solidFill>
                            <a:schemeClr val="accent1">
                              <a:lumMod val="50000"/>
                            </a:schemeClr>
                          </a:solidFill>
                        </a:rPr>
                        <a:t>(</a:t>
                      </a:r>
                      <a:r>
                        <a:rPr lang="en-GB" sz="2000" b="1" dirty="0" err="1">
                          <a:solidFill>
                            <a:schemeClr val="accent1">
                              <a:lumMod val="50000"/>
                            </a:schemeClr>
                          </a:solidFill>
                        </a:rPr>
                        <a:t>emporter</a:t>
                      </a:r>
                      <a:r>
                        <a:rPr lang="en-GB" sz="2000" b="1"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dirty="0">
                          <a:solidFill>
                            <a:schemeClr val="accent1">
                              <a:lumMod val="50000"/>
                            </a:schemeClr>
                          </a:solidFill>
                        </a:rPr>
                        <a:t>_________ </a:t>
                      </a:r>
                      <a:r>
                        <a:rPr lang="en-GB" sz="2000" b="0" dirty="0" err="1">
                          <a:solidFill>
                            <a:schemeClr val="accent1">
                              <a:lumMod val="50000"/>
                            </a:schemeClr>
                          </a:solidFill>
                        </a:rPr>
                        <a:t>une</a:t>
                      </a:r>
                      <a:r>
                        <a:rPr lang="en-GB" sz="2000" b="0" dirty="0">
                          <a:solidFill>
                            <a:schemeClr val="accent1">
                              <a:lumMod val="50000"/>
                            </a:schemeClr>
                          </a:solidFill>
                        </a:rPr>
                        <a:t> promenade. </a:t>
                      </a:r>
                      <a:r>
                        <a:rPr lang="en-GB" sz="2000" b="1" dirty="0">
                          <a:solidFill>
                            <a:schemeClr val="accent1">
                              <a:lumMod val="50000"/>
                            </a:schemeClr>
                          </a:solidFill>
                        </a:rPr>
                        <a:t>(proposer)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344197191"/>
                  </a:ext>
                </a:extLst>
              </a:tr>
            </a:tbl>
          </a:graphicData>
        </a:graphic>
      </p:graphicFrame>
      <p:sp>
        <p:nvSpPr>
          <p:cNvPr id="13" name="TextBox 12">
            <a:extLst>
              <a:ext uri="{FF2B5EF4-FFF2-40B4-BE49-F238E27FC236}">
                <a16:creationId xmlns:a16="http://schemas.microsoft.com/office/drawing/2014/main" id="{0210C1B0-83D3-4C36-A805-27FDF99910D3}"/>
              </a:ext>
            </a:extLst>
          </p:cNvPr>
          <p:cNvSpPr txBox="1"/>
          <p:nvPr/>
        </p:nvSpPr>
        <p:spPr>
          <a:xfrm>
            <a:off x="180000" y="4006604"/>
            <a:ext cx="3912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6">
            <a:extLst>
              <a:ext uri="{FF2B5EF4-FFF2-40B4-BE49-F238E27FC236}">
                <a16:creationId xmlns:a16="http://schemas.microsoft.com/office/drawing/2014/main" id="{08ADEC9C-129C-4943-9699-82334A544A14}"/>
              </a:ext>
            </a:extLst>
          </p:cNvPr>
          <p:cNvGraphicFramePr>
            <a:graphicFrameLocks noGrp="1"/>
          </p:cNvGraphicFramePr>
          <p:nvPr>
            <p:extLst>
              <p:ext uri="{D42A27DB-BD31-4B8C-83A1-F6EECF244321}">
                <p14:modId xmlns:p14="http://schemas.microsoft.com/office/powerpoint/2010/main" val="199209123"/>
              </p:ext>
            </p:extLst>
          </p:nvPr>
        </p:nvGraphicFramePr>
        <p:xfrm>
          <a:off x="4092000" y="4170166"/>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1600817978"/>
                    </a:ext>
                  </a:extLst>
                </a:gridCol>
                <a:gridCol w="5040000">
                  <a:extLst>
                    <a:ext uri="{9D8B030D-6E8A-4147-A177-3AD203B41FA5}">
                      <a16:colId xmlns:a16="http://schemas.microsoft.com/office/drawing/2014/main" val="4128092149"/>
                    </a:ext>
                  </a:extLst>
                </a:gridCol>
              </a:tblGrid>
              <a:tr h="370840">
                <a:tc>
                  <a:txBody>
                    <a:bodyPr/>
                    <a:lstStyle/>
                    <a:p>
                      <a:endParaRPr lang="en-GB" b="1" dirty="0"/>
                    </a:p>
                  </a:txBody>
                  <a:tcPr anchor="ctr">
                    <a:solidFill>
                      <a:schemeClr val="bg1"/>
                    </a:solidFill>
                  </a:tcPr>
                </a:tc>
                <a:tc>
                  <a:txBody>
                    <a:bodyPr/>
                    <a:lstStyle/>
                    <a:p>
                      <a:pPr algn="ctr"/>
                      <a:r>
                        <a:rPr lang="en-GB" sz="2000" dirty="0" err="1">
                          <a:solidFill>
                            <a:schemeClr val="bg1"/>
                          </a:solidFill>
                        </a:rPr>
                        <a:t>quand</a:t>
                      </a:r>
                      <a:r>
                        <a:rPr lang="en-GB" sz="2000" dirty="0">
                          <a:solidFill>
                            <a:schemeClr val="bg1"/>
                          </a:solidFill>
                        </a:rPr>
                        <a:t>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quoi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des </a:t>
                      </a:r>
                      <a:r>
                        <a:rPr lang="en-GB" sz="2000" dirty="0" err="1">
                          <a:solidFill>
                            <a:schemeClr val="accent1">
                              <a:lumMod val="50000"/>
                            </a:schemeClr>
                          </a:solidFill>
                        </a:rPr>
                        <a:t>projets</a:t>
                      </a:r>
                      <a:r>
                        <a:rPr lang="en-GB" sz="2000" dirty="0">
                          <a:solidFill>
                            <a:schemeClr val="accent1">
                              <a:lumMod val="50000"/>
                            </a:schemeClr>
                          </a:solidFill>
                        </a:rPr>
                        <a:t> pour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des </a:t>
                      </a:r>
                      <a:r>
                        <a:rPr lang="en-GB" sz="2000" dirty="0" err="1">
                          <a:solidFill>
                            <a:schemeClr val="accent1">
                              <a:lumMod val="50000"/>
                            </a:schemeClr>
                          </a:solidFill>
                        </a:rPr>
                        <a:t>vues</a:t>
                      </a:r>
                      <a:r>
                        <a:rPr lang="en-GB" sz="2000" dirty="0">
                          <a:solidFill>
                            <a:schemeClr val="accent1">
                              <a:lumMod val="50000"/>
                            </a:schemeClr>
                          </a:solidFill>
                        </a:rPr>
                        <a:t> </a:t>
                      </a:r>
                      <a:r>
                        <a:rPr lang="en-GB" sz="2000" dirty="0" err="1">
                          <a:solidFill>
                            <a:schemeClr val="accent1">
                              <a:lumMod val="50000"/>
                            </a:schemeClr>
                          </a:solidFill>
                        </a:rPr>
                        <a:t>excellentes</a:t>
                      </a:r>
                      <a:r>
                        <a:rPr lang="en-GB" sz="2000" dirty="0">
                          <a:solidFill>
                            <a:schemeClr val="accent1">
                              <a:lumMod val="50000"/>
                            </a:schemeClr>
                          </a:solidFill>
                        </a:rPr>
                        <a:t> de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un match de la </a:t>
                      </a:r>
                      <a:r>
                        <a:rPr lang="en-GB" sz="2000" dirty="0" err="1">
                          <a:solidFill>
                            <a:schemeClr val="accent1">
                              <a:lumMod val="50000"/>
                            </a:schemeClr>
                          </a:solidFill>
                        </a:rPr>
                        <a:t>ligue</a:t>
                      </a:r>
                      <a:r>
                        <a:rPr lang="en-GB" sz="2000" dirty="0">
                          <a:solidFill>
                            <a:schemeClr val="accent1">
                              <a:lumMod val="50000"/>
                            </a:schemeClr>
                          </a:solidFill>
                        </a:rPr>
                        <a:t> </a:t>
                      </a:r>
                      <a:r>
                        <a:rPr lang="en-GB" sz="2000" dirty="0" err="1">
                          <a:solidFill>
                            <a:schemeClr val="accent1">
                              <a:lumMod val="50000"/>
                            </a:schemeClr>
                          </a:solidFill>
                        </a:rPr>
                        <a:t>nationale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fr-FR" sz="2000" dirty="0">
                          <a:solidFill>
                            <a:schemeClr val="accent1">
                              <a:lumMod val="50000"/>
                            </a:schemeClr>
                          </a:solidFill>
                        </a:rPr>
                        <a:t>il y avait un grand lac. (le lac = </a:t>
                      </a:r>
                      <a:r>
                        <a:rPr lang="fr-FR" sz="2000" b="1" dirty="0" err="1">
                          <a:solidFill>
                            <a:schemeClr val="accent1">
                              <a:lumMod val="50000"/>
                            </a:schemeClr>
                          </a:solidFill>
                        </a:rPr>
                        <a:t>lake</a:t>
                      </a:r>
                      <a:r>
                        <a:rPr lang="fr-FR" sz="2000" b="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3" name="Picture 2">
            <a:extLst>
              <a:ext uri="{FF2B5EF4-FFF2-40B4-BE49-F238E27FC236}">
                <a16:creationId xmlns:a16="http://schemas.microsoft.com/office/drawing/2014/main" id="{25DE7645-BF02-4B2A-86D3-FC37BECC2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000" y="1132438"/>
            <a:ext cx="720000" cy="720000"/>
          </a:xfrm>
          <a:prstGeom prst="rect">
            <a:avLst/>
          </a:prstGeom>
        </p:spPr>
      </p:pic>
      <p:pic>
        <p:nvPicPr>
          <p:cNvPr id="15" name="Picture 14">
            <a:extLst>
              <a:ext uri="{FF2B5EF4-FFF2-40B4-BE49-F238E27FC236}">
                <a16:creationId xmlns:a16="http://schemas.microsoft.com/office/drawing/2014/main" id="{1BF077C9-D099-4F3B-9C0D-58969246E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000" y="3861230"/>
            <a:ext cx="720000" cy="720000"/>
          </a:xfrm>
          <a:prstGeom prst="rect">
            <a:avLst/>
          </a:prstGeom>
        </p:spPr>
      </p:pic>
      <p:sp>
        <p:nvSpPr>
          <p:cNvPr id="16" name="TextBox 15">
            <a:extLst>
              <a:ext uri="{FF2B5EF4-FFF2-40B4-BE49-F238E27FC236}">
                <a16:creationId xmlns:a16="http://schemas.microsoft.com/office/drawing/2014/main" id="{3FE9C52F-07B9-413E-8904-F0AE4EF809A1}"/>
              </a:ext>
            </a:extLst>
          </p:cNvPr>
          <p:cNvSpPr txBox="1"/>
          <p:nvPr/>
        </p:nvSpPr>
        <p:spPr>
          <a:xfrm>
            <a:off x="6457245" y="401906"/>
            <a:ext cx="2933816" cy="646331"/>
          </a:xfrm>
          <a:prstGeom prst="rect">
            <a:avLst/>
          </a:prstGeom>
          <a:noFill/>
        </p:spPr>
        <p:txBody>
          <a:bodyPr wrap="none" rtlCol="0">
            <a:spAutoFit/>
          </a:bodyPr>
          <a:lstStyle/>
          <a:p>
            <a:pPr algn="l"/>
            <a:r>
              <a:rPr lang="en-GB" sz="3600" b="1" dirty="0" err="1">
                <a:solidFill>
                  <a:srgbClr val="203864"/>
                </a:solidFill>
              </a:rPr>
              <a:t>Partenaire</a:t>
            </a:r>
            <a:r>
              <a:rPr lang="en-GB" sz="3600" b="1" dirty="0">
                <a:solidFill>
                  <a:srgbClr val="203864"/>
                </a:solidFill>
              </a:rPr>
              <a:t> A</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font les parents ?</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305649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 Bilal pendant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6">
            <a:extLst>
              <a:ext uri="{FF2B5EF4-FFF2-40B4-BE49-F238E27FC236}">
                <a16:creationId xmlns:a16="http://schemas.microsoft.com/office/drawing/2014/main" id="{F27E8BAF-91E2-4B08-94E7-EDCE09316B01}"/>
              </a:ext>
            </a:extLst>
          </p:cNvPr>
          <p:cNvGraphicFramePr>
            <a:graphicFrameLocks noGrp="1"/>
          </p:cNvGraphicFramePr>
          <p:nvPr>
            <p:extLst>
              <p:ext uri="{D42A27DB-BD31-4B8C-83A1-F6EECF244321}">
                <p14:modId xmlns:p14="http://schemas.microsoft.com/office/powerpoint/2010/main" val="2599359186"/>
              </p:ext>
            </p:extLst>
          </p:nvPr>
        </p:nvGraphicFramePr>
        <p:xfrm>
          <a:off x="3140242" y="1450604"/>
          <a:ext cx="8871760" cy="1981200"/>
        </p:xfrm>
        <a:graphic>
          <a:graphicData uri="http://schemas.openxmlformats.org/drawingml/2006/table">
            <a:tbl>
              <a:tblPr firstRow="1" bandRow="1">
                <a:tableStyleId>{21E4AEA4-8DFA-4A89-87EB-49C32662AFE0}</a:tableStyleId>
              </a:tblPr>
              <a:tblGrid>
                <a:gridCol w="409074">
                  <a:extLst>
                    <a:ext uri="{9D8B030D-6E8A-4147-A177-3AD203B41FA5}">
                      <a16:colId xmlns:a16="http://schemas.microsoft.com/office/drawing/2014/main" val="2607353726"/>
                    </a:ext>
                  </a:extLst>
                </a:gridCol>
                <a:gridCol w="6412831">
                  <a:extLst>
                    <a:ext uri="{9D8B030D-6E8A-4147-A177-3AD203B41FA5}">
                      <a16:colId xmlns:a16="http://schemas.microsoft.com/office/drawing/2014/main" val="1600817978"/>
                    </a:ext>
                  </a:extLst>
                </a:gridCol>
                <a:gridCol w="2049855">
                  <a:extLst>
                    <a:ext uri="{9D8B030D-6E8A-4147-A177-3AD203B41FA5}">
                      <a16:colId xmlns:a16="http://schemas.microsoft.com/office/drawing/2014/main" val="4128092149"/>
                    </a:ext>
                  </a:extLst>
                </a:gridCol>
              </a:tblGrid>
              <a:tr h="370840">
                <a:tc>
                  <a:txBody>
                    <a:bodyPr/>
                    <a:lstStyle/>
                    <a:p>
                      <a:endParaRPr lang="en-GB" dirty="0"/>
                    </a:p>
                  </a:txBody>
                  <a:tcPr anchor="ctr">
                    <a:solidFill>
                      <a:schemeClr val="bg1"/>
                    </a:solidFill>
                  </a:tcPr>
                </a:tc>
                <a:tc>
                  <a:txBody>
                    <a:bodyPr/>
                    <a:lstStyle/>
                    <a:p>
                      <a:pPr algn="ctr"/>
                      <a:r>
                        <a:rPr lang="en-GB" sz="2000" dirty="0">
                          <a:solidFill>
                            <a:schemeClr val="bg1"/>
                          </a:solidFill>
                        </a:rPr>
                        <a:t>quoi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quand</a:t>
                      </a:r>
                      <a:r>
                        <a:rPr kumimoji="0" lang="en-GB" sz="2000" b="1" i="0" u="none" strike="noStrike" kern="1200" cap="none" spc="0" normalizeH="0" baseline="0" noProof="0" dirty="0">
                          <a:ln>
                            <a:noFill/>
                          </a:ln>
                          <a:solidFill>
                            <a:prstClr val="white"/>
                          </a:solidFill>
                          <a:effectLst/>
                          <a:uLnTx/>
                          <a:uFillTx/>
                          <a:latin typeface="+mn-lt"/>
                          <a:ea typeface="+mn-ea"/>
                          <a:cs typeface="+mn-cs"/>
                        </a:rPr>
                        <a:t>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dirty="0">
                          <a:solidFill>
                            <a:schemeClr val="accent1">
                              <a:lumMod val="50000"/>
                            </a:schemeClr>
                          </a:solidFill>
                        </a:rPr>
                        <a:t>_________ </a:t>
                      </a:r>
                      <a:r>
                        <a:rPr lang="en-GB" sz="2000" b="0" dirty="0">
                          <a:solidFill>
                            <a:schemeClr val="accent1">
                              <a:lumMod val="50000"/>
                            </a:schemeClr>
                          </a:solidFill>
                        </a:rPr>
                        <a:t>des </a:t>
                      </a:r>
                      <a:r>
                        <a:rPr lang="en-GB" sz="2000" b="0" dirty="0" err="1">
                          <a:solidFill>
                            <a:schemeClr val="accent1">
                              <a:lumMod val="50000"/>
                            </a:schemeClr>
                          </a:solidFill>
                        </a:rPr>
                        <a:t>activités</a:t>
                      </a:r>
                      <a:r>
                        <a:rPr lang="en-GB" sz="2000" b="0" dirty="0">
                          <a:solidFill>
                            <a:schemeClr val="accent1">
                              <a:lumMod val="50000"/>
                            </a:schemeClr>
                          </a:solidFill>
                        </a:rPr>
                        <a:t> pour la </a:t>
                      </a:r>
                      <a:r>
                        <a:rPr lang="en-GB" sz="2000" b="0" dirty="0" err="1">
                          <a:solidFill>
                            <a:schemeClr val="accent1">
                              <a:lumMod val="50000"/>
                            </a:schemeClr>
                          </a:solidFill>
                        </a:rPr>
                        <a:t>famille</a:t>
                      </a:r>
                      <a:r>
                        <a:rPr lang="en-GB" sz="2000" b="0" dirty="0">
                          <a:solidFill>
                            <a:schemeClr val="accent1">
                              <a:lumMod val="50000"/>
                            </a:schemeClr>
                          </a:solidFill>
                        </a:rPr>
                        <a:t>. </a:t>
                      </a:r>
                      <a:r>
                        <a:rPr lang="en-GB" sz="2000" b="1" dirty="0">
                          <a:solidFill>
                            <a:schemeClr val="accent1">
                              <a:lumMod val="50000"/>
                            </a:schemeClr>
                          </a:solidFill>
                        </a:rPr>
                        <a:t>(organiser)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a:solidFill>
                            <a:schemeClr val="accent1">
                              <a:lumMod val="50000"/>
                            </a:schemeClr>
                          </a:solidFill>
                        </a:rPr>
                        <a:t>la Suisse </a:t>
                      </a:r>
                      <a:r>
                        <a:rPr lang="en-GB" sz="2000" b="0" dirty="0" err="1">
                          <a:solidFill>
                            <a:schemeClr val="accent1">
                              <a:lumMod val="50000"/>
                            </a:schemeClr>
                          </a:solidFill>
                        </a:rPr>
                        <a:t>en</a:t>
                      </a:r>
                      <a:r>
                        <a:rPr lang="en-GB" sz="2000" b="0" dirty="0">
                          <a:solidFill>
                            <a:schemeClr val="accent1">
                              <a:lumMod val="50000"/>
                            </a:schemeClr>
                          </a:solidFill>
                        </a:rPr>
                        <a:t> voiture. </a:t>
                      </a:r>
                      <a:r>
                        <a:rPr lang="en-GB" sz="2000" b="1" dirty="0">
                          <a:solidFill>
                            <a:schemeClr val="accent1">
                              <a:lumMod val="50000"/>
                            </a:schemeClr>
                          </a:solidFill>
                        </a:rPr>
                        <a:t>(traverser) </a:t>
                      </a: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_________ </a:t>
                      </a:r>
                      <a:r>
                        <a:rPr lang="en-GB" sz="2000" b="0" dirty="0" err="1">
                          <a:solidFill>
                            <a:schemeClr val="accent1">
                              <a:lumMod val="50000"/>
                            </a:schemeClr>
                          </a:solidFill>
                        </a:rPr>
                        <a:t>l’équipe</a:t>
                      </a:r>
                      <a:r>
                        <a:rPr lang="en-GB" sz="2000" b="0" dirty="0">
                          <a:solidFill>
                            <a:schemeClr val="accent1">
                              <a:lumMod val="50000"/>
                            </a:schemeClr>
                          </a:solidFill>
                        </a:rPr>
                        <a:t> de football locale. </a:t>
                      </a:r>
                      <a:r>
                        <a:rPr lang="en-GB" sz="2000" b="1" dirty="0">
                          <a:solidFill>
                            <a:schemeClr val="accent1">
                              <a:lumMod val="50000"/>
                            </a:schemeClr>
                          </a:solidFill>
                        </a:rPr>
                        <a:t>(</a:t>
                      </a:r>
                      <a:r>
                        <a:rPr lang="en-GB" sz="2000" b="1" dirty="0" err="1">
                          <a:solidFill>
                            <a:schemeClr val="accent1">
                              <a:lumMod val="50000"/>
                            </a:schemeClr>
                          </a:solidFill>
                        </a:rPr>
                        <a:t>regarder</a:t>
                      </a:r>
                      <a:r>
                        <a:rPr lang="en-GB" sz="2000" b="1" dirty="0">
                          <a:solidFill>
                            <a:schemeClr val="accent1">
                              <a:lumMod val="50000"/>
                            </a:schemeClr>
                          </a:solidFill>
                        </a:rPr>
                        <a:t>) </a:t>
                      </a:r>
                    </a:p>
                  </a:txBody>
                  <a:tcPr anchor="ctr"/>
                </a:tc>
                <a:tc>
                  <a:txBody>
                    <a:bodyPr/>
                    <a:lstStyle/>
                    <a:p>
                      <a:pPr algn="ct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dirty="0">
                          <a:solidFill>
                            <a:schemeClr val="accent1">
                              <a:lumMod val="50000"/>
                            </a:schemeClr>
                          </a:solidFill>
                        </a:rPr>
                        <a:t>_________ </a:t>
                      </a:r>
                      <a:r>
                        <a:rPr lang="en-GB" sz="2000" b="0" dirty="0">
                          <a:solidFill>
                            <a:schemeClr val="accent1">
                              <a:lumMod val="50000"/>
                            </a:schemeClr>
                          </a:solidFill>
                        </a:rPr>
                        <a:t>à Lausanne. </a:t>
                      </a:r>
                      <a:r>
                        <a:rPr lang="en-GB" sz="2000" b="1" dirty="0">
                          <a:solidFill>
                            <a:schemeClr val="accent1">
                              <a:lumMod val="50000"/>
                            </a:schemeClr>
                          </a:solidFill>
                        </a:rPr>
                        <a:t>(voyager)</a:t>
                      </a:r>
                      <a:r>
                        <a:rPr lang="en-GB" sz="2000" b="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hier</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13" name="TextBox 12">
            <a:extLst>
              <a:ext uri="{FF2B5EF4-FFF2-40B4-BE49-F238E27FC236}">
                <a16:creationId xmlns:a16="http://schemas.microsoft.com/office/drawing/2014/main" id="{0210C1B0-83D3-4C36-A805-27FDF99910D3}"/>
              </a:ext>
            </a:extLst>
          </p:cNvPr>
          <p:cNvSpPr txBox="1"/>
          <p:nvPr/>
        </p:nvSpPr>
        <p:spPr>
          <a:xfrm>
            <a:off x="180000" y="4006604"/>
            <a:ext cx="3912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activités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d’Amandine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moment,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avec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2BE246A5-A2F5-48EC-BB03-D4035A8C5E6D}"/>
              </a:ext>
            </a:extLst>
          </p:cNvPr>
          <p:cNvGraphicFramePr>
            <a:graphicFrameLocks noGrp="1"/>
          </p:cNvGraphicFramePr>
          <p:nvPr>
            <p:extLst>
              <p:ext uri="{D42A27DB-BD31-4B8C-83A1-F6EECF244321}">
                <p14:modId xmlns:p14="http://schemas.microsoft.com/office/powerpoint/2010/main" val="69192881"/>
              </p:ext>
            </p:extLst>
          </p:nvPr>
        </p:nvGraphicFramePr>
        <p:xfrm>
          <a:off x="4092000" y="4170166"/>
          <a:ext cx="79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1600817978"/>
                    </a:ext>
                  </a:extLst>
                </a:gridCol>
                <a:gridCol w="5040000">
                  <a:extLst>
                    <a:ext uri="{9D8B030D-6E8A-4147-A177-3AD203B41FA5}">
                      <a16:colId xmlns:a16="http://schemas.microsoft.com/office/drawing/2014/main" val="4128092149"/>
                    </a:ext>
                  </a:extLst>
                </a:gridCol>
              </a:tblGrid>
              <a:tr h="370840">
                <a:tc>
                  <a:txBody>
                    <a:bodyPr/>
                    <a:lstStyle/>
                    <a:p>
                      <a:endParaRPr lang="en-GB" b="1" dirty="0"/>
                    </a:p>
                  </a:txBody>
                  <a:tcPr anchor="ctr">
                    <a:solidFill>
                      <a:schemeClr val="bg1"/>
                    </a:solidFill>
                  </a:tcPr>
                </a:tc>
                <a:tc>
                  <a:txBody>
                    <a:bodyPr/>
                    <a:lstStyle/>
                    <a:p>
                      <a:pPr algn="ctr"/>
                      <a:r>
                        <a:rPr lang="en-GB" sz="2000" dirty="0" err="1">
                          <a:solidFill>
                            <a:schemeClr val="bg1"/>
                          </a:solidFill>
                        </a:rPr>
                        <a:t>quand</a:t>
                      </a:r>
                      <a:r>
                        <a:rPr lang="en-GB" sz="2000" dirty="0">
                          <a:solidFill>
                            <a:schemeClr val="bg1"/>
                          </a:solidFill>
                        </a:rPr>
                        <a:t> ?</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quoi ?</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chambre</a:t>
                      </a:r>
                      <a:r>
                        <a:rPr lang="en-GB" sz="2000" dirty="0">
                          <a:solidFill>
                            <a:schemeClr val="accent1">
                              <a:lumMod val="50000"/>
                            </a:schemeClr>
                          </a:solidFill>
                        </a:rPr>
                        <a:t> </a:t>
                      </a:r>
                      <a:r>
                        <a:rPr lang="en-GB" sz="2000" dirty="0" err="1">
                          <a:solidFill>
                            <a:schemeClr val="accent1">
                              <a:lumMod val="50000"/>
                            </a:schemeClr>
                          </a:solidFill>
                        </a:rPr>
                        <a:t>sympa</a:t>
                      </a:r>
                      <a:r>
                        <a:rPr lang="en-GB" sz="2000" dirty="0">
                          <a:solidFill>
                            <a:schemeClr val="accent1">
                              <a:lumMod val="50000"/>
                            </a:schemeClr>
                          </a:solidFill>
                        </a:rPr>
                        <a:t> avec trois </a:t>
                      </a:r>
                      <a:r>
                        <a:rPr lang="en-GB" sz="2000" dirty="0" err="1">
                          <a:solidFill>
                            <a:schemeClr val="accent1">
                              <a:lumMod val="50000"/>
                            </a:schemeClr>
                          </a:solidFill>
                        </a:rPr>
                        <a:t>lits</a:t>
                      </a:r>
                      <a:r>
                        <a:rPr lang="en-GB" sz="2000"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fête pour son </a:t>
                      </a:r>
                      <a:r>
                        <a:rPr lang="en-GB" sz="2000" dirty="0" err="1">
                          <a:solidFill>
                            <a:schemeClr val="accent1">
                              <a:lumMod val="50000"/>
                            </a:schemeClr>
                          </a:solidFill>
                        </a:rPr>
                        <a:t>anniversaire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douze</a:t>
                      </a:r>
                      <a:r>
                        <a:rPr lang="en-GB" sz="2000" dirty="0">
                          <a:solidFill>
                            <a:schemeClr val="accent1">
                              <a:lumMod val="50000"/>
                            </a:schemeClr>
                          </a:solidFill>
                        </a:rPr>
                        <a:t> parcs </a:t>
                      </a:r>
                      <a:r>
                        <a:rPr lang="en-GB" sz="2000" dirty="0" err="1">
                          <a:solidFill>
                            <a:schemeClr val="accent1">
                              <a:lumMod val="50000"/>
                            </a:schemeClr>
                          </a:solidFill>
                        </a:rPr>
                        <a:t>différents</a:t>
                      </a:r>
                      <a:r>
                        <a:rPr lang="en-GB" sz="2000" dirty="0">
                          <a:solidFill>
                            <a:schemeClr val="accent1">
                              <a:lumMod val="50000"/>
                            </a:schemeClr>
                          </a:solidFill>
                        </a:rPr>
                        <a:t> dans la </a:t>
                      </a:r>
                      <a:r>
                        <a:rPr lang="en-GB" sz="2000" dirty="0" err="1">
                          <a:solidFill>
                            <a:schemeClr val="accent1">
                              <a:lumMod val="50000"/>
                            </a:schemeClr>
                          </a:solidFill>
                        </a:rPr>
                        <a:t>ville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belle </a:t>
                      </a:r>
                      <a:r>
                        <a:rPr lang="en-GB" sz="2000" dirty="0" err="1">
                          <a:solidFill>
                            <a:schemeClr val="accent1">
                              <a:lumMod val="50000"/>
                            </a:schemeClr>
                          </a:solidFill>
                        </a:rPr>
                        <a:t>forêt</a:t>
                      </a:r>
                      <a:r>
                        <a:rPr lang="en-GB" sz="2000" dirty="0">
                          <a:solidFill>
                            <a:schemeClr val="accent1">
                              <a:lumMod val="50000"/>
                            </a:schemeClr>
                          </a:solidFill>
                        </a:rPr>
                        <a:t> à la </a:t>
                      </a:r>
                      <a:r>
                        <a:rPr lang="en-GB" sz="2000" dirty="0" err="1">
                          <a:solidFill>
                            <a:schemeClr val="accent1">
                              <a:lumMod val="50000"/>
                            </a:schemeClr>
                          </a:solidFill>
                        </a:rPr>
                        <a:t>frontière</a:t>
                      </a:r>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bl>
          </a:graphicData>
        </a:graphic>
      </p:graphicFrame>
      <p:pic>
        <p:nvPicPr>
          <p:cNvPr id="11" name="Picture 10">
            <a:extLst>
              <a:ext uri="{FF2B5EF4-FFF2-40B4-BE49-F238E27FC236}">
                <a16:creationId xmlns:a16="http://schemas.microsoft.com/office/drawing/2014/main" id="{B85CF9B0-CC3D-44C2-8847-62BD8745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000" y="3843416"/>
            <a:ext cx="720000" cy="720000"/>
          </a:xfrm>
          <a:prstGeom prst="rect">
            <a:avLst/>
          </a:prstGeom>
        </p:spPr>
      </p:pic>
      <p:pic>
        <p:nvPicPr>
          <p:cNvPr id="3" name="Picture 2">
            <a:extLst>
              <a:ext uri="{FF2B5EF4-FFF2-40B4-BE49-F238E27FC236}">
                <a16:creationId xmlns:a16="http://schemas.microsoft.com/office/drawing/2014/main" id="{A6C5C185-9224-471E-B852-2869907C4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000" y="1127958"/>
            <a:ext cx="720000" cy="720000"/>
          </a:xfrm>
          <a:prstGeom prst="rect">
            <a:avLst/>
          </a:prstGeom>
        </p:spPr>
      </p:pic>
      <p:sp>
        <p:nvSpPr>
          <p:cNvPr id="16" name="TextBox 15">
            <a:extLst>
              <a:ext uri="{FF2B5EF4-FFF2-40B4-BE49-F238E27FC236}">
                <a16:creationId xmlns:a16="http://schemas.microsoft.com/office/drawing/2014/main" id="{C979400B-8C4C-43F8-B7E8-2F4C0F814751}"/>
              </a:ext>
            </a:extLst>
          </p:cNvPr>
          <p:cNvSpPr txBox="1"/>
          <p:nvPr/>
        </p:nvSpPr>
        <p:spPr>
          <a:xfrm>
            <a:off x="6457245" y="401906"/>
            <a:ext cx="2933816" cy="646331"/>
          </a:xfrm>
          <a:prstGeom prst="rect">
            <a:avLst/>
          </a:prstGeom>
          <a:noFill/>
        </p:spPr>
        <p:txBody>
          <a:bodyPr wrap="none" rtlCol="0">
            <a:spAutoFit/>
          </a:bodyPr>
          <a:lstStyle/>
          <a:p>
            <a:pPr algn="l"/>
            <a:r>
              <a:rPr lang="en-GB" sz="3600" b="1" dirty="0" err="1">
                <a:solidFill>
                  <a:srgbClr val="203864"/>
                </a:solidFill>
              </a:rPr>
              <a:t>Partenaire</a:t>
            </a:r>
            <a:r>
              <a:rPr lang="en-GB" sz="3600" b="1" dirty="0">
                <a:solidFill>
                  <a:srgbClr val="203864"/>
                </a:solidFill>
              </a:rPr>
              <a:t> B</a:t>
            </a:r>
          </a:p>
        </p:txBody>
      </p:sp>
    </p:spTree>
    <p:extLst>
      <p:ext uri="{BB962C8B-B14F-4D97-AF65-F5344CB8AC3E}">
        <p14:creationId xmlns:p14="http://schemas.microsoft.com/office/powerpoint/2010/main" val="261938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font les parents ?</a:t>
            </a:r>
          </a:p>
        </p:txBody>
      </p:sp>
      <p:sp>
        <p:nvSpPr>
          <p:cNvPr id="10" name="Rounded Rectangle 46">
            <a:extLst>
              <a:ext uri="{FF2B5EF4-FFF2-40B4-BE49-F238E27FC236}">
                <a16:creationId xmlns:a16="http://schemas.microsoft.com/office/drawing/2014/main" id="{B462FE69-5D14-4679-9986-FFD866C4A935}"/>
              </a:ext>
            </a:extLst>
          </p:cNvPr>
          <p:cNvSpPr/>
          <p:nvPr/>
        </p:nvSpPr>
        <p:spPr>
          <a:xfrm>
            <a:off x="9982200" y="249870"/>
            <a:ext cx="192772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4332FBD-2ED5-480E-96CB-ACC5BE18CEE4}"/>
              </a:ext>
            </a:extLst>
          </p:cNvPr>
          <p:cNvSpPr txBox="1"/>
          <p:nvPr/>
        </p:nvSpPr>
        <p:spPr>
          <a:xfrm>
            <a:off x="6457245" y="327622"/>
            <a:ext cx="2326278" cy="646331"/>
          </a:xfrm>
          <a:prstGeom prst="rect">
            <a:avLst/>
          </a:prstGeom>
          <a:noFill/>
        </p:spPr>
        <p:txBody>
          <a:bodyPr wrap="none" rtlCol="0">
            <a:spAutoFit/>
          </a:bodyPr>
          <a:lstStyle/>
          <a:p>
            <a:pPr algn="l"/>
            <a:r>
              <a:rPr lang="en-GB" sz="3600" b="1" dirty="0" err="1">
                <a:solidFill>
                  <a:srgbClr val="EE6000"/>
                </a:solidFill>
              </a:rPr>
              <a:t>Réponses</a:t>
            </a:r>
            <a:endParaRPr lang="en-GB" sz="3600" b="1" dirty="0">
              <a:solidFill>
                <a:srgbClr val="EE6000"/>
              </a:solidFill>
            </a:endParaRPr>
          </a:p>
        </p:txBody>
      </p:sp>
      <p:graphicFrame>
        <p:nvGraphicFramePr>
          <p:cNvPr id="15" name="Table 6">
            <a:extLst>
              <a:ext uri="{FF2B5EF4-FFF2-40B4-BE49-F238E27FC236}">
                <a16:creationId xmlns:a16="http://schemas.microsoft.com/office/drawing/2014/main" id="{904DDBDE-D48F-4F63-BF01-44AD19011AC6}"/>
              </a:ext>
            </a:extLst>
          </p:cNvPr>
          <p:cNvGraphicFramePr>
            <a:graphicFrameLocks noGrp="1"/>
          </p:cNvGraphicFramePr>
          <p:nvPr>
            <p:extLst>
              <p:ext uri="{D42A27DB-BD31-4B8C-83A1-F6EECF244321}">
                <p14:modId xmlns:p14="http://schemas.microsoft.com/office/powerpoint/2010/main" val="3624863235"/>
              </p:ext>
            </p:extLst>
          </p:nvPr>
        </p:nvGraphicFramePr>
        <p:xfrm>
          <a:off x="336000" y="1536524"/>
          <a:ext cx="115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5760000">
                  <a:extLst>
                    <a:ext uri="{9D8B030D-6E8A-4147-A177-3AD203B41FA5}">
                      <a16:colId xmlns:a16="http://schemas.microsoft.com/office/drawing/2014/main" val="4128092149"/>
                    </a:ext>
                  </a:extLst>
                </a:gridCol>
              </a:tblGrid>
              <a:tr h="370840">
                <a:tc>
                  <a:txBody>
                    <a:bodyPr/>
                    <a:lstStyle/>
                    <a:p>
                      <a:endParaRPr lang="en-GB" dirty="0"/>
                    </a:p>
                  </a:txBody>
                  <a:tcPr anchor="ctr">
                    <a:solidFill>
                      <a:schemeClr val="bg1"/>
                    </a:solidFill>
                  </a:tcPr>
                </a:tc>
                <a:tc>
                  <a:txBody>
                    <a:bodyPr/>
                    <a:lstStyle/>
                    <a:p>
                      <a:pPr algn="ctr"/>
                      <a:r>
                        <a:rPr lang="en-GB" sz="2000" dirty="0">
                          <a:solidFill>
                            <a:schemeClr val="bg1"/>
                          </a:solidFill>
                        </a:rPr>
                        <a:t>A</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B</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b="1" dirty="0">
                          <a:solidFill>
                            <a:srgbClr val="E65D00"/>
                          </a:solidFill>
                        </a:rPr>
                        <a:t>Elle a trouvé</a:t>
                      </a:r>
                      <a:r>
                        <a:rPr lang="en-GB" sz="2000" b="0" dirty="0">
                          <a:solidFill>
                            <a:srgbClr val="E65D00"/>
                          </a:solidFill>
                        </a:rPr>
                        <a:t> </a:t>
                      </a:r>
                      <a:r>
                        <a:rPr lang="en-GB" sz="2000" b="0" dirty="0">
                          <a:solidFill>
                            <a:schemeClr val="accent1">
                              <a:lumMod val="50000"/>
                            </a:schemeClr>
                          </a:solidFill>
                        </a:rPr>
                        <a:t>un </a:t>
                      </a:r>
                      <a:r>
                        <a:rPr lang="en-GB" sz="2000" b="0" dirty="0" err="1">
                          <a:solidFill>
                            <a:schemeClr val="accent1">
                              <a:lumMod val="50000"/>
                            </a:schemeClr>
                          </a:solidFill>
                        </a:rPr>
                        <a:t>hôtel</a:t>
                      </a:r>
                      <a:r>
                        <a:rPr lang="en-GB" sz="2000" b="0" dirty="0">
                          <a:solidFill>
                            <a:schemeClr val="accent1">
                              <a:lumMod val="50000"/>
                            </a:schemeClr>
                          </a:solidFill>
                        </a:rPr>
                        <a:t> à Genève.</a:t>
                      </a:r>
                      <a:endParaRPr lang="en-GB" sz="2000" b="1" dirty="0">
                        <a:solidFill>
                          <a:schemeClr val="accent1">
                            <a:lumMod val="50000"/>
                          </a:schemeClr>
                        </a:solidFill>
                      </a:endParaRPr>
                    </a:p>
                  </a:txBody>
                  <a:tcPr anchor="ctr"/>
                </a:tc>
                <a:tc>
                  <a:txBody>
                    <a:bodyPr/>
                    <a:lstStyle/>
                    <a:p>
                      <a:pPr algn="l"/>
                      <a:r>
                        <a:rPr lang="en-GB" sz="2000" b="1" dirty="0">
                          <a:solidFill>
                            <a:srgbClr val="E65D00"/>
                          </a:solidFill>
                        </a:rPr>
                        <a:t>Il y </a:t>
                      </a:r>
                      <a:r>
                        <a:rPr lang="en-GB" sz="2000" b="1" dirty="0" err="1">
                          <a:solidFill>
                            <a:srgbClr val="E65D00"/>
                          </a:solidFill>
                        </a:rPr>
                        <a:t>avait</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chambre</a:t>
                      </a:r>
                      <a:r>
                        <a:rPr lang="en-GB" sz="2000" dirty="0">
                          <a:solidFill>
                            <a:schemeClr val="accent1">
                              <a:lumMod val="50000"/>
                            </a:schemeClr>
                          </a:solidFill>
                        </a:rPr>
                        <a:t> </a:t>
                      </a:r>
                      <a:r>
                        <a:rPr lang="en-GB" sz="2000" dirty="0" err="1">
                          <a:solidFill>
                            <a:schemeClr val="accent1">
                              <a:lumMod val="50000"/>
                            </a:schemeClr>
                          </a:solidFill>
                        </a:rPr>
                        <a:t>sympa</a:t>
                      </a:r>
                      <a:r>
                        <a:rPr lang="en-GB" sz="2000" dirty="0">
                          <a:solidFill>
                            <a:schemeClr val="accent1">
                              <a:lumMod val="50000"/>
                            </a:schemeClr>
                          </a:solidFill>
                        </a:rPr>
                        <a:t> avec trois </a:t>
                      </a:r>
                      <a:r>
                        <a:rPr lang="en-GB" sz="2000" dirty="0" err="1">
                          <a:solidFill>
                            <a:schemeClr val="accent1">
                              <a:lumMod val="50000"/>
                            </a:schemeClr>
                          </a:solidFill>
                        </a:rPr>
                        <a:t>lits</a:t>
                      </a:r>
                      <a:r>
                        <a:rPr lang="en-GB" sz="2000" dirty="0">
                          <a:solidFill>
                            <a:schemeClr val="accent1">
                              <a:lumMod val="50000"/>
                            </a:schemeClr>
                          </a:solidFill>
                        </a:rPr>
                        <a:t>.</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Elle a </a:t>
                      </a:r>
                      <a:r>
                        <a:rPr lang="en-GB" sz="2000" b="1" dirty="0" err="1">
                          <a:solidFill>
                            <a:srgbClr val="E65D00"/>
                          </a:solidFill>
                        </a:rPr>
                        <a:t>visité</a:t>
                      </a:r>
                      <a:r>
                        <a:rPr lang="en-GB" sz="2000" b="1" dirty="0">
                          <a:solidFill>
                            <a:srgbClr val="E65D00"/>
                          </a:solidFill>
                        </a:rPr>
                        <a:t> </a:t>
                      </a:r>
                      <a:r>
                        <a:rPr lang="en-GB" sz="2000" b="0" dirty="0" err="1">
                          <a:solidFill>
                            <a:schemeClr val="accent1">
                              <a:lumMod val="50000"/>
                            </a:schemeClr>
                          </a:solidFill>
                        </a:rPr>
                        <a:t>une</a:t>
                      </a:r>
                      <a:r>
                        <a:rPr lang="en-GB" sz="2000" b="0" dirty="0">
                          <a:solidFill>
                            <a:schemeClr val="accent1">
                              <a:lumMod val="50000"/>
                            </a:schemeClr>
                          </a:solidFill>
                        </a:rPr>
                        <a:t> </a:t>
                      </a:r>
                      <a:r>
                        <a:rPr lang="en-GB" sz="2000" b="0" dirty="0" err="1">
                          <a:solidFill>
                            <a:schemeClr val="accent1">
                              <a:lumMod val="50000"/>
                            </a:schemeClr>
                          </a:solidFill>
                        </a:rPr>
                        <a:t>amie</a:t>
                      </a:r>
                      <a:r>
                        <a:rPr lang="en-GB" sz="2000" b="0" dirty="0">
                          <a:solidFill>
                            <a:schemeClr val="accent1">
                              <a:lumMod val="50000"/>
                            </a:schemeClr>
                          </a:solidFill>
                        </a:rPr>
                        <a:t> </a:t>
                      </a:r>
                      <a:r>
                        <a:rPr lang="en-GB" sz="2000" b="0" dirty="0" err="1">
                          <a:solidFill>
                            <a:schemeClr val="accent1">
                              <a:lumMod val="50000"/>
                            </a:schemeClr>
                          </a:solidFill>
                        </a:rPr>
                        <a:t>suisse</a:t>
                      </a:r>
                      <a:r>
                        <a:rPr lang="en-GB" sz="2000" b="0" dirty="0">
                          <a:solidFill>
                            <a:schemeClr val="accent1">
                              <a:lumMod val="50000"/>
                            </a:schemeClr>
                          </a:solidFill>
                        </a:rPr>
                        <a:t>.</a:t>
                      </a:r>
                      <a:endParaRPr lang="en-GB" sz="2000" b="1" dirty="0">
                        <a:solidFill>
                          <a:schemeClr val="accent1">
                            <a:lumMod val="50000"/>
                          </a:schemeClr>
                        </a:solidFill>
                      </a:endParaRPr>
                    </a:p>
                  </a:txBody>
                  <a:tcPr anchor="ctr"/>
                </a:tc>
                <a:tc>
                  <a:txBody>
                    <a:bodyPr/>
                    <a:lstStyle/>
                    <a:p>
                      <a:r>
                        <a:rPr lang="en-GB" sz="2000" b="1" dirty="0">
                          <a:solidFill>
                            <a:srgbClr val="E65D00"/>
                          </a:solidFill>
                        </a:rPr>
                        <a:t>Il y </a:t>
                      </a:r>
                      <a:r>
                        <a:rPr lang="en-GB" sz="2000" b="1" dirty="0" err="1">
                          <a:solidFill>
                            <a:srgbClr val="E65D00"/>
                          </a:solidFill>
                        </a:rPr>
                        <a:t>avait</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fête pour son </a:t>
                      </a:r>
                      <a:r>
                        <a:rPr lang="en-GB" sz="2000" dirty="0" err="1">
                          <a:solidFill>
                            <a:schemeClr val="accent1">
                              <a:lumMod val="50000"/>
                            </a:schemeClr>
                          </a:solidFill>
                        </a:rPr>
                        <a:t>anniversaire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Elle </a:t>
                      </a:r>
                      <a:r>
                        <a:rPr lang="en-GB" sz="2000" b="1" dirty="0" err="1">
                          <a:solidFill>
                            <a:srgbClr val="E65D00"/>
                          </a:solidFill>
                        </a:rPr>
                        <a:t>emporte</a:t>
                      </a:r>
                      <a:r>
                        <a:rPr lang="en-GB" sz="2000" b="1" dirty="0">
                          <a:solidFill>
                            <a:srgbClr val="E65D00"/>
                          </a:solidFill>
                        </a:rPr>
                        <a:t> </a:t>
                      </a:r>
                      <a:r>
                        <a:rPr lang="en-GB" sz="2000" b="0" dirty="0">
                          <a:solidFill>
                            <a:schemeClr val="accent1">
                              <a:lumMod val="50000"/>
                            </a:schemeClr>
                          </a:solidFill>
                        </a:rPr>
                        <a:t>un livre au parc.</a:t>
                      </a:r>
                      <a:endParaRPr lang="en-GB" sz="2000" b="1" dirty="0">
                        <a:solidFill>
                          <a:schemeClr val="accent1">
                            <a:lumMod val="50000"/>
                          </a:schemeClr>
                        </a:solidFill>
                      </a:endParaRPr>
                    </a:p>
                  </a:txBody>
                  <a:tcPr anchor="ctr"/>
                </a:tc>
                <a:tc>
                  <a:txBody>
                    <a:bodyPr/>
                    <a:lstStyle/>
                    <a:p>
                      <a:r>
                        <a:rPr lang="en-GB" sz="2000" b="1" dirty="0">
                          <a:solidFill>
                            <a:srgbClr val="E65D00"/>
                          </a:solidFill>
                        </a:rPr>
                        <a:t>Il y a</a:t>
                      </a:r>
                      <a:r>
                        <a:rPr lang="en-GB" sz="2000" dirty="0">
                          <a:solidFill>
                            <a:srgbClr val="E65D00"/>
                          </a:solidFill>
                        </a:rPr>
                        <a:t> </a:t>
                      </a:r>
                      <a:r>
                        <a:rPr lang="en-GB" sz="2000" dirty="0" err="1">
                          <a:solidFill>
                            <a:schemeClr val="accent1">
                              <a:lumMod val="50000"/>
                            </a:schemeClr>
                          </a:solidFill>
                        </a:rPr>
                        <a:t>douze</a:t>
                      </a:r>
                      <a:r>
                        <a:rPr lang="en-GB" sz="2000" dirty="0">
                          <a:solidFill>
                            <a:schemeClr val="accent1">
                              <a:lumMod val="50000"/>
                            </a:schemeClr>
                          </a:solidFill>
                        </a:rPr>
                        <a:t> parcs </a:t>
                      </a:r>
                      <a:r>
                        <a:rPr lang="en-GB" sz="2000" dirty="0" err="1">
                          <a:solidFill>
                            <a:schemeClr val="accent1">
                              <a:lumMod val="50000"/>
                            </a:schemeClr>
                          </a:solidFill>
                        </a:rPr>
                        <a:t>différents</a:t>
                      </a:r>
                      <a:r>
                        <a:rPr lang="en-GB" sz="2000" dirty="0">
                          <a:solidFill>
                            <a:schemeClr val="accent1">
                              <a:lumMod val="50000"/>
                            </a:schemeClr>
                          </a:solidFill>
                        </a:rPr>
                        <a:t> dans la </a:t>
                      </a:r>
                      <a:r>
                        <a:rPr lang="en-GB" sz="2000" dirty="0" err="1">
                          <a:solidFill>
                            <a:schemeClr val="accent1">
                              <a:lumMod val="50000"/>
                            </a:schemeClr>
                          </a:solidFill>
                        </a:rPr>
                        <a:t>ville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b="1" dirty="0">
                          <a:solidFill>
                            <a:srgbClr val="E65D00"/>
                          </a:solidFill>
                        </a:rPr>
                        <a:t>Elle propose </a:t>
                      </a:r>
                      <a:r>
                        <a:rPr lang="en-GB" sz="2000" b="0" dirty="0" err="1">
                          <a:solidFill>
                            <a:schemeClr val="accent1">
                              <a:lumMod val="50000"/>
                            </a:schemeClr>
                          </a:solidFill>
                        </a:rPr>
                        <a:t>une</a:t>
                      </a:r>
                      <a:r>
                        <a:rPr lang="en-GB" sz="2000" b="0" dirty="0">
                          <a:solidFill>
                            <a:schemeClr val="accent1">
                              <a:lumMod val="50000"/>
                            </a:schemeClr>
                          </a:solidFill>
                        </a:rPr>
                        <a:t> promenade.</a:t>
                      </a:r>
                      <a:endParaRPr lang="en-GB" sz="2000" b="1" dirty="0">
                        <a:solidFill>
                          <a:schemeClr val="accent1">
                            <a:lumMod val="50000"/>
                          </a:schemeClr>
                        </a:solidFill>
                      </a:endParaRPr>
                    </a:p>
                  </a:txBody>
                  <a:tcPr anchor="ctr"/>
                </a:tc>
                <a:tc>
                  <a:txBody>
                    <a:bodyPr/>
                    <a:lstStyle/>
                    <a:p>
                      <a:r>
                        <a:rPr lang="en-GB" sz="2000" b="1" dirty="0">
                          <a:solidFill>
                            <a:srgbClr val="E65D00"/>
                          </a:solidFill>
                        </a:rPr>
                        <a:t>Il y a</a:t>
                      </a:r>
                      <a:r>
                        <a:rPr lang="en-GB" sz="2000" dirty="0">
                          <a:solidFill>
                            <a:srgbClr val="E65D00"/>
                          </a:solidFill>
                        </a:rPr>
                        <a:t> </a:t>
                      </a:r>
                      <a:r>
                        <a:rPr lang="en-GB" sz="2000" dirty="0" err="1">
                          <a:solidFill>
                            <a:schemeClr val="accent1">
                              <a:lumMod val="50000"/>
                            </a:schemeClr>
                          </a:solidFill>
                        </a:rPr>
                        <a:t>une</a:t>
                      </a:r>
                      <a:r>
                        <a:rPr lang="en-GB" sz="2000" dirty="0">
                          <a:solidFill>
                            <a:schemeClr val="accent1">
                              <a:lumMod val="50000"/>
                            </a:schemeClr>
                          </a:solidFill>
                        </a:rPr>
                        <a:t> belle </a:t>
                      </a:r>
                      <a:r>
                        <a:rPr lang="en-GB" sz="2000" dirty="0" err="1">
                          <a:solidFill>
                            <a:schemeClr val="accent1">
                              <a:lumMod val="50000"/>
                            </a:schemeClr>
                          </a:solidFill>
                        </a:rPr>
                        <a:t>forêt</a:t>
                      </a:r>
                      <a:r>
                        <a:rPr lang="en-GB" sz="2000" dirty="0">
                          <a:solidFill>
                            <a:schemeClr val="accent1">
                              <a:lumMod val="50000"/>
                            </a:schemeClr>
                          </a:solidFill>
                        </a:rPr>
                        <a:t> à la </a:t>
                      </a:r>
                      <a:r>
                        <a:rPr lang="en-GB" sz="2000" dirty="0" err="1">
                          <a:solidFill>
                            <a:schemeClr val="accent1">
                              <a:lumMod val="50000"/>
                            </a:schemeClr>
                          </a:solidFill>
                        </a:rPr>
                        <a:t>frontière</a:t>
                      </a:r>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bl>
          </a:graphicData>
        </a:graphic>
      </p:graphicFrame>
      <p:pic>
        <p:nvPicPr>
          <p:cNvPr id="11" name="Picture 10">
            <a:extLst>
              <a:ext uri="{FF2B5EF4-FFF2-40B4-BE49-F238E27FC236}">
                <a16:creationId xmlns:a16="http://schemas.microsoft.com/office/drawing/2014/main" id="{B85CF9B0-CC3D-44C2-8847-62BD8745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00" y="1211801"/>
            <a:ext cx="720000" cy="720000"/>
          </a:xfrm>
          <a:prstGeom prst="rect">
            <a:avLst/>
          </a:prstGeom>
        </p:spPr>
      </p:pic>
      <p:graphicFrame>
        <p:nvGraphicFramePr>
          <p:cNvPr id="17" name="Table 6">
            <a:extLst>
              <a:ext uri="{FF2B5EF4-FFF2-40B4-BE49-F238E27FC236}">
                <a16:creationId xmlns:a16="http://schemas.microsoft.com/office/drawing/2014/main" id="{717C4436-5750-4857-AE03-DCAAA6706879}"/>
              </a:ext>
            </a:extLst>
          </p:cNvPr>
          <p:cNvGraphicFramePr>
            <a:graphicFrameLocks noGrp="1"/>
          </p:cNvGraphicFramePr>
          <p:nvPr>
            <p:extLst>
              <p:ext uri="{D42A27DB-BD31-4B8C-83A1-F6EECF244321}">
                <p14:modId xmlns:p14="http://schemas.microsoft.com/office/powerpoint/2010/main" val="3491847058"/>
              </p:ext>
            </p:extLst>
          </p:nvPr>
        </p:nvGraphicFramePr>
        <p:xfrm>
          <a:off x="336000" y="3890256"/>
          <a:ext cx="1152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040000">
                  <a:extLst>
                    <a:ext uri="{9D8B030D-6E8A-4147-A177-3AD203B41FA5}">
                      <a16:colId xmlns:a16="http://schemas.microsoft.com/office/drawing/2014/main" val="1600817978"/>
                    </a:ext>
                  </a:extLst>
                </a:gridCol>
                <a:gridCol w="5760000">
                  <a:extLst>
                    <a:ext uri="{9D8B030D-6E8A-4147-A177-3AD203B41FA5}">
                      <a16:colId xmlns:a16="http://schemas.microsoft.com/office/drawing/2014/main" val="4128092149"/>
                    </a:ext>
                  </a:extLst>
                </a:gridCol>
              </a:tblGrid>
              <a:tr h="370840">
                <a:tc>
                  <a:txBody>
                    <a:bodyPr/>
                    <a:lstStyle/>
                    <a:p>
                      <a:endParaRPr lang="en-GB" dirty="0"/>
                    </a:p>
                  </a:txBody>
                  <a:tcPr anchor="ctr">
                    <a:solidFill>
                      <a:schemeClr val="bg1"/>
                    </a:solidFill>
                  </a:tcPr>
                </a:tc>
                <a:tc>
                  <a:txBody>
                    <a:bodyPr/>
                    <a:lstStyle/>
                    <a:p>
                      <a:pPr algn="ctr"/>
                      <a:r>
                        <a:rPr lang="en-GB" sz="2000" dirty="0">
                          <a:solidFill>
                            <a:schemeClr val="bg1"/>
                          </a:solidFill>
                        </a:rPr>
                        <a:t>B</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p>
                  </a:txBody>
                  <a:tcPr anchor="ct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nchor="ctr"/>
                </a:tc>
                <a:tc>
                  <a:txBody>
                    <a:bodyPr/>
                    <a:lstStyle/>
                    <a:p>
                      <a:r>
                        <a:rPr lang="en-GB" sz="2000" b="1" dirty="0">
                          <a:solidFill>
                            <a:srgbClr val="E65D00"/>
                          </a:solidFill>
                        </a:rPr>
                        <a:t>Il organise </a:t>
                      </a:r>
                      <a:r>
                        <a:rPr lang="en-GB" sz="2000" b="0" dirty="0">
                          <a:solidFill>
                            <a:schemeClr val="accent1">
                              <a:lumMod val="50000"/>
                            </a:schemeClr>
                          </a:solidFill>
                        </a:rPr>
                        <a:t>des </a:t>
                      </a:r>
                      <a:r>
                        <a:rPr lang="en-GB" sz="2000" b="0" dirty="0" err="1">
                          <a:solidFill>
                            <a:schemeClr val="accent1">
                              <a:lumMod val="50000"/>
                            </a:schemeClr>
                          </a:solidFill>
                        </a:rPr>
                        <a:t>activités</a:t>
                      </a:r>
                      <a:r>
                        <a:rPr lang="en-GB" sz="2000" b="0" dirty="0">
                          <a:solidFill>
                            <a:schemeClr val="accent1">
                              <a:lumMod val="50000"/>
                            </a:schemeClr>
                          </a:solidFill>
                        </a:rPr>
                        <a:t> pour la </a:t>
                      </a:r>
                      <a:r>
                        <a:rPr lang="en-GB" sz="2000" b="0" dirty="0" err="1">
                          <a:solidFill>
                            <a:schemeClr val="accent1">
                              <a:lumMod val="50000"/>
                            </a:schemeClr>
                          </a:solidFill>
                        </a:rPr>
                        <a:t>famille</a:t>
                      </a:r>
                      <a:endParaRPr lang="en-GB" sz="2000" b="1" dirty="0">
                        <a:solidFill>
                          <a:schemeClr val="accent1">
                            <a:lumMod val="50000"/>
                          </a:schemeClr>
                        </a:solidFill>
                      </a:endParaRPr>
                    </a:p>
                  </a:txBody>
                  <a:tcPr anchor="ctr"/>
                </a:tc>
                <a:tc>
                  <a:txBody>
                    <a:bodyPr/>
                    <a:lstStyle/>
                    <a:p>
                      <a:r>
                        <a:rPr lang="en-GB" sz="2000" b="1" dirty="0">
                          <a:solidFill>
                            <a:srgbClr val="E65D00"/>
                          </a:solidFill>
                        </a:rPr>
                        <a:t>Il y a</a:t>
                      </a:r>
                      <a:r>
                        <a:rPr lang="en-GB" sz="2000" dirty="0">
                          <a:solidFill>
                            <a:srgbClr val="E65D00"/>
                          </a:solidFill>
                        </a:rPr>
                        <a:t> </a:t>
                      </a:r>
                      <a:r>
                        <a:rPr lang="en-GB" sz="2000" dirty="0">
                          <a:solidFill>
                            <a:schemeClr val="accent1">
                              <a:lumMod val="50000"/>
                            </a:schemeClr>
                          </a:solidFill>
                        </a:rPr>
                        <a:t>des </a:t>
                      </a:r>
                      <a:r>
                        <a:rPr lang="en-GB" sz="2000" dirty="0" err="1">
                          <a:solidFill>
                            <a:schemeClr val="accent1">
                              <a:lumMod val="50000"/>
                            </a:schemeClr>
                          </a:solidFill>
                        </a:rPr>
                        <a:t>projets</a:t>
                      </a:r>
                      <a:r>
                        <a:rPr lang="en-GB" sz="2000" dirty="0">
                          <a:solidFill>
                            <a:schemeClr val="accent1">
                              <a:lumMod val="50000"/>
                            </a:schemeClr>
                          </a:solidFill>
                        </a:rPr>
                        <a:t> pour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1171492714"/>
                  </a:ext>
                </a:extLst>
              </a:tr>
              <a:tr h="370840">
                <a:tc>
                  <a:txBody>
                    <a:bodyPr/>
                    <a:lstStyle/>
                    <a:p>
                      <a:pPr algn="ctr"/>
                      <a:r>
                        <a:rPr lang="en-GB" sz="20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a </a:t>
                      </a:r>
                      <a:r>
                        <a:rPr lang="en-GB" sz="2000" b="1" dirty="0" err="1">
                          <a:solidFill>
                            <a:srgbClr val="E65D00"/>
                          </a:solidFill>
                        </a:rPr>
                        <a:t>traversé</a:t>
                      </a:r>
                      <a:r>
                        <a:rPr lang="en-GB" sz="2000" b="1" dirty="0">
                          <a:solidFill>
                            <a:srgbClr val="E65D00"/>
                          </a:solidFill>
                        </a:rPr>
                        <a:t> </a:t>
                      </a:r>
                      <a:r>
                        <a:rPr lang="en-GB" sz="2000" b="0" dirty="0">
                          <a:solidFill>
                            <a:schemeClr val="accent1">
                              <a:lumMod val="50000"/>
                            </a:schemeClr>
                          </a:solidFill>
                        </a:rPr>
                        <a:t>la Suisse </a:t>
                      </a:r>
                      <a:r>
                        <a:rPr lang="en-GB" sz="2000" b="0" dirty="0" err="1">
                          <a:solidFill>
                            <a:schemeClr val="accent1">
                              <a:lumMod val="50000"/>
                            </a:schemeClr>
                          </a:solidFill>
                        </a:rPr>
                        <a:t>en</a:t>
                      </a:r>
                      <a:r>
                        <a:rPr lang="en-GB" sz="2000" b="0" dirty="0">
                          <a:solidFill>
                            <a:schemeClr val="accent1">
                              <a:lumMod val="50000"/>
                            </a:schemeClr>
                          </a:solidFill>
                        </a:rPr>
                        <a:t> </a:t>
                      </a:r>
                      <a:r>
                        <a:rPr lang="en-GB" sz="2000" b="0" dirty="0" err="1">
                          <a:solidFill>
                            <a:schemeClr val="accent1">
                              <a:lumMod val="50000"/>
                            </a:schemeClr>
                          </a:solidFill>
                        </a:rPr>
                        <a:t>voiture</a:t>
                      </a:r>
                      <a:r>
                        <a:rPr lang="en-GB" sz="2000" b="0" dirty="0">
                          <a:solidFill>
                            <a:schemeClr val="accent1">
                              <a:lumMod val="50000"/>
                            </a:schemeClr>
                          </a:solidFill>
                        </a:rPr>
                        <a:t>.</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y </a:t>
                      </a:r>
                      <a:r>
                        <a:rPr lang="en-GB" sz="2000" b="1" dirty="0" err="1">
                          <a:solidFill>
                            <a:srgbClr val="E65D00"/>
                          </a:solidFill>
                        </a:rPr>
                        <a:t>avait</a:t>
                      </a:r>
                      <a:r>
                        <a:rPr lang="en-GB" sz="2000" dirty="0">
                          <a:solidFill>
                            <a:srgbClr val="E65D00"/>
                          </a:solidFill>
                        </a:rPr>
                        <a:t> </a:t>
                      </a:r>
                      <a:r>
                        <a:rPr lang="en-GB" sz="2000" dirty="0">
                          <a:solidFill>
                            <a:schemeClr val="accent1">
                              <a:lumMod val="50000"/>
                            </a:schemeClr>
                          </a:solidFill>
                        </a:rPr>
                        <a:t>des </a:t>
                      </a:r>
                      <a:r>
                        <a:rPr lang="en-GB" sz="2000" dirty="0" err="1">
                          <a:solidFill>
                            <a:schemeClr val="accent1">
                              <a:lumMod val="50000"/>
                            </a:schemeClr>
                          </a:solidFill>
                        </a:rPr>
                        <a:t>vues</a:t>
                      </a:r>
                      <a:r>
                        <a:rPr lang="en-GB" sz="2000" dirty="0">
                          <a:solidFill>
                            <a:schemeClr val="accent1">
                              <a:lumMod val="50000"/>
                            </a:schemeClr>
                          </a:solidFill>
                        </a:rPr>
                        <a:t> </a:t>
                      </a:r>
                      <a:r>
                        <a:rPr lang="en-GB" sz="2000" dirty="0" err="1">
                          <a:solidFill>
                            <a:schemeClr val="accent1">
                              <a:lumMod val="50000"/>
                            </a:schemeClr>
                          </a:solidFill>
                        </a:rPr>
                        <a:t>excellents</a:t>
                      </a:r>
                      <a:r>
                        <a:rPr lang="en-GB" sz="2000" dirty="0">
                          <a:solidFill>
                            <a:schemeClr val="accent1">
                              <a:lumMod val="50000"/>
                            </a:schemeClr>
                          </a:solidFill>
                        </a:rPr>
                        <a:t> de la </a:t>
                      </a:r>
                      <a:r>
                        <a:rPr lang="en-GB" sz="2000" dirty="0" err="1">
                          <a:solidFill>
                            <a:schemeClr val="accent1">
                              <a:lumMod val="50000"/>
                            </a:schemeClr>
                          </a:solidFill>
                        </a:rPr>
                        <a:t>fenêtre</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370840">
                <a:tc>
                  <a:txBody>
                    <a:bodyPr/>
                    <a:lstStyle/>
                    <a:p>
                      <a:pPr algn="ctr"/>
                      <a:r>
                        <a:rPr lang="en-GB" sz="2000" b="1"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a:t>
                      </a:r>
                      <a:r>
                        <a:rPr lang="en-GB" sz="2000" b="1" dirty="0" err="1">
                          <a:solidFill>
                            <a:srgbClr val="E65D00"/>
                          </a:solidFill>
                        </a:rPr>
                        <a:t>regarde</a:t>
                      </a:r>
                      <a:r>
                        <a:rPr lang="en-GB" sz="2000" b="1" dirty="0">
                          <a:solidFill>
                            <a:srgbClr val="E65D00"/>
                          </a:solidFill>
                        </a:rPr>
                        <a:t> </a:t>
                      </a:r>
                      <a:r>
                        <a:rPr lang="en-GB" sz="2000" b="0" dirty="0" err="1">
                          <a:solidFill>
                            <a:schemeClr val="accent1">
                              <a:lumMod val="50000"/>
                            </a:schemeClr>
                          </a:solidFill>
                        </a:rPr>
                        <a:t>l’équipe</a:t>
                      </a:r>
                      <a:r>
                        <a:rPr lang="en-GB" sz="2000" b="0" dirty="0">
                          <a:solidFill>
                            <a:schemeClr val="accent1">
                              <a:lumMod val="50000"/>
                            </a:schemeClr>
                          </a:solidFill>
                        </a:rPr>
                        <a:t> de football locale.</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y a</a:t>
                      </a:r>
                      <a:r>
                        <a:rPr lang="en-GB" sz="2000" dirty="0">
                          <a:solidFill>
                            <a:srgbClr val="E65D00"/>
                          </a:solidFill>
                        </a:rPr>
                        <a:t> </a:t>
                      </a:r>
                      <a:r>
                        <a:rPr lang="en-GB" sz="2000" dirty="0">
                          <a:solidFill>
                            <a:schemeClr val="accent1">
                              <a:lumMod val="50000"/>
                            </a:schemeClr>
                          </a:solidFill>
                        </a:rPr>
                        <a:t>un match de la </a:t>
                      </a:r>
                      <a:r>
                        <a:rPr lang="en-GB" sz="2000" dirty="0" err="1">
                          <a:solidFill>
                            <a:schemeClr val="accent1">
                              <a:lumMod val="50000"/>
                            </a:schemeClr>
                          </a:solidFill>
                        </a:rPr>
                        <a:t>ligue</a:t>
                      </a:r>
                      <a:r>
                        <a:rPr lang="en-GB" sz="2000" dirty="0">
                          <a:solidFill>
                            <a:schemeClr val="accent1">
                              <a:lumMod val="50000"/>
                            </a:schemeClr>
                          </a:solidFill>
                        </a:rPr>
                        <a:t> </a:t>
                      </a:r>
                      <a:r>
                        <a:rPr lang="en-GB" sz="2000" dirty="0" err="1">
                          <a:solidFill>
                            <a:schemeClr val="accent1">
                              <a:lumMod val="50000"/>
                            </a:schemeClr>
                          </a:solidFill>
                        </a:rPr>
                        <a:t>nationale</a:t>
                      </a:r>
                      <a:r>
                        <a:rPr lang="en-GB" sz="2000" dirty="0">
                          <a:solidFill>
                            <a:schemeClr val="accent1">
                              <a:lumMod val="50000"/>
                            </a:schemeClr>
                          </a:solidFill>
                        </a:rPr>
                        <a:t>.</a:t>
                      </a:r>
                    </a:p>
                  </a:txBody>
                  <a:tcPr anchor="ctr"/>
                </a:tc>
                <a:extLst>
                  <a:ext uri="{0D108BD9-81ED-4DB2-BD59-A6C34878D82A}">
                    <a16:rowId xmlns:a16="http://schemas.microsoft.com/office/drawing/2014/main" val="2189313960"/>
                  </a:ext>
                </a:extLst>
              </a:tr>
              <a:tr h="370840">
                <a:tc>
                  <a:txBody>
                    <a:bodyPr/>
                    <a:lstStyle/>
                    <a:p>
                      <a:pPr algn="ctr"/>
                      <a:r>
                        <a:rPr lang="en-GB" sz="2000" b="1" dirty="0">
                          <a:solidFill>
                            <a:schemeClr val="accent1">
                              <a:lumMod val="50000"/>
                            </a:schemeClr>
                          </a:solidFill>
                        </a:rPr>
                        <a:t>4.</a:t>
                      </a:r>
                    </a:p>
                  </a:txBody>
                  <a:tcPr anchor="ctr"/>
                </a:tc>
                <a:tc>
                  <a:txBody>
                    <a:bodyPr/>
                    <a:lstStyle/>
                    <a:p>
                      <a:r>
                        <a:rPr lang="en-GB" sz="2000" b="1" dirty="0">
                          <a:solidFill>
                            <a:srgbClr val="E65D00"/>
                          </a:solidFill>
                        </a:rPr>
                        <a:t>Il a </a:t>
                      </a:r>
                      <a:r>
                        <a:rPr lang="en-GB" sz="2000" b="1" dirty="0" err="1">
                          <a:solidFill>
                            <a:srgbClr val="E65D00"/>
                          </a:solidFill>
                        </a:rPr>
                        <a:t>voyagé</a:t>
                      </a:r>
                      <a:r>
                        <a:rPr lang="en-GB" sz="2000" b="0" dirty="0">
                          <a:solidFill>
                            <a:srgbClr val="E65D00"/>
                          </a:solidFill>
                        </a:rPr>
                        <a:t> </a:t>
                      </a:r>
                      <a:r>
                        <a:rPr lang="en-GB" sz="2000" b="0" dirty="0">
                          <a:solidFill>
                            <a:schemeClr val="accent1">
                              <a:lumMod val="50000"/>
                            </a:schemeClr>
                          </a:solidFill>
                        </a:rPr>
                        <a:t>à Lausanne.</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E65D00"/>
                          </a:solidFill>
                        </a:rPr>
                        <a:t>Il y </a:t>
                      </a:r>
                      <a:r>
                        <a:rPr lang="en-GB" sz="2000" b="1" dirty="0" err="1">
                          <a:solidFill>
                            <a:srgbClr val="E65D00"/>
                          </a:solidFill>
                        </a:rPr>
                        <a:t>avait</a:t>
                      </a:r>
                      <a:r>
                        <a:rPr lang="en-GB" sz="2000" dirty="0">
                          <a:solidFill>
                            <a:srgbClr val="E65D00"/>
                          </a:solidFill>
                        </a:rPr>
                        <a:t> </a:t>
                      </a:r>
                      <a:r>
                        <a:rPr lang="en-GB" sz="2000" dirty="0">
                          <a:solidFill>
                            <a:schemeClr val="accent1">
                              <a:lumMod val="50000"/>
                            </a:schemeClr>
                          </a:solidFill>
                        </a:rPr>
                        <a:t>un</a:t>
                      </a:r>
                      <a:r>
                        <a:rPr lang="en-GB" sz="2000" dirty="0">
                          <a:solidFill>
                            <a:srgbClr val="E65D00"/>
                          </a:solidFill>
                        </a:rPr>
                        <a:t> </a:t>
                      </a:r>
                      <a:r>
                        <a:rPr lang="fr-FR" sz="2000" dirty="0">
                          <a:solidFill>
                            <a:schemeClr val="accent1">
                              <a:lumMod val="50000"/>
                            </a:schemeClr>
                          </a:solidFill>
                        </a:rPr>
                        <a:t>grand lac. (le lac = </a:t>
                      </a:r>
                      <a:r>
                        <a:rPr lang="fr-FR" sz="2000" b="1" dirty="0" err="1">
                          <a:solidFill>
                            <a:schemeClr val="accent1">
                              <a:lumMod val="50000"/>
                            </a:schemeClr>
                          </a:solidFill>
                        </a:rPr>
                        <a:t>lake</a:t>
                      </a:r>
                      <a:r>
                        <a:rPr lang="fr-FR" sz="2000" b="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pic>
        <p:nvPicPr>
          <p:cNvPr id="3" name="Picture 2">
            <a:extLst>
              <a:ext uri="{FF2B5EF4-FFF2-40B4-BE49-F238E27FC236}">
                <a16:creationId xmlns:a16="http://schemas.microsoft.com/office/drawing/2014/main" id="{A6C5C185-9224-471E-B852-2869907C4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00" y="3566398"/>
            <a:ext cx="720000" cy="720000"/>
          </a:xfrm>
          <a:prstGeom prst="rect">
            <a:avLst/>
          </a:prstGeom>
        </p:spPr>
      </p:pic>
    </p:spTree>
    <p:extLst>
      <p:ext uri="{BB962C8B-B14F-4D97-AF65-F5344CB8AC3E}">
        <p14:creationId xmlns:p14="http://schemas.microsoft.com/office/powerpoint/2010/main" val="2905551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Jeu des différences (1/3)</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Regarde les deux photos. Utilise les expressions </a:t>
            </a:r>
            <a:r>
              <a:rPr lang="fr-FR" sz="2400" b="1" dirty="0">
                <a:solidFill>
                  <a:srgbClr val="4472C4">
                    <a:lumMod val="50000"/>
                  </a:srgbClr>
                </a:solidFill>
                <a:latin typeface="Century Gothic" panose="020F0302020204030204"/>
              </a:rPr>
              <a:t>« il y a » </a:t>
            </a:r>
            <a:r>
              <a:rPr lang="fr-FR" sz="2400" dirty="0">
                <a:solidFill>
                  <a:srgbClr val="4472C4">
                    <a:lumMod val="50000"/>
                  </a:srgbClr>
                </a:solidFill>
                <a:latin typeface="Century Gothic" panose="020F0302020204030204"/>
              </a:rPr>
              <a:t>et </a:t>
            </a:r>
            <a:r>
              <a:rPr lang="fr-FR" sz="2400" b="1" dirty="0">
                <a:solidFill>
                  <a:srgbClr val="4472C4">
                    <a:lumMod val="50000"/>
                  </a:srgbClr>
                </a:solidFill>
                <a:latin typeface="Century Gothic" panose="020F0302020204030204"/>
              </a:rPr>
              <a:t>« il y avait  » </a:t>
            </a:r>
            <a:r>
              <a:rPr lang="fr-FR" sz="2400" dirty="0">
                <a:solidFill>
                  <a:srgbClr val="4472C4">
                    <a:lumMod val="50000"/>
                  </a:srgbClr>
                </a:solidFill>
                <a:latin typeface="Century Gothic" panose="020F0302020204030204"/>
              </a:rPr>
              <a:t>pour faire des comparaisons. </a:t>
            </a:r>
          </a:p>
        </p:txBody>
      </p:sp>
      <p:sp>
        <p:nvSpPr>
          <p:cNvPr id="9" name="TextBox 8">
            <a:extLst>
              <a:ext uri="{FF2B5EF4-FFF2-40B4-BE49-F238E27FC236}">
                <a16:creationId xmlns:a16="http://schemas.microsoft.com/office/drawing/2014/main" id="{188345C3-12F3-D54D-9C91-23C775768D22}"/>
              </a:ext>
            </a:extLst>
          </p:cNvPr>
          <p:cNvSpPr txBox="1"/>
          <p:nvPr/>
        </p:nvSpPr>
        <p:spPr>
          <a:xfrm>
            <a:off x="180000" y="5427723"/>
            <a:ext cx="11729920" cy="830997"/>
          </a:xfrm>
          <a:prstGeom prst="rect">
            <a:avLst/>
          </a:prstGeom>
          <a:solidFill>
            <a:schemeClr val="bg1"/>
          </a:solidFill>
        </p:spPr>
        <p:txBody>
          <a:bodyPr wrap="square" rtlCol="0">
            <a:spAutoFit/>
          </a:bodyPr>
          <a:lstStyle/>
          <a:p>
            <a:pPr lvl="0" algn="ctr">
              <a:defRPr/>
            </a:pPr>
            <a:r>
              <a:rPr lang="fr-FR" sz="2400" dirty="0">
                <a:solidFill>
                  <a:srgbClr val="4472C4">
                    <a:lumMod val="50000"/>
                  </a:srgbClr>
                </a:solidFill>
                <a:latin typeface="Century Gothic" panose="020F0302020204030204"/>
              </a:rPr>
              <a:t>« </a:t>
            </a:r>
            <a:r>
              <a:rPr lang="fr-FR" sz="2400" dirty="0">
                <a:solidFill>
                  <a:srgbClr val="E86D19"/>
                </a:solidFill>
                <a:latin typeface="Century Gothic" panose="020F0302020204030204"/>
              </a:rPr>
              <a:t>Il y avait </a:t>
            </a:r>
            <a:r>
              <a:rPr lang="fr-FR" sz="2400" dirty="0">
                <a:solidFill>
                  <a:srgbClr val="4472C4">
                    <a:lumMod val="50000"/>
                  </a:srgbClr>
                </a:solidFill>
                <a:latin typeface="Century Gothic" panose="020F0302020204030204"/>
              </a:rPr>
              <a:t>une fenêtre dans le passé, </a:t>
            </a:r>
            <a:r>
              <a:rPr lang="fr-FR" sz="2400" dirty="0">
                <a:solidFill>
                  <a:srgbClr val="E86D19"/>
                </a:solidFill>
                <a:latin typeface="Century Gothic" panose="020F0302020204030204"/>
              </a:rPr>
              <a:t>mais il y a </a:t>
            </a:r>
            <a:r>
              <a:rPr lang="fr-FR" sz="2400" dirty="0">
                <a:solidFill>
                  <a:srgbClr val="4472C4">
                    <a:lumMod val="50000"/>
                  </a:srgbClr>
                </a:solidFill>
                <a:latin typeface="Century Gothic" panose="020F0302020204030204"/>
              </a:rPr>
              <a:t>deux </a:t>
            </a:r>
            <a:r>
              <a:rPr lang="fr-FR" sz="2400" dirty="0">
                <a:solidFill>
                  <a:schemeClr val="accent5">
                    <a:lumMod val="50000"/>
                  </a:schemeClr>
                </a:solidFill>
                <a:latin typeface="Century Gothic" panose="020F0302020204030204"/>
              </a:rPr>
              <a:t>fenêtres </a:t>
            </a:r>
            <a:r>
              <a:rPr lang="fr-FR" sz="2400" dirty="0">
                <a:solidFill>
                  <a:schemeClr val="accent5">
                    <a:lumMod val="50000"/>
                  </a:schemeClr>
                </a:solidFill>
              </a:rPr>
              <a:t>maintenant</a:t>
            </a:r>
            <a:r>
              <a:rPr lang="fr-FR" sz="2400" dirty="0">
                <a:solidFill>
                  <a:schemeClr val="accent5">
                    <a:lumMod val="50000"/>
                  </a:schemeClr>
                </a:solidFill>
                <a:latin typeface="Century Gothic" panose="020F0302020204030204"/>
              </a:rPr>
              <a:t> »</a:t>
            </a:r>
          </a:p>
          <a:p>
            <a:pPr lvl="0" algn="ctr">
              <a:defRPr/>
            </a:pPr>
            <a:r>
              <a:rPr lang="fr-FR" sz="2400" dirty="0">
                <a:solidFill>
                  <a:srgbClr val="4472C4">
                    <a:lumMod val="50000"/>
                  </a:srgbClr>
                </a:solidFill>
                <a:latin typeface="Century Gothic" panose="020F0302020204030204"/>
              </a:rPr>
              <a:t>« </a:t>
            </a:r>
            <a:r>
              <a:rPr lang="fr-FR" sz="2400" dirty="0">
                <a:solidFill>
                  <a:srgbClr val="E86D19"/>
                </a:solidFill>
                <a:latin typeface="Century Gothic" panose="020F0302020204030204"/>
              </a:rPr>
              <a:t>Il y avait </a:t>
            </a:r>
            <a:r>
              <a:rPr lang="fr-FR" sz="2400" dirty="0">
                <a:solidFill>
                  <a:srgbClr val="4472C4">
                    <a:lumMod val="50000"/>
                  </a:srgbClr>
                </a:solidFill>
                <a:latin typeface="Century Gothic" panose="020F0302020204030204"/>
              </a:rPr>
              <a:t>une radio dans le passé, </a:t>
            </a:r>
            <a:r>
              <a:rPr lang="fr-FR" sz="2400" dirty="0">
                <a:solidFill>
                  <a:srgbClr val="E86D19"/>
                </a:solidFill>
                <a:latin typeface="Century Gothic" panose="020F0302020204030204"/>
              </a:rPr>
              <a:t>et</a:t>
            </a:r>
            <a:r>
              <a:rPr lang="fr-FR" sz="2400" dirty="0">
                <a:solidFill>
                  <a:srgbClr val="4472C4">
                    <a:lumMod val="50000"/>
                  </a:srgbClr>
                </a:solidFill>
                <a:latin typeface="Century Gothic" panose="020F0302020204030204"/>
              </a:rPr>
              <a:t> </a:t>
            </a:r>
            <a:r>
              <a:rPr lang="fr-FR" sz="2400" dirty="0">
                <a:solidFill>
                  <a:srgbClr val="E86D19"/>
                </a:solidFill>
                <a:latin typeface="Century Gothic" panose="020F0302020204030204"/>
              </a:rPr>
              <a:t>il y a </a:t>
            </a:r>
            <a:r>
              <a:rPr lang="fr-FR" sz="2400" dirty="0">
                <a:solidFill>
                  <a:srgbClr val="4472C4">
                    <a:lumMod val="50000"/>
                  </a:srgbClr>
                </a:solidFill>
                <a:latin typeface="Century Gothic" panose="020F0302020204030204"/>
              </a:rPr>
              <a:t>une radio </a:t>
            </a:r>
            <a:r>
              <a:rPr lang="fr-FR" sz="2400" dirty="0">
                <a:solidFill>
                  <a:schemeClr val="accent5">
                    <a:lumMod val="50000"/>
                  </a:schemeClr>
                </a:solidFill>
                <a:latin typeface="Century Gothic" panose="020F0302020204030204"/>
              </a:rPr>
              <a:t>aujourd’hui » </a:t>
            </a:r>
          </a:p>
        </p:txBody>
      </p:sp>
      <p:grpSp>
        <p:nvGrpSpPr>
          <p:cNvPr id="2" name="Group 1">
            <a:extLst>
              <a:ext uri="{FF2B5EF4-FFF2-40B4-BE49-F238E27FC236}">
                <a16:creationId xmlns:a16="http://schemas.microsoft.com/office/drawing/2014/main" id="{E02C1A0D-17E3-FC41-96B0-71E561EA454D}"/>
              </a:ext>
            </a:extLst>
          </p:cNvPr>
          <p:cNvGrpSpPr/>
          <p:nvPr/>
        </p:nvGrpSpPr>
        <p:grpSpPr>
          <a:xfrm>
            <a:off x="1564640" y="2224280"/>
            <a:ext cx="9062720" cy="2985861"/>
            <a:chOff x="152718" y="1178059"/>
            <a:chExt cx="11961934" cy="4979627"/>
          </a:xfrm>
        </p:grpSpPr>
        <p:pic>
          <p:nvPicPr>
            <p:cNvPr id="10" name="Picture 9" descr="A picture containing text, floor, wooden&#10;&#10;Description automatically generated">
              <a:extLst>
                <a:ext uri="{FF2B5EF4-FFF2-40B4-BE49-F238E27FC236}">
                  <a16:creationId xmlns:a16="http://schemas.microsoft.com/office/drawing/2014/main" id="{39F6AE76-A945-5B49-AB3C-699B7E867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551" y="2119086"/>
              <a:ext cx="5718371" cy="4038600"/>
            </a:xfrm>
            <a:prstGeom prst="rect">
              <a:avLst/>
            </a:prstGeom>
          </p:spPr>
        </p:pic>
        <p:pic>
          <p:nvPicPr>
            <p:cNvPr id="11" name="Picture 10" descr="A picture containing text, floor, wooden&#10;&#10;Description automatically generated">
              <a:extLst>
                <a:ext uri="{FF2B5EF4-FFF2-40B4-BE49-F238E27FC236}">
                  <a16:creationId xmlns:a16="http://schemas.microsoft.com/office/drawing/2014/main" id="{C9C9E329-1320-AF4B-A10B-0F29A1AAC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80" y="2115457"/>
              <a:ext cx="5718371" cy="4038600"/>
            </a:xfrm>
            <a:prstGeom prst="rect">
              <a:avLst/>
            </a:prstGeom>
          </p:spPr>
        </p:pic>
        <p:sp>
          <p:nvSpPr>
            <p:cNvPr id="12" name="TextBox 11">
              <a:extLst>
                <a:ext uri="{FF2B5EF4-FFF2-40B4-BE49-F238E27FC236}">
                  <a16:creationId xmlns:a16="http://schemas.microsoft.com/office/drawing/2014/main" id="{3FC77969-A565-6345-8B57-5BCA619F89FA}"/>
                </a:ext>
              </a:extLst>
            </p:cNvPr>
            <p:cNvSpPr txBox="1"/>
            <p:nvPr/>
          </p:nvSpPr>
          <p:spPr>
            <a:xfrm>
              <a:off x="282081" y="1178059"/>
              <a:ext cx="5718370" cy="872593"/>
            </a:xfrm>
            <a:prstGeom prst="rect">
              <a:avLst/>
            </a:prstGeom>
            <a:noFill/>
          </p:spPr>
          <p:txBody>
            <a:bodyPr wrap="square" rtlCol="0">
              <a:spAutoFit/>
            </a:bodyPr>
            <a:lstStyle/>
            <a:p>
              <a:pPr algn="ctr"/>
              <a:r>
                <a:rPr lang="en-US" sz="2800" b="1" dirty="0">
                  <a:solidFill>
                    <a:schemeClr val="accent5">
                      <a:lumMod val="50000"/>
                    </a:schemeClr>
                  </a:solidFill>
                </a:rPr>
                <a:t>dans le passé</a:t>
              </a:r>
            </a:p>
          </p:txBody>
        </p:sp>
        <p:sp>
          <p:nvSpPr>
            <p:cNvPr id="13" name="TextBox 12">
              <a:extLst>
                <a:ext uri="{FF2B5EF4-FFF2-40B4-BE49-F238E27FC236}">
                  <a16:creationId xmlns:a16="http://schemas.microsoft.com/office/drawing/2014/main" id="{E772E9D2-D86E-524C-9AB2-CE24533E2C28}"/>
                </a:ext>
              </a:extLst>
            </p:cNvPr>
            <p:cNvSpPr txBox="1"/>
            <p:nvPr/>
          </p:nvSpPr>
          <p:spPr>
            <a:xfrm>
              <a:off x="6191551" y="1192126"/>
              <a:ext cx="5718369" cy="872593"/>
            </a:xfrm>
            <a:prstGeom prst="rect">
              <a:avLst/>
            </a:prstGeom>
            <a:noFill/>
          </p:spPr>
          <p:txBody>
            <a:bodyPr wrap="square" rtlCol="0">
              <a:spAutoFit/>
            </a:bodyPr>
            <a:lstStyle/>
            <a:p>
              <a:pPr algn="ctr"/>
              <a:r>
                <a:rPr lang="en-US" sz="2800" b="1" dirty="0" err="1">
                  <a:solidFill>
                    <a:schemeClr val="accent5">
                      <a:lumMod val="50000"/>
                    </a:schemeClr>
                  </a:solidFill>
                </a:rPr>
                <a:t>aujourd’hui</a:t>
              </a:r>
              <a:endParaRPr lang="en-US" sz="2800" b="1" dirty="0">
                <a:solidFill>
                  <a:schemeClr val="accent5">
                    <a:lumMod val="50000"/>
                  </a:schemeClr>
                </a:solidFill>
              </a:endParaRPr>
            </a:p>
          </p:txBody>
        </p:sp>
        <p:pic>
          <p:nvPicPr>
            <p:cNvPr id="14" name="Picture 13" descr="A white cabinet with drawers&#10;&#10;Description automatically generated with medium confidence">
              <a:extLst>
                <a:ext uri="{FF2B5EF4-FFF2-40B4-BE49-F238E27FC236}">
                  <a16:creationId xmlns:a16="http://schemas.microsoft.com/office/drawing/2014/main" id="{016899BA-44AA-0946-98F7-9184FD860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18" y="3643920"/>
              <a:ext cx="3233384" cy="2036021"/>
            </a:xfrm>
            <a:prstGeom prst="rect">
              <a:avLst/>
            </a:prstGeom>
          </p:spPr>
        </p:pic>
        <p:pic>
          <p:nvPicPr>
            <p:cNvPr id="15" name="Picture 14" descr="Icon&#10;&#10;Description automatically generated">
              <a:extLst>
                <a:ext uri="{FF2B5EF4-FFF2-40B4-BE49-F238E27FC236}">
                  <a16:creationId xmlns:a16="http://schemas.microsoft.com/office/drawing/2014/main" id="{34A29DCD-76F1-514B-8168-D0B0864F2C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8622" y="2449406"/>
              <a:ext cx="1890687" cy="1680939"/>
            </a:xfrm>
            <a:prstGeom prst="rect">
              <a:avLst/>
            </a:prstGeom>
          </p:spPr>
        </p:pic>
        <p:pic>
          <p:nvPicPr>
            <p:cNvPr id="16" name="Picture 15" descr="A stack of books&#10;&#10;Description automatically generated with medium confidence">
              <a:extLst>
                <a:ext uri="{FF2B5EF4-FFF2-40B4-BE49-F238E27FC236}">
                  <a16:creationId xmlns:a16="http://schemas.microsoft.com/office/drawing/2014/main" id="{6FD6BC29-2BD6-1548-9B02-8EE3534F6F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754" y="3770638"/>
              <a:ext cx="1030346" cy="1007807"/>
            </a:xfrm>
            <a:prstGeom prst="rect">
              <a:avLst/>
            </a:prstGeom>
          </p:spPr>
        </p:pic>
        <p:pic>
          <p:nvPicPr>
            <p:cNvPr id="17" name="Picture 16" descr="A close-up of a camera&#10;&#10;Description automatically generated with low confidence">
              <a:extLst>
                <a:ext uri="{FF2B5EF4-FFF2-40B4-BE49-F238E27FC236}">
                  <a16:creationId xmlns:a16="http://schemas.microsoft.com/office/drawing/2014/main" id="{5A7F851D-7DEE-3942-8C14-1F3D1E1321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091" y="2639118"/>
              <a:ext cx="1026093" cy="1124486"/>
            </a:xfrm>
            <a:prstGeom prst="rect">
              <a:avLst/>
            </a:prstGeom>
          </p:spPr>
        </p:pic>
        <p:pic>
          <p:nvPicPr>
            <p:cNvPr id="18" name="Picture 17" descr="Icon&#10;&#10;Description automatically generated">
              <a:extLst>
                <a:ext uri="{FF2B5EF4-FFF2-40B4-BE49-F238E27FC236}">
                  <a16:creationId xmlns:a16="http://schemas.microsoft.com/office/drawing/2014/main" id="{C7CC6063-1248-7548-A2EE-EF5563396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2638" y="2453818"/>
              <a:ext cx="1890687" cy="1680939"/>
            </a:xfrm>
            <a:prstGeom prst="rect">
              <a:avLst/>
            </a:prstGeom>
          </p:spPr>
        </p:pic>
        <p:pic>
          <p:nvPicPr>
            <p:cNvPr id="19" name="Picture 18" descr="Icon&#10;&#10;Description automatically generated">
              <a:extLst>
                <a:ext uri="{FF2B5EF4-FFF2-40B4-BE49-F238E27FC236}">
                  <a16:creationId xmlns:a16="http://schemas.microsoft.com/office/drawing/2014/main" id="{2D951100-D023-1244-A58C-76FD2C7A7A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345" y="2457447"/>
              <a:ext cx="1890687" cy="168093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CDEEB3C2-2447-204E-BA8B-4387F1B452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6907" y="3815160"/>
              <a:ext cx="2830969" cy="1685311"/>
            </a:xfrm>
            <a:prstGeom prst="rect">
              <a:avLst/>
            </a:prstGeom>
          </p:spPr>
        </p:pic>
        <p:pic>
          <p:nvPicPr>
            <p:cNvPr id="21" name="Picture 20">
              <a:extLst>
                <a:ext uri="{FF2B5EF4-FFF2-40B4-BE49-F238E27FC236}">
                  <a16:creationId xmlns:a16="http://schemas.microsoft.com/office/drawing/2014/main" id="{70DD68CC-8B33-CC4E-B995-18CD222416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485" y="4868346"/>
              <a:ext cx="1199452" cy="1124486"/>
            </a:xfrm>
            <a:prstGeom prst="rect">
              <a:avLst/>
            </a:prstGeom>
          </p:spPr>
        </p:pic>
        <p:pic>
          <p:nvPicPr>
            <p:cNvPr id="22" name="Picture 21" descr="A white cabinet with drawers&#10;&#10;Description automatically generated with medium confidence">
              <a:extLst>
                <a:ext uri="{FF2B5EF4-FFF2-40B4-BE49-F238E27FC236}">
                  <a16:creationId xmlns:a16="http://schemas.microsoft.com/office/drawing/2014/main" id="{70CD6E0A-B3EF-8D4B-B3DB-71A1CA2CD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439" y="3712256"/>
              <a:ext cx="3233384" cy="2036021"/>
            </a:xfrm>
            <a:prstGeom prst="rect">
              <a:avLst/>
            </a:prstGeom>
          </p:spPr>
        </p:pic>
        <p:pic>
          <p:nvPicPr>
            <p:cNvPr id="23" name="Picture 22" descr="A computer with a blue screen&#10;&#10;Description automatically generated with low confidence">
              <a:extLst>
                <a:ext uri="{FF2B5EF4-FFF2-40B4-BE49-F238E27FC236}">
                  <a16:creationId xmlns:a16="http://schemas.microsoft.com/office/drawing/2014/main" id="{7881E392-2485-1E44-8A3F-ABE0E6D599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61652">
              <a:off x="6498466" y="3760210"/>
              <a:ext cx="1347017" cy="1258619"/>
            </a:xfrm>
            <a:prstGeom prst="rect">
              <a:avLst/>
            </a:prstGeom>
          </p:spPr>
        </p:pic>
        <p:pic>
          <p:nvPicPr>
            <p:cNvPr id="24" name="Picture 23" descr="A close-up of a camera&#10;&#10;Description automatically generated with low confidence">
              <a:extLst>
                <a:ext uri="{FF2B5EF4-FFF2-40B4-BE49-F238E27FC236}">
                  <a16:creationId xmlns:a16="http://schemas.microsoft.com/office/drawing/2014/main" id="{66B35FC5-2CD9-DD4B-81B1-0DA4F12231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7844" y="2727632"/>
              <a:ext cx="1026093" cy="1124486"/>
            </a:xfrm>
            <a:prstGeom prst="rect">
              <a:avLst/>
            </a:prstGeom>
          </p:spPr>
        </p:pic>
        <p:pic>
          <p:nvPicPr>
            <p:cNvPr id="25" name="Picture 24">
              <a:extLst>
                <a:ext uri="{FF2B5EF4-FFF2-40B4-BE49-F238E27FC236}">
                  <a16:creationId xmlns:a16="http://schemas.microsoft.com/office/drawing/2014/main" id="{C60CC50F-F5A2-924A-A1D6-3E353DDDF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4790" y="4885374"/>
              <a:ext cx="1199452" cy="1124486"/>
            </a:xfrm>
            <a:prstGeom prst="rect">
              <a:avLst/>
            </a:prstGeom>
          </p:spPr>
        </p:pic>
        <p:pic>
          <p:nvPicPr>
            <p:cNvPr id="26" name="Picture 25">
              <a:extLst>
                <a:ext uri="{FF2B5EF4-FFF2-40B4-BE49-F238E27FC236}">
                  <a16:creationId xmlns:a16="http://schemas.microsoft.com/office/drawing/2014/main" id="{E8B670E9-BEF6-6A43-84F5-2B0CBCD0BF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0547" y="4868346"/>
              <a:ext cx="1199452" cy="1124486"/>
            </a:xfrm>
            <a:prstGeom prst="rect">
              <a:avLst/>
            </a:prstGeom>
          </p:spPr>
        </p:pic>
        <p:pic>
          <p:nvPicPr>
            <p:cNvPr id="27" name="Picture 26" descr="A white cabinet with drawers&#10;&#10;Description automatically generated with medium confidence">
              <a:extLst>
                <a:ext uri="{FF2B5EF4-FFF2-40B4-BE49-F238E27FC236}">
                  <a16:creationId xmlns:a16="http://schemas.microsoft.com/office/drawing/2014/main" id="{8F29F442-3197-CA40-9485-D8D74AB06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268" y="3708626"/>
              <a:ext cx="3233384" cy="2036021"/>
            </a:xfrm>
            <a:prstGeom prst="rect">
              <a:avLst/>
            </a:prstGeom>
          </p:spPr>
        </p:pic>
        <p:pic>
          <p:nvPicPr>
            <p:cNvPr id="28" name="Picture 27">
              <a:extLst>
                <a:ext uri="{FF2B5EF4-FFF2-40B4-BE49-F238E27FC236}">
                  <a16:creationId xmlns:a16="http://schemas.microsoft.com/office/drawing/2014/main" id="{D81F32AA-B45B-6A4B-9F43-D99E015C00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9168" y="4868346"/>
              <a:ext cx="1199452" cy="1124486"/>
            </a:xfrm>
            <a:prstGeom prst="rect">
              <a:avLst/>
            </a:prstGeom>
          </p:spPr>
        </p:pic>
        <p:pic>
          <p:nvPicPr>
            <p:cNvPr id="29" name="Picture 28" descr="Shape&#10;&#10;Description automatically generated">
              <a:extLst>
                <a:ext uri="{FF2B5EF4-FFF2-40B4-BE49-F238E27FC236}">
                  <a16:creationId xmlns:a16="http://schemas.microsoft.com/office/drawing/2014/main" id="{3862BC35-B201-1846-BF39-587CF673BB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3564" y="4928671"/>
              <a:ext cx="1193571" cy="1133892"/>
            </a:xfrm>
            <a:prstGeom prst="rect">
              <a:avLst/>
            </a:prstGeom>
          </p:spPr>
        </p:pic>
        <p:pic>
          <p:nvPicPr>
            <p:cNvPr id="30" name="Picture 29" descr="Shape&#10;&#10;Description automatically generated">
              <a:extLst>
                <a:ext uri="{FF2B5EF4-FFF2-40B4-BE49-F238E27FC236}">
                  <a16:creationId xmlns:a16="http://schemas.microsoft.com/office/drawing/2014/main" id="{F081426B-737D-5C48-BD57-8AB3D492C3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11944" y="4942607"/>
              <a:ext cx="1193571" cy="1133892"/>
            </a:xfrm>
            <a:prstGeom prst="rect">
              <a:avLst/>
            </a:prstGeom>
          </p:spPr>
        </p:pic>
      </p:grpSp>
      <p:pic>
        <p:nvPicPr>
          <p:cNvPr id="31" name="Picture 30" descr="A stack of books&#10;&#10;Description automatically generated with medium confidence">
            <a:extLst>
              <a:ext uri="{FF2B5EF4-FFF2-40B4-BE49-F238E27FC236}">
                <a16:creationId xmlns:a16="http://schemas.microsoft.com/office/drawing/2014/main" id="{329D6C42-3BEB-E94F-8471-1E83D6745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8329" y="3847771"/>
            <a:ext cx="780621" cy="604297"/>
          </a:xfrm>
          <a:prstGeom prst="rect">
            <a:avLst/>
          </a:prstGeom>
        </p:spPr>
      </p:pic>
    </p:spTree>
    <p:extLst>
      <p:ext uri="{BB962C8B-B14F-4D97-AF65-F5344CB8AC3E}">
        <p14:creationId xmlns:p14="http://schemas.microsoft.com/office/powerpoint/2010/main" val="6360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open </a:t>
            </a:r>
            <a:r>
              <a:rPr lang="en-GB" sz="10000" b="1" dirty="0" err="1">
                <a:solidFill>
                  <a:srgbClr val="1F4E79"/>
                </a:solidFill>
                <a:latin typeface="Century Gothic" panose="020B0502020202020204" pitchFamily="34" charset="0"/>
                <a:cs typeface="Calibri" panose="020F0502020204030204" pitchFamily="34" charset="0"/>
              </a:rPr>
              <a:t>eu</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289876" y="44869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18633116-4CCB-4072-ABB4-F46786BB0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42" y="2371018"/>
            <a:ext cx="2077915" cy="1886631"/>
          </a:xfrm>
          <a:prstGeom prst="rect">
            <a:avLst/>
          </a:prstGeom>
        </p:spPr>
      </p:pic>
    </p:spTree>
    <p:extLst>
      <p:ext uri="{BB962C8B-B14F-4D97-AF65-F5344CB8AC3E}">
        <p14:creationId xmlns:p14="http://schemas.microsoft.com/office/powerpoint/2010/main" val="5483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Jeu des différences (2/3)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ext, floor, wooden&#10;&#10;Description automatically generated">
            <a:extLst>
              <a:ext uri="{FF2B5EF4-FFF2-40B4-BE49-F238E27FC236}">
                <a16:creationId xmlns:a16="http://schemas.microsoft.com/office/drawing/2014/main" id="{D6A8C68E-5AF1-5145-BE00-4FCAD11E8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551" y="2119086"/>
            <a:ext cx="5718371" cy="4038600"/>
          </a:xfrm>
          <a:prstGeom prst="rect">
            <a:avLst/>
          </a:prstGeom>
        </p:spPr>
      </p:pic>
      <p:pic>
        <p:nvPicPr>
          <p:cNvPr id="10" name="Picture 9" descr="A picture containing text, floor, wooden&#10;&#10;Description automatically generated">
            <a:extLst>
              <a:ext uri="{FF2B5EF4-FFF2-40B4-BE49-F238E27FC236}">
                <a16:creationId xmlns:a16="http://schemas.microsoft.com/office/drawing/2014/main" id="{FD96A391-7A04-5B4E-80E2-DCB58A9EF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80" y="2115457"/>
            <a:ext cx="5718371" cy="4038600"/>
          </a:xfrm>
          <a:prstGeom prst="rect">
            <a:avLst/>
          </a:prstGeom>
        </p:spPr>
      </p:pic>
      <p:sp>
        <p:nvSpPr>
          <p:cNvPr id="5" name="TextBox 4">
            <a:extLst>
              <a:ext uri="{FF2B5EF4-FFF2-40B4-BE49-F238E27FC236}">
                <a16:creationId xmlns:a16="http://schemas.microsoft.com/office/drawing/2014/main" id="{4E43A85F-839C-4A4A-8D16-F566E3251766}"/>
              </a:ext>
            </a:extLst>
          </p:cNvPr>
          <p:cNvSpPr txBox="1"/>
          <p:nvPr/>
        </p:nvSpPr>
        <p:spPr>
          <a:xfrm>
            <a:off x="282080" y="1178059"/>
            <a:ext cx="5718371" cy="923330"/>
          </a:xfrm>
          <a:prstGeom prst="rect">
            <a:avLst/>
          </a:prstGeom>
          <a:noFill/>
        </p:spPr>
        <p:txBody>
          <a:bodyPr wrap="square" rtlCol="0">
            <a:spAutoFit/>
          </a:bodyPr>
          <a:lstStyle/>
          <a:p>
            <a:pPr algn="ctr"/>
            <a:r>
              <a:rPr lang="en-US" sz="5400" b="1" dirty="0">
                <a:solidFill>
                  <a:schemeClr val="accent5">
                    <a:lumMod val="50000"/>
                  </a:schemeClr>
                </a:solidFill>
              </a:rPr>
              <a:t>dans le passé</a:t>
            </a:r>
          </a:p>
        </p:txBody>
      </p:sp>
      <p:sp>
        <p:nvSpPr>
          <p:cNvPr id="11" name="TextBox 10">
            <a:extLst>
              <a:ext uri="{FF2B5EF4-FFF2-40B4-BE49-F238E27FC236}">
                <a16:creationId xmlns:a16="http://schemas.microsoft.com/office/drawing/2014/main" id="{1EC16A0B-F09E-C54C-8580-ADCD8A48A189}"/>
              </a:ext>
            </a:extLst>
          </p:cNvPr>
          <p:cNvSpPr txBox="1"/>
          <p:nvPr/>
        </p:nvSpPr>
        <p:spPr>
          <a:xfrm>
            <a:off x="6191551" y="1192126"/>
            <a:ext cx="5718369" cy="923330"/>
          </a:xfrm>
          <a:prstGeom prst="rect">
            <a:avLst/>
          </a:prstGeom>
          <a:noFill/>
        </p:spPr>
        <p:txBody>
          <a:bodyPr wrap="square" rtlCol="0">
            <a:spAutoFit/>
          </a:bodyPr>
          <a:lstStyle/>
          <a:p>
            <a:pPr algn="ctr"/>
            <a:r>
              <a:rPr lang="en-US" sz="5400" b="1" dirty="0" err="1">
                <a:solidFill>
                  <a:schemeClr val="accent5">
                    <a:lumMod val="50000"/>
                  </a:schemeClr>
                </a:solidFill>
              </a:rPr>
              <a:t>aujourd’hui</a:t>
            </a:r>
            <a:endParaRPr lang="en-US" sz="5400" b="1" dirty="0">
              <a:solidFill>
                <a:schemeClr val="accent5">
                  <a:lumMod val="50000"/>
                </a:schemeClr>
              </a:solidFill>
            </a:endParaRPr>
          </a:p>
        </p:txBody>
      </p:sp>
      <p:pic>
        <p:nvPicPr>
          <p:cNvPr id="16" name="Picture 15" descr="A white cabinet with drawers&#10;&#10;Description automatically generated with medium confidence">
            <a:extLst>
              <a:ext uri="{FF2B5EF4-FFF2-40B4-BE49-F238E27FC236}">
                <a16:creationId xmlns:a16="http://schemas.microsoft.com/office/drawing/2014/main" id="{7F7165A6-49DF-5744-B33D-2B0B41AD0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18" y="3643920"/>
            <a:ext cx="3233384" cy="2036021"/>
          </a:xfrm>
          <a:prstGeom prst="rect">
            <a:avLst/>
          </a:prstGeom>
        </p:spPr>
      </p:pic>
      <p:pic>
        <p:nvPicPr>
          <p:cNvPr id="22" name="Picture 21" descr="Icon&#10;&#10;Description automatically generated">
            <a:extLst>
              <a:ext uri="{FF2B5EF4-FFF2-40B4-BE49-F238E27FC236}">
                <a16:creationId xmlns:a16="http://schemas.microsoft.com/office/drawing/2014/main" id="{3CA8AD65-7014-7F4F-ADC8-085D866A3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8622" y="2449406"/>
            <a:ext cx="1890687" cy="1680939"/>
          </a:xfrm>
          <a:prstGeom prst="rect">
            <a:avLst/>
          </a:prstGeom>
        </p:spPr>
      </p:pic>
      <p:pic>
        <p:nvPicPr>
          <p:cNvPr id="26" name="Picture 25" descr="A stack of books&#10;&#10;Description automatically generated with medium confidence">
            <a:extLst>
              <a:ext uri="{FF2B5EF4-FFF2-40B4-BE49-F238E27FC236}">
                <a16:creationId xmlns:a16="http://schemas.microsoft.com/office/drawing/2014/main" id="{DBA118DC-EA8F-684D-B5D0-96A70BC85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754" y="3770638"/>
            <a:ext cx="1030346" cy="1007807"/>
          </a:xfrm>
          <a:prstGeom prst="rect">
            <a:avLst/>
          </a:prstGeom>
        </p:spPr>
      </p:pic>
      <p:pic>
        <p:nvPicPr>
          <p:cNvPr id="28" name="Picture 27" descr="A close-up of a camera&#10;&#10;Description automatically generated with low confidence">
            <a:extLst>
              <a:ext uri="{FF2B5EF4-FFF2-40B4-BE49-F238E27FC236}">
                <a16:creationId xmlns:a16="http://schemas.microsoft.com/office/drawing/2014/main" id="{6F31F55F-7DB8-0541-BB90-CFA0651DD2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091" y="2639118"/>
            <a:ext cx="1026093" cy="1124486"/>
          </a:xfrm>
          <a:prstGeom prst="rect">
            <a:avLst/>
          </a:prstGeom>
        </p:spPr>
      </p:pic>
      <p:pic>
        <p:nvPicPr>
          <p:cNvPr id="29" name="Picture 28" descr="Icon&#10;&#10;Description automatically generated">
            <a:extLst>
              <a:ext uri="{FF2B5EF4-FFF2-40B4-BE49-F238E27FC236}">
                <a16:creationId xmlns:a16="http://schemas.microsoft.com/office/drawing/2014/main" id="{5912AEAF-ADC9-C240-8DFE-175E65557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2638" y="2453818"/>
            <a:ext cx="1890687" cy="1680939"/>
          </a:xfrm>
          <a:prstGeom prst="rect">
            <a:avLst/>
          </a:prstGeom>
        </p:spPr>
      </p:pic>
      <p:pic>
        <p:nvPicPr>
          <p:cNvPr id="30" name="Picture 29" descr="Icon&#10;&#10;Description automatically generated">
            <a:extLst>
              <a:ext uri="{FF2B5EF4-FFF2-40B4-BE49-F238E27FC236}">
                <a16:creationId xmlns:a16="http://schemas.microsoft.com/office/drawing/2014/main" id="{828F817B-DD8C-BA4F-9361-6485C1731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345" y="2457447"/>
            <a:ext cx="1890687" cy="168093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09D51952-1BE1-DD46-983C-A588A3A9C2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6907" y="3815160"/>
            <a:ext cx="2830969" cy="1685311"/>
          </a:xfrm>
          <a:prstGeom prst="rect">
            <a:avLst/>
          </a:prstGeom>
        </p:spPr>
      </p:pic>
      <p:pic>
        <p:nvPicPr>
          <p:cNvPr id="14" name="Picture 13">
            <a:extLst>
              <a:ext uri="{FF2B5EF4-FFF2-40B4-BE49-F238E27FC236}">
                <a16:creationId xmlns:a16="http://schemas.microsoft.com/office/drawing/2014/main" id="{1A15134E-7E89-7B49-A5AF-8A08B70118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485" y="4868346"/>
            <a:ext cx="1199452" cy="1124486"/>
          </a:xfrm>
          <a:prstGeom prst="rect">
            <a:avLst/>
          </a:prstGeom>
        </p:spPr>
      </p:pic>
      <p:pic>
        <p:nvPicPr>
          <p:cNvPr id="21" name="Picture 20" descr="A white cabinet with drawers&#10;&#10;Description automatically generated with medium confidence">
            <a:extLst>
              <a:ext uri="{FF2B5EF4-FFF2-40B4-BE49-F238E27FC236}">
                <a16:creationId xmlns:a16="http://schemas.microsoft.com/office/drawing/2014/main" id="{DDA108E1-11DB-6944-B8DB-ECB36178E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439" y="3712256"/>
            <a:ext cx="3233384" cy="2036021"/>
          </a:xfrm>
          <a:prstGeom prst="rect">
            <a:avLst/>
          </a:prstGeom>
        </p:spPr>
      </p:pic>
      <p:pic>
        <p:nvPicPr>
          <p:cNvPr id="18" name="Picture 17" descr="A computer with a blue screen&#10;&#10;Description automatically generated with low confidence">
            <a:extLst>
              <a:ext uri="{FF2B5EF4-FFF2-40B4-BE49-F238E27FC236}">
                <a16:creationId xmlns:a16="http://schemas.microsoft.com/office/drawing/2014/main" id="{1EB85552-8EFD-0349-B894-C82B16D690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61652">
            <a:off x="6498466" y="3760210"/>
            <a:ext cx="1347017" cy="1258619"/>
          </a:xfrm>
          <a:prstGeom prst="rect">
            <a:avLst/>
          </a:prstGeom>
        </p:spPr>
      </p:pic>
      <p:pic>
        <p:nvPicPr>
          <p:cNvPr id="23" name="Picture 22" descr="A close-up of a camera&#10;&#10;Description automatically generated with low confidence">
            <a:extLst>
              <a:ext uri="{FF2B5EF4-FFF2-40B4-BE49-F238E27FC236}">
                <a16:creationId xmlns:a16="http://schemas.microsoft.com/office/drawing/2014/main" id="{D95E57CA-0216-8A44-A0DD-65CD0A3E52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7844" y="2727632"/>
            <a:ext cx="1026093" cy="1124486"/>
          </a:xfrm>
          <a:prstGeom prst="rect">
            <a:avLst/>
          </a:prstGeom>
        </p:spPr>
      </p:pic>
      <p:pic>
        <p:nvPicPr>
          <p:cNvPr id="25" name="Picture 24">
            <a:extLst>
              <a:ext uri="{FF2B5EF4-FFF2-40B4-BE49-F238E27FC236}">
                <a16:creationId xmlns:a16="http://schemas.microsoft.com/office/drawing/2014/main" id="{7FC510B4-8FE4-3B4B-A2A7-6151FBA81F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4790" y="4885374"/>
            <a:ext cx="1199452" cy="1124486"/>
          </a:xfrm>
          <a:prstGeom prst="rect">
            <a:avLst/>
          </a:prstGeom>
        </p:spPr>
      </p:pic>
      <p:pic>
        <p:nvPicPr>
          <p:cNvPr id="27" name="Picture 26">
            <a:extLst>
              <a:ext uri="{FF2B5EF4-FFF2-40B4-BE49-F238E27FC236}">
                <a16:creationId xmlns:a16="http://schemas.microsoft.com/office/drawing/2014/main" id="{4EF3663C-24B9-AF4E-B5E2-AB0C8893E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0547" y="4868346"/>
            <a:ext cx="1199452" cy="1124486"/>
          </a:xfrm>
          <a:prstGeom prst="rect">
            <a:avLst/>
          </a:prstGeom>
        </p:spPr>
      </p:pic>
      <p:pic>
        <p:nvPicPr>
          <p:cNvPr id="33" name="Picture 32" descr="A white cabinet with drawers&#10;&#10;Description automatically generated with medium confidence">
            <a:extLst>
              <a:ext uri="{FF2B5EF4-FFF2-40B4-BE49-F238E27FC236}">
                <a16:creationId xmlns:a16="http://schemas.microsoft.com/office/drawing/2014/main" id="{24EA9ABD-DFD1-5D48-AA83-45C576885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268" y="3708626"/>
            <a:ext cx="3233384" cy="2036021"/>
          </a:xfrm>
          <a:prstGeom prst="rect">
            <a:avLst/>
          </a:prstGeom>
        </p:spPr>
      </p:pic>
      <p:pic>
        <p:nvPicPr>
          <p:cNvPr id="31" name="Picture 30">
            <a:extLst>
              <a:ext uri="{FF2B5EF4-FFF2-40B4-BE49-F238E27FC236}">
                <a16:creationId xmlns:a16="http://schemas.microsoft.com/office/drawing/2014/main" id="{A78D1CC1-A738-A747-BBDE-728E60D4E8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9168" y="4868346"/>
            <a:ext cx="1199452" cy="1124486"/>
          </a:xfrm>
          <a:prstGeom prst="rect">
            <a:avLst/>
          </a:prstGeom>
        </p:spPr>
      </p:pic>
      <p:pic>
        <p:nvPicPr>
          <p:cNvPr id="24" name="Picture 23" descr="Shape&#10;&#10;Description automatically generated">
            <a:extLst>
              <a:ext uri="{FF2B5EF4-FFF2-40B4-BE49-F238E27FC236}">
                <a16:creationId xmlns:a16="http://schemas.microsoft.com/office/drawing/2014/main" id="{6C26BA48-F04A-9B4B-A4D4-18E0AF0310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3564" y="4928671"/>
            <a:ext cx="1193571" cy="1133892"/>
          </a:xfrm>
          <a:prstGeom prst="rect">
            <a:avLst/>
          </a:prstGeom>
        </p:spPr>
      </p:pic>
      <p:pic>
        <p:nvPicPr>
          <p:cNvPr id="32" name="Picture 31" descr="Shape&#10;&#10;Description automatically generated">
            <a:extLst>
              <a:ext uri="{FF2B5EF4-FFF2-40B4-BE49-F238E27FC236}">
                <a16:creationId xmlns:a16="http://schemas.microsoft.com/office/drawing/2014/main" id="{244FF9F6-015B-2F49-9101-D8F46972C1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11944" y="4942607"/>
            <a:ext cx="1193571" cy="1133892"/>
          </a:xfrm>
          <a:prstGeom prst="rect">
            <a:avLst/>
          </a:prstGeom>
        </p:spPr>
      </p:pic>
      <p:pic>
        <p:nvPicPr>
          <p:cNvPr id="34" name="Picture 33" descr="A stack of books&#10;&#10;Description automatically generated with medium confidence">
            <a:extLst>
              <a:ext uri="{FF2B5EF4-FFF2-40B4-BE49-F238E27FC236}">
                <a16:creationId xmlns:a16="http://schemas.microsoft.com/office/drawing/2014/main" id="{6A2AF510-14F9-6E45-AE24-B0F094494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7299" y="3852118"/>
            <a:ext cx="1030346" cy="1007807"/>
          </a:xfrm>
          <a:prstGeom prst="rect">
            <a:avLst/>
          </a:prstGeom>
        </p:spPr>
      </p:pic>
    </p:spTree>
    <p:extLst>
      <p:ext uri="{BB962C8B-B14F-4D97-AF65-F5344CB8AC3E}">
        <p14:creationId xmlns:p14="http://schemas.microsoft.com/office/powerpoint/2010/main" val="3663972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Jeu des différences (3/3)</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D6A8C68E-5AF1-5145-BE00-4FCAD11E8D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34639" y="2119086"/>
            <a:ext cx="5232194" cy="4038600"/>
          </a:xfrm>
          <a:prstGeom prst="rect">
            <a:avLst/>
          </a:prstGeom>
        </p:spPr>
      </p:pic>
      <p:pic>
        <p:nvPicPr>
          <p:cNvPr id="10" name="Picture 9">
            <a:extLst>
              <a:ext uri="{FF2B5EF4-FFF2-40B4-BE49-F238E27FC236}">
                <a16:creationId xmlns:a16="http://schemas.microsoft.com/office/drawing/2014/main" id="{FD96A391-7A04-5B4E-80E2-DCB58A9EF3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5168" y="2115457"/>
            <a:ext cx="5232194" cy="4038600"/>
          </a:xfrm>
          <a:prstGeom prst="rect">
            <a:avLst/>
          </a:prstGeom>
        </p:spPr>
      </p:pic>
      <p:sp>
        <p:nvSpPr>
          <p:cNvPr id="5" name="TextBox 4">
            <a:extLst>
              <a:ext uri="{FF2B5EF4-FFF2-40B4-BE49-F238E27FC236}">
                <a16:creationId xmlns:a16="http://schemas.microsoft.com/office/drawing/2014/main" id="{4E43A85F-839C-4A4A-8D16-F566E3251766}"/>
              </a:ext>
            </a:extLst>
          </p:cNvPr>
          <p:cNvSpPr txBox="1"/>
          <p:nvPr/>
        </p:nvSpPr>
        <p:spPr>
          <a:xfrm>
            <a:off x="282080" y="1178059"/>
            <a:ext cx="5718371" cy="923330"/>
          </a:xfrm>
          <a:prstGeom prst="rect">
            <a:avLst/>
          </a:prstGeom>
          <a:noFill/>
        </p:spPr>
        <p:txBody>
          <a:bodyPr wrap="square" rtlCol="0">
            <a:spAutoFit/>
          </a:bodyPr>
          <a:lstStyle/>
          <a:p>
            <a:pPr algn="ctr"/>
            <a:r>
              <a:rPr lang="en-US" sz="5400" b="1" dirty="0">
                <a:solidFill>
                  <a:schemeClr val="accent5">
                    <a:lumMod val="50000"/>
                  </a:schemeClr>
                </a:solidFill>
              </a:rPr>
              <a:t>dans le passé</a:t>
            </a:r>
          </a:p>
        </p:txBody>
      </p:sp>
      <p:sp>
        <p:nvSpPr>
          <p:cNvPr id="11" name="TextBox 10">
            <a:extLst>
              <a:ext uri="{FF2B5EF4-FFF2-40B4-BE49-F238E27FC236}">
                <a16:creationId xmlns:a16="http://schemas.microsoft.com/office/drawing/2014/main" id="{1EC16A0B-F09E-C54C-8580-ADCD8A48A189}"/>
              </a:ext>
            </a:extLst>
          </p:cNvPr>
          <p:cNvSpPr txBox="1"/>
          <p:nvPr/>
        </p:nvSpPr>
        <p:spPr>
          <a:xfrm>
            <a:off x="6191551" y="1192126"/>
            <a:ext cx="5718369" cy="923330"/>
          </a:xfrm>
          <a:prstGeom prst="rect">
            <a:avLst/>
          </a:prstGeom>
          <a:noFill/>
        </p:spPr>
        <p:txBody>
          <a:bodyPr wrap="square" rtlCol="0">
            <a:spAutoFit/>
          </a:bodyPr>
          <a:lstStyle/>
          <a:p>
            <a:pPr algn="ctr"/>
            <a:r>
              <a:rPr lang="en-US" sz="5400" b="1" dirty="0" err="1">
                <a:solidFill>
                  <a:schemeClr val="accent5">
                    <a:lumMod val="50000"/>
                  </a:schemeClr>
                </a:solidFill>
              </a:rPr>
              <a:t>aujourd’hui</a:t>
            </a:r>
            <a:endParaRPr lang="en-US" sz="5400" b="1" dirty="0">
              <a:solidFill>
                <a:schemeClr val="accent5">
                  <a:lumMod val="50000"/>
                </a:schemeClr>
              </a:solidFill>
            </a:endParaRPr>
          </a:p>
        </p:txBody>
      </p:sp>
      <p:pic>
        <p:nvPicPr>
          <p:cNvPr id="41" name="Picture 40" descr="Icon&#10;&#10;Description automatically generated">
            <a:extLst>
              <a:ext uri="{FF2B5EF4-FFF2-40B4-BE49-F238E27FC236}">
                <a16:creationId xmlns:a16="http://schemas.microsoft.com/office/drawing/2014/main" id="{67AD7621-EA6E-F442-970B-F6C6FD685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059244"/>
            <a:ext cx="2596689" cy="2596689"/>
          </a:xfrm>
          <a:prstGeom prst="rect">
            <a:avLst/>
          </a:prstGeom>
        </p:spPr>
      </p:pic>
      <p:pic>
        <p:nvPicPr>
          <p:cNvPr id="42" name="Picture 41" descr="Icon&#10;&#10;Description automatically generated">
            <a:extLst>
              <a:ext uri="{FF2B5EF4-FFF2-40B4-BE49-F238E27FC236}">
                <a16:creationId xmlns:a16="http://schemas.microsoft.com/office/drawing/2014/main" id="{EDA13E2F-5A69-1640-A7AC-D6FE64E973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3" y="3083252"/>
            <a:ext cx="2596689" cy="2596689"/>
          </a:xfrm>
          <a:prstGeom prst="rect">
            <a:avLst/>
          </a:prstGeom>
        </p:spPr>
      </p:pic>
      <p:pic>
        <p:nvPicPr>
          <p:cNvPr id="43" name="Picture 42" descr="Icon&#10;&#10;Description automatically generated">
            <a:extLst>
              <a:ext uri="{FF2B5EF4-FFF2-40B4-BE49-F238E27FC236}">
                <a16:creationId xmlns:a16="http://schemas.microsoft.com/office/drawing/2014/main" id="{BFF3AF10-E31E-104D-A91E-93F364BB3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406" y="3059244"/>
            <a:ext cx="2596689" cy="2596689"/>
          </a:xfrm>
          <a:prstGeom prst="rect">
            <a:avLst/>
          </a:prstGeom>
        </p:spPr>
      </p:pic>
      <p:pic>
        <p:nvPicPr>
          <p:cNvPr id="45" name="Picture 44" descr="A red sports car&#10;&#10;Description automatically generated with medium confidence">
            <a:extLst>
              <a:ext uri="{FF2B5EF4-FFF2-40B4-BE49-F238E27FC236}">
                <a16:creationId xmlns:a16="http://schemas.microsoft.com/office/drawing/2014/main" id="{41DE60A9-96E5-C742-B715-BFD4F41D05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987" y="4909999"/>
            <a:ext cx="2108381" cy="1054191"/>
          </a:xfrm>
          <a:prstGeom prst="rect">
            <a:avLst/>
          </a:prstGeom>
        </p:spPr>
      </p:pic>
      <p:pic>
        <p:nvPicPr>
          <p:cNvPr id="47" name="Picture 46" descr="A picture containing toy&#10;&#10;Description automatically generated">
            <a:extLst>
              <a:ext uri="{FF2B5EF4-FFF2-40B4-BE49-F238E27FC236}">
                <a16:creationId xmlns:a16="http://schemas.microsoft.com/office/drawing/2014/main" id="{A1F877A6-C9F0-1447-B447-3FEA8F81D0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0293" y="4137004"/>
            <a:ext cx="889998" cy="1779995"/>
          </a:xfrm>
          <a:prstGeom prst="rect">
            <a:avLst/>
          </a:prstGeom>
        </p:spPr>
      </p:pic>
      <p:pic>
        <p:nvPicPr>
          <p:cNvPr id="49" name="Picture 48" descr="Logo&#10;&#10;Description automatically generated with medium confidence">
            <a:extLst>
              <a:ext uri="{FF2B5EF4-FFF2-40B4-BE49-F238E27FC236}">
                <a16:creationId xmlns:a16="http://schemas.microsoft.com/office/drawing/2014/main" id="{50D60DDF-61C3-F54E-AB1B-81EC90712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1872" y="1799833"/>
            <a:ext cx="1863055" cy="1863055"/>
          </a:xfrm>
          <a:prstGeom prst="rect">
            <a:avLst/>
          </a:prstGeom>
        </p:spPr>
      </p:pic>
      <p:pic>
        <p:nvPicPr>
          <p:cNvPr id="50" name="Picture 49" descr="Logo&#10;&#10;Description automatically generated with medium confidence">
            <a:extLst>
              <a:ext uri="{FF2B5EF4-FFF2-40B4-BE49-F238E27FC236}">
                <a16:creationId xmlns:a16="http://schemas.microsoft.com/office/drawing/2014/main" id="{1A8494F1-BACF-EC4C-BCDB-E80AAD8FCB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6685" y="1747142"/>
            <a:ext cx="1863055" cy="1863055"/>
          </a:xfrm>
          <a:prstGeom prst="rect">
            <a:avLst/>
          </a:prstGeom>
        </p:spPr>
      </p:pic>
      <p:pic>
        <p:nvPicPr>
          <p:cNvPr id="51" name="Picture 50" descr="Logo&#10;&#10;Description automatically generated with medium confidence">
            <a:extLst>
              <a:ext uri="{FF2B5EF4-FFF2-40B4-BE49-F238E27FC236}">
                <a16:creationId xmlns:a16="http://schemas.microsoft.com/office/drawing/2014/main" id="{1FCD97F8-2E36-D743-9BC5-CDDC1E06F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6664" y="1998018"/>
            <a:ext cx="1863055" cy="1863055"/>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2776A330-BBF9-474E-90E8-BEE11EE67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8437" y="5120978"/>
            <a:ext cx="1326979" cy="789967"/>
          </a:xfrm>
          <a:prstGeom prst="rect">
            <a:avLst/>
          </a:prstGeom>
        </p:spPr>
      </p:pic>
      <p:pic>
        <p:nvPicPr>
          <p:cNvPr id="54" name="Picture 53" descr="Shape&#10;&#10;Description automatically generated with medium confidence">
            <a:extLst>
              <a:ext uri="{FF2B5EF4-FFF2-40B4-BE49-F238E27FC236}">
                <a16:creationId xmlns:a16="http://schemas.microsoft.com/office/drawing/2014/main" id="{5CB27E9D-C46F-2E43-84AA-454B35A92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4220" y="5140672"/>
            <a:ext cx="1326979" cy="789967"/>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57C2A516-8981-9449-8ADD-1E16F95F26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6853" y="5140673"/>
            <a:ext cx="1326979" cy="789967"/>
          </a:xfrm>
          <a:prstGeom prst="rect">
            <a:avLst/>
          </a:prstGeom>
        </p:spPr>
      </p:pic>
      <p:pic>
        <p:nvPicPr>
          <p:cNvPr id="56" name="Picture 55" descr="A picture containing dark, arch&#10;&#10;Description automatically generated">
            <a:extLst>
              <a:ext uri="{FF2B5EF4-FFF2-40B4-BE49-F238E27FC236}">
                <a16:creationId xmlns:a16="http://schemas.microsoft.com/office/drawing/2014/main" id="{E86177C0-BF47-9D40-97DD-105BCD89A9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1196" y="4109166"/>
            <a:ext cx="1741148" cy="1741148"/>
          </a:xfrm>
          <a:prstGeom prst="rect">
            <a:avLst/>
          </a:prstGeom>
        </p:spPr>
      </p:pic>
    </p:spTree>
    <p:extLst>
      <p:ext uri="{BB962C8B-B14F-4D97-AF65-F5344CB8AC3E}">
        <p14:creationId xmlns:p14="http://schemas.microsoft.com/office/powerpoint/2010/main" val="3639920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(present):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singular/plural (Verb agreement (past))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(present): 3</a:t>
            </a:r>
            <a:r>
              <a:rPr lang="en-GB" sz="2000" baseline="30000" dirty="0">
                <a:solidFill>
                  <a:srgbClr val="002060"/>
                </a:solidFill>
                <a:latin typeface="Century Gothic" panose="020B0502020202020204" pitchFamily="34" charset="0"/>
                <a:cs typeface="Arial"/>
                <a:sym typeface="Arial"/>
                <a:hlinkClick r:id="rId3"/>
              </a:rPr>
              <a:t>rd</a:t>
            </a:r>
            <a:r>
              <a:rPr lang="en-GB" sz="2000" dirty="0">
                <a:solidFill>
                  <a:srgbClr val="002060"/>
                </a:solidFill>
                <a:latin typeface="Century Gothic" panose="020B0502020202020204" pitchFamily="34" charset="0"/>
                <a:cs typeface="Arial"/>
                <a:sym typeface="Arial"/>
                <a:hlinkClick r:id="rId3"/>
              </a:rPr>
              <a:t> person singular/plural (Verb agreement (past))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447833" y="2445432"/>
            <a:ext cx="7296333" cy="3895705"/>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6" y="1168723"/>
            <a:ext cx="1149689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a:t>
            </a:r>
            <a:r>
              <a:rPr kumimoji="0" lang="en-GB" sz="2800" b="1"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Homework</a:t>
            </a:r>
            <a:r>
              <a:rPr kumimoji="0" lang="en-GB" sz="2800" b="1"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(Revisit Y8</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9"/>
              </a:rPr>
              <a:t>Year 8 Term 1.1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10"/>
              </a:rPr>
              <a:t>Year 7 Term 3.2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25879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the number 9"/>
          <p:cNvSpPr/>
          <p:nvPr/>
        </p:nvSpPr>
        <p:spPr>
          <a:xfrm>
            <a:off x="9597608" y="686930"/>
            <a:ext cx="159210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9</a:t>
            </a:r>
          </a:p>
        </p:txBody>
      </p:sp>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2278"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1109" y="426402"/>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9365172" y="3742753"/>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2" name="Picture 11" descr="masks for theatre">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58993" y="1557149"/>
            <a:ext cx="2077915" cy="1876616"/>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4986562" y="5611180"/>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[mistake]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6C70D5E9-D171-FB4C-B44F-3112BADFC250}"/>
              </a:ext>
            </a:extLst>
          </p:cNvPr>
          <p:cNvSpPr/>
          <p:nvPr/>
        </p:nvSpPr>
        <p:spPr>
          <a:xfrm>
            <a:off x="731980" y="4659526"/>
            <a:ext cx="1931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[young]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13669E85-0B91-4D09-B4D7-EDAAC49DD191}"/>
              </a:ext>
            </a:extLst>
          </p:cNvPr>
          <p:cNvSpPr/>
          <p:nvPr/>
        </p:nvSpPr>
        <p:spPr>
          <a:xfrm>
            <a:off x="9615239" y="4659527"/>
            <a:ext cx="15568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[sister]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heart">
            <a:extLst>
              <a:ext uri="{FF2B5EF4-FFF2-40B4-BE49-F238E27FC236}">
                <a16:creationId xmlns:a16="http://schemas.microsoft.com/office/drawing/2014/main" id="{88D2A1CC-6291-4008-AAAD-FFD943D984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Tree>
    <p:extLst>
      <p:ext uri="{BB962C8B-B14F-4D97-AF65-F5344CB8AC3E}">
        <p14:creationId xmlns:p14="http://schemas.microsoft.com/office/powerpoint/2010/main" val="7890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eu acteu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u neu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eu neu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eu jeu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eu jeu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eu erre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eu erre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soeu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animBg="1"/>
      <p:bldP spid="5" grpId="0"/>
      <p:bldP spid="4" grpId="0"/>
      <p:bldP spid="15" grpId="0"/>
      <p:bldP spid="7" grpId="0"/>
      <p:bldP spid="8" grpId="0"/>
      <p:bldP spid="10" grpId="0"/>
      <p:bldP spid="17" grpId="0"/>
      <p:bldP spid="2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324000"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0000" y="424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407A0032-1C3F-4808-9E14-FCD5B994ECFD}"/>
              </a:ext>
            </a:extLst>
          </p:cNvPr>
          <p:cNvSpPr/>
          <p:nvPr/>
        </p:nvSpPr>
        <p:spPr>
          <a:xfrm>
            <a:off x="9363600" y="3745104"/>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6886BBBC-329A-46F3-BFCD-73DECCD27848}"/>
              </a:ext>
            </a:extLst>
          </p:cNvPr>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eart">
            <a:extLst>
              <a:ext uri="{FF2B5EF4-FFF2-40B4-BE49-F238E27FC236}">
                <a16:creationId xmlns:a16="http://schemas.microsoft.com/office/drawing/2014/main" id="{706BE0C2-5CB6-45D2-A362-E75E796AAB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
        <p:nvSpPr>
          <p:cNvPr id="16" name="Rectangle 15">
            <a:extLst>
              <a:ext uri="{FF2B5EF4-FFF2-40B4-BE49-F238E27FC236}">
                <a16:creationId xmlns:a16="http://schemas.microsoft.com/office/drawing/2014/main" id="{05505FB3-864A-456C-B3DD-0F5AE60F8D02}"/>
              </a:ext>
            </a:extLst>
          </p:cNvPr>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4596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4" name="eu coeu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44. coeu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6" name="eu acteu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eu neuf.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eu jeun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eu erre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s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7" grpId="0"/>
      <p:bldP spid="8" grpId="0"/>
      <p:bldP spid="11"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116502"/>
            <a:ext cx="10515600" cy="1325563"/>
          </a:xfrm>
        </p:spPr>
        <p:txBody>
          <a:bodyPr>
            <a:noAutofit/>
          </a:bodyPr>
          <a:lstStyle/>
          <a:p>
            <a:pPr algn="ctr"/>
            <a:r>
              <a:rPr lang="en-GB" sz="6800" b="1" dirty="0">
                <a:solidFill>
                  <a:srgbClr val="1F4E79"/>
                </a:solidFill>
                <a:cs typeface="Calibri" panose="020F0502020204030204" pitchFamily="34" charset="0"/>
              </a:rPr>
              <a:t>open </a:t>
            </a:r>
            <a:r>
              <a:rPr lang="en-GB" sz="6800" b="1" dirty="0" err="1">
                <a:solidFill>
                  <a:srgbClr val="1F4E79"/>
                </a:solidFill>
                <a:cs typeface="Calibri" panose="020F0502020204030204" pitchFamily="34" charset="0"/>
              </a:rPr>
              <a:t>eu</a:t>
            </a:r>
            <a:r>
              <a:rPr lang="en-GB" sz="6800" b="1" dirty="0">
                <a:solidFill>
                  <a:srgbClr val="1F4E79"/>
                </a:solidFill>
                <a:cs typeface="Calibri" panose="020F0502020204030204" pitchFamily="34" charset="0"/>
              </a:rPr>
              <a:t>/</a:t>
            </a:r>
            <a:r>
              <a:rPr lang="en-GB" sz="6800" b="1" dirty="0" err="1">
                <a:solidFill>
                  <a:srgbClr val="1F4E79"/>
                </a:solidFill>
                <a:cs typeface="Calibri" panose="020F0502020204030204" pitchFamily="34" charset="0"/>
              </a:rPr>
              <a:t>œu</a:t>
            </a:r>
            <a:endParaRPr lang="en-GB" sz="6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324000" y="374510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640000" y="424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D2DCC44A-CCD0-4C63-8E82-4A95DE4BAE25}"/>
              </a:ext>
            </a:extLst>
          </p:cNvPr>
          <p:cNvSpPr/>
          <p:nvPr/>
        </p:nvSpPr>
        <p:spPr>
          <a:xfrm>
            <a:off x="9363600" y="3745104"/>
            <a:ext cx="205697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05C51994-5DB9-463B-83A7-39B278ECB253}"/>
              </a:ext>
            </a:extLst>
          </p:cNvPr>
          <p:cNvSpPr txBox="1"/>
          <p:nvPr/>
        </p:nvSpPr>
        <p:spPr>
          <a:xfrm>
            <a:off x="4592603" y="3617571"/>
            <a:ext cx="30178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2" name="Picture 11" descr="heart">
            <a:extLst>
              <a:ext uri="{FF2B5EF4-FFF2-40B4-BE49-F238E27FC236}">
                <a16:creationId xmlns:a16="http://schemas.microsoft.com/office/drawing/2014/main" id="{703FCDA1-171E-497B-B72C-5A2FB7335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949" y="2402923"/>
            <a:ext cx="1460096" cy="1325686"/>
          </a:xfrm>
          <a:prstGeom prst="rect">
            <a:avLst/>
          </a:prstGeom>
        </p:spPr>
      </p:pic>
      <p:sp>
        <p:nvSpPr>
          <p:cNvPr id="13" name="Rectangle 12">
            <a:extLst>
              <a:ext uri="{FF2B5EF4-FFF2-40B4-BE49-F238E27FC236}">
                <a16:creationId xmlns:a16="http://schemas.microsoft.com/office/drawing/2014/main" id="{05A51CBB-4560-4575-8A58-85813B5C9CEA}"/>
              </a:ext>
            </a:extLst>
          </p:cNvPr>
          <p:cNvSpPr/>
          <p:nvPr/>
        </p:nvSpPr>
        <p:spPr>
          <a:xfrm>
            <a:off x="377674" y="522183"/>
            <a:ext cx="26693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7" grpId="0"/>
      <p:bldP spid="8" grpId="0"/>
      <p:bldP spid="1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486400" cy="707849"/>
          </a:xfrm>
        </p:spPr>
        <p:txBody>
          <a:bodyPr>
            <a:normAutofit fontScale="90000"/>
          </a:bodyPr>
          <a:lstStyle/>
          <a:p>
            <a:r>
              <a:rPr lang="en-GB" sz="3600" b="1" dirty="0">
                <a:solidFill>
                  <a:schemeClr val="bg1"/>
                </a:solidFill>
              </a:rPr>
              <a:t>Closed and open [</a:t>
            </a:r>
            <a:r>
              <a:rPr lang="en-GB" sz="3600" b="1" dirty="0" err="1">
                <a:solidFill>
                  <a:schemeClr val="bg1"/>
                </a:solidFill>
              </a:rPr>
              <a:t>eu</a:t>
            </a:r>
            <a:r>
              <a:rPr lang="en-GB" sz="3600" b="1" dirty="0">
                <a:solidFill>
                  <a:schemeClr val="bg1"/>
                </a:solidFill>
              </a:rPr>
              <a:t>/</a:t>
            </a:r>
            <a:r>
              <a:rPr lang="en-GB" sz="3600" b="1" dirty="0" err="1">
                <a:solidFill>
                  <a:schemeClr val="bg1"/>
                </a:solidFill>
              </a:rPr>
              <a:t>œu</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already met an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in Year 7:</a:t>
            </a:r>
          </a:p>
        </p:txBody>
      </p:sp>
      <p:sp>
        <p:nvSpPr>
          <p:cNvPr id="3" name="Rounded Rectangle 46">
            <a:extLst>
              <a:ext uri="{FF2B5EF4-FFF2-40B4-BE49-F238E27FC236}">
                <a16:creationId xmlns:a16="http://schemas.microsoft.com/office/drawing/2014/main" id="{9E1A3F7B-7943-43A5-8C86-110F8C7367F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193C8279-8E7A-4F08-8537-88BAC59E433A}"/>
              </a:ext>
            </a:extLst>
          </p:cNvPr>
          <p:cNvGrpSpPr/>
          <p:nvPr/>
        </p:nvGrpSpPr>
        <p:grpSpPr>
          <a:xfrm>
            <a:off x="3899971" y="2391741"/>
            <a:ext cx="1587138" cy="1139460"/>
            <a:chOff x="3402874" y="2905780"/>
            <a:chExt cx="1587138" cy="1139460"/>
          </a:xfrm>
        </p:grpSpPr>
        <p:sp>
          <p:nvSpPr>
            <p:cNvPr id="5" name="TextBox 4">
              <a:hlinkClick r:id="" action="ppaction://noaction">
                <a:snd r:embed="rId3" name="peu.wav"/>
              </a:hlinkClick>
              <a:extLst>
                <a:ext uri="{FF2B5EF4-FFF2-40B4-BE49-F238E27FC236}">
                  <a16:creationId xmlns:a16="http://schemas.microsoft.com/office/drawing/2014/main" id="{E554D2D5-C6F5-4813-AACE-C6D63AF26F47}"/>
                </a:ext>
              </a:extLst>
            </p:cNvPr>
            <p:cNvSpPr txBox="1"/>
            <p:nvPr/>
          </p:nvSpPr>
          <p:spPr>
            <a:xfrm>
              <a:off x="3402874" y="3214243"/>
              <a:ext cx="1587138" cy="830997"/>
            </a:xfrm>
            <a:prstGeom prst="rect">
              <a:avLst/>
            </a:prstGeom>
            <a:noFill/>
          </p:spPr>
          <p:txBody>
            <a:bodyPr wrap="square" rtlCol="0">
              <a:spAutoFit/>
            </a:bodyPr>
            <a:lstStyle/>
            <a:p>
              <a:pPr algn="ctr"/>
              <a:r>
                <a:rPr lang="en-GB" sz="4800" b="1" dirty="0" err="1">
                  <a:solidFill>
                    <a:schemeClr val="accent5">
                      <a:lumMod val="50000"/>
                    </a:schemeClr>
                  </a:solidFill>
                </a:rPr>
                <a:t>p</a:t>
              </a:r>
              <a:r>
                <a:rPr lang="en-GB" sz="4800" b="1" dirty="0" err="1">
                  <a:solidFill>
                    <a:srgbClr val="EE6000"/>
                  </a:solidFill>
                </a:rPr>
                <a:t>eu</a:t>
              </a:r>
              <a:endParaRPr lang="en-GB" sz="4800" b="1" dirty="0">
                <a:solidFill>
                  <a:srgbClr val="EE6000"/>
                </a:solidFill>
              </a:endParaRPr>
            </a:p>
          </p:txBody>
        </p:sp>
        <p:sp>
          <p:nvSpPr>
            <p:cNvPr id="10" name="TextBox 9">
              <a:extLst>
                <a:ext uri="{FF2B5EF4-FFF2-40B4-BE49-F238E27FC236}">
                  <a16:creationId xmlns:a16="http://schemas.microsoft.com/office/drawing/2014/main" id="{7AAB2E77-3804-47F2-908D-9A0F7B10B501}"/>
                </a:ext>
              </a:extLst>
            </p:cNvPr>
            <p:cNvSpPr txBox="1"/>
            <p:nvPr/>
          </p:nvSpPr>
          <p:spPr>
            <a:xfrm>
              <a:off x="3621047" y="2905780"/>
              <a:ext cx="1143168" cy="523220"/>
            </a:xfrm>
            <a:prstGeom prst="rect">
              <a:avLst/>
            </a:prstGeom>
            <a:noFill/>
          </p:spPr>
          <p:txBody>
            <a:bodyPr wrap="square" rtlCol="0">
              <a:spAutoFit/>
            </a:bodyPr>
            <a:lstStyle/>
            <a:p>
              <a:pPr algn="ctr"/>
              <a:r>
                <a:rPr lang="en-GB" sz="2800" dirty="0">
                  <a:solidFill>
                    <a:schemeClr val="accent5">
                      <a:lumMod val="50000"/>
                    </a:schemeClr>
                  </a:solidFill>
                </a:rPr>
                <a:t>[few]</a:t>
              </a:r>
              <a:endParaRPr lang="en-GB" sz="2800" dirty="0">
                <a:solidFill>
                  <a:srgbClr val="EE6000"/>
                </a:solidFill>
              </a:endParaRPr>
            </a:p>
          </p:txBody>
        </p:sp>
      </p:grpSp>
      <p:grpSp>
        <p:nvGrpSpPr>
          <p:cNvPr id="16" name="Group 15">
            <a:extLst>
              <a:ext uri="{FF2B5EF4-FFF2-40B4-BE49-F238E27FC236}">
                <a16:creationId xmlns:a16="http://schemas.microsoft.com/office/drawing/2014/main" id="{8A5E8D23-A684-482E-818C-5C7833E5C35B}"/>
              </a:ext>
            </a:extLst>
          </p:cNvPr>
          <p:cNvGrpSpPr/>
          <p:nvPr/>
        </p:nvGrpSpPr>
        <p:grpSpPr>
          <a:xfrm>
            <a:off x="6806844" y="2391741"/>
            <a:ext cx="1587138" cy="1106829"/>
            <a:chOff x="6408421" y="2938411"/>
            <a:chExt cx="1587138" cy="1106829"/>
          </a:xfrm>
        </p:grpSpPr>
        <p:sp>
          <p:nvSpPr>
            <p:cNvPr id="12" name="TextBox 11">
              <a:hlinkClick r:id="" action="ppaction://noaction">
                <a:snd r:embed="rId4" name="peur.wav"/>
              </a:hlinkClick>
              <a:extLst>
                <a:ext uri="{FF2B5EF4-FFF2-40B4-BE49-F238E27FC236}">
                  <a16:creationId xmlns:a16="http://schemas.microsoft.com/office/drawing/2014/main" id="{21794CD4-384C-47CD-9485-30E32E1E3B95}"/>
                </a:ext>
              </a:extLst>
            </p:cNvPr>
            <p:cNvSpPr txBox="1"/>
            <p:nvPr/>
          </p:nvSpPr>
          <p:spPr>
            <a:xfrm>
              <a:off x="6408421" y="3214243"/>
              <a:ext cx="1587138" cy="830997"/>
            </a:xfrm>
            <a:prstGeom prst="rect">
              <a:avLst/>
            </a:prstGeom>
            <a:noFill/>
          </p:spPr>
          <p:txBody>
            <a:bodyPr wrap="square" rtlCol="0">
              <a:spAutoFit/>
            </a:bodyPr>
            <a:lstStyle/>
            <a:p>
              <a:pPr algn="ctr"/>
              <a:r>
                <a:rPr lang="en-GB" sz="4800" b="1" dirty="0" err="1">
                  <a:solidFill>
                    <a:schemeClr val="accent5">
                      <a:lumMod val="50000"/>
                    </a:schemeClr>
                  </a:solidFill>
                </a:rPr>
                <a:t>p</a:t>
              </a:r>
              <a:r>
                <a:rPr lang="en-GB" sz="4800" b="1" dirty="0" err="1">
                  <a:solidFill>
                    <a:srgbClr val="EE6000"/>
                  </a:solidFill>
                </a:rPr>
                <a:t>eu</a:t>
              </a:r>
              <a:r>
                <a:rPr lang="en-GB" sz="4800" b="1" dirty="0" err="1">
                  <a:solidFill>
                    <a:schemeClr val="accent5">
                      <a:lumMod val="50000"/>
                    </a:schemeClr>
                  </a:solidFill>
                </a:rPr>
                <a:t>r</a:t>
              </a:r>
              <a:endParaRPr lang="en-GB" sz="4800" b="1" dirty="0">
                <a:solidFill>
                  <a:schemeClr val="accent5">
                    <a:lumMod val="50000"/>
                  </a:schemeClr>
                </a:solidFill>
              </a:endParaRPr>
            </a:p>
          </p:txBody>
        </p:sp>
        <p:sp>
          <p:nvSpPr>
            <p:cNvPr id="14" name="TextBox 13">
              <a:extLst>
                <a:ext uri="{FF2B5EF4-FFF2-40B4-BE49-F238E27FC236}">
                  <a16:creationId xmlns:a16="http://schemas.microsoft.com/office/drawing/2014/main" id="{D44A87DB-2953-4825-A637-85444F0DE5F4}"/>
                </a:ext>
              </a:extLst>
            </p:cNvPr>
            <p:cNvSpPr txBox="1"/>
            <p:nvPr/>
          </p:nvSpPr>
          <p:spPr>
            <a:xfrm>
              <a:off x="6630406" y="2938411"/>
              <a:ext cx="1143168" cy="523220"/>
            </a:xfrm>
            <a:prstGeom prst="rect">
              <a:avLst/>
            </a:prstGeom>
            <a:noFill/>
          </p:spPr>
          <p:txBody>
            <a:bodyPr wrap="square" rtlCol="0">
              <a:spAutoFit/>
            </a:bodyPr>
            <a:lstStyle/>
            <a:p>
              <a:pPr algn="ctr"/>
              <a:r>
                <a:rPr lang="en-GB" sz="2800" dirty="0">
                  <a:solidFill>
                    <a:schemeClr val="accent5">
                      <a:lumMod val="50000"/>
                    </a:schemeClr>
                  </a:solidFill>
                </a:rPr>
                <a:t>[fear]</a:t>
              </a:r>
              <a:endParaRPr lang="en-GB" sz="2800" dirty="0">
                <a:solidFill>
                  <a:srgbClr val="EE6000"/>
                </a:solidFill>
              </a:endParaRPr>
            </a:p>
          </p:txBody>
        </p:sp>
      </p:grpSp>
      <p:sp>
        <p:nvSpPr>
          <p:cNvPr id="17" name="Speech Bubble: Rectangle with Corners Rounded 16">
            <a:extLst>
              <a:ext uri="{FF2B5EF4-FFF2-40B4-BE49-F238E27FC236}">
                <a16:creationId xmlns:a16="http://schemas.microsoft.com/office/drawing/2014/main" id="{430EFDCE-8882-405D-8F66-0CBFF03386BA}"/>
              </a:ext>
            </a:extLst>
          </p:cNvPr>
          <p:cNvSpPr/>
          <p:nvPr/>
        </p:nvSpPr>
        <p:spPr>
          <a:xfrm>
            <a:off x="450664" y="4186429"/>
            <a:ext cx="4140925" cy="1704703"/>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endParaRPr>
          </a:p>
          <a:p>
            <a:pPr algn="ctr"/>
            <a:r>
              <a:rPr lang="en-GB" sz="2400" dirty="0">
                <a:solidFill>
                  <a:schemeClr val="accent5">
                    <a:lumMod val="50000"/>
                  </a:schemeClr>
                </a:solidFill>
              </a:rPr>
              <a:t>This is a </a:t>
            </a:r>
            <a:r>
              <a:rPr lang="en-GB" sz="2400" b="1" dirty="0">
                <a:solidFill>
                  <a:schemeClr val="accent5">
                    <a:lumMod val="50000"/>
                  </a:schemeClr>
                </a:solidFill>
              </a:rPr>
              <a:t>closed</a:t>
            </a:r>
            <a:r>
              <a:rPr lang="en-GB" sz="2400" dirty="0">
                <a:solidFill>
                  <a:schemeClr val="accent5">
                    <a:lumMod val="50000"/>
                  </a:schemeClr>
                </a:solidFill>
              </a:rPr>
              <a:t> vowel.</a:t>
            </a:r>
          </a:p>
          <a:p>
            <a:pPr algn="ctr"/>
            <a:r>
              <a:rPr lang="en-GB" sz="2400" dirty="0">
                <a:solidFill>
                  <a:schemeClr val="accent5">
                    <a:lumMod val="50000"/>
                  </a:schemeClr>
                </a:solidFill>
              </a:rPr>
              <a:t>When you say this sound, your tongue is near the </a:t>
            </a:r>
            <a:r>
              <a:rPr lang="en-GB" sz="2400" b="1" dirty="0">
                <a:solidFill>
                  <a:schemeClr val="accent5">
                    <a:lumMod val="50000"/>
                  </a:schemeClr>
                </a:solidFill>
              </a:rPr>
              <a:t>top</a:t>
            </a:r>
            <a:r>
              <a:rPr lang="en-GB" sz="2400" dirty="0">
                <a:solidFill>
                  <a:schemeClr val="accent5">
                    <a:lumMod val="50000"/>
                  </a:schemeClr>
                </a:solidFill>
              </a:rPr>
              <a:t> of your mouth.</a:t>
            </a:r>
          </a:p>
          <a:p>
            <a:pPr algn="ctr"/>
            <a:endParaRPr lang="en-GB" sz="2400" dirty="0">
              <a:solidFill>
                <a:schemeClr val="accent5">
                  <a:lumMod val="50000"/>
                </a:schemeClr>
              </a:solidFill>
            </a:endParaRPr>
          </a:p>
        </p:txBody>
      </p:sp>
      <p:sp>
        <p:nvSpPr>
          <p:cNvPr id="19" name="Speech Bubble: Rectangle with Corners Rounded 18">
            <a:extLst>
              <a:ext uri="{FF2B5EF4-FFF2-40B4-BE49-F238E27FC236}">
                <a16:creationId xmlns:a16="http://schemas.microsoft.com/office/drawing/2014/main" id="{451885F4-8BB3-43D0-A508-CA58FD642B3B}"/>
              </a:ext>
            </a:extLst>
          </p:cNvPr>
          <p:cNvSpPr/>
          <p:nvPr/>
        </p:nvSpPr>
        <p:spPr>
          <a:xfrm flipH="1">
            <a:off x="7600413" y="4186429"/>
            <a:ext cx="4140925" cy="1685109"/>
          </a:xfrm>
          <a:prstGeom prst="wedgeRoundRectCallout">
            <a:avLst>
              <a:gd name="adj1" fmla="val 28842"/>
              <a:gd name="adj2" fmla="val -6576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This is an </a:t>
            </a:r>
            <a:r>
              <a:rPr lang="en-GB" sz="2400" b="1" dirty="0">
                <a:solidFill>
                  <a:schemeClr val="accent5">
                    <a:lumMod val="50000"/>
                  </a:schemeClr>
                </a:solidFill>
              </a:rPr>
              <a:t>open</a:t>
            </a:r>
            <a:r>
              <a:rPr lang="en-GB" sz="2400" dirty="0">
                <a:solidFill>
                  <a:schemeClr val="accent5">
                    <a:lumMod val="50000"/>
                  </a:schemeClr>
                </a:solidFill>
              </a:rPr>
              <a:t> vowel.</a:t>
            </a:r>
          </a:p>
          <a:p>
            <a:pPr algn="ctr"/>
            <a:r>
              <a:rPr lang="en-GB" sz="2400" dirty="0">
                <a:solidFill>
                  <a:schemeClr val="accent5">
                    <a:lumMod val="50000"/>
                  </a:schemeClr>
                </a:solidFill>
              </a:rPr>
              <a:t>When you say this sound, your tongue is near the </a:t>
            </a:r>
            <a:r>
              <a:rPr lang="en-GB" sz="2400" b="1" dirty="0">
                <a:solidFill>
                  <a:schemeClr val="accent5">
                    <a:lumMod val="50000"/>
                  </a:schemeClr>
                </a:solidFill>
              </a:rPr>
              <a:t>bottom</a:t>
            </a:r>
            <a:r>
              <a:rPr lang="en-GB" sz="2400" dirty="0">
                <a:solidFill>
                  <a:schemeClr val="accent5">
                    <a:lumMod val="50000"/>
                  </a:schemeClr>
                </a:solidFill>
              </a:rPr>
              <a:t> of your mouth.</a:t>
            </a:r>
          </a:p>
        </p:txBody>
      </p:sp>
      <p:sp>
        <p:nvSpPr>
          <p:cNvPr id="21" name="Speech Bubble: Rectangle with Corners Rounded 20">
            <a:extLst>
              <a:ext uri="{FF2B5EF4-FFF2-40B4-BE49-F238E27FC236}">
                <a16:creationId xmlns:a16="http://schemas.microsoft.com/office/drawing/2014/main" id="{681BD7B2-CCB1-4142-86E5-173D421DDC7B}"/>
              </a:ext>
            </a:extLst>
          </p:cNvPr>
          <p:cNvSpPr/>
          <p:nvPr/>
        </p:nvSpPr>
        <p:spPr>
          <a:xfrm>
            <a:off x="9550400" y="1625600"/>
            <a:ext cx="2359520" cy="1587500"/>
          </a:xfrm>
          <a:prstGeom prst="wedgeRoundRectCallout">
            <a:avLst>
              <a:gd name="adj1" fmla="val -60663"/>
              <a:gd name="adj2" fmla="val 177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t>
            </a:r>
            <a:r>
              <a:rPr lang="en-GB" sz="2000" b="1" dirty="0"/>
              <a:t>long</a:t>
            </a:r>
            <a:r>
              <a:rPr lang="en-GB" sz="2000" dirty="0"/>
              <a:t> vowel sounds like the ‘</a:t>
            </a:r>
            <a:r>
              <a:rPr lang="en-GB" sz="2000" b="1" dirty="0" err="1"/>
              <a:t>ur</a:t>
            </a:r>
            <a:r>
              <a:rPr lang="en-GB" sz="2000" b="1" dirty="0"/>
              <a:t>’</a:t>
            </a:r>
            <a:r>
              <a:rPr lang="en-GB" sz="2000" dirty="0"/>
              <a:t> in the English ‘h</a:t>
            </a:r>
            <a:r>
              <a:rPr lang="en-GB" sz="2000" b="1" u="sng" dirty="0"/>
              <a:t>ur</a:t>
            </a:r>
            <a:r>
              <a:rPr lang="en-GB" sz="2000" dirty="0"/>
              <a:t>t.’</a:t>
            </a:r>
          </a:p>
        </p:txBody>
      </p:sp>
    </p:spTree>
    <p:extLst>
      <p:ext uri="{BB962C8B-B14F-4D97-AF65-F5344CB8AC3E}">
        <p14:creationId xmlns:p14="http://schemas.microsoft.com/office/powerpoint/2010/main" val="12988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en-GB" sz="24000" b="1" dirty="0" err="1">
                <a:solidFill>
                  <a:srgbClr val="1F4E79"/>
                </a:solidFill>
                <a:latin typeface="Century Gothic" panose="020B0502020202020204" pitchFamily="34" charset="0"/>
                <a:ea typeface="+mn-ea"/>
                <a:cs typeface="Calibri" panose="020F0502020204030204" pitchFamily="34" charset="0"/>
              </a:rPr>
              <a:t>eu</a:t>
            </a:r>
            <a:endParaRPr lang="en-US"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x</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8111</TotalTime>
  <Words>8216</Words>
  <Application>Microsoft Macintosh PowerPoint</Application>
  <PresentationFormat>Widescreen</PresentationFormat>
  <Paragraphs>980</Paragraphs>
  <Slides>43</Slides>
  <Notes>43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Arial</vt:lpstr>
      <vt:lpstr>Arial</vt:lpstr>
      <vt:lpstr>Calibri</vt:lpstr>
      <vt:lpstr>Calibri Light</vt:lpstr>
      <vt:lpstr>Century Gothic</vt:lpstr>
      <vt:lpstr>Helvetica</vt:lpstr>
      <vt:lpstr>Ink Free</vt:lpstr>
      <vt:lpstr>Tw Cen MT</vt:lpstr>
      <vt:lpstr>Office Theme</vt:lpstr>
      <vt:lpstr>1_Office Theme</vt:lpstr>
      <vt:lpstr>NCELP Theme</vt:lpstr>
      <vt:lpstr>4_Office Theme</vt:lpstr>
      <vt:lpstr>People and places in the past </vt:lpstr>
      <vt:lpstr>open eu/œu</vt:lpstr>
      <vt:lpstr>open eu/œu</vt:lpstr>
      <vt:lpstr>open eu/œu</vt:lpstr>
      <vt:lpstr>open eu/œu</vt:lpstr>
      <vt:lpstr>open eu/œu</vt:lpstr>
      <vt:lpstr>open eu/œu</vt:lpstr>
      <vt:lpstr>Closed and open [eu/œu]  </vt:lpstr>
      <vt:lpstr>eu</vt:lpstr>
      <vt:lpstr>eu</vt:lpstr>
      <vt:lpstr>Closed or open [eu/œu]?  </vt:lpstr>
      <vt:lpstr>Vocabulaire</vt:lpstr>
      <vt:lpstr>La Suisse</vt:lpstr>
      <vt:lpstr>The perfect tense: il/elle</vt:lpstr>
      <vt:lpstr>Un voyage en Suisse (1/3)</vt:lpstr>
      <vt:lpstr>Un voyage en Suisse (2/3)</vt:lpstr>
      <vt:lpstr>Un voyage en Suisse (3/3)</vt:lpstr>
      <vt:lpstr>Que fait Bilal ?</vt:lpstr>
      <vt:lpstr>Que fait Bilal ?</vt:lpstr>
      <vt:lpstr>Fais des phrases ! (1/8) </vt:lpstr>
      <vt:lpstr>Fais des phrases ! (2/8) </vt:lpstr>
      <vt:lpstr>Fais des phrases ! (3/8) </vt:lpstr>
      <vt:lpstr>Fais des phrases ! (4/8) </vt:lpstr>
      <vt:lpstr>Fais des phrases ! (5/8) </vt:lpstr>
      <vt:lpstr>Fais des phrases ! (6/8) </vt:lpstr>
      <vt:lpstr>Fais des phrases ! (7/8) </vt:lpstr>
      <vt:lpstr>Fais des phrases ! (8/8) </vt:lpstr>
      <vt:lpstr>Vacances de rêve </vt:lpstr>
      <vt:lpstr>People and places in the past </vt:lpstr>
      <vt:lpstr>Open or closed [eu/œ]?</vt:lpstr>
      <vt:lpstr>Les vacances</vt:lpstr>
      <vt:lpstr>There was / there were</vt:lpstr>
      <vt:lpstr>La Place du Bourg-de-Four</vt:lpstr>
      <vt:lpstr>À Genève</vt:lpstr>
      <vt:lpstr>À Genève (réponses) </vt:lpstr>
      <vt:lpstr>Que font les parents ?</vt:lpstr>
      <vt:lpstr>Que font les parents ?</vt:lpstr>
      <vt:lpstr>Que font les parents ?</vt:lpstr>
      <vt:lpstr>Jeu des différences (1/3)</vt:lpstr>
      <vt:lpstr>Jeu des différences (2/3)</vt:lpstr>
      <vt:lpstr>Jeu des différences (3/3)</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you and others did and did not do</dc:title>
  <dc:creator>Kirsten Somerville</dc:creator>
  <cp:lastModifiedBy>Amber Dudley</cp:lastModifiedBy>
  <cp:revision>366</cp:revision>
  <dcterms:created xsi:type="dcterms:W3CDTF">2020-07-20T15:09:42Z</dcterms:created>
  <dcterms:modified xsi:type="dcterms:W3CDTF">2021-07-09T12:56:55Z</dcterms:modified>
</cp:coreProperties>
</file>