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321" r:id="rId3"/>
    <p:sldId id="434" r:id="rId4"/>
    <p:sldId id="435" r:id="rId5"/>
    <p:sldId id="437" r:id="rId6"/>
    <p:sldId id="429" r:id="rId7"/>
    <p:sldId id="438" r:id="rId8"/>
    <p:sldId id="551" r:id="rId9"/>
    <p:sldId id="525" r:id="rId10"/>
    <p:sldId id="550" r:id="rId11"/>
    <p:sldId id="552" r:id="rId12"/>
    <p:sldId id="553" r:id="rId13"/>
    <p:sldId id="554" r:id="rId14"/>
    <p:sldId id="684" r:id="rId15"/>
    <p:sldId id="6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48" autoAdjust="0"/>
    <p:restoredTop sz="75702" autoAdjust="0"/>
  </p:normalViewPr>
  <p:slideViewPr>
    <p:cSldViewPr snapToGrid="0">
      <p:cViewPr varScale="1">
        <p:scale>
          <a:sx n="55" d="100"/>
          <a:sy n="55" d="100"/>
        </p:scale>
        <p:origin x="1122" y="4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12/08/2022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9</a:t>
            </a:r>
            <a:r>
              <a:rPr lang="en-GB" baseline="0" dirty="0"/>
              <a:t> minutes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to accurately</a:t>
            </a:r>
            <a:r>
              <a:rPr lang="en-GB" b="0" baseline="0" dirty="0"/>
              <a:t> transcribe the missing words, including words with the diphthongs [ai], [</a:t>
            </a:r>
            <a:r>
              <a:rPr lang="en-GB" b="0" baseline="0" dirty="0" err="1"/>
              <a:t>ei</a:t>
            </a:r>
            <a:r>
              <a:rPr lang="en-GB" b="0" baseline="0" dirty="0"/>
              <a:t>], [</a:t>
            </a:r>
            <a:r>
              <a:rPr lang="en-GB" b="0" baseline="0" dirty="0" err="1"/>
              <a:t>ia</a:t>
            </a:r>
            <a:r>
              <a:rPr lang="en-GB" b="0" baseline="0" dirty="0"/>
              <a:t>], [</a:t>
            </a:r>
            <a:r>
              <a:rPr lang="en-GB" b="0" baseline="0" dirty="0" err="1"/>
              <a:t>ie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to</a:t>
            </a:r>
            <a:r>
              <a:rPr lang="en-GB" b="0" baseline="0" dirty="0"/>
              <a:t> understand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to gain fluency in oral production, including in the production of these diphthongs.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Give students 30 seconds to read the text and think of some words that might be missing.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listen and complete the text with the missing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a:t>
            </a:r>
            <a:r>
              <a:rPr lang="en-GB" baseline="0" dirty="0"/>
              <a:t> to reveal each answer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Ask students to practise reading the conversation in small groups (as the conversation involves 3 different voices). Students take turns at playing different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r>
              <a:rPr lang="en-GB" b="1" dirty="0"/>
              <a:t>Frequency</a:t>
            </a:r>
            <a:r>
              <a:rPr lang="en-GB" b="1" baseline="0" dirty="0"/>
              <a:t> of unknown words and cognates:</a:t>
            </a:r>
          </a:p>
          <a:p>
            <a:r>
              <a:rPr lang="en-GB" dirty="0" err="1"/>
              <a:t>raqueta</a:t>
            </a:r>
            <a:r>
              <a:rPr lang="en-GB" dirty="0"/>
              <a:t> [&gt;5000];lo </a:t>
            </a:r>
            <a:r>
              <a:rPr lang="en-GB" dirty="0" err="1"/>
              <a:t>siento</a:t>
            </a:r>
            <a:r>
              <a:rPr lang="en-GB" dirty="0"/>
              <a:t> [sentir-136]; Jamaica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236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201326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 </a:t>
            </a:r>
            <a:r>
              <a:rPr lang="en-GB" b="0" i="0" dirty="0"/>
              <a:t>practise aural recognition of two diphthongs [</a:t>
            </a:r>
            <a:r>
              <a:rPr lang="en-GB" b="0" i="0" dirty="0" err="1"/>
              <a:t>ia</a:t>
            </a:r>
            <a:r>
              <a:rPr lang="en-GB" b="0" i="0" dirty="0"/>
              <a:t>] and [</a:t>
            </a:r>
            <a:r>
              <a:rPr lang="en-GB" b="0" i="0" dirty="0" err="1"/>
              <a:t>ie</a:t>
            </a:r>
            <a:r>
              <a:rPr lang="en-GB" b="0" i="0" dirty="0"/>
              <a:t>] and transcription of both known and unknown words with these sound-symbol correspondences.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b="0" dirty="0"/>
              <a:t>Students listen to each phrase and write what they hear, [</a:t>
            </a:r>
            <a:r>
              <a:rPr lang="en-GB" b="0" dirty="0" err="1"/>
              <a:t>ia</a:t>
            </a:r>
            <a:r>
              <a:rPr lang="en-GB" b="0" dirty="0"/>
              <a:t>] or [</a:t>
            </a:r>
            <a:r>
              <a:rPr lang="en-GB" b="0" dirty="0" err="1"/>
              <a:t>ie</a:t>
            </a:r>
            <a:r>
              <a:rPr lang="en-GB" b="0" dirty="0"/>
              <a:t>], and how many times.</a:t>
            </a:r>
          </a:p>
          <a:p>
            <a:pPr marL="228600" indent="-228600">
              <a:buAutoNum type="arabicPeriod"/>
            </a:pPr>
            <a:r>
              <a:rPr lang="en-GB" b="0" dirty="0"/>
              <a:t>Students listen again and try to write down the words including those sounds.</a:t>
            </a:r>
          </a:p>
          <a:p>
            <a:pPr marL="228600" indent="-228600">
              <a:buAutoNum type="arabicPeriod"/>
            </a:pPr>
            <a:r>
              <a:rPr lang="en-GB" b="0" dirty="0"/>
              <a:t>Finally, the teacher displays the full sentences.</a:t>
            </a:r>
          </a:p>
          <a:p>
            <a:pPr marL="228600" indent="-228600">
              <a:buAutoNum type="arabicPeriod"/>
            </a:pPr>
            <a:endParaRPr lang="en-GB" b="0" dirty="0"/>
          </a:p>
          <a:p>
            <a:pPr marL="0" indent="0">
              <a:buNone/>
            </a:pPr>
            <a:r>
              <a:rPr lang="en-GB" b="1" dirty="0"/>
              <a:t>Notes</a:t>
            </a:r>
            <a:r>
              <a:rPr lang="en-GB" b="0" dirty="0"/>
              <a:t>:</a:t>
            </a:r>
          </a:p>
          <a:p>
            <a:pPr marL="228600" indent="-228600">
              <a:buAutoNum type="arabicPeriod"/>
            </a:pPr>
            <a:r>
              <a:rPr lang="en-GB" b="0" dirty="0"/>
              <a:t>Students could be encouraged to provide an oral translation of each sentence after the new words have been revealed.</a:t>
            </a:r>
          </a:p>
          <a:p>
            <a:pPr marL="228600" indent="-228600">
              <a:buAutoNum type="arabicPeriod"/>
            </a:pPr>
            <a:endParaRPr lang="en-GB" b="0" dirty="0"/>
          </a:p>
          <a:p>
            <a:pPr marL="0" indent="0">
              <a:buNone/>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accent5">
                    <a:lumMod val="50000"/>
                  </a:schemeClr>
                </a:solidFill>
              </a:rPr>
              <a:t>Recomiendas </a:t>
            </a:r>
            <a:r>
              <a:rPr lang="es-GB" sz="1200" b="0" dirty="0">
                <a:solidFill>
                  <a:schemeClr val="bg1"/>
                </a:solidFill>
              </a:rPr>
              <a:t>hacer</a:t>
            </a:r>
            <a:r>
              <a:rPr lang="es-GB" sz="1200" b="0" dirty="0">
                <a:solidFill>
                  <a:schemeClr val="accent5">
                    <a:lumMod val="50000"/>
                  </a:schemeClr>
                </a:solidFill>
              </a:rPr>
              <a:t> movimientos </a:t>
            </a:r>
            <a:r>
              <a:rPr lang="es-GB" sz="1200" b="0" dirty="0">
                <a:solidFill>
                  <a:schemeClr val="bg1"/>
                </a:solidFill>
              </a:rPr>
              <a:t>con los </a:t>
            </a:r>
            <a:r>
              <a:rPr lang="es-GB" sz="1200" b="0" dirty="0">
                <a:solidFill>
                  <a:schemeClr val="accent5">
                    <a:lumMod val="50000"/>
                  </a:schemeClr>
                </a:solidFill>
              </a:rPr>
              <a:t>pies </a:t>
            </a:r>
            <a:r>
              <a:rPr lang="es-GB" sz="1200" b="0" dirty="0">
                <a:solidFill>
                  <a:schemeClr val="bg1"/>
                </a:solidFill>
              </a:rPr>
              <a:t>y las </a:t>
            </a:r>
            <a:r>
              <a:rPr lang="es-GB" sz="1200" b="0" dirty="0">
                <a:solidFill>
                  <a:schemeClr val="accent5">
                    <a:lumMod val="50000"/>
                  </a:schemeClr>
                </a:solidFill>
              </a:rPr>
              <a:t>piernas.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bg1"/>
                </a:solidFill>
              </a:rPr>
              <a:t>En</a:t>
            </a:r>
            <a:r>
              <a:rPr lang="es-GB" sz="1200" b="0" dirty="0">
                <a:solidFill>
                  <a:schemeClr val="accent5">
                    <a:lumMod val="50000"/>
                  </a:schemeClr>
                </a:solidFill>
              </a:rPr>
              <a:t> gimnasia </a:t>
            </a:r>
            <a:r>
              <a:rPr lang="es-GB" sz="1200" b="0" dirty="0">
                <a:solidFill>
                  <a:schemeClr val="bg1"/>
                </a:solidFill>
              </a:rPr>
              <a:t>practicas</a:t>
            </a:r>
            <a:r>
              <a:rPr lang="es-GB" sz="1200" b="0" dirty="0">
                <a:solidFill>
                  <a:schemeClr val="accent5">
                    <a:lumMod val="50000"/>
                  </a:schemeClr>
                </a:solidFill>
              </a:rPr>
              <a:t> acrobacias especiales.</a:t>
            </a:r>
            <a:endParaRPr lang="en-GB"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bg1"/>
                </a:solidFill>
              </a:rPr>
              <a:t>Viajas largas </a:t>
            </a:r>
            <a:r>
              <a:rPr lang="es-GB" sz="1200" b="0" dirty="0">
                <a:solidFill>
                  <a:schemeClr val="accent5">
                    <a:lumMod val="50000"/>
                  </a:schemeClr>
                </a:solidFill>
              </a:rPr>
              <a:t>distancias </a:t>
            </a:r>
            <a:r>
              <a:rPr lang="es-GB" sz="1200" b="0" dirty="0">
                <a:solidFill>
                  <a:schemeClr val="bg1"/>
                </a:solidFill>
              </a:rPr>
              <a:t>en bicicleta con </a:t>
            </a:r>
            <a:r>
              <a:rPr lang="es-GB" sz="1200" b="0" dirty="0">
                <a:solidFill>
                  <a:schemeClr val="accent5">
                    <a:lumMod val="50000"/>
                  </a:schemeClr>
                </a:solidFill>
              </a:rPr>
              <a:t>frecuencia.</a:t>
            </a:r>
            <a:endParaRPr lang="en-GB"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bg1"/>
                </a:solidFill>
              </a:rPr>
              <a:t>En tu </a:t>
            </a:r>
            <a:r>
              <a:rPr lang="es-GB" sz="1200" b="0" dirty="0">
                <a:solidFill>
                  <a:schemeClr val="accent5">
                    <a:lumMod val="50000"/>
                  </a:schemeClr>
                </a:solidFill>
              </a:rPr>
              <a:t>dieta </a:t>
            </a:r>
            <a:r>
              <a:rPr lang="es-GB" sz="1200" b="0" dirty="0">
                <a:solidFill>
                  <a:schemeClr val="bg1"/>
                </a:solidFill>
              </a:rPr>
              <a:t>tomas agua </a:t>
            </a:r>
            <a:r>
              <a:rPr lang="es-GB" sz="1200" b="0" dirty="0">
                <a:solidFill>
                  <a:schemeClr val="accent5">
                    <a:lumMod val="50000"/>
                  </a:schemeClr>
                </a:solidFill>
              </a:rPr>
              <a:t>caliente </a:t>
            </a:r>
            <a:r>
              <a:rPr lang="es-GB" sz="1200" b="0" dirty="0">
                <a:solidFill>
                  <a:schemeClr val="bg1"/>
                </a:solidFill>
              </a:rPr>
              <a:t>con</a:t>
            </a:r>
            <a:r>
              <a:rPr lang="es-GB" sz="1200" b="0" dirty="0">
                <a:solidFill>
                  <a:schemeClr val="accent5">
                    <a:lumMod val="50000"/>
                  </a:schemeClr>
                </a:solidFill>
              </a:rPr>
              <a:t> miel.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accent5">
                    <a:lumMod val="50000"/>
                  </a:schemeClr>
                </a:solidFill>
              </a:rPr>
              <a:t>Amelia estudia ciencias </a:t>
            </a:r>
            <a:r>
              <a:rPr lang="es-GB" sz="1200" b="0" dirty="0">
                <a:solidFill>
                  <a:schemeClr val="bg1"/>
                </a:solidFill>
              </a:rPr>
              <a:t>de la salud en la </a:t>
            </a:r>
            <a:r>
              <a:rPr lang="es-GB" sz="1200" b="0" dirty="0">
                <a:solidFill>
                  <a:schemeClr val="accent5">
                    <a:lumMod val="50000"/>
                  </a:schemeClr>
                </a:solidFill>
              </a:rPr>
              <a:t>academia.</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unknown words (1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movimiento</a:t>
            </a:r>
            <a:r>
              <a:rPr lang="en-GB" sz="1200" b="0" i="0" u="none" strike="noStrike" kern="1200" cap="none" dirty="0">
                <a:solidFill>
                  <a:schemeClr val="tx1"/>
                </a:solidFill>
                <a:effectLst/>
                <a:latin typeface="+mn-lt"/>
                <a:ea typeface="Calibri"/>
                <a:cs typeface="Calibri"/>
                <a:sym typeface="Calibri"/>
              </a:rPr>
              <a:t> [370]; </a:t>
            </a:r>
            <a:r>
              <a:rPr lang="en-GB" sz="1200" b="0" i="0" u="none" strike="noStrike" kern="1200" cap="none" dirty="0" err="1">
                <a:solidFill>
                  <a:schemeClr val="tx1"/>
                </a:solidFill>
                <a:effectLst/>
                <a:latin typeface="+mn-lt"/>
                <a:ea typeface="Calibri"/>
                <a:cs typeface="Calibri"/>
                <a:sym typeface="Calibri"/>
              </a:rPr>
              <a:t>gimnasia</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acrobacia</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distancia</a:t>
            </a:r>
            <a:r>
              <a:rPr lang="en-GB" sz="1200" b="0" i="0" u="none" strike="noStrike" kern="1200" cap="none" dirty="0">
                <a:solidFill>
                  <a:schemeClr val="tx1"/>
                </a:solidFill>
                <a:effectLst/>
                <a:latin typeface="+mn-lt"/>
                <a:ea typeface="Calibri"/>
                <a:cs typeface="Calibri"/>
                <a:sym typeface="Calibri"/>
              </a:rPr>
              <a:t> [944]; </a:t>
            </a:r>
            <a:r>
              <a:rPr lang="en-GB" sz="1200" b="0" i="0" u="none" strike="noStrike" kern="1200" cap="none" dirty="0" err="1">
                <a:solidFill>
                  <a:schemeClr val="tx1"/>
                </a:solidFill>
                <a:effectLst/>
                <a:latin typeface="+mn-lt"/>
                <a:ea typeface="Calibri"/>
                <a:cs typeface="Calibri"/>
                <a:sym typeface="Calibri"/>
              </a:rPr>
              <a:t>dieta</a:t>
            </a:r>
            <a:r>
              <a:rPr lang="en-GB" sz="1200" b="0" i="0" u="none" strike="noStrike" kern="1200" cap="none" dirty="0">
                <a:solidFill>
                  <a:schemeClr val="tx1"/>
                </a:solidFill>
                <a:effectLst/>
                <a:latin typeface="+mn-lt"/>
                <a:ea typeface="Calibri"/>
                <a:cs typeface="Calibri"/>
                <a:sym typeface="Calibri"/>
              </a:rPr>
              <a:t> [2343]; </a:t>
            </a:r>
            <a:r>
              <a:rPr lang="en-GB" sz="1200" b="0" i="0" u="none" strike="noStrike" kern="1200" cap="none" dirty="0" err="1">
                <a:solidFill>
                  <a:schemeClr val="tx1"/>
                </a:solidFill>
                <a:effectLst/>
                <a:latin typeface="+mn-lt"/>
                <a:ea typeface="Calibri"/>
                <a:cs typeface="Calibri"/>
                <a:sym typeface="Calibri"/>
              </a:rPr>
              <a:t>miel</a:t>
            </a:r>
            <a:r>
              <a:rPr lang="en-GB" sz="1200" b="0" i="0" u="none" strike="noStrike" kern="1200" cap="none" dirty="0">
                <a:solidFill>
                  <a:schemeClr val="tx1"/>
                </a:solidFill>
                <a:effectLst/>
                <a:latin typeface="+mn-lt"/>
                <a:ea typeface="Calibri"/>
                <a:cs typeface="Calibri"/>
                <a:sym typeface="Calibri"/>
              </a:rPr>
              <a:t> [3201]; academia [2293].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947674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US" b="0" baseline="0" dirty="0"/>
              <a:t> remind students about strong and weak vowels and the combination of the two, creating</a:t>
            </a:r>
            <a:r>
              <a:rPr lang="en-GB" sz="1200" kern="1200" dirty="0">
                <a:solidFill>
                  <a:schemeClr val="tx1"/>
                </a:solidFill>
                <a:effectLst/>
                <a:latin typeface="+mn-lt"/>
                <a:ea typeface="+mn-ea"/>
                <a:cs typeface="+mn-cs"/>
              </a:rPr>
              <a:t> diphthongs, where one vowel ‘glides’ into another.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gives explanation.</a:t>
            </a:r>
          </a:p>
          <a:p>
            <a:pPr marL="228600" indent="-228600">
              <a:buAutoNum type="arabicPeriod"/>
            </a:pPr>
            <a:r>
              <a:rPr lang="en-GB" sz="1200" kern="1200" dirty="0">
                <a:solidFill>
                  <a:schemeClr val="tx1"/>
                </a:solidFill>
                <a:effectLst/>
                <a:latin typeface="+mn-lt"/>
                <a:ea typeface="+mn-ea"/>
                <a:cs typeface="+mn-cs"/>
              </a:rPr>
              <a:t>Teacher</a:t>
            </a:r>
            <a:r>
              <a:rPr lang="en-GB" sz="1200" kern="1200" baseline="0" dirty="0">
                <a:solidFill>
                  <a:schemeClr val="tx1"/>
                </a:solidFill>
                <a:effectLst/>
                <a:latin typeface="+mn-lt"/>
                <a:ea typeface="+mn-ea"/>
                <a:cs typeface="+mn-cs"/>
              </a:rPr>
              <a:t> models pronunciation and/or plays audio.</a:t>
            </a:r>
          </a:p>
          <a:p>
            <a:pPr marL="228600" indent="-228600">
              <a:buAutoNum type="arabicPeriod"/>
            </a:pPr>
            <a:r>
              <a:rPr lang="en-GB" sz="1200" kern="1200" baseline="0" dirty="0">
                <a:solidFill>
                  <a:schemeClr val="tx1"/>
                </a:solidFill>
                <a:effectLst/>
                <a:latin typeface="+mn-lt"/>
                <a:ea typeface="+mn-ea"/>
                <a:cs typeface="+mn-cs"/>
              </a:rPr>
              <a:t>Students say the three words in chorus.</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185135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p>
          <a:p>
            <a:endParaRPr lang="en-US" b="1" dirty="0"/>
          </a:p>
          <a:p>
            <a:r>
              <a:rPr lang="en-US" b="1" dirty="0"/>
              <a:t>Aim:</a:t>
            </a:r>
            <a:r>
              <a:rPr lang="en-US" b="0" dirty="0"/>
              <a:t> </a:t>
            </a:r>
            <a:r>
              <a:rPr lang="en-GB" dirty="0"/>
              <a:t>to practise listening and pronouncing</a:t>
            </a:r>
            <a:r>
              <a:rPr lang="en-GB" baseline="0" dirty="0"/>
              <a:t> words with diphthongs containing strong vowels [</a:t>
            </a:r>
            <a:r>
              <a:rPr lang="en-GB" baseline="0" dirty="0" err="1"/>
              <a:t>ua</a:t>
            </a:r>
            <a:r>
              <a:rPr lang="en-GB" baseline="0" dirty="0"/>
              <a:t>], [</a:t>
            </a:r>
            <a:r>
              <a:rPr lang="en-GB" baseline="0" dirty="0" err="1"/>
              <a:t>ue</a:t>
            </a:r>
            <a:r>
              <a:rPr lang="en-GB" baseline="0" dirty="0"/>
              <a:t>], [</a:t>
            </a:r>
            <a:r>
              <a:rPr lang="en-GB" baseline="0" dirty="0" err="1"/>
              <a:t>ie</a:t>
            </a:r>
            <a:r>
              <a:rPr lang="en-GB" baseline="0" dirty="0"/>
              <a:t>], [</a:t>
            </a:r>
            <a:r>
              <a:rPr lang="en-GB" baseline="0" dirty="0" err="1"/>
              <a:t>ia</a:t>
            </a:r>
            <a:r>
              <a:rPr lang="en-GB" baseline="0" dirty="0"/>
              <a:t>], [io].</a:t>
            </a:r>
          </a:p>
          <a:p>
            <a:endParaRPr lang="en-US" b="1" dirty="0"/>
          </a:p>
          <a:p>
            <a:r>
              <a:rPr lang="en-US" b="1" dirty="0"/>
              <a:t>Procedure:</a:t>
            </a:r>
          </a:p>
          <a:p>
            <a:pPr marL="0" indent="0">
              <a:buNone/>
            </a:pPr>
            <a:r>
              <a:rPr lang="en-GB" baseline="0" dirty="0"/>
              <a:t>1. The teacher goes through the instruction slide with students. A ‘</a:t>
            </a:r>
            <a:r>
              <a:rPr lang="en-GB" baseline="0" dirty="0" err="1"/>
              <a:t>vocabulario</a:t>
            </a:r>
            <a:r>
              <a:rPr lang="en-GB" baseline="0" dirty="0"/>
              <a:t>’ box will appear (click on it to reveal unknown words), but this could be shown after the main activity (see notes below).</a:t>
            </a:r>
          </a:p>
          <a:p>
            <a:pPr marL="0" indent="0">
              <a:buNone/>
            </a:pPr>
            <a:r>
              <a:rPr lang="en-GB" baseline="0" dirty="0"/>
              <a:t>2. Students in pairs take it in turns to read out the text to their partner who has to listen out for the missing SSCs.</a:t>
            </a:r>
          </a:p>
          <a:p>
            <a:pPr marL="0" indent="0">
              <a:buNone/>
            </a:pPr>
            <a:endParaRPr lang="en-GB" baseline="0" dirty="0"/>
          </a:p>
          <a:p>
            <a:pPr marL="0" indent="0">
              <a:buNone/>
            </a:pPr>
            <a:r>
              <a:rPr lang="en-GB" b="1" baseline="0" dirty="0"/>
              <a:t>Notes</a:t>
            </a:r>
            <a:r>
              <a:rPr lang="en-GB" baseline="0" dirty="0"/>
              <a:t>: Some more proficient students might be able to complete some of the words on their own, but most will need the input from their partner reading the full text aloud to be able to complete all the words. </a:t>
            </a:r>
          </a:p>
          <a:p>
            <a:pPr marL="0" indent="0">
              <a:buNone/>
            </a:pPr>
            <a:endParaRPr lang="en-GB" b="0" baseline="0" dirty="0"/>
          </a:p>
          <a:p>
            <a:pPr marL="0" indent="0">
              <a:buNone/>
            </a:pPr>
            <a:r>
              <a:rPr lang="en-GB" b="0" baseline="0" dirty="0"/>
              <a:t>The gloss could be shown at the end as both words are part of the activity and students will have to listen out for the SSCs. Click on the box once the activity is finished to show the meaning of the unknown words.</a:t>
            </a:r>
          </a:p>
          <a:p>
            <a:pPr marL="0" indent="0">
              <a:buNone/>
            </a:pPr>
            <a:endParaRPr lang="en-GB" b="0" baseline="0" dirty="0"/>
          </a:p>
          <a:p>
            <a:pPr fontAlgn="ctr"/>
            <a:r>
              <a:rPr lang="en-US" b="0" dirty="0"/>
              <a:t>Photo from Wikipedia (Creative Commons)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979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vocabulary: </a:t>
            </a:r>
            <a:br>
              <a:rPr lang="en-GB" b="0" baseline="0" dirty="0"/>
            </a:br>
            <a:r>
              <a:rPr lang="en-GB" b="0" baseline="0" dirty="0"/>
              <a:t>la </a:t>
            </a:r>
            <a:r>
              <a:rPr lang="en-GB" b="0" baseline="0" dirty="0" err="1"/>
              <a:t>bienvenida</a:t>
            </a:r>
            <a:r>
              <a:rPr lang="en-GB" b="0" baseline="0" dirty="0"/>
              <a:t> [4950]; el </a:t>
            </a:r>
            <a:r>
              <a:rPr lang="en-GB" b="0" baseline="0" dirty="0" err="1"/>
              <a:t>campeón</a:t>
            </a:r>
            <a:r>
              <a:rPr lang="en-GB" b="0" baseline="0" dirty="0"/>
              <a:t> [2820]; el </a:t>
            </a:r>
            <a:r>
              <a:rPr lang="en-GB" b="0" baseline="0" dirty="0" err="1"/>
              <a:t>circuito</a:t>
            </a:r>
            <a:r>
              <a:rPr lang="en-GB" b="0" baseline="0" dirty="0"/>
              <a:t> [3151]; el </a:t>
            </a:r>
            <a:r>
              <a:rPr lang="en-GB" b="0" baseline="0" dirty="0" err="1"/>
              <a:t>ciclismo</a:t>
            </a:r>
            <a:r>
              <a:rPr lang="en-GB" b="0" baseline="0" dirty="0"/>
              <a:t> [&gt;5000]; el </a:t>
            </a:r>
            <a:r>
              <a:rPr lang="en-GB" b="0" baseline="0" dirty="0" err="1"/>
              <a:t>triunfo</a:t>
            </a:r>
            <a:r>
              <a:rPr lang="en-GB" b="0" baseline="0" dirty="0"/>
              <a:t> [&gt;5000]; el </a:t>
            </a:r>
            <a:r>
              <a:rPr lang="en-GB" b="0" baseline="0" dirty="0" err="1"/>
              <a:t>evento</a:t>
            </a:r>
            <a:r>
              <a:rPr lang="en-GB" b="0" baseline="0" dirty="0"/>
              <a:t> [1518]; el </a:t>
            </a:r>
            <a:r>
              <a:rPr lang="en-GB" b="0" baseline="0" dirty="0" err="1"/>
              <a:t>pódium</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r>
              <a:rPr lang="en-GB" dirty="0"/>
              <a:t>Source: Davies, M. &amp; Davies, K. (2018</a:t>
            </a:r>
            <a:r>
              <a:rPr lang="en-GB" i="0" dirty="0"/>
              <a:t>)</a:t>
            </a:r>
            <a:r>
              <a:rPr lang="en-GB" i="1" dirty="0"/>
              <a:t>. A frequency dictionary of Spanish: Core vocabulary for learners </a:t>
            </a:r>
            <a:r>
              <a:rPr lang="en-GB" dirty="0"/>
              <a:t>(2nd ed.). Routledge: London</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95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mins</a:t>
            </a:r>
          </a:p>
          <a:p>
            <a:endParaRPr lang="en-US" b="1" dirty="0"/>
          </a:p>
          <a:p>
            <a:r>
              <a:rPr lang="en-US" b="1" dirty="0"/>
              <a:t>Aim: </a:t>
            </a:r>
            <a:r>
              <a:rPr lang="en-US" b="0" dirty="0"/>
              <a:t>to</a:t>
            </a:r>
            <a:r>
              <a:rPr lang="en-US" b="0" baseline="0" dirty="0"/>
              <a:t> recap ‘strong’ vowels and introduce the ‘weak’ vowel [u]. </a:t>
            </a:r>
            <a:r>
              <a:rPr lang="en-GB" sz="1200" kern="1200" dirty="0">
                <a:solidFill>
                  <a:schemeClr val="tx1"/>
                </a:solidFill>
                <a:effectLst/>
                <a:latin typeface="+mn-lt"/>
                <a:ea typeface="+mn-ea"/>
                <a:cs typeface="+mn-cs"/>
              </a:rPr>
              <a:t>This attaches to a strong vowel to create a diphthong, where one vowel ‘glides’ into another.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gives explanation</a:t>
            </a:r>
          </a:p>
          <a:p>
            <a:pPr marL="228600" indent="-228600">
              <a:buAutoNum type="arabicPeriod"/>
            </a:pPr>
            <a:r>
              <a:rPr lang="en-GB" sz="1200" kern="1200" dirty="0">
                <a:solidFill>
                  <a:schemeClr val="tx1"/>
                </a:solidFill>
                <a:effectLst/>
                <a:latin typeface="+mn-lt"/>
                <a:ea typeface="+mn-ea"/>
                <a:cs typeface="+mn-cs"/>
              </a:rPr>
              <a:t>Teacher</a:t>
            </a:r>
            <a:r>
              <a:rPr lang="en-GB" sz="1200" kern="1200" baseline="0" dirty="0">
                <a:solidFill>
                  <a:schemeClr val="tx1"/>
                </a:solidFill>
                <a:effectLst/>
                <a:latin typeface="+mn-lt"/>
                <a:ea typeface="+mn-ea"/>
                <a:cs typeface="+mn-cs"/>
              </a:rPr>
              <a:t> models pronunciation and/or plays audio.</a:t>
            </a:r>
          </a:p>
          <a:p>
            <a:pPr marL="228600" indent="-228600">
              <a:buAutoNum type="arabicPeriod"/>
            </a:pPr>
            <a:r>
              <a:rPr lang="en-GB" sz="1200" kern="1200" baseline="0" dirty="0">
                <a:solidFill>
                  <a:schemeClr val="tx1"/>
                </a:solidFill>
                <a:effectLst/>
                <a:latin typeface="+mn-lt"/>
                <a:ea typeface="+mn-ea"/>
                <a:cs typeface="+mn-cs"/>
              </a:rPr>
              <a:t>Students say the three words in chorus.</a:t>
            </a:r>
          </a:p>
          <a:p>
            <a:pPr marL="228600" indent="-228600">
              <a:buAutoNum type="arabicPeriod"/>
            </a:pPr>
            <a:r>
              <a:rPr lang="en-GB" sz="1200" kern="1200" baseline="0" dirty="0">
                <a:solidFill>
                  <a:schemeClr val="tx1"/>
                </a:solidFill>
                <a:effectLst/>
                <a:latin typeface="+mn-lt"/>
                <a:ea typeface="+mn-ea"/>
                <a:cs typeface="+mn-cs"/>
              </a:rPr>
              <a:t>Teacher introduces igual [263]. This is a new vocabulary item this week.</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Note: </a:t>
            </a:r>
            <a:r>
              <a:rPr lang="en-GB" sz="1200" b="0" kern="1200" baseline="0" dirty="0">
                <a:solidFill>
                  <a:schemeClr val="tx1"/>
                </a:solidFill>
                <a:effectLst/>
                <a:latin typeface="+mn-lt"/>
                <a:ea typeface="+mn-ea"/>
                <a:cs typeface="+mn-cs"/>
              </a:rPr>
              <a:t>the weak vowel [i] will be introduced in lesson 2</a:t>
            </a:r>
          </a:p>
          <a:p>
            <a:pPr marL="0" indent="0">
              <a:buNone/>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41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practise mapping sound to spelling with strong + weak vowel combinations, focusing specifically on words that have [u].</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Play the audio for each word and write the two missing vowels. Is it [a], [e], [o], [</a:t>
            </a:r>
            <a:r>
              <a:rPr lang="en-US" b="0" dirty="0" err="1"/>
              <a:t>i</a:t>
            </a:r>
            <a:r>
              <a:rPr lang="en-US" b="0" dirty="0"/>
              <a:t>] or [u]?</a:t>
            </a:r>
          </a:p>
          <a:p>
            <a:r>
              <a:rPr lang="en-US" b="0" dirty="0"/>
              <a:t>2. See the answers for each word, one by one.</a:t>
            </a:r>
          </a:p>
          <a:p>
            <a:r>
              <a:rPr lang="en-US" b="0" dirty="0"/>
              <a:t>3. Practise pronunciation with in</a:t>
            </a:r>
            <a:r>
              <a:rPr lang="en-US" b="0" baseline="0" dirty="0"/>
              <a:t> pairs</a:t>
            </a:r>
            <a:r>
              <a:rPr lang="en-US" b="0" dirty="0"/>
              <a:t>: read each word out loud. Try to mimic the sounds as close to the recording as you can.</a:t>
            </a:r>
          </a:p>
          <a:p>
            <a:endParaRPr lang="en-US" b="0" dirty="0"/>
          </a:p>
          <a:p>
            <a:r>
              <a:rPr lang="en-US" b="1" dirty="0"/>
              <a:t>Transcript:</a:t>
            </a:r>
          </a:p>
          <a:p>
            <a:pPr marL="228600" indent="-228600">
              <a:buAutoNum type="arabicPeriod"/>
            </a:pPr>
            <a:r>
              <a:rPr lang="en-GB" sz="1200" kern="1200" dirty="0">
                <a:solidFill>
                  <a:schemeClr val="tx1"/>
                </a:solidFill>
                <a:effectLst/>
                <a:latin typeface="+mn-lt"/>
                <a:ea typeface="+mn-ea"/>
                <a:cs typeface="+mn-cs"/>
              </a:rPr>
              <a:t>igual </a:t>
            </a:r>
          </a:p>
          <a:p>
            <a:pPr marL="228600" indent="-228600">
              <a:buAutoNum type="arabicPeriod"/>
            </a:pPr>
            <a:r>
              <a:rPr lang="en-GB" sz="1200" kern="1200" dirty="0" err="1">
                <a:solidFill>
                  <a:schemeClr val="tx1"/>
                </a:solidFill>
                <a:effectLst/>
                <a:latin typeface="+mn-lt"/>
                <a:ea typeface="+mn-ea"/>
                <a:cs typeface="+mn-cs"/>
              </a:rPr>
              <a:t>monstruo</a:t>
            </a:r>
            <a:r>
              <a:rPr lang="en-GB" sz="1200" kern="1200" dirty="0">
                <a:solidFill>
                  <a:schemeClr val="tx1"/>
                </a:solidFill>
                <a:effectLst/>
                <a:latin typeface="+mn-lt"/>
                <a:ea typeface="+mn-ea"/>
                <a:cs typeface="+mn-cs"/>
              </a:rPr>
              <a:t> </a:t>
            </a:r>
          </a:p>
          <a:p>
            <a:pPr marL="228600" indent="-228600">
              <a:buAutoNum type="arabicPeriod"/>
            </a:pPr>
            <a:r>
              <a:rPr lang="es-ES" sz="1200" kern="1200" dirty="0">
                <a:solidFill>
                  <a:schemeClr val="tx1"/>
                </a:solidFill>
                <a:effectLst/>
                <a:latin typeface="+mn-lt"/>
                <a:ea typeface="+mn-ea"/>
                <a:cs typeface="+mn-cs"/>
              </a:rPr>
              <a:t>individuo</a:t>
            </a:r>
          </a:p>
          <a:p>
            <a:pPr marL="228600" indent="-228600">
              <a:buAutoNum type="arabicPeriod"/>
            </a:pPr>
            <a:r>
              <a:rPr lang="es-ES" sz="1200" kern="1200" dirty="0">
                <a:solidFill>
                  <a:schemeClr val="tx1"/>
                </a:solidFill>
                <a:effectLst/>
                <a:latin typeface="+mn-lt"/>
                <a:ea typeface="+mn-ea"/>
                <a:cs typeface="+mn-cs"/>
              </a:rPr>
              <a:t>puerta</a:t>
            </a:r>
          </a:p>
          <a:p>
            <a:pPr marL="228600" indent="-228600">
              <a:buAutoNum type="arabicPeriod"/>
            </a:pPr>
            <a:r>
              <a:rPr lang="es-ES" sz="1200" kern="1200" dirty="0">
                <a:solidFill>
                  <a:schemeClr val="tx1"/>
                </a:solidFill>
                <a:effectLst/>
                <a:latin typeface="+mn-lt"/>
                <a:ea typeface="+mn-ea"/>
                <a:cs typeface="+mn-cs"/>
              </a:rPr>
              <a:t>antiguo </a:t>
            </a:r>
          </a:p>
          <a:p>
            <a:pPr marL="228600" indent="-228600">
              <a:buAutoNum type="arabicPeriod"/>
            </a:pPr>
            <a:r>
              <a:rPr lang="es-ES" sz="1200" kern="1200" dirty="0">
                <a:solidFill>
                  <a:schemeClr val="tx1"/>
                </a:solidFill>
                <a:effectLst/>
                <a:latin typeface="+mn-lt"/>
                <a:ea typeface="+mn-ea"/>
                <a:cs typeface="+mn-cs"/>
              </a:rPr>
              <a:t>aguantar</a:t>
            </a:r>
          </a:p>
          <a:p>
            <a:pPr marL="228600" indent="-228600">
              <a:buAutoNum type="arabicPeriod"/>
            </a:pPr>
            <a:r>
              <a:rPr lang="es-ES" sz="1200" kern="1200" dirty="0">
                <a:solidFill>
                  <a:schemeClr val="tx1"/>
                </a:solidFill>
                <a:effectLst/>
                <a:latin typeface="+mn-lt"/>
                <a:ea typeface="+mn-ea"/>
                <a:cs typeface="+mn-cs"/>
              </a:rPr>
              <a:t>guardar </a:t>
            </a:r>
          </a:p>
          <a:p>
            <a:pPr marL="228600" indent="-228600">
              <a:buAutoNum type="arabicPeriod"/>
            </a:pPr>
            <a:r>
              <a:rPr lang="en-GB" sz="1200" kern="1200" dirty="0" err="1">
                <a:solidFill>
                  <a:schemeClr val="tx1"/>
                </a:solidFill>
                <a:effectLst/>
                <a:latin typeface="+mn-lt"/>
                <a:ea typeface="+mn-ea"/>
                <a:cs typeface="+mn-cs"/>
              </a:rPr>
              <a:t>lengua</a:t>
            </a:r>
            <a:endParaRPr lang="en-GB" sz="1200" kern="1200" dirty="0">
              <a:solidFill>
                <a:schemeClr val="tx1"/>
              </a:solidFill>
              <a:effectLst/>
              <a:latin typeface="+mn-lt"/>
              <a:ea typeface="+mn-ea"/>
              <a:cs typeface="+mn-cs"/>
            </a:endParaRP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r>
              <a:rPr lang="en-GB" sz="1200" kern="1200" dirty="0">
                <a:solidFill>
                  <a:schemeClr val="tx1"/>
                </a:solidFill>
                <a:effectLst/>
                <a:latin typeface="+mn-lt"/>
                <a:ea typeface="+mn-ea"/>
                <a:cs typeface="+mn-cs"/>
              </a:rPr>
              <a:t>igual (introduced this week)</a:t>
            </a:r>
            <a:endParaRPr lang="es-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monstruo</a:t>
            </a:r>
            <a:r>
              <a:rPr lang="en-GB" sz="1200" kern="1200" dirty="0">
                <a:solidFill>
                  <a:schemeClr val="tx1"/>
                </a:solidFill>
                <a:effectLst/>
                <a:latin typeface="+mn-lt"/>
                <a:ea typeface="+mn-ea"/>
                <a:cs typeface="+mn-cs"/>
              </a:rPr>
              <a:t> [3699] near-cognate</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individuo [1133] </a:t>
            </a:r>
            <a:r>
              <a:rPr lang="es-ES" sz="1200" kern="1200" dirty="0" err="1">
                <a:solidFill>
                  <a:schemeClr val="tx1"/>
                </a:solidFill>
                <a:effectLst/>
                <a:latin typeface="+mn-lt"/>
                <a:ea typeface="+mn-ea"/>
                <a:cs typeface="+mn-cs"/>
              </a:rPr>
              <a:t>near-cognate</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puerta [274]</a:t>
            </a:r>
          </a:p>
          <a:p>
            <a:r>
              <a:rPr lang="es-ES" sz="1200" kern="1200" dirty="0">
                <a:solidFill>
                  <a:schemeClr val="tx1"/>
                </a:solidFill>
                <a:effectLst/>
                <a:latin typeface="+mn-lt"/>
                <a:ea typeface="+mn-ea"/>
                <a:cs typeface="+mn-cs"/>
              </a:rPr>
              <a:t>antiguo [446]</a:t>
            </a:r>
            <a:endParaRPr lang="es-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aguantar</a:t>
            </a:r>
            <a:r>
              <a:rPr lang="en-GB" sz="1200" kern="1200" dirty="0">
                <a:solidFill>
                  <a:schemeClr val="tx1"/>
                </a:solidFill>
                <a:effectLst/>
                <a:latin typeface="+mn-lt"/>
                <a:ea typeface="+mn-ea"/>
                <a:cs typeface="+mn-cs"/>
              </a:rPr>
              <a:t> [1879]</a:t>
            </a:r>
          </a:p>
          <a:p>
            <a:r>
              <a:rPr lang="es-ES" sz="1200" kern="1200" dirty="0">
                <a:solidFill>
                  <a:schemeClr val="tx1"/>
                </a:solidFill>
                <a:effectLst/>
                <a:latin typeface="+mn-lt"/>
                <a:ea typeface="+mn-ea"/>
                <a:cs typeface="+mn-cs"/>
              </a:rPr>
              <a:t>guardar [687]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lengua [586] </a:t>
            </a:r>
            <a:endParaRPr lang="es-GB" sz="1200" kern="1200" dirty="0">
              <a:solidFill>
                <a:schemeClr val="tx1"/>
              </a:solidFill>
              <a:effectLst/>
              <a:latin typeface="+mn-lt"/>
              <a:ea typeface="+mn-ea"/>
              <a:cs typeface="+mn-cs"/>
            </a:endParaRP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1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mins</a:t>
            </a:r>
          </a:p>
          <a:p>
            <a:endParaRPr lang="en-US" b="1" dirty="0"/>
          </a:p>
          <a:p>
            <a:r>
              <a:rPr lang="en-US" b="1" dirty="0"/>
              <a:t>Aim: </a:t>
            </a:r>
            <a:r>
              <a:rPr lang="en-US" b="0" dirty="0"/>
              <a:t>to</a:t>
            </a:r>
            <a:r>
              <a:rPr lang="en-US" b="0" baseline="0" dirty="0"/>
              <a:t> introduce the ‘weak’ vowel [i]. </a:t>
            </a:r>
            <a:r>
              <a:rPr lang="en-GB" sz="1200" kern="1200" dirty="0">
                <a:solidFill>
                  <a:schemeClr val="tx1"/>
                </a:solidFill>
                <a:effectLst/>
                <a:latin typeface="+mn-lt"/>
                <a:ea typeface="+mn-ea"/>
                <a:cs typeface="+mn-cs"/>
              </a:rPr>
              <a:t>This attaches to a strong vowel to create a diphthong, where one vowel ‘glides’ into another.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gives explanation</a:t>
            </a:r>
          </a:p>
          <a:p>
            <a:pPr marL="228600" indent="-228600">
              <a:buAutoNum type="arabicPeriod"/>
            </a:pPr>
            <a:r>
              <a:rPr lang="en-GB" sz="1200" kern="1200" dirty="0">
                <a:solidFill>
                  <a:schemeClr val="tx1"/>
                </a:solidFill>
                <a:effectLst/>
                <a:latin typeface="+mn-lt"/>
                <a:ea typeface="+mn-ea"/>
                <a:cs typeface="+mn-cs"/>
              </a:rPr>
              <a:t>Teacher</a:t>
            </a:r>
            <a:r>
              <a:rPr lang="en-GB" sz="1200" kern="1200" baseline="0" dirty="0">
                <a:solidFill>
                  <a:schemeClr val="tx1"/>
                </a:solidFill>
                <a:effectLst/>
                <a:latin typeface="+mn-lt"/>
                <a:ea typeface="+mn-ea"/>
                <a:cs typeface="+mn-cs"/>
              </a:rPr>
              <a:t> models pronunciation and/or plays audio.</a:t>
            </a:r>
          </a:p>
          <a:p>
            <a:pPr marL="228600" indent="-228600">
              <a:buAutoNum type="arabicPeriod"/>
            </a:pPr>
            <a:r>
              <a:rPr lang="en-GB" sz="1200" kern="1200" baseline="0" dirty="0">
                <a:solidFill>
                  <a:schemeClr val="tx1"/>
                </a:solidFill>
                <a:effectLst/>
                <a:latin typeface="+mn-lt"/>
                <a:ea typeface="+mn-ea"/>
                <a:cs typeface="+mn-cs"/>
              </a:rPr>
              <a:t>Students say the three words in chorus.</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009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a:t>
            </a:r>
          </a:p>
          <a:p>
            <a:endParaRPr lang="en-US" b="1" dirty="0"/>
          </a:p>
          <a:p>
            <a:r>
              <a:rPr lang="en-US" b="1" dirty="0"/>
              <a:t>Aim: </a:t>
            </a:r>
            <a:r>
              <a:rPr lang="en-US" b="0" dirty="0"/>
              <a:t>To recap </a:t>
            </a:r>
            <a:r>
              <a:rPr lang="en-GB" sz="1200" kern="1200" dirty="0">
                <a:solidFill>
                  <a:schemeClr val="tx1"/>
                </a:solidFill>
                <a:effectLst/>
                <a:latin typeface="+mn-lt"/>
                <a:ea typeface="+mn-ea"/>
                <a:cs typeface="+mn-cs"/>
              </a:rPr>
              <a:t>weak vowels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[u] and to practice specifically with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 weak or closed vowels attach to a strong vowel to create a diphthong, where one vowel ‘glides’ into another. </a:t>
            </a:r>
          </a:p>
          <a:p>
            <a:endParaRPr lang="en-US" b="1" dirty="0"/>
          </a:p>
          <a:p>
            <a:r>
              <a:rPr lang="en-US" b="1" dirty="0"/>
              <a:t>Procedure:</a:t>
            </a:r>
          </a:p>
          <a:p>
            <a:r>
              <a:rPr lang="en-US" b="0" dirty="0"/>
              <a:t>1. Play the audio for each phrase and tick the correct column depending on what you hear.</a:t>
            </a:r>
          </a:p>
          <a:p>
            <a:r>
              <a:rPr lang="en-US" b="0" dirty="0"/>
              <a:t>2. See the answers for each phrase.</a:t>
            </a:r>
          </a:p>
          <a:p>
            <a:r>
              <a:rPr lang="en-US" b="0" dirty="0"/>
              <a:t>3. </a:t>
            </a:r>
            <a:r>
              <a:rPr lang="en-US" b="0" dirty="0" err="1"/>
              <a:t>Practise</a:t>
            </a:r>
            <a:r>
              <a:rPr lang="en-US" b="0" dirty="0"/>
              <a:t> pronunciation: read each phrase out loud. Try to mimic the sounds as close to the recording as you can. The sentences appear on</a:t>
            </a:r>
            <a:r>
              <a:rPr lang="en-US" b="0" baseline="0" dirty="0"/>
              <a:t> the next slide.</a:t>
            </a:r>
            <a:endParaRPr lang="en-US" b="0" dirty="0"/>
          </a:p>
          <a:p>
            <a:endParaRPr lang="en-US" b="0" dirty="0"/>
          </a:p>
          <a:p>
            <a:r>
              <a:rPr lang="en-US" b="1" dirty="0"/>
              <a:t>Transcript:</a:t>
            </a:r>
          </a:p>
          <a:p>
            <a:pPr marL="228600" indent="-228600">
              <a:buAutoNum type="arabicPeriod"/>
            </a:pPr>
            <a:r>
              <a:rPr lang="en-GB" sz="1200" kern="1200" dirty="0">
                <a:solidFill>
                  <a:schemeClr val="tx1"/>
                </a:solidFill>
                <a:effectLst/>
                <a:latin typeface="+mn-lt"/>
                <a:ea typeface="+mn-ea"/>
                <a:cs typeface="+mn-cs"/>
              </a:rPr>
              <a:t>La </a:t>
            </a:r>
            <a:r>
              <a:rPr lang="en-GB" sz="1200" kern="1200" dirty="0" err="1">
                <a:solidFill>
                  <a:schemeClr val="tx1"/>
                </a:solidFill>
                <a:effectLst/>
                <a:latin typeface="+mn-lt"/>
                <a:ea typeface="+mn-ea"/>
                <a:cs typeface="+mn-cs"/>
              </a:rPr>
              <a:t>mujer</a:t>
            </a:r>
            <a:r>
              <a:rPr lang="en-GB" sz="1200" kern="1200" dirty="0">
                <a:solidFill>
                  <a:schemeClr val="tx1"/>
                </a:solidFill>
                <a:effectLst/>
                <a:latin typeface="+mn-lt"/>
                <a:ea typeface="+mn-ea"/>
                <a:cs typeface="+mn-cs"/>
              </a:rPr>
              <a:t> ser</a:t>
            </a:r>
            <a:r>
              <a:rPr lang="en-GB" sz="1200" b="1" kern="1200" dirty="0">
                <a:solidFill>
                  <a:schemeClr val="tx1"/>
                </a:solidFill>
                <a:effectLst/>
                <a:latin typeface="+mn-lt"/>
                <a:ea typeface="+mn-ea"/>
                <a:cs typeface="+mn-cs"/>
              </a:rPr>
              <a:t>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aprende</a:t>
            </a:r>
            <a:r>
              <a:rPr lang="en-GB" sz="1200" kern="1200" dirty="0">
                <a:solidFill>
                  <a:schemeClr val="tx1"/>
                </a:solidFill>
                <a:effectLst/>
                <a:latin typeface="+mn-lt"/>
                <a:ea typeface="+mn-ea"/>
                <a:cs typeface="+mn-cs"/>
              </a:rPr>
              <a:t> chino.</a:t>
            </a:r>
          </a:p>
          <a:p>
            <a:pPr marL="228600" indent="-228600">
              <a:buAutoNum type="arabicPeriod"/>
            </a:pPr>
            <a:r>
              <a:rPr lang="es-ES" sz="1200" kern="1200" dirty="0">
                <a:solidFill>
                  <a:schemeClr val="tx1"/>
                </a:solidFill>
                <a:effectLst/>
                <a:latin typeface="+mn-lt"/>
                <a:ea typeface="+mn-ea"/>
                <a:cs typeface="+mn-cs"/>
              </a:rPr>
              <a:t>Está nerv</a:t>
            </a:r>
            <a:r>
              <a:rPr lang="es-ES" sz="1200" b="1" kern="1200" dirty="0">
                <a:solidFill>
                  <a:schemeClr val="tx1"/>
                </a:solidFill>
                <a:effectLst/>
                <a:latin typeface="+mn-lt"/>
                <a:ea typeface="+mn-ea"/>
                <a:cs typeface="+mn-cs"/>
              </a:rPr>
              <a:t>io</a:t>
            </a:r>
            <a:r>
              <a:rPr lang="es-ES" sz="1200" kern="1200" dirty="0">
                <a:solidFill>
                  <a:schemeClr val="tx1"/>
                </a:solidFill>
                <a:effectLst/>
                <a:latin typeface="+mn-lt"/>
                <a:ea typeface="+mn-ea"/>
                <a:cs typeface="+mn-cs"/>
              </a:rPr>
              <a:t>so cuando habla el id</a:t>
            </a:r>
            <a:r>
              <a:rPr lang="es-ES" sz="1200" b="1" kern="1200" dirty="0">
                <a:solidFill>
                  <a:schemeClr val="tx1"/>
                </a:solidFill>
                <a:effectLst/>
                <a:latin typeface="+mn-lt"/>
                <a:ea typeface="+mn-ea"/>
                <a:cs typeface="+mn-cs"/>
              </a:rPr>
              <a:t>io</a:t>
            </a:r>
            <a:r>
              <a:rPr lang="es-ES" sz="1200" kern="1200" dirty="0">
                <a:solidFill>
                  <a:schemeClr val="tx1"/>
                </a:solidFill>
                <a:effectLst/>
                <a:latin typeface="+mn-lt"/>
                <a:ea typeface="+mn-ea"/>
                <a:cs typeface="+mn-cs"/>
              </a:rPr>
              <a:t>ma.</a:t>
            </a:r>
          </a:p>
          <a:p>
            <a:pPr marL="228600" indent="-228600">
              <a:buAutoNum type="arabicPeriod"/>
            </a:pPr>
            <a:r>
              <a:rPr lang="es-ES" sz="1200" kern="1200" dirty="0">
                <a:solidFill>
                  <a:schemeClr val="tx1"/>
                </a:solidFill>
                <a:effectLst/>
                <a:latin typeface="+mn-lt"/>
                <a:ea typeface="+mn-ea"/>
                <a:cs typeface="+mn-cs"/>
              </a:rPr>
              <a:t>No ent</a:t>
            </a:r>
            <a:r>
              <a:rPr lang="es-ES" sz="1200" b="1" kern="1200" dirty="0">
                <a:solidFill>
                  <a:schemeClr val="tx1"/>
                </a:solidFill>
                <a:effectLst/>
                <a:latin typeface="+mn-lt"/>
                <a:ea typeface="+mn-ea"/>
                <a:cs typeface="+mn-cs"/>
              </a:rPr>
              <a:t>ie</a:t>
            </a:r>
            <a:r>
              <a:rPr lang="es-ES" sz="1200" kern="1200" dirty="0">
                <a:solidFill>
                  <a:schemeClr val="tx1"/>
                </a:solidFill>
                <a:effectLst/>
                <a:latin typeface="+mn-lt"/>
                <a:ea typeface="+mn-ea"/>
                <a:cs typeface="+mn-cs"/>
              </a:rPr>
              <a:t>ndo b</a:t>
            </a:r>
            <a:r>
              <a:rPr lang="es-ES" sz="1200" b="1" kern="1200" dirty="0">
                <a:solidFill>
                  <a:schemeClr val="tx1"/>
                </a:solidFill>
                <a:effectLst/>
                <a:latin typeface="+mn-lt"/>
                <a:ea typeface="+mn-ea"/>
                <a:cs typeface="+mn-cs"/>
              </a:rPr>
              <a:t>ie</a:t>
            </a:r>
            <a:r>
              <a:rPr lang="es-ES" sz="1200" kern="1200" dirty="0">
                <a:solidFill>
                  <a:schemeClr val="tx1"/>
                </a:solidFill>
                <a:effectLst/>
                <a:latin typeface="+mn-lt"/>
                <a:ea typeface="+mn-ea"/>
                <a:cs typeface="+mn-cs"/>
              </a:rPr>
              <a:t>n la pregunta d</a:t>
            </a:r>
            <a:r>
              <a:rPr lang="es-ES" sz="1200" b="1" kern="1200" dirty="0">
                <a:solidFill>
                  <a:schemeClr val="tx1"/>
                </a:solidFill>
                <a:effectLst/>
                <a:latin typeface="+mn-lt"/>
                <a:ea typeface="+mn-ea"/>
                <a:cs typeface="+mn-cs"/>
              </a:rPr>
              <a:t>ie</a:t>
            </a:r>
            <a:r>
              <a:rPr lang="es-ES" sz="1200" kern="1200" dirty="0">
                <a:solidFill>
                  <a:schemeClr val="tx1"/>
                </a:solidFill>
                <a:effectLst/>
                <a:latin typeface="+mn-lt"/>
                <a:ea typeface="+mn-ea"/>
                <a:cs typeface="+mn-cs"/>
              </a:rPr>
              <a:t>z. </a:t>
            </a:r>
          </a:p>
          <a:p>
            <a:pPr marL="228600" indent="-228600">
              <a:buAutoNum type="arabicPeriod"/>
            </a:pPr>
            <a:r>
              <a:rPr lang="en-US" b="0" dirty="0" err="1"/>
              <a:t>Viajo</a:t>
            </a:r>
            <a:r>
              <a:rPr lang="en-US" b="0" dirty="0"/>
              <a:t> con mi </a:t>
            </a:r>
            <a:r>
              <a:rPr lang="en-US" b="0" dirty="0" err="1"/>
              <a:t>famil</a:t>
            </a:r>
            <a:r>
              <a:rPr lang="en-US" b="1" dirty="0" err="1"/>
              <a:t>ia</a:t>
            </a:r>
            <a:r>
              <a:rPr lang="en-US" b="0" dirty="0"/>
              <a:t> a </a:t>
            </a:r>
            <a:r>
              <a:rPr lang="en-US" b="0" dirty="0" err="1"/>
              <a:t>Franc</a:t>
            </a:r>
            <a:r>
              <a:rPr lang="en-US" b="1" dirty="0" err="1"/>
              <a:t>ia</a:t>
            </a:r>
            <a:r>
              <a:rPr lang="en-US" b="0" dirty="0"/>
              <a:t> y a Ital</a:t>
            </a:r>
            <a:r>
              <a:rPr lang="en-US" b="1" dirty="0"/>
              <a:t>ia</a:t>
            </a:r>
            <a:r>
              <a:rPr lang="en-US" b="0" baseline="0" dirty="0"/>
              <a:t> </a:t>
            </a:r>
            <a:r>
              <a:rPr lang="en-US" b="0" baseline="0" dirty="0" err="1"/>
              <a:t>en</a:t>
            </a:r>
            <a:r>
              <a:rPr lang="en-US" b="0" baseline="0" dirty="0"/>
              <a:t> </a:t>
            </a:r>
            <a:r>
              <a:rPr lang="en-US" b="0" baseline="0" dirty="0" err="1"/>
              <a:t>verano</a:t>
            </a:r>
            <a:r>
              <a:rPr lang="en-US" b="0" baseline="0" dirty="0"/>
              <a:t>.</a:t>
            </a:r>
            <a:endParaRPr lang="en-US" b="0" dirty="0"/>
          </a:p>
          <a:p>
            <a:pPr marL="228600" indent="-228600">
              <a:buAutoNum type="arabicPeriod"/>
            </a:pPr>
            <a:r>
              <a:rPr lang="en-US" b="0" dirty="0"/>
              <a:t>El edific</a:t>
            </a:r>
            <a:r>
              <a:rPr lang="en-US" b="1" dirty="0"/>
              <a:t>io</a:t>
            </a:r>
            <a:r>
              <a:rPr lang="en-US" b="0" dirty="0"/>
              <a:t> </a:t>
            </a:r>
            <a:r>
              <a:rPr lang="en-US" b="0" dirty="0" err="1"/>
              <a:t>está</a:t>
            </a:r>
            <a:r>
              <a:rPr lang="en-US" b="0" dirty="0"/>
              <a:t> </a:t>
            </a:r>
            <a:r>
              <a:rPr lang="en-US" b="0" dirty="0" err="1"/>
              <a:t>en</a:t>
            </a:r>
            <a:r>
              <a:rPr lang="en-US" b="0" dirty="0"/>
              <a:t> un barr</a:t>
            </a:r>
            <a:r>
              <a:rPr lang="en-US" b="1" dirty="0"/>
              <a:t>io</a:t>
            </a:r>
            <a:r>
              <a:rPr lang="en-US" b="0" dirty="0"/>
              <a:t> </a:t>
            </a:r>
            <a:r>
              <a:rPr lang="en-US" b="0" dirty="0" err="1"/>
              <a:t>prec</a:t>
            </a:r>
            <a:r>
              <a:rPr lang="en-US" b="1" dirty="0" err="1"/>
              <a:t>io</a:t>
            </a:r>
            <a:r>
              <a:rPr lang="en-US" b="0" dirty="0" err="1"/>
              <a:t>so</a:t>
            </a:r>
            <a:r>
              <a:rPr lang="en-US" b="0" dirty="0"/>
              <a:t>.</a:t>
            </a:r>
          </a:p>
          <a:p>
            <a:pPr marL="228600" indent="-228600">
              <a:buAutoNum type="arabicPeriod"/>
            </a:pPr>
            <a:r>
              <a:rPr lang="en-US" b="0" dirty="0"/>
              <a:t>¿</a:t>
            </a:r>
            <a:r>
              <a:rPr lang="en-US" b="0" dirty="0" err="1"/>
              <a:t>Quién</a:t>
            </a:r>
            <a:r>
              <a:rPr lang="en-US" b="0" dirty="0"/>
              <a:t> va a la </a:t>
            </a:r>
            <a:r>
              <a:rPr lang="en-US" b="0" dirty="0" err="1"/>
              <a:t>t</a:t>
            </a:r>
            <a:r>
              <a:rPr lang="en-US" b="1" dirty="0" err="1"/>
              <a:t>ie</a:t>
            </a:r>
            <a:r>
              <a:rPr lang="en-US" b="0" dirty="0" err="1"/>
              <a:t>nda</a:t>
            </a:r>
            <a:r>
              <a:rPr lang="en-US" b="0" dirty="0"/>
              <a:t> </a:t>
            </a:r>
            <a:r>
              <a:rPr lang="en-US" b="0" dirty="0" err="1"/>
              <a:t>después</a:t>
            </a:r>
            <a:r>
              <a:rPr lang="en-US" b="0" dirty="0"/>
              <a:t>? </a:t>
            </a:r>
            <a:r>
              <a:rPr lang="en-US" b="0" dirty="0" err="1"/>
              <a:t>Voy</a:t>
            </a:r>
            <a:r>
              <a:rPr lang="en-US" b="0" dirty="0"/>
              <a:t> a </a:t>
            </a:r>
            <a:r>
              <a:rPr lang="en-US" b="0" dirty="0" err="1"/>
              <a:t>comprar</a:t>
            </a:r>
            <a:r>
              <a:rPr lang="en-US" b="0" dirty="0"/>
              <a:t> </a:t>
            </a:r>
            <a:r>
              <a:rPr lang="en-US" b="0" dirty="0" err="1"/>
              <a:t>algo</a:t>
            </a:r>
            <a:r>
              <a:rPr lang="en-US" b="0" dirty="0"/>
              <a:t>.</a:t>
            </a:r>
          </a:p>
          <a:p>
            <a:pPr marL="228600" indent="-228600">
              <a:buAutoNum type="arabicPeriod"/>
            </a:pPr>
            <a:endParaRPr lang="en-US" b="0" dirty="0"/>
          </a:p>
          <a:p>
            <a:pPr marL="0" indent="0">
              <a:buNone/>
            </a:pPr>
            <a:r>
              <a:rPr lang="en-GB" b="1" baseline="0" dirty="0"/>
              <a:t>Word frequency (1 is the most frequent word in Spanish): </a:t>
            </a:r>
          </a:p>
          <a:p>
            <a:pPr marL="0" indent="0">
              <a:buNone/>
            </a:pPr>
            <a:r>
              <a:rPr lang="en-GB" b="0" baseline="0" dirty="0"/>
              <a:t>From 3.2.6: </a:t>
            </a:r>
            <a:r>
              <a:rPr lang="en-GB" b="0" baseline="0" dirty="0" err="1"/>
              <a:t>verano</a:t>
            </a:r>
            <a:r>
              <a:rPr lang="en-GB" b="0" baseline="0" dirty="0"/>
              <a:t> [1139]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From 3.1.5: siempre [96];  </a:t>
            </a:r>
            <a:r>
              <a:rPr lang="en-GB" b="0" baseline="0" dirty="0" err="1"/>
              <a:t>idioma</a:t>
            </a:r>
            <a:r>
              <a:rPr lang="en-GB" b="0" baseline="0" dirty="0"/>
              <a:t> [1159]; </a:t>
            </a:r>
            <a:r>
              <a:rPr lang="en-GB" b="0" baseline="0" dirty="0" err="1"/>
              <a:t>mujer</a:t>
            </a:r>
            <a:r>
              <a:rPr lang="en-GB" b="0" baseline="0" dirty="0"/>
              <a:t> [120]; chino [1349]; </a:t>
            </a:r>
            <a:r>
              <a:rPr lang="en-GB" b="0" baseline="0" dirty="0" err="1"/>
              <a:t>después</a:t>
            </a:r>
            <a:r>
              <a:rPr lang="en-GB" b="0" baseline="0" dirty="0"/>
              <a:t> [115]; </a:t>
            </a:r>
            <a:r>
              <a:rPr lang="en-GB" b="0" baseline="0" dirty="0" err="1"/>
              <a:t>algo</a:t>
            </a:r>
            <a:r>
              <a:rPr lang="en-GB" b="0" baseline="0" dirty="0"/>
              <a:t> [110]; </a:t>
            </a:r>
            <a:r>
              <a:rPr lang="en-GB" b="0" baseline="0" dirty="0" err="1"/>
              <a:t>aprender</a:t>
            </a:r>
            <a:r>
              <a:rPr lang="en-GB" b="0" baseline="0" dirty="0"/>
              <a:t> [3.1.5]</a:t>
            </a:r>
          </a:p>
          <a:p>
            <a:pPr marL="0" indent="0">
              <a:buNone/>
            </a:pPr>
            <a:r>
              <a:rPr lang="en-GB" b="0" baseline="0" dirty="0"/>
              <a:t>From other Y7 weeks: </a:t>
            </a:r>
            <a:r>
              <a:rPr lang="en-GB" b="0" baseline="0" dirty="0" err="1"/>
              <a:t>serio</a:t>
            </a:r>
            <a:r>
              <a:rPr lang="en-GB" b="0" baseline="0" dirty="0"/>
              <a:t> [856]; </a:t>
            </a:r>
            <a:r>
              <a:rPr lang="en-GB" b="0" baseline="0" dirty="0" err="1"/>
              <a:t>estudiar</a:t>
            </a:r>
            <a:r>
              <a:rPr lang="en-GB" b="0" baseline="0" dirty="0"/>
              <a:t> [281]; </a:t>
            </a:r>
            <a:r>
              <a:rPr lang="en-GB" b="0" baseline="0" dirty="0" err="1"/>
              <a:t>ciencias</a:t>
            </a:r>
            <a:r>
              <a:rPr lang="en-GB" b="0" baseline="0" dirty="0"/>
              <a:t> [738]; </a:t>
            </a:r>
            <a:r>
              <a:rPr lang="en-GB" b="0" baseline="0" dirty="0" err="1"/>
              <a:t>nervioso</a:t>
            </a:r>
            <a:r>
              <a:rPr lang="en-GB" b="0" baseline="0" dirty="0"/>
              <a:t> [1521]; </a:t>
            </a:r>
            <a:r>
              <a:rPr lang="en-GB" b="0" baseline="0" dirty="0" err="1"/>
              <a:t>cuando</a:t>
            </a:r>
            <a:r>
              <a:rPr lang="en-GB" b="0" baseline="0" dirty="0"/>
              <a:t> [57]; </a:t>
            </a:r>
            <a:r>
              <a:rPr lang="en-GB" b="0" baseline="0" dirty="0" err="1"/>
              <a:t>hablar</a:t>
            </a:r>
            <a:r>
              <a:rPr lang="en-GB" b="0" baseline="0" dirty="0"/>
              <a:t> [90]; </a:t>
            </a:r>
            <a:r>
              <a:rPr lang="en-GB" b="0" baseline="0" dirty="0" err="1"/>
              <a:t>idioma</a:t>
            </a:r>
            <a:r>
              <a:rPr lang="en-GB" b="0" baseline="0" dirty="0"/>
              <a:t> [1159]; </a:t>
            </a:r>
            <a:r>
              <a:rPr lang="en-GB" b="0" baseline="0" dirty="0" err="1"/>
              <a:t>entender</a:t>
            </a:r>
            <a:r>
              <a:rPr lang="en-GB" b="0" baseline="0" dirty="0"/>
              <a:t> [229]; </a:t>
            </a:r>
            <a:r>
              <a:rPr lang="en-GB" b="0" baseline="0" dirty="0" err="1"/>
              <a:t>pregunta</a:t>
            </a:r>
            <a:r>
              <a:rPr lang="en-GB" b="0" baseline="0" dirty="0"/>
              <a:t> [507]; </a:t>
            </a:r>
            <a:r>
              <a:rPr lang="en-GB" b="0" baseline="0" dirty="0" err="1"/>
              <a:t>diez</a:t>
            </a:r>
            <a:r>
              <a:rPr lang="en-GB" b="0" baseline="0" dirty="0"/>
              <a:t> [449]; </a:t>
            </a:r>
            <a:r>
              <a:rPr lang="en-GB" b="0" baseline="0" dirty="0" err="1"/>
              <a:t>viajar</a:t>
            </a:r>
            <a:r>
              <a:rPr lang="en-GB" b="0" baseline="0" dirty="0"/>
              <a:t> [902]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 [14]; mi [37]; </a:t>
            </a:r>
            <a:r>
              <a:rPr lang="en-GB" b="0" baseline="0" dirty="0" err="1"/>
              <a:t>familia</a:t>
            </a:r>
            <a:r>
              <a:rPr lang="en-GB" b="0" baseline="0" dirty="0"/>
              <a:t> [233]; </a:t>
            </a:r>
            <a:r>
              <a:rPr lang="en-GB" b="0" baseline="0" dirty="0" err="1"/>
              <a:t>edificio</a:t>
            </a:r>
            <a:r>
              <a:rPr lang="en-GB" b="0" baseline="0" dirty="0"/>
              <a:t> [857]; barrio [940]; </a:t>
            </a:r>
            <a:r>
              <a:rPr lang="en-GB" b="0" baseline="0" dirty="0" err="1"/>
              <a:t>tienda</a:t>
            </a:r>
            <a:r>
              <a:rPr lang="en-GB" b="0" baseline="0" dirty="0"/>
              <a:t> [1515]; </a:t>
            </a:r>
            <a:r>
              <a:rPr lang="en-GB" b="0" baseline="0" dirty="0" err="1"/>
              <a:t>quién</a:t>
            </a:r>
            <a:r>
              <a:rPr lang="en-GB" b="0" baseline="0" dirty="0"/>
              <a:t> [289]; va [33]</a:t>
            </a:r>
          </a:p>
          <a:p>
            <a:pPr marL="0" indent="0">
              <a:buNone/>
            </a:pPr>
            <a:endParaRPr lang="en-GB" b="0" baseline="0" dirty="0"/>
          </a:p>
          <a:p>
            <a:pPr marL="0" indent="0">
              <a:buNone/>
            </a:pPr>
            <a:r>
              <a:rPr lang="en-GB" b="0" baseline="0" dirty="0"/>
              <a:t>New vocabulary: </a:t>
            </a:r>
            <a:r>
              <a:rPr lang="en-GB" b="0" baseline="0" dirty="0" err="1"/>
              <a:t>precioso</a:t>
            </a:r>
            <a:r>
              <a:rPr lang="en-GB" b="0" baseline="0" dirty="0"/>
              <a:t> [1777]</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042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sentences used for</a:t>
            </a:r>
            <a:r>
              <a:rPr lang="en-GB" baseline="0" dirty="0"/>
              <a:t> the listening activity on the previous slide.</a:t>
            </a:r>
          </a:p>
          <a:p>
            <a:r>
              <a:rPr lang="en-GB" baseline="0" dirty="0"/>
              <a:t>See the notes under the previous slide for instructions.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562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109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0" baseline="0" dirty="0"/>
              <a:t>5 minutes</a:t>
            </a:r>
            <a:endParaRPr lang="en-GB" b="0" dirty="0"/>
          </a:p>
          <a:p>
            <a:endParaRPr lang="en-GB" b="1" dirty="0"/>
          </a:p>
          <a:p>
            <a:r>
              <a:rPr lang="en-GB" b="1" dirty="0"/>
              <a:t>Aim: </a:t>
            </a:r>
          </a:p>
          <a:p>
            <a:r>
              <a:rPr lang="en-GB" dirty="0"/>
              <a:t>to practise pronouncing</a:t>
            </a:r>
            <a:r>
              <a:rPr lang="en-GB" baseline="0" dirty="0"/>
              <a:t> words with the diphthongs [ai], [</a:t>
            </a:r>
            <a:r>
              <a:rPr lang="en-GB" baseline="0" dirty="0" err="1"/>
              <a:t>ei</a:t>
            </a:r>
            <a:r>
              <a:rPr lang="en-GB" baseline="0" dirty="0"/>
              <a:t>], [</a:t>
            </a:r>
            <a:r>
              <a:rPr lang="en-GB" baseline="0" dirty="0" err="1"/>
              <a:t>ie</a:t>
            </a:r>
            <a:r>
              <a:rPr lang="en-GB" baseline="0" dirty="0"/>
              <a:t>], [</a:t>
            </a:r>
            <a:r>
              <a:rPr lang="en-GB" baseline="0" dirty="0" err="1"/>
              <a:t>ia</a:t>
            </a:r>
            <a:r>
              <a:rPr lang="en-GB" baseline="0" dirty="0"/>
              <a:t>].</a:t>
            </a:r>
          </a:p>
          <a:p>
            <a:r>
              <a:rPr lang="en-GB" baseline="0" dirty="0"/>
              <a:t>to practise pronouncing words with different stress positions (</a:t>
            </a:r>
            <a:r>
              <a:rPr lang="en-GB" baseline="0" dirty="0" err="1"/>
              <a:t>penultiamate</a:t>
            </a:r>
            <a:r>
              <a:rPr lang="en-GB" baseline="0" dirty="0"/>
              <a:t>, final syllable).</a:t>
            </a:r>
          </a:p>
          <a:p>
            <a:r>
              <a:rPr lang="en-GB" baseline="0" dirty="0"/>
              <a:t>to gain fluency and confidence in oral production.</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practise reading the conversation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take turns at playing different roles.</a:t>
            </a:r>
          </a:p>
          <a:p>
            <a:endParaRPr lang="en-GB" baseline="0" dirty="0"/>
          </a:p>
          <a:p>
            <a:r>
              <a:rPr lang="en-GB" b="1" baseline="0" dirty="0"/>
              <a:t>Notes: </a:t>
            </a:r>
          </a:p>
          <a:p>
            <a:pPr marL="228600" indent="-228600">
              <a:buAutoNum type="arabicPeriod"/>
            </a:pPr>
            <a:r>
              <a:rPr lang="en-GB" b="0" baseline="0" dirty="0"/>
              <a:t>The sentences have been modified slightly to include more examples of diphthongs.</a:t>
            </a:r>
          </a:p>
          <a:p>
            <a:pPr marL="228600" indent="-228600">
              <a:buAutoNum type="arabicPeriod"/>
            </a:pPr>
            <a:r>
              <a:rPr lang="en-GB" b="0" baseline="0" dirty="0"/>
              <a:t>In year 8, students learnt about the concept of ‘strong’ and ‘weak’ vowels and the way in which a diphthong is formed when they appear next to each other. The focus is now on automatising that knowledge in oral production. </a:t>
            </a:r>
            <a:endParaRPr lang="en-GB" b="1" baseline="0" dirty="0"/>
          </a:p>
          <a:p>
            <a:pPr marL="228600" indent="-228600">
              <a:buAutoNum type="arabicPeriod"/>
            </a:pPr>
            <a:endParaRPr lang="en-GB" b="1" baseline="0" dirty="0"/>
          </a:p>
          <a:p>
            <a:pPr marL="0" indent="0">
              <a:buNone/>
            </a:pPr>
            <a:r>
              <a:rPr lang="en-GB" b="1" baseline="0" dirty="0"/>
              <a:t>Frequency of unknown words and cognates:</a:t>
            </a:r>
          </a:p>
          <a:p>
            <a:pPr marL="0" indent="0">
              <a:buNone/>
            </a:pPr>
            <a:r>
              <a:rPr lang="en-GB" b="0" baseline="0" dirty="0" err="1"/>
              <a:t>aire</a:t>
            </a:r>
            <a:r>
              <a:rPr lang="en-GB" b="0" baseline="0" dirty="0"/>
              <a:t> libre [libre [471] </a:t>
            </a:r>
            <a:r>
              <a:rPr lang="en-GB" b="0" baseline="0" dirty="0" err="1"/>
              <a:t>competición</a:t>
            </a:r>
            <a:r>
              <a:rPr lang="en-GB" b="0" baseline="0" dirty="0"/>
              <a:t> [4738]</a:t>
            </a:r>
          </a:p>
          <a:p>
            <a:pPr marL="0" indent="0">
              <a:buNone/>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54657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8.wav"/><Relationship Id="rId7" Type="http://schemas.openxmlformats.org/officeDocument/2006/relationships/audio" Target="../media/audio22.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image" Target="../media/image18.tiff"/><Relationship Id="rId5" Type="http://schemas.openxmlformats.org/officeDocument/2006/relationships/audio" Target="../media/audio20.wav"/><Relationship Id="rId10" Type="http://schemas.openxmlformats.org/officeDocument/2006/relationships/image" Target="../media/image17.tiff"/><Relationship Id="rId4" Type="http://schemas.openxmlformats.org/officeDocument/2006/relationships/audio" Target="../media/audio19.wav"/><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3.png"/><Relationship Id="rId7" Type="http://schemas.openxmlformats.org/officeDocument/2006/relationships/audio" Target="../media/audio24.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23.wav"/><Relationship Id="rId5" Type="http://schemas.openxmlformats.org/officeDocument/2006/relationships/image" Target="../media/image5.tiff"/><Relationship Id="rId4" Type="http://schemas.openxmlformats.org/officeDocument/2006/relationships/image" Target="../media/image4.tif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png"/><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3.png"/><Relationship Id="rId7"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3.png"/><Relationship Id="rId7" Type="http://schemas.openxmlformats.org/officeDocument/2006/relationships/audio" Target="../media/audio14.wav"/><Relationship Id="rId12" Type="http://schemas.openxmlformats.org/officeDocument/2006/relationships/audio" Target="../media/audio17.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image" Target="../media/image6.png"/><Relationship Id="rId5" Type="http://schemas.openxmlformats.org/officeDocument/2006/relationships/audio" Target="../media/audio12.wav"/><Relationship Id="rId10" Type="http://schemas.openxmlformats.org/officeDocument/2006/relationships/image" Target="../media/image4.tiff"/><Relationship Id="rId4" Type="http://schemas.openxmlformats.org/officeDocument/2006/relationships/image" Target="../media/image5.tiff"/><Relationship Id="rId9" Type="http://schemas.openxmlformats.org/officeDocument/2006/relationships/audio" Target="../media/audio16.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6">
            <a:extLst>
              <a:ext uri="{FF2B5EF4-FFF2-40B4-BE49-F238E27FC236}">
                <a16:creationId xmlns:a16="http://schemas.microsoft.com/office/drawing/2014/main" id="{126BF9E9-A648-CE40-8FD9-123C26B3A30B}"/>
              </a:ext>
            </a:extLst>
          </p:cNvPr>
          <p:cNvSpPr>
            <a:spLocks noGrp="1"/>
          </p:cNvSpPr>
          <p:nvPr>
            <p:ph type="ctrTitle"/>
          </p:nvPr>
        </p:nvSpPr>
        <p:spPr>
          <a:xfrm>
            <a:off x="56445" y="1696063"/>
            <a:ext cx="7182555" cy="2387600"/>
          </a:xfrm>
        </p:spPr>
        <p:txBody>
          <a:bodyPr/>
          <a:lstStyle/>
          <a:p>
            <a:r>
              <a:rPr lang="en-GB" sz="4000" b="1" dirty="0">
                <a:solidFill>
                  <a:prstClr val="white"/>
                </a:solidFill>
              </a:rPr>
              <a:t>Spanish phonics collection</a:t>
            </a:r>
            <a:br>
              <a:rPr lang="en-US" dirty="0"/>
            </a:br>
            <a:endParaRPr lang="en-US" dirty="0"/>
          </a:p>
        </p:txBody>
      </p:sp>
      <p:sp>
        <p:nvSpPr>
          <p:cNvPr id="18" name="Title 5">
            <a:extLst>
              <a:ext uri="{FF2B5EF4-FFF2-40B4-BE49-F238E27FC236}">
                <a16:creationId xmlns:a16="http://schemas.microsoft.com/office/drawing/2014/main" id="{9B4642EE-CEDF-B44F-9EEE-5863CE437680}"/>
              </a:ext>
            </a:extLst>
          </p:cNvPr>
          <p:cNvSpPr txBox="1">
            <a:spLocks/>
          </p:cNvSpPr>
          <p:nvPr/>
        </p:nvSpPr>
        <p:spPr>
          <a:xfrm>
            <a:off x="211666" y="2452612"/>
            <a:ext cx="7751234" cy="148542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US" dirty="0"/>
          </a:p>
        </p:txBody>
      </p:sp>
      <p:sp>
        <p:nvSpPr>
          <p:cNvPr id="19" name="Title 3">
            <a:extLst>
              <a:ext uri="{FF2B5EF4-FFF2-40B4-BE49-F238E27FC236}">
                <a16:creationId xmlns:a16="http://schemas.microsoft.com/office/drawing/2014/main" id="{C1460A89-9A9E-284E-A41C-B05B3774DCA2}"/>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12</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08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0" name="Subtitle 6">
            <a:extLst>
              <a:ext uri="{FF2B5EF4-FFF2-40B4-BE49-F238E27FC236}">
                <a16:creationId xmlns:a16="http://schemas.microsoft.com/office/drawing/2014/main" id="{30FB9F4C-2B6A-7A4B-9A9F-33B62AD72108}"/>
              </a:ext>
            </a:extLst>
          </p:cNvPr>
          <p:cNvSpPr>
            <a:spLocks noGrp="1"/>
          </p:cNvSpPr>
          <p:nvPr>
            <p:ph type="subTitle" idx="1"/>
          </p:nvPr>
        </p:nvSpPr>
        <p:spPr>
          <a:xfrm>
            <a:off x="303197" y="3342209"/>
            <a:ext cx="7382608" cy="571756"/>
          </a:xfrm>
        </p:spPr>
        <p:txBody>
          <a:bodyPr/>
          <a:lstStyle/>
          <a:p>
            <a:pPr algn="l"/>
            <a:r>
              <a:rPr lang="en-GB" sz="3000" dirty="0">
                <a:solidFill>
                  <a:prstClr val="white"/>
                </a:solidFill>
              </a:rPr>
              <a:t>Weak vowels [u], [</a:t>
            </a:r>
            <a:r>
              <a:rPr lang="en-GB" sz="3000" dirty="0" err="1">
                <a:solidFill>
                  <a:prstClr val="white"/>
                </a:solidFill>
              </a:rPr>
              <a:t>i</a:t>
            </a:r>
            <a:r>
              <a:rPr lang="en-GB" sz="3000" dirty="0">
                <a:solidFill>
                  <a:prstClr val="white"/>
                </a:solidFill>
              </a:rPr>
              <a:t>]</a:t>
            </a:r>
          </a:p>
          <a:p>
            <a:pPr algn="l"/>
            <a:endParaRPr lang="en-US" dirty="0"/>
          </a:p>
        </p:txBody>
      </p:sp>
      <p:sp>
        <p:nvSpPr>
          <p:cNvPr id="2" name="Rectangle 1">
            <a:extLst>
              <a:ext uri="{FF2B5EF4-FFF2-40B4-BE49-F238E27FC236}">
                <a16:creationId xmlns:a16="http://schemas.microsoft.com/office/drawing/2014/main" id="{C650DA5F-1B51-7540-8387-49C1DF12867F}"/>
              </a:ext>
            </a:extLst>
          </p:cNvPr>
          <p:cNvSpPr/>
          <p:nvPr/>
        </p:nvSpPr>
        <p:spPr>
          <a:xfrm>
            <a:off x="161930" y="5610027"/>
            <a:ext cx="6096000" cy="480131"/>
          </a:xfrm>
          <a:prstGeom prst="rect">
            <a:avLst/>
          </a:prstGeom>
        </p:spPr>
        <p:txBody>
          <a:bodyPr>
            <a:spAutoFit/>
          </a:bodyPr>
          <a:lstStyle/>
          <a:p>
            <a:pPr lvl="0">
              <a:lnSpc>
                <a:spcPct val="90000"/>
              </a:lnSpc>
              <a:spcBef>
                <a:spcPct val="0"/>
              </a:spcBef>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endParaRPr lang="en-GB" sz="16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927454" y="1070293"/>
            <a:ext cx="8550585" cy="5111912"/>
          </a:xfrm>
          <a:prstGeom prst="rect">
            <a:avLst/>
          </a:prstGeom>
          <a:noFill/>
        </p:spPr>
        <p:txBody>
          <a:bodyPr wrap="square" rtlCol="0">
            <a:spAutoFit/>
          </a:bodyPr>
          <a:lstStyle/>
          <a:p>
            <a:pPr>
              <a:lnSpc>
                <a:spcPct val="150000"/>
              </a:lnSpc>
              <a:defRPr/>
            </a:pPr>
            <a:r>
              <a:rPr kumimoji="0" lang="en-GB" sz="2000" b="1" i="0" u="none" strike="noStrike" kern="1200" cap="none" spc="0" normalizeH="0" baseline="0" noProof="0" dirty="0">
                <a:ln>
                  <a:noFill/>
                </a:ln>
                <a:solidFill>
                  <a:srgbClr val="002060"/>
                </a:solidFill>
                <a:effectLst/>
                <a:uLnTx/>
                <a:uFillTx/>
                <a:ea typeface="+mn-ea"/>
                <a:cs typeface="+mn-cs"/>
              </a:rPr>
              <a:t>P: </a:t>
            </a:r>
            <a:r>
              <a:rPr lang="en-GB" sz="2000" dirty="0">
                <a:solidFill>
                  <a:srgbClr val="002060"/>
                </a:solidFill>
              </a:rPr>
              <a:t>Chicos, ¿</a:t>
            </a:r>
            <a:r>
              <a:rPr lang="en-GB" sz="2000" dirty="0" err="1">
                <a:solidFill>
                  <a:srgbClr val="002060"/>
                </a:solidFill>
              </a:rPr>
              <a:t>est</a:t>
            </a:r>
            <a:r>
              <a:rPr lang="en-GB" sz="2000" b="1" dirty="0" err="1">
                <a:solidFill>
                  <a:srgbClr val="002060"/>
                </a:solidFill>
              </a:rPr>
              <a:t>ái</a:t>
            </a:r>
            <a:r>
              <a:rPr lang="en-GB" sz="2000" dirty="0" err="1">
                <a:solidFill>
                  <a:srgbClr val="002060"/>
                </a:solidFill>
              </a:rPr>
              <a:t>s</a:t>
            </a:r>
            <a:r>
              <a:rPr lang="en-GB" sz="2000" dirty="0">
                <a:solidFill>
                  <a:srgbClr val="002060"/>
                </a:solidFill>
              </a:rPr>
              <a:t> </a:t>
            </a:r>
            <a:r>
              <a:rPr lang="en-GB" sz="2000" dirty="0" err="1">
                <a:solidFill>
                  <a:srgbClr val="002060"/>
                </a:solidFill>
              </a:rPr>
              <a:t>escuchando</a:t>
            </a:r>
            <a:r>
              <a:rPr lang="en-GB" sz="2000" dirty="0">
                <a:solidFill>
                  <a:srgbClr val="002060"/>
                </a:solidFill>
              </a:rPr>
              <a:t>?: </a:t>
            </a:r>
            <a:r>
              <a:rPr lang="en-GB" sz="2000" dirty="0" err="1">
                <a:solidFill>
                  <a:srgbClr val="002060"/>
                </a:solidFill>
              </a:rPr>
              <a:t>Qu</a:t>
            </a:r>
            <a:r>
              <a:rPr lang="en-GB" sz="2000" b="1" dirty="0" err="1">
                <a:solidFill>
                  <a:srgbClr val="002060"/>
                </a:solidFill>
              </a:rPr>
              <a:t>ie</a:t>
            </a:r>
            <a:r>
              <a:rPr lang="en-GB" sz="2000" dirty="0" err="1">
                <a:solidFill>
                  <a:srgbClr val="002060"/>
                </a:solidFill>
              </a:rPr>
              <a:t>ro</a:t>
            </a:r>
            <a:r>
              <a:rPr lang="en-GB" sz="2000" dirty="0">
                <a:solidFill>
                  <a:srgbClr val="002060"/>
                </a:solidFill>
              </a:rPr>
              <a:t> dos ______________ </a:t>
            </a:r>
          </a:p>
          <a:p>
            <a:pPr>
              <a:lnSpc>
                <a:spcPct val="150000"/>
              </a:lnSpc>
              <a:defRPr/>
            </a:pPr>
            <a:r>
              <a:rPr lang="en-GB" sz="2000" dirty="0">
                <a:solidFill>
                  <a:srgbClr val="002060"/>
                </a:solidFill>
              </a:rPr>
              <a:t>para un </a:t>
            </a:r>
            <a:r>
              <a:rPr lang="en-GB" sz="2000" dirty="0" err="1">
                <a:solidFill>
                  <a:srgbClr val="002060"/>
                </a:solidFill>
              </a:rPr>
              <a:t>partido</a:t>
            </a:r>
            <a:r>
              <a:rPr lang="en-GB" sz="2000" dirty="0">
                <a:solidFill>
                  <a:srgbClr val="002060"/>
                </a:solidFill>
              </a:rPr>
              <a:t> de pelota </a:t>
            </a:r>
            <a:r>
              <a:rPr lang="en-GB" sz="2000" dirty="0" err="1">
                <a:solidFill>
                  <a:srgbClr val="002060"/>
                </a:solidFill>
              </a:rPr>
              <a:t>vasca</a:t>
            </a:r>
            <a:r>
              <a:rPr lang="en-GB" sz="2000" dirty="0">
                <a:solidFill>
                  <a:srgbClr val="002060"/>
                </a:solidFill>
              </a:rPr>
              <a:t>* el </a:t>
            </a:r>
            <a:r>
              <a:rPr lang="en-GB" sz="2000" dirty="0" err="1">
                <a:solidFill>
                  <a:srgbClr val="002060"/>
                </a:solidFill>
              </a:rPr>
              <a:t>v</a:t>
            </a:r>
            <a:r>
              <a:rPr lang="en-GB" sz="2000" b="1" dirty="0" err="1">
                <a:solidFill>
                  <a:srgbClr val="002060"/>
                </a:solidFill>
              </a:rPr>
              <a:t>ie</a:t>
            </a:r>
            <a:r>
              <a:rPr lang="en-GB" sz="2000" dirty="0" err="1">
                <a:solidFill>
                  <a:srgbClr val="002060"/>
                </a:solidFill>
              </a:rPr>
              <a:t>rnes</a:t>
            </a:r>
            <a:r>
              <a:rPr lang="en-GB" sz="2000" dirty="0">
                <a:solidFill>
                  <a:srgbClr val="002060"/>
                </a:solidFill>
              </a:rPr>
              <a:t> s</a:t>
            </a:r>
            <a:r>
              <a:rPr lang="en-GB" sz="2000" b="1" dirty="0">
                <a:solidFill>
                  <a:srgbClr val="002060"/>
                </a:solidFill>
              </a:rPr>
              <a:t>ei</a:t>
            </a:r>
            <a:r>
              <a:rPr lang="en-GB" sz="2000" dirty="0">
                <a:solidFill>
                  <a:srgbClr val="002060"/>
                </a:solidFill>
              </a:rPr>
              <a:t>s de</a:t>
            </a:r>
          </a:p>
          <a:p>
            <a:pPr>
              <a:lnSpc>
                <a:spcPct val="150000"/>
              </a:lnSpc>
              <a:defRPr/>
            </a:pPr>
            <a:r>
              <a:rPr lang="en-GB" sz="2000" dirty="0">
                <a:solidFill>
                  <a:srgbClr val="002060"/>
                </a:solidFill>
              </a:rPr>
              <a:t>___________ y </a:t>
            </a:r>
            <a:r>
              <a:rPr lang="en-GB" sz="2000" dirty="0" err="1">
                <a:solidFill>
                  <a:srgbClr val="002060"/>
                </a:solidFill>
              </a:rPr>
              <a:t>jug</a:t>
            </a:r>
            <a:r>
              <a:rPr lang="en-GB" sz="2000" b="1" dirty="0" err="1">
                <a:solidFill>
                  <a:srgbClr val="002060"/>
                </a:solidFill>
              </a:rPr>
              <a:t>ái</a:t>
            </a:r>
            <a:r>
              <a:rPr lang="en-GB" sz="2000" dirty="0" err="1">
                <a:solidFill>
                  <a:srgbClr val="002060"/>
                </a:solidFill>
              </a:rPr>
              <a:t>s</a:t>
            </a:r>
            <a:r>
              <a:rPr lang="en-GB" sz="2000" dirty="0">
                <a:solidFill>
                  <a:srgbClr val="002060"/>
                </a:solidFill>
              </a:rPr>
              <a:t> </a:t>
            </a:r>
            <a:r>
              <a:rPr lang="en-GB" sz="2000" dirty="0" err="1">
                <a:solidFill>
                  <a:srgbClr val="002060"/>
                </a:solidFill>
              </a:rPr>
              <a:t>muy</a:t>
            </a:r>
            <a:r>
              <a:rPr lang="en-GB" sz="2000" dirty="0">
                <a:solidFill>
                  <a:srgbClr val="002060"/>
                </a:solidFill>
              </a:rPr>
              <a:t> bien.  ¿Nad</a:t>
            </a:r>
            <a:r>
              <a:rPr lang="en-GB" sz="2000" b="1" dirty="0">
                <a:solidFill>
                  <a:srgbClr val="002060"/>
                </a:solidFill>
              </a:rPr>
              <a:t>ia</a:t>
            </a:r>
            <a:r>
              <a:rPr lang="en-GB" sz="2000" dirty="0">
                <a:solidFill>
                  <a:srgbClr val="002060"/>
                </a:solidFill>
              </a:rPr>
              <a:t>, </a:t>
            </a:r>
            <a:r>
              <a:rPr lang="en-GB" sz="2000" dirty="0" err="1">
                <a:solidFill>
                  <a:srgbClr val="002060"/>
                </a:solidFill>
              </a:rPr>
              <a:t>puedes</a:t>
            </a:r>
            <a:r>
              <a:rPr lang="en-GB" sz="2000" dirty="0">
                <a:solidFill>
                  <a:srgbClr val="002060"/>
                </a:solidFill>
              </a:rPr>
              <a:t> </a:t>
            </a:r>
            <a:r>
              <a:rPr lang="en-GB" sz="2000" dirty="0" err="1">
                <a:solidFill>
                  <a:srgbClr val="002060"/>
                </a:solidFill>
              </a:rPr>
              <a:t>jugar</a:t>
            </a:r>
            <a:r>
              <a:rPr lang="en-GB" sz="2000" dirty="0">
                <a:solidFill>
                  <a:srgbClr val="002060"/>
                </a:solidFill>
              </a:rPr>
              <a:t>? </a:t>
            </a:r>
          </a:p>
          <a:p>
            <a:pPr lvl="0">
              <a:lnSpc>
                <a:spcPct val="150000"/>
              </a:lnSpc>
              <a:defRPr/>
            </a:pPr>
            <a:r>
              <a:rPr lang="en-GB" sz="2000" b="1" dirty="0">
                <a:solidFill>
                  <a:srgbClr val="002060"/>
                </a:solidFill>
              </a:rPr>
              <a:t>N</a:t>
            </a:r>
            <a:r>
              <a:rPr kumimoji="0" lang="en-GB" sz="2000" b="1" i="0" u="none" strike="noStrike" kern="1200" cap="none" spc="0" normalizeH="0" baseline="0" noProof="0" dirty="0">
                <a:ln>
                  <a:noFill/>
                </a:ln>
                <a:solidFill>
                  <a:srgbClr val="002060"/>
                </a:solidFill>
                <a:effectLst/>
                <a:uLnTx/>
                <a:uFillTx/>
                <a:ea typeface="+mn-ea"/>
                <a:cs typeface="+mn-cs"/>
              </a:rPr>
              <a:t>: </a:t>
            </a:r>
            <a:r>
              <a:rPr lang="en-GB" sz="2000" dirty="0">
                <a:solidFill>
                  <a:srgbClr val="002060"/>
                </a:solidFill>
              </a:rPr>
              <a:t>No, lo </a:t>
            </a:r>
            <a:r>
              <a:rPr lang="en-GB" sz="2000" dirty="0" err="1">
                <a:solidFill>
                  <a:srgbClr val="002060"/>
                </a:solidFill>
              </a:rPr>
              <a:t>s</a:t>
            </a:r>
            <a:r>
              <a:rPr lang="en-GB" sz="2000" b="1" dirty="0" err="1">
                <a:solidFill>
                  <a:srgbClr val="002060"/>
                </a:solidFill>
              </a:rPr>
              <a:t>ie</a:t>
            </a:r>
            <a:r>
              <a:rPr lang="en-GB" sz="2000" dirty="0" err="1">
                <a:solidFill>
                  <a:srgbClr val="002060"/>
                </a:solidFill>
              </a:rPr>
              <a:t>nto</a:t>
            </a:r>
            <a:r>
              <a:rPr kumimoji="0" lang="en-GB" sz="2000" b="0" i="0" u="none" strike="noStrike" kern="1200" cap="none" spc="0" normalizeH="0" baseline="0" noProof="0" dirty="0">
                <a:ln>
                  <a:noFill/>
                </a:ln>
                <a:solidFill>
                  <a:srgbClr val="002060"/>
                </a:solidFill>
                <a:effectLst/>
                <a:uLnTx/>
                <a:uFillTx/>
                <a:ea typeface="+mn-ea"/>
                <a:cs typeface="+mn-cs"/>
              </a:rPr>
              <a:t>. </a:t>
            </a:r>
            <a:r>
              <a:rPr lang="en-GB" sz="2000" dirty="0" err="1">
                <a:solidFill>
                  <a:srgbClr val="002060"/>
                </a:solidFill>
              </a:rPr>
              <a:t>Estoy</a:t>
            </a:r>
            <a:r>
              <a:rPr lang="en-GB" sz="2000" dirty="0">
                <a:solidFill>
                  <a:srgbClr val="002060"/>
                </a:solidFill>
              </a:rPr>
              <a:t> de __________ </a:t>
            </a:r>
            <a:r>
              <a:rPr lang="en-GB" sz="2000" dirty="0" err="1">
                <a:solidFill>
                  <a:srgbClr val="002060"/>
                </a:solidFill>
              </a:rPr>
              <a:t>en</a:t>
            </a:r>
            <a:r>
              <a:rPr lang="en-GB" sz="2000" dirty="0">
                <a:solidFill>
                  <a:srgbClr val="002060"/>
                </a:solidFill>
              </a:rPr>
              <a:t> Jam</a:t>
            </a:r>
            <a:r>
              <a:rPr lang="en-GB" sz="2000" b="1" dirty="0">
                <a:solidFill>
                  <a:srgbClr val="002060"/>
                </a:solidFill>
              </a:rPr>
              <a:t>ai</a:t>
            </a:r>
            <a:r>
              <a:rPr lang="en-GB" sz="2000" dirty="0">
                <a:solidFill>
                  <a:srgbClr val="002060"/>
                </a:solidFill>
              </a:rPr>
              <a:t>ca para </a:t>
            </a:r>
            <a:r>
              <a:rPr lang="en-GB" sz="2000" dirty="0" err="1">
                <a:solidFill>
                  <a:srgbClr val="002060"/>
                </a:solidFill>
              </a:rPr>
              <a:t>ver</a:t>
            </a:r>
            <a:r>
              <a:rPr lang="en-GB" sz="2000" dirty="0">
                <a:solidFill>
                  <a:srgbClr val="002060"/>
                </a:solidFill>
              </a:rPr>
              <a:t> a un </a:t>
            </a:r>
            <a:r>
              <a:rPr lang="en-GB" sz="2000" dirty="0" err="1">
                <a:solidFill>
                  <a:srgbClr val="002060"/>
                </a:solidFill>
              </a:rPr>
              <a:t>v</a:t>
            </a:r>
            <a:r>
              <a:rPr lang="en-GB" sz="2000" b="1" dirty="0" err="1">
                <a:solidFill>
                  <a:srgbClr val="002060"/>
                </a:solidFill>
              </a:rPr>
              <a:t>ie</a:t>
            </a:r>
            <a:r>
              <a:rPr lang="en-GB" sz="2000" dirty="0" err="1">
                <a:solidFill>
                  <a:srgbClr val="002060"/>
                </a:solidFill>
              </a:rPr>
              <a:t>jo</a:t>
            </a:r>
            <a:r>
              <a:rPr lang="en-GB" sz="2000" dirty="0">
                <a:solidFill>
                  <a:srgbClr val="002060"/>
                </a:solidFill>
              </a:rPr>
              <a:t> amigo </a:t>
            </a:r>
            <a:r>
              <a:rPr lang="en-GB" sz="2000" dirty="0" err="1">
                <a:solidFill>
                  <a:srgbClr val="002060"/>
                </a:solidFill>
              </a:rPr>
              <a:t>desde</a:t>
            </a:r>
            <a:r>
              <a:rPr lang="en-GB" sz="2000" dirty="0">
                <a:solidFill>
                  <a:srgbClr val="002060"/>
                </a:solidFill>
              </a:rPr>
              <a:t> el </a:t>
            </a:r>
            <a:r>
              <a:rPr lang="en-GB" sz="2000" dirty="0" err="1">
                <a:solidFill>
                  <a:srgbClr val="002060"/>
                </a:solidFill>
              </a:rPr>
              <a:t>tr</a:t>
            </a:r>
            <a:r>
              <a:rPr lang="en-GB" sz="2000" b="1" dirty="0" err="1">
                <a:solidFill>
                  <a:srgbClr val="002060"/>
                </a:solidFill>
              </a:rPr>
              <a:t>ei</a:t>
            </a:r>
            <a:r>
              <a:rPr lang="en-GB" sz="2000" dirty="0" err="1">
                <a:solidFill>
                  <a:srgbClr val="002060"/>
                </a:solidFill>
              </a:rPr>
              <a:t>nta</a:t>
            </a:r>
            <a:r>
              <a:rPr lang="en-GB" sz="2000" dirty="0">
                <a:solidFill>
                  <a:srgbClr val="002060"/>
                </a:solidFill>
              </a:rPr>
              <a:t> de </a:t>
            </a:r>
            <a:r>
              <a:rPr lang="en-GB" sz="2000" dirty="0" err="1">
                <a:solidFill>
                  <a:srgbClr val="002060"/>
                </a:solidFill>
              </a:rPr>
              <a:t>nov</a:t>
            </a:r>
            <a:r>
              <a:rPr lang="en-GB" sz="2000" b="1" dirty="0" err="1">
                <a:solidFill>
                  <a:srgbClr val="002060"/>
                </a:solidFill>
              </a:rPr>
              <a:t>ie</a:t>
            </a:r>
            <a:r>
              <a:rPr lang="en-GB" sz="2000" dirty="0" err="1">
                <a:solidFill>
                  <a:srgbClr val="002060"/>
                </a:solidFill>
              </a:rPr>
              <a:t>mbre</a:t>
            </a:r>
            <a:r>
              <a:rPr lang="en-GB" sz="2000" dirty="0">
                <a:solidFill>
                  <a:srgbClr val="002060"/>
                </a:solidFill>
              </a:rPr>
              <a:t> hasta el </a:t>
            </a:r>
            <a:r>
              <a:rPr lang="en-GB" sz="2000" dirty="0" err="1">
                <a:solidFill>
                  <a:srgbClr val="002060"/>
                </a:solidFill>
              </a:rPr>
              <a:t>v</a:t>
            </a:r>
            <a:r>
              <a:rPr lang="en-GB" sz="2000" b="1" dirty="0" err="1">
                <a:solidFill>
                  <a:srgbClr val="002060"/>
                </a:solidFill>
              </a:rPr>
              <a:t>ei</a:t>
            </a:r>
            <a:r>
              <a:rPr lang="en-GB" sz="2000" dirty="0" err="1">
                <a:solidFill>
                  <a:srgbClr val="002060"/>
                </a:solidFill>
              </a:rPr>
              <a:t>nte</a:t>
            </a:r>
            <a:r>
              <a:rPr lang="en-GB" sz="2000" dirty="0">
                <a:solidFill>
                  <a:srgbClr val="002060"/>
                </a:solidFill>
              </a:rPr>
              <a:t> de </a:t>
            </a:r>
            <a:r>
              <a:rPr lang="en-GB" sz="2000" dirty="0" err="1">
                <a:solidFill>
                  <a:srgbClr val="002060"/>
                </a:solidFill>
              </a:rPr>
              <a:t>dic</a:t>
            </a:r>
            <a:r>
              <a:rPr lang="en-GB" sz="2000" b="1" dirty="0" err="1">
                <a:solidFill>
                  <a:srgbClr val="002060"/>
                </a:solidFill>
              </a:rPr>
              <a:t>ie</a:t>
            </a:r>
            <a:r>
              <a:rPr lang="en-GB" sz="2000" dirty="0" err="1">
                <a:solidFill>
                  <a:srgbClr val="002060"/>
                </a:solidFill>
              </a:rPr>
              <a:t>mbre</a:t>
            </a:r>
            <a:r>
              <a:rPr lang="en-GB" sz="2000" dirty="0">
                <a:solidFill>
                  <a:srgbClr val="002060"/>
                </a:solidFill>
              </a:rPr>
              <a:t>.</a:t>
            </a:r>
            <a:endParaRPr kumimoji="0" lang="en-GB" sz="2000" b="0" i="0" u="none" strike="noStrike" kern="1200" cap="none" spc="0" normalizeH="0" baseline="0" noProof="0" dirty="0">
              <a:ln>
                <a:noFill/>
              </a:ln>
              <a:solidFill>
                <a:srgbClr val="002060"/>
              </a:solidFill>
              <a:effectLst/>
              <a:uLnTx/>
              <a:uFillTx/>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ea typeface="+mn-ea"/>
                <a:cs typeface="+mn-cs"/>
              </a:rPr>
              <a:t>P: </a:t>
            </a:r>
            <a:r>
              <a:rPr kumimoji="0" lang="en-GB" sz="2000" i="0" u="none" strike="noStrike" kern="1200" cap="none" spc="0" normalizeH="0" baseline="0" noProof="0" dirty="0">
                <a:ln>
                  <a:noFill/>
                </a:ln>
                <a:solidFill>
                  <a:srgbClr val="002060"/>
                </a:solidFill>
                <a:effectLst/>
                <a:uLnTx/>
                <a:uFillTx/>
                <a:ea typeface="+mn-ea"/>
                <a:cs typeface="+mn-cs"/>
              </a:rPr>
              <a:t>Jam</a:t>
            </a:r>
            <a:r>
              <a:rPr kumimoji="0" lang="en-GB" sz="2000" b="1" i="0" u="none" strike="noStrike" kern="1200" cap="none" spc="0" normalizeH="0" baseline="0" noProof="0" dirty="0">
                <a:ln>
                  <a:noFill/>
                </a:ln>
                <a:solidFill>
                  <a:srgbClr val="002060"/>
                </a:solidFill>
                <a:effectLst/>
                <a:uLnTx/>
                <a:uFillTx/>
                <a:ea typeface="+mn-ea"/>
                <a:cs typeface="+mn-cs"/>
              </a:rPr>
              <a:t>ai</a:t>
            </a:r>
            <a:r>
              <a:rPr kumimoji="0" lang="en-GB" sz="2000" i="0" u="none" strike="noStrike" kern="1200" cap="none" spc="0" normalizeH="0" baseline="0" noProof="0" dirty="0">
                <a:ln>
                  <a:noFill/>
                </a:ln>
                <a:solidFill>
                  <a:srgbClr val="002060"/>
                </a:solidFill>
                <a:effectLst/>
                <a:uLnTx/>
                <a:uFillTx/>
                <a:ea typeface="+mn-ea"/>
                <a:cs typeface="+mn-cs"/>
              </a:rPr>
              <a:t>ca, ¡gen</a:t>
            </a:r>
            <a:r>
              <a:rPr kumimoji="0" lang="en-GB" sz="2000" b="1" i="0" u="none" strike="noStrike" kern="1200" cap="none" spc="0" normalizeH="0" baseline="0" noProof="0" dirty="0">
                <a:ln>
                  <a:noFill/>
                </a:ln>
                <a:solidFill>
                  <a:srgbClr val="002060"/>
                </a:solidFill>
                <a:effectLst/>
                <a:uLnTx/>
                <a:uFillTx/>
                <a:ea typeface="+mn-ea"/>
                <a:cs typeface="+mn-cs"/>
              </a:rPr>
              <a:t>ia</a:t>
            </a:r>
            <a:r>
              <a:rPr kumimoji="0" lang="en-GB" sz="2000" i="0" u="none" strike="noStrike" kern="1200" cap="none" spc="0" normalizeH="0" baseline="0" noProof="0" dirty="0">
                <a:ln>
                  <a:noFill/>
                </a:ln>
                <a:solidFill>
                  <a:srgbClr val="002060"/>
                </a:solidFill>
                <a:effectLst/>
                <a:uLnTx/>
                <a:uFillTx/>
                <a:ea typeface="+mn-ea"/>
                <a:cs typeface="+mn-cs"/>
              </a:rPr>
              <a:t>l! </a:t>
            </a:r>
            <a:r>
              <a:rPr kumimoji="0" lang="en-GB" sz="2000" b="0" i="0" u="none" strike="noStrike" kern="1200" cap="none" spc="0" normalizeH="0" baseline="0" noProof="0" dirty="0">
                <a:ln>
                  <a:noFill/>
                </a:ln>
                <a:solidFill>
                  <a:srgbClr val="002060"/>
                </a:solidFill>
                <a:effectLst/>
                <a:uLnTx/>
                <a:uFillTx/>
                <a:ea typeface="+mn-ea"/>
                <a:cs typeface="+mn-cs"/>
              </a:rPr>
              <a:t>¿</a:t>
            </a:r>
            <a:r>
              <a:rPr lang="en-GB" sz="2000" dirty="0">
                <a:solidFill>
                  <a:srgbClr val="002060"/>
                </a:solidFill>
              </a:rPr>
              <a:t>E</a:t>
            </a:r>
            <a:r>
              <a:rPr kumimoji="0" lang="en-GB" sz="2000" b="0" i="0" u="none" strike="noStrike" kern="1200" cap="none" spc="0" normalizeH="0" baseline="0" noProof="0" dirty="0" err="1">
                <a:ln>
                  <a:noFill/>
                </a:ln>
                <a:solidFill>
                  <a:srgbClr val="002060"/>
                </a:solidFill>
                <a:effectLst/>
                <a:uLnTx/>
                <a:uFillTx/>
                <a:ea typeface="+mn-ea"/>
                <a:cs typeface="+mn-cs"/>
              </a:rPr>
              <a:t>ntonces</a:t>
            </a:r>
            <a:r>
              <a:rPr kumimoji="0" lang="en-GB" sz="2000" b="0" i="0" u="none" strike="noStrike" kern="1200" cap="none" spc="0" normalizeH="0" baseline="0" noProof="0" dirty="0">
                <a:ln>
                  <a:noFill/>
                </a:ln>
                <a:solidFill>
                  <a:srgbClr val="002060"/>
                </a:solidFill>
                <a:effectLst/>
                <a:uLnTx/>
                <a:uFillTx/>
                <a:ea typeface="+mn-ea"/>
                <a:cs typeface="+mn-cs"/>
              </a:rPr>
              <a:t> </a:t>
            </a:r>
            <a:r>
              <a:rPr kumimoji="0" lang="en-GB" sz="2000" b="0" i="0" u="none" strike="noStrike" kern="1200" cap="none" spc="0" normalizeH="0" baseline="0" noProof="0" dirty="0" err="1">
                <a:ln>
                  <a:noFill/>
                </a:ln>
                <a:solidFill>
                  <a:srgbClr val="002060"/>
                </a:solidFill>
                <a:effectLst/>
                <a:uLnTx/>
                <a:uFillTx/>
                <a:ea typeface="+mn-ea"/>
                <a:cs typeface="+mn-cs"/>
              </a:rPr>
              <a:t>tú</a:t>
            </a:r>
            <a:r>
              <a:rPr kumimoji="0" lang="en-GB" sz="2000" b="0" i="0" u="none" strike="noStrike" kern="1200" cap="none" spc="0" normalizeH="0" baseline="0" noProof="0" dirty="0">
                <a:ln>
                  <a:noFill/>
                </a:ln>
                <a:solidFill>
                  <a:srgbClr val="002060"/>
                </a:solidFill>
                <a:effectLst/>
                <a:uLnTx/>
                <a:uFillTx/>
                <a:ea typeface="+mn-ea"/>
                <a:cs typeface="+mn-cs"/>
              </a:rPr>
              <a:t>, Dan</a:t>
            </a:r>
            <a:r>
              <a:rPr kumimoji="0" lang="en-GB" sz="2000" b="1" i="0" u="none" strike="noStrike" kern="1200" cap="none" spc="0" normalizeH="0" baseline="0" noProof="0" dirty="0">
                <a:ln>
                  <a:noFill/>
                </a:ln>
                <a:solidFill>
                  <a:srgbClr val="002060"/>
                </a:solidFill>
                <a:effectLst/>
                <a:uLnTx/>
                <a:uFillTx/>
                <a:ea typeface="+mn-ea"/>
                <a:cs typeface="+mn-cs"/>
              </a:rPr>
              <a:t>ie</a:t>
            </a:r>
            <a:r>
              <a:rPr kumimoji="0" lang="en-GB" sz="2000" b="0" i="0" u="none" strike="noStrike" kern="1200" cap="none" spc="0" normalizeH="0" baseline="0" noProof="0" dirty="0">
                <a:ln>
                  <a:noFill/>
                </a:ln>
                <a:solidFill>
                  <a:srgbClr val="002060"/>
                </a:solidFill>
                <a:effectLst/>
                <a:uLnTx/>
                <a:uFillTx/>
                <a:ea typeface="+mn-ea"/>
                <a:cs typeface="+mn-cs"/>
              </a:rPr>
              <a:t>l? </a:t>
            </a:r>
          </a:p>
          <a:p>
            <a:pPr lvl="0">
              <a:lnSpc>
                <a:spcPct val="150000"/>
              </a:lnSpc>
              <a:defRPr/>
            </a:pPr>
            <a:r>
              <a:rPr lang="en-GB" sz="2000" b="1" dirty="0">
                <a:solidFill>
                  <a:srgbClr val="002060"/>
                </a:solidFill>
              </a:rPr>
              <a:t>D. </a:t>
            </a:r>
            <a:r>
              <a:rPr lang="en-GB" sz="2000" dirty="0">
                <a:solidFill>
                  <a:srgbClr val="002060"/>
                </a:solidFill>
              </a:rPr>
              <a:t>No </a:t>
            </a:r>
            <a:r>
              <a:rPr lang="en-GB" sz="2000" dirty="0" err="1">
                <a:solidFill>
                  <a:srgbClr val="002060"/>
                </a:solidFill>
              </a:rPr>
              <a:t>sé</a:t>
            </a:r>
            <a:r>
              <a:rPr lang="en-GB" sz="2000" dirty="0">
                <a:solidFill>
                  <a:srgbClr val="002060"/>
                </a:solidFill>
              </a:rPr>
              <a:t>, </a:t>
            </a:r>
            <a:r>
              <a:rPr lang="en-GB" sz="2000" dirty="0" err="1">
                <a:solidFill>
                  <a:srgbClr val="002060"/>
                </a:solidFill>
              </a:rPr>
              <a:t>s</a:t>
            </a:r>
            <a:r>
              <a:rPr lang="en-GB" sz="2000" b="1" dirty="0" err="1">
                <a:solidFill>
                  <a:srgbClr val="002060"/>
                </a:solidFill>
              </a:rPr>
              <a:t>ie</a:t>
            </a:r>
            <a:r>
              <a:rPr lang="en-GB" sz="2000" dirty="0" err="1">
                <a:solidFill>
                  <a:srgbClr val="002060"/>
                </a:solidFill>
              </a:rPr>
              <a:t>mpre</a:t>
            </a:r>
            <a:r>
              <a:rPr lang="en-GB" sz="2000" dirty="0">
                <a:solidFill>
                  <a:srgbClr val="002060"/>
                </a:solidFill>
              </a:rPr>
              <a:t> </a:t>
            </a:r>
            <a:r>
              <a:rPr lang="en-GB" sz="2000" dirty="0" err="1">
                <a:solidFill>
                  <a:srgbClr val="002060"/>
                </a:solidFill>
              </a:rPr>
              <a:t>p</a:t>
            </a:r>
            <a:r>
              <a:rPr lang="en-GB" sz="2000" b="1" dirty="0" err="1">
                <a:solidFill>
                  <a:srgbClr val="002060"/>
                </a:solidFill>
              </a:rPr>
              <a:t>ie</a:t>
            </a:r>
            <a:r>
              <a:rPr lang="en-GB" sz="2000" dirty="0" err="1">
                <a:solidFill>
                  <a:srgbClr val="002060"/>
                </a:solidFill>
              </a:rPr>
              <a:t>rdo</a:t>
            </a:r>
            <a:r>
              <a:rPr lang="en-GB" sz="2000" dirty="0">
                <a:solidFill>
                  <a:srgbClr val="002060"/>
                </a:solidFill>
              </a:rPr>
              <a:t>. Soy </a:t>
            </a:r>
            <a:r>
              <a:rPr lang="en-GB" sz="2000" dirty="0" err="1">
                <a:solidFill>
                  <a:srgbClr val="002060"/>
                </a:solidFill>
              </a:rPr>
              <a:t>mejor</a:t>
            </a:r>
            <a:r>
              <a:rPr lang="en-GB" sz="2000" dirty="0">
                <a:solidFill>
                  <a:srgbClr val="002060"/>
                </a:solidFill>
              </a:rPr>
              <a:t> </a:t>
            </a:r>
            <a:r>
              <a:rPr lang="en-GB" sz="2000" dirty="0" err="1">
                <a:solidFill>
                  <a:srgbClr val="002060"/>
                </a:solidFill>
              </a:rPr>
              <a:t>jugando</a:t>
            </a:r>
            <a:r>
              <a:rPr lang="en-GB" sz="2000" dirty="0">
                <a:solidFill>
                  <a:srgbClr val="002060"/>
                </a:solidFill>
              </a:rPr>
              <a:t> al </a:t>
            </a:r>
            <a:r>
              <a:rPr lang="en-GB" sz="2000" dirty="0" err="1">
                <a:solidFill>
                  <a:srgbClr val="002060"/>
                </a:solidFill>
              </a:rPr>
              <a:t>b</a:t>
            </a:r>
            <a:r>
              <a:rPr lang="en-GB" sz="2000" b="1" dirty="0" err="1">
                <a:solidFill>
                  <a:srgbClr val="002060"/>
                </a:solidFill>
              </a:rPr>
              <a:t>éi</a:t>
            </a:r>
            <a:r>
              <a:rPr lang="en-GB" sz="2000" dirty="0" err="1">
                <a:solidFill>
                  <a:srgbClr val="002060"/>
                </a:solidFill>
              </a:rPr>
              <a:t>sbol</a:t>
            </a:r>
            <a:r>
              <a:rPr lang="en-GB" sz="2000" dirty="0">
                <a:solidFill>
                  <a:srgbClr val="002060"/>
                </a:solidFill>
              </a:rPr>
              <a:t>. Y no </a:t>
            </a:r>
            <a:r>
              <a:rPr lang="en-GB" sz="2000" dirty="0" err="1">
                <a:solidFill>
                  <a:srgbClr val="002060"/>
                </a:solidFill>
              </a:rPr>
              <a:t>tengo</a:t>
            </a:r>
            <a:r>
              <a:rPr lang="en-GB" sz="2000" dirty="0">
                <a:solidFill>
                  <a:srgbClr val="002060"/>
                </a:solidFill>
              </a:rPr>
              <a:t> </a:t>
            </a:r>
            <a:r>
              <a:rPr lang="en-GB" sz="2000" dirty="0" err="1">
                <a:solidFill>
                  <a:srgbClr val="002060"/>
                </a:solidFill>
              </a:rPr>
              <a:t>t</a:t>
            </a:r>
            <a:r>
              <a:rPr lang="en-GB" sz="2000" b="1" dirty="0" err="1">
                <a:solidFill>
                  <a:srgbClr val="002060"/>
                </a:solidFill>
              </a:rPr>
              <a:t>ie</a:t>
            </a:r>
            <a:r>
              <a:rPr lang="en-GB" sz="2000" dirty="0" err="1">
                <a:solidFill>
                  <a:srgbClr val="002060"/>
                </a:solidFill>
              </a:rPr>
              <a:t>mpo</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tamb</a:t>
            </a:r>
            <a:r>
              <a:rPr lang="en-GB" sz="2000" b="1" dirty="0" err="1">
                <a:solidFill>
                  <a:srgbClr val="002060"/>
                </a:solidFill>
              </a:rPr>
              <a:t>ié</a:t>
            </a:r>
            <a:r>
              <a:rPr lang="en-GB" sz="2000" dirty="0" err="1">
                <a:solidFill>
                  <a:srgbClr val="002060"/>
                </a:solidFill>
              </a:rPr>
              <a:t>n</a:t>
            </a:r>
            <a:r>
              <a:rPr lang="en-GB" sz="2000" dirty="0">
                <a:solidFill>
                  <a:srgbClr val="002060"/>
                </a:solidFill>
              </a:rPr>
              <a:t> </a:t>
            </a:r>
            <a:r>
              <a:rPr lang="en-GB" sz="2000" dirty="0" err="1">
                <a:solidFill>
                  <a:srgbClr val="002060"/>
                </a:solidFill>
              </a:rPr>
              <a:t>debo</a:t>
            </a:r>
            <a:r>
              <a:rPr lang="en-GB" sz="2000" dirty="0">
                <a:solidFill>
                  <a:srgbClr val="002060"/>
                </a:solidFill>
              </a:rPr>
              <a:t> </a:t>
            </a:r>
            <a:r>
              <a:rPr lang="en-GB" sz="2000" dirty="0" err="1">
                <a:solidFill>
                  <a:srgbClr val="002060"/>
                </a:solidFill>
              </a:rPr>
              <a:t>estudiar</a:t>
            </a:r>
            <a:r>
              <a:rPr lang="en-GB" sz="2000" dirty="0">
                <a:solidFill>
                  <a:srgbClr val="002060"/>
                </a:solidFill>
              </a:rPr>
              <a:t> _____</a:t>
            </a:r>
            <a:r>
              <a:rPr lang="en-GB" sz="2000" b="1" dirty="0">
                <a:solidFill>
                  <a:srgbClr val="002060"/>
                </a:solidFill>
              </a:rPr>
              <a:t>__</a:t>
            </a:r>
            <a:r>
              <a:rPr lang="en-GB" sz="2000" dirty="0">
                <a:solidFill>
                  <a:srgbClr val="002060"/>
                </a:solidFill>
              </a:rPr>
              <a:t>_ </a:t>
            </a:r>
            <a:r>
              <a:rPr lang="en-GB" sz="2000" dirty="0" err="1">
                <a:solidFill>
                  <a:srgbClr val="002060"/>
                </a:solidFill>
              </a:rPr>
              <a:t>en</a:t>
            </a:r>
            <a:r>
              <a:rPr lang="en-GB" sz="2000" dirty="0">
                <a:solidFill>
                  <a:srgbClr val="002060"/>
                </a:solidFill>
              </a:rPr>
              <a:t> la academ</a:t>
            </a:r>
            <a:r>
              <a:rPr lang="en-GB" sz="2000" b="1" dirty="0">
                <a:solidFill>
                  <a:srgbClr val="002060"/>
                </a:solidFill>
              </a:rPr>
              <a:t>ia</a:t>
            </a:r>
            <a:r>
              <a:rPr lang="en-GB" sz="2000" dirty="0">
                <a:solidFill>
                  <a:srgbClr val="002060"/>
                </a:solidFill>
              </a:rPr>
              <a:t>. ¿</a:t>
            </a:r>
            <a:r>
              <a:rPr lang="en-GB" sz="2000" dirty="0" err="1">
                <a:solidFill>
                  <a:srgbClr val="002060"/>
                </a:solidFill>
              </a:rPr>
              <a:t>Quizás</a:t>
            </a:r>
            <a:r>
              <a:rPr lang="en-GB" sz="2000" dirty="0">
                <a:solidFill>
                  <a:srgbClr val="002060"/>
                </a:solidFill>
              </a:rPr>
              <a:t> Diana _____</a:t>
            </a:r>
            <a:r>
              <a:rPr lang="en-GB" sz="2000" b="1" dirty="0">
                <a:solidFill>
                  <a:srgbClr val="002060"/>
                </a:solidFill>
              </a:rPr>
              <a:t>__</a:t>
            </a:r>
            <a:r>
              <a:rPr lang="en-GB" sz="2000" dirty="0">
                <a:solidFill>
                  <a:srgbClr val="002060"/>
                </a:solidFill>
              </a:rPr>
              <a:t>_ </a:t>
            </a:r>
            <a:r>
              <a:rPr lang="en-GB" sz="2000" dirty="0" err="1">
                <a:solidFill>
                  <a:srgbClr val="002060"/>
                </a:solidFill>
              </a:rPr>
              <a:t>jugar</a:t>
            </a:r>
            <a:r>
              <a:rPr lang="en-GB" sz="2000" dirty="0">
                <a:solidFill>
                  <a:srgbClr val="002060"/>
                </a:solidFill>
              </a:rPr>
              <a:t>?</a:t>
            </a:r>
            <a:endParaRPr lang="en-GB" sz="2000" b="1" dirty="0">
              <a:solidFill>
                <a:srgbClr val="002060"/>
              </a:solidFill>
            </a:endParaRPr>
          </a:p>
          <a:p>
            <a:pPr lvl="0">
              <a:lnSpc>
                <a:spcPct val="150000"/>
              </a:lnSpc>
              <a:defRPr/>
            </a:pPr>
            <a:r>
              <a:rPr kumimoji="0" lang="en-GB" sz="2000" b="1" i="0" u="none" strike="noStrike" kern="1200" cap="none" spc="0" normalizeH="0" baseline="0" noProof="0" dirty="0">
                <a:ln>
                  <a:noFill/>
                </a:ln>
                <a:solidFill>
                  <a:srgbClr val="002060"/>
                </a:solidFill>
                <a:effectLst/>
                <a:uLnTx/>
                <a:uFillTx/>
                <a:ea typeface="+mn-ea"/>
                <a:cs typeface="+mn-cs"/>
              </a:rPr>
              <a:t>N:</a:t>
            </a:r>
            <a:r>
              <a:rPr kumimoji="0" lang="en-GB" sz="2000" b="0" i="0" u="none" strike="noStrike" kern="1200" cap="none" spc="0" normalizeH="0" baseline="0" noProof="0" dirty="0">
                <a:ln>
                  <a:noFill/>
                </a:ln>
                <a:solidFill>
                  <a:srgbClr val="002060"/>
                </a:solidFill>
                <a:effectLst/>
                <a:uLnTx/>
                <a:uFillTx/>
                <a:ea typeface="+mn-ea"/>
                <a:cs typeface="+mn-cs"/>
              </a:rPr>
              <a:t> No, no </a:t>
            </a:r>
            <a:r>
              <a:rPr kumimoji="0" lang="en-GB" sz="2000" b="0" i="0" u="none" strike="noStrike" kern="1200" cap="none" spc="0" normalizeH="0" baseline="0" noProof="0" dirty="0" err="1">
                <a:ln>
                  <a:noFill/>
                </a:ln>
                <a:solidFill>
                  <a:srgbClr val="002060"/>
                </a:solidFill>
                <a:effectLst/>
                <a:uLnTx/>
                <a:uFillTx/>
                <a:ea typeface="+mn-ea"/>
                <a:cs typeface="+mn-cs"/>
              </a:rPr>
              <a:t>v</a:t>
            </a:r>
            <a:r>
              <a:rPr kumimoji="0" lang="en-GB" sz="2000" b="1" i="0" u="none" strike="noStrike" kern="1200" cap="none" spc="0" normalizeH="0" baseline="0" noProof="0" dirty="0" err="1">
                <a:ln>
                  <a:noFill/>
                </a:ln>
                <a:solidFill>
                  <a:srgbClr val="002060"/>
                </a:solidFill>
                <a:effectLst/>
                <a:uLnTx/>
                <a:uFillTx/>
                <a:ea typeface="+mn-ea"/>
                <a:cs typeface="+mn-cs"/>
              </a:rPr>
              <a:t>ie</a:t>
            </a:r>
            <a:r>
              <a:rPr kumimoji="0" lang="en-GB" sz="2000" b="0" i="0" u="none" strike="noStrike" kern="1200" cap="none" spc="0" normalizeH="0" baseline="0" noProof="0" dirty="0" err="1">
                <a:ln>
                  <a:noFill/>
                </a:ln>
                <a:solidFill>
                  <a:srgbClr val="002060"/>
                </a:solidFill>
                <a:effectLst/>
                <a:uLnTx/>
                <a:uFillTx/>
                <a:ea typeface="+mn-ea"/>
                <a:cs typeface="+mn-cs"/>
              </a:rPr>
              <a:t>ne</a:t>
            </a:r>
            <a:r>
              <a:rPr kumimoji="0" lang="en-GB" sz="2000" b="0" i="0" u="none" strike="noStrike" kern="1200" cap="none" spc="0" normalizeH="0" baseline="0" noProof="0" dirty="0">
                <a:ln>
                  <a:noFill/>
                </a:ln>
                <a:solidFill>
                  <a:srgbClr val="002060"/>
                </a:solidFill>
                <a:effectLst/>
                <a:uLnTx/>
                <a:uFillTx/>
                <a:ea typeface="+mn-ea"/>
                <a:cs typeface="+mn-cs"/>
              </a:rPr>
              <a:t>, se </a:t>
            </a:r>
            <a:r>
              <a:rPr kumimoji="0" lang="en-GB" sz="2000" b="0" i="0" u="none" strike="noStrike" kern="1200" cap="none" spc="0" normalizeH="0" baseline="0" noProof="0" dirty="0" err="1">
                <a:ln>
                  <a:noFill/>
                </a:ln>
                <a:solidFill>
                  <a:srgbClr val="002060"/>
                </a:solidFill>
                <a:effectLst/>
                <a:uLnTx/>
                <a:uFillTx/>
                <a:ea typeface="+mn-ea"/>
                <a:cs typeface="+mn-cs"/>
              </a:rPr>
              <a:t>queda</a:t>
            </a:r>
            <a:r>
              <a:rPr kumimoji="0" lang="en-GB" sz="2000" b="0" i="0" u="none" strike="noStrike" kern="1200" cap="none" spc="0" normalizeH="0" baseline="0" noProof="0" dirty="0">
                <a:ln>
                  <a:noFill/>
                </a:ln>
                <a:solidFill>
                  <a:srgbClr val="002060"/>
                </a:solidFill>
                <a:effectLst/>
                <a:uLnTx/>
                <a:uFillTx/>
                <a:ea typeface="+mn-ea"/>
                <a:cs typeface="+mn-cs"/>
              </a:rPr>
              <a:t> </a:t>
            </a:r>
            <a:r>
              <a:rPr kumimoji="0" lang="en-GB" sz="2000" b="0" i="0" u="none" strike="noStrike" kern="1200" cap="none" spc="0" normalizeH="0" baseline="0" noProof="0" dirty="0" err="1">
                <a:ln>
                  <a:noFill/>
                </a:ln>
                <a:solidFill>
                  <a:srgbClr val="002060"/>
                </a:solidFill>
                <a:effectLst/>
                <a:uLnTx/>
                <a:uFillTx/>
                <a:ea typeface="+mn-ea"/>
                <a:cs typeface="+mn-cs"/>
              </a:rPr>
              <a:t>en</a:t>
            </a:r>
            <a:r>
              <a:rPr kumimoji="0" lang="en-GB" sz="2000" b="0" i="0" u="none" strike="noStrike" kern="1200" cap="none" spc="0" normalizeH="0" baseline="0" noProof="0" dirty="0">
                <a:ln>
                  <a:noFill/>
                </a:ln>
                <a:solidFill>
                  <a:srgbClr val="002060"/>
                </a:solidFill>
                <a:effectLst/>
                <a:uLnTx/>
                <a:uFillTx/>
                <a:ea typeface="+mn-ea"/>
                <a:cs typeface="+mn-cs"/>
              </a:rPr>
              <a:t> casa </a:t>
            </a:r>
            <a:r>
              <a:rPr kumimoji="0" lang="en-GB" sz="2000" b="0" i="0" u="none" strike="noStrike" kern="1200" cap="none" spc="0" normalizeH="0" baseline="0" noProof="0" dirty="0" err="1">
                <a:ln>
                  <a:noFill/>
                </a:ln>
                <a:solidFill>
                  <a:srgbClr val="002060"/>
                </a:solidFill>
                <a:effectLst/>
                <a:uLnTx/>
                <a:uFillTx/>
                <a:ea typeface="+mn-ea"/>
                <a:cs typeface="+mn-cs"/>
              </a:rPr>
              <a:t>porque</a:t>
            </a:r>
            <a:r>
              <a:rPr kumimoji="0" lang="en-GB" sz="2000" b="0" i="0" u="none" strike="noStrike" kern="1200" cap="none" spc="0" normalizeH="0" baseline="0" noProof="0" dirty="0">
                <a:ln>
                  <a:noFill/>
                </a:ln>
                <a:solidFill>
                  <a:srgbClr val="002060"/>
                </a:solidFill>
                <a:effectLst/>
                <a:uLnTx/>
                <a:uFillTx/>
                <a:ea typeface="+mn-ea"/>
                <a:cs typeface="+mn-cs"/>
              </a:rPr>
              <a:t> </a:t>
            </a:r>
            <a:r>
              <a:rPr kumimoji="0" lang="en-GB" sz="2000" b="0" i="0" u="none" strike="noStrike" kern="1200" cap="none" spc="0" normalizeH="0" baseline="0" noProof="0" dirty="0" err="1">
                <a:ln>
                  <a:noFill/>
                </a:ln>
                <a:solidFill>
                  <a:srgbClr val="002060"/>
                </a:solidFill>
                <a:effectLst/>
                <a:uLnTx/>
                <a:uFillTx/>
                <a:ea typeface="+mn-ea"/>
                <a:cs typeface="+mn-cs"/>
              </a:rPr>
              <a:t>t</a:t>
            </a:r>
            <a:r>
              <a:rPr kumimoji="0" lang="en-GB" sz="2000" b="1" i="0" u="none" strike="noStrike" kern="1200" cap="none" spc="0" normalizeH="0" baseline="0" noProof="0" dirty="0" err="1">
                <a:ln>
                  <a:noFill/>
                </a:ln>
                <a:solidFill>
                  <a:srgbClr val="002060"/>
                </a:solidFill>
                <a:effectLst/>
                <a:uLnTx/>
                <a:uFillTx/>
                <a:ea typeface="+mn-ea"/>
                <a:cs typeface="+mn-cs"/>
              </a:rPr>
              <a:t>ie</a:t>
            </a:r>
            <a:r>
              <a:rPr kumimoji="0" lang="en-GB" sz="2000" b="0" i="0" u="none" strike="noStrike" kern="1200" cap="none" spc="0" normalizeH="0" baseline="0" noProof="0" dirty="0" err="1">
                <a:ln>
                  <a:noFill/>
                </a:ln>
                <a:solidFill>
                  <a:srgbClr val="002060"/>
                </a:solidFill>
                <a:effectLst/>
                <a:uLnTx/>
                <a:uFillTx/>
                <a:ea typeface="+mn-ea"/>
                <a:cs typeface="+mn-cs"/>
              </a:rPr>
              <a:t>ne</a:t>
            </a:r>
            <a:r>
              <a:rPr kumimoji="0" lang="en-GB" sz="2000" b="0" i="0" u="none" strike="noStrike" kern="1200" cap="none" spc="0" normalizeH="0" baseline="0" noProof="0" dirty="0">
                <a:ln>
                  <a:noFill/>
                </a:ln>
                <a:solidFill>
                  <a:srgbClr val="002060"/>
                </a:solidFill>
                <a:effectLst/>
                <a:uLnTx/>
                <a:uFillTx/>
                <a:ea typeface="+mn-ea"/>
                <a:cs typeface="+mn-cs"/>
              </a:rPr>
              <a:t> </a:t>
            </a:r>
            <a:r>
              <a:rPr kumimoji="0" lang="en-GB" sz="2000" b="0" i="0" u="none" strike="noStrike" kern="1200" cap="none" spc="0" normalizeH="0" baseline="0" noProof="0" dirty="0" err="1">
                <a:ln>
                  <a:noFill/>
                </a:ln>
                <a:solidFill>
                  <a:srgbClr val="002060"/>
                </a:solidFill>
                <a:effectLst/>
                <a:uLnTx/>
                <a:uFillTx/>
                <a:ea typeface="+mn-ea"/>
                <a:cs typeface="+mn-cs"/>
              </a:rPr>
              <a:t>dolor</a:t>
            </a:r>
            <a:r>
              <a:rPr kumimoji="0" lang="en-GB" sz="2000" b="0" i="0" u="none" strike="noStrike" kern="1200" cap="none" spc="0" normalizeH="0" baseline="0" noProof="0" dirty="0">
                <a:ln>
                  <a:noFill/>
                </a:ln>
                <a:solidFill>
                  <a:srgbClr val="002060"/>
                </a:solidFill>
                <a:effectLst/>
                <a:uLnTx/>
                <a:uFillTx/>
                <a:ea typeface="+mn-ea"/>
                <a:cs typeface="+mn-cs"/>
              </a:rPr>
              <a:t> de </a:t>
            </a:r>
            <a:r>
              <a:rPr lang="en-GB" sz="2000" dirty="0">
                <a:solidFill>
                  <a:srgbClr val="002060"/>
                </a:solidFill>
              </a:rPr>
              <a:t>_____</a:t>
            </a:r>
            <a:r>
              <a:rPr lang="en-GB" sz="2000" b="1" dirty="0">
                <a:solidFill>
                  <a:srgbClr val="002060"/>
                </a:solidFill>
              </a:rPr>
              <a:t>__</a:t>
            </a:r>
            <a:r>
              <a:rPr kumimoji="0" lang="en-GB" sz="2000" b="1" i="0" u="none" strike="noStrike" kern="1200" cap="none" spc="0" normalizeH="0" baseline="0" noProof="0" dirty="0">
                <a:ln>
                  <a:noFill/>
                </a:ln>
                <a:solidFill>
                  <a:srgbClr val="002060"/>
                </a:solidFill>
                <a:effectLst/>
                <a:uLnTx/>
                <a:uFillTx/>
                <a:ea typeface="+mn-ea"/>
                <a:cs typeface="+mn-cs"/>
              </a:rPr>
              <a:t> </a:t>
            </a:r>
            <a:r>
              <a:rPr kumimoji="0" lang="en-GB" sz="2000" i="0" u="none" strike="noStrike" kern="1200" cap="none" spc="0" normalizeH="0" baseline="0" noProof="0" dirty="0">
                <a:ln>
                  <a:noFill/>
                </a:ln>
                <a:solidFill>
                  <a:srgbClr val="002060"/>
                </a:solidFill>
                <a:effectLst/>
                <a:uLnTx/>
                <a:uFillTx/>
                <a:ea typeface="+mn-ea"/>
                <a:cs typeface="+mn-cs"/>
              </a:rPr>
              <a:t>y no </a:t>
            </a:r>
            <a:r>
              <a:rPr kumimoji="0" lang="en-GB" sz="2000" i="0" u="none" strike="noStrike" kern="1200" cap="none" spc="0" normalizeH="0" baseline="0" noProof="0" dirty="0" err="1">
                <a:ln>
                  <a:noFill/>
                </a:ln>
                <a:solidFill>
                  <a:srgbClr val="002060"/>
                </a:solidFill>
                <a:effectLst/>
                <a:uLnTx/>
                <a:uFillTx/>
                <a:ea typeface="+mn-ea"/>
                <a:cs typeface="+mn-cs"/>
              </a:rPr>
              <a:t>está</a:t>
            </a:r>
            <a:r>
              <a:rPr kumimoji="0" lang="en-GB" sz="2000" i="0" u="none" strike="noStrike" kern="1200" cap="none" spc="0" normalizeH="0" baseline="0" noProof="0" dirty="0">
                <a:ln>
                  <a:noFill/>
                </a:ln>
                <a:solidFill>
                  <a:srgbClr val="002060"/>
                </a:solidFill>
                <a:effectLst/>
                <a:uLnTx/>
                <a:uFillTx/>
                <a:ea typeface="+mn-ea"/>
                <a:cs typeface="+mn-cs"/>
              </a:rPr>
              <a:t> </a:t>
            </a:r>
            <a:r>
              <a:rPr kumimoji="0" lang="en-GB" sz="2000" i="0" u="none" strike="noStrike" kern="1200" cap="none" spc="0" normalizeH="0" baseline="0" noProof="0" dirty="0" err="1">
                <a:ln>
                  <a:noFill/>
                </a:ln>
                <a:solidFill>
                  <a:srgbClr val="002060"/>
                </a:solidFill>
                <a:effectLst/>
                <a:uLnTx/>
                <a:uFillTx/>
                <a:ea typeface="+mn-ea"/>
                <a:cs typeface="+mn-cs"/>
              </a:rPr>
              <a:t>en</a:t>
            </a:r>
            <a:r>
              <a:rPr kumimoji="0" lang="en-GB" sz="2000" i="0" u="none" strike="noStrike" kern="1200" cap="none" spc="0" normalizeH="0" baseline="0" noProof="0" dirty="0">
                <a:ln>
                  <a:noFill/>
                </a:ln>
                <a:solidFill>
                  <a:srgbClr val="002060"/>
                </a:solidFill>
                <a:effectLst/>
                <a:uLnTx/>
                <a:uFillTx/>
                <a:ea typeface="+mn-ea"/>
                <a:cs typeface="+mn-cs"/>
              </a:rPr>
              <a:t> forma</a:t>
            </a:r>
            <a:r>
              <a:rPr kumimoji="0" lang="en-GB" sz="2000" b="0" i="0" u="none" strike="noStrike" kern="1200" cap="none" spc="0" normalizeH="0" baseline="0" noProof="0" dirty="0">
                <a:ln>
                  <a:noFill/>
                </a:ln>
                <a:solidFill>
                  <a:srgbClr val="002060"/>
                </a:solidFill>
                <a:effectLst/>
                <a:uLnTx/>
                <a:uFillTx/>
                <a:ea typeface="+mn-ea"/>
                <a:cs typeface="+mn-cs"/>
              </a:rPr>
              <a:t>. Pero </a:t>
            </a:r>
            <a:r>
              <a:rPr kumimoji="0" lang="en-GB" sz="2000" b="0" i="0" u="none" strike="noStrike" kern="1200" cap="none" spc="0" normalizeH="0" baseline="0" noProof="0" dirty="0" err="1">
                <a:ln>
                  <a:noFill/>
                </a:ln>
                <a:solidFill>
                  <a:srgbClr val="002060"/>
                </a:solidFill>
                <a:effectLst/>
                <a:uLnTx/>
                <a:uFillTx/>
                <a:ea typeface="+mn-ea"/>
                <a:cs typeface="+mn-cs"/>
              </a:rPr>
              <a:t>qu</a:t>
            </a:r>
            <a:r>
              <a:rPr kumimoji="0" lang="en-GB" sz="2000" b="1" i="0" u="none" strike="noStrike" kern="1200" cap="none" spc="0" normalizeH="0" baseline="0" noProof="0" dirty="0" err="1">
                <a:ln>
                  <a:noFill/>
                </a:ln>
                <a:solidFill>
                  <a:srgbClr val="002060"/>
                </a:solidFill>
                <a:effectLst/>
                <a:uLnTx/>
                <a:uFillTx/>
                <a:ea typeface="+mn-ea"/>
                <a:cs typeface="+mn-cs"/>
              </a:rPr>
              <a:t>ie</a:t>
            </a:r>
            <a:r>
              <a:rPr kumimoji="0" lang="en-GB" sz="2000" b="0" i="0" u="none" strike="noStrike" kern="1200" cap="none" spc="0" normalizeH="0" baseline="0" noProof="0" dirty="0" err="1">
                <a:ln>
                  <a:noFill/>
                </a:ln>
                <a:solidFill>
                  <a:srgbClr val="002060"/>
                </a:solidFill>
                <a:effectLst/>
                <a:uLnTx/>
                <a:uFillTx/>
                <a:ea typeface="+mn-ea"/>
                <a:cs typeface="+mn-cs"/>
              </a:rPr>
              <a:t>ro</a:t>
            </a:r>
            <a:r>
              <a:rPr kumimoji="0" lang="en-GB" sz="2000" b="0" i="0" u="none" strike="noStrike" kern="1200" cap="none" spc="0" normalizeH="0" baseline="0" noProof="0" dirty="0">
                <a:ln>
                  <a:noFill/>
                </a:ln>
                <a:solidFill>
                  <a:srgbClr val="002060"/>
                </a:solidFill>
                <a:effectLst/>
                <a:uLnTx/>
                <a:uFillTx/>
                <a:ea typeface="+mn-ea"/>
                <a:cs typeface="+mn-cs"/>
              </a:rPr>
              <a:t> </a:t>
            </a:r>
            <a:r>
              <a:rPr kumimoji="0" lang="en-GB" sz="2000" b="0" i="0" u="none" strike="noStrike" kern="1200" cap="none" spc="0" normalizeH="0" baseline="0" noProof="0" dirty="0" err="1">
                <a:ln>
                  <a:noFill/>
                </a:ln>
                <a:solidFill>
                  <a:srgbClr val="002060"/>
                </a:solidFill>
                <a:effectLst/>
                <a:uLnTx/>
                <a:uFillTx/>
                <a:ea typeface="+mn-ea"/>
                <a:cs typeface="+mn-cs"/>
              </a:rPr>
              <a:t>invitar</a:t>
            </a:r>
            <a:r>
              <a:rPr kumimoji="0" lang="en-GB" sz="2000" b="0" i="0" u="none" strike="noStrike" kern="1200" cap="none" spc="0" normalizeH="0" baseline="0" noProof="0" dirty="0">
                <a:ln>
                  <a:noFill/>
                </a:ln>
                <a:solidFill>
                  <a:srgbClr val="002060"/>
                </a:solidFill>
                <a:effectLst/>
                <a:uLnTx/>
                <a:uFillTx/>
                <a:ea typeface="+mn-ea"/>
                <a:cs typeface="+mn-cs"/>
              </a:rPr>
              <a:t> a </a:t>
            </a:r>
            <a:r>
              <a:rPr kumimoji="0" lang="en-GB" sz="2000" b="0" i="0" u="none" strike="noStrike" kern="1200" cap="none" spc="0" normalizeH="0" baseline="0" noProof="0" dirty="0" err="1">
                <a:ln>
                  <a:noFill/>
                </a:ln>
                <a:solidFill>
                  <a:srgbClr val="002060"/>
                </a:solidFill>
                <a:effectLst/>
                <a:uLnTx/>
                <a:uFillTx/>
                <a:ea typeface="+mn-ea"/>
                <a:cs typeface="+mn-cs"/>
              </a:rPr>
              <a:t>algu</a:t>
            </a:r>
            <a:r>
              <a:rPr kumimoji="0" lang="en-GB" sz="2000" b="1" i="0" u="none" strike="noStrike" kern="1200" cap="none" spc="0" normalizeH="0" baseline="0" noProof="0" dirty="0" err="1">
                <a:ln>
                  <a:noFill/>
                </a:ln>
                <a:solidFill>
                  <a:srgbClr val="002060"/>
                </a:solidFill>
                <a:effectLst/>
                <a:uLnTx/>
                <a:uFillTx/>
                <a:ea typeface="+mn-ea"/>
                <a:cs typeface="+mn-cs"/>
              </a:rPr>
              <a:t>ie</a:t>
            </a:r>
            <a:r>
              <a:rPr kumimoji="0" lang="en-GB" sz="2000" b="0" i="0" u="none" strike="noStrike" kern="1200" cap="none" spc="0" normalizeH="0" baseline="0" noProof="0" dirty="0" err="1">
                <a:ln>
                  <a:noFill/>
                </a:ln>
                <a:solidFill>
                  <a:srgbClr val="002060"/>
                </a:solidFill>
                <a:effectLst/>
                <a:uLnTx/>
                <a:uFillTx/>
                <a:ea typeface="+mn-ea"/>
                <a:cs typeface="+mn-cs"/>
              </a:rPr>
              <a:t>n</a:t>
            </a:r>
            <a:r>
              <a:rPr kumimoji="0" lang="en-GB" sz="2000" b="0" i="0" u="none" strike="noStrike" kern="1200" cap="none" spc="0" normalizeH="0" baseline="0" noProof="0" dirty="0">
                <a:ln>
                  <a:noFill/>
                </a:ln>
                <a:solidFill>
                  <a:srgbClr val="002060"/>
                </a:solidFill>
                <a:effectLst/>
                <a:uLnTx/>
                <a:uFillTx/>
                <a:ea typeface="+mn-ea"/>
                <a:cs typeface="+mn-cs"/>
              </a:rPr>
              <a:t> de mi </a:t>
            </a:r>
            <a:r>
              <a:rPr kumimoji="0" lang="en-GB" sz="2000" b="0" i="0" u="none" strike="noStrike" kern="1200" cap="none" spc="0" normalizeH="0" baseline="0" noProof="0" dirty="0" err="1">
                <a:ln>
                  <a:noFill/>
                </a:ln>
                <a:solidFill>
                  <a:srgbClr val="002060"/>
                </a:solidFill>
                <a:effectLst/>
                <a:uLnTx/>
                <a:uFillTx/>
                <a:ea typeface="+mn-ea"/>
                <a:cs typeface="+mn-cs"/>
              </a:rPr>
              <a:t>clase</a:t>
            </a:r>
            <a:r>
              <a:rPr lang="en-GB" sz="2000" b="1" dirty="0">
                <a:solidFill>
                  <a:srgbClr val="002060"/>
                </a:solidFill>
              </a:rPr>
              <a:t>.</a:t>
            </a:r>
            <a:endParaRPr kumimoji="0" lang="en-GB" sz="2000" b="0" i="0" u="none" strike="noStrike" kern="1200" cap="none" spc="0" normalizeH="0" baseline="0" noProof="0" dirty="0">
              <a:ln>
                <a:noFill/>
              </a:ln>
              <a:solidFill>
                <a:srgbClr val="002060"/>
              </a:solidFill>
              <a:effectLst/>
              <a:uLnTx/>
              <a:uFillTx/>
              <a:ea typeface="+mn-ea"/>
              <a:cs typeface="+mn-cs"/>
            </a:endParaRP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5212080" cy="867128"/>
          </a:xfrm>
          <a:prstGeom prst="rect">
            <a:avLst/>
          </a:prstGeom>
        </p:spPr>
      </p:pic>
      <p:sp>
        <p:nvSpPr>
          <p:cNvPr id="2" name="Title 1"/>
          <p:cNvSpPr>
            <a:spLocks noGrp="1"/>
          </p:cNvSpPr>
          <p:nvPr>
            <p:ph type="title"/>
          </p:nvPr>
        </p:nvSpPr>
        <p:spPr>
          <a:xfrm>
            <a:off x="-1" y="0"/>
            <a:ext cx="4572001" cy="1325563"/>
          </a:xfrm>
        </p:spPr>
        <p:txBody>
          <a:bodyPr>
            <a:normAutofit/>
          </a:bodyPr>
          <a:lstStyle/>
          <a:p>
            <a:r>
              <a:rPr lang="en-GB" sz="2400" b="1" dirty="0" err="1">
                <a:solidFill>
                  <a:schemeClr val="bg1"/>
                </a:solidFill>
              </a:rPr>
              <a:t>Hablamos</a:t>
            </a:r>
            <a:r>
              <a:rPr lang="en-GB" sz="2400" b="1" dirty="0">
                <a:solidFill>
                  <a:schemeClr val="bg1"/>
                </a:solidFill>
              </a:rPr>
              <a:t> del </a:t>
            </a:r>
            <a:r>
              <a:rPr lang="en-GB" sz="2400" b="1" dirty="0" err="1">
                <a:solidFill>
                  <a:schemeClr val="bg1"/>
                </a:solidFill>
              </a:rPr>
              <a:t>deporte</a:t>
            </a:r>
            <a:endParaRPr lang="en-GB" sz="2400" b="1" dirty="0">
              <a:solidFill>
                <a:schemeClr val="bg1"/>
              </a:solidFill>
            </a:endParaRPr>
          </a:p>
        </p:txBody>
      </p:sp>
      <p:sp>
        <p:nvSpPr>
          <p:cNvPr id="45" name="Rectangle 44">
            <a:extLst>
              <a:ext uri="{FF2B5EF4-FFF2-40B4-BE49-F238E27FC236}">
                <a16:creationId xmlns:a16="http://schemas.microsoft.com/office/drawing/2014/main" id="{AAD83873-31AE-BC40-BCE2-923AE24106AC}"/>
              </a:ext>
            </a:extLst>
          </p:cNvPr>
          <p:cNvSpPr/>
          <p:nvPr/>
        </p:nvSpPr>
        <p:spPr>
          <a:xfrm>
            <a:off x="6501612" y="1132422"/>
            <a:ext cx="1609736" cy="400110"/>
          </a:xfrm>
          <a:prstGeom prst="rect">
            <a:avLst/>
          </a:prstGeom>
        </p:spPr>
        <p:txBody>
          <a:bodyPr wrap="none">
            <a:spAutoFit/>
          </a:bodyPr>
          <a:lstStyle/>
          <a:p>
            <a:pPr lvl="0">
              <a:defRPr/>
            </a:pPr>
            <a:r>
              <a:rPr lang="en-GB" sz="2000" dirty="0" err="1">
                <a:solidFill>
                  <a:srgbClr val="EE6000"/>
                </a:solidFill>
              </a:rPr>
              <a:t>estud</a:t>
            </a:r>
            <a:r>
              <a:rPr lang="en-GB" sz="2000" b="1" dirty="0" err="1">
                <a:solidFill>
                  <a:srgbClr val="EE6000"/>
                </a:solidFill>
              </a:rPr>
              <a:t>ia</a:t>
            </a:r>
            <a:r>
              <a:rPr lang="en-GB" sz="2000" dirty="0" err="1">
                <a:solidFill>
                  <a:srgbClr val="EE6000"/>
                </a:solidFill>
              </a:rPr>
              <a:t>ntes</a:t>
            </a:r>
            <a:endParaRPr kumimoji="0" lang="en-GB" sz="2000" b="0" i="0" u="none" strike="noStrike" kern="1200" cap="none" spc="0" normalizeH="0" baseline="0" noProof="0" dirty="0">
              <a:ln>
                <a:noFill/>
              </a:ln>
              <a:solidFill>
                <a:srgbClr val="EE6000"/>
              </a:solidFill>
              <a:effectLst/>
              <a:uLnTx/>
              <a:uFillTx/>
              <a:latin typeface="Century Gothic" panose="020F0302020204030204"/>
            </a:endParaRPr>
          </a:p>
        </p:txBody>
      </p:sp>
      <p:sp>
        <p:nvSpPr>
          <p:cNvPr id="47" name="Rectangle 46">
            <a:extLst>
              <a:ext uri="{FF2B5EF4-FFF2-40B4-BE49-F238E27FC236}">
                <a16:creationId xmlns:a16="http://schemas.microsoft.com/office/drawing/2014/main" id="{7819EE1B-B944-084F-855D-E46BCA0D0607}"/>
              </a:ext>
            </a:extLst>
          </p:cNvPr>
          <p:cNvSpPr/>
          <p:nvPr/>
        </p:nvSpPr>
        <p:spPr>
          <a:xfrm>
            <a:off x="927454" y="2014766"/>
            <a:ext cx="1481168" cy="400110"/>
          </a:xfrm>
          <a:prstGeom prst="rect">
            <a:avLst/>
          </a:prstGeom>
        </p:spPr>
        <p:txBody>
          <a:bodyPr wrap="square">
            <a:spAutoFit/>
          </a:bodyPr>
          <a:lstStyle/>
          <a:p>
            <a:pPr lvl="0">
              <a:defRPr/>
            </a:pPr>
            <a:r>
              <a:rPr lang="en-GB" sz="2000" dirty="0" err="1">
                <a:solidFill>
                  <a:srgbClr val="EE6000"/>
                </a:solidFill>
              </a:rPr>
              <a:t>dic</a:t>
            </a:r>
            <a:r>
              <a:rPr lang="en-GB" sz="2000" b="1" dirty="0" err="1">
                <a:solidFill>
                  <a:srgbClr val="EE6000"/>
                </a:solidFill>
              </a:rPr>
              <a:t>ie</a:t>
            </a:r>
            <a:r>
              <a:rPr lang="en-GB" sz="2000" dirty="0" err="1">
                <a:solidFill>
                  <a:srgbClr val="EE6000"/>
                </a:solidFill>
              </a:rPr>
              <a:t>mbre</a:t>
            </a:r>
            <a:endParaRPr kumimoji="0" lang="en-GB" sz="2000" b="0" i="0" u="none" strike="noStrike" kern="1200" cap="none" spc="0" normalizeH="0" baseline="0" noProof="0" dirty="0">
              <a:ln>
                <a:noFill/>
              </a:ln>
              <a:solidFill>
                <a:srgbClr val="EE6000"/>
              </a:solidFill>
              <a:effectLst/>
              <a:uLnTx/>
              <a:uFillTx/>
              <a:latin typeface="Century Gothic" panose="020F0302020204030204"/>
            </a:endParaRPr>
          </a:p>
        </p:txBody>
      </p:sp>
      <p:pic>
        <p:nvPicPr>
          <p:cNvPr id="55" name="Picture 2" descr="statue of unity&#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645" y="1313301"/>
            <a:ext cx="1617745" cy="1617746"/>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EA98EA26-09E4-D44E-9505-3EABC18ACBC3}"/>
              </a:ext>
            </a:extLst>
          </p:cNvPr>
          <p:cNvSpPr/>
          <p:nvPr/>
        </p:nvSpPr>
        <p:spPr>
          <a:xfrm>
            <a:off x="5826971" y="4321841"/>
            <a:ext cx="117449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66400"/>
                </a:solidFill>
                <a:effectLst/>
                <a:uLnTx/>
                <a:uFillTx/>
                <a:latin typeface="Century Gothic" panose="020F0302020204030204"/>
                <a:ea typeface="+mn-ea"/>
                <a:cs typeface="+mn-cs"/>
              </a:rPr>
              <a:t>c</a:t>
            </a:r>
            <a:r>
              <a:rPr kumimoji="0" lang="en-GB" sz="2000" b="1" i="0" u="none" strike="noStrike" kern="1200" cap="none" spc="0" normalizeH="0" baseline="0" noProof="0" dirty="0" err="1">
                <a:ln>
                  <a:noFill/>
                </a:ln>
                <a:solidFill>
                  <a:srgbClr val="F66400"/>
                </a:solidFill>
                <a:effectLst/>
                <a:uLnTx/>
                <a:uFillTx/>
                <a:latin typeface="Century Gothic" panose="020F0302020204030204"/>
                <a:ea typeface="+mn-ea"/>
                <a:cs typeface="+mn-cs"/>
              </a:rPr>
              <a:t>ie</a:t>
            </a:r>
            <a:r>
              <a:rPr kumimoji="0" lang="en-GB" sz="2000" b="0" i="0" u="none" strike="noStrike" kern="1200" cap="none" spc="0" normalizeH="0" baseline="0" noProof="0" dirty="0" err="1">
                <a:ln>
                  <a:noFill/>
                </a:ln>
                <a:solidFill>
                  <a:srgbClr val="F66400"/>
                </a:solidFill>
                <a:effectLst/>
                <a:uLnTx/>
                <a:uFillTx/>
                <a:latin typeface="Century Gothic" panose="020F0302020204030204"/>
                <a:ea typeface="+mn-ea"/>
                <a:cs typeface="+mn-cs"/>
              </a:rPr>
              <a:t>ncia</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EA98EA26-09E4-D44E-9505-3EABC18ACBC3}"/>
              </a:ext>
            </a:extLst>
          </p:cNvPr>
          <p:cNvSpPr/>
          <p:nvPr/>
        </p:nvSpPr>
        <p:spPr>
          <a:xfrm>
            <a:off x="2882520" y="4812207"/>
            <a:ext cx="117449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qu</a:t>
            </a:r>
            <a:r>
              <a:rPr kumimoji="0" lang="en-GB" sz="20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ie</a:t>
            </a:r>
            <a:r>
              <a:rPr kumimoji="0" lang="en-GB" sz="200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re</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62" name="Rounded Rectangle 11">
            <a:extLst>
              <a:ext uri="{FF2B5EF4-FFF2-40B4-BE49-F238E27FC236}">
                <a16:creationId xmlns:a16="http://schemas.microsoft.com/office/drawing/2014/main" id="{A316DD52-7894-4A75-969C-CA0645DA2978}"/>
              </a:ext>
            </a:extLst>
          </p:cNvPr>
          <p:cNvSpPr/>
          <p:nvPr/>
        </p:nvSpPr>
        <p:spPr>
          <a:xfrm>
            <a:off x="8604464" y="258166"/>
            <a:ext cx="33236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escuchar</a:t>
            </a:r>
            <a:r>
              <a:rPr kumimoji="0" lang="en-GB" sz="2000" b="1" i="0" u="none" strike="noStrike" kern="1200" cap="none" spc="0" normalizeH="0" noProof="0">
                <a:ln>
                  <a:noFill/>
                </a:ln>
                <a:solidFill>
                  <a:prstClr val="white"/>
                </a:solidFill>
                <a:effectLst/>
                <a:uLnTx/>
                <a:uFillTx/>
                <a:latin typeface="Century Gothic" panose="020B0502020202020204" pitchFamily="34" charset="0"/>
                <a:ea typeface="+mn-ea"/>
                <a:cs typeface="+mn-cs"/>
              </a:rPr>
              <a:t> / 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extBox 64"/>
          <p:cNvSpPr txBox="1"/>
          <p:nvPr/>
        </p:nvSpPr>
        <p:spPr>
          <a:xfrm>
            <a:off x="83811" y="2680247"/>
            <a:ext cx="938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highlight>
                  <a:srgbClr val="FBF0D5"/>
                </a:highlight>
                <a:uLnTx/>
                <a:uFillTx/>
                <a:latin typeface="Century Gothic" panose="020F0302020204030204"/>
                <a:ea typeface="+mn-ea"/>
                <a:cs typeface="+mn-cs"/>
              </a:rPr>
              <a:t>Profe</a:t>
            </a:r>
            <a:endParaRPr kumimoji="0" lang="en-GB" sz="2000" b="0" i="0" u="none" strike="noStrike" kern="1200" cap="none" spc="0" normalizeH="0" baseline="0" noProof="0" dirty="0">
              <a:ln>
                <a:noFill/>
              </a:ln>
              <a:solidFill>
                <a:prstClr val="black"/>
              </a:solidFill>
              <a:effectLst/>
              <a:highlight>
                <a:srgbClr val="FBF0D5"/>
              </a:highlight>
              <a:uLnTx/>
              <a:uFillTx/>
              <a:latin typeface="Century Gothic" panose="020F0302020204030204"/>
              <a:ea typeface="+mn-ea"/>
              <a:cs typeface="+mn-cs"/>
            </a:endParaRPr>
          </a:p>
        </p:txBody>
      </p:sp>
      <p:pic>
        <p:nvPicPr>
          <p:cNvPr id="66" name="Google Shape;960;p34"/>
          <p:cNvPicPr preferRelativeResize="0"/>
          <p:nvPr/>
        </p:nvPicPr>
        <p:blipFill rotWithShape="1">
          <a:blip r:embed="rId7">
            <a:alphaModFix/>
          </a:blip>
          <a:srcRect l="24019" r="52660"/>
          <a:stretch/>
        </p:blipFill>
        <p:spPr>
          <a:xfrm>
            <a:off x="8373511" y="635548"/>
            <a:ext cx="612244" cy="1351678"/>
          </a:xfrm>
          <a:prstGeom prst="rect">
            <a:avLst/>
          </a:prstGeom>
          <a:noFill/>
          <a:ln>
            <a:noFill/>
          </a:ln>
          <a:effectLst>
            <a:outerShdw blurRad="50800" dist="38100" dir="2700000" algn="tl" rotWithShape="0">
              <a:srgbClr val="000000">
                <a:alpha val="40000"/>
              </a:srgbClr>
            </a:outerShdw>
          </a:effectLst>
        </p:spPr>
      </p:pic>
      <p:sp>
        <p:nvSpPr>
          <p:cNvPr id="67" name="TextBox 66"/>
          <p:cNvSpPr txBox="1"/>
          <p:nvPr/>
        </p:nvSpPr>
        <p:spPr>
          <a:xfrm>
            <a:off x="7725936" y="1594661"/>
            <a:ext cx="1259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highlight>
                  <a:srgbClr val="FBF0D5"/>
                </a:highlight>
                <a:uLnTx/>
                <a:uFillTx/>
                <a:latin typeface="Century Gothic" panose="020F0302020204030204"/>
                <a:ea typeface="+mn-ea"/>
                <a:cs typeface="+mn-cs"/>
              </a:rPr>
              <a:t>Nadia</a:t>
            </a:r>
          </a:p>
        </p:txBody>
      </p:sp>
      <p:pic>
        <p:nvPicPr>
          <p:cNvPr id="68" name="Picture 67"/>
          <p:cNvPicPr>
            <a:picLocks noChangeAspect="1"/>
          </p:cNvPicPr>
          <p:nvPr/>
        </p:nvPicPr>
        <p:blipFill rotWithShape="1">
          <a:blip r:embed="rId8" cstate="print">
            <a:extLst>
              <a:ext uri="{28A0092B-C50C-407E-A947-70E740481C1C}">
                <a14:useLocalDpi xmlns:a14="http://schemas.microsoft.com/office/drawing/2010/main" val="0"/>
              </a:ext>
            </a:extLst>
          </a:blip>
          <a:srcRect l="23816" r="49940"/>
          <a:stretch/>
        </p:blipFill>
        <p:spPr>
          <a:xfrm>
            <a:off x="219193" y="4327586"/>
            <a:ext cx="649092" cy="1450272"/>
          </a:xfrm>
          <a:prstGeom prst="rect">
            <a:avLst/>
          </a:prstGeom>
        </p:spPr>
      </p:pic>
      <p:sp>
        <p:nvSpPr>
          <p:cNvPr id="70" name="TextBox 69"/>
          <p:cNvSpPr txBox="1"/>
          <p:nvPr/>
        </p:nvSpPr>
        <p:spPr>
          <a:xfrm>
            <a:off x="48281" y="5659093"/>
            <a:ext cx="1259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highlight>
                  <a:srgbClr val="FBF0D5"/>
                </a:highlight>
                <a:uLnTx/>
                <a:uFillTx/>
                <a:latin typeface="Century Gothic" panose="020F0302020204030204"/>
                <a:ea typeface="+mn-ea"/>
                <a:cs typeface="+mn-cs"/>
              </a:rPr>
              <a:t>Daniel</a:t>
            </a:r>
          </a:p>
        </p:txBody>
      </p:sp>
      <p:sp>
        <p:nvSpPr>
          <p:cNvPr id="7" name="TextBox 6">
            <a:extLst>
              <a:ext uri="{FF2B5EF4-FFF2-40B4-BE49-F238E27FC236}">
                <a16:creationId xmlns:a16="http://schemas.microsoft.com/office/drawing/2014/main" id="{72E3BBC6-B4E2-DF4A-9873-1E35361190D5}"/>
              </a:ext>
            </a:extLst>
          </p:cNvPr>
          <p:cNvSpPr txBox="1"/>
          <p:nvPr/>
        </p:nvSpPr>
        <p:spPr>
          <a:xfrm>
            <a:off x="9400203" y="5997539"/>
            <a:ext cx="2791797" cy="369332"/>
          </a:xfrm>
          <a:prstGeom prst="rect">
            <a:avLst/>
          </a:prstGeom>
          <a:noFill/>
        </p:spPr>
        <p:txBody>
          <a:bodyPr wrap="square" rtlCol="0">
            <a:spAutoFit/>
          </a:bodyPr>
          <a:lstStyle/>
          <a:p>
            <a:r>
              <a:rPr lang="en-US" dirty="0">
                <a:solidFill>
                  <a:srgbClr val="002060"/>
                </a:solidFill>
              </a:rPr>
              <a:t>*</a:t>
            </a:r>
            <a:r>
              <a:rPr lang="en-US" dirty="0" err="1">
                <a:solidFill>
                  <a:srgbClr val="002060"/>
                </a:solidFill>
              </a:rPr>
              <a:t>raqueta</a:t>
            </a:r>
            <a:r>
              <a:rPr lang="en-US" dirty="0">
                <a:solidFill>
                  <a:srgbClr val="002060"/>
                </a:solidFill>
              </a:rPr>
              <a:t> = racket</a:t>
            </a:r>
          </a:p>
        </p:txBody>
      </p:sp>
      <p:pic>
        <p:nvPicPr>
          <p:cNvPr id="19" name="Picture 18">
            <a:extLst>
              <a:ext uri="{FF2B5EF4-FFF2-40B4-BE49-F238E27FC236}">
                <a16:creationId xmlns:a16="http://schemas.microsoft.com/office/drawing/2014/main" id="{9DB55AAA-82DA-B248-B85D-3487233742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2550" y="805901"/>
            <a:ext cx="2641339" cy="1754014"/>
          </a:xfrm>
          <a:prstGeom prst="rect">
            <a:avLst/>
          </a:prstGeom>
        </p:spPr>
      </p:pic>
      <p:sp>
        <p:nvSpPr>
          <p:cNvPr id="20" name="Rounded Rectangular Callout 22">
            <a:extLst>
              <a:ext uri="{FF2B5EF4-FFF2-40B4-BE49-F238E27FC236}">
                <a16:creationId xmlns:a16="http://schemas.microsoft.com/office/drawing/2014/main" id="{ECE0CA61-6ACB-5A47-8E73-76EF1B075733}"/>
              </a:ext>
            </a:extLst>
          </p:cNvPr>
          <p:cNvSpPr/>
          <p:nvPr/>
        </p:nvSpPr>
        <p:spPr>
          <a:xfrm>
            <a:off x="9400203" y="2613699"/>
            <a:ext cx="2743516" cy="3164159"/>
          </a:xfrm>
          <a:prstGeom prst="wedgeRoundRectCallout">
            <a:avLst>
              <a:gd name="adj1" fmla="val -18110"/>
              <a:gd name="adj2" fmla="val -55475"/>
              <a:gd name="adj3" fmla="val 16667"/>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a:rPr>
              <a:t>La Pelota </a:t>
            </a:r>
            <a:r>
              <a:rPr lang="en-GB" sz="2000" dirty="0" err="1">
                <a:solidFill>
                  <a:schemeClr val="bg1"/>
                </a:solidFill>
                <a:latin typeface="Century Gothic"/>
              </a:rPr>
              <a:t>Vasca</a:t>
            </a:r>
            <a:r>
              <a:rPr lang="en-GB" sz="2000" dirty="0">
                <a:solidFill>
                  <a:schemeClr val="bg1"/>
                </a:solidFill>
                <a:latin typeface="Century Gothic"/>
              </a:rPr>
              <a:t>  </a:t>
            </a:r>
            <a:r>
              <a:rPr lang="en-GB" sz="2000" dirty="0" err="1">
                <a:solidFill>
                  <a:schemeClr val="bg1"/>
                </a:solidFill>
                <a:latin typeface="Century Gothic"/>
              </a:rPr>
              <a:t>viene</a:t>
            </a:r>
            <a:r>
              <a:rPr lang="en-GB" sz="2000" dirty="0">
                <a:solidFill>
                  <a:schemeClr val="bg1"/>
                </a:solidFill>
                <a:latin typeface="Century Gothic"/>
              </a:rPr>
              <a:t> del País Vasco. </a:t>
            </a:r>
            <a:r>
              <a:rPr lang="en-GB" sz="2000" dirty="0" err="1">
                <a:solidFill>
                  <a:schemeClr val="bg1"/>
                </a:solidFill>
                <a:latin typeface="Century Gothic"/>
              </a:rPr>
              <a:t>En</a:t>
            </a:r>
            <a:r>
              <a:rPr lang="en-GB" sz="2000" dirty="0">
                <a:solidFill>
                  <a:schemeClr val="bg1"/>
                </a:solidFill>
                <a:latin typeface="Century Gothic"/>
              </a:rPr>
              <a:t> </a:t>
            </a:r>
            <a:r>
              <a:rPr lang="en-GB" sz="2000" dirty="0" err="1">
                <a:solidFill>
                  <a:schemeClr val="bg1"/>
                </a:solidFill>
                <a:latin typeface="Century Gothic"/>
              </a:rPr>
              <a:t>este</a:t>
            </a:r>
            <a:r>
              <a:rPr lang="en-GB" sz="2000" dirty="0">
                <a:solidFill>
                  <a:schemeClr val="bg1"/>
                </a:solidFill>
                <a:latin typeface="Century Gothic"/>
              </a:rPr>
              <a:t> </a:t>
            </a:r>
            <a:r>
              <a:rPr lang="en-GB" sz="2000" dirty="0" err="1">
                <a:solidFill>
                  <a:schemeClr val="bg1"/>
                </a:solidFill>
                <a:latin typeface="Century Gothic"/>
              </a:rPr>
              <a:t>juego</a:t>
            </a:r>
            <a:r>
              <a:rPr lang="en-GB" sz="2000" dirty="0">
                <a:solidFill>
                  <a:schemeClr val="bg1"/>
                </a:solidFill>
                <a:latin typeface="Century Gothic"/>
              </a:rPr>
              <a:t>, los </a:t>
            </a:r>
            <a:r>
              <a:rPr lang="en-GB" sz="2000" dirty="0" err="1">
                <a:solidFill>
                  <a:schemeClr val="bg1"/>
                </a:solidFill>
                <a:latin typeface="Century Gothic"/>
              </a:rPr>
              <a:t>jugadores</a:t>
            </a:r>
            <a:r>
              <a:rPr lang="en-GB" sz="2000" dirty="0">
                <a:solidFill>
                  <a:schemeClr val="bg1"/>
                </a:solidFill>
                <a:latin typeface="Century Gothic"/>
              </a:rPr>
              <a:t> </a:t>
            </a:r>
            <a:r>
              <a:rPr lang="en-GB" sz="2000" dirty="0" err="1">
                <a:solidFill>
                  <a:schemeClr val="bg1"/>
                </a:solidFill>
                <a:latin typeface="Century Gothic"/>
              </a:rPr>
              <a:t>tiran</a:t>
            </a:r>
            <a:r>
              <a:rPr lang="en-GB" sz="2000" dirty="0">
                <a:solidFill>
                  <a:schemeClr val="bg1"/>
                </a:solidFill>
                <a:latin typeface="Century Gothic"/>
              </a:rPr>
              <a:t> una pelota contra una pared. Los </a:t>
            </a:r>
            <a:r>
              <a:rPr lang="en-GB" sz="2000" dirty="0" err="1">
                <a:solidFill>
                  <a:schemeClr val="bg1"/>
                </a:solidFill>
                <a:latin typeface="Century Gothic"/>
              </a:rPr>
              <a:t>jugadores</a:t>
            </a:r>
            <a:r>
              <a:rPr lang="en-GB" sz="2000" dirty="0">
                <a:solidFill>
                  <a:schemeClr val="bg1"/>
                </a:solidFill>
                <a:latin typeface="Century Gothic"/>
              </a:rPr>
              <a:t> </a:t>
            </a:r>
            <a:r>
              <a:rPr lang="en-GB" sz="2000" dirty="0" err="1">
                <a:solidFill>
                  <a:schemeClr val="bg1"/>
                </a:solidFill>
                <a:latin typeface="Century Gothic"/>
              </a:rPr>
              <a:t>usan</a:t>
            </a:r>
            <a:r>
              <a:rPr lang="en-GB" sz="2000" dirty="0">
                <a:solidFill>
                  <a:schemeClr val="bg1"/>
                </a:solidFill>
                <a:latin typeface="Century Gothic"/>
              </a:rPr>
              <a:t> la mano o una </a:t>
            </a:r>
            <a:r>
              <a:rPr lang="en-GB" sz="2000" dirty="0" err="1">
                <a:solidFill>
                  <a:schemeClr val="bg1"/>
                </a:solidFill>
                <a:latin typeface="Century Gothic"/>
              </a:rPr>
              <a:t>raqueta</a:t>
            </a:r>
            <a:r>
              <a:rPr lang="en-GB" sz="2000" dirty="0">
                <a:solidFill>
                  <a:schemeClr val="bg1"/>
                </a:solidFill>
                <a:latin typeface="Century Gothic"/>
              </a:rPr>
              <a:t>*. </a:t>
            </a:r>
            <a:endParaRPr kumimoji="0" lang="en-GB" sz="2000" b="0" i="0" u="none" strike="sngStrike" kern="1200" cap="none" spc="0" normalizeH="0" baseline="0" noProof="0" dirty="0">
              <a:ln>
                <a:noFill/>
              </a:ln>
              <a:solidFill>
                <a:schemeClr val="bg1"/>
              </a:solidFill>
              <a:effectLst/>
              <a:uLnTx/>
              <a:uFillTx/>
              <a:latin typeface="Century Gothic"/>
              <a:ea typeface="+mn-ea"/>
              <a:cs typeface="+mn-cs"/>
            </a:endParaRPr>
          </a:p>
        </p:txBody>
      </p:sp>
      <p:sp>
        <p:nvSpPr>
          <p:cNvPr id="21" name="Rectangle 46">
            <a:extLst>
              <a:ext uri="{FF2B5EF4-FFF2-40B4-BE49-F238E27FC236}">
                <a16:creationId xmlns:a16="http://schemas.microsoft.com/office/drawing/2014/main" id="{FD42B9AC-0DEC-BD40-8A49-68C5102C05F0}"/>
              </a:ext>
            </a:extLst>
          </p:cNvPr>
          <p:cNvSpPr/>
          <p:nvPr/>
        </p:nvSpPr>
        <p:spPr>
          <a:xfrm>
            <a:off x="4296065" y="2530937"/>
            <a:ext cx="1481168" cy="400110"/>
          </a:xfrm>
          <a:prstGeom prst="rect">
            <a:avLst/>
          </a:prstGeom>
        </p:spPr>
        <p:txBody>
          <a:bodyPr wrap="square">
            <a:spAutoFit/>
          </a:bodyPr>
          <a:lstStyle/>
          <a:p>
            <a:pPr lvl="0">
              <a:defRPr/>
            </a:pPr>
            <a:r>
              <a:rPr lang="en-GB" sz="2000" dirty="0" err="1">
                <a:solidFill>
                  <a:srgbClr val="EE6000"/>
                </a:solidFill>
              </a:rPr>
              <a:t>v</a:t>
            </a:r>
            <a:r>
              <a:rPr lang="en-GB" sz="2000" b="1" dirty="0" err="1">
                <a:solidFill>
                  <a:srgbClr val="EE6000"/>
                </a:solidFill>
              </a:rPr>
              <a:t>ia</a:t>
            </a:r>
            <a:r>
              <a:rPr lang="en-GB" sz="2000" dirty="0" err="1">
                <a:solidFill>
                  <a:srgbClr val="EE6000"/>
                </a:solidFill>
              </a:rPr>
              <a:t>je</a:t>
            </a:r>
            <a:endParaRPr kumimoji="0" lang="en-GB" sz="2000" b="0" i="0" u="none" strike="noStrike" kern="1200" cap="none" spc="0" normalizeH="0" baseline="0" noProof="0" dirty="0">
              <a:ln>
                <a:noFill/>
              </a:ln>
              <a:solidFill>
                <a:srgbClr val="EE6000"/>
              </a:solidFill>
              <a:effectLst/>
              <a:uLnTx/>
              <a:uFillTx/>
              <a:latin typeface="Century Gothic" panose="020F0302020204030204"/>
            </a:endParaRPr>
          </a:p>
        </p:txBody>
      </p:sp>
      <p:sp>
        <p:nvSpPr>
          <p:cNvPr id="24" name="Rectangle 60">
            <a:extLst>
              <a:ext uri="{FF2B5EF4-FFF2-40B4-BE49-F238E27FC236}">
                <a16:creationId xmlns:a16="http://schemas.microsoft.com/office/drawing/2014/main" id="{E037A99B-B800-1F48-AF87-CF2D93284FF8}"/>
              </a:ext>
            </a:extLst>
          </p:cNvPr>
          <p:cNvSpPr/>
          <p:nvPr/>
        </p:nvSpPr>
        <p:spPr>
          <a:xfrm>
            <a:off x="8406868" y="5258983"/>
            <a:ext cx="7642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p</a:t>
            </a: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ie</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pic>
        <p:nvPicPr>
          <p:cNvPr id="3" name="Hablamos de deporte dialogue.wav" descr="Hablamos de deporte dialogue.wav">
            <a:hlinkClick r:id="" action="ppaction://media"/>
            <a:extLst>
              <a:ext uri="{FF2B5EF4-FFF2-40B4-BE49-F238E27FC236}">
                <a16:creationId xmlns:a16="http://schemas.microsoft.com/office/drawing/2014/main" id="{3CA9811A-B689-ED4A-9973-0B32D1EC9368}"/>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2">
                <a:tint val="45000"/>
                <a:satMod val="400000"/>
              </a:schemeClr>
            </a:duotone>
          </a:blip>
          <a:stretch>
            <a:fillRect/>
          </a:stretch>
        </p:blipFill>
        <p:spPr>
          <a:xfrm>
            <a:off x="7429630" y="252685"/>
            <a:ext cx="812800" cy="812800"/>
          </a:xfrm>
          <a:prstGeom prst="rect">
            <a:avLst/>
          </a:prstGeom>
        </p:spPr>
      </p:pic>
      <p:sp>
        <p:nvSpPr>
          <p:cNvPr id="22" name="TextBox 21">
            <a:extLst>
              <a:ext uri="{FF2B5EF4-FFF2-40B4-BE49-F238E27FC236}">
                <a16:creationId xmlns:a16="http://schemas.microsoft.com/office/drawing/2014/main" id="{DFDFBCF1-C9EC-374C-9919-B09ABDC04856}"/>
              </a:ext>
            </a:extLst>
          </p:cNvPr>
          <p:cNvSpPr txBox="1"/>
          <p:nvPr/>
        </p:nvSpPr>
        <p:spPr>
          <a:xfrm>
            <a:off x="9400203" y="5738048"/>
            <a:ext cx="2791797" cy="369332"/>
          </a:xfrm>
          <a:prstGeom prst="rect">
            <a:avLst/>
          </a:prstGeom>
          <a:noFill/>
        </p:spPr>
        <p:txBody>
          <a:bodyPr wrap="square" rtlCol="0">
            <a:spAutoFit/>
          </a:bodyPr>
          <a:lstStyle/>
          <a:p>
            <a:r>
              <a:rPr lang="en-US" dirty="0">
                <a:solidFill>
                  <a:srgbClr val="002060"/>
                </a:solidFill>
              </a:rPr>
              <a:t>*lo </a:t>
            </a:r>
            <a:r>
              <a:rPr lang="en-US" dirty="0" err="1">
                <a:solidFill>
                  <a:srgbClr val="002060"/>
                </a:solidFill>
              </a:rPr>
              <a:t>siento</a:t>
            </a:r>
            <a:r>
              <a:rPr lang="en-US" dirty="0">
                <a:solidFill>
                  <a:srgbClr val="002060"/>
                </a:solidFill>
              </a:rPr>
              <a:t> = sorry</a:t>
            </a:r>
          </a:p>
        </p:txBody>
      </p:sp>
    </p:spTree>
    <p:extLst>
      <p:ext uri="{BB962C8B-B14F-4D97-AF65-F5344CB8AC3E}">
        <p14:creationId xmlns:p14="http://schemas.microsoft.com/office/powerpoint/2010/main" val="107502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8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45" grpId="0"/>
      <p:bldP spid="47" grpId="0"/>
      <p:bldP spid="60" grpId="0"/>
      <p:bldP spid="61" grpId="0"/>
      <p:bldP spid="20" grpId="0" animBg="1"/>
      <p:bldP spid="21"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10424160" cy="1325562"/>
          </a:xfrm>
          <a:prstGeom prst="rect">
            <a:avLst/>
          </a:prstGeom>
        </p:spPr>
      </p:pic>
      <p:sp>
        <p:nvSpPr>
          <p:cNvPr id="2" name="Title 1"/>
          <p:cNvSpPr>
            <a:spLocks noGrp="1"/>
          </p:cNvSpPr>
          <p:nvPr>
            <p:ph type="title"/>
          </p:nvPr>
        </p:nvSpPr>
        <p:spPr>
          <a:xfrm>
            <a:off x="111782" y="101250"/>
            <a:ext cx="9651650" cy="1325563"/>
          </a:xfrm>
        </p:spPr>
        <p:txBody>
          <a:bodyPr>
            <a:normAutofit fontScale="90000"/>
          </a:bodyPr>
          <a:lstStyle/>
          <a:p>
            <a:r>
              <a:rPr lang="en-GB" sz="3600" dirty="0">
                <a:solidFill>
                  <a:prstClr val="white"/>
                </a:solidFill>
              </a:rPr>
              <a:t>Weak vowel sounds next to strong vowel sounds [</a:t>
            </a:r>
            <a:r>
              <a:rPr lang="en-GB" sz="3600" dirty="0" err="1">
                <a:solidFill>
                  <a:prstClr val="white"/>
                </a:solidFill>
              </a:rPr>
              <a:t>ia</a:t>
            </a:r>
            <a:r>
              <a:rPr lang="en-GB" sz="3600" dirty="0">
                <a:solidFill>
                  <a:prstClr val="white"/>
                </a:solidFill>
              </a:rPr>
              <a:t>], [</a:t>
            </a:r>
            <a:r>
              <a:rPr lang="en-GB" sz="3600" dirty="0" err="1">
                <a:solidFill>
                  <a:prstClr val="white"/>
                </a:solidFill>
              </a:rPr>
              <a:t>ie</a:t>
            </a:r>
            <a:r>
              <a:rPr lang="en-GB" sz="3600">
                <a:solidFill>
                  <a:prstClr val="white"/>
                </a:solidFill>
              </a:rPr>
              <a:t>], </a:t>
            </a:r>
            <a:r>
              <a:rPr lang="en-GB" sz="3600" dirty="0">
                <a:solidFill>
                  <a:prstClr val="white"/>
                </a:solidFill>
              </a:rPr>
              <a:t>[</a:t>
            </a:r>
            <a:r>
              <a:rPr lang="en-GB" sz="3600" dirty="0" err="1">
                <a:solidFill>
                  <a:prstClr val="white"/>
                </a:solidFill>
              </a:rPr>
              <a:t>ei</a:t>
            </a:r>
            <a:r>
              <a:rPr lang="en-GB" sz="3600" dirty="0">
                <a:solidFill>
                  <a:prstClr val="white"/>
                </a:solidFill>
              </a:rPr>
              <a:t>], [</a:t>
            </a:r>
            <a:r>
              <a:rPr lang="en-GB" sz="3600" dirty="0" err="1">
                <a:solidFill>
                  <a:prstClr val="white"/>
                </a:solidFill>
              </a:rPr>
              <a:t>ue</a:t>
            </a:r>
            <a:r>
              <a:rPr lang="en-GB" sz="3600" dirty="0">
                <a:solidFill>
                  <a:prstClr val="white"/>
                </a:solidFill>
              </a:rPr>
              <a:t>], [</a:t>
            </a:r>
            <a:r>
              <a:rPr lang="en-GB" sz="3600" dirty="0" err="1">
                <a:solidFill>
                  <a:prstClr val="white"/>
                </a:solidFill>
              </a:rPr>
              <a:t>ua</a:t>
            </a:r>
            <a:r>
              <a:rPr lang="en-GB" sz="3600" dirty="0">
                <a:solidFill>
                  <a:prstClr val="white"/>
                </a:solidFill>
              </a:rPr>
              <a:t>], [io], [</a:t>
            </a:r>
            <a:r>
              <a:rPr lang="en-GB" sz="3600" dirty="0" err="1">
                <a:solidFill>
                  <a:prstClr val="white"/>
                </a:solidFill>
              </a:rPr>
              <a:t>ui</a:t>
            </a:r>
            <a:r>
              <a:rPr lang="en-GB" sz="3600" dirty="0">
                <a:solidFill>
                  <a:prstClr val="white"/>
                </a:solidFill>
              </a:rPr>
              <a:t>], [</a:t>
            </a:r>
            <a:r>
              <a:rPr lang="en-GB" sz="3600" dirty="0" err="1">
                <a:solidFill>
                  <a:prstClr val="white"/>
                </a:solidFill>
              </a:rPr>
              <a:t>iu</a:t>
            </a:r>
            <a:r>
              <a:rPr lang="en-GB" sz="3600" dirty="0">
                <a:solidFill>
                  <a:prstClr val="white"/>
                </a:solidFill>
              </a:rPr>
              <a:t>], [</a:t>
            </a:r>
            <a:r>
              <a:rPr lang="en-GB" sz="3600" dirty="0" err="1">
                <a:solidFill>
                  <a:prstClr val="white"/>
                </a:solidFill>
              </a:rPr>
              <a:t>uo</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413577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79" y="258166"/>
            <a:ext cx="3718244" cy="422871"/>
          </a:xfrm>
        </p:spPr>
        <p:txBody>
          <a:bodyPr>
            <a:normAutofit/>
          </a:bodyPr>
          <a:lstStyle/>
          <a:p>
            <a:r>
              <a:rPr lang="en-GB" sz="2400" b="1" dirty="0" err="1"/>
              <a:t>Hablamos</a:t>
            </a:r>
            <a:r>
              <a:rPr lang="en-GB" sz="2400" b="1" dirty="0"/>
              <a:t> de la </a:t>
            </a:r>
            <a:r>
              <a:rPr lang="en-GB" sz="2400" b="1" dirty="0" err="1"/>
              <a:t>salud</a:t>
            </a:r>
            <a:endParaRPr lang="en-GB" sz="2400" b="1" dirty="0"/>
          </a:p>
        </p:txBody>
      </p:sp>
      <p:sp>
        <p:nvSpPr>
          <p:cNvPr id="5" name="Rounded Rectangle 11">
            <a:extLst>
              <a:ext uri="{FF2B5EF4-FFF2-40B4-BE49-F238E27FC236}">
                <a16:creationId xmlns:a16="http://schemas.microsoft.com/office/drawing/2014/main" id="{3EEAB489-DE81-9843-BCDD-A56FF324840B}"/>
              </a:ext>
            </a:extLst>
          </p:cNvPr>
          <p:cNvSpPr/>
          <p:nvPr/>
        </p:nvSpPr>
        <p:spPr>
          <a:xfrm>
            <a:off x="9483214" y="258166"/>
            <a:ext cx="244493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CuadroTexto 5">
            <a:extLst>
              <a:ext uri="{FF2B5EF4-FFF2-40B4-BE49-F238E27FC236}">
                <a16:creationId xmlns:a16="http://schemas.microsoft.com/office/drawing/2014/main" id="{0E0A92C2-20CC-A343-858D-749EA861FC93}"/>
              </a:ext>
            </a:extLst>
          </p:cNvPr>
          <p:cNvSpPr txBox="1"/>
          <p:nvPr/>
        </p:nvSpPr>
        <p:spPr>
          <a:xfrm>
            <a:off x="190079" y="705880"/>
            <a:ext cx="10847841" cy="830997"/>
          </a:xfrm>
          <a:prstGeom prst="rect">
            <a:avLst/>
          </a:prstGeom>
          <a:noFill/>
        </p:spPr>
        <p:txBody>
          <a:bodyPr wrap="none" rtlCol="0">
            <a:spAutoFit/>
          </a:bodyPr>
          <a:lstStyle/>
          <a:p>
            <a:r>
              <a:rPr lang="en-GB" sz="2400" b="1" dirty="0" err="1">
                <a:solidFill>
                  <a:schemeClr val="accent5">
                    <a:lumMod val="50000"/>
                  </a:schemeClr>
                </a:solidFill>
              </a:rPr>
              <a:t>Escucha</a:t>
            </a:r>
            <a:r>
              <a:rPr lang="en-GB" sz="2400" b="1" dirty="0">
                <a:solidFill>
                  <a:schemeClr val="accent5">
                    <a:lumMod val="50000"/>
                  </a:schemeClr>
                </a:solidFill>
              </a:rPr>
              <a:t> </a:t>
            </a:r>
            <a:r>
              <a:rPr lang="en-GB" sz="2400" b="1" dirty="0" err="1">
                <a:solidFill>
                  <a:schemeClr val="accent5">
                    <a:lumMod val="50000"/>
                  </a:schemeClr>
                </a:solidFill>
              </a:rPr>
              <a:t>cada</a:t>
            </a:r>
            <a:r>
              <a:rPr lang="en-GB" sz="2400" b="1" dirty="0">
                <a:solidFill>
                  <a:schemeClr val="accent5">
                    <a:lumMod val="50000"/>
                  </a:schemeClr>
                </a:solidFill>
              </a:rPr>
              <a:t> </a:t>
            </a:r>
            <a:r>
              <a:rPr lang="en-GB" sz="2400" b="1" dirty="0" err="1">
                <a:solidFill>
                  <a:schemeClr val="accent5">
                    <a:lumMod val="50000"/>
                  </a:schemeClr>
                </a:solidFill>
              </a:rPr>
              <a:t>frase</a:t>
            </a:r>
            <a:r>
              <a:rPr lang="en-GB" sz="2400" b="1" dirty="0">
                <a:solidFill>
                  <a:schemeClr val="accent5">
                    <a:lumMod val="50000"/>
                  </a:schemeClr>
                </a:solidFill>
              </a:rPr>
              <a:t> y decide, ¿hay palabras con [</a:t>
            </a:r>
            <a:r>
              <a:rPr lang="en-GB" sz="2400" b="1" dirty="0" err="1">
                <a:solidFill>
                  <a:schemeClr val="accent5">
                    <a:lumMod val="50000"/>
                  </a:schemeClr>
                </a:solidFill>
              </a:rPr>
              <a:t>ia</a:t>
            </a:r>
            <a:r>
              <a:rPr lang="en-GB" sz="2400" b="1" dirty="0">
                <a:solidFill>
                  <a:schemeClr val="accent5">
                    <a:lumMod val="50000"/>
                  </a:schemeClr>
                </a:solidFill>
              </a:rPr>
              <a:t>] o [</a:t>
            </a:r>
            <a:r>
              <a:rPr lang="en-GB" sz="2400" b="1" dirty="0" err="1">
                <a:solidFill>
                  <a:schemeClr val="accent5">
                    <a:lumMod val="50000"/>
                  </a:schemeClr>
                </a:solidFill>
              </a:rPr>
              <a:t>ie</a:t>
            </a:r>
            <a:r>
              <a:rPr lang="en-GB" sz="2400" b="1" dirty="0">
                <a:solidFill>
                  <a:schemeClr val="accent5">
                    <a:lumMod val="50000"/>
                  </a:schemeClr>
                </a:solidFill>
              </a:rPr>
              <a:t>]? ¿</a:t>
            </a:r>
            <a:r>
              <a:rPr lang="en-GB" sz="2400" b="1" dirty="0" err="1">
                <a:solidFill>
                  <a:schemeClr val="accent5">
                    <a:lumMod val="50000"/>
                  </a:schemeClr>
                </a:solidFill>
              </a:rPr>
              <a:t>cuántas</a:t>
            </a:r>
            <a:r>
              <a:rPr lang="en-GB" sz="2400" b="1" dirty="0">
                <a:solidFill>
                  <a:schemeClr val="accent5">
                    <a:lumMod val="50000"/>
                  </a:schemeClr>
                </a:solidFill>
              </a:rPr>
              <a:t>? </a:t>
            </a:r>
            <a:br>
              <a:rPr lang="en-GB" sz="2400" b="1" dirty="0">
                <a:solidFill>
                  <a:schemeClr val="accent5">
                    <a:lumMod val="50000"/>
                  </a:schemeClr>
                </a:solidFill>
              </a:rPr>
            </a:br>
            <a:r>
              <a:rPr lang="en-GB" sz="2400" b="1" dirty="0" err="1">
                <a:solidFill>
                  <a:schemeClr val="accent5">
                    <a:lumMod val="50000"/>
                  </a:schemeClr>
                </a:solidFill>
              </a:rPr>
              <a:t>Escucha</a:t>
            </a:r>
            <a:r>
              <a:rPr lang="en-GB" sz="2400" b="1" dirty="0">
                <a:solidFill>
                  <a:schemeClr val="accent5">
                    <a:lumMod val="50000"/>
                  </a:schemeClr>
                </a:solidFill>
              </a:rPr>
              <a:t> </a:t>
            </a:r>
            <a:r>
              <a:rPr lang="en-GB" sz="2400" b="1" dirty="0" err="1">
                <a:solidFill>
                  <a:schemeClr val="accent5">
                    <a:lumMod val="50000"/>
                  </a:schemeClr>
                </a:solidFill>
              </a:rPr>
              <a:t>otra</a:t>
            </a:r>
            <a:r>
              <a:rPr lang="en-GB" sz="2400" b="1" dirty="0">
                <a:solidFill>
                  <a:schemeClr val="accent5">
                    <a:lumMod val="50000"/>
                  </a:schemeClr>
                </a:solidFill>
              </a:rPr>
              <a:t> </a:t>
            </a:r>
            <a:r>
              <a:rPr lang="en-GB" sz="2400" b="1" dirty="0" err="1">
                <a:solidFill>
                  <a:schemeClr val="accent5">
                    <a:lumMod val="50000"/>
                  </a:schemeClr>
                </a:solidFill>
              </a:rPr>
              <a:t>vez</a:t>
            </a:r>
            <a:r>
              <a:rPr lang="en-GB" sz="2400" b="1" dirty="0">
                <a:solidFill>
                  <a:schemeClr val="accent5">
                    <a:lumMod val="50000"/>
                  </a:schemeClr>
                </a:solidFill>
              </a:rPr>
              <a:t> y escribe las palabras con </a:t>
            </a:r>
            <a:r>
              <a:rPr lang="en-GB" sz="2400" b="1" dirty="0" err="1">
                <a:solidFill>
                  <a:schemeClr val="accent5">
                    <a:lumMod val="50000"/>
                  </a:schemeClr>
                </a:solidFill>
              </a:rPr>
              <a:t>estos</a:t>
            </a:r>
            <a:r>
              <a:rPr lang="en-GB" sz="2400" b="1" dirty="0">
                <a:solidFill>
                  <a:schemeClr val="accent5">
                    <a:lumMod val="50000"/>
                  </a:schemeClr>
                </a:solidFill>
              </a:rPr>
              <a:t> </a:t>
            </a:r>
            <a:r>
              <a:rPr lang="en-GB" sz="2400" b="1" dirty="0" err="1">
                <a:solidFill>
                  <a:schemeClr val="accent5">
                    <a:lumMod val="50000"/>
                  </a:schemeClr>
                </a:solidFill>
              </a:rPr>
              <a:t>sonidos</a:t>
            </a:r>
            <a:r>
              <a:rPr lang="en-GB" sz="2400" b="1" dirty="0">
                <a:solidFill>
                  <a:schemeClr val="accent5">
                    <a:lumMod val="50000"/>
                  </a:schemeClr>
                </a:solidFill>
              </a:rPr>
              <a:t>.</a:t>
            </a:r>
            <a:endParaRPr lang="es-GB" sz="2400" dirty="0">
              <a:solidFill>
                <a:schemeClr val="accent5">
                  <a:lumMod val="50000"/>
                </a:schemeClr>
              </a:solidFill>
            </a:endParaRPr>
          </a:p>
        </p:txBody>
      </p:sp>
      <p:sp>
        <p:nvSpPr>
          <p:cNvPr id="9" name="Action Button: Custom 16">
            <a:hlinkClick r:id="" action="ppaction://noaction" highlightClick="1">
              <a:snd r:embed="rId3" name="1 Recomiendas hacer movimientos con los pies y las piernas.wav"/>
            </a:hlinkClick>
            <a:extLst>
              <a:ext uri="{FF2B5EF4-FFF2-40B4-BE49-F238E27FC236}">
                <a16:creationId xmlns:a16="http://schemas.microsoft.com/office/drawing/2014/main" id="{1682CCC5-86A5-864D-A823-E7F286BAE188}"/>
              </a:ext>
            </a:extLst>
          </p:cNvPr>
          <p:cNvSpPr/>
          <p:nvPr/>
        </p:nvSpPr>
        <p:spPr>
          <a:xfrm>
            <a:off x="268754" y="2219172"/>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4" name="2 En gimnasia practicas acrobacias especiales.wav"/>
            </a:hlinkClick>
            <a:extLst>
              <a:ext uri="{FF2B5EF4-FFF2-40B4-BE49-F238E27FC236}">
                <a16:creationId xmlns:a16="http://schemas.microsoft.com/office/drawing/2014/main" id="{3303D27C-4F35-7746-A3EF-526B7CE5ED7E}"/>
              </a:ext>
            </a:extLst>
          </p:cNvPr>
          <p:cNvSpPr/>
          <p:nvPr/>
        </p:nvSpPr>
        <p:spPr>
          <a:xfrm>
            <a:off x="268754" y="3049147"/>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5" name="3 Viajas largas distancias en bicicleta con frecuencia.wav"/>
            </a:hlinkClick>
            <a:extLst>
              <a:ext uri="{FF2B5EF4-FFF2-40B4-BE49-F238E27FC236}">
                <a16:creationId xmlns:a16="http://schemas.microsoft.com/office/drawing/2014/main" id="{D2C1D119-9456-3741-8B37-6C18568BED58}"/>
              </a:ext>
            </a:extLst>
          </p:cNvPr>
          <p:cNvSpPr/>
          <p:nvPr/>
        </p:nvSpPr>
        <p:spPr>
          <a:xfrm>
            <a:off x="268754" y="3879122"/>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6" name="4 En tu dieta tomas agua caliente con miel.wav"/>
            </a:hlinkClick>
            <a:extLst>
              <a:ext uri="{FF2B5EF4-FFF2-40B4-BE49-F238E27FC236}">
                <a16:creationId xmlns:a16="http://schemas.microsoft.com/office/drawing/2014/main" id="{AA513FD0-336A-0A4E-8111-A8708D90C4F1}"/>
              </a:ext>
            </a:extLst>
          </p:cNvPr>
          <p:cNvSpPr/>
          <p:nvPr/>
        </p:nvSpPr>
        <p:spPr>
          <a:xfrm>
            <a:off x="268754" y="4709097"/>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7" name="5 Amelia estudia ciencas de la salud en la academia.wav"/>
            </a:hlinkClick>
            <a:extLst>
              <a:ext uri="{FF2B5EF4-FFF2-40B4-BE49-F238E27FC236}">
                <a16:creationId xmlns:a16="http://schemas.microsoft.com/office/drawing/2014/main" id="{CC905A9C-AE95-DE44-A891-9CF55F235564}"/>
              </a:ext>
            </a:extLst>
          </p:cNvPr>
          <p:cNvSpPr/>
          <p:nvPr/>
        </p:nvSpPr>
        <p:spPr>
          <a:xfrm>
            <a:off x="268754" y="5539071"/>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CuadroTexto 13">
            <a:extLst>
              <a:ext uri="{FF2B5EF4-FFF2-40B4-BE49-F238E27FC236}">
                <a16:creationId xmlns:a16="http://schemas.microsoft.com/office/drawing/2014/main" id="{442EC007-43B5-E245-8A2D-5362C44E59E1}"/>
              </a:ext>
            </a:extLst>
          </p:cNvPr>
          <p:cNvSpPr txBox="1"/>
          <p:nvPr/>
        </p:nvSpPr>
        <p:spPr>
          <a:xfrm>
            <a:off x="802031" y="1568540"/>
            <a:ext cx="631904" cy="430887"/>
          </a:xfrm>
          <a:prstGeom prst="rect">
            <a:avLst/>
          </a:prstGeom>
          <a:noFill/>
        </p:spPr>
        <p:txBody>
          <a:bodyPr wrap="none" rtlCol="0">
            <a:spAutoFit/>
          </a:bodyPr>
          <a:lstStyle/>
          <a:p>
            <a:r>
              <a:rPr lang="es-GB" sz="2200" dirty="0">
                <a:solidFill>
                  <a:schemeClr val="accent5">
                    <a:lumMod val="50000"/>
                  </a:schemeClr>
                </a:solidFill>
              </a:rPr>
              <a:t>[</a:t>
            </a:r>
            <a:r>
              <a:rPr lang="es-GB" sz="2200" b="1" dirty="0">
                <a:solidFill>
                  <a:schemeClr val="accent5">
                    <a:lumMod val="50000"/>
                  </a:schemeClr>
                </a:solidFill>
              </a:rPr>
              <a:t>ia</a:t>
            </a:r>
            <a:r>
              <a:rPr lang="es-GB" sz="2200" dirty="0">
                <a:solidFill>
                  <a:schemeClr val="accent5">
                    <a:lumMod val="50000"/>
                  </a:schemeClr>
                </a:solidFill>
              </a:rPr>
              <a:t>]</a:t>
            </a:r>
          </a:p>
        </p:txBody>
      </p:sp>
      <p:sp>
        <p:nvSpPr>
          <p:cNvPr id="15" name="CuadroTexto 14">
            <a:extLst>
              <a:ext uri="{FF2B5EF4-FFF2-40B4-BE49-F238E27FC236}">
                <a16:creationId xmlns:a16="http://schemas.microsoft.com/office/drawing/2014/main" id="{E3415C31-0DEE-8048-A4E7-4AF963678580}"/>
              </a:ext>
            </a:extLst>
          </p:cNvPr>
          <p:cNvSpPr txBox="1"/>
          <p:nvPr/>
        </p:nvSpPr>
        <p:spPr>
          <a:xfrm>
            <a:off x="1434490" y="1568540"/>
            <a:ext cx="631904" cy="430887"/>
          </a:xfrm>
          <a:prstGeom prst="rect">
            <a:avLst/>
          </a:prstGeom>
          <a:noFill/>
        </p:spPr>
        <p:txBody>
          <a:bodyPr wrap="none" rtlCol="0">
            <a:spAutoFit/>
          </a:bodyPr>
          <a:lstStyle/>
          <a:p>
            <a:r>
              <a:rPr lang="es-GB" sz="2200" dirty="0">
                <a:solidFill>
                  <a:schemeClr val="accent5">
                    <a:lumMod val="50000"/>
                  </a:schemeClr>
                </a:solidFill>
              </a:rPr>
              <a:t>[</a:t>
            </a:r>
            <a:r>
              <a:rPr lang="es-GB" sz="2200" b="1" dirty="0">
                <a:solidFill>
                  <a:schemeClr val="accent5">
                    <a:lumMod val="50000"/>
                  </a:schemeClr>
                </a:solidFill>
              </a:rPr>
              <a:t>ie</a:t>
            </a:r>
            <a:r>
              <a:rPr lang="es-GB" sz="2200" dirty="0">
                <a:solidFill>
                  <a:schemeClr val="accent5">
                    <a:lumMod val="50000"/>
                  </a:schemeClr>
                </a:solidFill>
              </a:rPr>
              <a:t>]</a:t>
            </a:r>
          </a:p>
        </p:txBody>
      </p:sp>
      <p:sp>
        <p:nvSpPr>
          <p:cNvPr id="17" name="CuadroTexto 16">
            <a:extLst>
              <a:ext uri="{FF2B5EF4-FFF2-40B4-BE49-F238E27FC236}">
                <a16:creationId xmlns:a16="http://schemas.microsoft.com/office/drawing/2014/main" id="{57C7CA8D-1FF7-D846-A778-A5AD1E2EF4F1}"/>
              </a:ext>
            </a:extLst>
          </p:cNvPr>
          <p:cNvSpPr txBox="1"/>
          <p:nvPr/>
        </p:nvSpPr>
        <p:spPr>
          <a:xfrm>
            <a:off x="3190304" y="5504317"/>
            <a:ext cx="8052204" cy="461665"/>
          </a:xfrm>
          <a:prstGeom prst="rect">
            <a:avLst/>
          </a:prstGeom>
          <a:noFill/>
        </p:spPr>
        <p:txBody>
          <a:bodyPr wrap="none" rtlCol="0">
            <a:spAutoFit/>
          </a:bodyPr>
          <a:lstStyle/>
          <a:p>
            <a:r>
              <a:rPr lang="es-GB" sz="2400" b="1" dirty="0">
                <a:solidFill>
                  <a:schemeClr val="accent5">
                    <a:lumMod val="50000"/>
                  </a:schemeClr>
                </a:solidFill>
              </a:rPr>
              <a:t>Amelia</a:t>
            </a:r>
            <a:r>
              <a:rPr lang="es-GB" sz="2400" dirty="0">
                <a:solidFill>
                  <a:schemeClr val="accent5">
                    <a:lumMod val="50000"/>
                  </a:schemeClr>
                </a:solidFill>
              </a:rPr>
              <a:t> </a:t>
            </a:r>
            <a:r>
              <a:rPr lang="es-GB" sz="2400" b="1" dirty="0">
                <a:solidFill>
                  <a:schemeClr val="accent5">
                    <a:lumMod val="50000"/>
                  </a:schemeClr>
                </a:solidFill>
              </a:rPr>
              <a:t>estudia</a:t>
            </a:r>
            <a:r>
              <a:rPr lang="es-GB" sz="2400" dirty="0">
                <a:solidFill>
                  <a:schemeClr val="accent5">
                    <a:lumMod val="50000"/>
                  </a:schemeClr>
                </a:solidFill>
              </a:rPr>
              <a:t> </a:t>
            </a:r>
            <a:r>
              <a:rPr lang="es-GB" sz="2400" b="1" dirty="0">
                <a:solidFill>
                  <a:schemeClr val="accent5">
                    <a:lumMod val="50000"/>
                  </a:schemeClr>
                </a:solidFill>
              </a:rPr>
              <a:t>ciencias</a:t>
            </a:r>
            <a:r>
              <a:rPr lang="es-GB" sz="2400" dirty="0">
                <a:solidFill>
                  <a:schemeClr val="accent5">
                    <a:lumMod val="50000"/>
                  </a:schemeClr>
                </a:solidFill>
              </a:rPr>
              <a:t> de la salud en la </a:t>
            </a:r>
            <a:r>
              <a:rPr lang="es-GB" sz="2400" b="1" dirty="0">
                <a:solidFill>
                  <a:schemeClr val="accent5">
                    <a:lumMod val="50000"/>
                  </a:schemeClr>
                </a:solidFill>
              </a:rPr>
              <a:t>academia</a:t>
            </a:r>
            <a:r>
              <a:rPr lang="es-GB" sz="2400" dirty="0">
                <a:solidFill>
                  <a:schemeClr val="accent5">
                    <a:lumMod val="50000"/>
                  </a:schemeClr>
                </a:solidFill>
              </a:rPr>
              <a:t>.</a:t>
            </a:r>
          </a:p>
        </p:txBody>
      </p:sp>
      <p:sp>
        <p:nvSpPr>
          <p:cNvPr id="18" name="CuadroTexto 17">
            <a:extLst>
              <a:ext uri="{FF2B5EF4-FFF2-40B4-BE49-F238E27FC236}">
                <a16:creationId xmlns:a16="http://schemas.microsoft.com/office/drawing/2014/main" id="{1CA47568-44DA-5C40-83FF-FCACD414733F}"/>
              </a:ext>
            </a:extLst>
          </p:cNvPr>
          <p:cNvSpPr txBox="1"/>
          <p:nvPr/>
        </p:nvSpPr>
        <p:spPr>
          <a:xfrm>
            <a:off x="3190304" y="2202711"/>
            <a:ext cx="8996374" cy="461665"/>
          </a:xfrm>
          <a:prstGeom prst="rect">
            <a:avLst/>
          </a:prstGeom>
          <a:noFill/>
        </p:spPr>
        <p:txBody>
          <a:bodyPr wrap="none" rtlCol="0">
            <a:spAutoFit/>
          </a:bodyPr>
          <a:lstStyle/>
          <a:p>
            <a:r>
              <a:rPr lang="es-GB" sz="2400" b="1" dirty="0">
                <a:solidFill>
                  <a:schemeClr val="accent5">
                    <a:lumMod val="50000"/>
                  </a:schemeClr>
                </a:solidFill>
              </a:rPr>
              <a:t>Recomiendas</a:t>
            </a:r>
            <a:r>
              <a:rPr lang="es-GB" sz="2400" dirty="0">
                <a:solidFill>
                  <a:schemeClr val="accent5">
                    <a:lumMod val="50000"/>
                  </a:schemeClr>
                </a:solidFill>
              </a:rPr>
              <a:t> hacer </a:t>
            </a:r>
            <a:r>
              <a:rPr lang="es-GB" sz="2400" b="1" dirty="0">
                <a:solidFill>
                  <a:schemeClr val="accent5">
                    <a:lumMod val="50000"/>
                  </a:schemeClr>
                </a:solidFill>
              </a:rPr>
              <a:t>movimientos</a:t>
            </a:r>
            <a:r>
              <a:rPr lang="es-GB" sz="2400" dirty="0">
                <a:solidFill>
                  <a:schemeClr val="accent5">
                    <a:lumMod val="50000"/>
                  </a:schemeClr>
                </a:solidFill>
              </a:rPr>
              <a:t> con los </a:t>
            </a:r>
            <a:r>
              <a:rPr lang="es-GB" sz="2400" b="1" dirty="0">
                <a:solidFill>
                  <a:schemeClr val="accent5">
                    <a:lumMod val="50000"/>
                  </a:schemeClr>
                </a:solidFill>
              </a:rPr>
              <a:t>pies</a:t>
            </a:r>
            <a:r>
              <a:rPr lang="es-GB" sz="2400" dirty="0">
                <a:solidFill>
                  <a:schemeClr val="accent5">
                    <a:lumMod val="50000"/>
                  </a:schemeClr>
                </a:solidFill>
              </a:rPr>
              <a:t> y las </a:t>
            </a:r>
            <a:r>
              <a:rPr lang="es-GB" sz="2400" b="1" dirty="0">
                <a:solidFill>
                  <a:schemeClr val="accent5">
                    <a:lumMod val="50000"/>
                  </a:schemeClr>
                </a:solidFill>
              </a:rPr>
              <a:t>piernas</a:t>
            </a:r>
            <a:r>
              <a:rPr lang="es-GB" sz="2400" dirty="0">
                <a:solidFill>
                  <a:schemeClr val="accent5">
                    <a:lumMod val="50000"/>
                  </a:schemeClr>
                </a:solidFill>
              </a:rPr>
              <a:t>.</a:t>
            </a:r>
          </a:p>
        </p:txBody>
      </p:sp>
      <p:sp>
        <p:nvSpPr>
          <p:cNvPr id="19" name="CuadroTexto 18">
            <a:extLst>
              <a:ext uri="{FF2B5EF4-FFF2-40B4-BE49-F238E27FC236}">
                <a16:creationId xmlns:a16="http://schemas.microsoft.com/office/drawing/2014/main" id="{1EC20301-68B0-7047-BD83-1FC585CBFC7A}"/>
              </a:ext>
            </a:extLst>
          </p:cNvPr>
          <p:cNvSpPr txBox="1"/>
          <p:nvPr/>
        </p:nvSpPr>
        <p:spPr>
          <a:xfrm>
            <a:off x="3190304" y="3867507"/>
            <a:ext cx="7959230" cy="461665"/>
          </a:xfrm>
          <a:prstGeom prst="rect">
            <a:avLst/>
          </a:prstGeom>
          <a:noFill/>
        </p:spPr>
        <p:txBody>
          <a:bodyPr wrap="none" rtlCol="0">
            <a:spAutoFit/>
          </a:bodyPr>
          <a:lstStyle/>
          <a:p>
            <a:r>
              <a:rPr lang="es-GB" sz="2400" dirty="0">
                <a:solidFill>
                  <a:schemeClr val="accent5">
                    <a:lumMod val="50000"/>
                  </a:schemeClr>
                </a:solidFill>
              </a:rPr>
              <a:t>Viajas largas </a:t>
            </a:r>
            <a:r>
              <a:rPr lang="es-GB" sz="2400" b="1" dirty="0">
                <a:solidFill>
                  <a:schemeClr val="accent5">
                    <a:lumMod val="50000"/>
                  </a:schemeClr>
                </a:solidFill>
              </a:rPr>
              <a:t>distancias</a:t>
            </a:r>
            <a:r>
              <a:rPr lang="es-GB" sz="2400" dirty="0">
                <a:solidFill>
                  <a:schemeClr val="accent5">
                    <a:lumMod val="50000"/>
                  </a:schemeClr>
                </a:solidFill>
              </a:rPr>
              <a:t> en bicicleta con </a:t>
            </a:r>
            <a:r>
              <a:rPr lang="es-GB" sz="2400" b="1" dirty="0">
                <a:solidFill>
                  <a:schemeClr val="accent5">
                    <a:lumMod val="50000"/>
                  </a:schemeClr>
                </a:solidFill>
              </a:rPr>
              <a:t>frecuencia</a:t>
            </a:r>
            <a:r>
              <a:rPr lang="es-GB" sz="2400" dirty="0">
                <a:solidFill>
                  <a:schemeClr val="accent5">
                    <a:lumMod val="50000"/>
                  </a:schemeClr>
                </a:solidFill>
              </a:rPr>
              <a:t>.</a:t>
            </a:r>
          </a:p>
        </p:txBody>
      </p:sp>
      <p:sp>
        <p:nvSpPr>
          <p:cNvPr id="20" name="CuadroTexto 19">
            <a:extLst>
              <a:ext uri="{FF2B5EF4-FFF2-40B4-BE49-F238E27FC236}">
                <a16:creationId xmlns:a16="http://schemas.microsoft.com/office/drawing/2014/main" id="{6BEC23C6-0FF1-5147-B3E9-D9E3541AC6D4}"/>
              </a:ext>
            </a:extLst>
          </p:cNvPr>
          <p:cNvSpPr txBox="1"/>
          <p:nvPr/>
        </p:nvSpPr>
        <p:spPr>
          <a:xfrm>
            <a:off x="3190304" y="3021116"/>
            <a:ext cx="7008650" cy="461665"/>
          </a:xfrm>
          <a:prstGeom prst="rect">
            <a:avLst/>
          </a:prstGeom>
          <a:noFill/>
        </p:spPr>
        <p:txBody>
          <a:bodyPr wrap="none" rtlCol="0">
            <a:spAutoFit/>
          </a:bodyPr>
          <a:lstStyle/>
          <a:p>
            <a:r>
              <a:rPr lang="es-GB" sz="2400" dirty="0">
                <a:solidFill>
                  <a:schemeClr val="accent5">
                    <a:lumMod val="50000"/>
                  </a:schemeClr>
                </a:solidFill>
              </a:rPr>
              <a:t>En </a:t>
            </a:r>
            <a:r>
              <a:rPr lang="es-GB" sz="2400" b="1" dirty="0">
                <a:solidFill>
                  <a:schemeClr val="accent5">
                    <a:lumMod val="50000"/>
                  </a:schemeClr>
                </a:solidFill>
              </a:rPr>
              <a:t>gimnasia</a:t>
            </a:r>
            <a:r>
              <a:rPr lang="es-GB" sz="2400" dirty="0">
                <a:solidFill>
                  <a:schemeClr val="accent5">
                    <a:lumMod val="50000"/>
                  </a:schemeClr>
                </a:solidFill>
              </a:rPr>
              <a:t> practicas </a:t>
            </a:r>
            <a:r>
              <a:rPr lang="es-GB" sz="2400" b="1" dirty="0">
                <a:solidFill>
                  <a:schemeClr val="accent5">
                    <a:lumMod val="50000"/>
                  </a:schemeClr>
                </a:solidFill>
              </a:rPr>
              <a:t>acrobacias</a:t>
            </a:r>
            <a:r>
              <a:rPr lang="es-GB" sz="2400" dirty="0">
                <a:solidFill>
                  <a:schemeClr val="accent5">
                    <a:lumMod val="50000"/>
                  </a:schemeClr>
                </a:solidFill>
              </a:rPr>
              <a:t> </a:t>
            </a:r>
            <a:r>
              <a:rPr lang="es-GB" sz="2400" b="1" dirty="0">
                <a:solidFill>
                  <a:schemeClr val="accent5">
                    <a:lumMod val="50000"/>
                  </a:schemeClr>
                </a:solidFill>
              </a:rPr>
              <a:t>especiales</a:t>
            </a:r>
            <a:r>
              <a:rPr lang="es-GB" sz="2400" dirty="0">
                <a:solidFill>
                  <a:schemeClr val="accent5">
                    <a:lumMod val="50000"/>
                  </a:schemeClr>
                </a:solidFill>
              </a:rPr>
              <a:t>.</a:t>
            </a:r>
          </a:p>
        </p:txBody>
      </p:sp>
      <p:sp>
        <p:nvSpPr>
          <p:cNvPr id="21" name="CuadroTexto 20">
            <a:extLst>
              <a:ext uri="{FF2B5EF4-FFF2-40B4-BE49-F238E27FC236}">
                <a16:creationId xmlns:a16="http://schemas.microsoft.com/office/drawing/2014/main" id="{948586F8-B229-DA49-AD3F-AF595E2DF272}"/>
              </a:ext>
            </a:extLst>
          </p:cNvPr>
          <p:cNvSpPr txBox="1"/>
          <p:nvPr/>
        </p:nvSpPr>
        <p:spPr>
          <a:xfrm>
            <a:off x="3190304" y="4685912"/>
            <a:ext cx="6484467" cy="461665"/>
          </a:xfrm>
          <a:prstGeom prst="rect">
            <a:avLst/>
          </a:prstGeom>
          <a:noFill/>
        </p:spPr>
        <p:txBody>
          <a:bodyPr wrap="none" rtlCol="0">
            <a:spAutoFit/>
          </a:bodyPr>
          <a:lstStyle/>
          <a:p>
            <a:r>
              <a:rPr lang="es-GB" sz="2400" dirty="0">
                <a:solidFill>
                  <a:schemeClr val="accent5">
                    <a:lumMod val="50000"/>
                  </a:schemeClr>
                </a:solidFill>
              </a:rPr>
              <a:t>En tu </a:t>
            </a:r>
            <a:r>
              <a:rPr lang="es-GB" sz="2400" b="1" dirty="0">
                <a:solidFill>
                  <a:schemeClr val="accent5">
                    <a:lumMod val="50000"/>
                  </a:schemeClr>
                </a:solidFill>
              </a:rPr>
              <a:t>dieta</a:t>
            </a:r>
            <a:r>
              <a:rPr lang="es-GB" sz="2400" dirty="0">
                <a:solidFill>
                  <a:schemeClr val="accent5">
                    <a:lumMod val="50000"/>
                  </a:schemeClr>
                </a:solidFill>
              </a:rPr>
              <a:t> tomas agua </a:t>
            </a:r>
            <a:r>
              <a:rPr lang="es-GB" sz="2400" b="1" dirty="0">
                <a:solidFill>
                  <a:schemeClr val="accent5">
                    <a:lumMod val="50000"/>
                  </a:schemeClr>
                </a:solidFill>
              </a:rPr>
              <a:t>caliente</a:t>
            </a:r>
            <a:r>
              <a:rPr lang="es-GB" sz="2400" dirty="0">
                <a:solidFill>
                  <a:schemeClr val="accent5">
                    <a:lumMod val="50000"/>
                  </a:schemeClr>
                </a:solidFill>
              </a:rPr>
              <a:t> con </a:t>
            </a:r>
            <a:r>
              <a:rPr lang="es-GB" sz="2400" b="1" dirty="0">
                <a:solidFill>
                  <a:schemeClr val="accent5">
                    <a:lumMod val="50000"/>
                  </a:schemeClr>
                </a:solidFill>
              </a:rPr>
              <a:t>miel</a:t>
            </a:r>
            <a:r>
              <a:rPr lang="es-GB" sz="2400" dirty="0">
                <a:solidFill>
                  <a:schemeClr val="accent5">
                    <a:lumMod val="50000"/>
                  </a:schemeClr>
                </a:solidFill>
              </a:rPr>
              <a:t>. </a:t>
            </a:r>
          </a:p>
        </p:txBody>
      </p:sp>
      <p:pic>
        <p:nvPicPr>
          <p:cNvPr id="22" name="Picture 14" descr="green checkmark">
            <a:extLst>
              <a:ext uri="{FF2B5EF4-FFF2-40B4-BE49-F238E27FC236}">
                <a16:creationId xmlns:a16="http://schemas.microsoft.com/office/drawing/2014/main" id="{746DAB61-634F-314D-A987-71D7B46249D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2442" y="2140439"/>
            <a:ext cx="396000" cy="479581"/>
          </a:xfrm>
          <a:prstGeom prst="rect">
            <a:avLst/>
          </a:prstGeom>
        </p:spPr>
      </p:pic>
      <p:pic>
        <p:nvPicPr>
          <p:cNvPr id="23" name="Picture 14" descr="green checkmark">
            <a:extLst>
              <a:ext uri="{FF2B5EF4-FFF2-40B4-BE49-F238E27FC236}">
                <a16:creationId xmlns:a16="http://schemas.microsoft.com/office/drawing/2014/main" id="{5213585E-7668-9F4B-BE1D-BD16553F789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9983" y="2955726"/>
            <a:ext cx="396000" cy="479581"/>
          </a:xfrm>
          <a:prstGeom prst="rect">
            <a:avLst/>
          </a:prstGeom>
        </p:spPr>
      </p:pic>
      <p:pic>
        <p:nvPicPr>
          <p:cNvPr id="24" name="Picture 14" descr="green checkmark">
            <a:extLst>
              <a:ext uri="{FF2B5EF4-FFF2-40B4-BE49-F238E27FC236}">
                <a16:creationId xmlns:a16="http://schemas.microsoft.com/office/drawing/2014/main" id="{38013E35-32C8-F847-9C42-3FB618B5F1B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9517" y="3848002"/>
            <a:ext cx="396000" cy="479581"/>
          </a:xfrm>
          <a:prstGeom prst="rect">
            <a:avLst/>
          </a:prstGeom>
        </p:spPr>
      </p:pic>
      <p:pic>
        <p:nvPicPr>
          <p:cNvPr id="25" name="Picture 14" descr="green checkmark">
            <a:extLst>
              <a:ext uri="{FF2B5EF4-FFF2-40B4-BE49-F238E27FC236}">
                <a16:creationId xmlns:a16="http://schemas.microsoft.com/office/drawing/2014/main" id="{4876D8E8-9019-4A43-A7E9-8CD08D36853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2442" y="4675324"/>
            <a:ext cx="396000" cy="479581"/>
          </a:xfrm>
          <a:prstGeom prst="rect">
            <a:avLst/>
          </a:prstGeom>
        </p:spPr>
      </p:pic>
      <p:pic>
        <p:nvPicPr>
          <p:cNvPr id="26" name="Picture 14" descr="green checkmark">
            <a:extLst>
              <a:ext uri="{FF2B5EF4-FFF2-40B4-BE49-F238E27FC236}">
                <a16:creationId xmlns:a16="http://schemas.microsoft.com/office/drawing/2014/main" id="{CBB53C6F-FB62-BF40-82E7-9FF0556E199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9516" y="5456999"/>
            <a:ext cx="396000" cy="479581"/>
          </a:xfrm>
          <a:prstGeom prst="rect">
            <a:avLst/>
          </a:prstGeom>
        </p:spPr>
      </p:pic>
      <p:pic>
        <p:nvPicPr>
          <p:cNvPr id="27" name="Picture 14" descr="green checkmark">
            <a:extLst>
              <a:ext uri="{FF2B5EF4-FFF2-40B4-BE49-F238E27FC236}">
                <a16:creationId xmlns:a16="http://schemas.microsoft.com/office/drawing/2014/main" id="{0D704BA2-6A44-3F4B-9ACE-F16B4BCB119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1722" y="5458175"/>
            <a:ext cx="396000" cy="479581"/>
          </a:xfrm>
          <a:prstGeom prst="rect">
            <a:avLst/>
          </a:prstGeom>
        </p:spPr>
      </p:pic>
      <p:sp>
        <p:nvSpPr>
          <p:cNvPr id="29" name="CuadroTexto 28">
            <a:extLst>
              <a:ext uri="{FF2B5EF4-FFF2-40B4-BE49-F238E27FC236}">
                <a16:creationId xmlns:a16="http://schemas.microsoft.com/office/drawing/2014/main" id="{C388C8CD-8EF9-064A-A962-62EC073A012C}"/>
              </a:ext>
            </a:extLst>
          </p:cNvPr>
          <p:cNvSpPr txBox="1"/>
          <p:nvPr/>
        </p:nvSpPr>
        <p:spPr>
          <a:xfrm>
            <a:off x="3190304" y="2195897"/>
            <a:ext cx="8996374" cy="461665"/>
          </a:xfrm>
          <a:prstGeom prst="rect">
            <a:avLst/>
          </a:prstGeom>
          <a:noFill/>
        </p:spPr>
        <p:txBody>
          <a:bodyPr wrap="none" rtlCol="0">
            <a:spAutoFit/>
          </a:bodyPr>
          <a:lstStyle/>
          <a:p>
            <a:r>
              <a:rPr lang="es-GB" sz="2400" b="1" dirty="0">
                <a:solidFill>
                  <a:schemeClr val="accent5">
                    <a:lumMod val="50000"/>
                  </a:schemeClr>
                </a:solidFill>
              </a:rPr>
              <a:t>Recomiendas</a:t>
            </a:r>
            <a:r>
              <a:rPr lang="es-GB" sz="2400" dirty="0">
                <a:solidFill>
                  <a:schemeClr val="accent5">
                    <a:lumMod val="50000"/>
                  </a:schemeClr>
                </a:solidFill>
              </a:rPr>
              <a:t> </a:t>
            </a:r>
            <a:r>
              <a:rPr lang="es-GB" sz="2400" dirty="0">
                <a:solidFill>
                  <a:schemeClr val="bg1"/>
                </a:solidFill>
              </a:rPr>
              <a:t>hacer</a:t>
            </a:r>
            <a:r>
              <a:rPr lang="es-GB" sz="2400" dirty="0">
                <a:solidFill>
                  <a:schemeClr val="accent5">
                    <a:lumMod val="50000"/>
                  </a:schemeClr>
                </a:solidFill>
              </a:rPr>
              <a:t> </a:t>
            </a:r>
            <a:r>
              <a:rPr lang="es-GB" sz="2400" b="1" dirty="0">
                <a:solidFill>
                  <a:schemeClr val="accent5">
                    <a:lumMod val="50000"/>
                  </a:schemeClr>
                </a:solidFill>
              </a:rPr>
              <a:t>movimientos</a:t>
            </a:r>
            <a:r>
              <a:rPr lang="es-GB" sz="2400" dirty="0">
                <a:solidFill>
                  <a:schemeClr val="accent5">
                    <a:lumMod val="50000"/>
                  </a:schemeClr>
                </a:solidFill>
              </a:rPr>
              <a:t> </a:t>
            </a:r>
            <a:r>
              <a:rPr lang="es-GB" sz="2400" dirty="0">
                <a:solidFill>
                  <a:schemeClr val="bg1"/>
                </a:solidFill>
              </a:rPr>
              <a:t>con los </a:t>
            </a:r>
            <a:r>
              <a:rPr lang="es-GB" sz="2400" b="1" dirty="0">
                <a:solidFill>
                  <a:schemeClr val="accent5">
                    <a:lumMod val="50000"/>
                  </a:schemeClr>
                </a:solidFill>
              </a:rPr>
              <a:t>pies</a:t>
            </a:r>
            <a:r>
              <a:rPr lang="es-GB" sz="2400" dirty="0">
                <a:solidFill>
                  <a:schemeClr val="accent5">
                    <a:lumMod val="50000"/>
                  </a:schemeClr>
                </a:solidFill>
              </a:rPr>
              <a:t> </a:t>
            </a:r>
            <a:r>
              <a:rPr lang="es-GB" sz="2400" dirty="0">
                <a:solidFill>
                  <a:schemeClr val="bg1"/>
                </a:solidFill>
              </a:rPr>
              <a:t>y las </a:t>
            </a:r>
            <a:r>
              <a:rPr lang="es-GB" sz="2400" b="1" dirty="0">
                <a:solidFill>
                  <a:schemeClr val="accent5">
                    <a:lumMod val="50000"/>
                  </a:schemeClr>
                </a:solidFill>
              </a:rPr>
              <a:t>piernas</a:t>
            </a:r>
            <a:r>
              <a:rPr lang="es-GB" sz="2400" dirty="0">
                <a:solidFill>
                  <a:schemeClr val="accent5">
                    <a:lumMod val="50000"/>
                  </a:schemeClr>
                </a:solidFill>
              </a:rPr>
              <a:t>.</a:t>
            </a:r>
          </a:p>
        </p:txBody>
      </p:sp>
      <p:sp>
        <p:nvSpPr>
          <p:cNvPr id="30" name="CuadroTexto 29">
            <a:extLst>
              <a:ext uri="{FF2B5EF4-FFF2-40B4-BE49-F238E27FC236}">
                <a16:creationId xmlns:a16="http://schemas.microsoft.com/office/drawing/2014/main" id="{80525DD3-6B00-0244-B0D3-AAE12E956D80}"/>
              </a:ext>
            </a:extLst>
          </p:cNvPr>
          <p:cNvSpPr txBox="1"/>
          <p:nvPr/>
        </p:nvSpPr>
        <p:spPr>
          <a:xfrm>
            <a:off x="3190304" y="3028819"/>
            <a:ext cx="7008650" cy="461665"/>
          </a:xfrm>
          <a:prstGeom prst="rect">
            <a:avLst/>
          </a:prstGeom>
          <a:noFill/>
        </p:spPr>
        <p:txBody>
          <a:bodyPr wrap="none" rtlCol="0">
            <a:spAutoFit/>
          </a:bodyPr>
          <a:lstStyle/>
          <a:p>
            <a:r>
              <a:rPr lang="es-GB" sz="2400" dirty="0">
                <a:solidFill>
                  <a:schemeClr val="bg1"/>
                </a:solidFill>
              </a:rPr>
              <a:t>En</a:t>
            </a:r>
            <a:r>
              <a:rPr lang="es-GB" sz="2400" dirty="0">
                <a:solidFill>
                  <a:schemeClr val="accent5">
                    <a:lumMod val="50000"/>
                  </a:schemeClr>
                </a:solidFill>
              </a:rPr>
              <a:t> </a:t>
            </a:r>
            <a:r>
              <a:rPr lang="es-GB" sz="2400" b="1" dirty="0">
                <a:solidFill>
                  <a:schemeClr val="accent5">
                    <a:lumMod val="50000"/>
                  </a:schemeClr>
                </a:solidFill>
              </a:rPr>
              <a:t>gimnasia</a:t>
            </a:r>
            <a:r>
              <a:rPr lang="es-GB" sz="2400" dirty="0">
                <a:solidFill>
                  <a:schemeClr val="accent5">
                    <a:lumMod val="50000"/>
                  </a:schemeClr>
                </a:solidFill>
              </a:rPr>
              <a:t> </a:t>
            </a:r>
            <a:r>
              <a:rPr lang="es-GB" sz="2400" dirty="0">
                <a:solidFill>
                  <a:schemeClr val="bg1"/>
                </a:solidFill>
              </a:rPr>
              <a:t>practicas</a:t>
            </a:r>
            <a:r>
              <a:rPr lang="es-GB" sz="2400" dirty="0">
                <a:solidFill>
                  <a:schemeClr val="accent5">
                    <a:lumMod val="50000"/>
                  </a:schemeClr>
                </a:solidFill>
              </a:rPr>
              <a:t> </a:t>
            </a:r>
            <a:r>
              <a:rPr lang="es-GB" sz="2400" b="1" dirty="0">
                <a:solidFill>
                  <a:schemeClr val="accent5">
                    <a:lumMod val="50000"/>
                  </a:schemeClr>
                </a:solidFill>
              </a:rPr>
              <a:t>acrobacias</a:t>
            </a:r>
            <a:r>
              <a:rPr lang="es-GB" sz="2400" dirty="0">
                <a:solidFill>
                  <a:schemeClr val="accent5">
                    <a:lumMod val="50000"/>
                  </a:schemeClr>
                </a:solidFill>
              </a:rPr>
              <a:t> </a:t>
            </a:r>
            <a:r>
              <a:rPr lang="es-GB" sz="2400" b="1" dirty="0">
                <a:solidFill>
                  <a:schemeClr val="accent5">
                    <a:lumMod val="50000"/>
                  </a:schemeClr>
                </a:solidFill>
              </a:rPr>
              <a:t>especiales</a:t>
            </a:r>
            <a:r>
              <a:rPr lang="es-GB" sz="2400" dirty="0">
                <a:solidFill>
                  <a:schemeClr val="accent5">
                    <a:lumMod val="50000"/>
                  </a:schemeClr>
                </a:solidFill>
              </a:rPr>
              <a:t>.</a:t>
            </a:r>
          </a:p>
        </p:txBody>
      </p:sp>
      <p:sp>
        <p:nvSpPr>
          <p:cNvPr id="31" name="CuadroTexto 30">
            <a:extLst>
              <a:ext uri="{FF2B5EF4-FFF2-40B4-BE49-F238E27FC236}">
                <a16:creationId xmlns:a16="http://schemas.microsoft.com/office/drawing/2014/main" id="{13D57B6D-E411-5443-B463-5C8AD859667F}"/>
              </a:ext>
            </a:extLst>
          </p:cNvPr>
          <p:cNvSpPr txBox="1"/>
          <p:nvPr/>
        </p:nvSpPr>
        <p:spPr>
          <a:xfrm>
            <a:off x="3190304" y="3861648"/>
            <a:ext cx="7959230" cy="461665"/>
          </a:xfrm>
          <a:prstGeom prst="rect">
            <a:avLst/>
          </a:prstGeom>
          <a:noFill/>
        </p:spPr>
        <p:txBody>
          <a:bodyPr wrap="none" rtlCol="0">
            <a:spAutoFit/>
          </a:bodyPr>
          <a:lstStyle/>
          <a:p>
            <a:r>
              <a:rPr lang="es-GB" sz="2400" dirty="0">
                <a:solidFill>
                  <a:schemeClr val="bg1"/>
                </a:solidFill>
              </a:rPr>
              <a:t>Viajas largas </a:t>
            </a:r>
            <a:r>
              <a:rPr lang="es-GB" sz="2400" b="1" dirty="0">
                <a:solidFill>
                  <a:schemeClr val="accent5">
                    <a:lumMod val="50000"/>
                  </a:schemeClr>
                </a:solidFill>
              </a:rPr>
              <a:t>distancias</a:t>
            </a:r>
            <a:r>
              <a:rPr lang="es-GB" sz="2400" dirty="0">
                <a:solidFill>
                  <a:schemeClr val="accent5">
                    <a:lumMod val="50000"/>
                  </a:schemeClr>
                </a:solidFill>
              </a:rPr>
              <a:t> </a:t>
            </a:r>
            <a:r>
              <a:rPr lang="es-GB" sz="2400" dirty="0">
                <a:solidFill>
                  <a:schemeClr val="bg1"/>
                </a:solidFill>
              </a:rPr>
              <a:t>en bicicleta con </a:t>
            </a:r>
            <a:r>
              <a:rPr lang="es-GB" sz="2400" b="1" dirty="0">
                <a:solidFill>
                  <a:schemeClr val="accent5">
                    <a:lumMod val="50000"/>
                  </a:schemeClr>
                </a:solidFill>
              </a:rPr>
              <a:t>frecuencia</a:t>
            </a:r>
            <a:r>
              <a:rPr lang="es-GB" sz="2400" dirty="0">
                <a:solidFill>
                  <a:schemeClr val="accent5">
                    <a:lumMod val="50000"/>
                  </a:schemeClr>
                </a:solidFill>
              </a:rPr>
              <a:t>.</a:t>
            </a:r>
          </a:p>
        </p:txBody>
      </p:sp>
      <p:sp>
        <p:nvSpPr>
          <p:cNvPr id="32" name="CuadroTexto 31">
            <a:extLst>
              <a:ext uri="{FF2B5EF4-FFF2-40B4-BE49-F238E27FC236}">
                <a16:creationId xmlns:a16="http://schemas.microsoft.com/office/drawing/2014/main" id="{EA705534-47D0-494A-85FC-711B58107DD7}"/>
              </a:ext>
            </a:extLst>
          </p:cNvPr>
          <p:cNvSpPr txBox="1"/>
          <p:nvPr/>
        </p:nvSpPr>
        <p:spPr>
          <a:xfrm>
            <a:off x="3195646" y="4680408"/>
            <a:ext cx="6484467" cy="461665"/>
          </a:xfrm>
          <a:prstGeom prst="rect">
            <a:avLst/>
          </a:prstGeom>
          <a:noFill/>
        </p:spPr>
        <p:txBody>
          <a:bodyPr wrap="none" rtlCol="0">
            <a:spAutoFit/>
          </a:bodyPr>
          <a:lstStyle/>
          <a:p>
            <a:r>
              <a:rPr lang="es-GB" sz="2400" dirty="0">
                <a:solidFill>
                  <a:schemeClr val="bg1"/>
                </a:solidFill>
              </a:rPr>
              <a:t>En tu </a:t>
            </a:r>
            <a:r>
              <a:rPr lang="es-GB" sz="2400" b="1" dirty="0">
                <a:solidFill>
                  <a:schemeClr val="accent5">
                    <a:lumMod val="50000"/>
                  </a:schemeClr>
                </a:solidFill>
              </a:rPr>
              <a:t>dieta</a:t>
            </a:r>
            <a:r>
              <a:rPr lang="es-GB" sz="2400" dirty="0">
                <a:solidFill>
                  <a:schemeClr val="accent5">
                    <a:lumMod val="50000"/>
                  </a:schemeClr>
                </a:solidFill>
              </a:rPr>
              <a:t> </a:t>
            </a:r>
            <a:r>
              <a:rPr lang="es-GB" sz="2400" dirty="0">
                <a:solidFill>
                  <a:schemeClr val="bg1"/>
                </a:solidFill>
              </a:rPr>
              <a:t>tomas agua </a:t>
            </a:r>
            <a:r>
              <a:rPr lang="es-GB" sz="2400" b="1" dirty="0">
                <a:solidFill>
                  <a:schemeClr val="accent5">
                    <a:lumMod val="50000"/>
                  </a:schemeClr>
                </a:solidFill>
              </a:rPr>
              <a:t>caliente</a:t>
            </a:r>
            <a:r>
              <a:rPr lang="es-GB" sz="2400" dirty="0">
                <a:solidFill>
                  <a:schemeClr val="accent5">
                    <a:lumMod val="50000"/>
                  </a:schemeClr>
                </a:solidFill>
              </a:rPr>
              <a:t> </a:t>
            </a:r>
            <a:r>
              <a:rPr lang="es-GB" sz="2400" dirty="0">
                <a:solidFill>
                  <a:schemeClr val="bg1"/>
                </a:solidFill>
              </a:rPr>
              <a:t>con</a:t>
            </a:r>
            <a:r>
              <a:rPr lang="es-GB" sz="2400" dirty="0">
                <a:solidFill>
                  <a:schemeClr val="accent5">
                    <a:lumMod val="50000"/>
                  </a:schemeClr>
                </a:solidFill>
              </a:rPr>
              <a:t> </a:t>
            </a:r>
            <a:r>
              <a:rPr lang="es-GB" sz="2400" b="1" dirty="0">
                <a:solidFill>
                  <a:schemeClr val="accent5">
                    <a:lumMod val="50000"/>
                  </a:schemeClr>
                </a:solidFill>
              </a:rPr>
              <a:t>miel</a:t>
            </a:r>
            <a:r>
              <a:rPr lang="es-GB" sz="2400" dirty="0">
                <a:solidFill>
                  <a:schemeClr val="accent5">
                    <a:lumMod val="50000"/>
                  </a:schemeClr>
                </a:solidFill>
              </a:rPr>
              <a:t>. </a:t>
            </a:r>
          </a:p>
        </p:txBody>
      </p:sp>
      <p:sp>
        <p:nvSpPr>
          <p:cNvPr id="33" name="CuadroTexto 32">
            <a:extLst>
              <a:ext uri="{FF2B5EF4-FFF2-40B4-BE49-F238E27FC236}">
                <a16:creationId xmlns:a16="http://schemas.microsoft.com/office/drawing/2014/main" id="{F2E4B861-CB5E-1641-80CE-DD549A1FECDD}"/>
              </a:ext>
            </a:extLst>
          </p:cNvPr>
          <p:cNvSpPr txBox="1"/>
          <p:nvPr/>
        </p:nvSpPr>
        <p:spPr>
          <a:xfrm>
            <a:off x="3182775" y="5502976"/>
            <a:ext cx="8052204" cy="461665"/>
          </a:xfrm>
          <a:prstGeom prst="rect">
            <a:avLst/>
          </a:prstGeom>
          <a:noFill/>
        </p:spPr>
        <p:txBody>
          <a:bodyPr wrap="none" rtlCol="0">
            <a:spAutoFit/>
          </a:bodyPr>
          <a:lstStyle/>
          <a:p>
            <a:r>
              <a:rPr lang="es-GB" sz="2400" b="1" dirty="0">
                <a:solidFill>
                  <a:schemeClr val="accent5">
                    <a:lumMod val="50000"/>
                  </a:schemeClr>
                </a:solidFill>
              </a:rPr>
              <a:t>Amelia</a:t>
            </a:r>
            <a:r>
              <a:rPr lang="es-GB" sz="2400" dirty="0">
                <a:solidFill>
                  <a:schemeClr val="accent5">
                    <a:lumMod val="50000"/>
                  </a:schemeClr>
                </a:solidFill>
              </a:rPr>
              <a:t> </a:t>
            </a:r>
            <a:r>
              <a:rPr lang="es-GB" sz="2400" b="1" dirty="0">
                <a:solidFill>
                  <a:schemeClr val="accent5">
                    <a:lumMod val="50000"/>
                  </a:schemeClr>
                </a:solidFill>
              </a:rPr>
              <a:t>estudia</a:t>
            </a:r>
            <a:r>
              <a:rPr lang="es-GB" sz="2400" dirty="0">
                <a:solidFill>
                  <a:schemeClr val="accent5">
                    <a:lumMod val="50000"/>
                  </a:schemeClr>
                </a:solidFill>
              </a:rPr>
              <a:t> </a:t>
            </a:r>
            <a:r>
              <a:rPr lang="es-GB" sz="2400" b="1" dirty="0">
                <a:solidFill>
                  <a:schemeClr val="accent5">
                    <a:lumMod val="50000"/>
                  </a:schemeClr>
                </a:solidFill>
              </a:rPr>
              <a:t>ciencias</a:t>
            </a:r>
            <a:r>
              <a:rPr lang="es-GB" sz="2400" dirty="0">
                <a:solidFill>
                  <a:schemeClr val="accent5">
                    <a:lumMod val="50000"/>
                  </a:schemeClr>
                </a:solidFill>
              </a:rPr>
              <a:t> </a:t>
            </a:r>
            <a:r>
              <a:rPr lang="es-GB" sz="2400" dirty="0">
                <a:solidFill>
                  <a:schemeClr val="bg1"/>
                </a:solidFill>
              </a:rPr>
              <a:t>de la salud en la </a:t>
            </a:r>
            <a:r>
              <a:rPr lang="es-GB" sz="2400" b="1" dirty="0">
                <a:solidFill>
                  <a:schemeClr val="accent5">
                    <a:lumMod val="50000"/>
                  </a:schemeClr>
                </a:solidFill>
              </a:rPr>
              <a:t>academia</a:t>
            </a:r>
            <a:r>
              <a:rPr lang="es-GB" sz="2400" dirty="0">
                <a:solidFill>
                  <a:schemeClr val="accent5">
                    <a:lumMod val="50000"/>
                  </a:schemeClr>
                </a:solidFill>
              </a:rPr>
              <a:t>.</a:t>
            </a:r>
          </a:p>
        </p:txBody>
      </p:sp>
      <p:sp>
        <p:nvSpPr>
          <p:cNvPr id="34" name="CuadroTexto 33">
            <a:extLst>
              <a:ext uri="{FF2B5EF4-FFF2-40B4-BE49-F238E27FC236}">
                <a16:creationId xmlns:a16="http://schemas.microsoft.com/office/drawing/2014/main" id="{2B4A965E-E4D2-B142-886B-F1AE259BFF49}"/>
              </a:ext>
            </a:extLst>
          </p:cNvPr>
          <p:cNvSpPr txBox="1"/>
          <p:nvPr/>
        </p:nvSpPr>
        <p:spPr>
          <a:xfrm>
            <a:off x="2499936" y="2182915"/>
            <a:ext cx="357790" cy="461665"/>
          </a:xfrm>
          <a:prstGeom prst="rect">
            <a:avLst/>
          </a:prstGeom>
          <a:noFill/>
        </p:spPr>
        <p:txBody>
          <a:bodyPr wrap="none" rtlCol="0">
            <a:spAutoFit/>
          </a:bodyPr>
          <a:lstStyle/>
          <a:p>
            <a:r>
              <a:rPr lang="es-GB" sz="2400" b="1" dirty="0">
                <a:solidFill>
                  <a:schemeClr val="accent5">
                    <a:lumMod val="50000"/>
                  </a:schemeClr>
                </a:solidFill>
              </a:rPr>
              <a:t>4</a:t>
            </a:r>
          </a:p>
        </p:txBody>
      </p:sp>
      <p:sp>
        <p:nvSpPr>
          <p:cNvPr id="35" name="CuadroTexto 34">
            <a:extLst>
              <a:ext uri="{FF2B5EF4-FFF2-40B4-BE49-F238E27FC236}">
                <a16:creationId xmlns:a16="http://schemas.microsoft.com/office/drawing/2014/main" id="{AC7E64BB-B41F-0244-86C5-8F7C0425A455}"/>
              </a:ext>
            </a:extLst>
          </p:cNvPr>
          <p:cNvSpPr txBox="1"/>
          <p:nvPr/>
        </p:nvSpPr>
        <p:spPr>
          <a:xfrm>
            <a:off x="2499936" y="3013746"/>
            <a:ext cx="357790" cy="461665"/>
          </a:xfrm>
          <a:prstGeom prst="rect">
            <a:avLst/>
          </a:prstGeom>
          <a:noFill/>
        </p:spPr>
        <p:txBody>
          <a:bodyPr wrap="none" rtlCol="0">
            <a:spAutoFit/>
          </a:bodyPr>
          <a:lstStyle/>
          <a:p>
            <a:r>
              <a:rPr lang="es-GB" sz="2400" b="1" dirty="0">
                <a:solidFill>
                  <a:schemeClr val="accent5">
                    <a:lumMod val="50000"/>
                  </a:schemeClr>
                </a:solidFill>
              </a:rPr>
              <a:t>3</a:t>
            </a:r>
          </a:p>
        </p:txBody>
      </p:sp>
      <p:sp>
        <p:nvSpPr>
          <p:cNvPr id="36" name="CuadroTexto 35">
            <a:extLst>
              <a:ext uri="{FF2B5EF4-FFF2-40B4-BE49-F238E27FC236}">
                <a16:creationId xmlns:a16="http://schemas.microsoft.com/office/drawing/2014/main" id="{74BECD31-5929-2746-8C03-38C0E300188A}"/>
              </a:ext>
            </a:extLst>
          </p:cNvPr>
          <p:cNvSpPr txBox="1"/>
          <p:nvPr/>
        </p:nvSpPr>
        <p:spPr>
          <a:xfrm>
            <a:off x="2499936" y="3844577"/>
            <a:ext cx="357790" cy="461665"/>
          </a:xfrm>
          <a:prstGeom prst="rect">
            <a:avLst/>
          </a:prstGeom>
          <a:noFill/>
        </p:spPr>
        <p:txBody>
          <a:bodyPr wrap="none" rtlCol="0">
            <a:spAutoFit/>
          </a:bodyPr>
          <a:lstStyle/>
          <a:p>
            <a:r>
              <a:rPr lang="es-GB" sz="2400" b="1" dirty="0">
                <a:solidFill>
                  <a:schemeClr val="accent5">
                    <a:lumMod val="50000"/>
                  </a:schemeClr>
                </a:solidFill>
              </a:rPr>
              <a:t>2</a:t>
            </a:r>
          </a:p>
        </p:txBody>
      </p:sp>
      <p:sp>
        <p:nvSpPr>
          <p:cNvPr id="37" name="CuadroTexto 36">
            <a:extLst>
              <a:ext uri="{FF2B5EF4-FFF2-40B4-BE49-F238E27FC236}">
                <a16:creationId xmlns:a16="http://schemas.microsoft.com/office/drawing/2014/main" id="{EE07A272-FEEB-684C-A15F-42D4D37FB7EF}"/>
              </a:ext>
            </a:extLst>
          </p:cNvPr>
          <p:cNvSpPr txBox="1"/>
          <p:nvPr/>
        </p:nvSpPr>
        <p:spPr>
          <a:xfrm>
            <a:off x="2499936" y="4675408"/>
            <a:ext cx="357790" cy="461665"/>
          </a:xfrm>
          <a:prstGeom prst="rect">
            <a:avLst/>
          </a:prstGeom>
          <a:noFill/>
        </p:spPr>
        <p:txBody>
          <a:bodyPr wrap="none" rtlCol="0">
            <a:spAutoFit/>
          </a:bodyPr>
          <a:lstStyle/>
          <a:p>
            <a:r>
              <a:rPr lang="es-GB" sz="2400" b="1" dirty="0">
                <a:solidFill>
                  <a:schemeClr val="accent5">
                    <a:lumMod val="50000"/>
                  </a:schemeClr>
                </a:solidFill>
              </a:rPr>
              <a:t>3</a:t>
            </a:r>
          </a:p>
        </p:txBody>
      </p:sp>
      <p:sp>
        <p:nvSpPr>
          <p:cNvPr id="38" name="CuadroTexto 37">
            <a:extLst>
              <a:ext uri="{FF2B5EF4-FFF2-40B4-BE49-F238E27FC236}">
                <a16:creationId xmlns:a16="http://schemas.microsoft.com/office/drawing/2014/main" id="{4B0D06EB-471E-6349-8826-E5DE5C323B4E}"/>
              </a:ext>
            </a:extLst>
          </p:cNvPr>
          <p:cNvSpPr txBox="1"/>
          <p:nvPr/>
        </p:nvSpPr>
        <p:spPr>
          <a:xfrm>
            <a:off x="2499936" y="5506238"/>
            <a:ext cx="357790" cy="461665"/>
          </a:xfrm>
          <a:prstGeom prst="rect">
            <a:avLst/>
          </a:prstGeom>
          <a:noFill/>
        </p:spPr>
        <p:txBody>
          <a:bodyPr wrap="none" rtlCol="0">
            <a:spAutoFit/>
          </a:bodyPr>
          <a:lstStyle/>
          <a:p>
            <a:r>
              <a:rPr lang="es-GB" sz="2400" b="1" dirty="0">
                <a:solidFill>
                  <a:schemeClr val="accent5">
                    <a:lumMod val="50000"/>
                  </a:schemeClr>
                </a:solidFill>
              </a:rPr>
              <a:t>4</a:t>
            </a:r>
          </a:p>
        </p:txBody>
      </p:sp>
      <p:sp>
        <p:nvSpPr>
          <p:cNvPr id="39" name="CuadroTexto 38">
            <a:extLst>
              <a:ext uri="{FF2B5EF4-FFF2-40B4-BE49-F238E27FC236}">
                <a16:creationId xmlns:a16="http://schemas.microsoft.com/office/drawing/2014/main" id="{B31CE8E0-CA22-3C49-8BDD-6E8DE7D990A9}"/>
              </a:ext>
            </a:extLst>
          </p:cNvPr>
          <p:cNvSpPr txBox="1"/>
          <p:nvPr/>
        </p:nvSpPr>
        <p:spPr>
          <a:xfrm>
            <a:off x="2001775" y="1598497"/>
            <a:ext cx="1510350" cy="400110"/>
          </a:xfrm>
          <a:prstGeom prst="rect">
            <a:avLst/>
          </a:prstGeom>
          <a:noFill/>
        </p:spPr>
        <p:txBody>
          <a:bodyPr wrap="none" rtlCol="0">
            <a:spAutoFit/>
          </a:bodyPr>
          <a:lstStyle/>
          <a:p>
            <a:r>
              <a:rPr lang="es-GB" sz="2000" b="1" dirty="0">
                <a:solidFill>
                  <a:schemeClr val="accent5">
                    <a:lumMod val="50000"/>
                  </a:schemeClr>
                </a:solidFill>
              </a:rPr>
              <a:t>¿Cuántas?</a:t>
            </a:r>
          </a:p>
        </p:txBody>
      </p:sp>
      <p:pic>
        <p:nvPicPr>
          <p:cNvPr id="40" name="Imagen 39">
            <a:extLst>
              <a:ext uri="{FF2B5EF4-FFF2-40B4-BE49-F238E27FC236}">
                <a16:creationId xmlns:a16="http://schemas.microsoft.com/office/drawing/2014/main" id="{904C9F84-F709-B84F-957F-E2AE745D53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82658" y="4523910"/>
            <a:ext cx="1015161" cy="1015161"/>
          </a:xfrm>
          <a:prstGeom prst="rect">
            <a:avLst/>
          </a:prstGeom>
        </p:spPr>
      </p:pic>
      <p:pic>
        <p:nvPicPr>
          <p:cNvPr id="41" name="Imagen 40">
            <a:extLst>
              <a:ext uri="{FF2B5EF4-FFF2-40B4-BE49-F238E27FC236}">
                <a16:creationId xmlns:a16="http://schemas.microsoft.com/office/drawing/2014/main" id="{68B33A78-DF00-2C49-B5EC-00F985175D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91350" y="2761202"/>
            <a:ext cx="929935" cy="1349093"/>
          </a:xfrm>
          <a:prstGeom prst="rect">
            <a:avLst/>
          </a:prstGeom>
        </p:spPr>
      </p:pic>
      <p:pic>
        <p:nvPicPr>
          <p:cNvPr id="42" name="Imagen 41">
            <a:extLst>
              <a:ext uri="{FF2B5EF4-FFF2-40B4-BE49-F238E27FC236}">
                <a16:creationId xmlns:a16="http://schemas.microsoft.com/office/drawing/2014/main" id="{37CA07F1-D917-0141-ABE6-B91B9AF1D7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90225" y="1102179"/>
            <a:ext cx="1091163" cy="1091163"/>
          </a:xfrm>
          <a:prstGeom prst="rect">
            <a:avLst/>
          </a:prstGeom>
        </p:spPr>
      </p:pic>
      <p:sp>
        <p:nvSpPr>
          <p:cNvPr id="43" name="CuadroTexto 42">
            <a:extLst>
              <a:ext uri="{FF2B5EF4-FFF2-40B4-BE49-F238E27FC236}">
                <a16:creationId xmlns:a16="http://schemas.microsoft.com/office/drawing/2014/main" id="{37307C78-B2CE-5E4A-B66E-037E328C275D}"/>
              </a:ext>
            </a:extLst>
          </p:cNvPr>
          <p:cNvSpPr txBox="1"/>
          <p:nvPr/>
        </p:nvSpPr>
        <p:spPr>
          <a:xfrm>
            <a:off x="6242421" y="2615172"/>
            <a:ext cx="3432350" cy="400110"/>
          </a:xfrm>
          <a:prstGeom prst="rect">
            <a:avLst/>
          </a:prstGeom>
          <a:noFill/>
        </p:spPr>
        <p:txBody>
          <a:bodyPr wrap="none" rtlCol="0">
            <a:spAutoFit/>
          </a:bodyPr>
          <a:lstStyle/>
          <a:p>
            <a:r>
              <a:rPr lang="es-GB" sz="2000" dirty="0">
                <a:solidFill>
                  <a:schemeClr val="accent5">
                    <a:lumMod val="50000"/>
                  </a:schemeClr>
                </a:solidFill>
              </a:rPr>
              <a:t>*movimiento = movement</a:t>
            </a:r>
          </a:p>
        </p:txBody>
      </p:sp>
      <p:sp>
        <p:nvSpPr>
          <p:cNvPr id="44" name="CuadroTexto 43">
            <a:extLst>
              <a:ext uri="{FF2B5EF4-FFF2-40B4-BE49-F238E27FC236}">
                <a16:creationId xmlns:a16="http://schemas.microsoft.com/office/drawing/2014/main" id="{286E65B5-FF73-8E4B-88A9-3EBBF1805456}"/>
              </a:ext>
            </a:extLst>
          </p:cNvPr>
          <p:cNvSpPr txBox="1"/>
          <p:nvPr/>
        </p:nvSpPr>
        <p:spPr>
          <a:xfrm>
            <a:off x="3542188" y="3432546"/>
            <a:ext cx="3098925" cy="400110"/>
          </a:xfrm>
          <a:prstGeom prst="rect">
            <a:avLst/>
          </a:prstGeom>
          <a:noFill/>
        </p:spPr>
        <p:txBody>
          <a:bodyPr wrap="none" rtlCol="0">
            <a:spAutoFit/>
          </a:bodyPr>
          <a:lstStyle/>
          <a:p>
            <a:r>
              <a:rPr lang="es-GB" sz="2000" dirty="0">
                <a:solidFill>
                  <a:schemeClr val="accent5">
                    <a:lumMod val="50000"/>
                  </a:schemeClr>
                </a:solidFill>
              </a:rPr>
              <a:t>*gimnasia = gymnastics</a:t>
            </a:r>
          </a:p>
        </p:txBody>
      </p:sp>
      <p:sp>
        <p:nvSpPr>
          <p:cNvPr id="45" name="CuadroTexto 44">
            <a:extLst>
              <a:ext uri="{FF2B5EF4-FFF2-40B4-BE49-F238E27FC236}">
                <a16:creationId xmlns:a16="http://schemas.microsoft.com/office/drawing/2014/main" id="{8618A4F5-B252-5342-BD9F-D516E0F66D5C}"/>
              </a:ext>
            </a:extLst>
          </p:cNvPr>
          <p:cNvSpPr txBox="1"/>
          <p:nvPr/>
        </p:nvSpPr>
        <p:spPr>
          <a:xfrm>
            <a:off x="6603447" y="3445147"/>
            <a:ext cx="3259226" cy="400110"/>
          </a:xfrm>
          <a:prstGeom prst="rect">
            <a:avLst/>
          </a:prstGeom>
          <a:noFill/>
        </p:spPr>
        <p:txBody>
          <a:bodyPr wrap="none" rtlCol="0">
            <a:spAutoFit/>
          </a:bodyPr>
          <a:lstStyle/>
          <a:p>
            <a:r>
              <a:rPr lang="es-GB" sz="2000" dirty="0">
                <a:solidFill>
                  <a:schemeClr val="accent5">
                    <a:lumMod val="50000"/>
                  </a:schemeClr>
                </a:solidFill>
              </a:rPr>
              <a:t>*acrobacia = acrobatics</a:t>
            </a:r>
          </a:p>
        </p:txBody>
      </p:sp>
      <p:sp>
        <p:nvSpPr>
          <p:cNvPr id="46" name="CuadroTexto 45">
            <a:extLst>
              <a:ext uri="{FF2B5EF4-FFF2-40B4-BE49-F238E27FC236}">
                <a16:creationId xmlns:a16="http://schemas.microsoft.com/office/drawing/2014/main" id="{10857948-8C9F-1C47-91E4-A870CF8CE13D}"/>
              </a:ext>
            </a:extLst>
          </p:cNvPr>
          <p:cNvSpPr txBox="1"/>
          <p:nvPr/>
        </p:nvSpPr>
        <p:spPr>
          <a:xfrm>
            <a:off x="5088365" y="4264604"/>
            <a:ext cx="2807179" cy="400110"/>
          </a:xfrm>
          <a:prstGeom prst="rect">
            <a:avLst/>
          </a:prstGeom>
          <a:noFill/>
        </p:spPr>
        <p:txBody>
          <a:bodyPr wrap="none" rtlCol="0">
            <a:spAutoFit/>
          </a:bodyPr>
          <a:lstStyle/>
          <a:p>
            <a:r>
              <a:rPr lang="es-GB" sz="2000" dirty="0">
                <a:solidFill>
                  <a:schemeClr val="accent5">
                    <a:lumMod val="50000"/>
                  </a:schemeClr>
                </a:solidFill>
              </a:rPr>
              <a:t>*distancia = distance</a:t>
            </a:r>
          </a:p>
        </p:txBody>
      </p:sp>
      <p:sp>
        <p:nvSpPr>
          <p:cNvPr id="47" name="CuadroTexto 46">
            <a:extLst>
              <a:ext uri="{FF2B5EF4-FFF2-40B4-BE49-F238E27FC236}">
                <a16:creationId xmlns:a16="http://schemas.microsoft.com/office/drawing/2014/main" id="{8CC31D20-72F8-7D4B-A0E4-EFCEC81A77E1}"/>
              </a:ext>
            </a:extLst>
          </p:cNvPr>
          <p:cNvSpPr txBox="1"/>
          <p:nvPr/>
        </p:nvSpPr>
        <p:spPr>
          <a:xfrm>
            <a:off x="3882630" y="5099118"/>
            <a:ext cx="1726755" cy="400110"/>
          </a:xfrm>
          <a:prstGeom prst="rect">
            <a:avLst/>
          </a:prstGeom>
          <a:noFill/>
        </p:spPr>
        <p:txBody>
          <a:bodyPr wrap="none" rtlCol="0">
            <a:spAutoFit/>
          </a:bodyPr>
          <a:lstStyle/>
          <a:p>
            <a:r>
              <a:rPr lang="es-GB" sz="2000" dirty="0">
                <a:solidFill>
                  <a:schemeClr val="accent5">
                    <a:lumMod val="50000"/>
                  </a:schemeClr>
                </a:solidFill>
              </a:rPr>
              <a:t>*dieta = diet</a:t>
            </a:r>
          </a:p>
        </p:txBody>
      </p:sp>
      <p:sp>
        <p:nvSpPr>
          <p:cNvPr id="48" name="CuadroTexto 47">
            <a:extLst>
              <a:ext uri="{FF2B5EF4-FFF2-40B4-BE49-F238E27FC236}">
                <a16:creationId xmlns:a16="http://schemas.microsoft.com/office/drawing/2014/main" id="{26C9313D-9C4F-3147-B1E5-B2FCDAFC7E65}"/>
              </a:ext>
            </a:extLst>
          </p:cNvPr>
          <p:cNvSpPr txBox="1"/>
          <p:nvPr/>
        </p:nvSpPr>
        <p:spPr>
          <a:xfrm>
            <a:off x="8568739" y="5104207"/>
            <a:ext cx="1887055" cy="400110"/>
          </a:xfrm>
          <a:prstGeom prst="rect">
            <a:avLst/>
          </a:prstGeom>
          <a:noFill/>
        </p:spPr>
        <p:txBody>
          <a:bodyPr wrap="none" rtlCol="0">
            <a:spAutoFit/>
          </a:bodyPr>
          <a:lstStyle/>
          <a:p>
            <a:r>
              <a:rPr lang="es-GB" sz="2000" dirty="0">
                <a:solidFill>
                  <a:schemeClr val="accent5">
                    <a:lumMod val="50000"/>
                  </a:schemeClr>
                </a:solidFill>
              </a:rPr>
              <a:t>*miel = honey</a:t>
            </a:r>
          </a:p>
        </p:txBody>
      </p:sp>
      <p:sp>
        <p:nvSpPr>
          <p:cNvPr id="49" name="CuadroTexto 48">
            <a:extLst>
              <a:ext uri="{FF2B5EF4-FFF2-40B4-BE49-F238E27FC236}">
                <a16:creationId xmlns:a16="http://schemas.microsoft.com/office/drawing/2014/main" id="{0BAFEAA4-EFF4-7A44-B494-EFAA673EFA72}"/>
              </a:ext>
            </a:extLst>
          </p:cNvPr>
          <p:cNvSpPr txBox="1"/>
          <p:nvPr/>
        </p:nvSpPr>
        <p:spPr>
          <a:xfrm>
            <a:off x="8905944" y="5874873"/>
            <a:ext cx="3153427" cy="400110"/>
          </a:xfrm>
          <a:prstGeom prst="rect">
            <a:avLst/>
          </a:prstGeom>
          <a:noFill/>
        </p:spPr>
        <p:txBody>
          <a:bodyPr wrap="none" rtlCol="0">
            <a:spAutoFit/>
          </a:bodyPr>
          <a:lstStyle/>
          <a:p>
            <a:r>
              <a:rPr lang="es-GB" sz="2000" dirty="0">
                <a:solidFill>
                  <a:schemeClr val="accent5">
                    <a:lumMod val="50000"/>
                  </a:schemeClr>
                </a:solidFill>
              </a:rPr>
              <a:t>*academia = academy</a:t>
            </a:r>
          </a:p>
        </p:txBody>
      </p:sp>
      <p:sp>
        <p:nvSpPr>
          <p:cNvPr id="50" name="Llamada rectangular 49">
            <a:extLst>
              <a:ext uri="{FF2B5EF4-FFF2-40B4-BE49-F238E27FC236}">
                <a16:creationId xmlns:a16="http://schemas.microsoft.com/office/drawing/2014/main" id="{87DE702C-4135-FB4F-91E9-0ECF26354211}"/>
              </a:ext>
            </a:extLst>
          </p:cNvPr>
          <p:cNvSpPr/>
          <p:nvPr/>
        </p:nvSpPr>
        <p:spPr>
          <a:xfrm>
            <a:off x="3672073" y="1566881"/>
            <a:ext cx="6358203" cy="510886"/>
          </a:xfrm>
          <a:prstGeom prst="wedgeRectCallout">
            <a:avLst>
              <a:gd name="adj1" fmla="val -54150"/>
              <a:gd name="adj2" fmla="val 781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¡Atención! En una frase puedes escuchar los dos.</a:t>
            </a:r>
          </a:p>
        </p:txBody>
      </p:sp>
      <p:graphicFrame>
        <p:nvGraphicFramePr>
          <p:cNvPr id="3" name="Table 3">
            <a:extLst>
              <a:ext uri="{FF2B5EF4-FFF2-40B4-BE49-F238E27FC236}">
                <a16:creationId xmlns:a16="http://schemas.microsoft.com/office/drawing/2014/main" id="{E25E6766-6DF2-40EB-82C3-DC51F8D6C4E0}"/>
              </a:ext>
            </a:extLst>
          </p:cNvPr>
          <p:cNvGraphicFramePr>
            <a:graphicFrameLocks noGrp="1"/>
          </p:cNvGraphicFramePr>
          <p:nvPr/>
        </p:nvGraphicFramePr>
        <p:xfrm>
          <a:off x="830638" y="1561720"/>
          <a:ext cx="1209175" cy="4642451"/>
        </p:xfrm>
        <a:graphic>
          <a:graphicData uri="http://schemas.openxmlformats.org/drawingml/2006/table">
            <a:tbl>
              <a:tblPr firstRow="1" bandRow="1">
                <a:tableStyleId>{5940675A-B579-460E-94D1-54222C63F5DA}</a:tableStyleId>
              </a:tblPr>
              <a:tblGrid>
                <a:gridCol w="608429">
                  <a:extLst>
                    <a:ext uri="{9D8B030D-6E8A-4147-A177-3AD203B41FA5}">
                      <a16:colId xmlns:a16="http://schemas.microsoft.com/office/drawing/2014/main" val="1291282482"/>
                    </a:ext>
                  </a:extLst>
                </a:gridCol>
                <a:gridCol w="600746">
                  <a:extLst>
                    <a:ext uri="{9D8B030D-6E8A-4147-A177-3AD203B41FA5}">
                      <a16:colId xmlns:a16="http://schemas.microsoft.com/office/drawing/2014/main" val="1171670765"/>
                    </a:ext>
                  </a:extLst>
                </a:gridCol>
              </a:tblGrid>
              <a:tr h="4642451">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1251929"/>
                  </a:ext>
                </a:extLst>
              </a:tr>
            </a:tbl>
          </a:graphicData>
        </a:graphic>
      </p:graphicFrame>
    </p:spTree>
    <p:extLst>
      <p:ext uri="{BB962C8B-B14F-4D97-AF65-F5344CB8AC3E}">
        <p14:creationId xmlns:p14="http://schemas.microsoft.com/office/powerpoint/2010/main" val="215875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par>
                                <p:cTn id="119" presetID="1" presetClass="entr" presetSubtype="0" fill="hold" grpId="0" nodeType="withEffect">
                                  <p:stCondLst>
                                    <p:cond delay="0"/>
                                  </p:stCondLst>
                                  <p:childTnLst>
                                    <p:set>
                                      <p:cBhvr>
                                        <p:cTn id="120" dur="1" fill="hold">
                                          <p:stCondLst>
                                            <p:cond delay="0"/>
                                          </p:stCondLst>
                                        </p:cTn>
                                        <p:tgtEl>
                                          <p:spTgt spid="1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9" grpId="0"/>
      <p:bldP spid="29" grpId="1"/>
      <p:bldP spid="30" grpId="0"/>
      <p:bldP spid="30" grpId="1"/>
      <p:bldP spid="31" grpId="0"/>
      <p:bldP spid="31" grpId="1"/>
      <p:bldP spid="32" grpId="0"/>
      <p:bldP spid="32" grpId="1"/>
      <p:bldP spid="33" grpId="0"/>
      <p:bldP spid="33" grpId="1"/>
      <p:bldP spid="34" grpId="0"/>
      <p:bldP spid="35" grpId="0"/>
      <p:bldP spid="36" grpId="0"/>
      <p:bldP spid="37" grpId="0"/>
      <p:bldP spid="38" grpId="0"/>
      <p:bldP spid="43" grpId="0"/>
      <p:bldP spid="44" grpId="0"/>
      <p:bldP spid="45" grpId="0"/>
      <p:bldP spid="46" grpId="0"/>
      <p:bldP spid="47" grpId="0"/>
      <p:bldP spid="48"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7" name="CuadroTexto 6">
            <a:extLst>
              <a:ext uri="{FF2B5EF4-FFF2-40B4-BE49-F238E27FC236}">
                <a16:creationId xmlns:a16="http://schemas.microsoft.com/office/drawing/2014/main" id="{ADE901FF-8DB6-F343-8BBA-5F1102ACAC04}"/>
              </a:ext>
            </a:extLst>
          </p:cNvPr>
          <p:cNvSpPr txBox="1"/>
          <p:nvPr/>
        </p:nvSpPr>
        <p:spPr>
          <a:xfrm>
            <a:off x="8319318" y="2540618"/>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16" name="TextBox 15">
            <a:extLst>
              <a:ext uri="{FF2B5EF4-FFF2-40B4-BE49-F238E27FC236}">
                <a16:creationId xmlns:a16="http://schemas.microsoft.com/office/drawing/2014/main" id="{EF8CDABB-FE34-9B40-A7AC-9470E22856BF}"/>
              </a:ext>
            </a:extLst>
          </p:cNvPr>
          <p:cNvSpPr txBox="1"/>
          <p:nvPr/>
        </p:nvSpPr>
        <p:spPr>
          <a:xfrm>
            <a:off x="166763" y="1298758"/>
            <a:ext cx="9410633" cy="954107"/>
          </a:xfrm>
          <a:prstGeom prst="rect">
            <a:avLst/>
          </a:prstGeom>
          <a:noFill/>
        </p:spPr>
        <p:txBody>
          <a:bodyPr wrap="square" rtlCol="0">
            <a:spAutoFit/>
          </a:bodyPr>
          <a:lstStyle/>
          <a:p>
            <a:r>
              <a:rPr lang="en-US" sz="2800" dirty="0">
                <a:solidFill>
                  <a:schemeClr val="accent5">
                    <a:lumMod val="50000"/>
                  </a:schemeClr>
                </a:solidFill>
              </a:rPr>
              <a:t>Remember that strong vowels are _____ , _____ , and _____.</a:t>
            </a:r>
          </a:p>
        </p:txBody>
      </p:sp>
      <p:pic>
        <p:nvPicPr>
          <p:cNvPr id="18" name="Imagen 2">
            <a:extLst>
              <a:ext uri="{FF2B5EF4-FFF2-40B4-BE49-F238E27FC236}">
                <a16:creationId xmlns:a16="http://schemas.microsoft.com/office/drawing/2014/main" id="{7CD57072-3F9F-B749-ADC0-DE6E0D3BAD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8070" y="243784"/>
            <a:ext cx="1768562" cy="2296834"/>
          </a:xfrm>
          <a:prstGeom prst="rect">
            <a:avLst/>
          </a:prstGeom>
        </p:spPr>
      </p:pic>
      <p:sp>
        <p:nvSpPr>
          <p:cNvPr id="21" name="CuadroTexto 6">
            <a:extLst>
              <a:ext uri="{FF2B5EF4-FFF2-40B4-BE49-F238E27FC236}">
                <a16:creationId xmlns:a16="http://schemas.microsoft.com/office/drawing/2014/main" id="{ADE901FF-8DB6-F343-8BBA-5F1102ACAC04}"/>
              </a:ext>
            </a:extLst>
          </p:cNvPr>
          <p:cNvSpPr txBox="1"/>
          <p:nvPr/>
        </p:nvSpPr>
        <p:spPr>
          <a:xfrm>
            <a:off x="10070188" y="952214"/>
            <a:ext cx="1284326" cy="523220"/>
          </a:xfrm>
          <a:prstGeom prst="rect">
            <a:avLst/>
          </a:prstGeom>
          <a:noFill/>
        </p:spPr>
        <p:txBody>
          <a:bodyPr wrap="none" rtlCol="0">
            <a:spAutoFit/>
          </a:bodyPr>
          <a:lstStyle/>
          <a:p>
            <a:pPr algn="l"/>
            <a:r>
              <a:rPr lang="es-GB" sz="2800" b="1" dirty="0">
                <a:solidFill>
                  <a:srgbClr val="F66400"/>
                </a:solidFill>
              </a:rPr>
              <a:t>a, e, o</a:t>
            </a:r>
          </a:p>
        </p:txBody>
      </p:sp>
      <p:sp>
        <p:nvSpPr>
          <p:cNvPr id="22" name="Llamada ovalada 7">
            <a:extLst>
              <a:ext uri="{FF2B5EF4-FFF2-40B4-BE49-F238E27FC236}">
                <a16:creationId xmlns:a16="http://schemas.microsoft.com/office/drawing/2014/main" id="{6CF41A94-914D-C04A-BD3A-ACB5AAC0D790}"/>
              </a:ext>
            </a:extLst>
          </p:cNvPr>
          <p:cNvSpPr/>
          <p:nvPr/>
        </p:nvSpPr>
        <p:spPr>
          <a:xfrm>
            <a:off x="7741267" y="2250541"/>
            <a:ext cx="4098213" cy="889599"/>
          </a:xfrm>
          <a:prstGeom prst="wedgeEllipseCallout">
            <a:avLst>
              <a:gd name="adj1" fmla="val 16383"/>
              <a:gd name="adj2" fmla="val -7633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a, e, o = strong/open vowels</a:t>
            </a:r>
          </a:p>
        </p:txBody>
      </p:sp>
      <p:pic>
        <p:nvPicPr>
          <p:cNvPr id="23" name="Imagen 8">
            <a:extLst>
              <a:ext uri="{FF2B5EF4-FFF2-40B4-BE49-F238E27FC236}">
                <a16:creationId xmlns:a16="http://schemas.microsoft.com/office/drawing/2014/main" id="{35E12B55-8E0E-D248-B405-A0A36FE09A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7287" y="4259622"/>
            <a:ext cx="2629597" cy="1476957"/>
          </a:xfrm>
          <a:prstGeom prst="rect">
            <a:avLst/>
          </a:prstGeom>
        </p:spPr>
      </p:pic>
      <p:sp>
        <p:nvSpPr>
          <p:cNvPr id="24" name="Llamada ovalada 61">
            <a:extLst>
              <a:ext uri="{FF2B5EF4-FFF2-40B4-BE49-F238E27FC236}">
                <a16:creationId xmlns:a16="http://schemas.microsoft.com/office/drawing/2014/main" id="{7B3C00A2-EF20-804F-8F26-D21938F65213}"/>
              </a:ext>
            </a:extLst>
          </p:cNvPr>
          <p:cNvSpPr/>
          <p:nvPr/>
        </p:nvSpPr>
        <p:spPr>
          <a:xfrm>
            <a:off x="5789706" y="4694876"/>
            <a:ext cx="3775972" cy="799613"/>
          </a:xfrm>
          <a:prstGeom prst="wedgeEllipseCallout">
            <a:avLst>
              <a:gd name="adj1" fmla="val 62691"/>
              <a:gd name="adj2" fmla="val 26653"/>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i, u = weak/close</a:t>
            </a:r>
            <a:r>
              <a:rPr lang="en-GB" sz="2200" dirty="0">
                <a:solidFill>
                  <a:srgbClr val="203864"/>
                </a:solidFill>
              </a:rPr>
              <a:t>d</a:t>
            </a:r>
            <a:r>
              <a:rPr lang="es-GB" sz="2200" dirty="0">
                <a:solidFill>
                  <a:srgbClr val="203864"/>
                </a:solidFill>
              </a:rPr>
              <a:t> vowel</a:t>
            </a:r>
          </a:p>
        </p:txBody>
      </p:sp>
      <p:sp>
        <p:nvSpPr>
          <p:cNvPr id="25" name="CuadroTexto 62">
            <a:extLst>
              <a:ext uri="{FF2B5EF4-FFF2-40B4-BE49-F238E27FC236}">
                <a16:creationId xmlns:a16="http://schemas.microsoft.com/office/drawing/2014/main" id="{1FEB12AE-F0B4-C444-B928-AFA5542AC10D}"/>
              </a:ext>
            </a:extLst>
          </p:cNvPr>
          <p:cNvSpPr txBox="1"/>
          <p:nvPr/>
        </p:nvSpPr>
        <p:spPr>
          <a:xfrm>
            <a:off x="10462276" y="4833072"/>
            <a:ext cx="688009" cy="523220"/>
          </a:xfrm>
          <a:prstGeom prst="rect">
            <a:avLst/>
          </a:prstGeom>
          <a:noFill/>
        </p:spPr>
        <p:txBody>
          <a:bodyPr wrap="none" rtlCol="0">
            <a:spAutoFit/>
          </a:bodyPr>
          <a:lstStyle/>
          <a:p>
            <a:pPr algn="l"/>
            <a:r>
              <a:rPr lang="es-GB" sz="2800" b="1" dirty="0">
                <a:solidFill>
                  <a:schemeClr val="accent6"/>
                </a:solidFill>
              </a:rPr>
              <a:t>i, u</a:t>
            </a:r>
          </a:p>
        </p:txBody>
      </p:sp>
      <p:sp>
        <p:nvSpPr>
          <p:cNvPr id="3" name="CuadroTexto 2">
            <a:extLst>
              <a:ext uri="{FF2B5EF4-FFF2-40B4-BE49-F238E27FC236}">
                <a16:creationId xmlns:a16="http://schemas.microsoft.com/office/drawing/2014/main" id="{519312DC-3744-F64C-9C2B-79E1E3F177B4}"/>
              </a:ext>
            </a:extLst>
          </p:cNvPr>
          <p:cNvSpPr txBox="1"/>
          <p:nvPr/>
        </p:nvSpPr>
        <p:spPr>
          <a:xfrm>
            <a:off x="166763" y="3739345"/>
            <a:ext cx="8810386" cy="1384995"/>
          </a:xfrm>
          <a:prstGeom prst="rect">
            <a:avLst/>
          </a:prstGeom>
          <a:noFill/>
        </p:spPr>
        <p:txBody>
          <a:bodyPr wrap="square" rtlCol="0">
            <a:spAutoFit/>
          </a:bodyPr>
          <a:lstStyle/>
          <a:p>
            <a:r>
              <a:rPr lang="en-US" sz="2800" dirty="0">
                <a:solidFill>
                  <a:schemeClr val="accent5">
                    <a:lumMod val="50000"/>
                  </a:schemeClr>
                </a:solidFill>
              </a:rPr>
              <a:t>When a ‘</a:t>
            </a:r>
            <a:r>
              <a:rPr lang="en-US" sz="2800" dirty="0">
                <a:solidFill>
                  <a:srgbClr val="F66400"/>
                </a:solidFill>
              </a:rPr>
              <a:t>strong</a:t>
            </a:r>
            <a:r>
              <a:rPr lang="en-US" sz="2800" dirty="0">
                <a:solidFill>
                  <a:schemeClr val="accent5">
                    <a:lumMod val="50000"/>
                  </a:schemeClr>
                </a:solidFill>
              </a:rPr>
              <a:t>’ vowel appears next to a ‘</a:t>
            </a:r>
            <a:r>
              <a:rPr lang="en-US" sz="2800" dirty="0">
                <a:solidFill>
                  <a:schemeClr val="accent6"/>
                </a:solidFill>
              </a:rPr>
              <a:t>weak</a:t>
            </a:r>
            <a:r>
              <a:rPr lang="en-US" sz="2800" dirty="0">
                <a:solidFill>
                  <a:schemeClr val="accent5">
                    <a:lumMod val="50000"/>
                  </a:schemeClr>
                </a:solidFill>
              </a:rPr>
              <a:t>’ vowel they make a single syllable. This means that they are pronounced together.</a:t>
            </a:r>
          </a:p>
        </p:txBody>
      </p:sp>
      <p:sp>
        <p:nvSpPr>
          <p:cNvPr id="4" name="CuadroTexto 3">
            <a:extLst>
              <a:ext uri="{FF2B5EF4-FFF2-40B4-BE49-F238E27FC236}">
                <a16:creationId xmlns:a16="http://schemas.microsoft.com/office/drawing/2014/main" id="{3856AB47-3267-1C4B-AA71-3B58F3435D88}"/>
              </a:ext>
            </a:extLst>
          </p:cNvPr>
          <p:cNvSpPr txBox="1"/>
          <p:nvPr/>
        </p:nvSpPr>
        <p:spPr>
          <a:xfrm>
            <a:off x="166763" y="2734495"/>
            <a:ext cx="6054863" cy="523220"/>
          </a:xfrm>
          <a:prstGeom prst="rect">
            <a:avLst/>
          </a:prstGeom>
          <a:noFill/>
        </p:spPr>
        <p:txBody>
          <a:bodyPr wrap="none" rtlCol="0">
            <a:spAutoFit/>
          </a:bodyPr>
          <a:lstStyle/>
          <a:p>
            <a:r>
              <a:rPr lang="en-US" sz="2800" dirty="0">
                <a:solidFill>
                  <a:schemeClr val="accent5">
                    <a:lumMod val="50000"/>
                  </a:schemeClr>
                </a:solidFill>
              </a:rPr>
              <a:t>Weak vowels are _____ and _____.</a:t>
            </a:r>
          </a:p>
        </p:txBody>
      </p:sp>
      <p:sp>
        <p:nvSpPr>
          <p:cNvPr id="26" name="CuadroTexto 25">
            <a:extLst>
              <a:ext uri="{FF2B5EF4-FFF2-40B4-BE49-F238E27FC236}">
                <a16:creationId xmlns:a16="http://schemas.microsoft.com/office/drawing/2014/main" id="{A001A42C-F1D1-D74E-AB29-C6CB765351CA}"/>
              </a:ext>
            </a:extLst>
          </p:cNvPr>
          <p:cNvSpPr txBox="1"/>
          <p:nvPr/>
        </p:nvSpPr>
        <p:spPr>
          <a:xfrm>
            <a:off x="166763" y="5605969"/>
            <a:ext cx="2181726" cy="523220"/>
          </a:xfrm>
          <a:prstGeom prst="rect">
            <a:avLst/>
          </a:prstGeom>
          <a:noFill/>
        </p:spPr>
        <p:txBody>
          <a:bodyPr wrap="square" rtlCol="0">
            <a:spAutoFit/>
          </a:bodyPr>
          <a:lstStyle/>
          <a:p>
            <a:r>
              <a:rPr lang="en-US" sz="2800" dirty="0">
                <a:solidFill>
                  <a:schemeClr val="accent5">
                    <a:lumMod val="50000"/>
                  </a:schemeClr>
                </a:solidFill>
              </a:rPr>
              <a:t>Examples: </a:t>
            </a:r>
          </a:p>
        </p:txBody>
      </p:sp>
      <p:sp>
        <p:nvSpPr>
          <p:cNvPr id="27" name="CuadroTexto 26">
            <a:extLst>
              <a:ext uri="{FF2B5EF4-FFF2-40B4-BE49-F238E27FC236}">
                <a16:creationId xmlns:a16="http://schemas.microsoft.com/office/drawing/2014/main" id="{062C660F-4DC7-204D-8E1B-CCFA005FEFE0}"/>
              </a:ext>
            </a:extLst>
          </p:cNvPr>
          <p:cNvSpPr txBox="1"/>
          <p:nvPr/>
        </p:nvSpPr>
        <p:spPr>
          <a:xfrm>
            <a:off x="2986808" y="5596944"/>
            <a:ext cx="2181726" cy="523220"/>
          </a:xfrm>
          <a:prstGeom prst="rect">
            <a:avLst/>
          </a:prstGeom>
          <a:noFill/>
        </p:spPr>
        <p:txBody>
          <a:bodyPr wrap="square" rtlCol="0">
            <a:spAutoFit/>
          </a:bodyPr>
          <a:lstStyle/>
          <a:p>
            <a:r>
              <a:rPr lang="en-US" sz="2800" dirty="0" err="1">
                <a:solidFill>
                  <a:schemeClr val="accent5">
                    <a:lumMod val="50000"/>
                  </a:schemeClr>
                </a:solidFill>
              </a:rPr>
              <a:t>despac</a:t>
            </a:r>
            <a:r>
              <a:rPr lang="en-US" sz="2800" b="1" dirty="0" err="1">
                <a:solidFill>
                  <a:schemeClr val="accent6"/>
                </a:solidFill>
              </a:rPr>
              <a:t>i</a:t>
            </a:r>
            <a:r>
              <a:rPr lang="en-US" sz="2800" b="1" dirty="0" err="1">
                <a:solidFill>
                  <a:srgbClr val="F66400"/>
                </a:solidFill>
              </a:rPr>
              <a:t>o</a:t>
            </a:r>
            <a:endParaRPr lang="en-US" sz="2800" b="1" dirty="0">
              <a:solidFill>
                <a:srgbClr val="F66400"/>
              </a:solidFill>
            </a:endParaRPr>
          </a:p>
        </p:txBody>
      </p:sp>
      <p:sp>
        <p:nvSpPr>
          <p:cNvPr id="28" name="CuadroTexto 27">
            <a:extLst>
              <a:ext uri="{FF2B5EF4-FFF2-40B4-BE49-F238E27FC236}">
                <a16:creationId xmlns:a16="http://schemas.microsoft.com/office/drawing/2014/main" id="{296FBEED-6C40-044E-9010-BA7120041B4A}"/>
              </a:ext>
            </a:extLst>
          </p:cNvPr>
          <p:cNvSpPr txBox="1"/>
          <p:nvPr/>
        </p:nvSpPr>
        <p:spPr>
          <a:xfrm>
            <a:off x="5818809" y="5559242"/>
            <a:ext cx="1162724" cy="523220"/>
          </a:xfrm>
          <a:prstGeom prst="rect">
            <a:avLst/>
          </a:prstGeom>
          <a:noFill/>
        </p:spPr>
        <p:txBody>
          <a:bodyPr wrap="square" rtlCol="0">
            <a:spAutoFit/>
          </a:bodyPr>
          <a:lstStyle/>
          <a:p>
            <a:r>
              <a:rPr lang="en-US" sz="2800" dirty="0" err="1">
                <a:solidFill>
                  <a:schemeClr val="accent5">
                    <a:lumMod val="50000"/>
                  </a:schemeClr>
                </a:solidFill>
              </a:rPr>
              <a:t>p</a:t>
            </a:r>
            <a:r>
              <a:rPr lang="en-US" sz="2800" b="1" dirty="0" err="1">
                <a:solidFill>
                  <a:schemeClr val="accent6"/>
                </a:solidFill>
              </a:rPr>
              <a:t>u</a:t>
            </a:r>
            <a:r>
              <a:rPr lang="en-US" sz="2800" b="1" dirty="0" err="1">
                <a:solidFill>
                  <a:srgbClr val="F66400"/>
                </a:solidFill>
              </a:rPr>
              <a:t>e</a:t>
            </a:r>
            <a:r>
              <a:rPr lang="en-US" sz="2800" dirty="0" err="1">
                <a:solidFill>
                  <a:schemeClr val="accent5">
                    <a:lumMod val="50000"/>
                  </a:schemeClr>
                </a:solidFill>
              </a:rPr>
              <a:t>s</a:t>
            </a:r>
            <a:endParaRPr lang="en-US" sz="2800" dirty="0">
              <a:solidFill>
                <a:schemeClr val="accent5">
                  <a:lumMod val="50000"/>
                </a:schemeClr>
              </a:solidFill>
            </a:endParaRPr>
          </a:p>
        </p:txBody>
      </p:sp>
      <p:sp>
        <p:nvSpPr>
          <p:cNvPr id="29" name="CuadroTexto 28">
            <a:extLst>
              <a:ext uri="{FF2B5EF4-FFF2-40B4-BE49-F238E27FC236}">
                <a16:creationId xmlns:a16="http://schemas.microsoft.com/office/drawing/2014/main" id="{0A388122-6542-D942-844C-0C1F69D2B1C2}"/>
              </a:ext>
            </a:extLst>
          </p:cNvPr>
          <p:cNvSpPr txBox="1"/>
          <p:nvPr/>
        </p:nvSpPr>
        <p:spPr>
          <a:xfrm>
            <a:off x="7678053" y="5596944"/>
            <a:ext cx="1778328" cy="523220"/>
          </a:xfrm>
          <a:prstGeom prst="rect">
            <a:avLst/>
          </a:prstGeom>
          <a:noFill/>
        </p:spPr>
        <p:txBody>
          <a:bodyPr wrap="square" rtlCol="0">
            <a:spAutoFit/>
          </a:bodyPr>
          <a:lstStyle/>
          <a:p>
            <a:r>
              <a:rPr lang="en-US" sz="2800" dirty="0" err="1">
                <a:solidFill>
                  <a:schemeClr val="accent5">
                    <a:lumMod val="50000"/>
                  </a:schemeClr>
                </a:solidFill>
              </a:rPr>
              <a:t>s</a:t>
            </a:r>
            <a:r>
              <a:rPr lang="en-US" sz="2800" b="1" dirty="0" err="1">
                <a:solidFill>
                  <a:schemeClr val="accent6"/>
                </a:solidFill>
              </a:rPr>
              <a:t>i</a:t>
            </a:r>
            <a:r>
              <a:rPr lang="en-US" sz="2800" b="1" dirty="0" err="1">
                <a:solidFill>
                  <a:srgbClr val="F66400"/>
                </a:solidFill>
              </a:rPr>
              <a:t>e</a:t>
            </a:r>
            <a:r>
              <a:rPr lang="en-US" sz="2800" dirty="0" err="1">
                <a:solidFill>
                  <a:schemeClr val="accent5">
                    <a:lumMod val="50000"/>
                  </a:schemeClr>
                </a:solidFill>
              </a:rPr>
              <a:t>mpre</a:t>
            </a:r>
            <a:endParaRPr lang="en-US" sz="2800" dirty="0">
              <a:solidFill>
                <a:schemeClr val="accent5">
                  <a:lumMod val="50000"/>
                </a:schemeClr>
              </a:solidFill>
            </a:endParaRPr>
          </a:p>
        </p:txBody>
      </p:sp>
      <p:sp>
        <p:nvSpPr>
          <p:cNvPr id="30" name="CuadroTexto 29">
            <a:extLst>
              <a:ext uri="{FF2B5EF4-FFF2-40B4-BE49-F238E27FC236}">
                <a16:creationId xmlns:a16="http://schemas.microsoft.com/office/drawing/2014/main" id="{3F579567-FC76-114D-9F4F-CBAC2A8A0390}"/>
              </a:ext>
            </a:extLst>
          </p:cNvPr>
          <p:cNvSpPr txBox="1"/>
          <p:nvPr/>
        </p:nvSpPr>
        <p:spPr>
          <a:xfrm>
            <a:off x="6276346" y="1177063"/>
            <a:ext cx="745619" cy="584775"/>
          </a:xfrm>
          <a:prstGeom prst="rect">
            <a:avLst/>
          </a:prstGeom>
          <a:noFill/>
        </p:spPr>
        <p:txBody>
          <a:bodyPr wrap="square" rtlCol="0">
            <a:spAutoFit/>
          </a:bodyPr>
          <a:lstStyle/>
          <a:p>
            <a:pPr algn="ctr"/>
            <a:r>
              <a:rPr lang="en-US" sz="3200" b="1" dirty="0">
                <a:solidFill>
                  <a:srgbClr val="E25B00"/>
                </a:solidFill>
              </a:rPr>
              <a:t>a</a:t>
            </a:r>
          </a:p>
        </p:txBody>
      </p:sp>
      <p:sp>
        <p:nvSpPr>
          <p:cNvPr id="31" name="CuadroTexto 30">
            <a:extLst>
              <a:ext uri="{FF2B5EF4-FFF2-40B4-BE49-F238E27FC236}">
                <a16:creationId xmlns:a16="http://schemas.microsoft.com/office/drawing/2014/main" id="{EB8FAF30-8111-B849-B2B0-6F10D3C473EF}"/>
              </a:ext>
            </a:extLst>
          </p:cNvPr>
          <p:cNvSpPr txBox="1"/>
          <p:nvPr/>
        </p:nvSpPr>
        <p:spPr>
          <a:xfrm>
            <a:off x="7477891" y="1163991"/>
            <a:ext cx="745619" cy="584775"/>
          </a:xfrm>
          <a:prstGeom prst="rect">
            <a:avLst/>
          </a:prstGeom>
          <a:noFill/>
        </p:spPr>
        <p:txBody>
          <a:bodyPr wrap="square" rtlCol="0">
            <a:spAutoFit/>
          </a:bodyPr>
          <a:lstStyle/>
          <a:p>
            <a:pPr algn="ctr"/>
            <a:r>
              <a:rPr lang="en-US" sz="3200" b="1" dirty="0">
                <a:solidFill>
                  <a:srgbClr val="E25B00"/>
                </a:solidFill>
              </a:rPr>
              <a:t>e</a:t>
            </a:r>
          </a:p>
        </p:txBody>
      </p:sp>
      <p:sp>
        <p:nvSpPr>
          <p:cNvPr id="32" name="CuadroTexto 31">
            <a:extLst>
              <a:ext uri="{FF2B5EF4-FFF2-40B4-BE49-F238E27FC236}">
                <a16:creationId xmlns:a16="http://schemas.microsoft.com/office/drawing/2014/main" id="{759766D8-01A4-034D-A7DF-0F06700503CB}"/>
              </a:ext>
            </a:extLst>
          </p:cNvPr>
          <p:cNvSpPr txBox="1"/>
          <p:nvPr/>
        </p:nvSpPr>
        <p:spPr>
          <a:xfrm>
            <a:off x="289010" y="1645620"/>
            <a:ext cx="745619" cy="584775"/>
          </a:xfrm>
          <a:prstGeom prst="rect">
            <a:avLst/>
          </a:prstGeom>
          <a:noFill/>
        </p:spPr>
        <p:txBody>
          <a:bodyPr wrap="square" rtlCol="0">
            <a:spAutoFit/>
          </a:bodyPr>
          <a:lstStyle/>
          <a:p>
            <a:pPr algn="ctr"/>
            <a:r>
              <a:rPr lang="en-US" sz="3200" b="1" dirty="0">
                <a:solidFill>
                  <a:srgbClr val="E25B00"/>
                </a:solidFill>
              </a:rPr>
              <a:t>o</a:t>
            </a:r>
          </a:p>
        </p:txBody>
      </p:sp>
      <p:sp>
        <p:nvSpPr>
          <p:cNvPr id="33" name="CuadroTexto 32">
            <a:extLst>
              <a:ext uri="{FF2B5EF4-FFF2-40B4-BE49-F238E27FC236}">
                <a16:creationId xmlns:a16="http://schemas.microsoft.com/office/drawing/2014/main" id="{ED3BDABE-455B-1042-9497-82255E4310A7}"/>
              </a:ext>
            </a:extLst>
          </p:cNvPr>
          <p:cNvSpPr txBox="1"/>
          <p:nvPr/>
        </p:nvSpPr>
        <p:spPr>
          <a:xfrm>
            <a:off x="3372250" y="2667247"/>
            <a:ext cx="745619" cy="584775"/>
          </a:xfrm>
          <a:prstGeom prst="rect">
            <a:avLst/>
          </a:prstGeom>
          <a:noFill/>
        </p:spPr>
        <p:txBody>
          <a:bodyPr wrap="square" rtlCol="0">
            <a:spAutoFit/>
          </a:bodyPr>
          <a:lstStyle/>
          <a:p>
            <a:pPr algn="ctr"/>
            <a:r>
              <a:rPr lang="en-US" sz="3200" b="1" dirty="0">
                <a:solidFill>
                  <a:schemeClr val="accent6"/>
                </a:solidFill>
              </a:rPr>
              <a:t>i</a:t>
            </a:r>
          </a:p>
        </p:txBody>
      </p:sp>
      <p:sp>
        <p:nvSpPr>
          <p:cNvPr id="34" name="CuadroTexto 33">
            <a:extLst>
              <a:ext uri="{FF2B5EF4-FFF2-40B4-BE49-F238E27FC236}">
                <a16:creationId xmlns:a16="http://schemas.microsoft.com/office/drawing/2014/main" id="{F24DB962-EADE-AB48-9401-3C9AEA20F5A6}"/>
              </a:ext>
            </a:extLst>
          </p:cNvPr>
          <p:cNvSpPr txBox="1"/>
          <p:nvPr/>
        </p:nvSpPr>
        <p:spPr>
          <a:xfrm>
            <a:off x="5200986" y="2639837"/>
            <a:ext cx="745619" cy="584775"/>
          </a:xfrm>
          <a:prstGeom prst="rect">
            <a:avLst/>
          </a:prstGeom>
          <a:noFill/>
        </p:spPr>
        <p:txBody>
          <a:bodyPr wrap="square" rtlCol="0">
            <a:spAutoFit/>
          </a:bodyPr>
          <a:lstStyle/>
          <a:p>
            <a:pPr algn="ctr"/>
            <a:r>
              <a:rPr lang="en-US" sz="3200" b="1" dirty="0">
                <a:solidFill>
                  <a:schemeClr val="accent6"/>
                </a:solidFill>
              </a:rPr>
              <a:t>u</a:t>
            </a:r>
          </a:p>
        </p:txBody>
      </p:sp>
      <p:sp>
        <p:nvSpPr>
          <p:cNvPr id="35" name="Action Button: Custom 20">
            <a:hlinkClick r:id="" action="ppaction://noaction" highlightClick="1">
              <a:snd r:embed="rId6" name="despacio.wav"/>
            </a:hlinkClick>
            <a:extLst>
              <a:ext uri="{FF2B5EF4-FFF2-40B4-BE49-F238E27FC236}">
                <a16:creationId xmlns:a16="http://schemas.microsoft.com/office/drawing/2014/main" id="{0454AECB-4A8C-034C-9608-2F455E199D10}"/>
              </a:ext>
            </a:extLst>
          </p:cNvPr>
          <p:cNvSpPr/>
          <p:nvPr/>
        </p:nvSpPr>
        <p:spPr>
          <a:xfrm>
            <a:off x="2290031" y="5596944"/>
            <a:ext cx="526900" cy="523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36" name="Action Button: Custom 20">
            <a:hlinkClick r:id="" action="ppaction://noaction" highlightClick="1">
              <a:snd r:embed="rId7" name="pues.wav"/>
            </a:hlinkClick>
            <a:extLst>
              <a:ext uri="{FF2B5EF4-FFF2-40B4-BE49-F238E27FC236}">
                <a16:creationId xmlns:a16="http://schemas.microsoft.com/office/drawing/2014/main" id="{09630D11-4AF8-674A-A071-26E38E3F76D5}"/>
              </a:ext>
            </a:extLst>
          </p:cNvPr>
          <p:cNvSpPr/>
          <p:nvPr/>
        </p:nvSpPr>
        <p:spPr>
          <a:xfrm>
            <a:off x="5127107" y="5605969"/>
            <a:ext cx="526900" cy="523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37" name="Action Button: Custom 20">
            <a:hlinkClick r:id="" action="ppaction://noaction" highlightClick="1">
              <a:snd r:embed="rId8" name="siempre.wav"/>
            </a:hlinkClick>
            <a:extLst>
              <a:ext uri="{FF2B5EF4-FFF2-40B4-BE49-F238E27FC236}">
                <a16:creationId xmlns:a16="http://schemas.microsoft.com/office/drawing/2014/main" id="{A883782C-153E-6C48-A2E0-12318C75B773}"/>
              </a:ext>
            </a:extLst>
          </p:cNvPr>
          <p:cNvSpPr/>
          <p:nvPr/>
        </p:nvSpPr>
        <p:spPr>
          <a:xfrm>
            <a:off x="6981533" y="5596944"/>
            <a:ext cx="526900" cy="523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Tree>
    <p:extLst>
      <p:ext uri="{BB962C8B-B14F-4D97-AF65-F5344CB8AC3E}">
        <p14:creationId xmlns:p14="http://schemas.microsoft.com/office/powerpoint/2010/main" val="243101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animBg="1"/>
      <p:bldP spid="24" grpId="0" animBg="1"/>
      <p:bldP spid="25" grpId="0"/>
      <p:bldP spid="3" grpId="0"/>
      <p:bldP spid="4" grpId="0"/>
      <p:bldP spid="26" grpId="0"/>
      <p:bldP spid="27" grpId="0"/>
      <p:bldP spid="28" grpId="0"/>
      <p:bldP spid="29" grpId="0"/>
      <p:bldP spid="30" grpId="0"/>
      <p:bldP spid="31" grpId="0"/>
      <p:bldP spid="32" grpId="0"/>
      <p:bldP spid="33" grpId="0"/>
      <p:bldP spid="34" grpId="0"/>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95547"/>
            <a:ext cx="95058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Leemos</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parejas un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sobre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ciclista</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famoso</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4529" y="1854506"/>
            <a:ext cx="47643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parejas.</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34529" y="2413465"/>
            <a:ext cx="1172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lee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primera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34529" y="2972424"/>
            <a:ext cx="91734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letras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468353" y="286834"/>
            <a:ext cx="3586790"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8155868" y="4529286"/>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2345635" cy="96920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El j</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ue</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ves emp</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ie</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za el circ</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ui</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to. </a:t>
            </a:r>
          </a:p>
        </p:txBody>
      </p:sp>
      <p:sp>
        <p:nvSpPr>
          <p:cNvPr id="6" name="Llamada rectangular 5">
            <a:extLst>
              <a:ext uri="{FF2B5EF4-FFF2-40B4-BE49-F238E27FC236}">
                <a16:creationId xmlns:a16="http://schemas.microsoft.com/office/drawing/2014/main" id="{39EF0E4C-2D68-BE45-BDE9-AF12C2E97C8E}"/>
              </a:ext>
            </a:extLst>
          </p:cNvPr>
          <p:cNvSpPr/>
          <p:nvPr/>
        </p:nvSpPr>
        <p:spPr>
          <a:xfrm>
            <a:off x="2723877" y="3552456"/>
            <a:ext cx="1862167" cy="1253829"/>
          </a:xfrm>
          <a:prstGeom prst="wedgeRectCallout">
            <a:avLst>
              <a:gd name="adj1" fmla="val -52854"/>
              <a:gd name="adj2" fmla="val 9388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GB" sz="2000" dirty="0">
                <a:solidFill>
                  <a:srgbClr val="203864"/>
                </a:solidFill>
              </a:rPr>
              <a:t>El j</a:t>
            </a:r>
            <a:r>
              <a:rPr lang="es-GB" sz="2000" b="1" dirty="0">
                <a:solidFill>
                  <a:srgbClr val="203864"/>
                </a:solidFill>
              </a:rPr>
              <a:t>ue</a:t>
            </a:r>
            <a:r>
              <a:rPr lang="es-GB" sz="2000" dirty="0">
                <a:solidFill>
                  <a:srgbClr val="203864"/>
                </a:solidFill>
              </a:rPr>
              <a:t>ves emp</a:t>
            </a:r>
            <a:r>
              <a:rPr lang="es-GB" sz="2000" b="1" dirty="0">
                <a:solidFill>
                  <a:srgbClr val="203864"/>
                </a:solidFill>
              </a:rPr>
              <a:t>ie</a:t>
            </a:r>
            <a:r>
              <a:rPr lang="es-GB" sz="2000" dirty="0">
                <a:solidFill>
                  <a:srgbClr val="203864"/>
                </a:solidFill>
              </a:rPr>
              <a:t>za el circ</a:t>
            </a:r>
            <a:r>
              <a:rPr lang="es-GB" sz="2000" b="1" dirty="0">
                <a:solidFill>
                  <a:srgbClr val="203864"/>
                </a:solidFill>
              </a:rPr>
              <a:t>ui</a:t>
            </a:r>
            <a:r>
              <a:rPr lang="es-GB" sz="2000" dirty="0">
                <a:solidFill>
                  <a:srgbClr val="203864"/>
                </a:solidFill>
              </a:rPr>
              <a:t>to. </a:t>
            </a:r>
          </a:p>
        </p:txBody>
      </p:sp>
      <p:sp>
        <p:nvSpPr>
          <p:cNvPr id="26" name="Rectángulo 25">
            <a:extLst>
              <a:ext uri="{FF2B5EF4-FFF2-40B4-BE49-F238E27FC236}">
                <a16:creationId xmlns:a16="http://schemas.microsoft.com/office/drawing/2014/main" id="{464C63FE-310E-7D4E-96F0-AEFFC1FA68FF}"/>
              </a:ext>
            </a:extLst>
          </p:cNvPr>
          <p:cNvSpPr/>
          <p:nvPr/>
        </p:nvSpPr>
        <p:spPr>
          <a:xfrm>
            <a:off x="8229600" y="5048662"/>
            <a:ext cx="3121945"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Texto</a:t>
            </a:r>
            <a:r>
              <a:rPr kumimoji="0" lang="es-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El j_ _</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ves</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emp_ _za 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circ</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_ _to</a:t>
            </a:r>
            <a:r>
              <a:rPr lang="en-GB" sz="2400" dirty="0">
                <a:solidFill>
                  <a:schemeClr val="accent5">
                    <a:lumMod val="50000"/>
                  </a:schemeClr>
                </a:solidFill>
                <a:latin typeface="Century Gothic" panose="020F0302020204030204"/>
              </a:rPr>
              <a:t>.</a:t>
            </a:r>
            <a:endParaRPr kumimoji="0" lang="es-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0918419" y="4402864"/>
            <a:ext cx="1008551" cy="806841"/>
          </a:xfrm>
          <a:prstGeom prst="rect">
            <a:avLst/>
          </a:prstGeom>
        </p:spPr>
      </p:pic>
      <p:sp>
        <p:nvSpPr>
          <p:cNvPr id="7" name="CuadroTexto 6">
            <a:extLst>
              <a:ext uri="{FF2B5EF4-FFF2-40B4-BE49-F238E27FC236}">
                <a16:creationId xmlns:a16="http://schemas.microsoft.com/office/drawing/2014/main" id="{9C444A64-57F6-F043-B2F2-177F631B843F}"/>
              </a:ext>
            </a:extLst>
          </p:cNvPr>
          <p:cNvSpPr txBox="1"/>
          <p:nvPr/>
        </p:nvSpPr>
        <p:spPr>
          <a:xfrm>
            <a:off x="9927485" y="5071422"/>
            <a:ext cx="5661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ue</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CuadroTexto 27">
            <a:extLst>
              <a:ext uri="{FF2B5EF4-FFF2-40B4-BE49-F238E27FC236}">
                <a16:creationId xmlns:a16="http://schemas.microsoft.com/office/drawing/2014/main" id="{670D8C65-BB45-9649-B532-C5AEDBA53283}"/>
              </a:ext>
            </a:extLst>
          </p:cNvPr>
          <p:cNvSpPr txBox="1"/>
          <p:nvPr/>
        </p:nvSpPr>
        <p:spPr>
          <a:xfrm>
            <a:off x="9524259" y="5440581"/>
            <a:ext cx="609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a:t>
            </a:r>
            <a:endParaRPr kumimoji="0" lang="es-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5AA59472-2364-3246-9657-22585904926F}"/>
              </a:ext>
            </a:extLst>
          </p:cNvPr>
          <p:cNvSpPr txBox="1"/>
          <p:nvPr/>
        </p:nvSpPr>
        <p:spPr>
          <a:xfrm>
            <a:off x="4604131" y="4024636"/>
            <a:ext cx="3478837"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bienvenida = welcome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campeón =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circuito = circuit</a:t>
            </a:r>
            <a:b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ciclismo = cycling</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4472C4">
                    <a:lumMod val="50000"/>
                  </a:srgbClr>
                </a:solidFill>
                <a:latin typeface="Century Gothic" panose="020F0302020204030204"/>
              </a:rPr>
              <a:t>*el triunfo = triumph</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4472C4">
                    <a:lumMod val="50000"/>
                  </a:srgbClr>
                </a:solidFill>
                <a:latin typeface="Century Gothic" panose="020F0302020204030204"/>
              </a:rPr>
              <a:t>*el evento =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4472C4">
                    <a:lumMod val="50000"/>
                  </a:srgbClr>
                </a:solidFill>
                <a:latin typeface="Century Gothic" panose="020F0302020204030204"/>
              </a:rPr>
              <a:t>*el pódium = podium</a:t>
            </a:r>
          </a:p>
        </p:txBody>
      </p:sp>
      <p:sp>
        <p:nvSpPr>
          <p:cNvPr id="11" name="Rectángulo 10">
            <a:extLst>
              <a:ext uri="{FF2B5EF4-FFF2-40B4-BE49-F238E27FC236}">
                <a16:creationId xmlns:a16="http://schemas.microsoft.com/office/drawing/2014/main" id="{C828F00C-B65B-034B-B86C-B8820BE21269}"/>
              </a:ext>
            </a:extLst>
          </p:cNvPr>
          <p:cNvSpPr/>
          <p:nvPr/>
        </p:nvSpPr>
        <p:spPr>
          <a:xfrm>
            <a:off x="4652081" y="4058989"/>
            <a:ext cx="3453217" cy="22124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Vocabulario</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1026" name="Picture 2">
            <a:extLst>
              <a:ext uri="{FF2B5EF4-FFF2-40B4-BE49-F238E27FC236}">
                <a16:creationId xmlns:a16="http://schemas.microsoft.com/office/drawing/2014/main" id="{4FB56063-E12A-164B-8C81-5414C76BCB3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07994" y="1006928"/>
            <a:ext cx="2340608" cy="312364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2627DD9-2211-914D-87FA-7AB778446312}"/>
              </a:ext>
            </a:extLst>
          </p:cNvPr>
          <p:cNvSpPr txBox="1"/>
          <p:nvPr/>
        </p:nvSpPr>
        <p:spPr>
          <a:xfrm>
            <a:off x="9385503" y="3747066"/>
            <a:ext cx="2385589" cy="400110"/>
          </a:xfrm>
          <a:prstGeom prst="rect">
            <a:avLst/>
          </a:prstGeom>
          <a:noFill/>
        </p:spPr>
        <p:txBody>
          <a:bodyPr wrap="none" rtlCol="0">
            <a:spAutoFit/>
          </a:bodyPr>
          <a:lstStyle/>
          <a:p>
            <a:pPr algn="ctr"/>
            <a:r>
              <a:rPr lang="es-GB" sz="2000" dirty="0">
                <a:solidFill>
                  <a:schemeClr val="accent5">
                    <a:lumMod val="50000"/>
                  </a:schemeClr>
                </a:solidFill>
                <a:highlight>
                  <a:srgbClr val="FBF0D5"/>
                </a:highlight>
              </a:rPr>
              <a:t>Alberto Contador</a:t>
            </a:r>
          </a:p>
        </p:txBody>
      </p:sp>
      <p:sp>
        <p:nvSpPr>
          <p:cNvPr id="29" name="CuadroTexto 28">
            <a:extLst>
              <a:ext uri="{FF2B5EF4-FFF2-40B4-BE49-F238E27FC236}">
                <a16:creationId xmlns:a16="http://schemas.microsoft.com/office/drawing/2014/main" id="{B5164E0A-AF78-234A-A7A5-26DA4C21161E}"/>
              </a:ext>
            </a:extLst>
          </p:cNvPr>
          <p:cNvSpPr txBox="1"/>
          <p:nvPr/>
        </p:nvSpPr>
        <p:spPr>
          <a:xfrm>
            <a:off x="9600919" y="5809740"/>
            <a:ext cx="609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u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a:t>
            </a:r>
            <a:endParaRPr kumimoji="0" lang="es-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1028" name="Picture 4" descr="Cyclist Silhouette PNG Clip Art Image | Gallery Yopriceville ...">
            <a:extLst>
              <a:ext uri="{FF2B5EF4-FFF2-40B4-BE49-F238E27FC236}">
                <a16:creationId xmlns:a16="http://schemas.microsoft.com/office/drawing/2014/main" id="{9C0EDAC4-8550-AE4D-A328-13A907B1B56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15972">
            <a:off x="8071243" y="3118042"/>
            <a:ext cx="1371121" cy="132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p:bldP spid="13" grpId="0"/>
      <p:bldP spid="14" grpId="0"/>
      <p:bldP spid="15" grpId="0"/>
      <p:bldP spid="22" grpId="0"/>
      <p:bldP spid="23" grpId="0"/>
      <p:bldP spid="25" grpId="0"/>
      <p:bldP spid="3" grpId="0" animBg="1"/>
      <p:bldP spid="6" grpId="0" animBg="1"/>
      <p:bldP spid="26" grpId="0" animBg="1"/>
      <p:bldP spid="7" grpId="0"/>
      <p:bldP spid="28" grpId="0"/>
      <p:bldP spid="31" grpId="0"/>
      <p:bldP spid="11" grpId="0" animBg="1"/>
      <p:bldP spid="11" grpId="1" animBg="1"/>
      <p:bldP spid="4"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a:spLocks noGrp="1"/>
          </p:cNvSpPr>
          <p:nvPr>
            <p:ph type="title" idx="4294967295"/>
          </p:nvPr>
        </p:nvSpPr>
        <p:spPr>
          <a:xfrm>
            <a:off x="0" y="0"/>
            <a:ext cx="6484938"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534011" y="1287922"/>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7018949" y="1227700"/>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830567" y="1386795"/>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928480" y="3859641"/>
            <a:ext cx="4498981"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rPr>
              <a:t>-  - - - - - - - - - - - - - - - - - - - - - - - - - - -</a:t>
            </a:r>
          </a:p>
        </p:txBody>
      </p:sp>
      <p:sp>
        <p:nvSpPr>
          <p:cNvPr id="20" name="Rounded Rectangle 11" descr="background rectangle&#10;">
            <a:extLst>
              <a:ext uri="{FF2B5EF4-FFF2-40B4-BE49-F238E27FC236}">
                <a16:creationId xmlns:a16="http://schemas.microsoft.com/office/drawing/2014/main" id="{9268BA27-9508-448E-9915-ACE234D74542}"/>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8473292" y="237479"/>
            <a:ext cx="3626037" cy="484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nvGraphicFramePr>
        <p:xfrm>
          <a:off x="6418973" y="2032776"/>
          <a:ext cx="5429002" cy="4053840"/>
        </p:xfrm>
        <a:graphic>
          <a:graphicData uri="http://schemas.openxmlformats.org/drawingml/2006/table">
            <a:tbl>
              <a:tblPr firstRow="1" bandRow="1">
                <a:tableStyleId>{8A107856-5554-42FB-B03E-39F5DBC370BA}</a:tableStyleId>
              </a:tblPr>
              <a:tblGrid>
                <a:gridCol w="5429002">
                  <a:extLst>
                    <a:ext uri="{9D8B030D-6E8A-4147-A177-3AD203B41FA5}">
                      <a16:colId xmlns:a16="http://schemas.microsoft.com/office/drawing/2014/main" val="3887794188"/>
                    </a:ext>
                  </a:extLst>
                </a:gridCol>
              </a:tblGrid>
              <a:tr h="3872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El m_ _</a:t>
                      </a:r>
                      <a:r>
                        <a:rPr lang="en-GB" sz="2000" b="0" dirty="0" err="1">
                          <a:solidFill>
                            <a:schemeClr val="accent5">
                              <a:lumMod val="50000"/>
                            </a:schemeClr>
                          </a:solidFill>
                        </a:rPr>
                        <a:t>rcoles</a:t>
                      </a:r>
                      <a:r>
                        <a:rPr lang="en-GB" sz="2000" b="0" dirty="0">
                          <a:solidFill>
                            <a:schemeClr val="accent5">
                              <a:lumMod val="50000"/>
                            </a:schemeClr>
                          </a:solidFill>
                        </a:rPr>
                        <a:t> v_ _</a:t>
                      </a:r>
                      <a:r>
                        <a:rPr lang="en-GB" sz="2000" b="0" dirty="0" err="1">
                          <a:solidFill>
                            <a:schemeClr val="accent5">
                              <a:lumMod val="50000"/>
                            </a:schemeClr>
                          </a:solidFill>
                        </a:rPr>
                        <a:t>nt</a:t>
                      </a:r>
                      <a:r>
                        <a:rPr lang="en-GB" sz="2000" b="0" dirty="0">
                          <a:solidFill>
                            <a:schemeClr val="accent5">
                              <a:lumMod val="50000"/>
                            </a:schemeClr>
                          </a:solidFill>
                        </a:rPr>
                        <a:t>_ _no de </a:t>
                      </a:r>
                      <a:r>
                        <a:rPr lang="en-GB" sz="2000" b="0" dirty="0" err="1">
                          <a:solidFill>
                            <a:schemeClr val="accent5">
                              <a:lumMod val="50000"/>
                            </a:schemeClr>
                          </a:solidFill>
                        </a:rPr>
                        <a:t>jul</a:t>
                      </a:r>
                      <a:r>
                        <a:rPr lang="en-GB" sz="2000" b="0" dirty="0">
                          <a:solidFill>
                            <a:schemeClr val="accent5">
                              <a:lumMod val="50000"/>
                            </a:schemeClr>
                          </a:solidFill>
                        </a:rPr>
                        <a:t>_ _, </a:t>
                      </a:r>
                      <a:r>
                        <a:rPr lang="en-GB" sz="2000" b="0" dirty="0" err="1">
                          <a:solidFill>
                            <a:schemeClr val="accent5">
                              <a:lumMod val="50000"/>
                            </a:schemeClr>
                          </a:solidFill>
                        </a:rPr>
                        <a:t>en</a:t>
                      </a:r>
                      <a:r>
                        <a:rPr lang="en-GB" sz="20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n_ _</a:t>
                      </a:r>
                      <a:r>
                        <a:rPr lang="en-GB" sz="2000" b="0" dirty="0" err="1">
                          <a:solidFill>
                            <a:schemeClr val="accent5">
                              <a:lumMod val="50000"/>
                            </a:schemeClr>
                          </a:solidFill>
                        </a:rPr>
                        <a:t>stra</a:t>
                      </a:r>
                      <a:r>
                        <a:rPr lang="en-GB" sz="2000" b="0" dirty="0">
                          <a:solidFill>
                            <a:schemeClr val="accent5">
                              <a:lumMod val="50000"/>
                            </a:schemeClr>
                          </a:solidFill>
                        </a:rPr>
                        <a:t> c_ _dad </a:t>
                      </a:r>
                      <a:r>
                        <a:rPr lang="en-GB" sz="2000" b="0" dirty="0" err="1">
                          <a:solidFill>
                            <a:schemeClr val="accent5">
                              <a:lumMod val="50000"/>
                            </a:schemeClr>
                          </a:solidFill>
                        </a:rPr>
                        <a:t>vamos</a:t>
                      </a:r>
                      <a:r>
                        <a:rPr lang="en-GB" sz="2000" b="0" dirty="0">
                          <a:solidFill>
                            <a:schemeClr val="accent5">
                              <a:lumMod val="50000"/>
                            </a:schemeClr>
                          </a:solidFill>
                        </a:rPr>
                        <a:t> a </a:t>
                      </a:r>
                      <a:r>
                        <a:rPr lang="en-GB" sz="2000" b="0" dirty="0" err="1">
                          <a:solidFill>
                            <a:schemeClr val="accent5">
                              <a:lumMod val="50000"/>
                            </a:schemeClr>
                          </a:solidFill>
                        </a:rPr>
                        <a:t>dar</a:t>
                      </a:r>
                      <a:r>
                        <a:rPr lang="en-GB" sz="2000" b="0" dirty="0">
                          <a:solidFill>
                            <a:schemeClr val="accent5">
                              <a:lumMod val="50000"/>
                            </a:schemeClr>
                          </a:solidFill>
                        </a:rPr>
                        <a:t> la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b_ _</a:t>
                      </a:r>
                      <a:r>
                        <a:rPr lang="en-GB" sz="2000" b="0" dirty="0" err="1">
                          <a:solidFill>
                            <a:schemeClr val="accent5">
                              <a:lumMod val="50000"/>
                            </a:schemeClr>
                          </a:solidFill>
                        </a:rPr>
                        <a:t>nvenida</a:t>
                      </a:r>
                      <a:r>
                        <a:rPr lang="en-GB" sz="2000" b="0" dirty="0">
                          <a:solidFill>
                            <a:schemeClr val="accent5">
                              <a:lumMod val="50000"/>
                            </a:schemeClr>
                          </a:solidFill>
                        </a:rPr>
                        <a:t> a Alberto Contador. Es uno de los </a:t>
                      </a:r>
                      <a:r>
                        <a:rPr lang="en-GB" sz="2000" b="0" dirty="0" err="1">
                          <a:solidFill>
                            <a:schemeClr val="accent5">
                              <a:lumMod val="50000"/>
                            </a:schemeClr>
                          </a:solidFill>
                        </a:rPr>
                        <a:t>campeones</a:t>
                      </a:r>
                      <a:r>
                        <a:rPr lang="en-GB" sz="2000" b="0" dirty="0">
                          <a:solidFill>
                            <a:schemeClr val="accent5">
                              <a:lumMod val="50000"/>
                            </a:schemeClr>
                          </a:solidFill>
                        </a:rPr>
                        <a:t> </a:t>
                      </a:r>
                      <a:r>
                        <a:rPr lang="en-GB" sz="2000" b="0" dirty="0" err="1">
                          <a:solidFill>
                            <a:schemeClr val="accent5">
                              <a:lumMod val="50000"/>
                            </a:schemeClr>
                          </a:solidFill>
                        </a:rPr>
                        <a:t>españoles</a:t>
                      </a:r>
                      <a:r>
                        <a:rPr lang="en-GB" sz="2000" b="0" dirty="0">
                          <a:solidFill>
                            <a:schemeClr val="accent5">
                              <a:lumMod val="50000"/>
                            </a:schemeClr>
                          </a:solidFill>
                        </a:rPr>
                        <a:t> </a:t>
                      </a:r>
                      <a:r>
                        <a:rPr lang="en-GB" sz="2000" b="0" dirty="0" err="1">
                          <a:solidFill>
                            <a:schemeClr val="accent5">
                              <a:lumMod val="50000"/>
                            </a:schemeClr>
                          </a:solidFill>
                        </a:rPr>
                        <a:t>más</a:t>
                      </a:r>
                      <a:r>
                        <a:rPr lang="en-GB" sz="2000" b="0" dirty="0">
                          <a:solidFill>
                            <a:schemeClr val="accent5">
                              <a:lumMod val="50000"/>
                            </a:schemeClr>
                          </a:solidFill>
                        </a:rPr>
                        <a:t> </a:t>
                      </a:r>
                      <a:r>
                        <a:rPr lang="en-GB" sz="2000" b="0" dirty="0" err="1">
                          <a:solidFill>
                            <a:schemeClr val="accent5">
                              <a:lumMod val="50000"/>
                            </a:schemeClr>
                          </a:solidFill>
                        </a:rPr>
                        <a:t>famosos</a:t>
                      </a:r>
                      <a:r>
                        <a:rPr lang="en-GB" sz="2000" b="0" dirty="0">
                          <a:solidFill>
                            <a:schemeClr val="accent5">
                              <a:lumMod val="50000"/>
                            </a:schemeClr>
                          </a:solidFill>
                        </a:rPr>
                        <a:t> de los </a:t>
                      </a:r>
                      <a:r>
                        <a:rPr lang="en-GB" sz="2000" b="0" dirty="0" err="1">
                          <a:solidFill>
                            <a:schemeClr val="accent5">
                              <a:lumMod val="50000"/>
                            </a:schemeClr>
                          </a:solidFill>
                        </a:rPr>
                        <a:t>últimos</a:t>
                      </a:r>
                      <a:r>
                        <a:rPr lang="en-GB" sz="2000" b="0" dirty="0">
                          <a:solidFill>
                            <a:schemeClr val="accent5">
                              <a:lumMod val="50000"/>
                            </a:schemeClr>
                          </a:solidFill>
                        </a:rPr>
                        <a:t> </a:t>
                      </a:r>
                      <a:r>
                        <a:rPr lang="en-GB" sz="2000" b="0" dirty="0" err="1">
                          <a:solidFill>
                            <a:schemeClr val="accent5">
                              <a:lumMod val="50000"/>
                            </a:schemeClr>
                          </a:solidFill>
                        </a:rPr>
                        <a:t>cinc</a:t>
                      </a:r>
                      <a:r>
                        <a:rPr lang="en-GB" sz="2000" b="0" dirty="0">
                          <a:solidFill>
                            <a:schemeClr val="accent5">
                              <a:lumMod val="50000"/>
                            </a:schemeClr>
                          </a:solidFill>
                        </a:rPr>
                        <a:t>_ _</a:t>
                      </a:r>
                      <a:r>
                        <a:rPr lang="en-GB" sz="2000" b="0" dirty="0" err="1">
                          <a:solidFill>
                            <a:schemeClr val="accent5">
                              <a:lumMod val="50000"/>
                            </a:schemeClr>
                          </a:solidFill>
                        </a:rPr>
                        <a:t>nta</a:t>
                      </a:r>
                      <a:r>
                        <a:rPr lang="en-GB" sz="2000" b="0" dirty="0">
                          <a:solidFill>
                            <a:schemeClr val="accent5">
                              <a:lumMod val="50000"/>
                            </a:schemeClr>
                          </a:solidFill>
                        </a:rPr>
                        <a:t> </a:t>
                      </a:r>
                      <a:r>
                        <a:rPr lang="en-GB" sz="2000" b="0" dirty="0" err="1">
                          <a:solidFill>
                            <a:schemeClr val="accent5">
                              <a:lumMod val="50000"/>
                            </a:schemeClr>
                          </a:solidFill>
                        </a:rPr>
                        <a:t>años</a:t>
                      </a:r>
                      <a:r>
                        <a:rPr lang="en-GB" sz="2000" b="0" dirty="0">
                          <a:solidFill>
                            <a:schemeClr val="accent5">
                              <a:lumMod val="50000"/>
                            </a:schemeClr>
                          </a:solidFill>
                        </a:rPr>
                        <a:t>. </a:t>
                      </a:r>
                      <a:r>
                        <a:rPr lang="en-GB" sz="2000" b="0" dirty="0" err="1">
                          <a:solidFill>
                            <a:schemeClr val="accent5">
                              <a:lumMod val="50000"/>
                            </a:schemeClr>
                          </a:solidFill>
                        </a:rPr>
                        <a:t>Va</a:t>
                      </a:r>
                      <a:r>
                        <a:rPr lang="en-GB" sz="2000" b="0" dirty="0">
                          <a:solidFill>
                            <a:schemeClr val="accent5">
                              <a:lumMod val="50000"/>
                            </a:schemeClr>
                          </a:solidFill>
                        </a:rPr>
                        <a:t> a </a:t>
                      </a:r>
                      <a:r>
                        <a:rPr lang="en-GB" sz="2000" b="0" dirty="0" err="1">
                          <a:solidFill>
                            <a:schemeClr val="accent5">
                              <a:lumMod val="50000"/>
                            </a:schemeClr>
                          </a:solidFill>
                        </a:rPr>
                        <a:t>abrir</a:t>
                      </a:r>
                      <a:r>
                        <a:rPr lang="en-GB" sz="2000" b="0" dirty="0">
                          <a:solidFill>
                            <a:schemeClr val="accent5">
                              <a:lumMod val="50000"/>
                            </a:schemeClr>
                          </a:solidFill>
                        </a:rPr>
                        <a:t> un n_ _</a:t>
                      </a:r>
                      <a:r>
                        <a:rPr lang="en-GB" sz="2000" b="0" dirty="0" err="1">
                          <a:solidFill>
                            <a:schemeClr val="accent5">
                              <a:lumMod val="50000"/>
                            </a:schemeClr>
                          </a:solidFill>
                        </a:rPr>
                        <a:t>vo</a:t>
                      </a:r>
                      <a:r>
                        <a:rPr lang="en-GB" sz="2000" b="0" dirty="0">
                          <a:solidFill>
                            <a:schemeClr val="accent5">
                              <a:lumMod val="50000"/>
                            </a:schemeClr>
                          </a:solidFill>
                        </a:rPr>
                        <a:t>  </a:t>
                      </a:r>
                      <a:r>
                        <a:rPr lang="en-GB" sz="2000" b="0" dirty="0" err="1">
                          <a:solidFill>
                            <a:schemeClr val="accent5">
                              <a:lumMod val="50000"/>
                            </a:schemeClr>
                          </a:solidFill>
                        </a:rPr>
                        <a:t>circ</a:t>
                      </a:r>
                      <a:r>
                        <a:rPr lang="en-GB" sz="2000" b="0" dirty="0">
                          <a:solidFill>
                            <a:schemeClr val="accent5">
                              <a:lumMod val="50000"/>
                            </a:schemeClr>
                          </a:solidFill>
                        </a:rPr>
                        <a:t>_ _to de </a:t>
                      </a:r>
                      <a:r>
                        <a:rPr lang="en-GB" sz="2000" b="0" dirty="0" err="1">
                          <a:solidFill>
                            <a:schemeClr val="accent5">
                              <a:lumMod val="50000"/>
                            </a:schemeClr>
                          </a:solidFill>
                        </a:rPr>
                        <a:t>ciclismo</a:t>
                      </a:r>
                      <a:r>
                        <a:rPr lang="en-GB" sz="2000" b="0" dirty="0">
                          <a:solidFill>
                            <a:schemeClr val="accent5">
                              <a:lumMod val="50000"/>
                            </a:schemeClr>
                          </a:solidFill>
                        </a:rPr>
                        <a:t>. </a:t>
                      </a:r>
                    </a:p>
                    <a:p>
                      <a:endParaRPr lang="en-GB" sz="2000" b="0" kern="1200" dirty="0">
                        <a:solidFill>
                          <a:schemeClr val="accent5">
                            <a:lumMod val="50000"/>
                          </a:schemeClr>
                        </a:solidFill>
                        <a:effectLst/>
                        <a:latin typeface="+mn-lt"/>
                        <a:ea typeface="+mn-ea"/>
                        <a:cs typeface="+mn-cs"/>
                      </a:endParaRPr>
                    </a:p>
                    <a:p>
                      <a:r>
                        <a:rPr lang="en-GB" sz="2000" b="0" dirty="0" err="1">
                          <a:solidFill>
                            <a:schemeClr val="accent5">
                              <a:lumMod val="50000"/>
                            </a:schemeClr>
                          </a:solidFill>
                        </a:rPr>
                        <a:t>Desp</a:t>
                      </a:r>
                      <a:r>
                        <a:rPr lang="en-GB" sz="2000" b="1" dirty="0" err="1">
                          <a:solidFill>
                            <a:schemeClr val="accent5">
                              <a:lumMod val="50000"/>
                            </a:schemeClr>
                          </a:solidFill>
                        </a:rPr>
                        <a:t>ué</a:t>
                      </a:r>
                      <a:r>
                        <a:rPr lang="en-GB" sz="2000" b="0" dirty="0" err="1">
                          <a:solidFill>
                            <a:schemeClr val="accent5">
                              <a:lumMod val="50000"/>
                            </a:schemeClr>
                          </a:solidFill>
                        </a:rPr>
                        <a:t>s</a:t>
                      </a:r>
                      <a:r>
                        <a:rPr lang="en-GB" sz="2000" b="0" dirty="0">
                          <a:solidFill>
                            <a:schemeClr val="accent5">
                              <a:lumMod val="50000"/>
                            </a:schemeClr>
                          </a:solidFill>
                        </a:rPr>
                        <a:t>, </a:t>
                      </a:r>
                      <a:r>
                        <a:rPr lang="en-GB" sz="2000" b="0" dirty="0" err="1">
                          <a:solidFill>
                            <a:schemeClr val="accent5">
                              <a:lumMod val="50000"/>
                            </a:schemeClr>
                          </a:solidFill>
                        </a:rPr>
                        <a:t>nos</a:t>
                      </a:r>
                      <a:r>
                        <a:rPr lang="en-GB" sz="2000" b="0" dirty="0">
                          <a:solidFill>
                            <a:schemeClr val="accent5">
                              <a:lumMod val="50000"/>
                            </a:schemeClr>
                          </a:solidFill>
                        </a:rPr>
                        <a:t> </a:t>
                      </a:r>
                      <a:r>
                        <a:rPr lang="en-GB" sz="2000" b="0" dirty="0" err="1">
                          <a:solidFill>
                            <a:schemeClr val="accent5">
                              <a:lumMod val="50000"/>
                            </a:schemeClr>
                          </a:solidFill>
                        </a:rPr>
                        <a:t>c</a:t>
                      </a:r>
                      <a:r>
                        <a:rPr lang="en-GB" sz="2000" b="1" dirty="0" err="1">
                          <a:solidFill>
                            <a:schemeClr val="accent5">
                              <a:lumMod val="50000"/>
                            </a:schemeClr>
                          </a:solidFill>
                        </a:rPr>
                        <a:t>ue</a:t>
                      </a:r>
                      <a:r>
                        <a:rPr lang="en-GB" sz="2000" b="0" dirty="0" err="1">
                          <a:solidFill>
                            <a:schemeClr val="accent5">
                              <a:lumMod val="50000"/>
                            </a:schemeClr>
                          </a:solidFill>
                        </a:rPr>
                        <a:t>nta</a:t>
                      </a:r>
                      <a:r>
                        <a:rPr lang="en-GB" sz="2000" b="0" dirty="0">
                          <a:solidFill>
                            <a:schemeClr val="accent5">
                              <a:lumMod val="50000"/>
                            </a:schemeClr>
                          </a:solidFill>
                        </a:rPr>
                        <a:t> sus </a:t>
                      </a:r>
                      <a:r>
                        <a:rPr lang="en-GB" sz="2000" b="0" dirty="0" err="1">
                          <a:solidFill>
                            <a:schemeClr val="accent5">
                              <a:lumMod val="50000"/>
                            </a:schemeClr>
                          </a:solidFill>
                        </a:rPr>
                        <a:t>exper</a:t>
                      </a:r>
                      <a:r>
                        <a:rPr lang="en-GB" sz="2000" b="1" dirty="0" err="1">
                          <a:solidFill>
                            <a:schemeClr val="accent5">
                              <a:lumMod val="50000"/>
                            </a:schemeClr>
                          </a:solidFill>
                        </a:rPr>
                        <a:t>ie</a:t>
                      </a:r>
                      <a:r>
                        <a:rPr lang="en-GB" sz="2000" b="0" dirty="0" err="1">
                          <a:solidFill>
                            <a:schemeClr val="accent5">
                              <a:lumMod val="50000"/>
                            </a:schemeClr>
                          </a:solidFill>
                        </a:rPr>
                        <a:t>nc</a:t>
                      </a:r>
                      <a:r>
                        <a:rPr lang="en-GB" sz="2000" b="1" dirty="0" err="1">
                          <a:solidFill>
                            <a:schemeClr val="accent5">
                              <a:lumMod val="50000"/>
                            </a:schemeClr>
                          </a:solidFill>
                        </a:rPr>
                        <a:t>ia</a:t>
                      </a:r>
                      <a:r>
                        <a:rPr lang="en-GB" sz="2000" b="0" dirty="0" err="1">
                          <a:solidFill>
                            <a:schemeClr val="accent5">
                              <a:lumMod val="50000"/>
                            </a:schemeClr>
                          </a:solidFill>
                        </a:rPr>
                        <a:t>s</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el Tour de Franc</a:t>
                      </a:r>
                      <a:r>
                        <a:rPr lang="en-GB" sz="2000" b="1" dirty="0">
                          <a:solidFill>
                            <a:schemeClr val="accent5">
                              <a:lumMod val="50000"/>
                            </a:schemeClr>
                          </a:solidFill>
                        </a:rPr>
                        <a:t>ia</a:t>
                      </a:r>
                      <a:r>
                        <a:rPr lang="en-GB" sz="2000" b="0" dirty="0">
                          <a:solidFill>
                            <a:schemeClr val="accent5">
                              <a:lumMod val="50000"/>
                            </a:schemeClr>
                          </a:solidFill>
                        </a:rPr>
                        <a:t>, sus </a:t>
                      </a:r>
                      <a:r>
                        <a:rPr lang="en-GB" sz="2000" b="0" dirty="0" err="1">
                          <a:solidFill>
                            <a:schemeClr val="accent5">
                              <a:lumMod val="50000"/>
                            </a:schemeClr>
                          </a:solidFill>
                        </a:rPr>
                        <a:t>tr</a:t>
                      </a:r>
                      <a:r>
                        <a:rPr lang="en-GB" sz="2000" b="1" dirty="0" err="1">
                          <a:solidFill>
                            <a:schemeClr val="accent5">
                              <a:lumMod val="50000"/>
                            </a:schemeClr>
                          </a:solidFill>
                        </a:rPr>
                        <a:t>iu</a:t>
                      </a:r>
                      <a:r>
                        <a:rPr lang="en-GB" sz="2000" b="0" dirty="0" err="1">
                          <a:solidFill>
                            <a:schemeClr val="accent5">
                              <a:lumMod val="50000"/>
                            </a:schemeClr>
                          </a:solidFill>
                        </a:rPr>
                        <a:t>nfos</a:t>
                      </a:r>
                      <a:r>
                        <a:rPr lang="en-GB" sz="2000" b="0" dirty="0">
                          <a:solidFill>
                            <a:schemeClr val="accent5">
                              <a:lumMod val="50000"/>
                            </a:schemeClr>
                          </a:solidFill>
                        </a:rPr>
                        <a:t>.  </a:t>
                      </a:r>
                      <a:r>
                        <a:rPr lang="en-GB" sz="2000" b="0" dirty="0" err="1">
                          <a:solidFill>
                            <a:schemeClr val="accent5">
                              <a:lumMod val="50000"/>
                            </a:schemeClr>
                          </a:solidFill>
                        </a:rPr>
                        <a:t>Tamb</a:t>
                      </a:r>
                      <a:r>
                        <a:rPr lang="en-GB" sz="2000" b="1" dirty="0" err="1">
                          <a:solidFill>
                            <a:schemeClr val="accent5">
                              <a:lumMod val="50000"/>
                            </a:schemeClr>
                          </a:solidFill>
                        </a:rPr>
                        <a:t>ié</a:t>
                      </a:r>
                      <a:r>
                        <a:rPr lang="en-GB" sz="2000" b="0" dirty="0" err="1">
                          <a:solidFill>
                            <a:schemeClr val="accent5">
                              <a:lumMod val="50000"/>
                            </a:schemeClr>
                          </a:solidFill>
                        </a:rPr>
                        <a:t>n</a:t>
                      </a:r>
                      <a:r>
                        <a:rPr lang="en-GB" sz="2000" b="0" dirty="0">
                          <a:solidFill>
                            <a:schemeClr val="accent5">
                              <a:lumMod val="50000"/>
                            </a:schemeClr>
                          </a:solidFill>
                        </a:rPr>
                        <a:t> describe sus </a:t>
                      </a:r>
                      <a:r>
                        <a:rPr lang="en-GB" sz="2000" b="0" dirty="0" err="1">
                          <a:solidFill>
                            <a:schemeClr val="accent5">
                              <a:lumMod val="50000"/>
                            </a:schemeClr>
                          </a:solidFill>
                        </a:rPr>
                        <a:t>emoc</a:t>
                      </a:r>
                      <a:r>
                        <a:rPr lang="en-GB" sz="2000" b="1" dirty="0" err="1">
                          <a:solidFill>
                            <a:schemeClr val="accent5">
                              <a:lumMod val="50000"/>
                            </a:schemeClr>
                          </a:solidFill>
                        </a:rPr>
                        <a:t>io</a:t>
                      </a:r>
                      <a:r>
                        <a:rPr lang="en-GB" sz="2000" b="0" dirty="0" err="1">
                          <a:solidFill>
                            <a:schemeClr val="accent5">
                              <a:lumMod val="50000"/>
                            </a:schemeClr>
                          </a:solidFill>
                        </a:rPr>
                        <a:t>nes</a:t>
                      </a:r>
                      <a:r>
                        <a:rPr lang="en-GB" sz="2000" b="0" dirty="0">
                          <a:solidFill>
                            <a:schemeClr val="accent5">
                              <a:lumMod val="50000"/>
                            </a:schemeClr>
                          </a:solidFill>
                        </a:rPr>
                        <a:t> </a:t>
                      </a:r>
                      <a:r>
                        <a:rPr lang="en-GB" sz="2000" b="0" dirty="0" err="1">
                          <a:solidFill>
                            <a:schemeClr val="accent5">
                              <a:lumMod val="50000"/>
                            </a:schemeClr>
                          </a:solidFill>
                        </a:rPr>
                        <a:t>c</a:t>
                      </a:r>
                      <a:r>
                        <a:rPr lang="en-GB" sz="2000" b="1" dirty="0" err="1">
                          <a:solidFill>
                            <a:schemeClr val="accent5">
                              <a:lumMod val="50000"/>
                            </a:schemeClr>
                          </a:solidFill>
                        </a:rPr>
                        <a:t>ua</a:t>
                      </a:r>
                      <a:r>
                        <a:rPr lang="en-GB" sz="2000" b="0" dirty="0" err="1">
                          <a:solidFill>
                            <a:schemeClr val="accent5">
                              <a:lumMod val="50000"/>
                            </a:schemeClr>
                          </a:solidFill>
                        </a:rPr>
                        <a:t>ndo</a:t>
                      </a:r>
                      <a:r>
                        <a:rPr lang="en-GB" sz="2000" b="0" dirty="0">
                          <a:solidFill>
                            <a:schemeClr val="accent5">
                              <a:lumMod val="50000"/>
                            </a:schemeClr>
                          </a:solidFill>
                        </a:rPr>
                        <a:t> </a:t>
                      </a:r>
                      <a:r>
                        <a:rPr lang="en-GB" sz="2000" b="0" dirty="0" err="1">
                          <a:solidFill>
                            <a:schemeClr val="accent5">
                              <a:lumMod val="50000"/>
                            </a:schemeClr>
                          </a:solidFill>
                        </a:rPr>
                        <a:t>está</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el </a:t>
                      </a:r>
                      <a:r>
                        <a:rPr lang="en-GB" sz="2000" b="0" dirty="0" err="1">
                          <a:solidFill>
                            <a:schemeClr val="accent5">
                              <a:lumMod val="50000"/>
                            </a:schemeClr>
                          </a:solidFill>
                        </a:rPr>
                        <a:t>pód</a:t>
                      </a:r>
                      <a:r>
                        <a:rPr lang="en-GB" sz="2000" b="1" dirty="0" err="1">
                          <a:solidFill>
                            <a:schemeClr val="accent5">
                              <a:lumMod val="50000"/>
                            </a:schemeClr>
                          </a:solidFill>
                        </a:rPr>
                        <a:t>iu</a:t>
                      </a:r>
                      <a:r>
                        <a:rPr lang="en-GB" sz="2000" b="0" dirty="0" err="1">
                          <a:solidFill>
                            <a:schemeClr val="accent5">
                              <a:lumMod val="50000"/>
                            </a:schemeClr>
                          </a:solidFill>
                        </a:rPr>
                        <a:t>m</a:t>
                      </a:r>
                      <a:r>
                        <a:rPr lang="en-GB" sz="2000" b="0" dirty="0">
                          <a:solidFill>
                            <a:schemeClr val="accent5">
                              <a:lumMod val="50000"/>
                            </a:schemeClr>
                          </a:solidFill>
                        </a:rPr>
                        <a:t>. Un </a:t>
                      </a:r>
                      <a:r>
                        <a:rPr lang="en-GB" sz="2000" b="0" dirty="0" err="1">
                          <a:solidFill>
                            <a:schemeClr val="accent5">
                              <a:lumMod val="50000"/>
                            </a:schemeClr>
                          </a:solidFill>
                        </a:rPr>
                        <a:t>evento</a:t>
                      </a:r>
                      <a:r>
                        <a:rPr lang="en-GB" sz="2000" b="0" dirty="0">
                          <a:solidFill>
                            <a:schemeClr val="accent5">
                              <a:lumMod val="50000"/>
                            </a:schemeClr>
                          </a:solidFill>
                        </a:rPr>
                        <a:t> espec</a:t>
                      </a:r>
                      <a:r>
                        <a:rPr lang="en-GB" sz="2000" b="1" dirty="0">
                          <a:solidFill>
                            <a:schemeClr val="accent5">
                              <a:lumMod val="50000"/>
                            </a:schemeClr>
                          </a:solidFill>
                        </a:rPr>
                        <a:t>ia</a:t>
                      </a:r>
                      <a:r>
                        <a:rPr lang="en-GB" sz="2000" b="0" dirty="0">
                          <a:solidFill>
                            <a:schemeClr val="accent5">
                              <a:lumMod val="50000"/>
                            </a:schemeClr>
                          </a:solidFill>
                        </a:rPr>
                        <a:t>l para </a:t>
                      </a:r>
                      <a:r>
                        <a:rPr lang="en-GB" sz="2000" b="0" dirty="0" err="1">
                          <a:solidFill>
                            <a:schemeClr val="accent5">
                              <a:lumMod val="50000"/>
                            </a:schemeClr>
                          </a:solidFill>
                        </a:rPr>
                        <a:t>todos</a:t>
                      </a:r>
                      <a:r>
                        <a:rPr lang="en-GB" sz="2000" b="0" dirty="0">
                          <a:solidFill>
                            <a:schemeClr val="accent5">
                              <a:lumMod val="50000"/>
                            </a:schemeClr>
                          </a:solidFill>
                        </a:rPr>
                        <a:t> los </a:t>
                      </a:r>
                      <a:r>
                        <a:rPr lang="en-GB" sz="2000" b="0" dirty="0" err="1">
                          <a:solidFill>
                            <a:schemeClr val="accent5">
                              <a:lumMod val="50000"/>
                            </a:schemeClr>
                          </a:solidFill>
                        </a:rPr>
                        <a:t>individ</a:t>
                      </a:r>
                      <a:r>
                        <a:rPr lang="en-GB" sz="2000" b="1" dirty="0" err="1">
                          <a:solidFill>
                            <a:schemeClr val="accent5">
                              <a:lumMod val="50000"/>
                            </a:schemeClr>
                          </a:solidFill>
                        </a:rPr>
                        <a:t>uo</a:t>
                      </a:r>
                      <a:r>
                        <a:rPr lang="en-GB" sz="2000" b="0" dirty="0" err="1">
                          <a:solidFill>
                            <a:schemeClr val="accent5">
                              <a:lumMod val="50000"/>
                            </a:schemeClr>
                          </a:solidFill>
                        </a:rPr>
                        <a:t>s</a:t>
                      </a:r>
                      <a:r>
                        <a:rPr lang="en-GB" sz="2000" b="0" dirty="0">
                          <a:solidFill>
                            <a:schemeClr val="accent5">
                              <a:lumMod val="50000"/>
                            </a:schemeClr>
                          </a:solidFill>
                        </a:rPr>
                        <a:t> que </a:t>
                      </a:r>
                      <a:r>
                        <a:rPr lang="en-GB" sz="2000" b="0" dirty="0" err="1">
                          <a:solidFill>
                            <a:schemeClr val="accent5">
                              <a:lumMod val="50000"/>
                            </a:schemeClr>
                          </a:solidFill>
                        </a:rPr>
                        <a:t>qu</a:t>
                      </a:r>
                      <a:r>
                        <a:rPr lang="en-GB" sz="2000" b="1" dirty="0" err="1">
                          <a:solidFill>
                            <a:schemeClr val="accent5">
                              <a:lumMod val="50000"/>
                            </a:schemeClr>
                          </a:solidFill>
                        </a:rPr>
                        <a:t>ie</a:t>
                      </a:r>
                      <a:r>
                        <a:rPr lang="en-GB" sz="2000" b="0" dirty="0" err="1">
                          <a:solidFill>
                            <a:schemeClr val="accent5">
                              <a:lumMod val="50000"/>
                            </a:schemeClr>
                          </a:solidFill>
                        </a:rPr>
                        <a:t>ren</a:t>
                      </a:r>
                      <a:r>
                        <a:rPr lang="en-GB" sz="2000" b="0" dirty="0">
                          <a:solidFill>
                            <a:schemeClr val="accent5">
                              <a:lumMod val="50000"/>
                            </a:schemeClr>
                          </a:solidFill>
                        </a:rPr>
                        <a:t> </a:t>
                      </a:r>
                      <a:r>
                        <a:rPr lang="en-GB" sz="2000" b="0" dirty="0" err="1">
                          <a:solidFill>
                            <a:schemeClr val="accent5">
                              <a:lumMod val="50000"/>
                            </a:schemeClr>
                          </a:solidFill>
                        </a:rPr>
                        <a:t>contin</a:t>
                      </a:r>
                      <a:r>
                        <a:rPr lang="en-GB" sz="2000" b="1" dirty="0" err="1">
                          <a:solidFill>
                            <a:schemeClr val="accent5">
                              <a:lumMod val="50000"/>
                            </a:schemeClr>
                          </a:solidFill>
                        </a:rPr>
                        <a:t>ua</a:t>
                      </a:r>
                      <a:r>
                        <a:rPr lang="en-GB" sz="2000" b="0" dirty="0" err="1">
                          <a:solidFill>
                            <a:schemeClr val="accent5">
                              <a:lumMod val="50000"/>
                            </a:schemeClr>
                          </a:solidFill>
                        </a:rPr>
                        <a:t>r</a:t>
                      </a:r>
                      <a:r>
                        <a:rPr lang="en-GB" sz="2000" b="0" dirty="0">
                          <a:solidFill>
                            <a:schemeClr val="accent5">
                              <a:lumMod val="50000"/>
                            </a:schemeClr>
                          </a:solidFill>
                        </a:rPr>
                        <a:t> sus pasos.</a:t>
                      </a:r>
                      <a:endParaRPr lang="es-GB" sz="2000" b="0" dirty="0">
                        <a:solidFill>
                          <a:schemeClr val="accent5">
                            <a:lumMod val="50000"/>
                          </a:schemeClr>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nvGraphicFramePr>
        <p:xfrm>
          <a:off x="266700" y="2032776"/>
          <a:ext cx="5596436" cy="4053840"/>
        </p:xfrm>
        <a:graphic>
          <a:graphicData uri="http://schemas.openxmlformats.org/drawingml/2006/table">
            <a:tbl>
              <a:tblPr firstRow="1" bandRow="1">
                <a:tableStyleId>{8A107856-5554-42FB-B03E-39F5DBC370BA}</a:tableStyleId>
              </a:tblPr>
              <a:tblGrid>
                <a:gridCol w="5596436">
                  <a:extLst>
                    <a:ext uri="{9D8B030D-6E8A-4147-A177-3AD203B41FA5}">
                      <a16:colId xmlns:a16="http://schemas.microsoft.com/office/drawing/2014/main" val="3887794188"/>
                    </a:ext>
                  </a:extLst>
                </a:gridCol>
              </a:tblGrid>
              <a:tr h="3872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El </a:t>
                      </a:r>
                      <a:r>
                        <a:rPr lang="en-GB" sz="2000" b="0" dirty="0" err="1">
                          <a:solidFill>
                            <a:schemeClr val="accent5">
                              <a:lumMod val="50000"/>
                            </a:schemeClr>
                          </a:solidFill>
                        </a:rPr>
                        <a:t>m</a:t>
                      </a:r>
                      <a:r>
                        <a:rPr lang="en-GB" sz="2000" b="1" dirty="0" err="1">
                          <a:solidFill>
                            <a:schemeClr val="accent5">
                              <a:lumMod val="50000"/>
                            </a:schemeClr>
                          </a:solidFill>
                        </a:rPr>
                        <a:t>ié</a:t>
                      </a:r>
                      <a:r>
                        <a:rPr lang="en-GB" sz="2000" b="0" dirty="0" err="1">
                          <a:solidFill>
                            <a:schemeClr val="accent5">
                              <a:lumMod val="50000"/>
                            </a:schemeClr>
                          </a:solidFill>
                        </a:rPr>
                        <a:t>rcoles</a:t>
                      </a:r>
                      <a:r>
                        <a:rPr lang="en-GB" sz="2000" b="0" dirty="0">
                          <a:solidFill>
                            <a:schemeClr val="accent5">
                              <a:lumMod val="50000"/>
                            </a:schemeClr>
                          </a:solidFill>
                        </a:rPr>
                        <a:t> </a:t>
                      </a:r>
                      <a:r>
                        <a:rPr lang="en-GB" sz="2000" b="0" dirty="0" err="1">
                          <a:solidFill>
                            <a:schemeClr val="accent5">
                              <a:lumMod val="50000"/>
                            </a:schemeClr>
                          </a:solidFill>
                        </a:rPr>
                        <a:t>v</a:t>
                      </a:r>
                      <a:r>
                        <a:rPr lang="en-GB" sz="2000" b="1" dirty="0" err="1">
                          <a:solidFill>
                            <a:schemeClr val="accent5">
                              <a:lumMod val="50000"/>
                            </a:schemeClr>
                          </a:solidFill>
                        </a:rPr>
                        <a:t>ei</a:t>
                      </a:r>
                      <a:r>
                        <a:rPr lang="en-GB" sz="2000" b="0" dirty="0" err="1">
                          <a:solidFill>
                            <a:schemeClr val="accent5">
                              <a:lumMod val="50000"/>
                            </a:schemeClr>
                          </a:solidFill>
                        </a:rPr>
                        <a:t>nt</a:t>
                      </a:r>
                      <a:r>
                        <a:rPr lang="en-GB" sz="2000" b="1" dirty="0" err="1">
                          <a:solidFill>
                            <a:schemeClr val="accent5">
                              <a:lumMod val="50000"/>
                            </a:schemeClr>
                          </a:solidFill>
                        </a:rPr>
                        <a:t>iu</a:t>
                      </a:r>
                      <a:r>
                        <a:rPr lang="en-GB" sz="2000" b="0" dirty="0" err="1">
                          <a:solidFill>
                            <a:schemeClr val="accent5">
                              <a:lumMod val="50000"/>
                            </a:schemeClr>
                          </a:solidFill>
                        </a:rPr>
                        <a:t>no</a:t>
                      </a:r>
                      <a:r>
                        <a:rPr lang="en-GB" sz="2000" b="0" dirty="0">
                          <a:solidFill>
                            <a:schemeClr val="accent5">
                              <a:lumMod val="50000"/>
                            </a:schemeClr>
                          </a:solidFill>
                        </a:rPr>
                        <a:t> de </a:t>
                      </a:r>
                      <a:r>
                        <a:rPr lang="en-GB" sz="2000" b="0" dirty="0" err="1">
                          <a:solidFill>
                            <a:schemeClr val="accent5">
                              <a:lumMod val="50000"/>
                            </a:schemeClr>
                          </a:solidFill>
                        </a:rPr>
                        <a:t>jul</a:t>
                      </a:r>
                      <a:r>
                        <a:rPr lang="en-GB" sz="2000" b="1" dirty="0" err="1">
                          <a:solidFill>
                            <a:schemeClr val="accent5">
                              <a:lumMod val="50000"/>
                            </a:schemeClr>
                          </a:solidFill>
                        </a:rPr>
                        <a:t>io</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a:t>
                      </a:r>
                      <a:r>
                        <a:rPr lang="en-GB" sz="2000" b="0" dirty="0" err="1">
                          <a:solidFill>
                            <a:schemeClr val="accent5">
                              <a:lumMod val="50000"/>
                            </a:schemeClr>
                          </a:solidFill>
                        </a:rPr>
                        <a:t>n</a:t>
                      </a:r>
                      <a:r>
                        <a:rPr lang="en-GB" sz="2000" b="1" dirty="0" err="1">
                          <a:solidFill>
                            <a:schemeClr val="accent5">
                              <a:lumMod val="50000"/>
                            </a:schemeClr>
                          </a:solidFill>
                        </a:rPr>
                        <a:t>ue</a:t>
                      </a:r>
                      <a:r>
                        <a:rPr lang="en-GB" sz="2000" b="0" dirty="0" err="1">
                          <a:solidFill>
                            <a:schemeClr val="accent5">
                              <a:lumMod val="50000"/>
                            </a:schemeClr>
                          </a:solidFill>
                        </a:rPr>
                        <a:t>stra</a:t>
                      </a:r>
                      <a:r>
                        <a:rPr lang="en-GB" sz="2000" b="0" dirty="0">
                          <a:solidFill>
                            <a:schemeClr val="accent5">
                              <a:lumMod val="50000"/>
                            </a:schemeClr>
                          </a:solidFill>
                        </a:rPr>
                        <a:t> c</a:t>
                      </a:r>
                      <a:r>
                        <a:rPr lang="en-GB" sz="2000" b="1" dirty="0">
                          <a:solidFill>
                            <a:schemeClr val="accent5">
                              <a:lumMod val="50000"/>
                            </a:schemeClr>
                          </a:solidFill>
                        </a:rPr>
                        <a:t>iu</a:t>
                      </a:r>
                      <a:r>
                        <a:rPr lang="en-GB" sz="2000" b="0" dirty="0">
                          <a:solidFill>
                            <a:schemeClr val="accent5">
                              <a:lumMod val="50000"/>
                            </a:schemeClr>
                          </a:solidFill>
                        </a:rPr>
                        <a:t>dad </a:t>
                      </a:r>
                      <a:r>
                        <a:rPr lang="en-GB" sz="2000" b="0" dirty="0" err="1">
                          <a:solidFill>
                            <a:schemeClr val="accent5">
                              <a:lumMod val="50000"/>
                            </a:schemeClr>
                          </a:solidFill>
                        </a:rPr>
                        <a:t>vamos</a:t>
                      </a:r>
                      <a:r>
                        <a:rPr lang="en-GB" sz="2000" b="0" dirty="0">
                          <a:solidFill>
                            <a:schemeClr val="accent5">
                              <a:lumMod val="50000"/>
                            </a:schemeClr>
                          </a:solidFill>
                        </a:rPr>
                        <a:t> a </a:t>
                      </a:r>
                      <a:r>
                        <a:rPr lang="en-GB" sz="2000" b="0" dirty="0" err="1">
                          <a:solidFill>
                            <a:schemeClr val="accent5">
                              <a:lumMod val="50000"/>
                            </a:schemeClr>
                          </a:solidFill>
                        </a:rPr>
                        <a:t>dar</a:t>
                      </a:r>
                      <a:r>
                        <a:rPr lang="en-GB" sz="2000" b="0" dirty="0">
                          <a:solidFill>
                            <a:schemeClr val="accent5">
                              <a:lumMod val="50000"/>
                            </a:schemeClr>
                          </a:solidFill>
                        </a:rPr>
                        <a:t> la </a:t>
                      </a:r>
                      <a:r>
                        <a:rPr lang="en-GB" sz="2000" b="0" dirty="0" err="1">
                          <a:solidFill>
                            <a:schemeClr val="accent5">
                              <a:lumMod val="50000"/>
                            </a:schemeClr>
                          </a:solidFill>
                        </a:rPr>
                        <a:t>b</a:t>
                      </a:r>
                      <a:r>
                        <a:rPr lang="en-GB" sz="2000" b="1" dirty="0" err="1">
                          <a:solidFill>
                            <a:schemeClr val="accent5">
                              <a:lumMod val="50000"/>
                            </a:schemeClr>
                          </a:solidFill>
                        </a:rPr>
                        <a:t>ie</a:t>
                      </a:r>
                      <a:r>
                        <a:rPr lang="en-GB" sz="2000" b="0" dirty="0" err="1">
                          <a:solidFill>
                            <a:schemeClr val="accent5">
                              <a:lumMod val="50000"/>
                            </a:schemeClr>
                          </a:solidFill>
                        </a:rPr>
                        <a:t>nvenida</a:t>
                      </a:r>
                      <a:r>
                        <a:rPr lang="en-GB" sz="2000" b="0" dirty="0">
                          <a:solidFill>
                            <a:schemeClr val="accent5">
                              <a:lumMod val="50000"/>
                            </a:schemeClr>
                          </a:solidFill>
                        </a:rPr>
                        <a:t> a Alberto Contador. Es uno de los </a:t>
                      </a:r>
                      <a:r>
                        <a:rPr lang="en-GB" sz="2000" b="0" dirty="0" err="1">
                          <a:solidFill>
                            <a:schemeClr val="accent5">
                              <a:lumMod val="50000"/>
                            </a:schemeClr>
                          </a:solidFill>
                        </a:rPr>
                        <a:t>campeones</a:t>
                      </a:r>
                      <a:r>
                        <a:rPr lang="en-GB" sz="2000" b="0" dirty="0">
                          <a:solidFill>
                            <a:schemeClr val="accent5">
                              <a:lumMod val="50000"/>
                            </a:schemeClr>
                          </a:solidFill>
                        </a:rPr>
                        <a:t> </a:t>
                      </a:r>
                      <a:r>
                        <a:rPr lang="en-GB" sz="2000" b="0" dirty="0" err="1">
                          <a:solidFill>
                            <a:schemeClr val="accent5">
                              <a:lumMod val="50000"/>
                            </a:schemeClr>
                          </a:solidFill>
                        </a:rPr>
                        <a:t>españoles</a:t>
                      </a:r>
                      <a:r>
                        <a:rPr lang="en-GB" sz="2000" b="0" dirty="0">
                          <a:solidFill>
                            <a:schemeClr val="accent5">
                              <a:lumMod val="50000"/>
                            </a:schemeClr>
                          </a:solidFill>
                        </a:rPr>
                        <a:t> </a:t>
                      </a:r>
                      <a:r>
                        <a:rPr lang="en-GB" sz="2000" b="0" dirty="0" err="1">
                          <a:solidFill>
                            <a:schemeClr val="accent5">
                              <a:lumMod val="50000"/>
                            </a:schemeClr>
                          </a:solidFill>
                        </a:rPr>
                        <a:t>más</a:t>
                      </a:r>
                      <a:r>
                        <a:rPr lang="en-GB" sz="2000" b="0" dirty="0">
                          <a:solidFill>
                            <a:schemeClr val="accent5">
                              <a:lumMod val="50000"/>
                            </a:schemeClr>
                          </a:solidFill>
                        </a:rPr>
                        <a:t> </a:t>
                      </a:r>
                      <a:r>
                        <a:rPr lang="en-GB" sz="2000" b="0" dirty="0" err="1">
                          <a:solidFill>
                            <a:schemeClr val="accent5">
                              <a:lumMod val="50000"/>
                            </a:schemeClr>
                          </a:solidFill>
                        </a:rPr>
                        <a:t>famosos</a:t>
                      </a:r>
                      <a:r>
                        <a:rPr lang="en-GB" sz="2000" b="0" dirty="0">
                          <a:solidFill>
                            <a:schemeClr val="accent5">
                              <a:lumMod val="50000"/>
                            </a:schemeClr>
                          </a:solidFill>
                        </a:rPr>
                        <a:t> de los </a:t>
                      </a:r>
                      <a:r>
                        <a:rPr lang="en-GB" sz="2000" b="0" dirty="0" err="1">
                          <a:solidFill>
                            <a:schemeClr val="accent5">
                              <a:lumMod val="50000"/>
                            </a:schemeClr>
                          </a:solidFill>
                        </a:rPr>
                        <a:t>útimos</a:t>
                      </a:r>
                      <a:r>
                        <a:rPr lang="en-GB" sz="2000" b="0" dirty="0">
                          <a:solidFill>
                            <a:schemeClr val="accent5">
                              <a:lumMod val="50000"/>
                            </a:schemeClr>
                          </a:solidFill>
                        </a:rPr>
                        <a:t> </a:t>
                      </a:r>
                      <a:r>
                        <a:rPr lang="en-GB" sz="2000" b="0" dirty="0" err="1">
                          <a:solidFill>
                            <a:schemeClr val="accent5">
                              <a:lumMod val="50000"/>
                            </a:schemeClr>
                          </a:solidFill>
                        </a:rPr>
                        <a:t>cinc</a:t>
                      </a:r>
                      <a:r>
                        <a:rPr lang="en-GB" sz="2000" b="1" dirty="0" err="1">
                          <a:solidFill>
                            <a:schemeClr val="accent5">
                              <a:lumMod val="50000"/>
                            </a:schemeClr>
                          </a:solidFill>
                        </a:rPr>
                        <a:t>ue</a:t>
                      </a:r>
                      <a:r>
                        <a:rPr lang="en-GB" sz="2000" b="0" dirty="0" err="1">
                          <a:solidFill>
                            <a:schemeClr val="accent5">
                              <a:lumMod val="50000"/>
                            </a:schemeClr>
                          </a:solidFill>
                        </a:rPr>
                        <a:t>nta</a:t>
                      </a:r>
                      <a:r>
                        <a:rPr lang="en-GB" sz="2000" b="0" dirty="0">
                          <a:solidFill>
                            <a:schemeClr val="accent5">
                              <a:lumMod val="50000"/>
                            </a:schemeClr>
                          </a:solidFill>
                        </a:rPr>
                        <a:t> </a:t>
                      </a:r>
                      <a:r>
                        <a:rPr lang="en-GB" sz="2000" b="0" dirty="0" err="1">
                          <a:solidFill>
                            <a:schemeClr val="accent5">
                              <a:lumMod val="50000"/>
                            </a:schemeClr>
                          </a:solidFill>
                        </a:rPr>
                        <a:t>años</a:t>
                      </a:r>
                      <a:r>
                        <a:rPr lang="en-GB" sz="2000" b="0" dirty="0">
                          <a:solidFill>
                            <a:schemeClr val="accent5">
                              <a:lumMod val="50000"/>
                            </a:schemeClr>
                          </a:solidFill>
                        </a:rPr>
                        <a:t>. </a:t>
                      </a:r>
                      <a:r>
                        <a:rPr lang="en-GB" sz="2000" b="0" dirty="0" err="1">
                          <a:solidFill>
                            <a:schemeClr val="accent5">
                              <a:lumMod val="50000"/>
                            </a:schemeClr>
                          </a:solidFill>
                        </a:rPr>
                        <a:t>Va</a:t>
                      </a:r>
                      <a:r>
                        <a:rPr lang="en-GB" sz="2000" b="0" dirty="0">
                          <a:solidFill>
                            <a:schemeClr val="accent5">
                              <a:lumMod val="50000"/>
                            </a:schemeClr>
                          </a:solidFill>
                        </a:rPr>
                        <a:t> a </a:t>
                      </a:r>
                      <a:r>
                        <a:rPr lang="en-GB" sz="2000" b="0" dirty="0" err="1">
                          <a:solidFill>
                            <a:schemeClr val="accent5">
                              <a:lumMod val="50000"/>
                            </a:schemeClr>
                          </a:solidFill>
                        </a:rPr>
                        <a:t>abrir</a:t>
                      </a:r>
                      <a:r>
                        <a:rPr lang="en-GB" sz="2000" b="0" dirty="0">
                          <a:solidFill>
                            <a:schemeClr val="accent5">
                              <a:lumMod val="50000"/>
                            </a:schemeClr>
                          </a:solidFill>
                        </a:rPr>
                        <a:t> un n</a:t>
                      </a:r>
                      <a:r>
                        <a:rPr lang="en-GB" sz="2000" b="1" dirty="0">
                          <a:solidFill>
                            <a:schemeClr val="accent5">
                              <a:lumMod val="50000"/>
                            </a:schemeClr>
                          </a:solidFill>
                        </a:rPr>
                        <a:t>ue</a:t>
                      </a:r>
                      <a:r>
                        <a:rPr lang="en-GB" sz="2000" b="0" dirty="0">
                          <a:solidFill>
                            <a:schemeClr val="accent5">
                              <a:lumMod val="50000"/>
                            </a:schemeClr>
                          </a:solidFill>
                        </a:rPr>
                        <a:t>vo </a:t>
                      </a:r>
                      <a:r>
                        <a:rPr lang="en-GB" sz="2000" b="0" dirty="0" err="1">
                          <a:solidFill>
                            <a:schemeClr val="accent5">
                              <a:lumMod val="50000"/>
                            </a:schemeClr>
                          </a:solidFill>
                        </a:rPr>
                        <a:t>circ</a:t>
                      </a:r>
                      <a:r>
                        <a:rPr lang="en-GB" sz="2000" b="1" dirty="0" err="1">
                          <a:solidFill>
                            <a:schemeClr val="accent5">
                              <a:lumMod val="50000"/>
                            </a:schemeClr>
                          </a:solidFill>
                        </a:rPr>
                        <a:t>ui</a:t>
                      </a:r>
                      <a:r>
                        <a:rPr lang="en-GB" sz="2000" b="0" dirty="0" err="1">
                          <a:solidFill>
                            <a:schemeClr val="accent5">
                              <a:lumMod val="50000"/>
                            </a:schemeClr>
                          </a:solidFill>
                        </a:rPr>
                        <a:t>to</a:t>
                      </a:r>
                      <a:r>
                        <a:rPr lang="en-GB" sz="2000" b="0" dirty="0">
                          <a:solidFill>
                            <a:schemeClr val="accent5">
                              <a:lumMod val="50000"/>
                            </a:schemeClr>
                          </a:solidFill>
                        </a:rPr>
                        <a:t> de </a:t>
                      </a:r>
                      <a:r>
                        <a:rPr lang="en-GB" sz="2000" b="0" dirty="0" err="1">
                          <a:solidFill>
                            <a:schemeClr val="accent5">
                              <a:lumMod val="50000"/>
                            </a:schemeClr>
                          </a:solidFill>
                        </a:rPr>
                        <a:t>ciclismo</a:t>
                      </a:r>
                      <a:r>
                        <a:rPr lang="en-GB" sz="20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chemeClr val="accent5">
                            <a:lumMod val="50000"/>
                          </a:schemeClr>
                        </a:solidFill>
                        <a:effectLst/>
                        <a:latin typeface="+mn-lt"/>
                        <a:ea typeface="+mn-ea"/>
                        <a:cs typeface="+mn-cs"/>
                      </a:endParaRPr>
                    </a:p>
                    <a:p>
                      <a:r>
                        <a:rPr lang="en-GB" sz="2000" b="0" dirty="0" err="1">
                          <a:solidFill>
                            <a:schemeClr val="accent5">
                              <a:lumMod val="50000"/>
                            </a:schemeClr>
                          </a:solidFill>
                        </a:rPr>
                        <a:t>Desp</a:t>
                      </a:r>
                      <a:r>
                        <a:rPr lang="en-GB" sz="2000" b="0" dirty="0">
                          <a:solidFill>
                            <a:schemeClr val="accent5">
                              <a:lumMod val="50000"/>
                            </a:schemeClr>
                          </a:solidFill>
                        </a:rPr>
                        <a:t>_ _s, </a:t>
                      </a:r>
                      <a:r>
                        <a:rPr lang="en-GB" sz="2000" b="0" dirty="0" err="1">
                          <a:solidFill>
                            <a:schemeClr val="accent5">
                              <a:lumMod val="50000"/>
                            </a:schemeClr>
                          </a:solidFill>
                        </a:rPr>
                        <a:t>nos</a:t>
                      </a:r>
                      <a:r>
                        <a:rPr lang="en-GB" sz="2000" b="0" dirty="0">
                          <a:solidFill>
                            <a:schemeClr val="accent5">
                              <a:lumMod val="50000"/>
                            </a:schemeClr>
                          </a:solidFill>
                        </a:rPr>
                        <a:t> c_ _</a:t>
                      </a:r>
                      <a:r>
                        <a:rPr lang="en-GB" sz="2000" b="0" dirty="0" err="1">
                          <a:solidFill>
                            <a:schemeClr val="accent5">
                              <a:lumMod val="50000"/>
                            </a:schemeClr>
                          </a:solidFill>
                        </a:rPr>
                        <a:t>nta</a:t>
                      </a:r>
                      <a:r>
                        <a:rPr lang="en-GB" sz="2000" b="0" dirty="0">
                          <a:solidFill>
                            <a:schemeClr val="accent5">
                              <a:lumMod val="50000"/>
                            </a:schemeClr>
                          </a:solidFill>
                        </a:rPr>
                        <a:t> sus </a:t>
                      </a:r>
                      <a:r>
                        <a:rPr lang="en-GB" sz="2000" b="0" dirty="0" err="1">
                          <a:solidFill>
                            <a:schemeClr val="accent5">
                              <a:lumMod val="50000"/>
                            </a:schemeClr>
                          </a:solidFill>
                        </a:rPr>
                        <a:t>exper</a:t>
                      </a:r>
                      <a:r>
                        <a:rPr lang="en-GB" sz="2000" b="0" dirty="0">
                          <a:solidFill>
                            <a:schemeClr val="accent5">
                              <a:lumMod val="50000"/>
                            </a:schemeClr>
                          </a:solidFill>
                        </a:rPr>
                        <a:t>_ _</a:t>
                      </a:r>
                      <a:r>
                        <a:rPr lang="en-GB" sz="2000" b="0" dirty="0" err="1">
                          <a:solidFill>
                            <a:schemeClr val="accent5">
                              <a:lumMod val="50000"/>
                            </a:schemeClr>
                          </a:solidFill>
                        </a:rPr>
                        <a:t>nc</a:t>
                      </a:r>
                      <a:r>
                        <a:rPr lang="en-GB" sz="2000" b="0" dirty="0">
                          <a:solidFill>
                            <a:schemeClr val="accent5">
                              <a:lumMod val="50000"/>
                            </a:schemeClr>
                          </a:solidFill>
                        </a:rPr>
                        <a:t>_ _s </a:t>
                      </a:r>
                      <a:r>
                        <a:rPr lang="en-GB" sz="2000" b="0" dirty="0" err="1">
                          <a:solidFill>
                            <a:schemeClr val="accent5">
                              <a:lumMod val="50000"/>
                            </a:schemeClr>
                          </a:solidFill>
                        </a:rPr>
                        <a:t>en</a:t>
                      </a:r>
                      <a:r>
                        <a:rPr lang="en-GB" sz="2000" b="0" dirty="0">
                          <a:solidFill>
                            <a:schemeClr val="accent5">
                              <a:lumMod val="50000"/>
                            </a:schemeClr>
                          </a:solidFill>
                        </a:rPr>
                        <a:t> el Tour de Franc_ _, sus tr_ _</a:t>
                      </a:r>
                      <a:r>
                        <a:rPr lang="en-GB" sz="2000" b="0" dirty="0" err="1">
                          <a:solidFill>
                            <a:schemeClr val="accent5">
                              <a:lumMod val="50000"/>
                            </a:schemeClr>
                          </a:solidFill>
                        </a:rPr>
                        <a:t>nfos</a:t>
                      </a:r>
                      <a:r>
                        <a:rPr lang="en-GB" sz="2000" b="0" dirty="0">
                          <a:solidFill>
                            <a:schemeClr val="accent5">
                              <a:lumMod val="50000"/>
                            </a:schemeClr>
                          </a:solidFill>
                        </a:rPr>
                        <a:t>.  </a:t>
                      </a:r>
                      <a:r>
                        <a:rPr lang="en-GB" sz="2000" b="0" dirty="0" err="1">
                          <a:solidFill>
                            <a:schemeClr val="accent5">
                              <a:lumMod val="50000"/>
                            </a:schemeClr>
                          </a:solidFill>
                        </a:rPr>
                        <a:t>Tamb</a:t>
                      </a:r>
                      <a:r>
                        <a:rPr lang="en-GB" sz="2000" b="0" dirty="0">
                          <a:solidFill>
                            <a:schemeClr val="accent5">
                              <a:lumMod val="50000"/>
                            </a:schemeClr>
                          </a:solidFill>
                        </a:rPr>
                        <a:t>_ _n describe sus </a:t>
                      </a:r>
                      <a:r>
                        <a:rPr lang="en-GB" sz="2000" b="0" dirty="0" err="1">
                          <a:solidFill>
                            <a:schemeClr val="accent5">
                              <a:lumMod val="50000"/>
                            </a:schemeClr>
                          </a:solidFill>
                        </a:rPr>
                        <a:t>emoc</a:t>
                      </a:r>
                      <a:r>
                        <a:rPr lang="en-GB" sz="2000" b="0" dirty="0">
                          <a:solidFill>
                            <a:schemeClr val="accent5">
                              <a:lumMod val="50000"/>
                            </a:schemeClr>
                          </a:solidFill>
                        </a:rPr>
                        <a:t>_ _</a:t>
                      </a:r>
                      <a:r>
                        <a:rPr lang="en-GB" sz="2000" b="0" dirty="0" err="1">
                          <a:solidFill>
                            <a:schemeClr val="accent5">
                              <a:lumMod val="50000"/>
                            </a:schemeClr>
                          </a:solidFill>
                        </a:rPr>
                        <a:t>nes</a:t>
                      </a:r>
                      <a:r>
                        <a:rPr lang="en-GB" sz="2000" b="0" dirty="0">
                          <a:solidFill>
                            <a:schemeClr val="accent5">
                              <a:lumMod val="50000"/>
                            </a:schemeClr>
                          </a:solidFill>
                        </a:rPr>
                        <a:t> </a:t>
                      </a:r>
                      <a:r>
                        <a:rPr lang="en-GB" sz="2000" b="0" dirty="0" err="1">
                          <a:solidFill>
                            <a:schemeClr val="accent5">
                              <a:lumMod val="50000"/>
                            </a:schemeClr>
                          </a:solidFill>
                        </a:rPr>
                        <a:t>está</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el </a:t>
                      </a:r>
                    </a:p>
                    <a:p>
                      <a:r>
                        <a:rPr lang="en-GB" sz="2000" b="0" dirty="0" err="1">
                          <a:solidFill>
                            <a:schemeClr val="accent5">
                              <a:lumMod val="50000"/>
                            </a:schemeClr>
                          </a:solidFill>
                        </a:rPr>
                        <a:t>pód</a:t>
                      </a:r>
                      <a:r>
                        <a:rPr lang="en-GB" sz="2000" b="0" dirty="0">
                          <a:solidFill>
                            <a:schemeClr val="accent5">
                              <a:lumMod val="50000"/>
                            </a:schemeClr>
                          </a:solidFill>
                        </a:rPr>
                        <a:t>_ _m. Un </a:t>
                      </a:r>
                      <a:r>
                        <a:rPr lang="en-GB" sz="2000" b="0" dirty="0" err="1">
                          <a:solidFill>
                            <a:schemeClr val="accent5">
                              <a:lumMod val="50000"/>
                            </a:schemeClr>
                          </a:solidFill>
                        </a:rPr>
                        <a:t>evento</a:t>
                      </a:r>
                      <a:r>
                        <a:rPr lang="en-GB" sz="2000" b="0" dirty="0">
                          <a:solidFill>
                            <a:schemeClr val="accent5">
                              <a:lumMod val="50000"/>
                            </a:schemeClr>
                          </a:solidFill>
                        </a:rPr>
                        <a:t> </a:t>
                      </a:r>
                      <a:r>
                        <a:rPr lang="en-GB" sz="2000" b="0" dirty="0" err="1">
                          <a:solidFill>
                            <a:schemeClr val="accent5">
                              <a:lumMod val="50000"/>
                            </a:schemeClr>
                          </a:solidFill>
                        </a:rPr>
                        <a:t>espec</a:t>
                      </a:r>
                      <a:r>
                        <a:rPr lang="en-GB" sz="2000" b="0" dirty="0">
                          <a:solidFill>
                            <a:schemeClr val="accent5">
                              <a:lumMod val="50000"/>
                            </a:schemeClr>
                          </a:solidFill>
                        </a:rPr>
                        <a:t>_ _l para </a:t>
                      </a:r>
                      <a:r>
                        <a:rPr lang="en-GB" sz="2000" b="0" dirty="0" err="1">
                          <a:solidFill>
                            <a:schemeClr val="accent5">
                              <a:lumMod val="50000"/>
                            </a:schemeClr>
                          </a:solidFill>
                        </a:rPr>
                        <a:t>todos</a:t>
                      </a:r>
                      <a:r>
                        <a:rPr lang="en-GB" sz="2000" b="0" dirty="0">
                          <a:solidFill>
                            <a:schemeClr val="accent5">
                              <a:lumMod val="50000"/>
                            </a:schemeClr>
                          </a:solidFill>
                        </a:rPr>
                        <a:t> los </a:t>
                      </a:r>
                      <a:r>
                        <a:rPr lang="en-GB" sz="2000" b="0" dirty="0" err="1">
                          <a:solidFill>
                            <a:schemeClr val="accent5">
                              <a:lumMod val="50000"/>
                            </a:schemeClr>
                          </a:solidFill>
                        </a:rPr>
                        <a:t>individ</a:t>
                      </a:r>
                      <a:r>
                        <a:rPr lang="en-GB" sz="2000" b="0" dirty="0">
                          <a:solidFill>
                            <a:schemeClr val="accent5">
                              <a:lumMod val="50000"/>
                            </a:schemeClr>
                          </a:solidFill>
                        </a:rPr>
                        <a:t>_ _s que </a:t>
                      </a:r>
                      <a:r>
                        <a:rPr lang="en-GB" sz="2000" b="0" dirty="0" err="1">
                          <a:solidFill>
                            <a:schemeClr val="accent5">
                              <a:lumMod val="50000"/>
                            </a:schemeClr>
                          </a:solidFill>
                        </a:rPr>
                        <a:t>qu</a:t>
                      </a:r>
                      <a:r>
                        <a:rPr lang="en-GB" sz="2000" b="0" dirty="0">
                          <a:solidFill>
                            <a:schemeClr val="accent5">
                              <a:lumMod val="50000"/>
                            </a:schemeClr>
                          </a:solidFill>
                        </a:rPr>
                        <a:t>_ _ren </a:t>
                      </a:r>
                      <a:r>
                        <a:rPr lang="en-GB" sz="2000" b="0" dirty="0" err="1">
                          <a:solidFill>
                            <a:schemeClr val="accent5">
                              <a:lumMod val="50000"/>
                            </a:schemeClr>
                          </a:solidFill>
                        </a:rPr>
                        <a:t>contin</a:t>
                      </a:r>
                      <a:r>
                        <a:rPr lang="en-GB" sz="2000" b="0" dirty="0">
                          <a:solidFill>
                            <a:schemeClr val="accent5">
                              <a:lumMod val="50000"/>
                            </a:schemeClr>
                          </a:solidFill>
                        </a:rPr>
                        <a:t>_ _r sus pasos.</a:t>
                      </a:r>
                      <a:endParaRPr lang="es-GB" sz="2000" b="0" dirty="0">
                        <a:solidFill>
                          <a:schemeClr val="accent5">
                            <a:lumMod val="50000"/>
                          </a:schemeClr>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Tree>
    <p:extLst>
      <p:ext uri="{BB962C8B-B14F-4D97-AF65-F5344CB8AC3E}">
        <p14:creationId xmlns:p14="http://schemas.microsoft.com/office/powerpoint/2010/main" val="1690087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Weak vowels [u], [</a:t>
            </a:r>
            <a:r>
              <a:rPr lang="en-GB" sz="3600" dirty="0" err="1">
                <a:solidFill>
                  <a:prstClr val="white"/>
                </a:solidFill>
              </a:rPr>
              <a:t>i</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070643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237123" y="1337165"/>
            <a:ext cx="113175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they appear next to each other, the Spanish vowels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pronounced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separately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These are ‘strong’ vowels.</a:t>
            </a:r>
          </a:p>
        </p:txBody>
      </p:sp>
      <p:sp>
        <p:nvSpPr>
          <p:cNvPr id="7" name="CuadroTexto 6">
            <a:extLst>
              <a:ext uri="{FF2B5EF4-FFF2-40B4-BE49-F238E27FC236}">
                <a16:creationId xmlns:a16="http://schemas.microsoft.com/office/drawing/2014/main" id="{ADE901FF-8DB6-F343-8BBA-5F1102ACAC04}"/>
              </a:ext>
            </a:extLst>
          </p:cNvPr>
          <p:cNvSpPr txBox="1"/>
          <p:nvPr/>
        </p:nvSpPr>
        <p:spPr>
          <a:xfrm>
            <a:off x="8319318" y="2540618"/>
            <a:ext cx="12843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prstClr val="white"/>
                </a:solidFill>
                <a:effectLst/>
                <a:uLnTx/>
                <a:uFillTx/>
                <a:latin typeface="Century Gothic" panose="020F0302020204030204"/>
                <a:ea typeface="+mn-ea"/>
                <a:cs typeface="+mn-cs"/>
              </a:rPr>
              <a:t>a, e, o</a:t>
            </a:r>
          </a:p>
        </p:txBody>
      </p:sp>
      <p:sp>
        <p:nvSpPr>
          <p:cNvPr id="61" name="TextBox 5">
            <a:extLst>
              <a:ext uri="{FF2B5EF4-FFF2-40B4-BE49-F238E27FC236}">
                <a16:creationId xmlns:a16="http://schemas.microsoft.com/office/drawing/2014/main" id="{65F3D602-B3FB-1B49-B8F8-CF701E0F5586}"/>
              </a:ext>
            </a:extLst>
          </p:cNvPr>
          <p:cNvSpPr txBox="1"/>
          <p:nvPr/>
        </p:nvSpPr>
        <p:spPr>
          <a:xfrm>
            <a:off x="237123" y="3290477"/>
            <a:ext cx="4476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unos ejemplos:</a:t>
            </a:r>
          </a:p>
        </p:txBody>
      </p:sp>
      <p:sp>
        <p:nvSpPr>
          <p:cNvPr id="63" name="Action Button: Custom 20">
            <a:hlinkClick r:id="" action="ppaction://noaction" highlightClick="1">
              <a:snd r:embed="rId4" name="antiguo.wav"/>
            </a:hlinkClick>
            <a:extLst>
              <a:ext uri="{FF2B5EF4-FFF2-40B4-BE49-F238E27FC236}">
                <a16:creationId xmlns:a16="http://schemas.microsoft.com/office/drawing/2014/main" id="{8693F625-3775-754A-8780-907E35F2875E}"/>
              </a:ext>
            </a:extLst>
          </p:cNvPr>
          <p:cNvSpPr/>
          <p:nvPr/>
        </p:nvSpPr>
        <p:spPr>
          <a:xfrm>
            <a:off x="355416" y="387917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4" name="Action Button: Custom 20">
            <a:hlinkClick r:id="" action="ppaction://noaction" highlightClick="1">
              <a:snd r:embed="rId5" name="puerta.wav"/>
            </a:hlinkClick>
            <a:extLst>
              <a:ext uri="{FF2B5EF4-FFF2-40B4-BE49-F238E27FC236}">
                <a16:creationId xmlns:a16="http://schemas.microsoft.com/office/drawing/2014/main" id="{C7E57F02-CB42-0340-A8A3-CE128A1455AC}"/>
              </a:ext>
            </a:extLst>
          </p:cNvPr>
          <p:cNvSpPr/>
          <p:nvPr/>
        </p:nvSpPr>
        <p:spPr>
          <a:xfrm>
            <a:off x="355416" y="462778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5" name="Action Button: Custom 20">
            <a:hlinkClick r:id="" action="ppaction://noaction" highlightClick="1">
              <a:snd r:embed="rId6" name="igual.wav"/>
            </a:hlinkClick>
            <a:extLst>
              <a:ext uri="{FF2B5EF4-FFF2-40B4-BE49-F238E27FC236}">
                <a16:creationId xmlns:a16="http://schemas.microsoft.com/office/drawing/2014/main" id="{A1326BF0-22C9-FB4D-8331-38C770CA298D}"/>
              </a:ext>
            </a:extLst>
          </p:cNvPr>
          <p:cNvSpPr/>
          <p:nvPr/>
        </p:nvSpPr>
        <p:spPr>
          <a:xfrm>
            <a:off x="355416" y="5419639"/>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TextBox 9"/>
          <p:cNvSpPr txBox="1"/>
          <p:nvPr/>
        </p:nvSpPr>
        <p:spPr>
          <a:xfrm>
            <a:off x="1191841" y="3953655"/>
            <a:ext cx="1962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antig</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uo</a:t>
            </a:r>
          </a:p>
        </p:txBody>
      </p:sp>
      <p:sp>
        <p:nvSpPr>
          <p:cNvPr id="66" name="TextBox 65"/>
          <p:cNvSpPr txBox="1"/>
          <p:nvPr/>
        </p:nvSpPr>
        <p:spPr>
          <a:xfrm>
            <a:off x="1191839" y="4735593"/>
            <a:ext cx="1962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rta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p:nvPr/>
        </p:nvSpPr>
        <p:spPr>
          <a:xfrm>
            <a:off x="1191840" y="5459802"/>
            <a:ext cx="1962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ig</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EF8CDABB-FE34-9B40-A7AC-9470E22856BF}"/>
              </a:ext>
            </a:extLst>
          </p:cNvPr>
          <p:cNvSpPr txBox="1"/>
          <p:nvPr/>
        </p:nvSpPr>
        <p:spPr>
          <a:xfrm>
            <a:off x="237123" y="2352001"/>
            <a:ext cx="119548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contrast, the vowel [u]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merges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with [a], [e] and [o] to make a single syllable. This is a ‘weak’ vowel. </a:t>
            </a:r>
          </a:p>
        </p:txBody>
      </p:sp>
      <p:sp>
        <p:nvSpPr>
          <p:cNvPr id="4" name="Rounded Rectangular Callout 3"/>
          <p:cNvSpPr/>
          <p:nvPr/>
        </p:nvSpPr>
        <p:spPr>
          <a:xfrm>
            <a:off x="5557652" y="3953655"/>
            <a:ext cx="4410596" cy="1853379"/>
          </a:xfrm>
          <a:prstGeom prst="wedgeRoundRectCallout">
            <a:avLst>
              <a:gd name="adj1" fmla="val -128439"/>
              <a:gd name="adj2" fmla="val 44095"/>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‘Igual’ means ‘(the) same’.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e.g. Las casas son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iguales.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houses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 same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p:cNvSpPr txBox="1"/>
          <p:nvPr/>
        </p:nvSpPr>
        <p:spPr>
          <a:xfrm>
            <a:off x="9008983" y="1263620"/>
            <a:ext cx="688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a:t>
            </a:r>
          </a:p>
        </p:txBody>
      </p:sp>
      <p:sp>
        <p:nvSpPr>
          <p:cNvPr id="19" name="TextBox 18"/>
          <p:cNvSpPr txBox="1"/>
          <p:nvPr/>
        </p:nvSpPr>
        <p:spPr>
          <a:xfrm>
            <a:off x="9773393" y="1274387"/>
            <a:ext cx="688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p>
        </p:txBody>
      </p:sp>
      <p:sp>
        <p:nvSpPr>
          <p:cNvPr id="20" name="TextBox 19"/>
          <p:cNvSpPr txBox="1"/>
          <p:nvPr/>
        </p:nvSpPr>
        <p:spPr>
          <a:xfrm>
            <a:off x="355416" y="1653955"/>
            <a:ext cx="688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[o]</a:t>
            </a:r>
          </a:p>
        </p:txBody>
      </p:sp>
    </p:spTree>
    <p:extLst>
      <p:ext uri="{BB962C8B-B14F-4D97-AF65-F5344CB8AC3E}">
        <p14:creationId xmlns:p14="http://schemas.microsoft.com/office/powerpoint/2010/main" val="364304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61" grpId="0"/>
      <p:bldP spid="63" grpId="0" animBg="1"/>
      <p:bldP spid="64" grpId="0" animBg="1"/>
      <p:bldP spid="65" grpId="0" animBg="1"/>
      <p:bldP spid="10" grpId="0"/>
      <p:bldP spid="66" grpId="0"/>
      <p:bldP spid="67" grpId="0"/>
      <p:bldP spid="16" grpId="0"/>
      <p:bldP spid="4" grpId="0" animBg="1"/>
      <p:bldP spid="9"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escribir</a:t>
            </a:r>
          </a:p>
        </p:txBody>
      </p:sp>
      <p:sp>
        <p:nvSpPr>
          <p:cNvPr id="6" name="TextBox 5">
            <a:extLst>
              <a:ext uri="{FF2B5EF4-FFF2-40B4-BE49-F238E27FC236}">
                <a16:creationId xmlns:a16="http://schemas.microsoft.com/office/drawing/2014/main" id="{EF8CDABB-FE34-9B40-A7AC-9470E22856BF}"/>
              </a:ext>
            </a:extLst>
          </p:cNvPr>
          <p:cNvSpPr txBox="1"/>
          <p:nvPr/>
        </p:nvSpPr>
        <p:spPr>
          <a:xfrm>
            <a:off x="172274" y="1166049"/>
            <a:ext cx="7200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palabra y escribe las dos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letras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CuadroTexto 15">
            <a:extLst>
              <a:ext uri="{FF2B5EF4-FFF2-40B4-BE49-F238E27FC236}">
                <a16:creationId xmlns:a16="http://schemas.microsoft.com/office/drawing/2014/main" id="{42649076-08F4-9F47-8D8C-2F8672A3186B}"/>
              </a:ext>
            </a:extLst>
          </p:cNvPr>
          <p:cNvSpPr txBox="1"/>
          <p:nvPr/>
        </p:nvSpPr>
        <p:spPr>
          <a:xfrm>
            <a:off x="1456980" y="2323927"/>
            <a:ext cx="16566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ig__ __l</a:t>
            </a:r>
          </a:p>
        </p:txBody>
      </p:sp>
      <p:sp>
        <p:nvSpPr>
          <p:cNvPr id="35" name="Action Button: Custom 20">
            <a:hlinkClick r:id="" action="ppaction://noaction" highlightClick="1">
              <a:snd r:embed="rId4" name="igual.wav"/>
            </a:hlinkClick>
            <a:extLst>
              <a:ext uri="{FF2B5EF4-FFF2-40B4-BE49-F238E27FC236}">
                <a16:creationId xmlns:a16="http://schemas.microsoft.com/office/drawing/2014/main" id="{8693F625-3775-754A-8780-907E35F2875E}"/>
              </a:ext>
            </a:extLst>
          </p:cNvPr>
          <p:cNvSpPr/>
          <p:nvPr/>
        </p:nvSpPr>
        <p:spPr>
          <a:xfrm>
            <a:off x="530788" y="227849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Action Button: Custom 20">
            <a:hlinkClick r:id="" action="ppaction://noaction" highlightClick="1">
              <a:snd r:embed="rId5" name="monstruo.wav"/>
            </a:hlinkClick>
            <a:extLst>
              <a:ext uri="{FF2B5EF4-FFF2-40B4-BE49-F238E27FC236}">
                <a16:creationId xmlns:a16="http://schemas.microsoft.com/office/drawing/2014/main" id="{C7E57F02-CB42-0340-A8A3-CE128A1455AC}"/>
              </a:ext>
            </a:extLst>
          </p:cNvPr>
          <p:cNvSpPr/>
          <p:nvPr/>
        </p:nvSpPr>
        <p:spPr>
          <a:xfrm>
            <a:off x="530788" y="331706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20">
            <a:hlinkClick r:id="" action="ppaction://noaction" highlightClick="1">
              <a:snd r:embed="rId6" name="individuo.wav"/>
            </a:hlinkClick>
            <a:extLst>
              <a:ext uri="{FF2B5EF4-FFF2-40B4-BE49-F238E27FC236}">
                <a16:creationId xmlns:a16="http://schemas.microsoft.com/office/drawing/2014/main" id="{A1326BF0-22C9-FB4D-8331-38C770CA298D}"/>
              </a:ext>
            </a:extLst>
          </p:cNvPr>
          <p:cNvSpPr/>
          <p:nvPr/>
        </p:nvSpPr>
        <p:spPr>
          <a:xfrm>
            <a:off x="530788" y="432386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20">
            <a:hlinkClick r:id="" action="ppaction://noaction" highlightClick="1">
              <a:snd r:embed="rId7" name="puerta.wav"/>
            </a:hlinkClick>
            <a:extLst>
              <a:ext uri="{FF2B5EF4-FFF2-40B4-BE49-F238E27FC236}">
                <a16:creationId xmlns:a16="http://schemas.microsoft.com/office/drawing/2014/main" id="{4CFCB5C3-B4C2-484D-8C86-157D90C51787}"/>
              </a:ext>
            </a:extLst>
          </p:cNvPr>
          <p:cNvSpPr/>
          <p:nvPr/>
        </p:nvSpPr>
        <p:spPr>
          <a:xfrm>
            <a:off x="530788" y="535785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20">
            <a:hlinkClick r:id="" action="ppaction://noaction" highlightClick="1">
              <a:snd r:embed="rId8" name="antiguo.wav"/>
            </a:hlinkClick>
            <a:extLst>
              <a:ext uri="{FF2B5EF4-FFF2-40B4-BE49-F238E27FC236}">
                <a16:creationId xmlns:a16="http://schemas.microsoft.com/office/drawing/2014/main" id="{323BEAB4-1D8F-D84B-A689-888E71C106E5}"/>
              </a:ext>
            </a:extLst>
          </p:cNvPr>
          <p:cNvSpPr/>
          <p:nvPr/>
        </p:nvSpPr>
        <p:spPr>
          <a:xfrm>
            <a:off x="4413026" y="227849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Action Button: Custom 20">
            <a:hlinkClick r:id="" action="ppaction://noaction" highlightClick="1">
              <a:snd r:embed="rId9" name="aguantar.wav"/>
            </a:hlinkClick>
            <a:extLst>
              <a:ext uri="{FF2B5EF4-FFF2-40B4-BE49-F238E27FC236}">
                <a16:creationId xmlns:a16="http://schemas.microsoft.com/office/drawing/2014/main" id="{E84FA9C0-1595-AB44-969F-32FE773812E1}"/>
              </a:ext>
            </a:extLst>
          </p:cNvPr>
          <p:cNvSpPr/>
          <p:nvPr/>
        </p:nvSpPr>
        <p:spPr>
          <a:xfrm>
            <a:off x="4413023" y="3310584"/>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CuadroTexto 40">
            <a:extLst>
              <a:ext uri="{FF2B5EF4-FFF2-40B4-BE49-F238E27FC236}">
                <a16:creationId xmlns:a16="http://schemas.microsoft.com/office/drawing/2014/main" id="{EA8D6F99-1BAC-5147-84E3-FAAE51C0B654}"/>
              </a:ext>
            </a:extLst>
          </p:cNvPr>
          <p:cNvSpPr txBox="1"/>
          <p:nvPr/>
        </p:nvSpPr>
        <p:spPr>
          <a:xfrm>
            <a:off x="1471383" y="3424410"/>
            <a:ext cx="24449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monstr__ __</a:t>
            </a:r>
          </a:p>
        </p:txBody>
      </p:sp>
      <p:sp>
        <p:nvSpPr>
          <p:cNvPr id="42" name="CuadroTexto 41">
            <a:extLst>
              <a:ext uri="{FF2B5EF4-FFF2-40B4-BE49-F238E27FC236}">
                <a16:creationId xmlns:a16="http://schemas.microsoft.com/office/drawing/2014/main" id="{16BB90E1-4A91-6C4B-BF35-6E6FA036C931}"/>
              </a:ext>
            </a:extLst>
          </p:cNvPr>
          <p:cNvSpPr txBox="1"/>
          <p:nvPr/>
        </p:nvSpPr>
        <p:spPr>
          <a:xfrm>
            <a:off x="1471382" y="4420248"/>
            <a:ext cx="2617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individ__ __</a:t>
            </a:r>
          </a:p>
        </p:txBody>
      </p:sp>
      <p:sp>
        <p:nvSpPr>
          <p:cNvPr id="43" name="CuadroTexto 42">
            <a:extLst>
              <a:ext uri="{FF2B5EF4-FFF2-40B4-BE49-F238E27FC236}">
                <a16:creationId xmlns:a16="http://schemas.microsoft.com/office/drawing/2014/main" id="{8734369C-7FE8-F148-A9F3-2410FB047EF1}"/>
              </a:ext>
            </a:extLst>
          </p:cNvPr>
          <p:cNvSpPr txBox="1"/>
          <p:nvPr/>
        </p:nvSpPr>
        <p:spPr>
          <a:xfrm>
            <a:off x="1456981" y="5400448"/>
            <a:ext cx="20874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 __ __rta</a:t>
            </a:r>
          </a:p>
        </p:txBody>
      </p:sp>
      <p:sp>
        <p:nvSpPr>
          <p:cNvPr id="44" name="Action Button: Custom 20">
            <a:hlinkClick r:id="" action="ppaction://noaction" highlightClick="1">
              <a:snd r:embed="rId10" name="guardar.wav"/>
            </a:hlinkClick>
            <a:extLst>
              <a:ext uri="{FF2B5EF4-FFF2-40B4-BE49-F238E27FC236}">
                <a16:creationId xmlns:a16="http://schemas.microsoft.com/office/drawing/2014/main" id="{133F0902-E509-3A48-B57E-2702B6A0E273}"/>
              </a:ext>
            </a:extLst>
          </p:cNvPr>
          <p:cNvSpPr/>
          <p:nvPr/>
        </p:nvSpPr>
        <p:spPr>
          <a:xfrm>
            <a:off x="4413022" y="4332333"/>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5" name="Action Button: Custom 20">
            <a:hlinkClick r:id="" action="ppaction://noaction" highlightClick="1">
              <a:snd r:embed="rId11" name="lengua.wav"/>
            </a:hlinkClick>
            <a:extLst>
              <a:ext uri="{FF2B5EF4-FFF2-40B4-BE49-F238E27FC236}">
                <a16:creationId xmlns:a16="http://schemas.microsoft.com/office/drawing/2014/main" id="{6E3914FA-C9E5-2548-A158-9ADD8273CD80}"/>
              </a:ext>
            </a:extLst>
          </p:cNvPr>
          <p:cNvSpPr/>
          <p:nvPr/>
        </p:nvSpPr>
        <p:spPr>
          <a:xfrm>
            <a:off x="4413023" y="5336654"/>
            <a:ext cx="684075" cy="63183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6" name="CuadroTexto 45">
            <a:extLst>
              <a:ext uri="{FF2B5EF4-FFF2-40B4-BE49-F238E27FC236}">
                <a16:creationId xmlns:a16="http://schemas.microsoft.com/office/drawing/2014/main" id="{886BF651-E91A-2E44-B154-C3BFD2B77FF8}"/>
              </a:ext>
            </a:extLst>
          </p:cNvPr>
          <p:cNvSpPr txBox="1"/>
          <p:nvPr/>
        </p:nvSpPr>
        <p:spPr>
          <a:xfrm>
            <a:off x="5293674" y="4341253"/>
            <a:ext cx="231666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 __ __rdar</a:t>
            </a:r>
          </a:p>
        </p:txBody>
      </p:sp>
      <p:sp>
        <p:nvSpPr>
          <p:cNvPr id="47" name="CuadroTexto 46">
            <a:extLst>
              <a:ext uri="{FF2B5EF4-FFF2-40B4-BE49-F238E27FC236}">
                <a16:creationId xmlns:a16="http://schemas.microsoft.com/office/drawing/2014/main" id="{5F7C59E2-7101-F949-8126-3470DC3322C0}"/>
              </a:ext>
            </a:extLst>
          </p:cNvPr>
          <p:cNvSpPr txBox="1"/>
          <p:nvPr/>
        </p:nvSpPr>
        <p:spPr>
          <a:xfrm>
            <a:off x="5293674" y="5421284"/>
            <a:ext cx="199285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leng__ __</a:t>
            </a:r>
          </a:p>
        </p:txBody>
      </p:sp>
      <p:sp>
        <p:nvSpPr>
          <p:cNvPr id="48" name="CuadroTexto 47">
            <a:extLst>
              <a:ext uri="{FF2B5EF4-FFF2-40B4-BE49-F238E27FC236}">
                <a16:creationId xmlns:a16="http://schemas.microsoft.com/office/drawing/2014/main" id="{1CB8B66E-472C-1E4E-A876-130DF42FE6B4}"/>
              </a:ext>
            </a:extLst>
          </p:cNvPr>
          <p:cNvSpPr txBox="1"/>
          <p:nvPr/>
        </p:nvSpPr>
        <p:spPr>
          <a:xfrm>
            <a:off x="5235695" y="2253270"/>
            <a:ext cx="39998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antig__ __</a:t>
            </a:r>
          </a:p>
        </p:txBody>
      </p:sp>
      <p:sp>
        <p:nvSpPr>
          <p:cNvPr id="49" name="CuadroTexto 48">
            <a:extLst>
              <a:ext uri="{FF2B5EF4-FFF2-40B4-BE49-F238E27FC236}">
                <a16:creationId xmlns:a16="http://schemas.microsoft.com/office/drawing/2014/main" id="{D0DAD0DC-34A3-5746-80AC-AB3B1011FCD1}"/>
              </a:ext>
            </a:extLst>
          </p:cNvPr>
          <p:cNvSpPr txBox="1"/>
          <p:nvPr/>
        </p:nvSpPr>
        <p:spPr>
          <a:xfrm>
            <a:off x="5235695" y="3264609"/>
            <a:ext cx="24689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ag__ __ntar</a:t>
            </a:r>
          </a:p>
        </p:txBody>
      </p:sp>
      <p:sp>
        <p:nvSpPr>
          <p:cNvPr id="50" name="CuadroTexto 49">
            <a:extLst>
              <a:ext uri="{FF2B5EF4-FFF2-40B4-BE49-F238E27FC236}">
                <a16:creationId xmlns:a16="http://schemas.microsoft.com/office/drawing/2014/main" id="{CF8BE925-1E57-DE49-9A13-72A0733545EF}"/>
              </a:ext>
            </a:extLst>
          </p:cNvPr>
          <p:cNvSpPr txBox="1"/>
          <p:nvPr/>
        </p:nvSpPr>
        <p:spPr>
          <a:xfrm>
            <a:off x="1851894" y="2297213"/>
            <a:ext cx="4507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u</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61" name="TextBox 5">
            <a:extLst>
              <a:ext uri="{FF2B5EF4-FFF2-40B4-BE49-F238E27FC236}">
                <a16:creationId xmlns:a16="http://schemas.microsoft.com/office/drawing/2014/main" id="{65F3D602-B3FB-1B49-B8F8-CF701E0F5586}"/>
              </a:ext>
            </a:extLst>
          </p:cNvPr>
          <p:cNvSpPr txBox="1"/>
          <p:nvPr/>
        </p:nvSpPr>
        <p:spPr>
          <a:xfrm>
            <a:off x="218074" y="1612012"/>
            <a:ext cx="47011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pronuncia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palabras.</a:t>
            </a:r>
          </a:p>
        </p:txBody>
      </p:sp>
      <p:sp>
        <p:nvSpPr>
          <p:cNvPr id="64" name="CuadroTexto 63">
            <a:extLst>
              <a:ext uri="{FF2B5EF4-FFF2-40B4-BE49-F238E27FC236}">
                <a16:creationId xmlns:a16="http://schemas.microsoft.com/office/drawing/2014/main" id="{27782D58-6B49-E04A-A47B-A83DBC9A6FA0}"/>
              </a:ext>
            </a:extLst>
          </p:cNvPr>
          <p:cNvSpPr txBox="1"/>
          <p:nvPr/>
        </p:nvSpPr>
        <p:spPr>
          <a:xfrm>
            <a:off x="2376298" y="2300532"/>
            <a:ext cx="4651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a</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65" name="CuadroTexto 64">
            <a:extLst>
              <a:ext uri="{FF2B5EF4-FFF2-40B4-BE49-F238E27FC236}">
                <a16:creationId xmlns:a16="http://schemas.microsoft.com/office/drawing/2014/main" id="{6AED7B47-6027-A647-9C89-4C7D6F6F63EB}"/>
              </a:ext>
            </a:extLst>
          </p:cNvPr>
          <p:cNvSpPr txBox="1"/>
          <p:nvPr/>
        </p:nvSpPr>
        <p:spPr>
          <a:xfrm>
            <a:off x="2874615" y="3366220"/>
            <a:ext cx="43473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u</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66" name="CuadroTexto 65">
            <a:extLst>
              <a:ext uri="{FF2B5EF4-FFF2-40B4-BE49-F238E27FC236}">
                <a16:creationId xmlns:a16="http://schemas.microsoft.com/office/drawing/2014/main" id="{2375F7D8-6A1A-374E-AF2C-B8F2FA6CEFB8}"/>
              </a:ext>
            </a:extLst>
          </p:cNvPr>
          <p:cNvSpPr txBox="1"/>
          <p:nvPr/>
        </p:nvSpPr>
        <p:spPr>
          <a:xfrm>
            <a:off x="3356229" y="3366220"/>
            <a:ext cx="4539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o</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67" name="CuadroTexto 66">
            <a:extLst>
              <a:ext uri="{FF2B5EF4-FFF2-40B4-BE49-F238E27FC236}">
                <a16:creationId xmlns:a16="http://schemas.microsoft.com/office/drawing/2014/main" id="{6930BE87-A6E5-9542-B2D2-7B48F861AF2D}"/>
              </a:ext>
            </a:extLst>
          </p:cNvPr>
          <p:cNvSpPr txBox="1"/>
          <p:nvPr/>
        </p:nvSpPr>
        <p:spPr>
          <a:xfrm>
            <a:off x="2804960" y="4391754"/>
            <a:ext cx="43473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u</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68" name="CuadroTexto 67">
            <a:extLst>
              <a:ext uri="{FF2B5EF4-FFF2-40B4-BE49-F238E27FC236}">
                <a16:creationId xmlns:a16="http://schemas.microsoft.com/office/drawing/2014/main" id="{FC27D7BF-CB7A-224C-B4F6-3BA45BB87511}"/>
              </a:ext>
            </a:extLst>
          </p:cNvPr>
          <p:cNvSpPr txBox="1"/>
          <p:nvPr/>
        </p:nvSpPr>
        <p:spPr>
          <a:xfrm>
            <a:off x="3336449" y="4391754"/>
            <a:ext cx="4539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o</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69" name="CuadroTexto 68">
            <a:extLst>
              <a:ext uri="{FF2B5EF4-FFF2-40B4-BE49-F238E27FC236}">
                <a16:creationId xmlns:a16="http://schemas.microsoft.com/office/drawing/2014/main" id="{02C6D659-DDED-734D-9791-1533C3ACD759}"/>
              </a:ext>
            </a:extLst>
          </p:cNvPr>
          <p:cNvSpPr txBox="1"/>
          <p:nvPr/>
        </p:nvSpPr>
        <p:spPr>
          <a:xfrm>
            <a:off x="1941564" y="5357851"/>
            <a:ext cx="43473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u</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70" name="CuadroTexto 69">
            <a:extLst>
              <a:ext uri="{FF2B5EF4-FFF2-40B4-BE49-F238E27FC236}">
                <a16:creationId xmlns:a16="http://schemas.microsoft.com/office/drawing/2014/main" id="{9209DB90-0D75-EF41-96AD-1C1D4FB22B1D}"/>
              </a:ext>
            </a:extLst>
          </p:cNvPr>
          <p:cNvSpPr txBox="1"/>
          <p:nvPr/>
        </p:nvSpPr>
        <p:spPr>
          <a:xfrm>
            <a:off x="2427738" y="5357851"/>
            <a:ext cx="4507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e</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71" name="CuadroTexto 70">
            <a:extLst>
              <a:ext uri="{FF2B5EF4-FFF2-40B4-BE49-F238E27FC236}">
                <a16:creationId xmlns:a16="http://schemas.microsoft.com/office/drawing/2014/main" id="{2D3AA995-D4A1-0740-BD77-25AABC0562C1}"/>
              </a:ext>
            </a:extLst>
          </p:cNvPr>
          <p:cNvSpPr txBox="1"/>
          <p:nvPr/>
        </p:nvSpPr>
        <p:spPr>
          <a:xfrm>
            <a:off x="6341488" y="2224796"/>
            <a:ext cx="4507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u</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72" name="CuadroTexto 71">
            <a:extLst>
              <a:ext uri="{FF2B5EF4-FFF2-40B4-BE49-F238E27FC236}">
                <a16:creationId xmlns:a16="http://schemas.microsoft.com/office/drawing/2014/main" id="{E8B23E28-D8F3-904F-B618-2732801D3C9C}"/>
              </a:ext>
            </a:extLst>
          </p:cNvPr>
          <p:cNvSpPr txBox="1"/>
          <p:nvPr/>
        </p:nvSpPr>
        <p:spPr>
          <a:xfrm>
            <a:off x="6862322" y="2227253"/>
            <a:ext cx="4507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o</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73" name="CuadroTexto 72">
            <a:extLst>
              <a:ext uri="{FF2B5EF4-FFF2-40B4-BE49-F238E27FC236}">
                <a16:creationId xmlns:a16="http://schemas.microsoft.com/office/drawing/2014/main" id="{F4DDF711-44B4-4C43-AA4C-6058BD4D0B21}"/>
              </a:ext>
            </a:extLst>
          </p:cNvPr>
          <p:cNvSpPr txBox="1"/>
          <p:nvPr/>
        </p:nvSpPr>
        <p:spPr>
          <a:xfrm>
            <a:off x="5839336" y="3251865"/>
            <a:ext cx="4507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u</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74" name="CuadroTexto 73">
            <a:extLst>
              <a:ext uri="{FF2B5EF4-FFF2-40B4-BE49-F238E27FC236}">
                <a16:creationId xmlns:a16="http://schemas.microsoft.com/office/drawing/2014/main" id="{6C25C21C-3961-3A4A-9C32-9A81FC9F8C18}"/>
              </a:ext>
            </a:extLst>
          </p:cNvPr>
          <p:cNvSpPr txBox="1"/>
          <p:nvPr/>
        </p:nvSpPr>
        <p:spPr>
          <a:xfrm>
            <a:off x="6353249" y="3256405"/>
            <a:ext cx="4651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a</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75" name="CuadroTexto 74">
            <a:extLst>
              <a:ext uri="{FF2B5EF4-FFF2-40B4-BE49-F238E27FC236}">
                <a16:creationId xmlns:a16="http://schemas.microsoft.com/office/drawing/2014/main" id="{AB8575D6-62CB-0E46-868E-E8A1F2339DDD}"/>
              </a:ext>
            </a:extLst>
          </p:cNvPr>
          <p:cNvSpPr txBox="1"/>
          <p:nvPr/>
        </p:nvSpPr>
        <p:spPr>
          <a:xfrm>
            <a:off x="5737538" y="4305417"/>
            <a:ext cx="43473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u</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76" name="CuadroTexto 75">
            <a:extLst>
              <a:ext uri="{FF2B5EF4-FFF2-40B4-BE49-F238E27FC236}">
                <a16:creationId xmlns:a16="http://schemas.microsoft.com/office/drawing/2014/main" id="{9F64AF03-8B52-D944-A7F6-1C1133F009F8}"/>
              </a:ext>
            </a:extLst>
          </p:cNvPr>
          <p:cNvSpPr txBox="1"/>
          <p:nvPr/>
        </p:nvSpPr>
        <p:spPr>
          <a:xfrm>
            <a:off x="6237572" y="4310165"/>
            <a:ext cx="4651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a</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77" name="CuadroTexto 76">
            <a:extLst>
              <a:ext uri="{FF2B5EF4-FFF2-40B4-BE49-F238E27FC236}">
                <a16:creationId xmlns:a16="http://schemas.microsoft.com/office/drawing/2014/main" id="{B12CE8F1-8E7E-2145-8F1D-8904DFEAB80F}"/>
              </a:ext>
            </a:extLst>
          </p:cNvPr>
          <p:cNvSpPr txBox="1"/>
          <p:nvPr/>
        </p:nvSpPr>
        <p:spPr>
          <a:xfrm>
            <a:off x="6224814" y="5400448"/>
            <a:ext cx="43473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u</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78" name="CuadroTexto 77">
            <a:extLst>
              <a:ext uri="{FF2B5EF4-FFF2-40B4-BE49-F238E27FC236}">
                <a16:creationId xmlns:a16="http://schemas.microsoft.com/office/drawing/2014/main" id="{26F99E48-FDC1-ED42-AA3B-91B19C8E0557}"/>
              </a:ext>
            </a:extLst>
          </p:cNvPr>
          <p:cNvSpPr txBox="1"/>
          <p:nvPr/>
        </p:nvSpPr>
        <p:spPr>
          <a:xfrm>
            <a:off x="6691502" y="5400448"/>
            <a:ext cx="4651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E25B00"/>
                </a:solidFill>
                <a:effectLst/>
                <a:uLnTx/>
                <a:uFillTx/>
                <a:latin typeface="Century Gothic" panose="020F0302020204030204"/>
                <a:ea typeface="+mn-ea"/>
                <a:cs typeface="+mn-cs"/>
              </a:rPr>
              <a:t>a</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1" name="Rounded Rectangular Callout 10"/>
          <p:cNvSpPr/>
          <p:nvPr/>
        </p:nvSpPr>
        <p:spPr>
          <a:xfrm>
            <a:off x="8085005" y="2464833"/>
            <a:ext cx="3984503" cy="1704454"/>
          </a:xfrm>
          <a:prstGeom prst="wedgeRoundRectCallout">
            <a:avLst>
              <a:gd name="adj1" fmla="val -63253"/>
              <a:gd name="adj2" fmla="val 4610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Because the [u] is ‘gliding’ into the next vowel, it sounds like a [w]!</a:t>
            </a:r>
          </a:p>
        </p:txBody>
      </p:sp>
    </p:spTree>
    <p:extLst>
      <p:ext uri="{BB962C8B-B14F-4D97-AF65-F5344CB8AC3E}">
        <p14:creationId xmlns:p14="http://schemas.microsoft.com/office/powerpoint/2010/main" val="359350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7" name="CuadroTexto 6">
            <a:extLst>
              <a:ext uri="{FF2B5EF4-FFF2-40B4-BE49-F238E27FC236}">
                <a16:creationId xmlns:a16="http://schemas.microsoft.com/office/drawing/2014/main" id="{ADE901FF-8DB6-F343-8BBA-5F1102ACAC04}"/>
              </a:ext>
            </a:extLst>
          </p:cNvPr>
          <p:cNvSpPr txBox="1"/>
          <p:nvPr/>
        </p:nvSpPr>
        <p:spPr>
          <a:xfrm>
            <a:off x="8319318" y="2540618"/>
            <a:ext cx="12843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prstClr val="white"/>
                </a:solidFill>
                <a:effectLst/>
                <a:uLnTx/>
                <a:uFillTx/>
                <a:latin typeface="Century Gothic" panose="020F0302020204030204"/>
                <a:ea typeface="+mn-ea"/>
                <a:cs typeface="+mn-cs"/>
              </a:rPr>
              <a:t>a, e, o</a:t>
            </a:r>
          </a:p>
        </p:txBody>
      </p:sp>
      <p:sp>
        <p:nvSpPr>
          <p:cNvPr id="61" name="TextBox 5">
            <a:extLst>
              <a:ext uri="{FF2B5EF4-FFF2-40B4-BE49-F238E27FC236}">
                <a16:creationId xmlns:a16="http://schemas.microsoft.com/office/drawing/2014/main" id="{65F3D602-B3FB-1B49-B8F8-CF701E0F5586}"/>
              </a:ext>
            </a:extLst>
          </p:cNvPr>
          <p:cNvSpPr txBox="1"/>
          <p:nvPr/>
        </p:nvSpPr>
        <p:spPr>
          <a:xfrm>
            <a:off x="237124" y="2680308"/>
            <a:ext cx="78379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same happens with [i]:</a:t>
            </a:r>
          </a:p>
        </p:txBody>
      </p:sp>
      <p:sp>
        <p:nvSpPr>
          <p:cNvPr id="63" name="Action Button: Custom 20">
            <a:hlinkClick r:id="" action="ppaction://noaction" highlightClick="1">
              <a:snd r:embed="rId4" name="bien.wav"/>
            </a:hlinkClick>
            <a:extLst>
              <a:ext uri="{FF2B5EF4-FFF2-40B4-BE49-F238E27FC236}">
                <a16:creationId xmlns:a16="http://schemas.microsoft.com/office/drawing/2014/main" id="{8693F625-3775-754A-8780-907E35F2875E}"/>
              </a:ext>
            </a:extLst>
          </p:cNvPr>
          <p:cNvSpPr/>
          <p:nvPr/>
        </p:nvSpPr>
        <p:spPr>
          <a:xfrm>
            <a:off x="355416" y="3492805"/>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4" name="Action Button: Custom 20">
            <a:hlinkClick r:id="" action="ppaction://noaction" highlightClick="1">
              <a:snd r:embed="rId5" name="sucio.wav"/>
            </a:hlinkClick>
            <a:extLst>
              <a:ext uri="{FF2B5EF4-FFF2-40B4-BE49-F238E27FC236}">
                <a16:creationId xmlns:a16="http://schemas.microsoft.com/office/drawing/2014/main" id="{C7E57F02-CB42-0340-A8A3-CE128A1455AC}"/>
              </a:ext>
            </a:extLst>
          </p:cNvPr>
          <p:cNvSpPr/>
          <p:nvPr/>
        </p:nvSpPr>
        <p:spPr>
          <a:xfrm>
            <a:off x="355416" y="4241418"/>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5" name="Action Button: Custom 20">
            <a:hlinkClick r:id="" action="ppaction://noaction" highlightClick="1">
              <a:snd r:embed="rId6" name="seria.wav"/>
            </a:hlinkClick>
            <a:extLst>
              <a:ext uri="{FF2B5EF4-FFF2-40B4-BE49-F238E27FC236}">
                <a16:creationId xmlns:a16="http://schemas.microsoft.com/office/drawing/2014/main" id="{A1326BF0-22C9-FB4D-8331-38C770CA298D}"/>
              </a:ext>
            </a:extLst>
          </p:cNvPr>
          <p:cNvSpPr/>
          <p:nvPr/>
        </p:nvSpPr>
        <p:spPr>
          <a:xfrm>
            <a:off x="355416" y="5033273"/>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TextBox 9"/>
          <p:cNvSpPr txBox="1"/>
          <p:nvPr/>
        </p:nvSpPr>
        <p:spPr>
          <a:xfrm>
            <a:off x="1191841" y="3567289"/>
            <a:ext cx="1962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p:nvPr/>
        </p:nvSpPr>
        <p:spPr>
          <a:xfrm>
            <a:off x="1191839" y="4349227"/>
            <a:ext cx="1962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suc</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io</a:t>
            </a:r>
          </a:p>
        </p:txBody>
      </p:sp>
      <p:sp>
        <p:nvSpPr>
          <p:cNvPr id="67" name="TextBox 66"/>
          <p:cNvSpPr txBox="1"/>
          <p:nvPr/>
        </p:nvSpPr>
        <p:spPr>
          <a:xfrm>
            <a:off x="1191840" y="5073436"/>
            <a:ext cx="1962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a:t>
            </a:r>
          </a:p>
        </p:txBody>
      </p:sp>
      <p:sp>
        <p:nvSpPr>
          <p:cNvPr id="16" name="TextBox 15">
            <a:extLst>
              <a:ext uri="{FF2B5EF4-FFF2-40B4-BE49-F238E27FC236}">
                <a16:creationId xmlns:a16="http://schemas.microsoft.com/office/drawing/2014/main" id="{EF8CDABB-FE34-9B40-A7AC-9470E22856BF}"/>
              </a:ext>
            </a:extLst>
          </p:cNvPr>
          <p:cNvSpPr txBox="1"/>
          <p:nvPr/>
        </p:nvSpPr>
        <p:spPr>
          <a:xfrm>
            <a:off x="237124" y="1633394"/>
            <a:ext cx="9410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 lesson, we saw that the vowel ____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merges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with [a], [e] and [o] to make a single syllable. This makes it a ‘weak’ vowel. </a:t>
            </a:r>
          </a:p>
        </p:txBody>
      </p:sp>
      <p:sp>
        <p:nvSpPr>
          <p:cNvPr id="20" name="TextBox 19"/>
          <p:cNvSpPr txBox="1"/>
          <p:nvPr/>
        </p:nvSpPr>
        <p:spPr>
          <a:xfrm>
            <a:off x="5460200" y="1564133"/>
            <a:ext cx="688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[u]</a:t>
            </a:r>
          </a:p>
        </p:txBody>
      </p:sp>
      <p:pic>
        <p:nvPicPr>
          <p:cNvPr id="18" name="Imagen 2">
            <a:extLst>
              <a:ext uri="{FF2B5EF4-FFF2-40B4-BE49-F238E27FC236}">
                <a16:creationId xmlns:a16="http://schemas.microsoft.com/office/drawing/2014/main" id="{7CD57072-3F9F-B749-ADC0-DE6E0D3BAD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80151" y="789666"/>
            <a:ext cx="1768562" cy="2296834"/>
          </a:xfrm>
          <a:prstGeom prst="rect">
            <a:avLst/>
          </a:prstGeom>
        </p:spPr>
      </p:pic>
      <p:sp>
        <p:nvSpPr>
          <p:cNvPr id="21" name="CuadroTexto 6">
            <a:extLst>
              <a:ext uri="{FF2B5EF4-FFF2-40B4-BE49-F238E27FC236}">
                <a16:creationId xmlns:a16="http://schemas.microsoft.com/office/drawing/2014/main" id="{ADE901FF-8DB6-F343-8BBA-5F1102ACAC04}"/>
              </a:ext>
            </a:extLst>
          </p:cNvPr>
          <p:cNvSpPr txBox="1"/>
          <p:nvPr/>
        </p:nvSpPr>
        <p:spPr>
          <a:xfrm>
            <a:off x="10122269" y="1498096"/>
            <a:ext cx="12843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prstClr val="white"/>
                </a:solidFill>
                <a:effectLst/>
                <a:uLnTx/>
                <a:uFillTx/>
                <a:latin typeface="Century Gothic" panose="020F0302020204030204"/>
                <a:ea typeface="+mn-ea"/>
                <a:cs typeface="+mn-cs"/>
              </a:rPr>
              <a:t>a, e, o</a:t>
            </a:r>
          </a:p>
        </p:txBody>
      </p:sp>
      <p:sp>
        <p:nvSpPr>
          <p:cNvPr id="22" name="Llamada ovalada 7">
            <a:extLst>
              <a:ext uri="{FF2B5EF4-FFF2-40B4-BE49-F238E27FC236}">
                <a16:creationId xmlns:a16="http://schemas.microsoft.com/office/drawing/2014/main" id="{6CF41A94-914D-C04A-BD3A-ACB5AAC0D790}"/>
              </a:ext>
            </a:extLst>
          </p:cNvPr>
          <p:cNvSpPr/>
          <p:nvPr/>
        </p:nvSpPr>
        <p:spPr>
          <a:xfrm>
            <a:off x="7775342" y="3032575"/>
            <a:ext cx="4098213" cy="889599"/>
          </a:xfrm>
          <a:prstGeom prst="wedgeEllipseCallout">
            <a:avLst>
              <a:gd name="adj1" fmla="val 16383"/>
              <a:gd name="adj2" fmla="val -7633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 e, o = strong/open vowels</a:t>
            </a:r>
          </a:p>
        </p:txBody>
      </p:sp>
      <p:pic>
        <p:nvPicPr>
          <p:cNvPr id="23" name="Imagen 8">
            <a:extLst>
              <a:ext uri="{FF2B5EF4-FFF2-40B4-BE49-F238E27FC236}">
                <a16:creationId xmlns:a16="http://schemas.microsoft.com/office/drawing/2014/main" id="{35E12B55-8E0E-D248-B405-A0A36FE09A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7906" y="4028954"/>
            <a:ext cx="2422192" cy="1360465"/>
          </a:xfrm>
          <a:prstGeom prst="rect">
            <a:avLst/>
          </a:prstGeom>
        </p:spPr>
      </p:pic>
      <p:sp>
        <p:nvSpPr>
          <p:cNvPr id="24" name="Llamada ovalada 61">
            <a:extLst>
              <a:ext uri="{FF2B5EF4-FFF2-40B4-BE49-F238E27FC236}">
                <a16:creationId xmlns:a16="http://schemas.microsoft.com/office/drawing/2014/main" id="{7B3C00A2-EF20-804F-8F26-D21938F65213}"/>
              </a:ext>
            </a:extLst>
          </p:cNvPr>
          <p:cNvSpPr/>
          <p:nvPr/>
        </p:nvSpPr>
        <p:spPr>
          <a:xfrm>
            <a:off x="4098253" y="5405963"/>
            <a:ext cx="5015696" cy="593434"/>
          </a:xfrm>
          <a:prstGeom prst="wedgeEllipseCallout">
            <a:avLst>
              <a:gd name="adj1" fmla="val 16383"/>
              <a:gd name="adj2" fmla="val -9974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i = weak/close</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d</a:t>
            </a: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vowel</a:t>
            </a:r>
          </a:p>
        </p:txBody>
      </p:sp>
      <p:sp>
        <p:nvSpPr>
          <p:cNvPr id="25" name="CuadroTexto 62">
            <a:extLst>
              <a:ext uri="{FF2B5EF4-FFF2-40B4-BE49-F238E27FC236}">
                <a16:creationId xmlns:a16="http://schemas.microsoft.com/office/drawing/2014/main" id="{1FEB12AE-F0B4-C444-B928-AFA5542AC10D}"/>
              </a:ext>
            </a:extLst>
          </p:cNvPr>
          <p:cNvSpPr txBox="1"/>
          <p:nvPr/>
        </p:nvSpPr>
        <p:spPr>
          <a:xfrm>
            <a:off x="7348203" y="4570289"/>
            <a:ext cx="5790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prstClr val="white"/>
                </a:solidFill>
                <a:effectLst/>
                <a:uLnTx/>
                <a:uFillTx/>
                <a:latin typeface="Century Gothic" panose="020F0302020204030204"/>
                <a:ea typeface="+mn-ea"/>
                <a:cs typeface="+mn-cs"/>
              </a:rPr>
              <a:t>i, u</a:t>
            </a:r>
          </a:p>
        </p:txBody>
      </p:sp>
    </p:spTree>
    <p:extLst>
      <p:ext uri="{BB962C8B-B14F-4D97-AF65-F5344CB8AC3E}">
        <p14:creationId xmlns:p14="http://schemas.microsoft.com/office/powerpoint/2010/main" val="3410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1" grpId="0"/>
      <p:bldP spid="63" grpId="0" animBg="1"/>
      <p:bldP spid="64" grpId="0" animBg="1"/>
      <p:bldP spid="65" grpId="0" animBg="1"/>
      <p:bldP spid="10" grpId="0"/>
      <p:bldP spid="66" grpId="0"/>
      <p:bldP spid="67" grpId="0"/>
      <p:bldP spid="16" grpId="0"/>
      <p:bldP spid="20" grpId="0"/>
      <p:bldP spid="21" grpId="0"/>
      <p:bldP spid="22" grpId="0" animBg="1"/>
      <p:bldP spid="24"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escribir</a:t>
            </a:r>
          </a:p>
        </p:txBody>
      </p:sp>
      <p:sp>
        <p:nvSpPr>
          <p:cNvPr id="6" name="TextBox 5">
            <a:extLst>
              <a:ext uri="{FF2B5EF4-FFF2-40B4-BE49-F238E27FC236}">
                <a16:creationId xmlns:a16="http://schemas.microsoft.com/office/drawing/2014/main" id="{EF8CDABB-FE34-9B40-A7AC-9470E22856BF}"/>
              </a:ext>
            </a:extLst>
          </p:cNvPr>
          <p:cNvSpPr txBox="1"/>
          <p:nvPr/>
        </p:nvSpPr>
        <p:spPr>
          <a:xfrm>
            <a:off x="384645" y="1345210"/>
            <a:ext cx="7200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frases.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IA, IO or IE?</a:t>
            </a:r>
          </a:p>
        </p:txBody>
      </p:sp>
      <p:pic>
        <p:nvPicPr>
          <p:cNvPr id="9" name="Imagen 8">
            <a:extLst>
              <a:ext uri="{FF2B5EF4-FFF2-40B4-BE49-F238E27FC236}">
                <a16:creationId xmlns:a16="http://schemas.microsoft.com/office/drawing/2014/main" id="{35E12B55-8E0E-D248-B405-A0A36FE09A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2181" y="880829"/>
            <a:ext cx="2422192" cy="1360465"/>
          </a:xfrm>
          <a:prstGeom prst="rect">
            <a:avLst/>
          </a:prstGeom>
        </p:spPr>
      </p:pic>
      <p:sp>
        <p:nvSpPr>
          <p:cNvPr id="63" name="CuadroTexto 62">
            <a:extLst>
              <a:ext uri="{FF2B5EF4-FFF2-40B4-BE49-F238E27FC236}">
                <a16:creationId xmlns:a16="http://schemas.microsoft.com/office/drawing/2014/main" id="{1FEB12AE-F0B4-C444-B928-AFA5542AC10D}"/>
              </a:ext>
            </a:extLst>
          </p:cNvPr>
          <p:cNvSpPr txBox="1"/>
          <p:nvPr/>
        </p:nvSpPr>
        <p:spPr>
          <a:xfrm>
            <a:off x="10332478" y="1422164"/>
            <a:ext cx="5790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prstClr val="white"/>
                </a:solidFill>
                <a:effectLst/>
                <a:uLnTx/>
                <a:uFillTx/>
                <a:latin typeface="Century Gothic" panose="020F0302020204030204"/>
                <a:ea typeface="+mn-ea"/>
                <a:cs typeface="+mn-cs"/>
              </a:rPr>
              <a:t>i, u</a:t>
            </a:r>
          </a:p>
        </p:txBody>
      </p:sp>
      <p:graphicFrame>
        <p:nvGraphicFramePr>
          <p:cNvPr id="10" name="Tabla 9">
            <a:extLst>
              <a:ext uri="{FF2B5EF4-FFF2-40B4-BE49-F238E27FC236}">
                <a16:creationId xmlns:a16="http://schemas.microsoft.com/office/drawing/2014/main" id="{81476573-FAC0-B441-833F-294C0461E86F}"/>
              </a:ext>
            </a:extLst>
          </p:cNvPr>
          <p:cNvGraphicFramePr>
            <a:graphicFrameLocks noGrp="1"/>
          </p:cNvGraphicFramePr>
          <p:nvPr/>
        </p:nvGraphicFramePr>
        <p:xfrm>
          <a:off x="500551" y="2059625"/>
          <a:ext cx="6796963" cy="4240635"/>
        </p:xfrm>
        <a:graphic>
          <a:graphicData uri="http://schemas.openxmlformats.org/drawingml/2006/table">
            <a:tbl>
              <a:tblPr firstRow="1" bandRow="1">
                <a:tableStyleId>{5DA37D80-6434-44D0-A028-1B22A696006F}</a:tableStyleId>
              </a:tblPr>
              <a:tblGrid>
                <a:gridCol w="1122760">
                  <a:extLst>
                    <a:ext uri="{9D8B030D-6E8A-4147-A177-3AD203B41FA5}">
                      <a16:colId xmlns:a16="http://schemas.microsoft.com/office/drawing/2014/main" val="3386188039"/>
                    </a:ext>
                  </a:extLst>
                </a:gridCol>
                <a:gridCol w="1891401">
                  <a:extLst>
                    <a:ext uri="{9D8B030D-6E8A-4147-A177-3AD203B41FA5}">
                      <a16:colId xmlns:a16="http://schemas.microsoft.com/office/drawing/2014/main" val="1851239200"/>
                    </a:ext>
                  </a:extLst>
                </a:gridCol>
                <a:gridCol w="1891401">
                  <a:extLst>
                    <a:ext uri="{9D8B030D-6E8A-4147-A177-3AD203B41FA5}">
                      <a16:colId xmlns:a16="http://schemas.microsoft.com/office/drawing/2014/main" val="3636185913"/>
                    </a:ext>
                  </a:extLst>
                </a:gridCol>
                <a:gridCol w="1891401">
                  <a:extLst>
                    <a:ext uri="{9D8B030D-6E8A-4147-A177-3AD203B41FA5}">
                      <a16:colId xmlns:a16="http://schemas.microsoft.com/office/drawing/2014/main" val="773392270"/>
                    </a:ext>
                  </a:extLst>
                </a:gridCol>
              </a:tblGrid>
              <a:tr h="605805">
                <a:tc>
                  <a:txBody>
                    <a:bodyPr/>
                    <a:lstStyle/>
                    <a:p>
                      <a:endParaRPr lang="es-GB" dirty="0"/>
                    </a:p>
                  </a:txBody>
                  <a:tcPr/>
                </a:tc>
                <a:tc>
                  <a:txBody>
                    <a:bodyPr/>
                    <a:lstStyle/>
                    <a:p>
                      <a:pPr algn="ctr"/>
                      <a:r>
                        <a:rPr lang="es-GB" sz="2200" dirty="0">
                          <a:solidFill>
                            <a:srgbClr val="203864"/>
                          </a:solidFill>
                        </a:rPr>
                        <a:t>IA</a:t>
                      </a:r>
                    </a:p>
                  </a:txBody>
                  <a:tcPr anchor="ctr"/>
                </a:tc>
                <a:tc>
                  <a:txBody>
                    <a:bodyPr/>
                    <a:lstStyle/>
                    <a:p>
                      <a:pPr algn="ctr"/>
                      <a:r>
                        <a:rPr lang="es-GB" sz="2200" dirty="0">
                          <a:solidFill>
                            <a:srgbClr val="203864"/>
                          </a:solidFill>
                        </a:rPr>
                        <a:t>IO</a:t>
                      </a:r>
                    </a:p>
                  </a:txBody>
                  <a:tcPr anchor="ctr"/>
                </a:tc>
                <a:tc>
                  <a:txBody>
                    <a:bodyPr/>
                    <a:lstStyle/>
                    <a:p>
                      <a:pPr algn="ctr"/>
                      <a:r>
                        <a:rPr lang="es-GB" sz="2200" dirty="0">
                          <a:solidFill>
                            <a:srgbClr val="203864"/>
                          </a:solidFill>
                        </a:rPr>
                        <a:t>IE</a:t>
                      </a:r>
                    </a:p>
                  </a:txBody>
                  <a:tcPr anchor="ctr"/>
                </a:tc>
                <a:extLst>
                  <a:ext uri="{0D108BD9-81ED-4DB2-BD59-A6C34878D82A}">
                    <a16:rowId xmlns:a16="http://schemas.microsoft.com/office/drawing/2014/main" val="1571604190"/>
                  </a:ext>
                </a:extLst>
              </a:tr>
              <a:tr h="605805">
                <a:tc>
                  <a:txBody>
                    <a:bodyPr/>
                    <a:lstStyle/>
                    <a:p>
                      <a:endParaRPr lang="es-GB" dirty="0"/>
                    </a:p>
                  </a:txBody>
                  <a:tcPr/>
                </a:tc>
                <a:tc>
                  <a:txBody>
                    <a:bodyPr/>
                    <a:lstStyle/>
                    <a:p>
                      <a:endParaRPr lang="es-GB" dirty="0"/>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4148442341"/>
                  </a:ext>
                </a:extLst>
              </a:tr>
              <a:tr h="605805">
                <a:tc>
                  <a:txBody>
                    <a:bodyPr/>
                    <a:lstStyle/>
                    <a:p>
                      <a:endParaRPr lang="es-GB"/>
                    </a:p>
                  </a:txBody>
                  <a:tcPr/>
                </a:tc>
                <a:tc>
                  <a:txBody>
                    <a:bodyPr/>
                    <a:lstStyle/>
                    <a:p>
                      <a:endParaRPr lang="es-GB"/>
                    </a:p>
                  </a:txBody>
                  <a:tcPr/>
                </a:tc>
                <a:tc>
                  <a:txBody>
                    <a:bodyPr/>
                    <a:lstStyle/>
                    <a:p>
                      <a:endParaRPr lang="es-GB" dirty="0"/>
                    </a:p>
                  </a:txBody>
                  <a:tcPr/>
                </a:tc>
                <a:tc>
                  <a:txBody>
                    <a:bodyPr/>
                    <a:lstStyle/>
                    <a:p>
                      <a:endParaRPr lang="es-GB"/>
                    </a:p>
                  </a:txBody>
                  <a:tcPr/>
                </a:tc>
                <a:extLst>
                  <a:ext uri="{0D108BD9-81ED-4DB2-BD59-A6C34878D82A}">
                    <a16:rowId xmlns:a16="http://schemas.microsoft.com/office/drawing/2014/main" val="100426871"/>
                  </a:ext>
                </a:extLst>
              </a:tr>
              <a:tr h="605805">
                <a:tc>
                  <a:txBody>
                    <a:bodyPr/>
                    <a:lstStyle/>
                    <a:p>
                      <a:endParaRPr lang="es-GB"/>
                    </a:p>
                  </a:txBody>
                  <a:tcPr/>
                </a:tc>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579477802"/>
                  </a:ext>
                </a:extLst>
              </a:tr>
              <a:tr h="605805">
                <a:tc>
                  <a:txBody>
                    <a:bodyPr/>
                    <a:lstStyle/>
                    <a:p>
                      <a:endParaRPr lang="es-GB"/>
                    </a:p>
                  </a:txBody>
                  <a:tcPr/>
                </a:tc>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2533808554"/>
                  </a:ext>
                </a:extLst>
              </a:tr>
              <a:tr h="605805">
                <a:tc>
                  <a:txBody>
                    <a:bodyPr/>
                    <a:lstStyle/>
                    <a:p>
                      <a:endParaRPr lang="es-GB"/>
                    </a:p>
                  </a:txBody>
                  <a:tcPr/>
                </a:tc>
                <a:tc>
                  <a:txBody>
                    <a:bodyPr/>
                    <a:lstStyle/>
                    <a:p>
                      <a:endParaRPr lang="es-GB"/>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3758992066"/>
                  </a:ext>
                </a:extLst>
              </a:tr>
              <a:tr h="605805">
                <a:tc>
                  <a:txBody>
                    <a:bodyPr/>
                    <a:lstStyle/>
                    <a:p>
                      <a:endParaRPr lang="es-GB"/>
                    </a:p>
                  </a:txBody>
                  <a:tcPr/>
                </a:tc>
                <a:tc>
                  <a:txBody>
                    <a:bodyPr/>
                    <a:lstStyle/>
                    <a:p>
                      <a:endParaRPr lang="es-GB"/>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4039549746"/>
                  </a:ext>
                </a:extLst>
              </a:tr>
            </a:tbl>
          </a:graphicData>
        </a:graphic>
      </p:graphicFrame>
      <p:sp>
        <p:nvSpPr>
          <p:cNvPr id="19" name="Action Button: Custom 20">
            <a:hlinkClick r:id="" action="ppaction://noaction" highlightClick="1">
              <a:snd r:embed="rId5" name="la mujer seria aprende china.wav"/>
            </a:hlinkClick>
            <a:extLst>
              <a:ext uri="{FF2B5EF4-FFF2-40B4-BE49-F238E27FC236}">
                <a16:creationId xmlns:a16="http://schemas.microsoft.com/office/drawing/2014/main" id="{08477CF2-FD4D-3D4C-9B24-D94E27A7FD65}"/>
              </a:ext>
            </a:extLst>
          </p:cNvPr>
          <p:cNvSpPr/>
          <p:nvPr/>
        </p:nvSpPr>
        <p:spPr>
          <a:xfrm>
            <a:off x="788481" y="2742035"/>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20">
            <a:hlinkClick r:id="" action="ppaction://noaction" highlightClick="1">
              <a:snd r:embed="rId6" name="está nervioso cuando habla el idioma.wav"/>
            </a:hlinkClick>
            <a:extLst>
              <a:ext uri="{FF2B5EF4-FFF2-40B4-BE49-F238E27FC236}">
                <a16:creationId xmlns:a16="http://schemas.microsoft.com/office/drawing/2014/main" id="{C15A471C-B57F-B94F-88A4-A2CCD28B921B}"/>
              </a:ext>
            </a:extLst>
          </p:cNvPr>
          <p:cNvSpPr/>
          <p:nvPr/>
        </p:nvSpPr>
        <p:spPr>
          <a:xfrm>
            <a:off x="788481" y="3332293"/>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20">
            <a:hlinkClick r:id="" action="ppaction://noaction" highlightClick="1">
              <a:snd r:embed="rId7" name="no entiendo bien la pregunta diez.wav"/>
            </a:hlinkClick>
            <a:extLst>
              <a:ext uri="{FF2B5EF4-FFF2-40B4-BE49-F238E27FC236}">
                <a16:creationId xmlns:a16="http://schemas.microsoft.com/office/drawing/2014/main" id="{610B3865-C1FB-964A-B319-D585D656E846}"/>
              </a:ext>
            </a:extLst>
          </p:cNvPr>
          <p:cNvSpPr/>
          <p:nvPr/>
        </p:nvSpPr>
        <p:spPr>
          <a:xfrm>
            <a:off x="788481" y="3922551"/>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20">
            <a:hlinkClick r:id="" action="ppaction://noaction" highlightClick="1">
              <a:snd r:embed="rId8" name="viajo con mi familia a Francia y a Italia en verano.wav"/>
            </a:hlinkClick>
            <a:extLst>
              <a:ext uri="{FF2B5EF4-FFF2-40B4-BE49-F238E27FC236}">
                <a16:creationId xmlns:a16="http://schemas.microsoft.com/office/drawing/2014/main" id="{CFF207E3-1221-9245-B8CA-7F059C27D525}"/>
              </a:ext>
            </a:extLst>
          </p:cNvPr>
          <p:cNvSpPr/>
          <p:nvPr/>
        </p:nvSpPr>
        <p:spPr>
          <a:xfrm>
            <a:off x="788481" y="4552826"/>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20">
            <a:hlinkClick r:id="" action="ppaction://noaction" highlightClick="1">
              <a:snd r:embed="rId9" name="el edificio está en un barrio precioso.wav"/>
            </a:hlinkClick>
            <a:extLst>
              <a:ext uri="{FF2B5EF4-FFF2-40B4-BE49-F238E27FC236}">
                <a16:creationId xmlns:a16="http://schemas.microsoft.com/office/drawing/2014/main" id="{026C6F15-BA7A-914E-8FD0-F8D2F25C158C}"/>
              </a:ext>
            </a:extLst>
          </p:cNvPr>
          <p:cNvSpPr/>
          <p:nvPr/>
        </p:nvSpPr>
        <p:spPr>
          <a:xfrm>
            <a:off x="788481" y="5143862"/>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4" name="Imagen 23">
            <a:extLst>
              <a:ext uri="{FF2B5EF4-FFF2-40B4-BE49-F238E27FC236}">
                <a16:creationId xmlns:a16="http://schemas.microsoft.com/office/drawing/2014/main" id="{DA70DED7-DC57-EA4F-B705-76A4141C5D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02518" y="2982738"/>
            <a:ext cx="1768562" cy="2296834"/>
          </a:xfrm>
          <a:prstGeom prst="rect">
            <a:avLst/>
          </a:prstGeom>
        </p:spPr>
      </p:pic>
      <p:sp>
        <p:nvSpPr>
          <p:cNvPr id="25" name="CuadroTexto 24">
            <a:extLst>
              <a:ext uri="{FF2B5EF4-FFF2-40B4-BE49-F238E27FC236}">
                <a16:creationId xmlns:a16="http://schemas.microsoft.com/office/drawing/2014/main" id="{3D8E2FAF-AAA0-6D46-96C2-55D859906EA1}"/>
              </a:ext>
            </a:extLst>
          </p:cNvPr>
          <p:cNvSpPr txBox="1"/>
          <p:nvPr/>
        </p:nvSpPr>
        <p:spPr>
          <a:xfrm>
            <a:off x="9944636" y="3691168"/>
            <a:ext cx="12843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prstClr val="white"/>
                </a:solidFill>
                <a:effectLst/>
                <a:uLnTx/>
                <a:uFillTx/>
                <a:latin typeface="Century Gothic" panose="020F0302020204030204"/>
                <a:ea typeface="+mn-ea"/>
                <a:cs typeface="+mn-cs"/>
              </a:rPr>
              <a:t>a, e, o</a:t>
            </a:r>
          </a:p>
        </p:txBody>
      </p:sp>
      <p:sp>
        <p:nvSpPr>
          <p:cNvPr id="26" name="Llamada ovalada 25">
            <a:extLst>
              <a:ext uri="{FF2B5EF4-FFF2-40B4-BE49-F238E27FC236}">
                <a16:creationId xmlns:a16="http://schemas.microsoft.com/office/drawing/2014/main" id="{33848ADD-6355-CD43-90CB-7A7F19B8ED67}"/>
              </a:ext>
            </a:extLst>
          </p:cNvPr>
          <p:cNvSpPr/>
          <p:nvPr/>
        </p:nvSpPr>
        <p:spPr>
          <a:xfrm>
            <a:off x="7792552" y="5279572"/>
            <a:ext cx="4098213" cy="889599"/>
          </a:xfrm>
          <a:prstGeom prst="wedgeEllipseCallout">
            <a:avLst>
              <a:gd name="adj1" fmla="val 16383"/>
              <a:gd name="adj2" fmla="val -7633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 e, o = strong/open vowels</a:t>
            </a:r>
          </a:p>
        </p:txBody>
      </p:sp>
      <p:sp>
        <p:nvSpPr>
          <p:cNvPr id="27" name="Llamada ovalada 26">
            <a:extLst>
              <a:ext uri="{FF2B5EF4-FFF2-40B4-BE49-F238E27FC236}">
                <a16:creationId xmlns:a16="http://schemas.microsoft.com/office/drawing/2014/main" id="{E0D242D2-C17E-904B-BCD8-C74FFB58A6E2}"/>
              </a:ext>
            </a:extLst>
          </p:cNvPr>
          <p:cNvSpPr/>
          <p:nvPr/>
        </p:nvSpPr>
        <p:spPr>
          <a:xfrm>
            <a:off x="7585444" y="2167559"/>
            <a:ext cx="4507818" cy="750676"/>
          </a:xfrm>
          <a:prstGeom prst="wedgeEllipseCallout">
            <a:avLst>
              <a:gd name="adj1" fmla="val 18346"/>
              <a:gd name="adj2" fmla="val -103834"/>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i, u =</a:t>
            </a:r>
            <a:endPar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weak/close</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d</a:t>
            </a: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vowels</a:t>
            </a:r>
          </a:p>
        </p:txBody>
      </p:sp>
      <p:pic>
        <p:nvPicPr>
          <p:cNvPr id="28" name="Picture 8" descr="green checkmark">
            <a:extLst>
              <a:ext uri="{FF2B5EF4-FFF2-40B4-BE49-F238E27FC236}">
                <a16:creationId xmlns:a16="http://schemas.microsoft.com/office/drawing/2014/main" id="{AC671612-8692-8C43-880B-757BAE4E4A4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03960" y="2742035"/>
            <a:ext cx="449548" cy="468280"/>
          </a:xfrm>
          <a:prstGeom prst="rect">
            <a:avLst/>
          </a:prstGeom>
        </p:spPr>
      </p:pic>
      <p:pic>
        <p:nvPicPr>
          <p:cNvPr id="29" name="Picture 8" descr="green checkmark">
            <a:extLst>
              <a:ext uri="{FF2B5EF4-FFF2-40B4-BE49-F238E27FC236}">
                <a16:creationId xmlns:a16="http://schemas.microsoft.com/office/drawing/2014/main" id="{6AF24CA6-0694-3F4D-BAD7-15ECE287C9E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207668" y="3328985"/>
            <a:ext cx="449548" cy="468280"/>
          </a:xfrm>
          <a:prstGeom prst="rect">
            <a:avLst/>
          </a:prstGeom>
        </p:spPr>
      </p:pic>
      <p:pic>
        <p:nvPicPr>
          <p:cNvPr id="30" name="Picture 8" descr="green checkmark">
            <a:extLst>
              <a:ext uri="{FF2B5EF4-FFF2-40B4-BE49-F238E27FC236}">
                <a16:creationId xmlns:a16="http://schemas.microsoft.com/office/drawing/2014/main" id="{5F9DEC59-5335-094E-B2C1-0A52FCAA909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23398" y="3922551"/>
            <a:ext cx="449548" cy="468280"/>
          </a:xfrm>
          <a:prstGeom prst="rect">
            <a:avLst/>
          </a:prstGeom>
        </p:spPr>
      </p:pic>
      <p:pic>
        <p:nvPicPr>
          <p:cNvPr id="31" name="Picture 8" descr="green checkmark">
            <a:extLst>
              <a:ext uri="{FF2B5EF4-FFF2-40B4-BE49-F238E27FC236}">
                <a16:creationId xmlns:a16="http://schemas.microsoft.com/office/drawing/2014/main" id="{0DE8809C-17A4-EC4E-808F-51CB72371BB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03960" y="4546211"/>
            <a:ext cx="449548" cy="468280"/>
          </a:xfrm>
          <a:prstGeom prst="rect">
            <a:avLst/>
          </a:prstGeom>
        </p:spPr>
      </p:pic>
      <p:pic>
        <p:nvPicPr>
          <p:cNvPr id="32" name="Picture 8" descr="green checkmark">
            <a:extLst>
              <a:ext uri="{FF2B5EF4-FFF2-40B4-BE49-F238E27FC236}">
                <a16:creationId xmlns:a16="http://schemas.microsoft.com/office/drawing/2014/main" id="{73D98F3B-8C9F-834A-826F-9E2573AB384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207668" y="5137247"/>
            <a:ext cx="449548" cy="468280"/>
          </a:xfrm>
          <a:prstGeom prst="rect">
            <a:avLst/>
          </a:prstGeom>
        </p:spPr>
      </p:pic>
      <p:sp>
        <p:nvSpPr>
          <p:cNvPr id="33" name="Action Button: Custom 20">
            <a:hlinkClick r:id="" action="ppaction://noaction" highlightClick="1">
              <a:snd r:embed="rId12" name="quien va a la tienda despues_.wav"/>
            </a:hlinkClick>
            <a:extLst>
              <a:ext uri="{FF2B5EF4-FFF2-40B4-BE49-F238E27FC236}">
                <a16:creationId xmlns:a16="http://schemas.microsoft.com/office/drawing/2014/main" id="{9397797D-3AF5-0B46-80B2-C0BDFB70BA55}"/>
              </a:ext>
            </a:extLst>
          </p:cNvPr>
          <p:cNvSpPr/>
          <p:nvPr/>
        </p:nvSpPr>
        <p:spPr>
          <a:xfrm>
            <a:off x="788481" y="5746533"/>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4" name="Picture 8" descr="green checkmark">
            <a:extLst>
              <a:ext uri="{FF2B5EF4-FFF2-40B4-BE49-F238E27FC236}">
                <a16:creationId xmlns:a16="http://schemas.microsoft.com/office/drawing/2014/main" id="{2DF6102D-9A73-AF4F-B8F1-0F69D0687B1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23398" y="5739918"/>
            <a:ext cx="449548" cy="468280"/>
          </a:xfrm>
          <a:prstGeom prst="rect">
            <a:avLst/>
          </a:prstGeom>
        </p:spPr>
      </p:pic>
    </p:spTree>
    <p:extLst>
      <p:ext uri="{BB962C8B-B14F-4D97-AF65-F5344CB8AC3E}">
        <p14:creationId xmlns:p14="http://schemas.microsoft.com/office/powerpoint/2010/main" val="43781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5" grpId="0"/>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491" y="1156263"/>
            <a:ext cx="10515600" cy="1325563"/>
          </a:xfrm>
        </p:spPr>
        <p:txBody>
          <a:bodyPr>
            <a:normAutofit/>
          </a:bodyPr>
          <a:lstStyle/>
          <a:p>
            <a:r>
              <a:rPr lang="en-US" sz="3600" b="1" dirty="0" err="1"/>
              <a:t>Ahora</a:t>
            </a:r>
            <a:r>
              <a:rPr lang="en-US" sz="3600" b="1" dirty="0"/>
              <a:t> </a:t>
            </a:r>
            <a:r>
              <a:rPr lang="en-US" sz="3600" b="1" dirty="0" err="1"/>
              <a:t>pronuncia</a:t>
            </a:r>
            <a:r>
              <a:rPr lang="en-US" sz="3600" b="1" dirty="0"/>
              <a:t> las </a:t>
            </a:r>
            <a:r>
              <a:rPr lang="en-US" sz="3600" b="1" dirty="0" err="1"/>
              <a:t>frases</a:t>
            </a:r>
            <a:r>
              <a:rPr lang="en-US" sz="3600" b="1" dirty="0"/>
              <a:t>.</a:t>
            </a:r>
            <a:endParaRPr lang="en-GB" sz="3600" dirty="0"/>
          </a:p>
        </p:txBody>
      </p:sp>
      <p:sp>
        <p:nvSpPr>
          <p:cNvPr id="3" name="Content Placeholder 2"/>
          <p:cNvSpPr>
            <a:spLocks noGrp="1"/>
          </p:cNvSpPr>
          <p:nvPr>
            <p:ph idx="1"/>
          </p:nvPr>
        </p:nvSpPr>
        <p:spPr>
          <a:xfrm>
            <a:off x="810491" y="2330788"/>
            <a:ext cx="10515600" cy="3294157"/>
          </a:xfrm>
        </p:spPr>
        <p:txBody>
          <a:bodyPr/>
          <a:lstStyle/>
          <a:p>
            <a:pPr>
              <a:buAutoNum type="arabicPeriod"/>
            </a:pPr>
            <a:r>
              <a:rPr lang="en-GB" dirty="0">
                <a:solidFill>
                  <a:srgbClr val="002060"/>
                </a:solidFill>
              </a:rPr>
              <a:t> La </a:t>
            </a:r>
            <a:r>
              <a:rPr lang="en-GB" dirty="0" err="1">
                <a:solidFill>
                  <a:srgbClr val="002060"/>
                </a:solidFill>
              </a:rPr>
              <a:t>mujer</a:t>
            </a:r>
            <a:r>
              <a:rPr lang="en-GB" dirty="0">
                <a:solidFill>
                  <a:srgbClr val="002060"/>
                </a:solidFill>
              </a:rPr>
              <a:t> </a:t>
            </a:r>
            <a:r>
              <a:rPr lang="en-GB" dirty="0" err="1">
                <a:solidFill>
                  <a:srgbClr val="002060"/>
                </a:solidFill>
              </a:rPr>
              <a:t>ser</a:t>
            </a:r>
            <a:r>
              <a:rPr lang="en-GB" b="1" dirty="0" err="1">
                <a:solidFill>
                  <a:srgbClr val="002060"/>
                </a:solidFill>
              </a:rPr>
              <a:t>ia</a:t>
            </a:r>
            <a:r>
              <a:rPr lang="en-GB" dirty="0">
                <a:solidFill>
                  <a:srgbClr val="002060"/>
                </a:solidFill>
              </a:rPr>
              <a:t> </a:t>
            </a:r>
            <a:r>
              <a:rPr lang="en-GB" dirty="0" err="1">
                <a:solidFill>
                  <a:srgbClr val="002060"/>
                </a:solidFill>
              </a:rPr>
              <a:t>aprende</a:t>
            </a:r>
            <a:r>
              <a:rPr lang="en-GB" dirty="0">
                <a:solidFill>
                  <a:srgbClr val="002060"/>
                </a:solidFill>
              </a:rPr>
              <a:t> chino.</a:t>
            </a:r>
          </a:p>
          <a:p>
            <a:pPr>
              <a:buAutoNum type="arabicPeriod"/>
            </a:pPr>
            <a:r>
              <a:rPr lang="es-ES" dirty="0">
                <a:solidFill>
                  <a:srgbClr val="002060"/>
                </a:solidFill>
              </a:rPr>
              <a:t> Está nerv</a:t>
            </a:r>
            <a:r>
              <a:rPr lang="es-ES" b="1" dirty="0">
                <a:solidFill>
                  <a:srgbClr val="002060"/>
                </a:solidFill>
              </a:rPr>
              <a:t>io</a:t>
            </a:r>
            <a:r>
              <a:rPr lang="es-ES" dirty="0">
                <a:solidFill>
                  <a:srgbClr val="002060"/>
                </a:solidFill>
              </a:rPr>
              <a:t>so cuando habla el id</a:t>
            </a:r>
            <a:r>
              <a:rPr lang="es-ES" b="1" dirty="0">
                <a:solidFill>
                  <a:srgbClr val="002060"/>
                </a:solidFill>
              </a:rPr>
              <a:t>io</a:t>
            </a:r>
            <a:r>
              <a:rPr lang="es-ES" dirty="0">
                <a:solidFill>
                  <a:srgbClr val="002060"/>
                </a:solidFill>
              </a:rPr>
              <a:t>ma.</a:t>
            </a:r>
          </a:p>
          <a:p>
            <a:pPr>
              <a:buAutoNum type="arabicPeriod"/>
            </a:pPr>
            <a:r>
              <a:rPr lang="es-ES" dirty="0">
                <a:solidFill>
                  <a:srgbClr val="002060"/>
                </a:solidFill>
              </a:rPr>
              <a:t> No ent</a:t>
            </a:r>
            <a:r>
              <a:rPr lang="es-ES" b="1" dirty="0">
                <a:solidFill>
                  <a:srgbClr val="002060"/>
                </a:solidFill>
              </a:rPr>
              <a:t>ie</a:t>
            </a:r>
            <a:r>
              <a:rPr lang="es-ES" dirty="0">
                <a:solidFill>
                  <a:srgbClr val="002060"/>
                </a:solidFill>
              </a:rPr>
              <a:t>ndo b</a:t>
            </a:r>
            <a:r>
              <a:rPr lang="es-ES" b="1" dirty="0">
                <a:solidFill>
                  <a:srgbClr val="002060"/>
                </a:solidFill>
              </a:rPr>
              <a:t>ie</a:t>
            </a:r>
            <a:r>
              <a:rPr lang="es-ES" dirty="0">
                <a:solidFill>
                  <a:srgbClr val="002060"/>
                </a:solidFill>
              </a:rPr>
              <a:t>n la pregunta d</a:t>
            </a:r>
            <a:r>
              <a:rPr lang="es-ES" b="1" dirty="0">
                <a:solidFill>
                  <a:srgbClr val="002060"/>
                </a:solidFill>
              </a:rPr>
              <a:t>ie</a:t>
            </a:r>
            <a:r>
              <a:rPr lang="es-ES" dirty="0">
                <a:solidFill>
                  <a:srgbClr val="002060"/>
                </a:solidFill>
              </a:rPr>
              <a:t>z. </a:t>
            </a:r>
          </a:p>
          <a:p>
            <a:pPr>
              <a:buAutoNum type="arabicPeriod"/>
            </a:pPr>
            <a:r>
              <a:rPr lang="en-US" dirty="0">
                <a:solidFill>
                  <a:srgbClr val="002060"/>
                </a:solidFill>
              </a:rPr>
              <a:t> </a:t>
            </a:r>
            <a:r>
              <a:rPr lang="en-US" dirty="0" err="1">
                <a:solidFill>
                  <a:srgbClr val="002060"/>
                </a:solidFill>
              </a:rPr>
              <a:t>Viajo</a:t>
            </a:r>
            <a:r>
              <a:rPr lang="en-US" dirty="0">
                <a:solidFill>
                  <a:srgbClr val="002060"/>
                </a:solidFill>
              </a:rPr>
              <a:t> con mi </a:t>
            </a:r>
            <a:r>
              <a:rPr lang="en-US" dirty="0" err="1">
                <a:solidFill>
                  <a:srgbClr val="002060"/>
                </a:solidFill>
              </a:rPr>
              <a:t>famil</a:t>
            </a:r>
            <a:r>
              <a:rPr lang="en-US" b="1" dirty="0" err="1">
                <a:solidFill>
                  <a:srgbClr val="002060"/>
                </a:solidFill>
              </a:rPr>
              <a:t>ia</a:t>
            </a:r>
            <a:r>
              <a:rPr lang="en-US" dirty="0">
                <a:solidFill>
                  <a:srgbClr val="002060"/>
                </a:solidFill>
              </a:rPr>
              <a:t> a </a:t>
            </a:r>
            <a:r>
              <a:rPr lang="en-US" dirty="0" err="1">
                <a:solidFill>
                  <a:srgbClr val="002060"/>
                </a:solidFill>
              </a:rPr>
              <a:t>Franc</a:t>
            </a:r>
            <a:r>
              <a:rPr lang="en-US" b="1" dirty="0" err="1">
                <a:solidFill>
                  <a:srgbClr val="002060"/>
                </a:solidFill>
              </a:rPr>
              <a:t>ia</a:t>
            </a:r>
            <a:r>
              <a:rPr lang="en-US" dirty="0">
                <a:solidFill>
                  <a:srgbClr val="002060"/>
                </a:solidFill>
              </a:rPr>
              <a:t> y a Ital</a:t>
            </a:r>
            <a:r>
              <a:rPr lang="en-US" b="1" dirty="0">
                <a:solidFill>
                  <a:srgbClr val="002060"/>
                </a:solidFill>
              </a:rPr>
              <a:t>ia</a:t>
            </a:r>
            <a:r>
              <a:rPr lang="en-US" dirty="0">
                <a:solidFill>
                  <a:srgbClr val="002060"/>
                </a:solidFill>
              </a:rPr>
              <a:t> </a:t>
            </a:r>
            <a:r>
              <a:rPr lang="en-US" dirty="0" err="1">
                <a:solidFill>
                  <a:srgbClr val="002060"/>
                </a:solidFill>
              </a:rPr>
              <a:t>en</a:t>
            </a:r>
            <a:r>
              <a:rPr lang="en-US" dirty="0">
                <a:solidFill>
                  <a:srgbClr val="002060"/>
                </a:solidFill>
              </a:rPr>
              <a:t> </a:t>
            </a:r>
            <a:r>
              <a:rPr lang="en-US" dirty="0" err="1">
                <a:solidFill>
                  <a:srgbClr val="002060"/>
                </a:solidFill>
              </a:rPr>
              <a:t>verano</a:t>
            </a:r>
            <a:r>
              <a:rPr lang="en-US" dirty="0">
                <a:solidFill>
                  <a:srgbClr val="002060"/>
                </a:solidFill>
              </a:rPr>
              <a:t>.</a:t>
            </a:r>
          </a:p>
          <a:p>
            <a:pPr>
              <a:buAutoNum type="arabicPeriod"/>
            </a:pPr>
            <a:r>
              <a:rPr lang="en-US" dirty="0">
                <a:solidFill>
                  <a:srgbClr val="002060"/>
                </a:solidFill>
              </a:rPr>
              <a:t> El </a:t>
            </a:r>
            <a:r>
              <a:rPr lang="en-US" dirty="0" err="1">
                <a:solidFill>
                  <a:srgbClr val="002060"/>
                </a:solidFill>
              </a:rPr>
              <a:t>edific</a:t>
            </a:r>
            <a:r>
              <a:rPr lang="en-US" b="1" dirty="0" err="1">
                <a:solidFill>
                  <a:srgbClr val="002060"/>
                </a:solidFill>
              </a:rPr>
              <a:t>io</a:t>
            </a:r>
            <a:r>
              <a:rPr lang="en-US" dirty="0">
                <a:solidFill>
                  <a:srgbClr val="002060"/>
                </a:solidFill>
              </a:rPr>
              <a:t> </a:t>
            </a:r>
            <a:r>
              <a:rPr lang="en-US" dirty="0" err="1">
                <a:solidFill>
                  <a:srgbClr val="002060"/>
                </a:solidFill>
              </a:rPr>
              <a:t>está</a:t>
            </a:r>
            <a:r>
              <a:rPr lang="en-US" dirty="0">
                <a:solidFill>
                  <a:srgbClr val="002060"/>
                </a:solidFill>
              </a:rPr>
              <a:t> </a:t>
            </a:r>
            <a:r>
              <a:rPr lang="en-US" dirty="0" err="1">
                <a:solidFill>
                  <a:srgbClr val="002060"/>
                </a:solidFill>
              </a:rPr>
              <a:t>en</a:t>
            </a:r>
            <a:r>
              <a:rPr lang="en-US" dirty="0">
                <a:solidFill>
                  <a:srgbClr val="002060"/>
                </a:solidFill>
              </a:rPr>
              <a:t> un barr</a:t>
            </a:r>
            <a:r>
              <a:rPr lang="en-US" b="1" dirty="0">
                <a:solidFill>
                  <a:srgbClr val="002060"/>
                </a:solidFill>
              </a:rPr>
              <a:t>io</a:t>
            </a:r>
            <a:r>
              <a:rPr lang="en-US" dirty="0">
                <a:solidFill>
                  <a:srgbClr val="002060"/>
                </a:solidFill>
              </a:rPr>
              <a:t> </a:t>
            </a:r>
            <a:r>
              <a:rPr lang="en-US" dirty="0" err="1">
                <a:solidFill>
                  <a:srgbClr val="002060"/>
                </a:solidFill>
              </a:rPr>
              <a:t>prec</a:t>
            </a:r>
            <a:r>
              <a:rPr lang="en-US" b="1" dirty="0" err="1">
                <a:solidFill>
                  <a:srgbClr val="002060"/>
                </a:solidFill>
              </a:rPr>
              <a:t>io</a:t>
            </a:r>
            <a:r>
              <a:rPr lang="en-US" dirty="0" err="1">
                <a:solidFill>
                  <a:srgbClr val="002060"/>
                </a:solidFill>
              </a:rPr>
              <a:t>so</a:t>
            </a:r>
            <a:r>
              <a:rPr lang="en-US" dirty="0">
                <a:solidFill>
                  <a:srgbClr val="002060"/>
                </a:solidFill>
              </a:rPr>
              <a:t>.</a:t>
            </a:r>
          </a:p>
          <a:p>
            <a:pPr>
              <a:buAutoNum type="arabicPeriod"/>
            </a:pPr>
            <a:r>
              <a:rPr lang="en-US" dirty="0">
                <a:solidFill>
                  <a:srgbClr val="002060"/>
                </a:solidFill>
              </a:rPr>
              <a:t> ¿</a:t>
            </a:r>
            <a:r>
              <a:rPr lang="en-US" dirty="0" err="1">
                <a:solidFill>
                  <a:srgbClr val="002060"/>
                </a:solidFill>
              </a:rPr>
              <a:t>Quién</a:t>
            </a:r>
            <a:r>
              <a:rPr lang="en-US" dirty="0">
                <a:solidFill>
                  <a:srgbClr val="002060"/>
                </a:solidFill>
              </a:rPr>
              <a:t> va a la </a:t>
            </a:r>
            <a:r>
              <a:rPr lang="en-US" dirty="0" err="1">
                <a:solidFill>
                  <a:srgbClr val="002060"/>
                </a:solidFill>
              </a:rPr>
              <a:t>t</a:t>
            </a:r>
            <a:r>
              <a:rPr lang="en-US" b="1" dirty="0" err="1">
                <a:solidFill>
                  <a:srgbClr val="002060"/>
                </a:solidFill>
              </a:rPr>
              <a:t>ie</a:t>
            </a:r>
            <a:r>
              <a:rPr lang="en-US" dirty="0" err="1">
                <a:solidFill>
                  <a:srgbClr val="002060"/>
                </a:solidFill>
              </a:rPr>
              <a:t>nda</a:t>
            </a:r>
            <a:r>
              <a:rPr lang="en-US" dirty="0">
                <a:solidFill>
                  <a:srgbClr val="002060"/>
                </a:solidFill>
              </a:rPr>
              <a:t> </a:t>
            </a:r>
            <a:r>
              <a:rPr lang="en-US" dirty="0" err="1">
                <a:solidFill>
                  <a:srgbClr val="002060"/>
                </a:solidFill>
              </a:rPr>
              <a:t>después</a:t>
            </a:r>
            <a:r>
              <a:rPr lang="en-US" dirty="0">
                <a:solidFill>
                  <a:srgbClr val="002060"/>
                </a:solidFill>
              </a:rPr>
              <a:t>? </a:t>
            </a:r>
            <a:r>
              <a:rPr lang="en-US" dirty="0" err="1">
                <a:solidFill>
                  <a:srgbClr val="002060"/>
                </a:solidFill>
              </a:rPr>
              <a:t>Voy</a:t>
            </a:r>
            <a:r>
              <a:rPr lang="en-US" dirty="0">
                <a:solidFill>
                  <a:srgbClr val="002060"/>
                </a:solidFill>
              </a:rPr>
              <a:t> a </a:t>
            </a:r>
            <a:r>
              <a:rPr lang="en-US" dirty="0" err="1">
                <a:solidFill>
                  <a:srgbClr val="002060"/>
                </a:solidFill>
              </a:rPr>
              <a:t>comprar</a:t>
            </a:r>
            <a:r>
              <a:rPr lang="en-US" dirty="0">
                <a:solidFill>
                  <a:srgbClr val="002060"/>
                </a:solidFill>
              </a:rPr>
              <a:t> </a:t>
            </a:r>
            <a:r>
              <a:rPr lang="en-US" dirty="0" err="1">
                <a:solidFill>
                  <a:srgbClr val="002060"/>
                </a:solidFill>
              </a:rPr>
              <a:t>algo</a:t>
            </a:r>
            <a:r>
              <a:rPr lang="en-US" dirty="0">
                <a:solidFill>
                  <a:srgbClr val="002060"/>
                </a:solidFill>
              </a:rPr>
              <a:t>.</a:t>
            </a: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9864436" y="261862"/>
            <a:ext cx="18143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4458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10424160" cy="1325562"/>
          </a:xfrm>
          <a:prstGeom prst="rect">
            <a:avLst/>
          </a:prstGeom>
        </p:spPr>
      </p:pic>
      <p:sp>
        <p:nvSpPr>
          <p:cNvPr id="2" name="Title 1"/>
          <p:cNvSpPr>
            <a:spLocks noGrp="1"/>
          </p:cNvSpPr>
          <p:nvPr>
            <p:ph type="title"/>
          </p:nvPr>
        </p:nvSpPr>
        <p:spPr>
          <a:xfrm>
            <a:off x="111782" y="101250"/>
            <a:ext cx="8825741" cy="1325563"/>
          </a:xfrm>
        </p:spPr>
        <p:txBody>
          <a:bodyPr>
            <a:normAutofit/>
          </a:bodyPr>
          <a:lstStyle/>
          <a:p>
            <a:r>
              <a:rPr lang="en-GB" sz="3600" dirty="0">
                <a:solidFill>
                  <a:prstClr val="white"/>
                </a:solidFill>
              </a:rPr>
              <a:t>Weak vowel sounds next to strong vowel sounds [</a:t>
            </a:r>
            <a:r>
              <a:rPr lang="en-GB" sz="3600" dirty="0" err="1">
                <a:solidFill>
                  <a:prstClr val="white"/>
                </a:solidFill>
              </a:rPr>
              <a:t>ia</a:t>
            </a:r>
            <a:r>
              <a:rPr lang="en-GB" sz="3600" dirty="0">
                <a:solidFill>
                  <a:prstClr val="white"/>
                </a:solidFill>
              </a:rPr>
              <a:t>], [</a:t>
            </a:r>
            <a:r>
              <a:rPr lang="en-GB" sz="3600" dirty="0" err="1">
                <a:solidFill>
                  <a:prstClr val="white"/>
                </a:solidFill>
              </a:rPr>
              <a:t>ie</a:t>
            </a:r>
            <a:r>
              <a:rPr lang="en-GB" sz="3600" dirty="0">
                <a:solidFill>
                  <a:prstClr val="white"/>
                </a:solidFill>
              </a:rPr>
              <a:t>], [ai], [</a:t>
            </a:r>
            <a:r>
              <a:rPr lang="en-GB" sz="3600" dirty="0" err="1">
                <a:solidFill>
                  <a:prstClr val="white"/>
                </a:solidFill>
              </a:rPr>
              <a:t>ei</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75400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ennis Court, Tennis, Net, Court, Sport, Field, Grass">
            <a:extLst>
              <a:ext uri="{FF2B5EF4-FFF2-40B4-BE49-F238E27FC236}">
                <a16:creationId xmlns:a16="http://schemas.microsoft.com/office/drawing/2014/main" id="{F7878E00-2756-934A-BA23-1670DA23AB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7508" y="3902208"/>
            <a:ext cx="2764492" cy="2764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4222" y="407453"/>
            <a:ext cx="10515600" cy="1325563"/>
          </a:xfrm>
        </p:spPr>
        <p:txBody>
          <a:bodyPr>
            <a:normAutofit/>
          </a:bodyPr>
          <a:lstStyle/>
          <a:p>
            <a:r>
              <a:rPr lang="en-GB" sz="2000" dirty="0"/>
              <a:t>Lee las </a:t>
            </a:r>
            <a:r>
              <a:rPr lang="en-GB" sz="2000" dirty="0" err="1"/>
              <a:t>frases</a:t>
            </a:r>
            <a:r>
              <a:rPr lang="en-GB" sz="2000" dirty="0"/>
              <a:t> con un/a </a:t>
            </a:r>
            <a:r>
              <a:rPr lang="en-GB" sz="2000" dirty="0" err="1"/>
              <a:t>compañero</a:t>
            </a:r>
            <a:r>
              <a:rPr lang="en-GB" sz="2000" dirty="0"/>
              <a:t>/a. Toma </a:t>
            </a:r>
            <a:r>
              <a:rPr lang="en-GB" sz="2000" dirty="0" err="1"/>
              <a:t>turnos</a:t>
            </a:r>
            <a:r>
              <a:rPr lang="en-GB" sz="2000" dirty="0"/>
              <a:t>.</a:t>
            </a:r>
          </a:p>
        </p:txBody>
      </p:sp>
      <p:sp>
        <p:nvSpPr>
          <p:cNvPr id="6" name="Rounded Rectangular Callout 5"/>
          <p:cNvSpPr/>
          <p:nvPr/>
        </p:nvSpPr>
        <p:spPr>
          <a:xfrm>
            <a:off x="244222" y="1346520"/>
            <a:ext cx="3357277" cy="654389"/>
          </a:xfrm>
          <a:prstGeom prst="wedgeRoundRectCallout">
            <a:avLst>
              <a:gd name="adj1" fmla="val -53937"/>
              <a:gd name="adj2" fmla="val 355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1. ¿</a:t>
            </a:r>
            <a:r>
              <a:rPr lang="en-GB" sz="2000" dirty="0" err="1">
                <a:solidFill>
                  <a:srgbClr val="002060"/>
                </a:solidFill>
              </a:rPr>
              <a:t>Necesit</a:t>
            </a:r>
            <a:r>
              <a:rPr lang="en-GB" sz="2000" b="1" dirty="0" err="1">
                <a:solidFill>
                  <a:srgbClr val="002060"/>
                </a:solidFill>
              </a:rPr>
              <a:t>ái</a:t>
            </a:r>
            <a:r>
              <a:rPr lang="en-GB" sz="2000" dirty="0" err="1">
                <a:solidFill>
                  <a:srgbClr val="002060"/>
                </a:solidFill>
              </a:rPr>
              <a:t>s</a:t>
            </a:r>
            <a:r>
              <a:rPr lang="en-GB" sz="2000" dirty="0">
                <a:solidFill>
                  <a:srgbClr val="002060"/>
                </a:solidFill>
              </a:rPr>
              <a:t> </a:t>
            </a:r>
            <a:r>
              <a:rPr lang="en-GB" sz="2000" dirty="0" err="1">
                <a:solidFill>
                  <a:srgbClr val="002060"/>
                </a:solidFill>
              </a:rPr>
              <a:t>mejorar</a:t>
            </a:r>
            <a:r>
              <a:rPr lang="en-GB" sz="2000" dirty="0">
                <a:solidFill>
                  <a:srgbClr val="002060"/>
                </a:solidFill>
              </a:rPr>
              <a:t>?</a:t>
            </a:r>
          </a:p>
        </p:txBody>
      </p:sp>
      <p:sp>
        <p:nvSpPr>
          <p:cNvPr id="8" name="Rounded Rectangular Callout 7"/>
          <p:cNvSpPr/>
          <p:nvPr/>
        </p:nvSpPr>
        <p:spPr>
          <a:xfrm>
            <a:off x="3763031" y="1346520"/>
            <a:ext cx="3026390" cy="654389"/>
          </a:xfrm>
          <a:prstGeom prst="wedgeRoundRectCallout">
            <a:avLst>
              <a:gd name="adj1" fmla="val 53353"/>
              <a:gd name="adj2" fmla="val 4001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Sí</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perdemos</a:t>
            </a:r>
            <a:r>
              <a:rPr lang="en-GB" sz="2000" dirty="0">
                <a:solidFill>
                  <a:srgbClr val="002060"/>
                </a:solidFill>
              </a:rPr>
              <a:t> </a:t>
            </a:r>
            <a:r>
              <a:rPr lang="en-GB" sz="2000" dirty="0" err="1">
                <a:solidFill>
                  <a:srgbClr val="002060"/>
                </a:solidFill>
              </a:rPr>
              <a:t>s</a:t>
            </a:r>
            <a:r>
              <a:rPr lang="en-GB" sz="2000" b="1" dirty="0" err="1">
                <a:solidFill>
                  <a:srgbClr val="002060"/>
                </a:solidFill>
              </a:rPr>
              <a:t>ie</a:t>
            </a:r>
            <a:r>
              <a:rPr lang="en-GB" sz="2000" dirty="0" err="1">
                <a:solidFill>
                  <a:srgbClr val="002060"/>
                </a:solidFill>
              </a:rPr>
              <a:t>mpre</a:t>
            </a:r>
            <a:r>
              <a:rPr lang="en-GB" sz="2000" dirty="0">
                <a:solidFill>
                  <a:srgbClr val="002060"/>
                </a:solidFill>
              </a:rPr>
              <a:t>.</a:t>
            </a:r>
          </a:p>
        </p:txBody>
      </p:sp>
      <p:sp>
        <p:nvSpPr>
          <p:cNvPr id="9" name="Rounded Rectangular Callout 8"/>
          <p:cNvSpPr/>
          <p:nvPr/>
        </p:nvSpPr>
        <p:spPr>
          <a:xfrm>
            <a:off x="244223" y="2181092"/>
            <a:ext cx="2993248" cy="654389"/>
          </a:xfrm>
          <a:prstGeom prst="wedgeRoundRectCallout">
            <a:avLst>
              <a:gd name="adj1" fmla="val -53937"/>
              <a:gd name="adj2" fmla="val 3558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2. ¿</a:t>
            </a:r>
            <a:r>
              <a:rPr lang="en-GB" sz="2000" dirty="0" err="1">
                <a:solidFill>
                  <a:srgbClr val="002060"/>
                </a:solidFill>
              </a:rPr>
              <a:t>Pref</a:t>
            </a:r>
            <a:r>
              <a:rPr lang="en-GB" sz="2000" b="1" dirty="0" err="1">
                <a:solidFill>
                  <a:srgbClr val="002060"/>
                </a:solidFill>
              </a:rPr>
              <a:t>ie</a:t>
            </a:r>
            <a:r>
              <a:rPr lang="en-GB" sz="2000" dirty="0" err="1">
                <a:solidFill>
                  <a:srgbClr val="002060"/>
                </a:solidFill>
              </a:rPr>
              <a:t>res</a:t>
            </a:r>
            <a:r>
              <a:rPr lang="en-GB" sz="2000" dirty="0">
                <a:solidFill>
                  <a:srgbClr val="002060"/>
                </a:solidFill>
              </a:rPr>
              <a:t> el </a:t>
            </a:r>
            <a:r>
              <a:rPr lang="en-GB" sz="2000" dirty="0" err="1">
                <a:solidFill>
                  <a:srgbClr val="002060"/>
                </a:solidFill>
              </a:rPr>
              <a:t>tenis</a:t>
            </a:r>
            <a:r>
              <a:rPr lang="en-GB" sz="2000" dirty="0">
                <a:solidFill>
                  <a:srgbClr val="002060"/>
                </a:solidFill>
              </a:rPr>
              <a:t> a los </a:t>
            </a:r>
            <a:r>
              <a:rPr lang="en-GB" sz="2000" dirty="0" err="1">
                <a:solidFill>
                  <a:srgbClr val="002060"/>
                </a:solidFill>
              </a:rPr>
              <a:t>otros</a:t>
            </a:r>
            <a:r>
              <a:rPr lang="en-GB" sz="2000" dirty="0">
                <a:solidFill>
                  <a:srgbClr val="002060"/>
                </a:solidFill>
              </a:rPr>
              <a:t> </a:t>
            </a:r>
            <a:r>
              <a:rPr lang="en-GB" sz="2000" dirty="0" err="1">
                <a:solidFill>
                  <a:srgbClr val="002060"/>
                </a:solidFill>
              </a:rPr>
              <a:t>deportes</a:t>
            </a:r>
            <a:r>
              <a:rPr lang="en-GB" sz="2000" dirty="0">
                <a:solidFill>
                  <a:srgbClr val="002060"/>
                </a:solidFill>
              </a:rPr>
              <a:t>?</a:t>
            </a:r>
          </a:p>
        </p:txBody>
      </p:sp>
      <p:sp>
        <p:nvSpPr>
          <p:cNvPr id="10" name="Rounded Rectangular Callout 9"/>
          <p:cNvSpPr/>
          <p:nvPr/>
        </p:nvSpPr>
        <p:spPr>
          <a:xfrm>
            <a:off x="3409703" y="2181092"/>
            <a:ext cx="5836966" cy="654389"/>
          </a:xfrm>
          <a:prstGeom prst="wedgeRoundRectCallout">
            <a:avLst>
              <a:gd name="adj1" fmla="val 53353"/>
              <a:gd name="adj2" fmla="val 400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Me </a:t>
            </a:r>
            <a:r>
              <a:rPr lang="en-GB" sz="2000" dirty="0" err="1">
                <a:solidFill>
                  <a:srgbClr val="002060"/>
                </a:solidFill>
              </a:rPr>
              <a:t>encantan</a:t>
            </a:r>
            <a:r>
              <a:rPr lang="en-GB" sz="2000" dirty="0">
                <a:solidFill>
                  <a:srgbClr val="002060"/>
                </a:solidFill>
              </a:rPr>
              <a:t> los </a:t>
            </a:r>
            <a:r>
              <a:rPr lang="en-GB" sz="2000" dirty="0" err="1">
                <a:solidFill>
                  <a:srgbClr val="002060"/>
                </a:solidFill>
              </a:rPr>
              <a:t>deportes</a:t>
            </a:r>
            <a:r>
              <a:rPr lang="en-GB" sz="2000" dirty="0">
                <a:solidFill>
                  <a:srgbClr val="002060"/>
                </a:solidFill>
              </a:rPr>
              <a:t> al </a:t>
            </a:r>
            <a:r>
              <a:rPr lang="en-GB" sz="2000" b="1" dirty="0" err="1">
                <a:solidFill>
                  <a:srgbClr val="002060"/>
                </a:solidFill>
              </a:rPr>
              <a:t>ai</a:t>
            </a:r>
            <a:r>
              <a:rPr lang="en-GB" sz="2000" dirty="0" err="1">
                <a:solidFill>
                  <a:srgbClr val="002060"/>
                </a:solidFill>
              </a:rPr>
              <a:t>re</a:t>
            </a:r>
            <a:r>
              <a:rPr lang="en-GB" sz="2000" dirty="0">
                <a:solidFill>
                  <a:srgbClr val="002060"/>
                </a:solidFill>
              </a:rPr>
              <a:t> libre* </a:t>
            </a:r>
            <a:r>
              <a:rPr lang="en-GB" sz="2000" dirty="0" err="1">
                <a:solidFill>
                  <a:srgbClr val="002060"/>
                </a:solidFill>
              </a:rPr>
              <a:t>en</a:t>
            </a:r>
            <a:r>
              <a:rPr lang="en-GB" sz="2000" dirty="0">
                <a:solidFill>
                  <a:srgbClr val="002060"/>
                </a:solidFill>
              </a:rPr>
              <a:t> </a:t>
            </a:r>
            <a:r>
              <a:rPr lang="en-GB" sz="2000" dirty="0" err="1">
                <a:solidFill>
                  <a:srgbClr val="002060"/>
                </a:solidFill>
              </a:rPr>
              <a:t>verano</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normalmente</a:t>
            </a:r>
            <a:r>
              <a:rPr lang="en-GB" sz="2000" dirty="0">
                <a:solidFill>
                  <a:srgbClr val="002060"/>
                </a:solidFill>
              </a:rPr>
              <a:t> no hay </a:t>
            </a:r>
            <a:r>
              <a:rPr lang="en-GB" sz="2000" dirty="0" err="1">
                <a:solidFill>
                  <a:srgbClr val="002060"/>
                </a:solidFill>
              </a:rPr>
              <a:t>lluv</a:t>
            </a:r>
            <a:r>
              <a:rPr lang="en-GB" sz="2000" b="1" dirty="0" err="1">
                <a:solidFill>
                  <a:srgbClr val="002060"/>
                </a:solidFill>
              </a:rPr>
              <a:t>ia</a:t>
            </a:r>
            <a:r>
              <a:rPr lang="en-GB" sz="2000" dirty="0">
                <a:solidFill>
                  <a:srgbClr val="002060"/>
                </a:solidFill>
              </a:rPr>
              <a:t>.</a:t>
            </a:r>
          </a:p>
        </p:txBody>
      </p:sp>
      <p:sp>
        <p:nvSpPr>
          <p:cNvPr id="11" name="Rounded Rectangular Callout 10"/>
          <p:cNvSpPr/>
          <p:nvPr/>
        </p:nvSpPr>
        <p:spPr>
          <a:xfrm>
            <a:off x="244222" y="3072475"/>
            <a:ext cx="3882008" cy="654389"/>
          </a:xfrm>
          <a:prstGeom prst="wedgeRoundRectCallout">
            <a:avLst>
              <a:gd name="adj1" fmla="val -53937"/>
              <a:gd name="adj2" fmla="val 355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3</a:t>
            </a:r>
            <a:r>
              <a:rPr lang="en-GB" sz="2000">
                <a:solidFill>
                  <a:srgbClr val="002060"/>
                </a:solidFill>
              </a:rPr>
              <a:t>. ¿Ganas </a:t>
            </a:r>
            <a:r>
              <a:rPr lang="en-GB" sz="2000" dirty="0" err="1">
                <a:solidFill>
                  <a:srgbClr val="002060"/>
                </a:solidFill>
              </a:rPr>
              <a:t>muchos</a:t>
            </a:r>
            <a:r>
              <a:rPr lang="en-GB" sz="2000" dirty="0">
                <a:solidFill>
                  <a:srgbClr val="002060"/>
                </a:solidFill>
              </a:rPr>
              <a:t> </a:t>
            </a:r>
            <a:r>
              <a:rPr lang="en-GB" sz="2000" dirty="0" err="1">
                <a:solidFill>
                  <a:srgbClr val="002060"/>
                </a:solidFill>
              </a:rPr>
              <a:t>partidos</a:t>
            </a:r>
            <a:r>
              <a:rPr lang="en-GB" sz="2000" dirty="0">
                <a:solidFill>
                  <a:srgbClr val="002060"/>
                </a:solidFill>
              </a:rPr>
              <a:t>?</a:t>
            </a:r>
          </a:p>
        </p:txBody>
      </p:sp>
      <p:sp>
        <p:nvSpPr>
          <p:cNvPr id="12" name="Rounded Rectangular Callout 11"/>
          <p:cNvSpPr/>
          <p:nvPr/>
        </p:nvSpPr>
        <p:spPr>
          <a:xfrm>
            <a:off x="4268308" y="3072475"/>
            <a:ext cx="4816989" cy="654389"/>
          </a:xfrm>
          <a:prstGeom prst="wedgeRoundRectCallout">
            <a:avLst>
              <a:gd name="adj1" fmla="val 53353"/>
              <a:gd name="adj2" fmla="val 4001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Sí</a:t>
            </a:r>
            <a:r>
              <a:rPr lang="en-GB" sz="2000" dirty="0">
                <a:solidFill>
                  <a:srgbClr val="002060"/>
                </a:solidFill>
              </a:rPr>
              <a:t>, </a:t>
            </a:r>
            <a:r>
              <a:rPr lang="en-GB" sz="2000" err="1">
                <a:solidFill>
                  <a:srgbClr val="002060"/>
                </a:solidFill>
              </a:rPr>
              <a:t>s</a:t>
            </a:r>
            <a:r>
              <a:rPr lang="en-GB" sz="2000" b="1" err="1">
                <a:solidFill>
                  <a:srgbClr val="002060"/>
                </a:solidFill>
              </a:rPr>
              <a:t>ue</a:t>
            </a:r>
            <a:r>
              <a:rPr lang="en-GB" sz="2000" err="1">
                <a:solidFill>
                  <a:srgbClr val="002060"/>
                </a:solidFill>
              </a:rPr>
              <a:t>lo</a:t>
            </a:r>
            <a:r>
              <a:rPr lang="en-GB" sz="2000">
                <a:solidFill>
                  <a:srgbClr val="002060"/>
                </a:solidFill>
              </a:rPr>
              <a:t> ganar los partidos </a:t>
            </a:r>
            <a:r>
              <a:rPr lang="en-GB" sz="2000" dirty="0" err="1">
                <a:solidFill>
                  <a:srgbClr val="002060"/>
                </a:solidFill>
              </a:rPr>
              <a:t>cada</a:t>
            </a:r>
            <a:r>
              <a:rPr lang="en-GB" sz="2000" dirty="0">
                <a:solidFill>
                  <a:srgbClr val="002060"/>
                </a:solidFill>
              </a:rPr>
              <a:t> </a:t>
            </a:r>
            <a:r>
              <a:rPr lang="en-GB" sz="2000" err="1">
                <a:solidFill>
                  <a:srgbClr val="002060"/>
                </a:solidFill>
              </a:rPr>
              <a:t>mes</a:t>
            </a:r>
            <a:r>
              <a:rPr lang="en-GB" sz="2000">
                <a:solidFill>
                  <a:srgbClr val="002060"/>
                </a:solidFill>
              </a:rPr>
              <a:t>. ¡El mes pasado, gané s</a:t>
            </a:r>
            <a:r>
              <a:rPr lang="en-GB" sz="2000" b="1">
                <a:solidFill>
                  <a:srgbClr val="002060"/>
                </a:solidFill>
              </a:rPr>
              <a:t>ei</a:t>
            </a:r>
            <a:r>
              <a:rPr lang="en-GB" sz="2000">
                <a:solidFill>
                  <a:srgbClr val="002060"/>
                </a:solidFill>
              </a:rPr>
              <a:t>s!</a:t>
            </a:r>
            <a:endParaRPr lang="en-GB" sz="2000" dirty="0">
              <a:solidFill>
                <a:srgbClr val="002060"/>
              </a:solidFill>
            </a:endParaRPr>
          </a:p>
        </p:txBody>
      </p:sp>
      <p:sp>
        <p:nvSpPr>
          <p:cNvPr id="13" name="Rounded Rectangular Callout 12"/>
          <p:cNvSpPr/>
          <p:nvPr/>
        </p:nvSpPr>
        <p:spPr>
          <a:xfrm>
            <a:off x="244222" y="3963858"/>
            <a:ext cx="3801998" cy="654389"/>
          </a:xfrm>
          <a:prstGeom prst="wedgeRoundRectCallout">
            <a:avLst>
              <a:gd name="adj1" fmla="val -53937"/>
              <a:gd name="adj2" fmla="val 3558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4. ¿</a:t>
            </a:r>
            <a:r>
              <a:rPr lang="en-GB" sz="2000" dirty="0" err="1">
                <a:solidFill>
                  <a:srgbClr val="002060"/>
                </a:solidFill>
              </a:rPr>
              <a:t>Invitas</a:t>
            </a:r>
            <a:r>
              <a:rPr lang="en-GB" sz="2000" dirty="0">
                <a:solidFill>
                  <a:srgbClr val="002060"/>
                </a:solidFill>
              </a:rPr>
              <a:t> a </a:t>
            </a:r>
            <a:r>
              <a:rPr lang="en-GB" sz="2000" dirty="0" err="1">
                <a:solidFill>
                  <a:srgbClr val="002060"/>
                </a:solidFill>
              </a:rPr>
              <a:t>tu</a:t>
            </a:r>
            <a:r>
              <a:rPr lang="en-GB" sz="2000" dirty="0">
                <a:solidFill>
                  <a:srgbClr val="002060"/>
                </a:solidFill>
              </a:rPr>
              <a:t> </a:t>
            </a:r>
            <a:r>
              <a:rPr lang="en-GB" sz="2000" dirty="0" err="1">
                <a:solidFill>
                  <a:srgbClr val="002060"/>
                </a:solidFill>
              </a:rPr>
              <a:t>famil</a:t>
            </a:r>
            <a:r>
              <a:rPr lang="en-GB" sz="2000" b="1" dirty="0" err="1">
                <a:solidFill>
                  <a:srgbClr val="002060"/>
                </a:solidFill>
              </a:rPr>
              <a:t>ia</a:t>
            </a:r>
            <a:r>
              <a:rPr lang="en-GB" sz="2000" dirty="0">
                <a:solidFill>
                  <a:srgbClr val="002060"/>
                </a:solidFill>
              </a:rPr>
              <a:t> a los </a:t>
            </a:r>
            <a:r>
              <a:rPr lang="en-GB" sz="2000" dirty="0" err="1">
                <a:solidFill>
                  <a:srgbClr val="002060"/>
                </a:solidFill>
              </a:rPr>
              <a:t>partidos</a:t>
            </a:r>
            <a:r>
              <a:rPr lang="en-GB" sz="2000" dirty="0">
                <a:solidFill>
                  <a:srgbClr val="002060"/>
                </a:solidFill>
              </a:rPr>
              <a:t>?</a:t>
            </a:r>
          </a:p>
        </p:txBody>
      </p:sp>
      <p:sp>
        <p:nvSpPr>
          <p:cNvPr id="14" name="Rounded Rectangular Callout 13"/>
          <p:cNvSpPr/>
          <p:nvPr/>
        </p:nvSpPr>
        <p:spPr>
          <a:xfrm>
            <a:off x="4268307" y="3972936"/>
            <a:ext cx="4628558" cy="654389"/>
          </a:xfrm>
          <a:prstGeom prst="wedgeRoundRectCallout">
            <a:avLst>
              <a:gd name="adj1" fmla="val 53353"/>
              <a:gd name="adj2" fmla="val 400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Mi </a:t>
            </a:r>
            <a:r>
              <a:rPr lang="en-GB" sz="2000" dirty="0" err="1">
                <a:solidFill>
                  <a:srgbClr val="002060"/>
                </a:solidFill>
              </a:rPr>
              <a:t>famil</a:t>
            </a:r>
            <a:r>
              <a:rPr lang="en-GB" sz="2000" b="1" dirty="0" err="1">
                <a:solidFill>
                  <a:srgbClr val="002060"/>
                </a:solidFill>
              </a:rPr>
              <a:t>ia</a:t>
            </a:r>
            <a:r>
              <a:rPr lang="en-GB" sz="2000" dirty="0">
                <a:solidFill>
                  <a:srgbClr val="002060"/>
                </a:solidFill>
              </a:rPr>
              <a:t> </a:t>
            </a:r>
            <a:r>
              <a:rPr lang="en-GB" sz="2000" dirty="0" err="1">
                <a:solidFill>
                  <a:srgbClr val="002060"/>
                </a:solidFill>
              </a:rPr>
              <a:t>v</a:t>
            </a:r>
            <a:r>
              <a:rPr lang="en-GB" sz="2000" b="1" dirty="0" err="1">
                <a:solidFill>
                  <a:srgbClr val="002060"/>
                </a:solidFill>
              </a:rPr>
              <a:t>ie</a:t>
            </a:r>
            <a:r>
              <a:rPr lang="en-GB" sz="2000" dirty="0" err="1">
                <a:solidFill>
                  <a:srgbClr val="002060"/>
                </a:solidFill>
              </a:rPr>
              <a:t>ne</a:t>
            </a:r>
            <a:r>
              <a:rPr lang="en-GB" sz="2000" dirty="0">
                <a:solidFill>
                  <a:srgbClr val="002060"/>
                </a:solidFill>
              </a:rPr>
              <a:t> </a:t>
            </a:r>
            <a:r>
              <a:rPr lang="en-GB" sz="2000" dirty="0" err="1">
                <a:solidFill>
                  <a:srgbClr val="002060"/>
                </a:solidFill>
              </a:rPr>
              <a:t>cada</a:t>
            </a:r>
            <a:r>
              <a:rPr lang="en-GB" sz="2000" dirty="0">
                <a:solidFill>
                  <a:srgbClr val="002060"/>
                </a:solidFill>
              </a:rPr>
              <a:t> </a:t>
            </a:r>
            <a:r>
              <a:rPr lang="en-GB" sz="2000" dirty="0" err="1">
                <a:solidFill>
                  <a:srgbClr val="002060"/>
                </a:solidFill>
              </a:rPr>
              <a:t>v</a:t>
            </a:r>
            <a:r>
              <a:rPr lang="en-GB" sz="2000" b="1" dirty="0" err="1">
                <a:solidFill>
                  <a:srgbClr val="002060"/>
                </a:solidFill>
              </a:rPr>
              <a:t>ie</a:t>
            </a:r>
            <a:r>
              <a:rPr lang="en-GB" sz="2000" dirty="0" err="1">
                <a:solidFill>
                  <a:srgbClr val="002060"/>
                </a:solidFill>
              </a:rPr>
              <a:t>rnes</a:t>
            </a:r>
            <a:r>
              <a:rPr lang="en-GB" sz="2000" dirty="0">
                <a:solidFill>
                  <a:srgbClr val="002060"/>
                </a:solidFill>
              </a:rPr>
              <a:t>.  Mi </a:t>
            </a:r>
            <a:r>
              <a:rPr lang="en-GB" sz="2000" dirty="0" err="1">
                <a:solidFill>
                  <a:srgbClr val="002060"/>
                </a:solidFill>
              </a:rPr>
              <a:t>papá</a:t>
            </a:r>
            <a:r>
              <a:rPr lang="en-GB" sz="2000" dirty="0">
                <a:solidFill>
                  <a:srgbClr val="002060"/>
                </a:solidFill>
              </a:rPr>
              <a:t> me da </a:t>
            </a:r>
            <a:r>
              <a:rPr lang="en-GB" sz="2000" dirty="0" err="1">
                <a:solidFill>
                  <a:srgbClr val="002060"/>
                </a:solidFill>
              </a:rPr>
              <a:t>muchos</a:t>
            </a:r>
            <a:r>
              <a:rPr lang="en-GB" sz="2000" dirty="0">
                <a:solidFill>
                  <a:srgbClr val="002060"/>
                </a:solidFill>
              </a:rPr>
              <a:t> </a:t>
            </a:r>
            <a:r>
              <a:rPr lang="en-GB" sz="2000" dirty="0" err="1">
                <a:solidFill>
                  <a:srgbClr val="002060"/>
                </a:solidFill>
              </a:rPr>
              <a:t>consejos</a:t>
            </a:r>
            <a:r>
              <a:rPr lang="en-GB" sz="2000" dirty="0">
                <a:solidFill>
                  <a:srgbClr val="002060"/>
                </a:solidFill>
              </a:rPr>
              <a:t>.  </a:t>
            </a:r>
          </a:p>
        </p:txBody>
      </p:sp>
      <p:sp>
        <p:nvSpPr>
          <p:cNvPr id="15" name="Rounded Rectangular Callout 14"/>
          <p:cNvSpPr/>
          <p:nvPr/>
        </p:nvSpPr>
        <p:spPr>
          <a:xfrm>
            <a:off x="244222" y="4855241"/>
            <a:ext cx="4024086" cy="654389"/>
          </a:xfrm>
          <a:prstGeom prst="wedgeRoundRectCallout">
            <a:avLst>
              <a:gd name="adj1" fmla="val -53937"/>
              <a:gd name="adj2" fmla="val 355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5. ¿</a:t>
            </a:r>
            <a:r>
              <a:rPr lang="en-GB" sz="2000" dirty="0" err="1">
                <a:solidFill>
                  <a:srgbClr val="002060"/>
                </a:solidFill>
              </a:rPr>
              <a:t>Organiz</a:t>
            </a:r>
            <a:r>
              <a:rPr lang="en-GB" sz="2000" b="1" dirty="0" err="1">
                <a:solidFill>
                  <a:srgbClr val="002060"/>
                </a:solidFill>
              </a:rPr>
              <a:t>ái</a:t>
            </a:r>
            <a:r>
              <a:rPr lang="en-GB" sz="2000" dirty="0" err="1">
                <a:solidFill>
                  <a:srgbClr val="002060"/>
                </a:solidFill>
              </a:rPr>
              <a:t>s</a:t>
            </a:r>
            <a:r>
              <a:rPr lang="en-GB" sz="2000" dirty="0">
                <a:solidFill>
                  <a:srgbClr val="002060"/>
                </a:solidFill>
              </a:rPr>
              <a:t> </a:t>
            </a:r>
            <a:r>
              <a:rPr lang="en-GB" sz="2000" dirty="0" err="1">
                <a:solidFill>
                  <a:srgbClr val="002060"/>
                </a:solidFill>
              </a:rPr>
              <a:t>partidos</a:t>
            </a:r>
            <a:r>
              <a:rPr lang="en-GB" sz="2000" dirty="0">
                <a:solidFill>
                  <a:srgbClr val="002060"/>
                </a:solidFill>
              </a:rPr>
              <a:t> contra </a:t>
            </a:r>
            <a:r>
              <a:rPr lang="en-GB" sz="2000" dirty="0" err="1">
                <a:solidFill>
                  <a:srgbClr val="002060"/>
                </a:solidFill>
              </a:rPr>
              <a:t>vuestros</a:t>
            </a:r>
            <a:r>
              <a:rPr lang="en-GB" sz="2000" dirty="0">
                <a:solidFill>
                  <a:srgbClr val="002060"/>
                </a:solidFill>
              </a:rPr>
              <a:t> amigos?</a:t>
            </a:r>
          </a:p>
        </p:txBody>
      </p:sp>
      <p:sp>
        <p:nvSpPr>
          <p:cNvPr id="16" name="Rounded Rectangular Callout 15"/>
          <p:cNvSpPr/>
          <p:nvPr/>
        </p:nvSpPr>
        <p:spPr>
          <a:xfrm>
            <a:off x="4394429" y="4855241"/>
            <a:ext cx="4386705" cy="654389"/>
          </a:xfrm>
          <a:prstGeom prst="wedgeRoundRectCallout">
            <a:avLst>
              <a:gd name="adj1" fmla="val 53353"/>
              <a:gd name="adj2" fmla="val 4001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Sí, pero </a:t>
            </a:r>
            <a:r>
              <a:rPr lang="en-GB" sz="2000" dirty="0">
                <a:solidFill>
                  <a:srgbClr val="002060"/>
                </a:solidFill>
              </a:rPr>
              <a:t>solo </a:t>
            </a:r>
            <a:r>
              <a:rPr lang="en-GB" sz="2000" dirty="0" err="1">
                <a:solidFill>
                  <a:srgbClr val="002060"/>
                </a:solidFill>
              </a:rPr>
              <a:t>partidos</a:t>
            </a:r>
            <a:r>
              <a:rPr lang="en-GB" sz="2000" dirty="0">
                <a:solidFill>
                  <a:srgbClr val="002060"/>
                </a:solidFill>
              </a:rPr>
              <a:t> de </a:t>
            </a:r>
            <a:r>
              <a:rPr lang="en-GB" sz="2000" dirty="0" err="1">
                <a:solidFill>
                  <a:srgbClr val="002060"/>
                </a:solidFill>
              </a:rPr>
              <a:t>v</a:t>
            </a:r>
            <a:r>
              <a:rPr lang="en-GB" sz="2000" b="1" dirty="0" err="1">
                <a:solidFill>
                  <a:srgbClr val="002060"/>
                </a:solidFill>
              </a:rPr>
              <a:t>ei</a:t>
            </a:r>
            <a:r>
              <a:rPr lang="en-GB" sz="2000" dirty="0" err="1">
                <a:solidFill>
                  <a:srgbClr val="002060"/>
                </a:solidFill>
              </a:rPr>
              <a:t>nte</a:t>
            </a:r>
            <a:r>
              <a:rPr lang="en-GB" sz="2000" dirty="0">
                <a:solidFill>
                  <a:srgbClr val="002060"/>
                </a:solidFill>
              </a:rPr>
              <a:t> </a:t>
            </a:r>
            <a:r>
              <a:rPr lang="en-GB" sz="2000" dirty="0" err="1">
                <a:solidFill>
                  <a:srgbClr val="002060"/>
                </a:solidFill>
              </a:rPr>
              <a:t>minutos</a:t>
            </a:r>
            <a:r>
              <a:rPr lang="en-GB" sz="2000" dirty="0">
                <a:solidFill>
                  <a:srgbClr val="002060"/>
                </a:solidFill>
              </a:rPr>
              <a:t>. No </a:t>
            </a:r>
            <a:r>
              <a:rPr lang="en-GB" sz="2000" dirty="0" err="1">
                <a:solidFill>
                  <a:srgbClr val="002060"/>
                </a:solidFill>
              </a:rPr>
              <a:t>están</a:t>
            </a:r>
            <a:r>
              <a:rPr lang="en-GB" sz="2000" dirty="0">
                <a:solidFill>
                  <a:srgbClr val="002060"/>
                </a:solidFill>
              </a:rPr>
              <a:t> a </a:t>
            </a:r>
            <a:r>
              <a:rPr lang="en-GB" sz="2000" dirty="0" err="1">
                <a:solidFill>
                  <a:srgbClr val="002060"/>
                </a:solidFill>
              </a:rPr>
              <a:t>nuestro</a:t>
            </a:r>
            <a:r>
              <a:rPr lang="en-GB" sz="2000" dirty="0">
                <a:solidFill>
                  <a:srgbClr val="002060"/>
                </a:solidFill>
              </a:rPr>
              <a:t> </a:t>
            </a:r>
            <a:r>
              <a:rPr lang="en-GB" sz="2000" dirty="0" err="1">
                <a:solidFill>
                  <a:srgbClr val="002060"/>
                </a:solidFill>
              </a:rPr>
              <a:t>nivel</a:t>
            </a:r>
            <a:r>
              <a:rPr lang="en-GB" sz="2000" dirty="0">
                <a:solidFill>
                  <a:srgbClr val="002060"/>
                </a:solidFill>
              </a:rPr>
              <a:t>.</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027618" y="258166"/>
            <a:ext cx="19005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20" name="Title 1"/>
          <p:cNvSpPr txBox="1">
            <a:spLocks/>
          </p:cNvSpPr>
          <p:nvPr/>
        </p:nvSpPr>
        <p:spPr>
          <a:xfrm>
            <a:off x="244222" y="-128330"/>
            <a:ext cx="94903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t>Remember, [a] and [e] are ‘strong’ vowels. Next to a ‘weak’ vowel, like [i], they make a single syllable: [ai], [ei], [ia] and [ie].</a:t>
            </a:r>
          </a:p>
        </p:txBody>
      </p:sp>
      <p:sp>
        <p:nvSpPr>
          <p:cNvPr id="22" name="Rounded Rectangular Callout 21"/>
          <p:cNvSpPr/>
          <p:nvPr/>
        </p:nvSpPr>
        <p:spPr>
          <a:xfrm>
            <a:off x="244222" y="5656173"/>
            <a:ext cx="4809042" cy="654389"/>
          </a:xfrm>
          <a:prstGeom prst="wedgeRoundRectCallout">
            <a:avLst>
              <a:gd name="adj1" fmla="val -53937"/>
              <a:gd name="adj2" fmla="val 3558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6. Hay </a:t>
            </a:r>
            <a:r>
              <a:rPr lang="en-GB" sz="2000" dirty="0" err="1">
                <a:solidFill>
                  <a:srgbClr val="002060"/>
                </a:solidFill>
              </a:rPr>
              <a:t>tr</a:t>
            </a:r>
            <a:r>
              <a:rPr lang="en-GB" sz="2000" b="1" dirty="0" err="1">
                <a:solidFill>
                  <a:srgbClr val="002060"/>
                </a:solidFill>
              </a:rPr>
              <a:t>ei</a:t>
            </a:r>
            <a:r>
              <a:rPr lang="en-GB" sz="2000" dirty="0" err="1">
                <a:solidFill>
                  <a:srgbClr val="002060"/>
                </a:solidFill>
              </a:rPr>
              <a:t>nta</a:t>
            </a:r>
            <a:r>
              <a:rPr lang="en-GB" sz="2000" dirty="0">
                <a:solidFill>
                  <a:srgbClr val="002060"/>
                </a:solidFill>
              </a:rPr>
              <a:t> </a:t>
            </a:r>
            <a:r>
              <a:rPr lang="en-GB" sz="2000" dirty="0" err="1">
                <a:solidFill>
                  <a:srgbClr val="002060"/>
                </a:solidFill>
              </a:rPr>
              <a:t>jugadores</a:t>
            </a:r>
            <a:r>
              <a:rPr lang="en-GB" sz="2000" dirty="0">
                <a:solidFill>
                  <a:srgbClr val="002060"/>
                </a:solidFill>
              </a:rPr>
              <a:t> </a:t>
            </a:r>
            <a:r>
              <a:rPr lang="en-GB" sz="2000" dirty="0" err="1">
                <a:solidFill>
                  <a:srgbClr val="002060"/>
                </a:solidFill>
              </a:rPr>
              <a:t>en</a:t>
            </a:r>
            <a:r>
              <a:rPr lang="en-GB" sz="2000" dirty="0">
                <a:solidFill>
                  <a:srgbClr val="002060"/>
                </a:solidFill>
              </a:rPr>
              <a:t> la </a:t>
            </a:r>
            <a:r>
              <a:rPr lang="en-GB" sz="2000" dirty="0" err="1">
                <a:solidFill>
                  <a:srgbClr val="002060"/>
                </a:solidFill>
              </a:rPr>
              <a:t>competición</a:t>
            </a:r>
            <a:r>
              <a:rPr lang="en-GB" sz="2000" dirty="0">
                <a:solidFill>
                  <a:srgbClr val="002060"/>
                </a:solidFill>
              </a:rPr>
              <a:t>*. ¿</a:t>
            </a:r>
            <a:r>
              <a:rPr lang="en-GB" sz="2000" dirty="0" err="1">
                <a:solidFill>
                  <a:srgbClr val="002060"/>
                </a:solidFill>
              </a:rPr>
              <a:t>Peleas</a:t>
            </a:r>
            <a:r>
              <a:rPr lang="en-GB" sz="2000" dirty="0">
                <a:solidFill>
                  <a:srgbClr val="002060"/>
                </a:solidFill>
              </a:rPr>
              <a:t> con </a:t>
            </a:r>
            <a:r>
              <a:rPr lang="en-GB" sz="2000" dirty="0" err="1">
                <a:solidFill>
                  <a:srgbClr val="002060"/>
                </a:solidFill>
              </a:rPr>
              <a:t>algu</a:t>
            </a:r>
            <a:r>
              <a:rPr lang="en-GB" sz="2000" b="1" dirty="0" err="1">
                <a:solidFill>
                  <a:srgbClr val="002060"/>
                </a:solidFill>
              </a:rPr>
              <a:t>ie</a:t>
            </a:r>
            <a:r>
              <a:rPr lang="en-GB" sz="2000" dirty="0" err="1">
                <a:solidFill>
                  <a:srgbClr val="002060"/>
                </a:solidFill>
              </a:rPr>
              <a:t>n</a:t>
            </a:r>
            <a:r>
              <a:rPr lang="en-GB" sz="2000" dirty="0">
                <a:solidFill>
                  <a:srgbClr val="002060"/>
                </a:solidFill>
              </a:rPr>
              <a:t>?</a:t>
            </a:r>
          </a:p>
        </p:txBody>
      </p:sp>
      <p:sp>
        <p:nvSpPr>
          <p:cNvPr id="23" name="Rounded Rectangular Callout 22"/>
          <p:cNvSpPr/>
          <p:nvPr/>
        </p:nvSpPr>
        <p:spPr>
          <a:xfrm>
            <a:off x="5209674" y="5656173"/>
            <a:ext cx="4217834" cy="654389"/>
          </a:xfrm>
          <a:prstGeom prst="wedgeRoundRectCallout">
            <a:avLst>
              <a:gd name="adj1" fmla="val 53353"/>
              <a:gd name="adj2" fmla="val 400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Solo con D</a:t>
            </a:r>
            <a:r>
              <a:rPr lang="en-GB" sz="2000" b="1" dirty="0">
                <a:solidFill>
                  <a:srgbClr val="002060"/>
                </a:solidFill>
              </a:rPr>
              <a:t>ia</a:t>
            </a:r>
            <a:r>
              <a:rPr lang="en-GB" sz="2000" dirty="0">
                <a:solidFill>
                  <a:srgbClr val="002060"/>
                </a:solidFill>
              </a:rPr>
              <a:t>na.  Es </a:t>
            </a:r>
            <a:r>
              <a:rPr lang="en-GB" sz="2000" dirty="0" err="1">
                <a:solidFill>
                  <a:srgbClr val="002060"/>
                </a:solidFill>
              </a:rPr>
              <a:t>demas</a:t>
            </a:r>
            <a:r>
              <a:rPr lang="en-GB" sz="2000" b="1" dirty="0" err="1">
                <a:solidFill>
                  <a:srgbClr val="002060"/>
                </a:solidFill>
              </a:rPr>
              <a:t>ia</a:t>
            </a:r>
            <a:r>
              <a:rPr lang="en-GB" sz="2000" dirty="0" err="1">
                <a:solidFill>
                  <a:srgbClr val="002060"/>
                </a:solidFill>
              </a:rPr>
              <a:t>do</a:t>
            </a:r>
            <a:r>
              <a:rPr lang="en-GB" sz="2000" dirty="0">
                <a:solidFill>
                  <a:srgbClr val="002060"/>
                </a:solidFill>
              </a:rPr>
              <a:t> </a:t>
            </a:r>
            <a:r>
              <a:rPr lang="en-GB" sz="2000" dirty="0" err="1">
                <a:solidFill>
                  <a:srgbClr val="002060"/>
                </a:solidFill>
              </a:rPr>
              <a:t>ser</a:t>
            </a:r>
            <a:r>
              <a:rPr lang="en-GB" sz="2000" b="1" dirty="0" err="1">
                <a:solidFill>
                  <a:srgbClr val="002060"/>
                </a:solidFill>
              </a:rPr>
              <a:t>ia</a:t>
            </a:r>
            <a:r>
              <a:rPr lang="en-GB" sz="2000" dirty="0">
                <a:solidFill>
                  <a:srgbClr val="002060"/>
                </a:solidFill>
              </a:rPr>
              <a:t> </a:t>
            </a:r>
            <a:r>
              <a:rPr lang="en-GB" sz="2000" dirty="0" err="1">
                <a:solidFill>
                  <a:srgbClr val="002060"/>
                </a:solidFill>
              </a:rPr>
              <a:t>cuando</a:t>
            </a:r>
            <a:r>
              <a:rPr lang="en-GB" sz="2000" dirty="0">
                <a:solidFill>
                  <a:srgbClr val="002060"/>
                </a:solidFill>
              </a:rPr>
              <a:t> </a:t>
            </a:r>
            <a:r>
              <a:rPr lang="en-GB" sz="2000" dirty="0" err="1">
                <a:solidFill>
                  <a:srgbClr val="002060"/>
                </a:solidFill>
              </a:rPr>
              <a:t>juega</a:t>
            </a:r>
            <a:r>
              <a:rPr lang="en-GB" sz="2000" dirty="0">
                <a:solidFill>
                  <a:srgbClr val="002060"/>
                </a:solidFill>
              </a:rPr>
              <a:t>.</a:t>
            </a:r>
          </a:p>
        </p:txBody>
      </p:sp>
      <p:sp>
        <p:nvSpPr>
          <p:cNvPr id="17" name="Rectangle 16">
            <a:extLst>
              <a:ext uri="{FF2B5EF4-FFF2-40B4-BE49-F238E27FC236}">
                <a16:creationId xmlns:a16="http://schemas.microsoft.com/office/drawing/2014/main" id="{53265888-C572-C84C-B8F1-499C3A0B0861}"/>
              </a:ext>
            </a:extLst>
          </p:cNvPr>
          <p:cNvSpPr/>
          <p:nvPr/>
        </p:nvSpPr>
        <p:spPr>
          <a:xfrm>
            <a:off x="8270857" y="950937"/>
            <a:ext cx="3657286" cy="646331"/>
          </a:xfrm>
          <a:prstGeom prst="rect">
            <a:avLst/>
          </a:prstGeom>
        </p:spPr>
        <p:txBody>
          <a:bodyPr wrap="square">
            <a:spAutoFit/>
          </a:bodyPr>
          <a:lstStyle/>
          <a:p>
            <a:r>
              <a:rPr lang="en-GB" dirty="0">
                <a:solidFill>
                  <a:srgbClr val="002060"/>
                </a:solidFill>
              </a:rPr>
              <a:t>*el </a:t>
            </a:r>
            <a:r>
              <a:rPr lang="en-GB" dirty="0" err="1">
                <a:solidFill>
                  <a:srgbClr val="002060"/>
                </a:solidFill>
              </a:rPr>
              <a:t>aire</a:t>
            </a:r>
            <a:r>
              <a:rPr lang="en-GB" dirty="0">
                <a:solidFill>
                  <a:srgbClr val="002060"/>
                </a:solidFill>
              </a:rPr>
              <a:t> libre= fresh air</a:t>
            </a:r>
          </a:p>
          <a:p>
            <a:r>
              <a:rPr lang="en-GB" dirty="0">
                <a:solidFill>
                  <a:srgbClr val="002060"/>
                </a:solidFill>
              </a:rPr>
              <a:t>*la </a:t>
            </a:r>
            <a:r>
              <a:rPr lang="en-GB" dirty="0" err="1">
                <a:solidFill>
                  <a:srgbClr val="002060"/>
                </a:solidFill>
              </a:rPr>
              <a:t>competición</a:t>
            </a:r>
            <a:r>
              <a:rPr lang="en-GB" dirty="0">
                <a:solidFill>
                  <a:srgbClr val="002060"/>
                </a:solidFill>
              </a:rPr>
              <a:t> = competition</a:t>
            </a:r>
            <a:endParaRPr lang="en-GB" dirty="0"/>
          </a:p>
        </p:txBody>
      </p:sp>
      <p:pic>
        <p:nvPicPr>
          <p:cNvPr id="1026" name="Picture 2" descr="Chat, Discussion, Meeting, Talk, Conversation, Speaking">
            <a:extLst>
              <a:ext uri="{FF2B5EF4-FFF2-40B4-BE49-F238E27FC236}">
                <a16:creationId xmlns:a16="http://schemas.microsoft.com/office/drawing/2014/main" id="{66577B49-FB9F-C541-9768-C4EA28126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0480" y="2077109"/>
            <a:ext cx="1938684" cy="19386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lip art tenis - Clip Art Library">
            <a:extLst>
              <a:ext uri="{FF2B5EF4-FFF2-40B4-BE49-F238E27FC236}">
                <a16:creationId xmlns:a16="http://schemas.microsoft.com/office/drawing/2014/main" id="{002045F9-4550-534B-96FF-1827F4E82DF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27617" y="5656173"/>
            <a:ext cx="854177" cy="3824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un, Sunny, Weather, Sunshine, Yellow, Forecast">
            <a:extLst>
              <a:ext uri="{FF2B5EF4-FFF2-40B4-BE49-F238E27FC236}">
                <a16:creationId xmlns:a16="http://schemas.microsoft.com/office/drawing/2014/main" id="{6E386D69-D791-9848-ACE9-46AF77FA91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08470" y="3996317"/>
            <a:ext cx="619673" cy="624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09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242</TotalTime>
  <Words>3159</Words>
  <Application>Microsoft Office PowerPoint</Application>
  <PresentationFormat>Widescreen</PresentationFormat>
  <Paragraphs>417</Paragraphs>
  <Slides>15</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Century Gothic</vt:lpstr>
      <vt:lpstr>Helvetica Neue</vt:lpstr>
      <vt:lpstr>Tw Cen MT</vt:lpstr>
      <vt:lpstr>1_Office Theme</vt:lpstr>
      <vt:lpstr>Spanish phonics collection </vt:lpstr>
      <vt:lpstr>Weak vowels [u], [i]</vt:lpstr>
      <vt:lpstr>Fonética</vt:lpstr>
      <vt:lpstr>Fonética</vt:lpstr>
      <vt:lpstr>Fonética</vt:lpstr>
      <vt:lpstr>Fonética</vt:lpstr>
      <vt:lpstr>Ahora pronuncia las frases.</vt:lpstr>
      <vt:lpstr>Weak vowel sounds next to strong vowel sounds [ia], [ie], [ai], [ei]</vt:lpstr>
      <vt:lpstr>Lee las frases con un/a compañero/a. Toma turnos.</vt:lpstr>
      <vt:lpstr>Hablamos del deporte</vt:lpstr>
      <vt:lpstr>Weak vowel sounds next to strong vowel sounds [ia], [ie], [ei], [ue], [ua], [io], [ui], [iu], [uo]</vt:lpstr>
      <vt:lpstr>Hablamos de la salud</vt:lpstr>
      <vt:lpstr>Fonética</vt:lpstr>
      <vt:lpstr>Fonética</vt:lpstr>
      <vt:lpstr>Fonética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Mollie Bentley-Smith</cp:lastModifiedBy>
  <cp:revision>29</cp:revision>
  <dcterms:created xsi:type="dcterms:W3CDTF">2020-06-12T19:18:08Z</dcterms:created>
  <dcterms:modified xsi:type="dcterms:W3CDTF">2022-08-12T13:40:29Z</dcterms:modified>
</cp:coreProperties>
</file>