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41"/>
  </p:notesMasterIdLst>
  <p:sldIdLst>
    <p:sldId id="257" r:id="rId4"/>
    <p:sldId id="620" r:id="rId5"/>
    <p:sldId id="270" r:id="rId6"/>
    <p:sldId id="271" r:id="rId7"/>
    <p:sldId id="272" r:id="rId8"/>
    <p:sldId id="273" r:id="rId9"/>
    <p:sldId id="621" r:id="rId10"/>
    <p:sldId id="275" r:id="rId11"/>
    <p:sldId id="276" r:id="rId12"/>
    <p:sldId id="277" r:id="rId13"/>
    <p:sldId id="278" r:id="rId14"/>
    <p:sldId id="279" r:id="rId15"/>
    <p:sldId id="622" r:id="rId16"/>
    <p:sldId id="291" r:id="rId17"/>
    <p:sldId id="293" r:id="rId18"/>
    <p:sldId id="294" r:id="rId19"/>
    <p:sldId id="295" r:id="rId20"/>
    <p:sldId id="296" r:id="rId21"/>
    <p:sldId id="677" r:id="rId22"/>
    <p:sldId id="316" r:id="rId23"/>
    <p:sldId id="317" r:id="rId24"/>
    <p:sldId id="318" r:id="rId25"/>
    <p:sldId id="319" r:id="rId26"/>
    <p:sldId id="320" r:id="rId27"/>
    <p:sldId id="679" r:id="rId28"/>
    <p:sldId id="605" r:id="rId29"/>
    <p:sldId id="618" r:id="rId30"/>
    <p:sldId id="680" r:id="rId31"/>
    <p:sldId id="496" r:id="rId32"/>
    <p:sldId id="497" r:id="rId33"/>
    <p:sldId id="681" r:id="rId34"/>
    <p:sldId id="261" r:id="rId35"/>
    <p:sldId id="682" r:id="rId36"/>
    <p:sldId id="729" r:id="rId37"/>
    <p:sldId id="874" r:id="rId38"/>
    <p:sldId id="875" r:id="rId39"/>
    <p:sldId id="87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30" autoAdjust="0"/>
    <p:restoredTop sz="63586" autoAdjust="0"/>
  </p:normalViewPr>
  <p:slideViewPr>
    <p:cSldViewPr snapToGrid="0" snapToObjects="1" showGuides="1">
      <p:cViewPr varScale="1">
        <p:scale>
          <a:sx n="46" d="100"/>
          <a:sy n="46" d="100"/>
        </p:scale>
        <p:origin x="122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2688C-6869-074F-AE3D-12E29FDA85C9}"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57431-B6DE-CE4A-A219-C8C5C003E884}" type="slidenum">
              <a:rPr lang="en-US" smtClean="0"/>
              <a:t>‹#›</a:t>
            </a:fld>
            <a:endParaRPr lang="en-US"/>
          </a:p>
        </p:txBody>
      </p:sp>
    </p:spTree>
    <p:extLst>
      <p:ext uri="{BB962C8B-B14F-4D97-AF65-F5344CB8AC3E}">
        <p14:creationId xmlns:p14="http://schemas.microsoft.com/office/powerpoint/2010/main" val="236551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reativecommons.org/publicdomain/zero/1.0/deed.en"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strengthen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awareness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penultimate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syllable</a:t>
            </a:r>
            <a:r>
              <a:rPr lang="es-ES" sz="1200" kern="1200" dirty="0">
                <a:solidFill>
                  <a:schemeClr val="tx1"/>
                </a:solidFill>
                <a:effectLst/>
                <a:latin typeface="+mn-lt"/>
                <a:ea typeface="+mn-ea"/>
                <a:cs typeface="+mn-cs"/>
              </a:rPr>
              <a:t> stress.</a:t>
            </a:r>
          </a:p>
          <a:p>
            <a:endParaRPr lang="en-US" b="1" dirty="0"/>
          </a:p>
          <a:p>
            <a:r>
              <a:rPr lang="en-US" b="1" dirty="0"/>
              <a:t>Procedure:</a:t>
            </a:r>
          </a:p>
          <a:p>
            <a:pPr marL="228600" indent="-228600">
              <a:buAutoNum type="arabicPeriod"/>
            </a:pPr>
            <a:r>
              <a:rPr lang="en-US" b="0" dirty="0"/>
              <a:t>Read the sentence aloud, focusing on pronouncing the words with the stress in the right place. </a:t>
            </a:r>
          </a:p>
          <a:p>
            <a:pPr marL="228600" indent="-228600">
              <a:buAutoNum type="arabicPeriod"/>
            </a:pPr>
            <a:r>
              <a:rPr lang="es-ES" sz="1200" noProof="0" dirty="0">
                <a:solidFill>
                  <a:srgbClr val="4472C4">
                    <a:lumMod val="50000"/>
                  </a:srgbClr>
                </a:solidFill>
              </a:rPr>
              <a:t>L</a:t>
            </a:r>
            <a:r>
              <a:rPr lang="es-ES" sz="1200" dirty="0" err="1">
                <a:solidFill>
                  <a:srgbClr val="4472C4">
                    <a:lumMod val="50000"/>
                  </a:srgbClr>
                </a:solidFill>
              </a:rPr>
              <a:t>isten</a:t>
            </a:r>
            <a:r>
              <a:rPr lang="es-ES" sz="1200" dirty="0">
                <a:solidFill>
                  <a:srgbClr val="4472C4">
                    <a:lumMod val="50000"/>
                  </a:srgbClr>
                </a:solidFill>
              </a:rPr>
              <a:t> and </a:t>
            </a:r>
            <a:r>
              <a:rPr lang="es-ES" sz="1200" dirty="0" err="1">
                <a:solidFill>
                  <a:srgbClr val="4472C4">
                    <a:lumMod val="50000"/>
                  </a:srgbClr>
                </a:solidFill>
              </a:rPr>
              <a:t>keep</a:t>
            </a:r>
            <a:r>
              <a:rPr lang="es-ES" sz="1200" dirty="0">
                <a:solidFill>
                  <a:srgbClr val="4472C4">
                    <a:lumMod val="50000"/>
                  </a:srgbClr>
                </a:solidFill>
              </a:rPr>
              <a:t> a </a:t>
            </a:r>
            <a:r>
              <a:rPr lang="es-ES" sz="1200" dirty="0" err="1">
                <a:solidFill>
                  <a:srgbClr val="4472C4">
                    <a:lumMod val="50000"/>
                  </a:srgbClr>
                </a:solidFill>
              </a:rPr>
              <a:t>tally</a:t>
            </a:r>
            <a:r>
              <a:rPr lang="es-ES" sz="1200" dirty="0">
                <a:solidFill>
                  <a:srgbClr val="4472C4">
                    <a:lumMod val="50000"/>
                  </a:srgbClr>
                </a:solidFill>
              </a:rPr>
              <a:t> of </a:t>
            </a:r>
            <a:r>
              <a:rPr lang="es-ES" sz="1200" dirty="0" err="1">
                <a:solidFill>
                  <a:srgbClr val="4472C4">
                    <a:lumMod val="50000"/>
                  </a:srgbClr>
                </a:solidFill>
              </a:rPr>
              <a:t>how</a:t>
            </a:r>
            <a:r>
              <a:rPr lang="es-ES" sz="1200" dirty="0">
                <a:solidFill>
                  <a:srgbClr val="4472C4">
                    <a:lumMod val="50000"/>
                  </a:srgbClr>
                </a:solidFill>
              </a:rPr>
              <a:t> </a:t>
            </a:r>
            <a:r>
              <a:rPr lang="es-ES" sz="1200" dirty="0" err="1">
                <a:solidFill>
                  <a:srgbClr val="4472C4">
                    <a:lumMod val="50000"/>
                  </a:srgbClr>
                </a:solidFill>
              </a:rPr>
              <a:t>many</a:t>
            </a:r>
            <a:r>
              <a:rPr lang="es-ES" sz="1200" dirty="0">
                <a:solidFill>
                  <a:srgbClr val="4472C4">
                    <a:lumMod val="50000"/>
                  </a:srgbClr>
                </a:solidFill>
              </a:rPr>
              <a:t> </a:t>
            </a:r>
            <a:r>
              <a:rPr lang="es-ES" sz="1200" dirty="0" err="1">
                <a:solidFill>
                  <a:srgbClr val="4472C4">
                    <a:lumMod val="50000"/>
                  </a:srgbClr>
                </a:solidFill>
              </a:rPr>
              <a:t>words</a:t>
            </a:r>
            <a:r>
              <a:rPr lang="es-ES" sz="1200" dirty="0">
                <a:solidFill>
                  <a:srgbClr val="4472C4">
                    <a:lumMod val="50000"/>
                  </a:srgbClr>
                </a:solidFill>
              </a:rPr>
              <a:t> </a:t>
            </a:r>
            <a:r>
              <a:rPr lang="es-ES" sz="1200" dirty="0" err="1">
                <a:solidFill>
                  <a:srgbClr val="4472C4">
                    <a:lumMod val="50000"/>
                  </a:srgbClr>
                </a:solidFill>
              </a:rPr>
              <a:t>you</a:t>
            </a:r>
            <a:r>
              <a:rPr lang="es-ES" sz="1200" dirty="0">
                <a:solidFill>
                  <a:srgbClr val="4472C4">
                    <a:lumMod val="50000"/>
                  </a:srgbClr>
                </a:solidFill>
              </a:rPr>
              <a:t> </a:t>
            </a:r>
            <a:r>
              <a:rPr lang="es-ES" sz="1200" dirty="0" err="1">
                <a:solidFill>
                  <a:srgbClr val="4472C4">
                    <a:lumMod val="50000"/>
                  </a:srgbClr>
                </a:solidFill>
              </a:rPr>
              <a:t>hear</a:t>
            </a:r>
            <a:r>
              <a:rPr lang="es-ES" sz="1200" dirty="0">
                <a:solidFill>
                  <a:srgbClr val="4472C4">
                    <a:lumMod val="50000"/>
                  </a:srgbClr>
                </a:solidFill>
              </a:rPr>
              <a:t> </a:t>
            </a:r>
            <a:r>
              <a:rPr lang="es-ES" sz="1200" dirty="0" err="1">
                <a:solidFill>
                  <a:srgbClr val="4472C4">
                    <a:lumMod val="50000"/>
                  </a:srgbClr>
                </a:solidFill>
              </a:rPr>
              <a:t>with</a:t>
            </a:r>
            <a:r>
              <a:rPr lang="es-ES" sz="1200" dirty="0">
                <a:solidFill>
                  <a:srgbClr val="4472C4">
                    <a:lumMod val="50000"/>
                  </a:srgbClr>
                </a:solidFill>
              </a:rPr>
              <a:t> </a:t>
            </a:r>
            <a:r>
              <a:rPr lang="es-ES" sz="1200" dirty="0" err="1">
                <a:solidFill>
                  <a:srgbClr val="4472C4">
                    <a:lumMod val="50000"/>
                  </a:srgbClr>
                </a:solidFill>
              </a:rPr>
              <a:t>penultimate</a:t>
            </a:r>
            <a:r>
              <a:rPr lang="es-ES" sz="1200" dirty="0">
                <a:solidFill>
                  <a:srgbClr val="4472C4">
                    <a:lumMod val="50000"/>
                  </a:srgbClr>
                </a:solidFill>
              </a:rPr>
              <a:t> </a:t>
            </a:r>
            <a:r>
              <a:rPr lang="es-ES" sz="1200" dirty="0" err="1">
                <a:solidFill>
                  <a:srgbClr val="4472C4">
                    <a:lumMod val="50000"/>
                  </a:srgbClr>
                </a:solidFill>
              </a:rPr>
              <a:t>syllable</a:t>
            </a:r>
            <a:r>
              <a:rPr lang="es-ES" sz="1200" dirty="0">
                <a:solidFill>
                  <a:srgbClr val="4472C4">
                    <a:lumMod val="50000"/>
                  </a:srgbClr>
                </a:solidFill>
              </a:rPr>
              <a:t> stress.</a:t>
            </a:r>
            <a:endParaRPr lang="en-US" b="0" dirty="0"/>
          </a:p>
          <a:p>
            <a:endParaRPr lang="en-US" b="0" dirty="0"/>
          </a:p>
          <a:p>
            <a:r>
              <a:rPr lang="en-US" b="1" dirty="0"/>
              <a:t>Note: </a:t>
            </a:r>
            <a:r>
              <a:rPr lang="en-US" b="0" dirty="0"/>
              <a:t>it may be useful to elicit the translation</a:t>
            </a:r>
            <a:r>
              <a:rPr lang="en-US" b="0" baseline="0" dirty="0"/>
              <a:t> of the example sentence. It is an example of how the present simple can be used with ongoing/unfinished meaning (‘We are deciding who is going to the interview tomorrow). This feature was recently introduced in 8.1.1.4.</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342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p>
          <a:p>
            <a:endParaRPr lang="en-GB" b="1" baseline="0" dirty="0"/>
          </a:p>
          <a:p>
            <a:r>
              <a:rPr lang="en-GB" b="1" baseline="0" dirty="0"/>
              <a:t>Persona A</a:t>
            </a:r>
          </a:p>
          <a:p>
            <a:pPr marL="228600" indent="-228600">
              <a:buAutoNum type="arabicPeriod"/>
            </a:pPr>
            <a:r>
              <a:rPr lang="en-GB" b="0" dirty="0"/>
              <a:t>Vamos al extranjero en </a:t>
            </a:r>
            <a:r>
              <a:rPr lang="en-GB" b="0" dirty="0" err="1"/>
              <a:t>abril</a:t>
            </a:r>
            <a:r>
              <a:rPr lang="en-GB" b="0" dirty="0"/>
              <a:t>.</a:t>
            </a:r>
          </a:p>
          <a:p>
            <a:pPr marL="228600" indent="-228600">
              <a:buAutoNum type="arabicPeriod"/>
            </a:pPr>
            <a:r>
              <a:rPr lang="en-GB" b="0" dirty="0" err="1"/>
              <a:t>Escriben</a:t>
            </a:r>
            <a:r>
              <a:rPr lang="en-GB" b="0" dirty="0"/>
              <a:t> </a:t>
            </a:r>
            <a:r>
              <a:rPr lang="en-GB" b="0" dirty="0" err="1"/>
              <a:t>noticias</a:t>
            </a:r>
            <a:r>
              <a:rPr lang="en-GB" b="0" dirty="0"/>
              <a:t> </a:t>
            </a:r>
            <a:r>
              <a:rPr lang="en-GB" b="0" dirty="0" err="1"/>
              <a:t>sobre</a:t>
            </a:r>
            <a:r>
              <a:rPr lang="en-GB" b="0" dirty="0"/>
              <a:t> la </a:t>
            </a:r>
            <a:r>
              <a:rPr lang="en-GB" b="0" dirty="0" err="1"/>
              <a:t>sociedad</a:t>
            </a:r>
            <a:r>
              <a:rPr lang="en-GB" b="0" dirty="0"/>
              <a:t>.</a:t>
            </a:r>
          </a:p>
          <a:p>
            <a:pPr marL="228600" indent="-228600">
              <a:buAutoNum type="arabicPeriod"/>
            </a:pPr>
            <a:r>
              <a:rPr lang="en-GB" b="0" dirty="0" err="1"/>
              <a:t>Venden</a:t>
            </a:r>
            <a:r>
              <a:rPr lang="en-GB" b="0" dirty="0"/>
              <a:t> una </a:t>
            </a:r>
            <a:r>
              <a:rPr lang="en-GB" b="0" dirty="0" err="1"/>
              <a:t>entrevista</a:t>
            </a:r>
            <a:r>
              <a:rPr lang="en-GB" b="0" dirty="0"/>
              <a:t> en </a:t>
            </a:r>
            <a:r>
              <a:rPr lang="en-GB" b="0" dirty="0" err="1"/>
              <a:t>marzo</a:t>
            </a:r>
            <a:r>
              <a:rPr lang="en-GB" b="0" dirty="0"/>
              <a:t>.</a:t>
            </a:r>
          </a:p>
          <a:p>
            <a:pPr marL="228600" indent="-228600">
              <a:buAutoNum type="arabicPeriod"/>
            </a:pPr>
            <a:r>
              <a:rPr lang="en-GB" b="0" dirty="0" err="1"/>
              <a:t>Descubrimos</a:t>
            </a:r>
            <a:r>
              <a:rPr lang="en-GB" b="0" dirty="0"/>
              <a:t> </a:t>
            </a:r>
            <a:r>
              <a:rPr lang="en-GB" b="0" dirty="0" err="1"/>
              <a:t>partes</a:t>
            </a:r>
            <a:r>
              <a:rPr lang="en-GB" b="0" dirty="0"/>
              <a:t> </a:t>
            </a:r>
            <a:r>
              <a:rPr lang="en-GB" b="0" dirty="0" err="1"/>
              <a:t>diferentes</a:t>
            </a:r>
            <a:r>
              <a:rPr lang="en-GB" b="0" dirty="0"/>
              <a:t> del </a:t>
            </a:r>
            <a:r>
              <a:rPr lang="en-GB" b="0" dirty="0" err="1"/>
              <a:t>mundo</a:t>
            </a:r>
            <a:r>
              <a:rPr lang="en-GB" b="0" dirty="0"/>
              <a:t>.</a:t>
            </a:r>
          </a:p>
          <a:p>
            <a:pPr marL="228600" indent="-228600">
              <a:buAutoNum type="arabicPeriod"/>
            </a:pPr>
            <a:r>
              <a:rPr lang="en-GB" b="0" dirty="0"/>
              <a:t>Leen </a:t>
            </a:r>
            <a:r>
              <a:rPr lang="en-GB" b="0" dirty="0" err="1"/>
              <a:t>páginas</a:t>
            </a:r>
            <a:r>
              <a:rPr lang="en-GB" b="0" dirty="0"/>
              <a:t> en el </a:t>
            </a:r>
            <a:r>
              <a:rPr lang="en-GB" b="0" dirty="0" err="1"/>
              <a:t>periódico</a:t>
            </a:r>
            <a:r>
              <a:rPr lang="en-GB" b="0" dirty="0"/>
              <a:t>.</a:t>
            </a:r>
          </a:p>
          <a:p>
            <a:pPr marL="228600" indent="-228600">
              <a:buAutoNum type="arabicPeriod"/>
            </a:pPr>
            <a:r>
              <a:rPr lang="en-GB" b="0" dirty="0" err="1"/>
              <a:t>Pedimos</a:t>
            </a:r>
            <a:r>
              <a:rPr lang="en-GB" b="0" dirty="0"/>
              <a:t> una </a:t>
            </a:r>
            <a:r>
              <a:rPr lang="en-GB" b="0" dirty="0" err="1"/>
              <a:t>canción</a:t>
            </a:r>
            <a:r>
              <a:rPr lang="en-GB" b="0" dirty="0"/>
              <a:t> en la fiesta.</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Persona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¿Por qué </a:t>
            </a:r>
            <a:r>
              <a:rPr lang="en-GB" b="0" baseline="0" dirty="0" err="1"/>
              <a:t>vivimos</a:t>
            </a:r>
            <a:r>
              <a:rPr lang="en-GB" b="0" baseline="0" dirty="0"/>
              <a:t> en Italia? </a:t>
            </a:r>
            <a:r>
              <a:rPr lang="en-GB" b="0" baseline="0" dirty="0" err="1"/>
              <a:t>Porque</a:t>
            </a:r>
            <a:r>
              <a:rPr lang="en-GB" b="0" baseline="0" dirty="0"/>
              <a:t> es bonito.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Reparten </a:t>
            </a:r>
            <a:r>
              <a:rPr lang="en-GB" b="0" baseline="0" dirty="0" err="1"/>
              <a:t>bebidas</a:t>
            </a:r>
            <a:r>
              <a:rPr lang="en-GB" b="0" baseline="0" dirty="0"/>
              <a:t> por la </a:t>
            </a:r>
            <a:r>
              <a:rPr lang="en-GB" b="0" baseline="0" dirty="0" err="1"/>
              <a:t>tarde</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Los </a:t>
            </a:r>
            <a:r>
              <a:rPr lang="en-GB" b="0" baseline="0" dirty="0" err="1"/>
              <a:t>periodistas</a:t>
            </a:r>
            <a:r>
              <a:rPr lang="en-GB" b="0" baseline="0" dirty="0"/>
              <a:t> </a:t>
            </a:r>
            <a:r>
              <a:rPr lang="en-GB" b="0" baseline="0" dirty="0" err="1"/>
              <a:t>esconden</a:t>
            </a:r>
            <a:r>
              <a:rPr lang="en-GB" b="0" baseline="0" dirty="0"/>
              <a:t> la </a:t>
            </a:r>
            <a:r>
              <a:rPr lang="en-GB" b="0" baseline="0" dirty="0" err="1"/>
              <a:t>realidad</a:t>
            </a:r>
            <a:r>
              <a:rPr lang="en-GB" b="0" baseline="0" dirty="0"/>
              <a:t> de las </a:t>
            </a:r>
            <a:r>
              <a:rPr lang="en-GB" b="0" baseline="0" dirty="0" err="1"/>
              <a:t>cosas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Dormimos</a:t>
            </a:r>
            <a:r>
              <a:rPr lang="en-GB" b="0" baseline="0" dirty="0"/>
              <a:t> por la </a:t>
            </a:r>
            <a:r>
              <a:rPr lang="en-GB" b="0" baseline="0" dirty="0" err="1"/>
              <a:t>mañana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Venden</a:t>
            </a:r>
            <a:r>
              <a:rPr lang="en-GB" b="0" baseline="0" dirty="0"/>
              <a:t> </a:t>
            </a:r>
            <a:r>
              <a:rPr lang="en-GB" b="0" baseline="0" dirty="0" err="1"/>
              <a:t>juegos</a:t>
            </a:r>
            <a:r>
              <a:rPr lang="en-GB" b="0" baseline="0" dirty="0"/>
              <a:t> </a:t>
            </a:r>
            <a:r>
              <a:rPr lang="en-GB" b="0" baseline="0" dirty="0" err="1"/>
              <a:t>divertidos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Entendemos</a:t>
            </a:r>
            <a:r>
              <a:rPr lang="en-GB" b="0" baseline="0" dirty="0"/>
              <a:t> que la </a:t>
            </a:r>
            <a:r>
              <a:rPr lang="en-GB" b="0" baseline="0" dirty="0" err="1"/>
              <a:t>música</a:t>
            </a:r>
            <a:r>
              <a:rPr lang="en-GB" b="0" baseline="0" dirty="0"/>
              <a:t> </a:t>
            </a:r>
            <a:r>
              <a:rPr lang="en-GB" b="0" baseline="0" dirty="0" err="1"/>
              <a:t>está</a:t>
            </a:r>
            <a:r>
              <a:rPr lang="en-GB" b="0" baseline="0" dirty="0"/>
              <a:t> </a:t>
            </a:r>
            <a:r>
              <a:rPr lang="en-GB" b="0" baseline="0" dirty="0" err="1"/>
              <a:t>bastante</a:t>
            </a:r>
            <a:r>
              <a:rPr lang="en-GB" b="0" baseline="0" dirty="0"/>
              <a:t> </a:t>
            </a:r>
            <a:r>
              <a:rPr lang="en-GB" b="0" baseline="0" dirty="0" err="1"/>
              <a:t>fuerte</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r>
              <a:rPr lang="en-GB" sz="1200" b="1" i="0" u="none" strike="noStrike" kern="1200" cap="none" dirty="0">
                <a:solidFill>
                  <a:schemeClr val="tx1"/>
                </a:solidFill>
                <a:effectLst/>
                <a:latin typeface="+mn-lt"/>
                <a:ea typeface="Calibri"/>
                <a:cs typeface="Calibri"/>
                <a:sym typeface="Calibri"/>
              </a:rPr>
              <a:t>Vocabulary from revisited sets</a:t>
            </a:r>
            <a:endParaRPr lang="x-none"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8.1.1.4 (</a:t>
            </a:r>
            <a:r>
              <a:rPr lang="es-CO" sz="1200" b="1" kern="1200" dirty="0" err="1">
                <a:solidFill>
                  <a:schemeClr val="tx1"/>
                </a:solidFill>
                <a:effectLst/>
                <a:latin typeface="+mn-lt"/>
                <a:ea typeface="+mn-ea"/>
                <a:cs typeface="+mn-cs"/>
              </a:rPr>
              <a:t>revisit</a:t>
            </a:r>
            <a:r>
              <a:rPr lang="es-CO" sz="1200" b="1" kern="120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vender [528]; entender [229]; esconder [1130]; noticia [859]; periodista [1235]; entrevista [1653]; página [598]; sobre¹ [62]; que [3]; realidad [260]; sociedad [353]</a:t>
            </a:r>
            <a:r>
              <a:rPr lang="x-none" dirty="0">
                <a:effectLst/>
              </a:rPr>
              <a:t> </a:t>
            </a:r>
          </a:p>
          <a:p>
            <a:r>
              <a:rPr lang="x-none" sz="1200" b="1" kern="1200" dirty="0">
                <a:solidFill>
                  <a:schemeClr val="tx1"/>
                </a:solidFill>
                <a:effectLst/>
                <a:latin typeface="+mn-lt"/>
                <a:ea typeface="+mn-ea"/>
                <a:cs typeface="+mn-cs"/>
              </a:rPr>
              <a:t>7.3.2.5</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revisit</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vamos [ir-33]; marzo [1231]; abril [1064]; porque [40];  por qué [qué-50]; mañana² [215]; descubrir [414]; divertido [2446]; parte¹ [92]; extranjero¹ [765]; mundo [123]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83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r>
              <a:rPr lang="en-GB" b="1" baseline="0" dirty="0"/>
              <a:t> – DISPLAY DURING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Grids are coloured to highlight the fact that the sentences do not correspond the tally right next to them. The tally corresponds to the sentences on the partner’s grid.</a:t>
            </a:r>
            <a:endParaRPr lang="x-none"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727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01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a:t>
            </a:r>
            <a:r>
              <a:rPr lang="en-GB" sz="1200" dirty="0">
                <a:solidFill>
                  <a:srgbClr val="002060"/>
                </a:solidFill>
              </a:rPr>
              <a:t>ción</a:t>
            </a:r>
            <a:r>
              <a:rPr lang="en-US" b="0" baseline="0" dirty="0"/>
              <a:t>’ suffix in Spanish and its correspondence to ‘–tion’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The teacher elicits the Spanish</a:t>
            </a:r>
            <a:r>
              <a:rPr lang="en-US" b="0" baseline="0" dirty="0"/>
              <a:t> for ‘option’ and ‘station’ (both words were learnt in Y7).</a:t>
            </a:r>
          </a:p>
          <a:p>
            <a:pPr marL="228600" indent="-228600">
              <a:buAutoNum type="arabicPeriod"/>
            </a:pPr>
            <a:r>
              <a:rPr lang="en-US" b="0" baseline="0" dirty="0"/>
              <a:t>The teacher reads through the follow-up explanations.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235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mins</a:t>
            </a:r>
          </a:p>
          <a:p>
            <a:endParaRPr lang="en-US" b="1" dirty="0"/>
          </a:p>
          <a:p>
            <a:r>
              <a:rPr lang="en-US" b="1" dirty="0"/>
              <a:t>Aim: </a:t>
            </a:r>
            <a:r>
              <a:rPr lang="en-US" b="0" dirty="0"/>
              <a:t>to introduce ‘-</a:t>
            </a:r>
            <a:r>
              <a:rPr lang="en-US" sz="1200" dirty="0">
                <a:solidFill>
                  <a:srgbClr val="4472C4">
                    <a:lumMod val="50000"/>
                  </a:srgbClr>
                </a:solidFill>
              </a:rPr>
              <a:t>ción’ words in plural form, highlighting the presence vs absence of accent in the singular vs plural form of these words.</a:t>
            </a:r>
            <a:endParaRPr lang="en-US" b="1" dirty="0"/>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The teacher gives explanation, drawing</a:t>
            </a:r>
            <a:r>
              <a:rPr lang="en-GB" sz="1200" kern="1200" baseline="0" dirty="0">
                <a:solidFill>
                  <a:schemeClr val="tx1"/>
                </a:solidFill>
                <a:effectLst/>
                <a:latin typeface="+mn-lt"/>
                <a:ea typeface="+mn-ea"/>
                <a:cs typeface="+mn-cs"/>
              </a:rPr>
              <a:t> attention to change in spelling.</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The teacher</a:t>
            </a:r>
            <a:r>
              <a:rPr lang="en-GB" sz="1200" kern="1200" baseline="0" dirty="0">
                <a:solidFill>
                  <a:schemeClr val="tx1"/>
                </a:solidFill>
                <a:effectLst/>
                <a:latin typeface="+mn-lt"/>
                <a:ea typeface="+mn-ea"/>
                <a:cs typeface="+mn-cs"/>
              </a:rPr>
              <a:t> models pronunciation and/or plays audio. It can be pointed out that the location of stress doesn’t change; the addition of an extra syllable only has implications for spelling.</a:t>
            </a:r>
          </a:p>
          <a:p>
            <a:pPr marL="228600" indent="-228600">
              <a:buAutoNum type="arabicPeriod"/>
            </a:pPr>
            <a:r>
              <a:rPr lang="en-GB" sz="1200" kern="1200" baseline="0" dirty="0">
                <a:solidFill>
                  <a:schemeClr val="tx1"/>
                </a:solidFill>
                <a:effectLst/>
                <a:latin typeface="+mn-lt"/>
                <a:ea typeface="+mn-ea"/>
                <a:cs typeface="+mn-cs"/>
              </a:rPr>
              <a:t>Students repeat the words back, putting stress on the correct syllable, as modelled.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777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words with the ‘-ci</a:t>
            </a:r>
            <a:r>
              <a:rPr lang="en-GB" sz="1200" dirty="0">
                <a:solidFill>
                  <a:srgbClr val="E25B00"/>
                </a:solidFill>
              </a:rPr>
              <a:t>ó</a:t>
            </a:r>
            <a:r>
              <a:rPr kumimoji="0" lang="en-GB" sz="1050" b="0" i="0" u="none" strike="noStrike" kern="1200" cap="none" spc="0" normalizeH="0" baseline="0" noProof="0" dirty="0">
                <a:ln>
                  <a:noFill/>
                </a:ln>
                <a:solidFill>
                  <a:srgbClr val="E25B00"/>
                </a:solidFill>
                <a:effectLst/>
                <a:uLnTx/>
                <a:uFillTx/>
                <a:latin typeface="Century Gothic" panose="020F0302020204030204"/>
                <a:ea typeface="+mn-ea"/>
                <a:cs typeface="+mn-cs"/>
              </a:rPr>
              <a:t>n’ suffix in plural form. The endings of all the words, singular and plural, are to be completed by students. This will also focus their attention on pluralisation using -es.</a:t>
            </a:r>
            <a:endParaRPr lang="x-none" sz="1200" kern="1200" dirty="0">
              <a:solidFill>
                <a:schemeClr val="tx1"/>
              </a:solidFill>
              <a:effectLst/>
              <a:latin typeface="+mn-lt"/>
              <a:ea typeface="+mn-ea"/>
              <a:cs typeface="+mn-cs"/>
            </a:endParaRP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The</a:t>
            </a:r>
            <a:r>
              <a:rPr lang="en-US" b="0" baseline="0" dirty="0"/>
              <a:t> teacher</a:t>
            </a:r>
            <a:r>
              <a:rPr lang="en-US" b="0" dirty="0"/>
              <a:t> plays the audio for each word and students</a:t>
            </a:r>
            <a:r>
              <a:rPr lang="en-US" b="0" baseline="0" dirty="0"/>
              <a:t> </a:t>
            </a:r>
            <a:r>
              <a:rPr lang="en-US" b="0" dirty="0"/>
              <a:t>write the missing ends to the words. Is it ‘ci</a:t>
            </a:r>
            <a:r>
              <a:rPr lang="en-GB" sz="1200" dirty="0" err="1">
                <a:solidFill>
                  <a:srgbClr val="E25B00"/>
                </a:solidFill>
              </a:rPr>
              <a:t>ón</a:t>
            </a:r>
            <a:r>
              <a:rPr kumimoji="0" lang="en-GB" sz="1050" b="0" i="0" u="none" strike="noStrike" kern="1200" cap="none" spc="0" normalizeH="0" baseline="0" noProof="0" dirty="0">
                <a:ln>
                  <a:noFill/>
                </a:ln>
                <a:solidFill>
                  <a:srgbClr val="E25B00"/>
                </a:solidFill>
                <a:effectLst/>
                <a:uLnTx/>
                <a:uFillTx/>
                <a:latin typeface="Century Gothic" panose="020F0302020204030204"/>
                <a:ea typeface="+mn-ea"/>
                <a:cs typeface="+mn-cs"/>
              </a:rPr>
              <a:t>’ or </a:t>
            </a:r>
            <a:r>
              <a:rPr lang="en-US" b="0" dirty="0"/>
              <a:t>‘</a:t>
            </a:r>
            <a:r>
              <a:rPr lang="en-US" b="0" dirty="0" err="1"/>
              <a:t>ciones</a:t>
            </a:r>
            <a:r>
              <a:rPr lang="en-US" b="0" dirty="0"/>
              <a:t>’?</a:t>
            </a:r>
          </a:p>
          <a:p>
            <a:r>
              <a:rPr lang="en-US" b="0" dirty="0"/>
              <a:t>2. The teacher shows the answers for each word, one by one.</a:t>
            </a:r>
          </a:p>
          <a:p>
            <a:r>
              <a:rPr lang="en-US" b="0" dirty="0"/>
              <a:t>3. If helpful, students can practise their pronunciation further, reading</a:t>
            </a:r>
            <a:r>
              <a:rPr lang="en-US" b="0" baseline="0" dirty="0"/>
              <a:t> each word aloud and mimicking the </a:t>
            </a:r>
            <a:r>
              <a:rPr lang="en-US" b="0" dirty="0"/>
              <a:t>stress from the recordings.</a:t>
            </a:r>
          </a:p>
          <a:p>
            <a:endParaRPr lang="en-US" b="0" dirty="0"/>
          </a:p>
          <a:p>
            <a:r>
              <a:rPr lang="en-US" b="1" dirty="0"/>
              <a:t>Transcript:</a:t>
            </a:r>
          </a:p>
          <a:p>
            <a:pPr marL="228600" indent="-228600">
              <a:buFont typeface="+mj-lt"/>
              <a:buAutoNum type="arabicPeriod"/>
            </a:pPr>
            <a:r>
              <a:rPr lang="en-GB" baseline="0" dirty="0" err="1"/>
              <a:t>emoción</a:t>
            </a:r>
            <a:endParaRPr lang="en-GB" baseline="0" dirty="0"/>
          </a:p>
          <a:p>
            <a:pPr marL="228600" indent="-228600">
              <a:buFont typeface="+mj-lt"/>
              <a:buAutoNum type="arabicPeriod"/>
            </a:pPr>
            <a:r>
              <a:rPr lang="en-GB" baseline="0" dirty="0" err="1"/>
              <a:t>situaciones</a:t>
            </a:r>
            <a:endParaRPr lang="en-GB" baseline="0" dirty="0"/>
          </a:p>
          <a:p>
            <a:pPr marL="228600" indent="-228600">
              <a:buFont typeface="+mj-lt"/>
              <a:buAutoNum type="arabicPeriod"/>
            </a:pPr>
            <a:r>
              <a:rPr lang="en-GB" baseline="0" dirty="0" err="1"/>
              <a:t>intenciones</a:t>
            </a:r>
            <a:endParaRPr lang="en-GB" baseline="0" dirty="0"/>
          </a:p>
          <a:p>
            <a:pPr marL="228600" indent="-228600">
              <a:buFont typeface="+mj-lt"/>
              <a:buAutoNum type="arabicPeriod"/>
            </a:pPr>
            <a:r>
              <a:rPr lang="en-GB" baseline="0" dirty="0" err="1"/>
              <a:t>educación</a:t>
            </a:r>
            <a:endParaRPr lang="en-GB" baseline="0" dirty="0"/>
          </a:p>
          <a:p>
            <a:pPr marL="228600" indent="-228600">
              <a:buFont typeface="+mj-lt"/>
              <a:buAutoNum type="arabicPeriod"/>
            </a:pPr>
            <a:r>
              <a:rPr lang="en-GB" baseline="0" dirty="0" err="1"/>
              <a:t>tradiciones</a:t>
            </a:r>
            <a:endParaRPr lang="en-GB" baseline="0" dirty="0"/>
          </a:p>
          <a:p>
            <a:pPr marL="228600" indent="-228600">
              <a:buFont typeface="+mj-lt"/>
              <a:buAutoNum type="arabicPeriod"/>
            </a:pPr>
            <a:r>
              <a:rPr lang="en-GB" baseline="0" dirty="0"/>
              <a:t>información</a:t>
            </a:r>
          </a:p>
          <a:p>
            <a:pPr marL="228600" indent="-228600">
              <a:buFont typeface="+mj-lt"/>
              <a:buAutoNum type="arabicPeriod"/>
            </a:pPr>
            <a:r>
              <a:rPr lang="en-GB" baseline="0" dirty="0"/>
              <a:t>traducción</a:t>
            </a:r>
          </a:p>
          <a:p>
            <a:pPr marL="228600" indent="-228600">
              <a:buFont typeface="+mj-lt"/>
              <a:buAutoNum type="arabicPeriod"/>
            </a:pPr>
            <a:r>
              <a:rPr lang="en-GB" baseline="0" dirty="0" err="1"/>
              <a:t>conversaciones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402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consolidate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understanding</a:t>
            </a:r>
            <a:r>
              <a:rPr lang="es-ES" sz="1200" kern="1200" dirty="0">
                <a:solidFill>
                  <a:schemeClr val="tx1"/>
                </a:solidFill>
                <a:effectLst/>
                <a:latin typeface="+mn-lt"/>
                <a:ea typeface="+mn-ea"/>
                <a:cs typeface="+mn-cs"/>
              </a:rPr>
              <a:t> final </a:t>
            </a:r>
            <a:r>
              <a:rPr lang="es-ES" sz="1200" kern="1200" dirty="0" err="1">
                <a:solidFill>
                  <a:schemeClr val="tx1"/>
                </a:solidFill>
                <a:effectLst/>
                <a:latin typeface="+mn-lt"/>
                <a:ea typeface="+mn-ea"/>
                <a:cs typeface="+mn-cs"/>
              </a:rPr>
              <a:t>syllable</a:t>
            </a:r>
            <a:r>
              <a:rPr lang="es-ES" sz="1200" kern="1200" dirty="0">
                <a:solidFill>
                  <a:schemeClr val="tx1"/>
                </a:solidFill>
                <a:effectLst/>
                <a:latin typeface="+mn-lt"/>
                <a:ea typeface="+mn-ea"/>
                <a:cs typeface="+mn-cs"/>
              </a:rPr>
              <a:t> and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penultimate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syllable</a:t>
            </a:r>
            <a:r>
              <a:rPr lang="es-ES" sz="1200" kern="1200" baseline="0" dirty="0">
                <a:solidFill>
                  <a:schemeClr val="tx1"/>
                </a:solidFill>
                <a:effectLst/>
                <a:latin typeface="+mn-lt"/>
                <a:ea typeface="+mn-ea"/>
                <a:cs typeface="+mn-cs"/>
              </a:rPr>
              <a:t> stress, </a:t>
            </a:r>
            <a:r>
              <a:rPr lang="es-ES" sz="1200" kern="1200" baseline="0" dirty="0" err="1">
                <a:solidFill>
                  <a:schemeClr val="tx1"/>
                </a:solidFill>
                <a:effectLst/>
                <a:latin typeface="+mn-lt"/>
                <a:ea typeface="+mn-ea"/>
                <a:cs typeface="+mn-cs"/>
              </a:rPr>
              <a:t>using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words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with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suffix</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ción</a:t>
            </a:r>
            <a:r>
              <a:rPr lang="es-ES" sz="1200" kern="1200" baseline="0" dirty="0">
                <a:solidFill>
                  <a:schemeClr val="tx1"/>
                </a:solidFill>
                <a:effectLst/>
                <a:latin typeface="+mn-lt"/>
                <a:ea typeface="+mn-ea"/>
                <a:cs typeface="+mn-cs"/>
              </a:rPr>
              <a:t> singular and plural </a:t>
            </a:r>
            <a:r>
              <a:rPr lang="es-ES" sz="1200" kern="1200" baseline="0" dirty="0" err="1">
                <a:solidFill>
                  <a:schemeClr val="tx1"/>
                </a:solidFill>
                <a:effectLst/>
                <a:latin typeface="+mn-lt"/>
                <a:ea typeface="+mn-ea"/>
                <a:cs typeface="+mn-cs"/>
              </a:rPr>
              <a:t>form</a:t>
            </a:r>
            <a:r>
              <a:rPr lang="es-ES" sz="1200" kern="1200" baseline="0" dirty="0">
                <a:solidFill>
                  <a:schemeClr val="tx1"/>
                </a:solidFill>
                <a:effectLst/>
                <a:latin typeface="+mn-lt"/>
                <a:ea typeface="+mn-ea"/>
                <a:cs typeface="+mn-cs"/>
              </a:rPr>
              <a:t> to </a:t>
            </a:r>
            <a:r>
              <a:rPr lang="es-ES" sz="1200" kern="1200" baseline="0" dirty="0" err="1">
                <a:solidFill>
                  <a:schemeClr val="tx1"/>
                </a:solidFill>
                <a:effectLst/>
                <a:latin typeface="+mn-lt"/>
                <a:ea typeface="+mn-ea"/>
                <a:cs typeface="+mn-cs"/>
              </a:rPr>
              <a:t>practise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this</a:t>
            </a:r>
            <a:r>
              <a:rPr lang="es-ES" sz="1200" kern="1200" baseline="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 A reads the sentence aloud.</a:t>
            </a:r>
          </a:p>
          <a:p>
            <a:pPr marL="228600" indent="-228600">
              <a:buAutoNum type="arabicPeriod"/>
            </a:pPr>
            <a:r>
              <a:rPr lang="es-ES" sz="1200" noProof="0" dirty="0" err="1">
                <a:solidFill>
                  <a:srgbClr val="4472C4">
                    <a:lumMod val="50000"/>
                  </a:srgbClr>
                </a:solidFill>
              </a:rPr>
              <a:t>Student</a:t>
            </a:r>
            <a:r>
              <a:rPr lang="es-ES" sz="1200" noProof="0" dirty="0">
                <a:solidFill>
                  <a:srgbClr val="4472C4">
                    <a:lumMod val="50000"/>
                  </a:srgbClr>
                </a:solidFill>
              </a:rPr>
              <a:t> B l</a:t>
            </a:r>
            <a:r>
              <a:rPr lang="es-ES" sz="1200" dirty="0" err="1">
                <a:solidFill>
                  <a:srgbClr val="4472C4">
                    <a:lumMod val="50000"/>
                  </a:srgbClr>
                </a:solidFill>
              </a:rPr>
              <a:t>istens</a:t>
            </a:r>
            <a:r>
              <a:rPr lang="es-ES" sz="1200" dirty="0">
                <a:solidFill>
                  <a:srgbClr val="4472C4">
                    <a:lumMod val="50000"/>
                  </a:srgbClr>
                </a:solidFill>
              </a:rPr>
              <a:t> and </a:t>
            </a:r>
            <a:r>
              <a:rPr lang="es-ES" sz="1200" dirty="0" err="1">
                <a:solidFill>
                  <a:srgbClr val="4472C4">
                    <a:lumMod val="50000"/>
                  </a:srgbClr>
                </a:solidFill>
              </a:rPr>
              <a:t>write</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full </a:t>
            </a:r>
            <a:r>
              <a:rPr lang="es-ES" sz="1200" dirty="0" err="1">
                <a:solidFill>
                  <a:srgbClr val="4472C4">
                    <a:lumMod val="50000"/>
                  </a:srgbClr>
                </a:solidFill>
              </a:rPr>
              <a:t>sentence</a:t>
            </a:r>
            <a:r>
              <a:rPr lang="es-ES" sz="1200" dirty="0">
                <a:solidFill>
                  <a:srgbClr val="4472C4">
                    <a:lumMod val="50000"/>
                  </a:srgbClr>
                </a:solidFill>
              </a:rPr>
              <a:t>, </a:t>
            </a:r>
            <a:r>
              <a:rPr lang="es-ES" sz="1200" dirty="0" err="1">
                <a:solidFill>
                  <a:srgbClr val="4472C4">
                    <a:lumMod val="50000"/>
                  </a:srgbClr>
                </a:solidFill>
              </a:rPr>
              <a:t>paying</a:t>
            </a:r>
            <a:r>
              <a:rPr lang="es-ES" sz="1200" dirty="0">
                <a:solidFill>
                  <a:srgbClr val="4472C4">
                    <a:lumMod val="50000"/>
                  </a:srgbClr>
                </a:solidFill>
              </a:rPr>
              <a:t> particular </a:t>
            </a:r>
            <a:r>
              <a:rPr lang="es-ES" sz="1200" dirty="0" err="1">
                <a:solidFill>
                  <a:srgbClr val="4472C4">
                    <a:lumMod val="50000"/>
                  </a:srgbClr>
                </a:solidFill>
              </a:rPr>
              <a:t>attention</a:t>
            </a:r>
            <a:r>
              <a:rPr lang="es-ES" sz="1200" dirty="0">
                <a:solidFill>
                  <a:srgbClr val="4472C4">
                    <a:lumMod val="50000"/>
                  </a:srgbClr>
                </a:solidFill>
              </a:rPr>
              <a:t> to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word</a:t>
            </a:r>
            <a:r>
              <a:rPr lang="es-ES" sz="1200" dirty="0">
                <a:solidFill>
                  <a:srgbClr val="4472C4">
                    <a:lumMod val="50000"/>
                  </a:srgbClr>
                </a:solidFill>
              </a:rPr>
              <a:t>(s) </a:t>
            </a:r>
            <a:r>
              <a:rPr lang="es-ES" sz="1200" dirty="0" err="1">
                <a:solidFill>
                  <a:srgbClr val="4472C4">
                    <a:lumMod val="50000"/>
                  </a:srgbClr>
                </a:solidFill>
              </a:rPr>
              <a:t>with</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suffix</a:t>
            </a:r>
            <a:r>
              <a:rPr lang="es-ES" sz="1200" dirty="0">
                <a:solidFill>
                  <a:srgbClr val="4472C4">
                    <a:lumMod val="50000"/>
                  </a:srgbClr>
                </a:solidFill>
              </a:rPr>
              <a:t> –</a:t>
            </a:r>
            <a:r>
              <a:rPr lang="es-ES" sz="1200" dirty="0" err="1">
                <a:solidFill>
                  <a:srgbClr val="4472C4">
                    <a:lumMod val="50000"/>
                  </a:srgbClr>
                </a:solidFill>
              </a:rPr>
              <a:t>ción</a:t>
            </a:r>
            <a:r>
              <a:rPr lang="es-ES" sz="1200" dirty="0">
                <a:solidFill>
                  <a:srgbClr val="4472C4">
                    <a:lumMod val="50000"/>
                  </a:srgbClr>
                </a:solidFill>
              </a:rPr>
              <a:t>. </a:t>
            </a:r>
            <a:r>
              <a:rPr lang="en-GB" sz="1200" dirty="0">
                <a:solidFill>
                  <a:srgbClr val="4472C4">
                    <a:lumMod val="50000"/>
                  </a:srgbClr>
                </a:solidFill>
              </a:rPr>
              <a:t>Is the stress on the final syllable (i.e. so has</a:t>
            </a:r>
            <a:r>
              <a:rPr lang="en-GB" sz="1200" baseline="0" dirty="0">
                <a:solidFill>
                  <a:srgbClr val="4472C4">
                    <a:lumMod val="50000"/>
                  </a:srgbClr>
                </a:solidFill>
              </a:rPr>
              <a:t> an accent on the stressed vowel) or is it on the penultimate syllable (i.e. has no accent on the stressed vowel).</a:t>
            </a:r>
            <a:endParaRPr lang="en-US" sz="1200" b="0" dirty="0">
              <a:solidFill>
                <a:srgbClr val="4472C4">
                  <a:lumMod val="50000"/>
                </a:srgbClr>
              </a:solidFill>
            </a:endParaRPr>
          </a:p>
          <a:p>
            <a:pPr marL="0" indent="0">
              <a:buNone/>
            </a:pPr>
            <a:endParaRPr lang="en-US" b="1" dirty="0"/>
          </a:p>
          <a:p>
            <a:pPr marL="0" indent="0">
              <a:buNone/>
            </a:pPr>
            <a:r>
              <a:rPr lang="en-US" b="1" dirty="0"/>
              <a:t>Note: </a:t>
            </a:r>
            <a:r>
              <a:rPr lang="en-US" b="0" dirty="0"/>
              <a:t>it</a:t>
            </a:r>
            <a:r>
              <a:rPr lang="en-US" b="0" baseline="0" dirty="0"/>
              <a:t> is important that the use of the accent here is understood in relation to the general rule outlined at the top of the slide. Although we only practise here with words ending in –ción, there are plenty of other words that follow the pattern (e.g. </a:t>
            </a:r>
            <a:r>
              <a:rPr lang="en-US" b="0" baseline="0" dirty="0" err="1"/>
              <a:t>montón</a:t>
            </a:r>
            <a:r>
              <a:rPr lang="en-US" b="0" baseline="0" dirty="0"/>
              <a:t> vs </a:t>
            </a:r>
            <a:r>
              <a:rPr lang="en-US" b="0" baseline="0" dirty="0" err="1"/>
              <a:t>montones</a:t>
            </a:r>
            <a:r>
              <a:rPr lang="en-US" b="0" baseline="0" dirty="0"/>
              <a:t>, </a:t>
            </a:r>
            <a:r>
              <a:rPr lang="en-US" b="0" baseline="0" dirty="0" err="1"/>
              <a:t>jabón</a:t>
            </a:r>
            <a:r>
              <a:rPr lang="en-US" b="0" baseline="0" dirty="0"/>
              <a:t> vs </a:t>
            </a:r>
            <a:r>
              <a:rPr lang="en-US" b="0" baseline="0" dirty="0" err="1"/>
              <a:t>jabones</a:t>
            </a:r>
            <a:r>
              <a:rPr lang="en-US" b="0" baseline="0" dirty="0"/>
              <a: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3422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 ONLY DISPLAY DURING FEEDBACK.</a:t>
            </a:r>
          </a:p>
          <a:p>
            <a:endParaRPr lang="en-GB" b="1" baseline="0" dirty="0"/>
          </a:p>
          <a:p>
            <a:r>
              <a:rPr lang="en-GB" b="1" baseline="0" dirty="0"/>
              <a:t>Persona A</a:t>
            </a:r>
          </a:p>
          <a:p>
            <a:pPr marL="228600" indent="-228600">
              <a:buAutoNum type="arabicPeriod"/>
            </a:pPr>
            <a:r>
              <a:rPr lang="en-GB" b="0" dirty="0" err="1"/>
              <a:t>Quiero</a:t>
            </a:r>
            <a:r>
              <a:rPr lang="en-GB" b="0" dirty="0"/>
              <a:t> </a:t>
            </a:r>
            <a:r>
              <a:rPr lang="en-GB" b="0" dirty="0" err="1"/>
              <a:t>imprimir</a:t>
            </a:r>
            <a:r>
              <a:rPr lang="en-GB" b="0" dirty="0"/>
              <a:t> los </a:t>
            </a:r>
            <a:r>
              <a:rPr lang="en-GB" b="0" dirty="0" err="1"/>
              <a:t>billetes</a:t>
            </a:r>
            <a:r>
              <a:rPr lang="en-GB" b="0" dirty="0"/>
              <a:t> en la </a:t>
            </a:r>
            <a:r>
              <a:rPr lang="en-GB" b="1" dirty="0" err="1"/>
              <a:t>estación</a:t>
            </a:r>
            <a:r>
              <a:rPr lang="en-GB" b="0" dirty="0"/>
              <a:t>.</a:t>
            </a:r>
          </a:p>
          <a:p>
            <a:pPr marL="228600" indent="-228600">
              <a:buAutoNum type="arabicPeriod"/>
            </a:pPr>
            <a:r>
              <a:rPr lang="en-GB" b="0" dirty="0" err="1"/>
              <a:t>Cuando</a:t>
            </a:r>
            <a:r>
              <a:rPr lang="en-GB" b="0" dirty="0"/>
              <a:t> </a:t>
            </a:r>
            <a:r>
              <a:rPr lang="en-GB" b="0" dirty="0" err="1"/>
              <a:t>estoy</a:t>
            </a:r>
            <a:r>
              <a:rPr lang="en-GB" b="0" dirty="0"/>
              <a:t> contento </a:t>
            </a:r>
            <a:r>
              <a:rPr lang="en-GB" b="0" dirty="0" err="1"/>
              <a:t>siempre</a:t>
            </a:r>
            <a:r>
              <a:rPr lang="en-GB" b="0" dirty="0"/>
              <a:t> </a:t>
            </a:r>
            <a:r>
              <a:rPr lang="en-GB" b="0" dirty="0" err="1"/>
              <a:t>quiero</a:t>
            </a:r>
            <a:r>
              <a:rPr lang="en-GB" b="0" dirty="0"/>
              <a:t> </a:t>
            </a:r>
            <a:r>
              <a:rPr lang="en-GB" b="0" dirty="0" err="1"/>
              <a:t>empezar</a:t>
            </a:r>
            <a:r>
              <a:rPr lang="en-GB" b="0" dirty="0"/>
              <a:t> una </a:t>
            </a:r>
            <a:r>
              <a:rPr lang="en-GB" b="1" dirty="0" err="1"/>
              <a:t>conversación</a:t>
            </a:r>
            <a:r>
              <a:rPr lang="en-GB" b="0" dirty="0"/>
              <a:t>.</a:t>
            </a:r>
          </a:p>
          <a:p>
            <a:pPr marL="228600" indent="-228600">
              <a:buAutoNum type="arabicPeriod"/>
            </a:pPr>
            <a:r>
              <a:rPr lang="en-GB" b="0" dirty="0" err="1"/>
              <a:t>Generalmente</a:t>
            </a:r>
            <a:r>
              <a:rPr lang="en-GB" b="0" dirty="0"/>
              <a:t>, en una </a:t>
            </a:r>
            <a:r>
              <a:rPr lang="en-GB" b="1" dirty="0" err="1"/>
              <a:t>situación</a:t>
            </a:r>
            <a:r>
              <a:rPr lang="en-GB" b="0" dirty="0"/>
              <a:t> así damos muchas </a:t>
            </a:r>
            <a:r>
              <a:rPr lang="en-GB" b="1" dirty="0" err="1"/>
              <a:t>opciones</a:t>
            </a:r>
            <a:r>
              <a:rPr lang="en-GB" b="0" dirty="0"/>
              <a:t>.</a:t>
            </a:r>
          </a:p>
          <a:p>
            <a:pPr marL="228600" indent="-228600">
              <a:buAutoNum type="arabicPeriod"/>
            </a:pPr>
            <a:r>
              <a:rPr lang="en-GB" b="0" dirty="0"/>
              <a:t>Queremos una </a:t>
            </a:r>
            <a:r>
              <a:rPr lang="en-GB" b="1" dirty="0"/>
              <a:t>traducción</a:t>
            </a:r>
            <a:r>
              <a:rPr lang="en-GB" b="0" dirty="0"/>
              <a:t> del </a:t>
            </a:r>
            <a:r>
              <a:rPr lang="en-GB" b="0" dirty="0" err="1"/>
              <a:t>diálogo</a:t>
            </a:r>
            <a:r>
              <a:rPr lang="en-GB" b="0" dirty="0"/>
              <a:t> </a:t>
            </a:r>
            <a:r>
              <a:rPr lang="en-GB" b="0" dirty="0" err="1"/>
              <a:t>corto</a:t>
            </a:r>
            <a:r>
              <a:rPr lang="en-GB" b="0" dirty="0"/>
              <a:t> en la </a:t>
            </a:r>
            <a:r>
              <a:rPr lang="en-GB" b="0" dirty="0" err="1"/>
              <a:t>película</a:t>
            </a:r>
            <a:r>
              <a:rPr lang="en-GB" b="0" dirty="0"/>
              <a:t> de </a:t>
            </a:r>
            <a:r>
              <a:rPr lang="en-GB" b="1" dirty="0" err="1"/>
              <a:t>acción</a:t>
            </a:r>
            <a:r>
              <a:rPr lang="en-GB" b="0" dirty="0"/>
              <a:t>.</a:t>
            </a:r>
          </a:p>
          <a:p>
            <a:pPr marL="228600" indent="-228600">
              <a:buAutoNum type="arabicPeriod"/>
            </a:pPr>
            <a:r>
              <a:rPr lang="en-GB" b="0" dirty="0"/>
              <a:t>Los dos </a:t>
            </a:r>
            <a:r>
              <a:rPr lang="en-GB" b="0" dirty="0" err="1"/>
              <a:t>países</a:t>
            </a:r>
            <a:r>
              <a:rPr lang="en-GB" b="0" dirty="0"/>
              <a:t> </a:t>
            </a:r>
            <a:r>
              <a:rPr lang="en-GB" b="0" dirty="0" err="1"/>
              <a:t>comparten</a:t>
            </a:r>
            <a:r>
              <a:rPr lang="en-GB" b="0" dirty="0"/>
              <a:t> las </a:t>
            </a:r>
            <a:r>
              <a:rPr lang="en-GB" b="0" dirty="0" err="1"/>
              <a:t>mismas</a:t>
            </a:r>
            <a:r>
              <a:rPr lang="en-GB" b="0" dirty="0"/>
              <a:t> </a:t>
            </a:r>
            <a:r>
              <a:rPr lang="en-GB" b="1" dirty="0" err="1"/>
              <a:t>tradiciones</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Persona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Tenemos</a:t>
            </a:r>
            <a:r>
              <a:rPr lang="en-GB" b="0" baseline="0" dirty="0"/>
              <a:t> la </a:t>
            </a:r>
            <a:r>
              <a:rPr lang="en-GB" b="1" baseline="0" dirty="0" err="1"/>
              <a:t>intención</a:t>
            </a:r>
            <a:r>
              <a:rPr lang="en-GB" b="0" baseline="0" dirty="0"/>
              <a:t> de </a:t>
            </a:r>
            <a:r>
              <a:rPr lang="en-GB" b="0" baseline="0" dirty="0" err="1"/>
              <a:t>elegir</a:t>
            </a:r>
            <a:r>
              <a:rPr lang="en-GB" b="0" baseline="0" dirty="0"/>
              <a:t> una </a:t>
            </a:r>
            <a:r>
              <a:rPr lang="en-GB" b="0" baseline="0" dirty="0" err="1"/>
              <a:t>bicicleta</a:t>
            </a:r>
            <a:r>
              <a:rPr lang="en-GB" b="0" baseline="0" dirty="0"/>
              <a:t> </a:t>
            </a:r>
            <a:r>
              <a:rPr lang="en-GB" b="0" baseline="0" dirty="0" err="1"/>
              <a:t>según</a:t>
            </a:r>
            <a:r>
              <a:rPr lang="en-GB" b="0" baseline="0" dirty="0"/>
              <a:t> la </a:t>
            </a:r>
            <a:r>
              <a:rPr lang="en-GB" b="1" baseline="0" dirty="0"/>
              <a:t>información</a:t>
            </a:r>
            <a:r>
              <a:rPr lang="en-GB" b="0" baseline="0" dirty="0"/>
              <a:t> de la </a:t>
            </a:r>
            <a:r>
              <a:rPr lang="en-GB" b="0" baseline="0" dirty="0" err="1"/>
              <a:t>revista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No </a:t>
            </a:r>
            <a:r>
              <a:rPr lang="en-GB" b="0" baseline="0" dirty="0" err="1"/>
              <a:t>puedo</a:t>
            </a:r>
            <a:r>
              <a:rPr lang="en-GB" b="0" baseline="0" dirty="0"/>
              <a:t> </a:t>
            </a:r>
            <a:r>
              <a:rPr lang="en-GB" b="0" baseline="0" dirty="0" err="1"/>
              <a:t>describir</a:t>
            </a:r>
            <a:r>
              <a:rPr lang="en-GB" b="0" baseline="0" dirty="0"/>
              <a:t> la </a:t>
            </a:r>
            <a:r>
              <a:rPr lang="en-GB" b="1" baseline="0" dirty="0" err="1"/>
              <a:t>sensación</a:t>
            </a:r>
            <a:r>
              <a:rPr lang="en-GB" b="0" baseline="0" dirty="0"/>
              <a:t> de </a:t>
            </a:r>
            <a:r>
              <a:rPr lang="en-GB" b="0" baseline="0" dirty="0" err="1"/>
              <a:t>ganar</a:t>
            </a:r>
            <a:r>
              <a:rPr lang="en-GB" b="0" baseline="0" dirty="0"/>
              <a:t> un premio importante.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apoyo</a:t>
            </a:r>
            <a:r>
              <a:rPr lang="en-GB" b="0" baseline="0" dirty="0"/>
              <a:t> del </a:t>
            </a:r>
            <a:r>
              <a:rPr lang="en-GB" b="0" baseline="0" dirty="0" err="1"/>
              <a:t>profesor</a:t>
            </a:r>
            <a:r>
              <a:rPr lang="en-GB" b="0" baseline="0" dirty="0"/>
              <a:t> es una parte de la </a:t>
            </a:r>
            <a:r>
              <a:rPr lang="en-GB" b="1" baseline="0" dirty="0" err="1"/>
              <a:t>educación</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fútbol</a:t>
            </a:r>
            <a:r>
              <a:rPr lang="en-GB" b="0" baseline="0" dirty="0"/>
              <a:t> es un </a:t>
            </a:r>
            <a:r>
              <a:rPr lang="en-GB" b="0" baseline="0" dirty="0" err="1"/>
              <a:t>deporte</a:t>
            </a:r>
            <a:r>
              <a:rPr lang="en-GB" b="0" baseline="0" dirty="0"/>
              <a:t> con </a:t>
            </a:r>
            <a:r>
              <a:rPr lang="en-GB" b="1" baseline="0" dirty="0" err="1"/>
              <a:t>emociones</a:t>
            </a:r>
            <a:r>
              <a:rPr lang="en-GB" b="0" baseline="0" dirty="0"/>
              <a:t> </a:t>
            </a:r>
            <a:r>
              <a:rPr lang="en-GB" b="0" baseline="0" dirty="0" err="1"/>
              <a:t>muy</a:t>
            </a:r>
            <a:r>
              <a:rPr lang="en-GB" b="0" baseline="0" dirty="0"/>
              <a:t> </a:t>
            </a:r>
            <a:r>
              <a:rPr lang="en-GB" b="0" baseline="0" dirty="0" err="1"/>
              <a:t>fuertes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Finalmente</a:t>
            </a:r>
            <a:r>
              <a:rPr lang="en-GB" b="0" baseline="0" dirty="0"/>
              <a:t>, </a:t>
            </a:r>
            <a:r>
              <a:rPr lang="en-GB" b="0" baseline="0" dirty="0" err="1"/>
              <a:t>elijo</a:t>
            </a:r>
            <a:r>
              <a:rPr lang="en-GB" b="0" baseline="0" dirty="0"/>
              <a:t> </a:t>
            </a:r>
            <a:r>
              <a:rPr lang="en-GB" b="0" baseline="0" dirty="0" err="1"/>
              <a:t>hacer</a:t>
            </a:r>
            <a:r>
              <a:rPr lang="en-GB" b="0" baseline="0" dirty="0"/>
              <a:t> una </a:t>
            </a:r>
            <a:r>
              <a:rPr lang="en-GB" b="1" baseline="0" dirty="0" err="1"/>
              <a:t>presentación</a:t>
            </a:r>
            <a:r>
              <a:rPr lang="en-GB" b="0" baseline="0" dirty="0"/>
              <a:t> </a:t>
            </a:r>
            <a:r>
              <a:rPr lang="en-GB" b="0" baseline="0" dirty="0" err="1"/>
              <a:t>sobre</a:t>
            </a:r>
            <a:r>
              <a:rPr lang="en-GB" b="0" baseline="0" dirty="0"/>
              <a:t> las </a:t>
            </a:r>
            <a:r>
              <a:rPr lang="en-GB" b="1" baseline="0" dirty="0" err="1"/>
              <a:t>revoluciones</a:t>
            </a:r>
            <a:r>
              <a:rPr lang="en-GB" b="0" baseline="0" dirty="0"/>
              <a:t> en el </a:t>
            </a:r>
            <a:r>
              <a:rPr lang="en-GB" b="0" baseline="0" dirty="0" err="1"/>
              <a:t>mundo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r>
              <a:rPr lang="en-GB" b="1" dirty="0"/>
              <a:t>Vocabulary from revisited sets:</a:t>
            </a:r>
            <a:endParaRPr lang="en-GB" sz="1200" b="1" i="0" u="none" strike="noStrike" kern="1200" cap="none" dirty="0">
              <a:solidFill>
                <a:schemeClr val="tx1"/>
              </a:solidFill>
              <a:effectLst/>
              <a:latin typeface="+mn-lt"/>
              <a:ea typeface="Calibri"/>
              <a:cs typeface="Calibri"/>
              <a:sym typeface="Calibri"/>
            </a:endParaRPr>
          </a:p>
          <a:p>
            <a:r>
              <a:rPr lang="x-none" sz="1200" b="1" kern="1200" dirty="0">
                <a:solidFill>
                  <a:schemeClr val="tx1"/>
                </a:solidFill>
                <a:effectLst/>
                <a:latin typeface="+mn-lt"/>
                <a:ea typeface="+mn-ea"/>
                <a:cs typeface="+mn-cs"/>
              </a:rPr>
              <a:t>8.1.2.1: </a:t>
            </a:r>
            <a:r>
              <a:rPr lang="x-none" sz="1200" kern="1200" dirty="0">
                <a:solidFill>
                  <a:schemeClr val="tx1"/>
                </a:solidFill>
                <a:effectLst/>
                <a:latin typeface="+mn-lt"/>
                <a:ea typeface="+mn-ea"/>
                <a:cs typeface="+mn-cs"/>
              </a:rPr>
              <a:t>elegir [561]; elijo [561]; describrir [1272]; imprimir [2736]; diálogo [1466]; corto [1055]; finalmente [948]</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mismo [55]; último [188]; </a:t>
            </a:r>
          </a:p>
          <a:p>
            <a:r>
              <a:rPr lang="x-none" sz="1200" b="1" kern="1200" dirty="0">
                <a:solidFill>
                  <a:schemeClr val="tx1"/>
                </a:solidFill>
                <a:effectLst/>
                <a:latin typeface="+mn-lt"/>
                <a:ea typeface="+mn-ea"/>
                <a:cs typeface="+mn-cs"/>
              </a:rPr>
              <a:t>8.1.1.3: </a:t>
            </a:r>
            <a:r>
              <a:rPr lang="x-none" sz="1200" kern="1200" dirty="0">
                <a:solidFill>
                  <a:schemeClr val="tx1"/>
                </a:solidFill>
                <a:effectLst/>
                <a:latin typeface="+mn-lt"/>
                <a:ea typeface="+mn-ea"/>
                <a:cs typeface="+mn-cs"/>
              </a:rPr>
              <a:t>según [237]; así [67]; generalmente [1387]</a:t>
            </a:r>
            <a:endParaRPr lang="en-GB" b="0" baseline="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831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67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 6 minutes</a:t>
            </a:r>
            <a:endParaRPr lang="en-US" b="1" dirty="0"/>
          </a:p>
          <a:p>
            <a:endParaRPr lang="en-US" b="1" dirty="0"/>
          </a:p>
          <a:p>
            <a:r>
              <a:rPr lang="en-US" b="1" dirty="0"/>
              <a:t>Aim: </a:t>
            </a:r>
            <a:r>
              <a:rPr lang="en-US" b="0" dirty="0"/>
              <a:t>speaking,</a:t>
            </a:r>
            <a:r>
              <a:rPr lang="en-US" b="0" baseline="0" dirty="0"/>
              <a:t> listening and writing exercise focusing on spelling and the penultimate syllable stress in Spanish.</a:t>
            </a:r>
            <a:endParaRPr lang="en-US" b="1" dirty="0"/>
          </a:p>
          <a:p>
            <a:endParaRPr lang="en-US" b="1" dirty="0"/>
          </a:p>
          <a:p>
            <a:r>
              <a:rPr lang="en-US" b="1" dirty="0"/>
              <a:t>Procedure:</a:t>
            </a:r>
          </a:p>
          <a:p>
            <a:r>
              <a:rPr lang="en-US" b="0" dirty="0"/>
              <a:t>1. Students A </a:t>
            </a:r>
            <a:r>
              <a:rPr lang="es-ES" b="0" dirty="0" err="1"/>
              <a:t>reads</a:t>
            </a:r>
            <a:r>
              <a:rPr lang="es-ES" b="0" dirty="0"/>
              <a:t> </a:t>
            </a:r>
            <a:r>
              <a:rPr lang="es-ES" b="0" dirty="0" err="1"/>
              <a:t>out</a:t>
            </a:r>
            <a:r>
              <a:rPr lang="es-ES" b="0" dirty="0"/>
              <a:t> </a:t>
            </a:r>
            <a:r>
              <a:rPr lang="es-ES" b="0" dirty="0" err="1"/>
              <a:t>each</a:t>
            </a:r>
            <a:r>
              <a:rPr lang="es-ES" b="0" dirty="0"/>
              <a:t> </a:t>
            </a:r>
            <a:r>
              <a:rPr lang="es-ES" b="0" dirty="0" err="1"/>
              <a:t>sentence</a:t>
            </a:r>
            <a:r>
              <a:rPr lang="es-ES" b="0" dirty="0"/>
              <a:t> in </a:t>
            </a:r>
            <a:r>
              <a:rPr lang="es-ES" b="0" dirty="0" err="1"/>
              <a:t>Spanish</a:t>
            </a:r>
            <a:r>
              <a:rPr lang="es-ES" b="0" dirty="0"/>
              <a:t>.</a:t>
            </a:r>
            <a:endParaRPr lang="en-US" b="0" dirty="0"/>
          </a:p>
          <a:p>
            <a:r>
              <a:rPr lang="en-US" b="0" dirty="0"/>
              <a:t>2. Student B </a:t>
            </a:r>
            <a:r>
              <a:rPr lang="es-ES" sz="1200" kern="1200" dirty="0" err="1">
                <a:solidFill>
                  <a:schemeClr val="tx1"/>
                </a:solidFill>
                <a:effectLst/>
                <a:latin typeface="+mn-lt"/>
                <a:ea typeface="+mn-ea"/>
                <a:cs typeface="+mn-cs"/>
              </a:rPr>
              <a:t>listens</a:t>
            </a:r>
            <a:r>
              <a:rPr lang="es-ES" sz="1200" kern="1200" dirty="0">
                <a:solidFill>
                  <a:schemeClr val="tx1"/>
                </a:solidFill>
                <a:effectLst/>
                <a:latin typeface="+mn-lt"/>
                <a:ea typeface="+mn-ea"/>
                <a:cs typeface="+mn-cs"/>
              </a:rPr>
              <a:t> and completes the </a:t>
            </a:r>
            <a:r>
              <a:rPr lang="es-ES" sz="1200" kern="1200" dirty="0" err="1">
                <a:solidFill>
                  <a:schemeClr val="tx1"/>
                </a:solidFill>
                <a:effectLst/>
                <a:latin typeface="+mn-lt"/>
                <a:ea typeface="+mn-ea"/>
                <a:cs typeface="+mn-cs"/>
              </a:rPr>
              <a:t>grid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fill</a:t>
            </a:r>
            <a:r>
              <a:rPr lang="es-ES" sz="1200" kern="1200" dirty="0">
                <a:solidFill>
                  <a:schemeClr val="tx1"/>
                </a:solidFill>
                <a:effectLst/>
                <a:latin typeface="+mn-lt"/>
                <a:ea typeface="+mn-ea"/>
                <a:cs typeface="+mn-cs"/>
              </a:rPr>
              <a:t> in the </a:t>
            </a:r>
            <a:r>
              <a:rPr lang="es-ES" sz="1200" kern="1200" dirty="0" err="1">
                <a:solidFill>
                  <a:schemeClr val="tx1"/>
                </a:solidFill>
                <a:effectLst/>
                <a:latin typeface="+mn-lt"/>
                <a:ea typeface="+mn-ea"/>
                <a:cs typeface="+mn-cs"/>
              </a:rPr>
              <a:t>missing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Spanish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all</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which</a:t>
            </a:r>
            <a:r>
              <a:rPr lang="es-ES" sz="1200" kern="1200" dirty="0">
                <a:solidFill>
                  <a:schemeClr val="tx1"/>
                </a:solidFill>
                <a:effectLst/>
                <a:latin typeface="+mn-lt"/>
                <a:ea typeface="+mn-ea"/>
                <a:cs typeface="+mn-cs"/>
              </a:rPr>
              <a:t> are </a:t>
            </a:r>
            <a:r>
              <a:rPr lang="es-ES" sz="1200" kern="1200" dirty="0" err="1">
                <a:solidFill>
                  <a:schemeClr val="tx1"/>
                </a:solidFill>
                <a:effectLst/>
                <a:latin typeface="+mn-lt"/>
                <a:ea typeface="+mn-ea"/>
                <a:cs typeface="+mn-cs"/>
              </a:rPr>
              <a:t>stressed</a:t>
            </a:r>
            <a:r>
              <a:rPr lang="es-ES" sz="1200" kern="1200" dirty="0">
                <a:solidFill>
                  <a:schemeClr val="tx1"/>
                </a:solidFill>
                <a:effectLst/>
                <a:latin typeface="+mn-lt"/>
                <a:ea typeface="+mn-ea"/>
                <a:cs typeface="+mn-cs"/>
              </a:rPr>
              <a:t> on the </a:t>
            </a:r>
            <a:r>
              <a:rPr lang="es-ES" sz="1200" kern="1200" dirty="0" err="1">
                <a:solidFill>
                  <a:schemeClr val="tx1"/>
                </a:solidFill>
                <a:effectLst/>
                <a:latin typeface="+mn-lt"/>
                <a:ea typeface="+mn-ea"/>
                <a:cs typeface="+mn-cs"/>
              </a:rPr>
              <a:t>penultimate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syllable</a:t>
            </a:r>
            <a:r>
              <a:rPr lang="es-ES" sz="1200" kern="1200" dirty="0">
                <a:solidFill>
                  <a:schemeClr val="tx1"/>
                </a:solidFill>
                <a:effectLst/>
                <a:latin typeface="+mn-lt"/>
                <a:ea typeface="+mn-ea"/>
                <a:cs typeface="+mn-cs"/>
              </a:rPr>
              <a:t>, and decide </a:t>
            </a:r>
            <a:r>
              <a:rPr lang="es-ES" sz="1200" kern="1200" dirty="0" err="1">
                <a:solidFill>
                  <a:schemeClr val="tx1"/>
                </a:solidFill>
                <a:effectLst/>
                <a:latin typeface="+mn-lt"/>
                <a:ea typeface="+mn-ea"/>
                <a:cs typeface="+mn-cs"/>
              </a:rPr>
              <a:t>whether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need</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add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should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write</a:t>
            </a:r>
            <a:r>
              <a:rPr lang="es-ES" sz="1200" kern="1200" dirty="0">
                <a:solidFill>
                  <a:schemeClr val="tx1"/>
                </a:solidFill>
                <a:effectLst/>
                <a:latin typeface="+mn-lt"/>
                <a:ea typeface="+mn-ea"/>
                <a:cs typeface="+mn-cs"/>
              </a:rPr>
              <a:t> the English for </a:t>
            </a:r>
            <a:r>
              <a:rPr lang="es-ES" sz="1200" kern="1200" dirty="0" err="1">
                <a:solidFill>
                  <a:schemeClr val="tx1"/>
                </a:solidFill>
                <a:effectLst/>
                <a:latin typeface="+mn-lt"/>
                <a:ea typeface="+mn-ea"/>
                <a:cs typeface="+mn-cs"/>
              </a:rPr>
              <a:t>known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missing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English </a:t>
            </a:r>
            <a:r>
              <a:rPr lang="es-ES" sz="1200" kern="1200" dirty="0" err="1">
                <a:solidFill>
                  <a:schemeClr val="tx1"/>
                </a:solidFill>
                <a:effectLst/>
                <a:latin typeface="+mn-lt"/>
                <a:ea typeface="+mn-ea"/>
                <a:cs typeface="+mn-cs"/>
              </a:rPr>
              <a:t>translations</a:t>
            </a:r>
            <a:r>
              <a:rPr lang="es-ES" sz="1200" kern="1200" dirty="0">
                <a:solidFill>
                  <a:schemeClr val="tx1"/>
                </a:solidFill>
                <a:effectLst/>
                <a:latin typeface="+mn-lt"/>
                <a:ea typeface="+mn-ea"/>
                <a:cs typeface="+mn-cs"/>
              </a:rPr>
              <a:t> for </a:t>
            </a:r>
            <a:r>
              <a:rPr lang="es-ES" sz="1200" kern="1200" dirty="0" err="1">
                <a:solidFill>
                  <a:schemeClr val="tx1"/>
                </a:solidFill>
                <a:effectLst/>
                <a:latin typeface="+mn-lt"/>
                <a:ea typeface="+mn-ea"/>
                <a:cs typeface="+mn-cs"/>
              </a:rPr>
              <a:t>unknown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are </a:t>
            </a:r>
            <a:r>
              <a:rPr lang="es-ES" sz="1200" kern="1200" dirty="0" err="1">
                <a:solidFill>
                  <a:schemeClr val="tx1"/>
                </a:solidFill>
                <a:effectLst/>
                <a:latin typeface="+mn-lt"/>
                <a:ea typeface="+mn-ea"/>
                <a:cs typeface="+mn-cs"/>
              </a:rPr>
              <a:t>given</a:t>
            </a:r>
            <a:r>
              <a:rPr lang="es-ES" sz="1200" kern="1200" dirty="0">
                <a:solidFill>
                  <a:schemeClr val="tx1"/>
                </a:solidFill>
                <a:effectLst/>
                <a:latin typeface="+mn-lt"/>
                <a:ea typeface="+mn-ea"/>
                <a:cs typeface="+mn-cs"/>
              </a:rPr>
              <a:t>.</a:t>
            </a:r>
          </a:p>
          <a:p>
            <a:r>
              <a:rPr lang="es-ES" sz="1200" b="0" kern="1200" dirty="0">
                <a:solidFill>
                  <a:schemeClr val="tx1"/>
                </a:solidFill>
                <a:effectLst/>
                <a:latin typeface="+mn-lt"/>
                <a:ea typeface="+mn-ea"/>
                <a:cs typeface="+mn-cs"/>
              </a:rPr>
              <a:t>3. </a:t>
            </a:r>
            <a:r>
              <a:rPr lang="es-ES" sz="1200" b="0" kern="1200" dirty="0" err="1">
                <a:solidFill>
                  <a:schemeClr val="tx1"/>
                </a:solidFill>
                <a:effectLst/>
                <a:latin typeface="+mn-lt"/>
                <a:ea typeface="+mn-ea"/>
                <a:cs typeface="+mn-cs"/>
              </a:rPr>
              <a:t>Students</a:t>
            </a:r>
            <a:r>
              <a:rPr lang="es-ES" sz="1200" b="0" kern="1200" dirty="0">
                <a:solidFill>
                  <a:schemeClr val="tx1"/>
                </a:solidFill>
                <a:effectLst/>
                <a:latin typeface="+mn-lt"/>
                <a:ea typeface="+mn-ea"/>
                <a:cs typeface="+mn-cs"/>
              </a:rPr>
              <a:t> swap roles.</a:t>
            </a:r>
          </a:p>
          <a:p>
            <a:r>
              <a:rPr lang="es-ES" sz="1200" b="0" kern="1200" dirty="0">
                <a:solidFill>
                  <a:schemeClr val="tx1"/>
                </a:solidFill>
                <a:effectLst/>
                <a:latin typeface="+mn-lt"/>
                <a:ea typeface="+mn-ea"/>
                <a:cs typeface="+mn-cs"/>
              </a:rPr>
              <a:t>4. </a:t>
            </a:r>
            <a:r>
              <a:rPr lang="es-ES" sz="1200" b="0" kern="1200" dirty="0" err="1">
                <a:solidFill>
                  <a:schemeClr val="tx1"/>
                </a:solidFill>
                <a:effectLst/>
                <a:latin typeface="+mn-lt"/>
                <a:ea typeface="+mn-ea"/>
                <a:cs typeface="+mn-cs"/>
              </a:rPr>
              <a:t>Teachers</a:t>
            </a:r>
            <a:r>
              <a:rPr lang="es-ES" sz="1200" b="0" kern="1200" dirty="0">
                <a:solidFill>
                  <a:schemeClr val="tx1"/>
                </a:solidFill>
                <a:effectLst/>
                <a:latin typeface="+mn-lt"/>
                <a:ea typeface="+mn-ea"/>
                <a:cs typeface="+mn-cs"/>
              </a:rPr>
              <a:t> can </a:t>
            </a:r>
            <a:r>
              <a:rPr lang="es-ES" sz="1200" b="0" kern="1200" dirty="0" err="1">
                <a:solidFill>
                  <a:schemeClr val="tx1"/>
                </a:solidFill>
                <a:effectLst/>
                <a:latin typeface="+mn-lt"/>
                <a:ea typeface="+mn-ea"/>
                <a:cs typeface="+mn-cs"/>
              </a:rPr>
              <a:t>offer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feedback</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using</a:t>
            </a:r>
            <a:r>
              <a:rPr lang="es-ES" sz="1200" b="0" kern="1200" dirty="0">
                <a:solidFill>
                  <a:schemeClr val="tx1"/>
                </a:solidFill>
                <a:effectLst/>
                <a:latin typeface="+mn-lt"/>
                <a:ea typeface="+mn-ea"/>
                <a:cs typeface="+mn-cs"/>
              </a:rPr>
              <a:t> the </a:t>
            </a:r>
            <a:r>
              <a:rPr lang="es-ES" sz="1200" b="0" kern="1200" dirty="0" err="1">
                <a:solidFill>
                  <a:schemeClr val="tx1"/>
                </a:solidFill>
                <a:effectLst/>
                <a:latin typeface="+mn-lt"/>
                <a:ea typeface="+mn-ea"/>
                <a:cs typeface="+mn-cs"/>
              </a:rPr>
              <a:t>answer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slides</a:t>
            </a:r>
            <a:r>
              <a:rPr lang="es-ES" sz="1200" b="0" kern="1200" dirty="0">
                <a:solidFill>
                  <a:schemeClr val="tx1"/>
                </a:solidFill>
                <a:effectLst/>
                <a:latin typeface="+mn-lt"/>
                <a:ea typeface="+mn-ea"/>
                <a:cs typeface="+mn-cs"/>
              </a:rPr>
              <a:t>.</a:t>
            </a:r>
          </a:p>
          <a:p>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a:solidFill>
                  <a:schemeClr val="tx1"/>
                </a:solidFill>
                <a:effectLst/>
                <a:latin typeface="+mn-lt"/>
                <a:ea typeface="+mn-ea"/>
                <a:cs typeface="+mn-cs"/>
              </a:rPr>
              <a:t>Note: </a:t>
            </a:r>
            <a:r>
              <a:rPr lang="es-ES" sz="1200" b="0" kern="1200" dirty="0" err="1">
                <a:solidFill>
                  <a:schemeClr val="tx1"/>
                </a:solidFill>
                <a:effectLst/>
                <a:latin typeface="+mn-lt"/>
                <a:ea typeface="+mn-ea"/>
                <a:cs typeface="+mn-cs"/>
              </a:rPr>
              <a:t>Half</a:t>
            </a:r>
            <a:r>
              <a:rPr lang="es-ES" sz="1200" b="0" kern="1200" dirty="0">
                <a:solidFill>
                  <a:schemeClr val="tx1"/>
                </a:solidFill>
                <a:effectLst/>
                <a:latin typeface="+mn-lt"/>
                <a:ea typeface="+mn-ea"/>
                <a:cs typeface="+mn-cs"/>
              </a:rPr>
              <a:t> of the </a:t>
            </a:r>
            <a:r>
              <a:rPr lang="es-ES" sz="1200" b="0" kern="1200" dirty="0" err="1">
                <a:solidFill>
                  <a:schemeClr val="tx1"/>
                </a:solidFill>
                <a:effectLst/>
                <a:latin typeface="+mn-lt"/>
                <a:ea typeface="+mn-ea"/>
                <a:cs typeface="+mn-cs"/>
              </a:rPr>
              <a:t>missing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words</a:t>
            </a:r>
            <a:r>
              <a:rPr lang="es-ES" sz="1200" b="0" kern="1200" dirty="0">
                <a:solidFill>
                  <a:schemeClr val="tx1"/>
                </a:solidFill>
                <a:effectLst/>
                <a:latin typeface="+mn-lt"/>
                <a:ea typeface="+mn-ea"/>
                <a:cs typeface="+mn-cs"/>
              </a:rPr>
              <a:t> are </a:t>
            </a:r>
            <a:r>
              <a:rPr lang="es-ES" sz="1200" b="0" kern="1200" dirty="0" err="1">
                <a:solidFill>
                  <a:schemeClr val="tx1"/>
                </a:solidFill>
                <a:effectLst/>
                <a:latin typeface="+mn-lt"/>
                <a:ea typeface="+mn-ea"/>
                <a:cs typeface="+mn-cs"/>
              </a:rPr>
              <a:t>known</a:t>
            </a:r>
            <a:r>
              <a:rPr lang="es-ES" sz="1200" b="0" kern="1200" dirty="0">
                <a:solidFill>
                  <a:schemeClr val="tx1"/>
                </a:solidFill>
                <a:effectLst/>
                <a:latin typeface="+mn-lt"/>
                <a:ea typeface="+mn-ea"/>
                <a:cs typeface="+mn-cs"/>
              </a:rPr>
              <a:t> and </a:t>
            </a:r>
            <a:r>
              <a:rPr lang="es-ES" sz="1200" b="0" kern="1200" dirty="0" err="1">
                <a:solidFill>
                  <a:schemeClr val="tx1"/>
                </a:solidFill>
                <a:effectLst/>
                <a:latin typeface="+mn-lt"/>
                <a:ea typeface="+mn-ea"/>
                <a:cs typeface="+mn-cs"/>
              </a:rPr>
              <a:t>half</a:t>
            </a:r>
            <a:r>
              <a:rPr lang="es-ES" sz="1200" b="0" kern="1200" dirty="0">
                <a:solidFill>
                  <a:schemeClr val="tx1"/>
                </a:solidFill>
                <a:effectLst/>
                <a:latin typeface="+mn-lt"/>
                <a:ea typeface="+mn-ea"/>
                <a:cs typeface="+mn-cs"/>
              </a:rPr>
              <a:t> are </a:t>
            </a:r>
            <a:r>
              <a:rPr lang="es-ES" sz="1200" b="0" kern="1200" dirty="0" err="1">
                <a:solidFill>
                  <a:schemeClr val="tx1"/>
                </a:solidFill>
                <a:effectLst/>
                <a:latin typeface="+mn-lt"/>
                <a:ea typeface="+mn-ea"/>
                <a:cs typeface="+mn-cs"/>
              </a:rPr>
              <a:t>unknown</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Frequency</a:t>
            </a:r>
            <a:r>
              <a:rPr lang="es-ES" sz="1200" b="0" kern="1200" dirty="0">
                <a:solidFill>
                  <a:schemeClr val="tx1"/>
                </a:solidFill>
                <a:effectLst/>
                <a:latin typeface="+mn-lt"/>
                <a:ea typeface="+mn-ea"/>
                <a:cs typeface="+mn-cs"/>
              </a:rPr>
              <a:t> rankings for </a:t>
            </a:r>
            <a:r>
              <a:rPr lang="es-ES" sz="1200" b="0" kern="1200" dirty="0" err="1">
                <a:solidFill>
                  <a:schemeClr val="tx1"/>
                </a:solidFill>
                <a:effectLst/>
                <a:latin typeface="+mn-lt"/>
                <a:ea typeface="+mn-ea"/>
                <a:cs typeface="+mn-cs"/>
              </a:rPr>
              <a:t>unknown</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words</a:t>
            </a:r>
            <a:r>
              <a:rPr lang="es-ES" sz="1200" b="0" kern="1200" dirty="0">
                <a:solidFill>
                  <a:schemeClr val="tx1"/>
                </a:solidFill>
                <a:effectLst/>
                <a:latin typeface="+mn-lt"/>
                <a:ea typeface="+mn-ea"/>
                <a:cs typeface="+mn-cs"/>
              </a:rPr>
              <a:t> are </a:t>
            </a:r>
            <a:r>
              <a:rPr lang="es-ES" sz="1200" b="0" kern="1200" dirty="0" err="1">
                <a:solidFill>
                  <a:schemeClr val="tx1"/>
                </a:solidFill>
                <a:effectLst/>
                <a:latin typeface="+mn-lt"/>
                <a:ea typeface="+mn-ea"/>
                <a:cs typeface="+mn-cs"/>
              </a:rPr>
              <a:t>below</a:t>
            </a:r>
            <a:r>
              <a:rPr lang="es-E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moderno</a:t>
            </a:r>
            <a:r>
              <a:rPr lang="en-GB" sz="1200" kern="1200" dirty="0">
                <a:solidFill>
                  <a:schemeClr val="tx1"/>
                </a:solidFill>
                <a:effectLst/>
                <a:latin typeface="+mn-lt"/>
                <a:ea typeface="+mn-ea"/>
                <a:cs typeface="+mn-cs"/>
              </a:rPr>
              <a:t> [861], </a:t>
            </a:r>
            <a:r>
              <a:rPr lang="en-GB" sz="1200" kern="1200" dirty="0" err="1">
                <a:solidFill>
                  <a:schemeClr val="tx1"/>
                </a:solidFill>
                <a:effectLst/>
                <a:latin typeface="+mn-lt"/>
                <a:ea typeface="+mn-ea"/>
                <a:cs typeface="+mn-cs"/>
              </a:rPr>
              <a:t>cáncer</a:t>
            </a:r>
            <a:r>
              <a:rPr lang="en-GB" sz="1200" kern="1200" dirty="0">
                <a:solidFill>
                  <a:schemeClr val="tx1"/>
                </a:solidFill>
                <a:effectLst/>
                <a:latin typeface="+mn-lt"/>
                <a:ea typeface="+mn-ea"/>
                <a:cs typeface="+mn-cs"/>
              </a:rPr>
              <a:t> [1983], </a:t>
            </a:r>
            <a:r>
              <a:rPr lang="en-GB" sz="1200" kern="1200" dirty="0" err="1">
                <a:solidFill>
                  <a:schemeClr val="tx1"/>
                </a:solidFill>
                <a:effectLst/>
                <a:latin typeface="+mn-lt"/>
                <a:ea typeface="+mn-ea"/>
                <a:cs typeface="+mn-cs"/>
              </a:rPr>
              <a:t>cuidar</a:t>
            </a:r>
            <a:r>
              <a:rPr lang="en-GB" sz="1200" kern="1200" dirty="0">
                <a:solidFill>
                  <a:schemeClr val="tx1"/>
                </a:solidFill>
                <a:effectLst/>
                <a:latin typeface="+mn-lt"/>
                <a:ea typeface="+mn-ea"/>
                <a:cs typeface="+mn-cs"/>
              </a:rPr>
              <a:t> [751], </a:t>
            </a:r>
            <a:r>
              <a:rPr lang="en-GB" sz="1200" kern="1200" dirty="0" err="1">
                <a:solidFill>
                  <a:schemeClr val="tx1"/>
                </a:solidFill>
                <a:effectLst/>
                <a:latin typeface="+mn-lt"/>
                <a:ea typeface="+mn-ea"/>
                <a:cs typeface="+mn-cs"/>
              </a:rPr>
              <a:t>enfermo</a:t>
            </a:r>
            <a:r>
              <a:rPr lang="en-GB" sz="1200" kern="1200" dirty="0">
                <a:solidFill>
                  <a:schemeClr val="tx1"/>
                </a:solidFill>
                <a:effectLst/>
                <a:latin typeface="+mn-lt"/>
                <a:ea typeface="+mn-ea"/>
                <a:cs typeface="+mn-cs"/>
              </a:rPr>
              <a:t> [1092], </a:t>
            </a:r>
            <a:r>
              <a:rPr lang="en-GB" sz="1200" kern="1200" dirty="0" err="1">
                <a:solidFill>
                  <a:schemeClr val="tx1"/>
                </a:solidFill>
                <a:effectLst/>
                <a:latin typeface="+mn-lt"/>
                <a:ea typeface="+mn-ea"/>
                <a:cs typeface="+mn-cs"/>
              </a:rPr>
              <a:t>carácter</a:t>
            </a:r>
            <a:r>
              <a:rPr lang="en-GB" sz="1200" kern="1200" dirty="0">
                <a:solidFill>
                  <a:schemeClr val="tx1"/>
                </a:solidFill>
                <a:effectLst/>
                <a:latin typeface="+mn-lt"/>
                <a:ea typeface="+mn-ea"/>
                <a:cs typeface="+mn-cs"/>
              </a:rPr>
              <a:t> [813], </a:t>
            </a:r>
            <a:r>
              <a:rPr lang="en-GB" sz="1200" kern="1200" dirty="0" err="1">
                <a:solidFill>
                  <a:schemeClr val="tx1"/>
                </a:solidFill>
                <a:effectLst/>
                <a:latin typeface="+mn-lt"/>
                <a:ea typeface="+mn-ea"/>
                <a:cs typeface="+mn-cs"/>
              </a:rPr>
              <a:t>líder</a:t>
            </a:r>
            <a:r>
              <a:rPr lang="en-GB" sz="1200" kern="1200" dirty="0">
                <a:solidFill>
                  <a:schemeClr val="tx1"/>
                </a:solidFill>
                <a:effectLst/>
                <a:latin typeface="+mn-lt"/>
                <a:ea typeface="+mn-ea"/>
                <a:cs typeface="+mn-cs"/>
              </a:rPr>
              <a:t> [1155], </a:t>
            </a:r>
            <a:r>
              <a:rPr lang="es-ES" sz="1200" kern="1200" dirty="0">
                <a:solidFill>
                  <a:schemeClr val="tx1"/>
                </a:solidFill>
                <a:effectLst/>
                <a:latin typeface="+mn-lt"/>
                <a:ea typeface="+mn-ea"/>
                <a:cs typeface="+mn-cs"/>
              </a:rPr>
              <a:t>escritor [864], merecer [1216], enorme [631], ángel [1300], dólar [677], inútil [1753]</a:t>
            </a:r>
            <a:endParaRPr lang="x-non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Student A speaking cards and answer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t>
            </a:r>
            <a:r>
              <a:rPr lang="en-GB" b="1" dirty="0"/>
              <a:t>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4878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Student B speaking cards and answer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 DURING </a:t>
            </a:r>
            <a:r>
              <a:rPr lang="en-GB" b="1" dirty="0"/>
              <a:t>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740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endParaRPr lang="en-US" b="1" dirty="0"/>
          </a:p>
          <a:p>
            <a:r>
              <a:rPr lang="en-US" b="1" dirty="0"/>
              <a:t>Notes:</a:t>
            </a:r>
            <a:r>
              <a:rPr lang="en-US" b="0" dirty="0"/>
              <a:t> Words appear one at a time, first missing words and then English translations.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876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endParaRPr lang="en-US" b="1" dirty="0"/>
          </a:p>
          <a:p>
            <a:r>
              <a:rPr lang="en-US" b="1" dirty="0"/>
              <a:t>Notes:</a:t>
            </a:r>
            <a:r>
              <a:rPr lang="en-US" b="0" dirty="0"/>
              <a:t> Words appear one at a time, first missing words and then English translations.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4969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757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5 minutes</a:t>
            </a:r>
          </a:p>
          <a:p>
            <a:endParaRPr lang="en-US" b="0" i="0" dirty="0"/>
          </a:p>
          <a:p>
            <a:r>
              <a:rPr lang="en-US" b="1" i="0" dirty="0"/>
              <a:t>Aim: </a:t>
            </a:r>
            <a:r>
              <a:rPr lang="en-US" b="0" i="0"/>
              <a:t>to </a:t>
            </a:r>
            <a:r>
              <a:rPr lang="en-GB"/>
              <a:t>practise </a:t>
            </a:r>
            <a:r>
              <a:rPr lang="en-GB" dirty="0"/>
              <a:t>stressing the correct syllable (penultimate).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read out each fragment trying to focus on which is the correct syllable to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a:t>
            </a:r>
            <a:r>
              <a:rPr lang="en-GB" baseline="0" dirty="0">
                <a:sym typeface="Wingdings" panose="05000000000000000000" pitchFamily="2" charset="2"/>
              </a:rPr>
              <a:t>Students listen to the recording to check against their </a:t>
            </a:r>
            <a:r>
              <a:rPr lang="en-GB" baseline="0">
                <a:sym typeface="Wingdings" panose="05000000000000000000" pitchFamily="2" charset="2"/>
              </a:rPr>
              <a:t>pronunciation.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sym typeface="Wingdings" panose="05000000000000000000" pitchFamily="2" charset="2"/>
              </a:rPr>
              <a:t>Note: </a:t>
            </a:r>
            <a:r>
              <a:rPr lang="en-GB" baseline="0">
                <a:sym typeface="Wingdings" panose="05000000000000000000" pitchFamily="2" charset="2"/>
              </a:rPr>
              <a:t>the sentences have been changed very slightly from slide 15 in order to incorporate more words with penultimate syllable stress (amables, impresionantes).</a:t>
            </a:r>
            <a:endParaRPr lang="en-GB" baseline="0" dirty="0">
              <a:sym typeface="Wingdings" panose="05000000000000000000" pitchFamily="2" charset="2"/>
            </a:endParaRPr>
          </a:p>
          <a:p>
            <a:endParaRPr lang="en-GB" dirty="0"/>
          </a:p>
          <a:p>
            <a:r>
              <a:rPr lang="en-GB"/>
              <a:t>All photos from Pixabay.com</a:t>
            </a:r>
            <a:r>
              <a:rPr lang="en-GB" baseline="0"/>
              <a:t> </a:t>
            </a:r>
            <a:r>
              <a:rPr lang="en-GB"/>
              <a:t>and</a:t>
            </a:r>
            <a:r>
              <a:rPr lang="en-GB" baseline="0"/>
              <a:t> free to use.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sym typeface="Wingdings" panose="05000000000000000000" pitchFamily="2" charset="2"/>
              </a:rPr>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sym typeface="Wingdings" panose="05000000000000000000" pitchFamily="2" charset="2"/>
              </a:rPr>
              <a:t>amable [2707]; impresionante [2720]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130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5 minutes</a:t>
            </a:r>
          </a:p>
          <a:p>
            <a:endParaRPr lang="en-US" b="0" i="0" dirty="0"/>
          </a:p>
          <a:p>
            <a:r>
              <a:rPr lang="en-US" b="1" i="0" dirty="0"/>
              <a:t>Aim: </a:t>
            </a:r>
            <a:r>
              <a:rPr lang="en-US" b="0" i="0"/>
              <a:t>to </a:t>
            </a:r>
            <a:r>
              <a:rPr lang="en-GB"/>
              <a:t>practise </a:t>
            </a:r>
            <a:r>
              <a:rPr lang="en-GB" dirty="0"/>
              <a:t>stressing the correct syllable (penultimate).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read out each </a:t>
            </a:r>
            <a:r>
              <a:rPr lang="en-GB" b="0"/>
              <a:t>fragment of the text</a:t>
            </a:r>
            <a:r>
              <a:rPr lang="en-GB" b="0" baseline="0"/>
              <a:t> and try</a:t>
            </a:r>
            <a:r>
              <a:rPr lang="en-GB" b="0"/>
              <a:t> </a:t>
            </a:r>
            <a:r>
              <a:rPr lang="en-GB" b="0" dirty="0"/>
              <a:t>to </a:t>
            </a:r>
            <a:r>
              <a:rPr lang="en-GB" b="0"/>
              <a:t>focus stressing the correct syllable.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Students listen to the recording to check against their pronunciation.</a:t>
            </a:r>
          </a:p>
          <a:p>
            <a:endParaRPr lang="en-GB" dirty="0"/>
          </a:p>
          <a:p>
            <a:r>
              <a:rPr lang="en-GB" dirty="0"/>
              <a:t>Photo from </a:t>
            </a:r>
            <a:r>
              <a:rPr lang="en-GB" dirty="0" err="1"/>
              <a:t>Unsplash</a:t>
            </a:r>
            <a:r>
              <a:rPr lang="en-GB" dirty="0"/>
              <a:t>, by Janko </a:t>
            </a:r>
            <a:r>
              <a:rPr lang="en-GB" err="1"/>
              <a:t>Ferlic</a:t>
            </a:r>
            <a:r>
              <a:rPr lang="en-GB"/>
              <a:t>. Other images</a:t>
            </a:r>
            <a:r>
              <a:rPr lang="en-GB" baseline="0"/>
              <a:t> from clip art library</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654631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826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pronunciation of words with penultimate syllable stress.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Students read out each sentence in pairs and note down the words with penultimate syllable stress.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a:t>Click to show the answers for each sentence. The words with penultimate syllable stress appear in bold.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9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a:t>
            </a:r>
          </a:p>
          <a:p>
            <a:endParaRPr lang="en-US" b="1" dirty="0"/>
          </a:p>
          <a:p>
            <a:r>
              <a:rPr lang="en-US" b="1" dirty="0"/>
              <a:t>Aim: </a:t>
            </a:r>
            <a:r>
              <a:rPr lang="es-ES" sz="1200" kern="1200" dirty="0">
                <a:solidFill>
                  <a:schemeClr val="tx1"/>
                </a:solidFill>
                <a:effectLst/>
                <a:latin typeface="+mn-lt"/>
                <a:ea typeface="+mn-ea"/>
                <a:cs typeface="+mn-cs"/>
              </a:rPr>
              <a:t>To consolidate understanding of </a:t>
            </a:r>
            <a:r>
              <a:rPr lang="en-GB" sz="1200" kern="1200" dirty="0">
                <a:solidFill>
                  <a:schemeClr val="tx1"/>
                </a:solidFill>
                <a:effectLst/>
                <a:latin typeface="+mn-lt"/>
                <a:ea typeface="+mn-ea"/>
                <a:cs typeface="+mn-cs"/>
              </a:rPr>
              <a:t>final-syllable stress and to introduce penultimate syllable stress</a:t>
            </a:r>
            <a:r>
              <a:rPr lang="x-none"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Reveal each sentence to recap final-syllable stress. </a:t>
            </a:r>
          </a:p>
          <a:p>
            <a:pPr marL="228600" indent="-228600">
              <a:buAutoNum type="arabicPeriod"/>
            </a:pPr>
            <a:r>
              <a:rPr lang="en-US" b="0" dirty="0"/>
              <a:t>Listen to the examples and say the words.</a:t>
            </a:r>
          </a:p>
          <a:p>
            <a:pPr marL="228600" indent="-228600">
              <a:buAutoNum type="arabicPeriod"/>
            </a:pPr>
            <a:r>
              <a:rPr lang="en-US" b="0" dirty="0"/>
              <a:t>Bring up the example words with further clicks.</a:t>
            </a:r>
          </a:p>
          <a:p>
            <a:pPr marL="228600" indent="-228600">
              <a:buAutoNum type="arabicPeriod"/>
            </a:pPr>
            <a:r>
              <a:rPr lang="en-US" b="0" dirty="0"/>
              <a:t>Learn about penultimate syllable stress.</a:t>
            </a:r>
          </a:p>
          <a:p>
            <a:pPr marL="228600" indent="-228600">
              <a:buAutoNum type="arabicPeriod"/>
            </a:pPr>
            <a:r>
              <a:rPr lang="en-US" b="0" dirty="0"/>
              <a:t>Listen to the second set of examples and bring up the written words.</a:t>
            </a:r>
          </a:p>
          <a:p>
            <a:endParaRPr lang="en-US" b="0" dirty="0"/>
          </a:p>
          <a:p>
            <a:r>
              <a:rPr lang="en-US" b="1" dirty="0"/>
              <a:t>Transcript:</a:t>
            </a:r>
          </a:p>
          <a:p>
            <a:pPr marL="228600" indent="-228600">
              <a:buAutoNum type="arabicPeriod"/>
            </a:pPr>
            <a:r>
              <a:rPr lang="en-US" b="0" dirty="0" err="1"/>
              <a:t>caminé</a:t>
            </a:r>
            <a:r>
              <a:rPr lang="en-US" b="0" dirty="0"/>
              <a:t>, </a:t>
            </a:r>
            <a:r>
              <a:rPr lang="en-US" b="0" dirty="0" err="1"/>
              <a:t>quizás</a:t>
            </a:r>
            <a:r>
              <a:rPr lang="en-US" b="0" dirty="0"/>
              <a:t>, </a:t>
            </a:r>
            <a:r>
              <a:rPr lang="en-US" b="0" dirty="0" err="1"/>
              <a:t>igual</a:t>
            </a:r>
            <a:r>
              <a:rPr lang="en-US" b="0" dirty="0"/>
              <a:t>, </a:t>
            </a:r>
            <a:r>
              <a:rPr lang="en-US" b="0" dirty="0" err="1"/>
              <a:t>autor</a:t>
            </a:r>
            <a:r>
              <a:rPr lang="en-US" b="0" dirty="0"/>
              <a:t>.</a:t>
            </a:r>
          </a:p>
          <a:p>
            <a:pPr marL="228600" indent="-228600">
              <a:buAutoNum type="arabicPeriod"/>
            </a:pPr>
            <a:r>
              <a:rPr lang="en-US" b="0" dirty="0"/>
              <a:t>amigo, playa, problema, barrio</a:t>
            </a:r>
          </a:p>
          <a:p>
            <a:pPr marL="228600" indent="-228600">
              <a:buAutoNum type="arabicPeriod"/>
            </a:pPr>
            <a:endParaRPr lang="en-US" b="0" dirty="0"/>
          </a:p>
          <a:p>
            <a:pPr marL="0" indent="0">
              <a:buNone/>
            </a:pPr>
            <a:r>
              <a:rPr lang="en-US" b="1" dirty="0"/>
              <a:t>Note:</a:t>
            </a:r>
            <a:r>
              <a:rPr lang="en-US" b="0" dirty="0"/>
              <a:t> In lesson 2, we will introduce and practise the spelling rule for words with </a:t>
            </a:r>
            <a:r>
              <a:rPr lang="en-US" b="0" baseline="0" dirty="0"/>
              <a:t>penultimate syllable stress. In lesson 1, the aim is solely to raise awareness of the two stress patterns.</a:t>
            </a:r>
            <a:endParaRPr lang="en-US" b="0" dirty="0"/>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r>
              <a:rPr lang="es-CO" sz="1200" b="1" kern="1200" dirty="0">
                <a:solidFill>
                  <a:schemeClr val="tx1"/>
                </a:solidFill>
                <a:effectLst/>
                <a:latin typeface="+mn-lt"/>
                <a:ea typeface="+mn-ea"/>
                <a:cs typeface="+mn-cs"/>
              </a:rPr>
              <a:t>8.1.1.3 (revisited) : </a:t>
            </a:r>
            <a:r>
              <a:rPr lang="x-none" sz="1200" kern="1200" dirty="0">
                <a:solidFill>
                  <a:schemeClr val="tx1"/>
                </a:solidFill>
                <a:effectLst/>
                <a:latin typeface="+mn-lt"/>
                <a:ea typeface="+mn-ea"/>
                <a:cs typeface="+mn-cs"/>
              </a:rPr>
              <a:t>igual [263]; quizás [346]</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revisited</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barrio [940]; problema [145]; playa [1475]</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penultimate syllable stress.</a:t>
            </a:r>
          </a:p>
          <a:p>
            <a:endParaRPr lang="en-US" b="1" dirty="0"/>
          </a:p>
          <a:p>
            <a:r>
              <a:rPr lang="en-US" b="1" dirty="0"/>
              <a:t>Procedure:</a:t>
            </a:r>
          </a:p>
          <a:p>
            <a:pPr marL="228600" indent="-228600">
              <a:buAutoNum type="arabicPeriod"/>
            </a:pPr>
            <a:r>
              <a:rPr lang="en-US" b="0" dirty="0"/>
              <a:t>Students read </a:t>
            </a:r>
            <a:r>
              <a:rPr lang="en-US" b="0"/>
              <a:t>each sentence </a:t>
            </a:r>
            <a:r>
              <a:rPr lang="en-US" b="0" dirty="0"/>
              <a:t>and note down the words with penultimate syllable stress.</a:t>
            </a:r>
          </a:p>
          <a:p>
            <a:pPr marL="228600" indent="-228600">
              <a:buAutoNum type="arabicPeriod"/>
            </a:pPr>
            <a:r>
              <a:rPr lang="en-US" b="0" dirty="0"/>
              <a:t>Students listen to each sentence.</a:t>
            </a:r>
          </a:p>
          <a:p>
            <a:pPr marL="228600" indent="-228600">
              <a:buAutoNum type="arabicPeriod"/>
            </a:pPr>
            <a:r>
              <a:rPr lang="en-US" b="0" dirty="0"/>
              <a:t>Teacher shows the </a:t>
            </a:r>
            <a:r>
              <a:rPr lang="en-US" b="0"/>
              <a:t>answers.</a:t>
            </a:r>
          </a:p>
          <a:p>
            <a:pPr marL="228600" indent="-228600">
              <a:buAutoNum type="arabicPeriod"/>
            </a:pPr>
            <a:endParaRPr lang="en-US" b="0"/>
          </a:p>
          <a:p>
            <a:pPr marL="0" indent="0">
              <a:buNone/>
            </a:pPr>
            <a:r>
              <a:rPr lang="en-US" b="1"/>
              <a:t>Note: </a:t>
            </a:r>
            <a:r>
              <a:rPr lang="en-US" b="0"/>
              <a:t>some sentences have been changed slightly</a:t>
            </a:r>
            <a:r>
              <a:rPr lang="en-US" b="0" baseline="0"/>
              <a:t> to facilitate practice with penultimate syllable stress.</a:t>
            </a:r>
            <a:endParaRPr lang="es-E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4278174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627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introduce ‘-</a:t>
            </a:r>
            <a:r>
              <a:rPr lang="en-GB" sz="1200">
                <a:solidFill>
                  <a:srgbClr val="1F3864"/>
                </a:solidFill>
              </a:rPr>
              <a:t>ción’ words in plural form, highlighting the presence vs absence of accent in the singular vs plural form of these words.</a:t>
            </a:r>
            <a:endParaRPr b="1"/>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Procedure:</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gives explanation, drawing attention to change in spelling.</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models pronunciation and/or plays audio. It can be pointed out that the location of stress doesn’t change; the addition of an extra syllable only has implications for spelling.</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repeat the words back, putting stress on the correct syllable, as modelled.</a:t>
            </a:r>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acción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404];</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construcción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793];</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revolución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1086];</a:t>
            </a:r>
            <a:r>
              <a:rPr lang="en-GB" sz="1200">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p:txBody>
      </p:sp>
      <p:sp>
        <p:nvSpPr>
          <p:cNvPr id="256" name="Google Shape;2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837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revisit the rules for penultimate syllable stress.</a:t>
            </a:r>
            <a:endParaRPr lang="es-GB" b="1" dirty="0"/>
          </a:p>
          <a:p>
            <a:endParaRPr lang="es-GB" b="1" dirty="0"/>
          </a:p>
          <a:p>
            <a:r>
              <a:rPr lang="es-GB" b="1" dirty="0"/>
              <a:t>Procedure: </a:t>
            </a:r>
          </a:p>
          <a:p>
            <a:pPr marL="228600" indent="-228600">
              <a:buAutoNum type="arabicPeriod"/>
            </a:pPr>
            <a:r>
              <a:rPr lang="es-GB" b="0" dirty="0"/>
              <a:t>Students listen to each sentence and transcribe the words that they hear. They have to consider the rules and decide whether each word needs an accent or not.</a:t>
            </a:r>
          </a:p>
          <a:p>
            <a:pPr marL="228600" indent="-228600">
              <a:buAutoNum type="arabicPeriod"/>
            </a:pPr>
            <a:r>
              <a:rPr lang="es-GB" b="0" dirty="0"/>
              <a:t>The teacher shows the answers one by one.</a:t>
            </a:r>
            <a:endParaRPr lang="es-GB" b="1" dirty="0"/>
          </a:p>
          <a:p>
            <a:endParaRPr lang="es-GB" dirty="0"/>
          </a:p>
          <a:p>
            <a:r>
              <a:rPr lang="es-GB" b="1" dirty="0"/>
              <a:t>Transcript</a:t>
            </a:r>
            <a:r>
              <a:rPr lang="es-GB" dirty="0"/>
              <a:t>:</a:t>
            </a:r>
          </a:p>
          <a:p>
            <a:pPr marL="228600" indent="-228600">
              <a:buAutoNum type="arabicPeriod"/>
            </a:pPr>
            <a:r>
              <a:rPr lang="es-GB" dirty="0"/>
              <a:t>El protagonista era un hidalgo no muy hábil.</a:t>
            </a:r>
          </a:p>
          <a:p>
            <a:pPr marL="228600" indent="-228600">
              <a:buAutoNum type="arabicPeriod"/>
            </a:pPr>
            <a:r>
              <a:rPr lang="es-GB" dirty="0"/>
              <a:t>Su espada rota no era útil para los combates.</a:t>
            </a:r>
          </a:p>
          <a:p>
            <a:pPr marL="228600" indent="-228600">
              <a:buAutoNum type="arabicPeriod"/>
            </a:pPr>
            <a:r>
              <a:rPr lang="es-GB" dirty="0"/>
              <a:t>Tenía un caballo bastante débil pero dócil.</a:t>
            </a:r>
          </a:p>
          <a:p>
            <a:pPr marL="228600" indent="-228600">
              <a:buAutoNum type="arabicPeriod"/>
            </a:pPr>
            <a:r>
              <a:rPr lang="es-GB" dirty="0"/>
              <a:t>Quería conseguir un récord muy difícil.</a:t>
            </a:r>
          </a:p>
          <a:p>
            <a:pPr marL="228600" indent="-228600">
              <a:buAutoNum type="arabicPeriod"/>
            </a:pPr>
            <a:r>
              <a:rPr lang="es-GB" dirty="0"/>
              <a:t>Hay una escultura con su figura fuera del Alcázar de San Juan.</a:t>
            </a:r>
          </a:p>
          <a:p>
            <a:pPr marL="228600" indent="-228600">
              <a:buAutoNum type="arabicPeriod"/>
            </a:pPr>
            <a:endParaRPr lang="es-GB" dirty="0"/>
          </a:p>
          <a:p>
            <a:pPr marL="0" indent="0">
              <a:buNone/>
            </a:pPr>
            <a:r>
              <a:rPr lang="es-GB" b="1" dirty="0"/>
              <a:t>Frequency of unknown vocabulary:</a:t>
            </a:r>
          </a:p>
          <a:p>
            <a:pPr marL="0" indent="0">
              <a:buNone/>
            </a:pPr>
            <a:r>
              <a:rPr lang="es-GB" b="0" dirty="0"/>
              <a:t>hidalgo [&gt;5000]; hábil [4389]; espada [3470] ; roto/a [3053]; combate [2504]; dócil [&gt;5000]; récord [4902]; escultura [2502]; figura [632]; Alcázar [&gt;5000]</a:t>
            </a:r>
          </a:p>
          <a:p>
            <a:pPr marL="0" indent="0">
              <a:buNone/>
            </a:pPr>
            <a:r>
              <a:rPr lang="es-GB" b="0" dirty="0"/>
              <a:t>‘Combate’, ‘figura’ and ‘récord’ </a:t>
            </a:r>
            <a:r>
              <a:rPr lang="en-GB" b="0" dirty="0"/>
              <a:t>are </a:t>
            </a:r>
            <a:r>
              <a:rPr lang="en-GB" b="0" baseline="0" dirty="0"/>
              <a:t>not glossed as the word is </a:t>
            </a:r>
            <a:r>
              <a:rPr lang="en-GB" sz="1200" b="0" i="0" kern="1200" dirty="0">
                <a:solidFill>
                  <a:schemeClr val="tx1"/>
                </a:solidFill>
                <a:effectLst/>
                <a:latin typeface="+mn-lt"/>
                <a:ea typeface="+mn-ea"/>
                <a:cs typeface="+mn-cs"/>
              </a:rPr>
              <a:t>the substantial majority of letters are the same in English and Spanish; they have the same meaning in both languages and any difference in spelling does not impede understanding.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Photo of the </a:t>
            </a:r>
            <a:r>
              <a:rPr lang="es-ES" sz="1200" b="0" i="0" kern="1200" dirty="0">
                <a:solidFill>
                  <a:schemeClr val="tx1"/>
                </a:solidFill>
                <a:effectLst/>
                <a:latin typeface="+mn-lt"/>
                <a:ea typeface="+mn-ea"/>
                <a:cs typeface="+mn-cs"/>
              </a:rPr>
              <a:t>Alcázar de San Juan - Monumento a Don Quijote y Sancho Panza,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dirty="0">
                <a:hlinkClick r:id="rId3" tooltip="w:en:Creative Commons"/>
              </a:rPr>
              <a:t>Creative Commons</a:t>
            </a:r>
            <a:r>
              <a:rPr lang="es-ES" dirty="0"/>
              <a:t> </a:t>
            </a:r>
            <a:r>
              <a:rPr lang="es-ES" dirty="0">
                <a:hlinkClick r:id="rId4"/>
              </a:rPr>
              <a:t>CC0 1.0 Universal Public Domain Dedication</a:t>
            </a:r>
            <a:r>
              <a:rPr lang="es-ES" dirty="0"/>
              <a:t>.</a:t>
            </a:r>
            <a:endParaRPr lang="es-ES" sz="1200" b="0" i="0" kern="1200" dirty="0">
              <a:solidFill>
                <a:schemeClr val="tx1"/>
              </a:solidFill>
              <a:effectLst/>
              <a:latin typeface="+mn-lt"/>
              <a:ea typeface="+mn-ea"/>
              <a:cs typeface="+mn-cs"/>
            </a:endParaRPr>
          </a:p>
          <a:p>
            <a:pPr marL="0" indent="0">
              <a:buNone/>
            </a:pPr>
            <a:endParaRPr lang="es-GB"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75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practise the rules for penultimate syllable stress.</a:t>
            </a:r>
            <a:endParaRPr lang="es-GB" b="1" dirty="0"/>
          </a:p>
          <a:p>
            <a:endParaRPr lang="es-GB" b="1" dirty="0"/>
          </a:p>
          <a:p>
            <a:r>
              <a:rPr lang="es-GB" b="1" dirty="0"/>
              <a:t>Procedure:</a:t>
            </a:r>
          </a:p>
          <a:p>
            <a:pPr marL="228600" indent="-228600">
              <a:buAutoNum type="arabicPeriod"/>
            </a:pPr>
            <a:r>
              <a:rPr lang="es-GB" dirty="0"/>
              <a:t>Students work in pairs: first, student A reads out all their phrases and student B notes down the words with penultimate syllable stress, thinking if the word needs an accent or not according to the rules.</a:t>
            </a:r>
          </a:p>
          <a:p>
            <a:pPr marL="228600" indent="-228600">
              <a:buAutoNum type="arabicPeriod"/>
            </a:pPr>
            <a:r>
              <a:rPr lang="es-GB" dirty="0"/>
              <a:t>Then, students swap roles.</a:t>
            </a:r>
          </a:p>
          <a:p>
            <a:pPr marL="228600" indent="-228600">
              <a:buAutoNum type="arabicPeriod"/>
            </a:pPr>
            <a:endParaRPr lang="es-GB" dirty="0"/>
          </a:p>
          <a:p>
            <a:pPr marL="228600" indent="-228600">
              <a:buAutoNum type="arabicPeriod"/>
            </a:pPr>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360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DO NOT SHOW DURING ACTIVITY.</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4008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SHOW DURING FEEDBACK</a:t>
            </a:r>
          </a:p>
          <a:p>
            <a:endParaRPr lang="es-GB" b="1" dirty="0"/>
          </a:p>
          <a:p>
            <a:r>
              <a:rPr lang="es-GB" b="1" dirty="0"/>
              <a:t>Frequency of unknown words:</a:t>
            </a:r>
          </a:p>
          <a:p>
            <a:r>
              <a:rPr lang="es-GB" b="0" dirty="0"/>
              <a:t>dama [2062]; vivienda [1527]; césped [&gt;5000]; estatua [3016]; ángel [13000]: mármol [3638]; monumento [3149]; maravilloso [1526]; frágil [3922]; túnel [3542]; gigante [2816]; carácter [813]; bícep [&gt;5000]; enorme [631]; líder [1155]; ágil [&gt;5000].</a:t>
            </a:r>
          </a:p>
          <a:p>
            <a:endParaRPr lang="es-GB" b="0" dirty="0"/>
          </a:p>
          <a:p>
            <a:r>
              <a:rPr lang="es-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Note that ‘</a:t>
            </a:r>
            <a:r>
              <a:rPr lang="en-GB" b="0" baseline="0" dirty="0" err="1"/>
              <a:t>maravilloso</a:t>
            </a:r>
            <a:r>
              <a:rPr lang="en-GB" b="0" baseline="0" dirty="0"/>
              <a:t>’ will be taught in 9.3.2.3.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Some words are not glossed as they are more than six letters long and only differ from the English equivalent by one letter.</a:t>
            </a:r>
          </a:p>
          <a:p>
            <a:endParaRPr lang="es-GB"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37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practise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identification</a:t>
            </a:r>
            <a:r>
              <a:rPr lang="es-ES" sz="1200" kern="1200" dirty="0">
                <a:solidFill>
                  <a:schemeClr val="tx1"/>
                </a:solidFill>
                <a:effectLst/>
                <a:latin typeface="+mn-lt"/>
                <a:ea typeface="+mn-ea"/>
                <a:cs typeface="+mn-cs"/>
              </a:rPr>
              <a:t> of </a:t>
            </a:r>
            <a:r>
              <a:rPr lang="en-GB" sz="1200" kern="1200" dirty="0">
                <a:solidFill>
                  <a:schemeClr val="tx1"/>
                </a:solidFill>
                <a:effectLst/>
                <a:latin typeface="+mn-lt"/>
                <a:ea typeface="+mn-ea"/>
                <a:cs typeface="+mn-cs"/>
              </a:rPr>
              <a:t>final-syllable stress and penultimate syllable stress</a:t>
            </a:r>
            <a:r>
              <a:rPr lang="x-none"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Listen to each word. Is the stress in the penultimate syllable or in the last syllable?</a:t>
            </a:r>
          </a:p>
          <a:p>
            <a:endParaRPr lang="en-US" b="0" dirty="0"/>
          </a:p>
          <a:p>
            <a:r>
              <a:rPr lang="en-US" b="1" dirty="0"/>
              <a:t>Transcript:</a:t>
            </a:r>
          </a:p>
          <a:p>
            <a:pPr marL="228600" indent="-228600">
              <a:buAutoNum type="arabicPeriod"/>
            </a:pPr>
            <a:r>
              <a:rPr lang="en-US" b="0" dirty="0" err="1"/>
              <a:t>balcón</a:t>
            </a:r>
            <a:endParaRPr lang="en-US" b="0" dirty="0"/>
          </a:p>
          <a:p>
            <a:pPr marL="228600" indent="-228600">
              <a:buAutoNum type="arabicPeriod"/>
            </a:pPr>
            <a:r>
              <a:rPr lang="en-US" b="0" dirty="0" err="1"/>
              <a:t>gente</a:t>
            </a:r>
            <a:endParaRPr lang="en-US" b="0" dirty="0"/>
          </a:p>
          <a:p>
            <a:pPr marL="228600" indent="-228600">
              <a:buAutoNum type="arabicPeriod"/>
            </a:pPr>
            <a:r>
              <a:rPr lang="en-US" b="0" dirty="0" err="1"/>
              <a:t>según</a:t>
            </a:r>
            <a:endParaRPr lang="en-US" b="0" dirty="0"/>
          </a:p>
          <a:p>
            <a:pPr marL="228600" indent="-228600">
              <a:buAutoNum type="arabicPeriod"/>
            </a:pPr>
            <a:r>
              <a:rPr lang="en-US" b="0" dirty="0" err="1"/>
              <a:t>después</a:t>
            </a:r>
            <a:endParaRPr lang="en-US" b="0" dirty="0"/>
          </a:p>
          <a:p>
            <a:pPr marL="228600" indent="-228600">
              <a:buAutoNum type="arabicPeriod"/>
            </a:pPr>
            <a:r>
              <a:rPr lang="en-US" b="0" dirty="0"/>
              <a:t>triste</a:t>
            </a:r>
          </a:p>
          <a:p>
            <a:pPr marL="228600" indent="-228600">
              <a:buAutoNum type="arabicPeriod"/>
            </a:pPr>
            <a:r>
              <a:rPr lang="en-US" b="0" dirty="0" err="1"/>
              <a:t>seguro</a:t>
            </a:r>
            <a:endParaRPr lang="en-US" b="0" dirty="0"/>
          </a:p>
          <a:p>
            <a:pPr marL="228600" indent="-228600">
              <a:buAutoNum type="arabicPeriod"/>
            </a:pPr>
            <a:r>
              <a:rPr lang="en-US" b="0" dirty="0" err="1"/>
              <a:t>actividad</a:t>
            </a:r>
            <a:endParaRPr lang="en-US" b="0" dirty="0"/>
          </a:p>
          <a:p>
            <a:pPr marL="228600" indent="-228600">
              <a:buAutoNum type="arabicPeriod"/>
            </a:pPr>
            <a:r>
              <a:rPr lang="en-US" b="0" dirty="0" err="1"/>
              <a:t>contento</a:t>
            </a:r>
            <a:endParaRPr lang="en-US" b="0" dirty="0"/>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r>
              <a:rPr lang="es-CO" sz="1200" b="1" kern="1200" dirty="0">
                <a:solidFill>
                  <a:schemeClr val="tx1"/>
                </a:solidFill>
                <a:effectLst/>
                <a:latin typeface="+mn-lt"/>
                <a:ea typeface="+mn-ea"/>
                <a:cs typeface="+mn-cs"/>
              </a:rPr>
              <a:t>8.1.1.3 (revisited): </a:t>
            </a:r>
            <a:r>
              <a:rPr lang="x-none" sz="1200" kern="1200" dirty="0">
                <a:solidFill>
                  <a:schemeClr val="tx1"/>
                </a:solidFill>
                <a:effectLst/>
                <a:latin typeface="+mn-lt"/>
                <a:ea typeface="+mn-ea"/>
                <a:cs typeface="+mn-cs"/>
              </a:rPr>
              <a:t>gente [137]; contento [1949]; triste [1371]; seguro² [407]; según [237]; </a:t>
            </a:r>
          </a:p>
          <a:p>
            <a:endParaRPr lang="x-none" sz="1200" kern="1200" dirty="0">
              <a:solidFill>
                <a:schemeClr val="tx1"/>
              </a:solidFill>
              <a:effectLst/>
              <a:latin typeface="+mn-lt"/>
              <a:ea typeface="+mn-ea"/>
              <a:cs typeface="+mn-cs"/>
            </a:endParaRPr>
          </a:p>
          <a:p>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66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a:t>
            </a:r>
          </a:p>
          <a:p>
            <a:endParaRPr lang="en-US" b="1" dirty="0"/>
          </a:p>
          <a:p>
            <a:r>
              <a:rPr lang="en-US" b="1" dirty="0"/>
              <a:t>Aim: </a:t>
            </a:r>
            <a:r>
              <a:rPr lang="es-ES" sz="1200" kern="1200" dirty="0">
                <a:solidFill>
                  <a:schemeClr val="tx1"/>
                </a:solidFill>
                <a:effectLst/>
                <a:latin typeface="+mn-lt"/>
                <a:ea typeface="+mn-ea"/>
                <a:cs typeface="+mn-cs"/>
              </a:rPr>
              <a:t>To introduce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first</a:t>
            </a:r>
            <a:r>
              <a:rPr lang="es-ES" sz="1200" kern="1200" dirty="0">
                <a:solidFill>
                  <a:schemeClr val="tx1"/>
                </a:solidFill>
                <a:effectLst/>
                <a:latin typeface="+mn-lt"/>
                <a:ea typeface="+mn-ea"/>
                <a:cs typeface="+mn-cs"/>
              </a:rPr>
              <a:t> rule of </a:t>
            </a:r>
            <a:r>
              <a:rPr lang="es-ES" sz="1200" kern="1200" dirty="0" err="1">
                <a:solidFill>
                  <a:schemeClr val="tx1"/>
                </a:solidFill>
                <a:effectLst/>
                <a:latin typeface="+mn-lt"/>
                <a:ea typeface="+mn-ea"/>
                <a:cs typeface="+mn-cs"/>
              </a:rPr>
              <a:t>accentuation</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Spanish</a:t>
            </a:r>
            <a:r>
              <a:rPr lang="es-ES"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Reveal each sentence to introduce the first rule of accentuation.</a:t>
            </a:r>
          </a:p>
          <a:p>
            <a:pPr marL="228600" indent="-228600">
              <a:buAutoNum type="arabicPeriod"/>
            </a:pPr>
            <a:r>
              <a:rPr lang="en-US" b="0" dirty="0"/>
              <a:t>Observe, listen and compare the examples.</a:t>
            </a:r>
          </a:p>
          <a:p>
            <a:endParaRPr lang="en-US" b="0" dirty="0"/>
          </a:p>
          <a:p>
            <a:r>
              <a:rPr lang="en-US" b="1" dirty="0"/>
              <a:t>Transcript:</a:t>
            </a:r>
          </a:p>
          <a:p>
            <a:pPr marL="228600" indent="-228600">
              <a:buAutoNum type="arabicPeriod"/>
            </a:pPr>
            <a:r>
              <a:rPr lang="en-US" b="0" dirty="0"/>
              <a:t>martes, </a:t>
            </a:r>
            <a:r>
              <a:rPr lang="en-US" b="0" dirty="0" err="1"/>
              <a:t>móvil</a:t>
            </a:r>
            <a:r>
              <a:rPr lang="en-US" b="0" dirty="0"/>
              <a:t>, triste, </a:t>
            </a:r>
            <a:r>
              <a:rPr lang="en-US" b="0" dirty="0" err="1"/>
              <a:t>lápiz</a:t>
            </a:r>
            <a:endParaRPr lang="en-US" b="0" dirty="0"/>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revisited:</a:t>
            </a:r>
          </a:p>
          <a:p>
            <a:r>
              <a:rPr lang="es-CO" sz="1200" b="1" kern="1200" dirty="0">
                <a:solidFill>
                  <a:schemeClr val="tx1"/>
                </a:solidFill>
                <a:effectLst/>
                <a:latin typeface="+mn-lt"/>
                <a:ea typeface="+mn-ea"/>
                <a:cs typeface="+mn-cs"/>
              </a:rPr>
              <a:t>8.1.1.3: </a:t>
            </a:r>
            <a:r>
              <a:rPr lang="x-none" sz="1200" kern="1200" dirty="0">
                <a:solidFill>
                  <a:schemeClr val="tx1"/>
                </a:solidFill>
                <a:effectLst/>
                <a:latin typeface="+mn-lt"/>
                <a:ea typeface="+mn-ea"/>
                <a:cs typeface="+mn-cs"/>
              </a:rPr>
              <a:t>triste [1371]</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342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practise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first</a:t>
            </a:r>
            <a:r>
              <a:rPr lang="es-ES" sz="1200" kern="1200" dirty="0">
                <a:solidFill>
                  <a:schemeClr val="tx1"/>
                </a:solidFill>
                <a:effectLst/>
                <a:latin typeface="+mn-lt"/>
                <a:ea typeface="+mn-ea"/>
                <a:cs typeface="+mn-cs"/>
              </a:rPr>
              <a:t> rule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regarding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accentuation</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Spanish</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these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written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according</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rule?</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Listen to each word and write them down. Do these words need a written accent?</a:t>
            </a:r>
          </a:p>
          <a:p>
            <a:pPr marL="228600" indent="-228600">
              <a:buAutoNum type="arabicPeriod"/>
            </a:pPr>
            <a:endParaRPr lang="en-US" b="0" dirty="0"/>
          </a:p>
          <a:p>
            <a:r>
              <a:rPr lang="en-US" b="1" dirty="0"/>
              <a:t>Transcript:</a:t>
            </a:r>
          </a:p>
          <a:p>
            <a:pPr marL="228600" indent="-228600">
              <a:buAutoNum type="arabicPeriod"/>
            </a:pPr>
            <a:r>
              <a:rPr lang="en-US" b="0" dirty="0" err="1"/>
              <a:t>ejemplo</a:t>
            </a:r>
            <a:endParaRPr lang="en-US" b="0" dirty="0"/>
          </a:p>
          <a:p>
            <a:pPr marL="228600" indent="-228600">
              <a:buAutoNum type="arabicPeriod"/>
            </a:pPr>
            <a:r>
              <a:rPr lang="en-US" b="0" dirty="0" err="1"/>
              <a:t>fútbol</a:t>
            </a:r>
            <a:endParaRPr lang="en-US" b="0" dirty="0"/>
          </a:p>
          <a:p>
            <a:pPr marL="228600" indent="-228600">
              <a:buAutoNum type="arabicPeriod"/>
            </a:pPr>
            <a:r>
              <a:rPr lang="en-US" b="0" dirty="0" err="1"/>
              <a:t>minuto</a:t>
            </a:r>
            <a:endParaRPr lang="en-US" b="0" dirty="0"/>
          </a:p>
          <a:p>
            <a:pPr marL="228600" indent="-228600">
              <a:buAutoNum type="arabicPeriod"/>
            </a:pPr>
            <a:r>
              <a:rPr lang="en-US" b="0" dirty="0"/>
              <a:t>árbol</a:t>
            </a:r>
          </a:p>
          <a:p>
            <a:pPr marL="228600" indent="-228600">
              <a:buAutoNum type="arabicPeriod"/>
            </a:pPr>
            <a:r>
              <a:rPr lang="en-US" b="0" dirty="0" err="1"/>
              <a:t>difícil</a:t>
            </a:r>
            <a:endParaRPr lang="en-US" b="0" dirty="0"/>
          </a:p>
          <a:p>
            <a:pPr marL="228600" indent="-228600">
              <a:buAutoNum type="arabicPeriod"/>
            </a:pPr>
            <a:r>
              <a:rPr lang="en-US" b="0" dirty="0"/>
              <a:t>barrio</a:t>
            </a:r>
          </a:p>
          <a:p>
            <a:pPr marL="228600" indent="-228600">
              <a:buAutoNum type="arabicPeriod"/>
            </a:pPr>
            <a:r>
              <a:rPr lang="en-US" b="0" dirty="0"/>
              <a:t>Cádiz</a:t>
            </a:r>
          </a:p>
          <a:p>
            <a:pPr marL="228600" indent="-228600">
              <a:buAutoNum type="arabicPeriod"/>
            </a:pPr>
            <a:r>
              <a:rPr lang="en-US" b="0" dirty="0"/>
              <a:t>camisa</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barrio [940]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975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079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a:t>
            </a:r>
            <a:endParaRPr lang="en-US" b="1" dirty="0"/>
          </a:p>
          <a:p>
            <a:endParaRPr lang="en-US" b="1" dirty="0"/>
          </a:p>
          <a:p>
            <a:r>
              <a:rPr lang="en-US" b="1" dirty="0"/>
              <a:t>Aim: </a:t>
            </a:r>
            <a:r>
              <a:rPr lang="en-US" b="0" dirty="0"/>
              <a:t>to recap spelling</a:t>
            </a:r>
            <a:r>
              <a:rPr lang="en-US" b="0" baseline="0" dirty="0"/>
              <a:t> rules relating to penultimate syllable stress</a:t>
            </a:r>
            <a:endParaRPr lang="en-US" b="1" dirty="0"/>
          </a:p>
          <a:p>
            <a:endParaRPr lang="en-US" b="1" dirty="0"/>
          </a:p>
          <a:p>
            <a:r>
              <a:rPr lang="en-US" b="1" dirty="0"/>
              <a:t>Procedure:</a:t>
            </a:r>
          </a:p>
          <a:p>
            <a:pPr marL="228600" indent="-228600">
              <a:buAutoNum type="arabicPeriod"/>
            </a:pPr>
            <a:r>
              <a:rPr lang="en-US" b="0" dirty="0"/>
              <a:t>Teachers</a:t>
            </a:r>
            <a:r>
              <a:rPr lang="en-US" b="0" baseline="0" dirty="0"/>
              <a:t> go through the explanation, asking students to</a:t>
            </a:r>
            <a:r>
              <a:rPr lang="en-US" b="0" dirty="0"/>
              <a:t> listen and repeat the items</a:t>
            </a:r>
            <a:r>
              <a:rPr lang="en-US" b="0" baseline="0" dirty="0"/>
              <a:t> to practise putting the stress on the penultimate syllable.</a:t>
            </a:r>
          </a:p>
          <a:p>
            <a:pPr marL="228600" indent="-228600">
              <a:buAutoNum type="arabicPeriod"/>
            </a:pPr>
            <a:r>
              <a:rPr lang="en-US" b="0" baseline="0" dirty="0"/>
              <a:t>Students are given 30 seconds in pairs to think about the meanings of the previously taught words in English. </a:t>
            </a:r>
          </a:p>
          <a:p>
            <a:pPr marL="228600" indent="-228600">
              <a:buAutoNum type="arabicPeriod"/>
            </a:pPr>
            <a:r>
              <a:rPr lang="en-US" b="0" baseline="0" dirty="0"/>
              <a:t>Elicit the meanings in English before moving on.</a:t>
            </a:r>
          </a:p>
          <a:p>
            <a:pPr marL="0" indent="0">
              <a:buNone/>
            </a:pPr>
            <a:endParaRPr lang="en-US" b="0" baseline="0" dirty="0"/>
          </a:p>
          <a:p>
            <a:r>
              <a:rPr lang="en-US" b="1" dirty="0"/>
              <a:t>Notes:</a:t>
            </a:r>
            <a:r>
              <a:rPr lang="en-US" b="0" baseline="0" dirty="0"/>
              <a:t> </a:t>
            </a:r>
          </a:p>
          <a:p>
            <a:pPr marL="228600" indent="-228600">
              <a:buAutoNum type="arabicPeriod"/>
            </a:pPr>
            <a:r>
              <a:rPr lang="en-US" b="0" baseline="0" dirty="0"/>
              <a:t>Several words are not yet known (</a:t>
            </a:r>
            <a:r>
              <a:rPr lang="en-US" b="0" baseline="0" dirty="0" err="1"/>
              <a:t>fútbol</a:t>
            </a:r>
            <a:r>
              <a:rPr lang="en-US" b="0" baseline="0" dirty="0"/>
              <a:t> [1471]; </a:t>
            </a:r>
            <a:r>
              <a:rPr lang="en-US" b="0" baseline="0" dirty="0" err="1"/>
              <a:t>difícil</a:t>
            </a:r>
            <a:r>
              <a:rPr lang="en-US" b="0" baseline="0" dirty="0"/>
              <a:t> [374]; fácil [584]; </a:t>
            </a:r>
            <a:r>
              <a:rPr lang="en-US" b="0" baseline="0" dirty="0" err="1"/>
              <a:t>útil</a:t>
            </a:r>
            <a:r>
              <a:rPr lang="en-US" b="0" baseline="0" dirty="0"/>
              <a:t> [3951]), but will be taught in Year 8. Their meanings are given here.</a:t>
            </a:r>
            <a:endParaRPr lang="en-US" sz="1200" b="0" kern="1200" baseline="0" dirty="0">
              <a:solidFill>
                <a:schemeClr val="tx1"/>
              </a:solidFill>
              <a:effectLst/>
              <a:latin typeface="+mn-lt"/>
              <a:ea typeface="+mn-ea"/>
              <a:cs typeface="+mn-cs"/>
            </a:endParaRPr>
          </a:p>
          <a:p>
            <a:pPr marL="228600" indent="-228600">
              <a:buAutoNum type="arabicPeriod"/>
            </a:pPr>
            <a:r>
              <a:rPr lang="en-GB" sz="1200" b="0" kern="1200" dirty="0">
                <a:solidFill>
                  <a:schemeClr val="tx1"/>
                </a:solidFill>
                <a:effectLst/>
                <a:latin typeface="+mn-lt"/>
                <a:ea typeface="+mn-ea"/>
                <a:cs typeface="+mn-cs"/>
              </a:rPr>
              <a:t>The first</a:t>
            </a:r>
            <a:r>
              <a:rPr lang="en-GB" sz="1200" b="0" kern="1200" baseline="0" dirty="0">
                <a:solidFill>
                  <a:schemeClr val="tx1"/>
                </a:solidFill>
                <a:effectLst/>
                <a:latin typeface="+mn-lt"/>
                <a:ea typeface="+mn-ea"/>
                <a:cs typeface="+mn-cs"/>
              </a:rPr>
              <a:t> rule can be ca</a:t>
            </a:r>
            <a:r>
              <a:rPr lang="en-GB" sz="1200" b="0" kern="1200" dirty="0">
                <a:solidFill>
                  <a:schemeClr val="tx1"/>
                </a:solidFill>
                <a:effectLst/>
                <a:latin typeface="+mn-lt"/>
                <a:ea typeface="+mn-ea"/>
                <a:cs typeface="+mn-cs"/>
              </a:rPr>
              <a:t>n be elicited from students because it was introduced in 8.1.1.6.</a:t>
            </a:r>
            <a:endParaRPr lang="x-none"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50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a:t>
            </a:r>
          </a:p>
          <a:p>
            <a:endParaRPr lang="en-US" b="1" dirty="0"/>
          </a:p>
          <a:p>
            <a:r>
              <a:rPr lang="en-US" b="1" dirty="0"/>
              <a:t>Aim: </a:t>
            </a:r>
            <a:r>
              <a:rPr lang="en-GB" sz="1200" kern="1200" dirty="0">
                <a:solidFill>
                  <a:schemeClr val="tx1"/>
                </a:solidFill>
                <a:effectLst/>
                <a:latin typeface="+mn-lt"/>
                <a:ea typeface="+mn-ea"/>
                <a:cs typeface="+mn-cs"/>
              </a:rPr>
              <a:t>To </a:t>
            </a:r>
            <a:r>
              <a:rPr lang="en-GB" sz="1200" kern="1200" baseline="0" dirty="0">
                <a:solidFill>
                  <a:schemeClr val="tx1"/>
                </a:solidFill>
                <a:effectLst/>
                <a:latin typeface="+mn-lt"/>
                <a:ea typeface="+mn-ea"/>
                <a:cs typeface="+mn-cs"/>
              </a:rPr>
              <a:t>successfully write the missing letters with correct accents when needed.</a:t>
            </a:r>
            <a:endParaRPr lang="x-none" sz="1200" kern="1200" dirty="0">
              <a:solidFill>
                <a:schemeClr val="tx1"/>
              </a:solidFill>
              <a:effectLst/>
              <a:latin typeface="+mn-lt"/>
              <a:ea typeface="+mn-ea"/>
              <a:cs typeface="+mn-cs"/>
            </a:endParaRPr>
          </a:p>
          <a:p>
            <a:endParaRPr lang="en-US" b="1" dirty="0"/>
          </a:p>
          <a:p>
            <a:r>
              <a:rPr lang="en-US" b="1" dirty="0"/>
              <a:t>Procedure:</a:t>
            </a:r>
          </a:p>
          <a:p>
            <a:r>
              <a:rPr lang="en-US" b="0" dirty="0"/>
              <a:t>1. Play the audio for each word and write the missing letters. Do the letters have an accent?</a:t>
            </a:r>
          </a:p>
          <a:p>
            <a:r>
              <a:rPr lang="en-US" b="0" dirty="0"/>
              <a:t>2. Teacher shows the answers for each word, one by one.</a:t>
            </a:r>
          </a:p>
          <a:p>
            <a:r>
              <a:rPr lang="en-US" b="0" dirty="0"/>
              <a:t>3. Students practise pronunciation: read each word out loud. Try to mimic/</a:t>
            </a:r>
            <a:r>
              <a:rPr lang="en-US" b="0" dirty="0" err="1"/>
              <a:t>emphasise</a:t>
            </a:r>
            <a:r>
              <a:rPr lang="en-US" b="0" dirty="0"/>
              <a:t> the penultimate syllable stress in the recording.</a:t>
            </a:r>
          </a:p>
          <a:p>
            <a:endParaRPr lang="en-US" b="0" dirty="0"/>
          </a:p>
          <a:p>
            <a:r>
              <a:rPr lang="en-US" b="1" dirty="0"/>
              <a:t>Transcript:</a:t>
            </a:r>
          </a:p>
          <a:p>
            <a:pPr marL="228600" indent="-228600">
              <a:buAutoNum type="arabicPeriod"/>
            </a:pPr>
            <a:r>
              <a:rPr lang="es-ES" dirty="0"/>
              <a:t>fácil</a:t>
            </a:r>
          </a:p>
          <a:p>
            <a:pPr marL="228600" indent="-228600">
              <a:buAutoNum type="arabicPeriod"/>
            </a:pPr>
            <a:r>
              <a:rPr lang="es-ES" dirty="0"/>
              <a:t>venden</a:t>
            </a:r>
          </a:p>
          <a:p>
            <a:pPr marL="228600" indent="-228600">
              <a:buAutoNum type="arabicPeriod"/>
            </a:pPr>
            <a:r>
              <a:rPr lang="es-ES" dirty="0"/>
              <a:t>débil</a:t>
            </a:r>
          </a:p>
          <a:p>
            <a:pPr marL="228600" indent="-228600">
              <a:buAutoNum type="arabicPeriod"/>
            </a:pPr>
            <a:r>
              <a:rPr lang="es-ES" dirty="0"/>
              <a:t>bebida</a:t>
            </a:r>
          </a:p>
          <a:p>
            <a:pPr marL="228600" indent="-228600">
              <a:buAutoNum type="arabicPeriod"/>
            </a:pPr>
            <a:r>
              <a:rPr lang="es-ES" dirty="0"/>
              <a:t>ejemplo</a:t>
            </a:r>
          </a:p>
          <a:p>
            <a:pPr marL="228600" indent="-228600">
              <a:buAutoNum type="arabicPeriod"/>
            </a:pPr>
            <a:r>
              <a:rPr lang="es-ES" dirty="0"/>
              <a:t>mundo</a:t>
            </a:r>
          </a:p>
          <a:p>
            <a:pPr marL="228600" indent="-228600">
              <a:buAutoNum type="arabicPeriod"/>
            </a:pPr>
            <a:r>
              <a:rPr lang="es-ES" dirty="0"/>
              <a:t>móvil</a:t>
            </a:r>
          </a:p>
          <a:p>
            <a:pPr marL="228600" indent="-228600">
              <a:buAutoNum type="arabicPeriod"/>
            </a:pPr>
            <a:r>
              <a:rPr lang="x-none" sz="1200" kern="1200" dirty="0">
                <a:solidFill>
                  <a:schemeClr val="tx1"/>
                </a:solidFill>
                <a:effectLst/>
                <a:latin typeface="+mn-lt"/>
                <a:ea typeface="+mn-ea"/>
                <a:cs typeface="+mn-cs"/>
              </a:rPr>
              <a:t>sobre</a:t>
            </a:r>
            <a:endParaRPr lang="es-ES" dirty="0"/>
          </a:p>
          <a:p>
            <a:pPr marL="228600" indent="-228600">
              <a:buAutoNum type="arabicPeriod"/>
            </a:pPr>
            <a:r>
              <a:rPr lang="es-ES" dirty="0"/>
              <a:t>fútbol</a:t>
            </a:r>
          </a:p>
          <a:p>
            <a:pPr marL="228600" indent="-228600">
              <a:buAutoNum type="arabicPeriod"/>
            </a:pPr>
            <a:r>
              <a:rPr lang="es-ES" dirty="0"/>
              <a:t> ángel</a:t>
            </a:r>
          </a:p>
          <a:p>
            <a:pPr marL="228600" indent="-228600">
              <a:buAutoNum type="arabicPeriod"/>
            </a:pPr>
            <a:endParaRPr lang="es-ES" dirty="0"/>
          </a:p>
          <a:p>
            <a:r>
              <a:rPr lang="en-GB" b="1" dirty="0"/>
              <a:t>Revisited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kern="1200" dirty="0">
                <a:solidFill>
                  <a:schemeClr val="tx1"/>
                </a:solidFill>
                <a:effectLst/>
                <a:latin typeface="+mn-lt"/>
                <a:ea typeface="+mn-ea"/>
                <a:cs typeface="+mn-cs"/>
              </a:rPr>
              <a:t>8.1.1.4: </a:t>
            </a:r>
            <a:r>
              <a:rPr lang="x-none" sz="1200" kern="1200" dirty="0">
                <a:solidFill>
                  <a:schemeClr val="tx1"/>
                </a:solidFill>
                <a:effectLst/>
                <a:latin typeface="+mn-lt"/>
                <a:ea typeface="+mn-ea"/>
                <a:cs typeface="+mn-cs"/>
              </a:rPr>
              <a:t>vender [528]; sobre¹ [62]</a:t>
            </a:r>
          </a:p>
          <a:p>
            <a:r>
              <a:rPr lang="x-none" sz="1200" b="1" kern="1200" dirty="0">
                <a:solidFill>
                  <a:schemeClr val="tx1"/>
                </a:solidFill>
                <a:effectLst/>
                <a:latin typeface="+mn-lt"/>
                <a:ea typeface="+mn-ea"/>
                <a:cs typeface="+mn-cs"/>
              </a:rPr>
              <a:t>7.3.2.5</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mundo [123]</a:t>
            </a:r>
          </a:p>
          <a:p>
            <a:endParaRPr lang="en-GB" dirty="0"/>
          </a:p>
          <a:p>
            <a:r>
              <a:rPr lang="en-GB" b="1" dirty="0"/>
              <a:t>Notes: </a:t>
            </a:r>
          </a:p>
          <a:p>
            <a:pPr marL="228600" indent="-228600">
              <a:buAutoNum type="arabicPeriod"/>
            </a:pPr>
            <a:r>
              <a:rPr lang="en-GB" dirty="0" err="1"/>
              <a:t>Ángel</a:t>
            </a:r>
            <a:r>
              <a:rPr lang="en-GB" dirty="0"/>
              <a:t> [1300] is a cognate.</a:t>
            </a:r>
          </a:p>
          <a:p>
            <a:pPr marL="228600" indent="-228600">
              <a:buAutoNum type="arabicPeriod"/>
            </a:pPr>
            <a:r>
              <a:rPr lang="en-GB" dirty="0"/>
              <a:t>Débil</a:t>
            </a:r>
            <a:r>
              <a:rPr lang="en-GB" baseline="0" dirty="0"/>
              <a:t> [1946] will be taught later in Year 8. Its meaning is given as a gloss here.</a:t>
            </a:r>
            <a:endParaRPr lang="en-GB" dirty="0"/>
          </a:p>
          <a:p>
            <a:pPr marL="0" indent="0">
              <a:buNone/>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50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0424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400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269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80294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663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8381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4896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3164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03376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369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5760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2469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21463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0762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8751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27373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2237377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55"/>
        <p:cNvGrpSpPr/>
        <p:nvPr/>
      </p:nvGrpSpPr>
      <p:grpSpPr>
        <a:xfrm>
          <a:off x="0" y="0"/>
          <a:ext cx="0" cy="0"/>
          <a:chOff x="0" y="0"/>
          <a:chExt cx="0" cy="0"/>
        </a:xfrm>
      </p:grpSpPr>
      <p:sp>
        <p:nvSpPr>
          <p:cNvPr id="56" name="Google Shape;56;p3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11258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155700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20210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3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3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97561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71"/>
        <p:cNvGrpSpPr/>
        <p:nvPr/>
      </p:nvGrpSpPr>
      <p:grpSpPr>
        <a:xfrm>
          <a:off x="0" y="0"/>
          <a:ext cx="0" cy="0"/>
          <a:chOff x="0" y="0"/>
          <a:chExt cx="0" cy="0"/>
        </a:xfrm>
      </p:grpSpPr>
      <p:sp>
        <p:nvSpPr>
          <p:cNvPr id="72" name="Google Shape;7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9"/>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extLst>
      <p:ext uri="{BB962C8B-B14F-4D97-AF65-F5344CB8AC3E}">
        <p14:creationId xmlns:p14="http://schemas.microsoft.com/office/powerpoint/2010/main" val="305299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63757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74"/>
        <p:cNvGrpSpPr/>
        <p:nvPr/>
      </p:nvGrpSpPr>
      <p:grpSpPr>
        <a:xfrm>
          <a:off x="0" y="0"/>
          <a:ext cx="0" cy="0"/>
          <a:chOff x="0" y="0"/>
          <a:chExt cx="0" cy="0"/>
        </a:xfrm>
      </p:grpSpPr>
      <p:sp>
        <p:nvSpPr>
          <p:cNvPr id="75" name="Google Shape;7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104599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55385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82"/>
        <p:cNvGrpSpPr/>
        <p:nvPr/>
      </p:nvGrpSpPr>
      <p:grpSpPr>
        <a:xfrm>
          <a:off x="0" y="0"/>
          <a:ext cx="0" cy="0"/>
          <a:chOff x="0" y="0"/>
          <a:chExt cx="0" cy="0"/>
        </a:xfrm>
      </p:grpSpPr>
      <p:sp>
        <p:nvSpPr>
          <p:cNvPr id="83" name="Google Shape;83;p4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5122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5"/>
        <p:cNvGrpSpPr/>
        <p:nvPr/>
      </p:nvGrpSpPr>
      <p:grpSpPr>
        <a:xfrm>
          <a:off x="0" y="0"/>
          <a:ext cx="0" cy="0"/>
          <a:chOff x="0" y="0"/>
          <a:chExt cx="0" cy="0"/>
        </a:xfrm>
      </p:grpSpPr>
      <p:sp>
        <p:nvSpPr>
          <p:cNvPr id="86" name="Google Shape;86;p4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4198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278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196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77797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12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402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32230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1238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69513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48"/>
        <p:cNvGrpSpPr/>
        <p:nvPr/>
      </p:nvGrpSpPr>
      <p:grpSpPr>
        <a:xfrm>
          <a:off x="0" y="0"/>
          <a:ext cx="0" cy="0"/>
          <a:chOff x="0" y="0"/>
          <a:chExt cx="0" cy="0"/>
        </a:xfrm>
      </p:grpSpPr>
      <p:sp>
        <p:nvSpPr>
          <p:cNvPr id="49" name="Google Shape;49;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606140129"/>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s>
</file>

<file path=ppt/slides/_rels/slide16.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4.png"/><Relationship Id="rId7" Type="http://schemas.openxmlformats.org/officeDocument/2006/relationships/audio" Target="../media/audio35.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audio40.wav"/><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audio" Target="../media/audio42.wav"/><Relationship Id="rId4" Type="http://schemas.openxmlformats.org/officeDocument/2006/relationships/audio" Target="../media/audio41.wav"/><Relationship Id="rId9"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audio" Target="../media/audio43.wav"/><Relationship Id="rId7"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audio" Target="../media/audio45.wav"/><Relationship Id="rId4" Type="http://schemas.openxmlformats.org/officeDocument/2006/relationships/audio" Target="../media/audio44.wav"/></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46.wav"/><Relationship Id="rId7" Type="http://schemas.openxmlformats.org/officeDocument/2006/relationships/audio" Target="../media/audio50.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49.wav"/><Relationship Id="rId5" Type="http://schemas.openxmlformats.org/officeDocument/2006/relationships/audio" Target="../media/audio48.wav"/><Relationship Id="rId4" Type="http://schemas.openxmlformats.org/officeDocument/2006/relationships/audio" Target="../media/audio47.wav"/><Relationship Id="rId9" Type="http://schemas.openxmlformats.org/officeDocument/2006/relationships/image" Target="../media/image18.tif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4.png"/><Relationship Id="rId7" Type="http://schemas.openxmlformats.org/officeDocument/2006/relationships/audio" Target="../media/audio55.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54.wav"/><Relationship Id="rId5" Type="http://schemas.openxmlformats.org/officeDocument/2006/relationships/image" Target="../media/image20.jpeg"/><Relationship Id="rId10" Type="http://schemas.openxmlformats.org/officeDocument/2006/relationships/audio" Target="../media/audio58.wav"/><Relationship Id="rId4" Type="http://schemas.openxmlformats.org/officeDocument/2006/relationships/image" Target="../media/image19.png"/><Relationship Id="rId9" Type="http://schemas.openxmlformats.org/officeDocument/2006/relationships/audio" Target="../media/audio57.wav"/></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5.png"/><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6.tiff"/><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image" Target="../media/image4.png"/><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212951" cy="879475"/>
          </a:xfrm>
        </p:spPr>
        <p:txBody>
          <a:bodyPr>
            <a:normAutofit/>
          </a:bodyPr>
          <a:lstStyle/>
          <a:p>
            <a:pPr algn="l"/>
            <a:r>
              <a:rPr lang="en-GB" sz="4000" b="1" dirty="0">
                <a:solidFill>
                  <a:prstClr val="white"/>
                </a:solidFill>
              </a:rPr>
              <a:t>Spanish phonics collection</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1480386"/>
          </a:xfrm>
        </p:spPr>
        <p:txBody>
          <a:bodyPr>
            <a:normAutofit/>
          </a:bodyPr>
          <a:lstStyle/>
          <a:p>
            <a:pPr algn="l"/>
            <a:r>
              <a:rPr lang="en-GB" sz="4000" dirty="0">
                <a:solidFill>
                  <a:prstClr val="white"/>
                </a:solidFill>
              </a:rPr>
              <a:t>Penultimate syllable stress</a:t>
            </a:r>
          </a:p>
          <a:p>
            <a:endParaRPr lang="en-US" sz="40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Victoria Hobson / Nick Avery / R</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achel</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Hawkes / 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23/08/22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5" name="Título 5">
            <a:extLst>
              <a:ext uri="{FF2B5EF4-FFF2-40B4-BE49-F238E27FC236}">
                <a16:creationId xmlns:a16="http://schemas.microsoft.com/office/drawing/2014/main" id="{006F94D8-72CC-B545-96B4-B76D572B585A}"/>
              </a:ext>
            </a:extLst>
          </p:cNvPr>
          <p:cNvSpPr txBox="1">
            <a:spLocks/>
          </p:cNvSpPr>
          <p:nvPr/>
        </p:nvSpPr>
        <p:spPr>
          <a:xfrm>
            <a:off x="9676246" y="118902"/>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6" name="CuadroTexto 15">
            <a:extLst>
              <a:ext uri="{FF2B5EF4-FFF2-40B4-BE49-F238E27FC236}">
                <a16:creationId xmlns:a16="http://schemas.microsoft.com/office/drawing/2014/main" id="{E2F554C1-5599-F548-AE7A-C55CF331B27D}"/>
              </a:ext>
            </a:extLst>
          </p:cNvPr>
          <p:cNvSpPr txBox="1"/>
          <p:nvPr/>
        </p:nvSpPr>
        <p:spPr>
          <a:xfrm>
            <a:off x="82285" y="1859340"/>
            <a:ext cx="11721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Read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sentence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aloud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focusing</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pronouncing</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with</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stress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right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place.</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257DED7D-E877-2C4F-A06A-A4CB25E5E2DE}"/>
              </a:ext>
            </a:extLst>
          </p:cNvPr>
          <p:cNvSpPr txBox="1"/>
          <p:nvPr/>
        </p:nvSpPr>
        <p:spPr>
          <a:xfrm>
            <a:off x="82285" y="2925636"/>
            <a:ext cx="114308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L</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isten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and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keep</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tally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of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how</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many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you</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hear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with</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penultimate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syllable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stress.</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80086F8B-CC33-7D48-B583-114EB3672159}"/>
              </a:ext>
            </a:extLst>
          </p:cNvPr>
          <p:cNvSpPr txBox="1"/>
          <p:nvPr/>
        </p:nvSpPr>
        <p:spPr>
          <a:xfrm>
            <a:off x="82286" y="1162376"/>
            <a:ext cx="7537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Practicamos el acento de las palabras.</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Llamada ovalada 2">
            <a:extLst>
              <a:ext uri="{FF2B5EF4-FFF2-40B4-BE49-F238E27FC236}">
                <a16:creationId xmlns:a16="http://schemas.microsoft.com/office/drawing/2014/main" id="{0E3C64FB-6357-0E4D-A962-CC4C9903448B}"/>
              </a:ext>
            </a:extLst>
          </p:cNvPr>
          <p:cNvSpPr/>
          <p:nvPr/>
        </p:nvSpPr>
        <p:spPr>
          <a:xfrm>
            <a:off x="657616" y="4448679"/>
            <a:ext cx="5189003" cy="1246909"/>
          </a:xfrm>
          <a:prstGeom prst="wedgeEllipseCallout">
            <a:avLst>
              <a:gd name="adj1" fmla="val -60430"/>
              <a:gd name="adj2" fmla="val 8250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203864"/>
                </a:solidFill>
                <a:effectLst/>
                <a:uLnTx/>
                <a:uFillTx/>
                <a:latin typeface="Century Gothic"/>
                <a:ea typeface="+mn-ea"/>
                <a:cs typeface="+mn-cs"/>
              </a:rPr>
              <a:t>Deci</a:t>
            </a:r>
            <a:r>
              <a:rPr kumimoji="0" lang="x-none" sz="2200" b="0" i="0" u="sng" strike="noStrike" kern="1200" cap="none" spc="0" normalizeH="0" baseline="0" noProof="0" dirty="0">
                <a:ln>
                  <a:noFill/>
                </a:ln>
                <a:solidFill>
                  <a:srgbClr val="203864"/>
                </a:solidFill>
                <a:effectLst/>
                <a:uLnTx/>
                <a:uFillTx/>
                <a:latin typeface="Century Gothic"/>
                <a:ea typeface="+mn-ea"/>
                <a:cs typeface="+mn-cs"/>
              </a:rPr>
              <a:t>di</a:t>
            </a:r>
            <a:r>
              <a:rPr kumimoji="0" lang="x-none" sz="2200" b="0" i="0" u="none" strike="noStrike" kern="1200" cap="none" spc="0" normalizeH="0" baseline="0" noProof="0" dirty="0">
                <a:ln>
                  <a:noFill/>
                </a:ln>
                <a:solidFill>
                  <a:srgbClr val="203864"/>
                </a:solidFill>
                <a:effectLst/>
                <a:uLnTx/>
                <a:uFillTx/>
                <a:latin typeface="Century Gothic"/>
                <a:ea typeface="+mn-ea"/>
                <a:cs typeface="+mn-cs"/>
              </a:rPr>
              <a:t>mos </a:t>
            </a:r>
            <a:r>
              <a:rPr kumimoji="0" lang="en-GB" sz="2200" b="0" i="0" u="none" strike="noStrike" kern="1200" cap="none" spc="0" normalizeH="0" baseline="0" noProof="0" dirty="0">
                <a:ln>
                  <a:noFill/>
                </a:ln>
                <a:solidFill>
                  <a:srgbClr val="203864"/>
                </a:solidFill>
                <a:effectLst/>
                <a:uLnTx/>
                <a:uFillTx/>
                <a:latin typeface="Century Gothic"/>
                <a:ea typeface="+mn-ea"/>
                <a:cs typeface="+mn-cs"/>
              </a:rPr>
              <a:t>quién va a la </a:t>
            </a:r>
            <a:r>
              <a:rPr kumimoji="0" lang="x-none" sz="2200" b="0" i="0" u="none" strike="noStrike" kern="1200" cap="none" spc="0" normalizeH="0" baseline="0" noProof="0" dirty="0">
                <a:ln>
                  <a:noFill/>
                </a:ln>
                <a:solidFill>
                  <a:srgbClr val="203864"/>
                </a:solidFill>
                <a:effectLst/>
                <a:uLnTx/>
                <a:uFillTx/>
                <a:latin typeface="Century Gothic"/>
                <a:ea typeface="+mn-ea"/>
                <a:cs typeface="+mn-cs"/>
              </a:rPr>
              <a:t>entre</a:t>
            </a:r>
            <a:r>
              <a:rPr kumimoji="0" lang="x-none" sz="2200" b="0" i="0" u="sng" strike="noStrike" kern="1200" cap="none" spc="0" normalizeH="0" baseline="0" noProof="0" dirty="0">
                <a:ln>
                  <a:noFill/>
                </a:ln>
                <a:solidFill>
                  <a:srgbClr val="203864"/>
                </a:solidFill>
                <a:effectLst/>
                <a:uLnTx/>
                <a:uFillTx/>
                <a:latin typeface="Century Gothic"/>
                <a:ea typeface="+mn-ea"/>
                <a:cs typeface="+mn-cs"/>
              </a:rPr>
              <a:t>vis</a:t>
            </a:r>
            <a:r>
              <a:rPr kumimoji="0" lang="x-none" sz="2200" b="0" i="0" u="none" strike="noStrike" kern="1200" cap="none" spc="0" normalizeH="0" baseline="0" noProof="0" dirty="0">
                <a:ln>
                  <a:noFill/>
                </a:ln>
                <a:solidFill>
                  <a:srgbClr val="203864"/>
                </a:solidFill>
                <a:effectLst/>
                <a:uLnTx/>
                <a:uFillTx/>
                <a:latin typeface="Century Gothic"/>
                <a:ea typeface="+mn-ea"/>
                <a:cs typeface="+mn-cs"/>
              </a:rPr>
              <a:t>ta ma</a:t>
            </a:r>
            <a:r>
              <a:rPr kumimoji="0" lang="x-none" sz="2200" b="0" i="0" u="sng" strike="noStrike" kern="1200" cap="none" spc="0" normalizeH="0" baseline="0" noProof="0" dirty="0">
                <a:ln>
                  <a:noFill/>
                </a:ln>
                <a:solidFill>
                  <a:srgbClr val="203864"/>
                </a:solidFill>
                <a:effectLst/>
                <a:uLnTx/>
                <a:uFillTx/>
                <a:latin typeface="Century Gothic"/>
                <a:ea typeface="+mn-ea"/>
                <a:cs typeface="+mn-cs"/>
              </a:rPr>
              <a:t>ña</a:t>
            </a:r>
            <a:r>
              <a:rPr kumimoji="0" lang="x-none" sz="2200" b="0" i="0" u="none" strike="noStrike" kern="1200" cap="none" spc="0" normalizeH="0" baseline="0" noProof="0" dirty="0">
                <a:ln>
                  <a:noFill/>
                </a:ln>
                <a:solidFill>
                  <a:srgbClr val="203864"/>
                </a:solidFill>
                <a:effectLst/>
                <a:uLnTx/>
                <a:uFillTx/>
                <a:latin typeface="Century Gothic"/>
                <a:ea typeface="+mn-ea"/>
                <a:cs typeface="+mn-cs"/>
              </a:rPr>
              <a:t>na</a:t>
            </a:r>
            <a:r>
              <a:rPr kumimoji="0" lang="en-GB" sz="2200" b="0" i="0" u="none" strike="noStrike" kern="1200" cap="none" spc="0" normalizeH="0" baseline="0" noProof="0" dirty="0">
                <a:ln>
                  <a:noFill/>
                </a:ln>
                <a:solidFill>
                  <a:srgbClr val="203864"/>
                </a:solidFill>
                <a:effectLst/>
                <a:uLnTx/>
                <a:uFillTx/>
                <a:latin typeface="Century Gothic"/>
                <a:ea typeface="+mn-ea"/>
                <a:cs typeface="+mn-cs"/>
              </a:rPr>
              <a:t>.</a:t>
            </a:r>
            <a:endParaRPr kumimoji="0" lang="x-none" sz="22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20" name="CuadroTexto 19">
            <a:extLst>
              <a:ext uri="{FF2B5EF4-FFF2-40B4-BE49-F238E27FC236}">
                <a16:creationId xmlns:a16="http://schemas.microsoft.com/office/drawing/2014/main" id="{3F62988F-A4B9-FB4C-9E1D-E50BE04FDD0D}"/>
              </a:ext>
            </a:extLst>
          </p:cNvPr>
          <p:cNvSpPr txBox="1"/>
          <p:nvPr/>
        </p:nvSpPr>
        <p:spPr>
          <a:xfrm>
            <a:off x="2002416" y="3925032"/>
            <a:ext cx="24994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(habla)</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AC49C5A1-3F6B-444D-9CB8-046FD483DAED}"/>
              </a:ext>
            </a:extLst>
          </p:cNvPr>
          <p:cNvSpPr txBox="1"/>
          <p:nvPr/>
        </p:nvSpPr>
        <p:spPr>
          <a:xfrm>
            <a:off x="7053731" y="3891559"/>
            <a:ext cx="40238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(escucha y escribe)</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7" name="Tabla 26">
            <a:extLst>
              <a:ext uri="{FF2B5EF4-FFF2-40B4-BE49-F238E27FC236}">
                <a16:creationId xmlns:a16="http://schemas.microsoft.com/office/drawing/2014/main" id="{4021150F-1B24-A442-AC41-B1B6E4362776}"/>
              </a:ext>
            </a:extLst>
          </p:cNvPr>
          <p:cNvGraphicFramePr>
            <a:graphicFrameLocks noGrp="1"/>
          </p:cNvGraphicFramePr>
          <p:nvPr/>
        </p:nvGraphicFramePr>
        <p:xfrm>
          <a:off x="6096000" y="4345679"/>
          <a:ext cx="5666508" cy="1789650"/>
        </p:xfrm>
        <a:graphic>
          <a:graphicData uri="http://schemas.openxmlformats.org/drawingml/2006/table">
            <a:tbl>
              <a:tblPr firstRow="1" bandRow="1">
                <a:tableStyleId>{5DA37D80-6434-44D0-A028-1B22A696006F}</a:tableStyleId>
              </a:tblPr>
              <a:tblGrid>
                <a:gridCol w="1327355">
                  <a:extLst>
                    <a:ext uri="{9D8B030D-6E8A-4147-A177-3AD203B41FA5}">
                      <a16:colId xmlns:a16="http://schemas.microsoft.com/office/drawing/2014/main" val="1151975631"/>
                    </a:ext>
                  </a:extLst>
                </a:gridCol>
                <a:gridCol w="4339153">
                  <a:extLst>
                    <a:ext uri="{9D8B030D-6E8A-4147-A177-3AD203B41FA5}">
                      <a16:colId xmlns:a16="http://schemas.microsoft.com/office/drawing/2014/main" val="3411200972"/>
                    </a:ext>
                  </a:extLst>
                </a:gridCol>
              </a:tblGrid>
              <a:tr h="894825">
                <a:tc>
                  <a:txBody>
                    <a:bodyPr/>
                    <a:lstStyle/>
                    <a:p>
                      <a:pPr algn="ctr"/>
                      <a:endParaRPr lang="x-none" sz="2000" b="0" dirty="0">
                        <a:solidFill>
                          <a:srgbClr val="203864"/>
                        </a:solidFill>
                      </a:endParaRPr>
                    </a:p>
                  </a:txBody>
                  <a:tcPr anchor="ctr">
                    <a:lnL w="12700" cap="flat" cmpd="sng" algn="ctr">
                      <a:solidFill>
                        <a:srgbClr val="E66700"/>
                      </a:solidFill>
                      <a:prstDash val="solid"/>
                      <a:round/>
                      <a:headEnd type="none" w="med" len="med"/>
                      <a:tailEnd type="none" w="med" len="med"/>
                    </a:lnL>
                  </a:tcPr>
                </a:tc>
                <a:tc>
                  <a:txBody>
                    <a:bodyPr/>
                    <a:lstStyle/>
                    <a:p>
                      <a:pPr algn="ctr"/>
                      <a:r>
                        <a:rPr lang="en-GB" sz="2000" b="0" dirty="0">
                          <a:solidFill>
                            <a:srgbClr val="203864"/>
                          </a:solidFill>
                        </a:rPr>
                        <a:t>Tally</a:t>
                      </a:r>
                      <a:r>
                        <a:rPr lang="en-GB" sz="2000" b="0" baseline="0" dirty="0">
                          <a:solidFill>
                            <a:srgbClr val="203864"/>
                          </a:solidFill>
                        </a:rPr>
                        <a:t> the number of words with stress on the penultimate syllable</a:t>
                      </a:r>
                      <a:endParaRPr lang="x-none" sz="2000" b="0" dirty="0">
                        <a:solidFill>
                          <a:srgbClr val="203864"/>
                        </a:solidFill>
                      </a:endParaRPr>
                    </a:p>
                  </a:txBody>
                  <a:tcPr anchor="ctr"/>
                </a:tc>
                <a:extLst>
                  <a:ext uri="{0D108BD9-81ED-4DB2-BD59-A6C34878D82A}">
                    <a16:rowId xmlns:a16="http://schemas.microsoft.com/office/drawing/2014/main" val="1592483125"/>
                  </a:ext>
                </a:extLst>
              </a:tr>
              <a:tr h="894825">
                <a:tc>
                  <a:txBody>
                    <a:bodyPr/>
                    <a:lstStyle/>
                    <a:p>
                      <a:r>
                        <a:rPr lang="x-none" b="1" dirty="0">
                          <a:solidFill>
                            <a:srgbClr val="203864"/>
                          </a:solidFill>
                        </a:rPr>
                        <a:t>1</a:t>
                      </a:r>
                    </a:p>
                  </a:txBody>
                  <a:tcPr anchor="ctr" anchorCtr="1"/>
                </a:tc>
                <a:tc>
                  <a:txBody>
                    <a:bodyPr/>
                    <a:lstStyle/>
                    <a:p>
                      <a:r>
                        <a:rPr lang="x-none" sz="2800" dirty="0">
                          <a:solidFill>
                            <a:srgbClr val="203864"/>
                          </a:solidFill>
                        </a:rPr>
                        <a:t>I I I</a:t>
                      </a:r>
                    </a:p>
                  </a:txBody>
                  <a:tcPr anchor="ctr" anchorCtr="1"/>
                </a:tc>
                <a:extLst>
                  <a:ext uri="{0D108BD9-81ED-4DB2-BD59-A6C34878D82A}">
                    <a16:rowId xmlns:a16="http://schemas.microsoft.com/office/drawing/2014/main" val="103506231"/>
                  </a:ext>
                </a:extLst>
              </a:tr>
            </a:tbl>
          </a:graphicData>
        </a:graphic>
      </p:graphicFrame>
      <p:pic>
        <p:nvPicPr>
          <p:cNvPr id="28" name="Imagen 27">
            <a:extLst>
              <a:ext uri="{FF2B5EF4-FFF2-40B4-BE49-F238E27FC236}">
                <a16:creationId xmlns:a16="http://schemas.microsoft.com/office/drawing/2014/main" id="{EBF4B0B7-5050-9643-A23C-610B5EB18F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9876" y="5016295"/>
            <a:ext cx="1233251" cy="982254"/>
          </a:xfrm>
          <a:prstGeom prst="rect">
            <a:avLst/>
          </a:prstGeom>
        </p:spPr>
      </p:pic>
      <p:sp>
        <p:nvSpPr>
          <p:cNvPr id="19" name="Rounded Rectangle 11">
            <a:extLst>
              <a:ext uri="{FF2B5EF4-FFF2-40B4-BE49-F238E27FC236}">
                <a16:creationId xmlns:a16="http://schemas.microsoft.com/office/drawing/2014/main" id="{A316DD52-7894-4A75-969C-CA0645DA2978}"/>
              </a:ext>
            </a:extLst>
          </p:cNvPr>
          <p:cNvSpPr/>
          <p:nvPr/>
        </p:nvSpPr>
        <p:spPr>
          <a:xfrm>
            <a:off x="9279846" y="258166"/>
            <a:ext cx="264829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1">
            <a:extLst>
              <a:ext uri="{FF2B5EF4-FFF2-40B4-BE49-F238E27FC236}">
                <a16:creationId xmlns:a16="http://schemas.microsoft.com/office/drawing/2014/main" id="{0C21955C-C002-4A4F-B04D-2337936F4F74}"/>
              </a:ext>
            </a:extLst>
          </p:cNvPr>
          <p:cNvSpPr txBox="1">
            <a:spLocks/>
          </p:cNvSpPr>
          <p:nvPr/>
        </p:nvSpPr>
        <p:spPr>
          <a:xfrm>
            <a:off x="10409937" y="257085"/>
            <a:ext cx="145000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ítulo 5">
            <a:extLst>
              <a:ext uri="{FF2B5EF4-FFF2-40B4-BE49-F238E27FC236}">
                <a16:creationId xmlns:a16="http://schemas.microsoft.com/office/drawing/2014/main" id="{4596A262-C0DD-234A-9EB8-4179904ECB5E}"/>
              </a:ext>
            </a:extLst>
          </p:cNvPr>
          <p:cNvSpPr txBox="1">
            <a:spLocks/>
          </p:cNvSpPr>
          <p:nvPr/>
        </p:nvSpPr>
        <p:spPr>
          <a:xfrm>
            <a:off x="9448529" y="193498"/>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 / escuchar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7164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 grpId="0" animBg="1"/>
      <p:bldP spid="20"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50027" y="142840"/>
            <a:ext cx="2514601" cy="900109"/>
          </a:xfrm>
        </p:spPr>
        <p:txBody>
          <a:bodyPr>
            <a:normAutofit/>
          </a:bodyPr>
          <a:lstStyle/>
          <a:p>
            <a:r>
              <a:rPr lang="en-GB" sz="2400" b="1" dirty="0">
                <a:solidFill>
                  <a:srgbClr val="002060"/>
                </a:solidFill>
              </a:rPr>
              <a:t>Persona A</a:t>
            </a:r>
            <a:endParaRPr lang="x-none" sz="2400" dirty="0">
              <a:solidFill>
                <a:srgbClr val="002060"/>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50026" y="887977"/>
          <a:ext cx="5808721" cy="5120640"/>
        </p:xfrm>
        <a:graphic>
          <a:graphicData uri="http://schemas.openxmlformats.org/drawingml/2006/table">
            <a:tbl>
              <a:tblPr firstRow="1" bandRow="1">
                <a:tableStyleId>{5DA37D80-6434-44D0-A028-1B22A696006F}</a:tableStyleId>
              </a:tblPr>
              <a:tblGrid>
                <a:gridCol w="443460">
                  <a:extLst>
                    <a:ext uri="{9D8B030D-6E8A-4147-A177-3AD203B41FA5}">
                      <a16:colId xmlns:a16="http://schemas.microsoft.com/office/drawing/2014/main" val="4036513689"/>
                    </a:ext>
                  </a:extLst>
                </a:gridCol>
                <a:gridCol w="3427350">
                  <a:extLst>
                    <a:ext uri="{9D8B030D-6E8A-4147-A177-3AD203B41FA5}">
                      <a16:colId xmlns:a16="http://schemas.microsoft.com/office/drawing/2014/main" val="194095337"/>
                    </a:ext>
                  </a:extLst>
                </a:gridCol>
                <a:gridCol w="1937911">
                  <a:extLst>
                    <a:ext uri="{9D8B030D-6E8A-4147-A177-3AD203B41FA5}">
                      <a16:colId xmlns:a16="http://schemas.microsoft.com/office/drawing/2014/main" val="2915434608"/>
                    </a:ext>
                  </a:extLst>
                </a:gridCol>
              </a:tblGrid>
              <a:tr h="0">
                <a:tc>
                  <a:txBody>
                    <a:bodyPr/>
                    <a:lstStyle/>
                    <a:p>
                      <a:endParaRPr lang="x-none" dirty="0"/>
                    </a:p>
                  </a:txBody>
                  <a:tcPr>
                    <a:lnL w="12700" cap="flat" cmpd="sng" algn="ctr">
                      <a:solidFill>
                        <a:srgbClr val="E66700"/>
                      </a:solidFill>
                      <a:prstDash val="solid"/>
                      <a:round/>
                      <a:headEnd type="none" w="med" len="med"/>
                      <a:tailEnd type="none" w="med" len="med"/>
                    </a:lnL>
                  </a:tcPr>
                </a:tc>
                <a:tc>
                  <a:txBody>
                    <a:bodyPr/>
                    <a:lstStyle/>
                    <a:p>
                      <a:pPr algn="ctr"/>
                      <a:endParaRPr lang="x-none" b="0" dirty="0">
                        <a:solidFill>
                          <a:srgbClr val="203864"/>
                        </a:solidFill>
                      </a:endParaRPr>
                    </a:p>
                    <a:p>
                      <a:pPr algn="ctr"/>
                      <a:r>
                        <a:rPr lang="x-none" b="1" dirty="0">
                          <a:solidFill>
                            <a:srgbClr val="203864"/>
                          </a:solidFill>
                        </a:rPr>
                        <a:t>Mis frases</a:t>
                      </a:r>
                      <a:endParaRPr lang="en-GB" b="1" dirty="0">
                        <a:solidFill>
                          <a:srgbClr val="203864"/>
                        </a:solidFill>
                      </a:endParaRPr>
                    </a:p>
                    <a:p>
                      <a:pPr algn="ctr"/>
                      <a:r>
                        <a:rPr lang="en-GB" b="0" dirty="0">
                          <a:solidFill>
                            <a:srgbClr val="203864"/>
                          </a:solidFill>
                        </a:rPr>
                        <a:t>(read</a:t>
                      </a:r>
                      <a:r>
                        <a:rPr lang="en-GB" b="0" baseline="0" dirty="0">
                          <a:solidFill>
                            <a:srgbClr val="203864"/>
                          </a:solidFill>
                        </a:rPr>
                        <a:t> the sentence aloud)</a:t>
                      </a:r>
                      <a:endParaRPr lang="x-none" b="0" dirty="0">
                        <a:solidFill>
                          <a:srgbClr val="203864"/>
                        </a:solidFill>
                      </a:endParaRPr>
                    </a:p>
                  </a:txBody>
                  <a:tcPr anchor="ctr">
                    <a:noFill/>
                  </a:tcPr>
                </a:tc>
                <a:tc>
                  <a:txBody>
                    <a:bodyPr/>
                    <a:lstStyle/>
                    <a:p>
                      <a:pPr algn="ctr"/>
                      <a:r>
                        <a:rPr lang="x-none" b="1" dirty="0">
                          <a:solidFill>
                            <a:srgbClr val="203864"/>
                          </a:solidFill>
                        </a:rPr>
                        <a:t>Las frases de mi compañero/a</a:t>
                      </a:r>
                      <a:endParaRPr lang="en-GB" b="1" dirty="0">
                        <a:solidFill>
                          <a:srgbClr val="203864"/>
                        </a:solidFill>
                      </a:endParaRPr>
                    </a:p>
                    <a:p>
                      <a:pPr algn="ctr"/>
                      <a:r>
                        <a:rPr lang="en-GB" b="0" dirty="0">
                          <a:solidFill>
                            <a:srgbClr val="203864"/>
                          </a:solidFill>
                        </a:rPr>
                        <a:t>(listen</a:t>
                      </a:r>
                      <a:r>
                        <a:rPr lang="en-GB" b="0" baseline="0" dirty="0">
                          <a:solidFill>
                            <a:srgbClr val="203864"/>
                          </a:solidFill>
                        </a:rPr>
                        <a:t> and tally)</a:t>
                      </a:r>
                      <a:endParaRPr lang="x-none" b="0" dirty="0">
                        <a:solidFill>
                          <a:srgbClr val="203864"/>
                        </a:solidFill>
                      </a:endParaRPr>
                    </a:p>
                  </a:txBody>
                  <a:tcPr anchor="ctr"/>
                </a:tc>
                <a:extLst>
                  <a:ext uri="{0D108BD9-81ED-4DB2-BD59-A6C34878D82A}">
                    <a16:rowId xmlns:a16="http://schemas.microsoft.com/office/drawing/2014/main" val="2059097406"/>
                  </a:ext>
                </a:extLst>
              </a:tr>
              <a:tr h="701040">
                <a:tc>
                  <a:txBody>
                    <a:bodyPr/>
                    <a:lstStyle/>
                    <a:p>
                      <a:r>
                        <a:rPr lang="x-none" b="1" dirty="0">
                          <a:solidFill>
                            <a:srgbClr val="203864"/>
                          </a:solidFill>
                        </a:rPr>
                        <a:t>1</a:t>
                      </a:r>
                    </a:p>
                  </a:txBody>
                  <a:tcPr anchor="ctr" anchorCtr="1">
                    <a:noFill/>
                  </a:tcPr>
                </a:tc>
                <a:tc>
                  <a:txBody>
                    <a:bodyPr/>
                    <a:lstStyle/>
                    <a:p>
                      <a:pPr algn="l">
                        <a:spcBef>
                          <a:spcPts val="0"/>
                        </a:spcBef>
                        <a:spcAft>
                          <a:spcPts val="0"/>
                        </a:spcAft>
                      </a:pPr>
                      <a:r>
                        <a:rPr lang="es-ES" dirty="0">
                          <a:solidFill>
                            <a:srgbClr val="203864"/>
                          </a:solidFill>
                        </a:rPr>
                        <a:t>Vamos al extranjero en abril.</a:t>
                      </a:r>
                    </a:p>
                  </a:txBody>
                  <a:tcPr anchor="ctr" anchorCtr="1">
                    <a:solidFill>
                      <a:schemeClr val="accent4">
                        <a:lumMod val="20000"/>
                        <a:lumOff val="80000"/>
                      </a:schemeClr>
                    </a:solidFill>
                  </a:tcPr>
                </a:tc>
                <a:tc>
                  <a:txBody>
                    <a:bodyPr/>
                    <a:lstStyle/>
                    <a:p>
                      <a:endParaRPr lang="x-none"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2183986981"/>
                  </a:ext>
                </a:extLst>
              </a:tr>
              <a:tr h="701040">
                <a:tc>
                  <a:txBody>
                    <a:bodyPr/>
                    <a:lstStyle/>
                    <a:p>
                      <a:r>
                        <a:rPr lang="x-none" b="1" dirty="0">
                          <a:solidFill>
                            <a:srgbClr val="203864"/>
                          </a:solidFill>
                        </a:rPr>
                        <a:t>2</a:t>
                      </a:r>
                    </a:p>
                  </a:txBody>
                  <a:tcPr anchor="ctr" anchorCtr="1"/>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1118756728"/>
                  </a:ext>
                </a:extLst>
              </a:tr>
              <a:tr h="701040">
                <a:tc>
                  <a:txBody>
                    <a:bodyPr/>
                    <a:lstStyle/>
                    <a:p>
                      <a:r>
                        <a:rPr lang="x-none" b="1" dirty="0">
                          <a:solidFill>
                            <a:srgbClr val="203864"/>
                          </a:solidFill>
                        </a:rPr>
                        <a:t>3</a:t>
                      </a:r>
                    </a:p>
                  </a:txBody>
                  <a:tcPr anchor="ctr" anchorCtr="1">
                    <a:noFill/>
                  </a:tcPr>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4084794354"/>
                  </a:ext>
                </a:extLst>
              </a:tr>
              <a:tr h="701040">
                <a:tc>
                  <a:txBody>
                    <a:bodyPr/>
                    <a:lstStyle/>
                    <a:p>
                      <a:r>
                        <a:rPr lang="x-none" b="1" dirty="0">
                          <a:solidFill>
                            <a:srgbClr val="203864"/>
                          </a:solidFill>
                        </a:rPr>
                        <a:t>4</a:t>
                      </a:r>
                    </a:p>
                  </a:txBody>
                  <a:tcPr anchor="ctr" anchorCtr="1"/>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4248873225"/>
                  </a:ext>
                </a:extLst>
              </a:tr>
              <a:tr h="701040">
                <a:tc>
                  <a:txBody>
                    <a:bodyPr/>
                    <a:lstStyle/>
                    <a:p>
                      <a:r>
                        <a:rPr lang="x-none" b="1" dirty="0">
                          <a:solidFill>
                            <a:srgbClr val="203864"/>
                          </a:solidFill>
                        </a:rPr>
                        <a:t>5</a:t>
                      </a:r>
                    </a:p>
                  </a:txBody>
                  <a:tcPr anchor="ctr" anchorCtr="1">
                    <a:noFill/>
                  </a:tcPr>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1507122629"/>
                  </a:ext>
                </a:extLst>
              </a:tr>
              <a:tr h="701040">
                <a:tc>
                  <a:txBody>
                    <a:bodyPr/>
                    <a:lstStyle/>
                    <a:p>
                      <a:r>
                        <a:rPr lang="x-none" b="1" dirty="0">
                          <a:solidFill>
                            <a:srgbClr val="203864"/>
                          </a:solidFill>
                        </a:rPr>
                        <a:t>6</a:t>
                      </a:r>
                    </a:p>
                  </a:txBody>
                  <a:tcPr anchor="ctr" anchorCtr="1"/>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3871708916"/>
                  </a:ext>
                </a:extLst>
              </a:tr>
            </a:tbl>
          </a:graphicData>
        </a:graphic>
      </p:graphicFrame>
      <p:sp>
        <p:nvSpPr>
          <p:cNvPr id="17" name="Título 5">
            <a:extLst>
              <a:ext uri="{FF2B5EF4-FFF2-40B4-BE49-F238E27FC236}">
                <a16:creationId xmlns:a16="http://schemas.microsoft.com/office/drawing/2014/main" id="{4559C3FF-F021-3C43-B521-042A82D4599B}"/>
              </a:ext>
            </a:extLst>
          </p:cNvPr>
          <p:cNvSpPr txBox="1">
            <a:spLocks/>
          </p:cNvSpPr>
          <p:nvPr/>
        </p:nvSpPr>
        <p:spPr>
          <a:xfrm>
            <a:off x="9842500" y="16970"/>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2" name="Título 4">
            <a:extLst>
              <a:ext uri="{FF2B5EF4-FFF2-40B4-BE49-F238E27FC236}">
                <a16:creationId xmlns:a16="http://schemas.microsoft.com/office/drawing/2014/main" id="{3DBC23A1-F41B-8D49-ABF0-6843CE8E4B2E}"/>
              </a:ext>
            </a:extLst>
          </p:cNvPr>
          <p:cNvSpPr txBox="1">
            <a:spLocks/>
          </p:cNvSpPr>
          <p:nvPr/>
        </p:nvSpPr>
        <p:spPr>
          <a:xfrm>
            <a:off x="6256640" y="147135"/>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a:t>
            </a:r>
            <a:endParaRPr kumimoji="0" lang="x-none"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9" name="Tabla 8">
            <a:extLst>
              <a:ext uri="{FF2B5EF4-FFF2-40B4-BE49-F238E27FC236}">
                <a16:creationId xmlns:a16="http://schemas.microsoft.com/office/drawing/2014/main" id="{8D1502CC-267F-3245-A043-22A71886EF4F}"/>
              </a:ext>
            </a:extLst>
          </p:cNvPr>
          <p:cNvGraphicFramePr>
            <a:graphicFrameLocks noGrp="1"/>
          </p:cNvGraphicFramePr>
          <p:nvPr/>
        </p:nvGraphicFramePr>
        <p:xfrm>
          <a:off x="6290314" y="887977"/>
          <a:ext cx="5808721" cy="5120640"/>
        </p:xfrm>
        <a:graphic>
          <a:graphicData uri="http://schemas.openxmlformats.org/drawingml/2006/table">
            <a:tbl>
              <a:tblPr firstRow="1" bandRow="1">
                <a:tableStyleId>{5DA37D80-6434-44D0-A028-1B22A696006F}</a:tableStyleId>
              </a:tblPr>
              <a:tblGrid>
                <a:gridCol w="560429">
                  <a:extLst>
                    <a:ext uri="{9D8B030D-6E8A-4147-A177-3AD203B41FA5}">
                      <a16:colId xmlns:a16="http://schemas.microsoft.com/office/drawing/2014/main" val="4036513689"/>
                    </a:ext>
                  </a:extLst>
                </a:gridCol>
                <a:gridCol w="3263075">
                  <a:extLst>
                    <a:ext uri="{9D8B030D-6E8A-4147-A177-3AD203B41FA5}">
                      <a16:colId xmlns:a16="http://schemas.microsoft.com/office/drawing/2014/main" val="194095337"/>
                    </a:ext>
                  </a:extLst>
                </a:gridCol>
                <a:gridCol w="1985217">
                  <a:extLst>
                    <a:ext uri="{9D8B030D-6E8A-4147-A177-3AD203B41FA5}">
                      <a16:colId xmlns:a16="http://schemas.microsoft.com/office/drawing/2014/main" val="2915434608"/>
                    </a:ext>
                  </a:extLst>
                </a:gridCol>
              </a:tblGrid>
              <a:tr h="0">
                <a:tc>
                  <a:txBody>
                    <a:bodyPr/>
                    <a:lstStyle/>
                    <a:p>
                      <a:endParaRPr lang="x-none" dirty="0"/>
                    </a:p>
                  </a:txBody>
                  <a:tcPr>
                    <a:lnL w="12700" cap="flat" cmpd="sng" algn="ctr">
                      <a:solidFill>
                        <a:srgbClr val="E66700"/>
                      </a:solidFill>
                      <a:prstDash val="solid"/>
                      <a:round/>
                      <a:headEnd type="none" w="med" len="med"/>
                      <a:tailEnd type="none" w="med" len="med"/>
                    </a:lnL>
                  </a:tcPr>
                </a:tc>
                <a:tc>
                  <a:txBody>
                    <a:bodyPr/>
                    <a:lstStyle/>
                    <a:p>
                      <a:pPr algn="ctr"/>
                      <a:endParaRPr lang="x-none" b="0" dirty="0">
                        <a:solidFill>
                          <a:srgbClr val="203864"/>
                        </a:solidFill>
                      </a:endParaRPr>
                    </a:p>
                    <a:p>
                      <a:pPr algn="ctr"/>
                      <a:r>
                        <a:rPr lang="x-none" b="1" dirty="0">
                          <a:solidFill>
                            <a:srgbClr val="203864"/>
                          </a:solidFill>
                        </a:rPr>
                        <a:t>Mis frases</a:t>
                      </a:r>
                      <a:endParaRPr lang="en-GB" b="1" dirty="0">
                        <a:solidFill>
                          <a:srgbClr val="203864"/>
                        </a:solidFill>
                      </a:endParaRPr>
                    </a:p>
                    <a:p>
                      <a:pPr algn="ctr"/>
                      <a:r>
                        <a:rPr lang="en-GB" b="0" dirty="0">
                          <a:solidFill>
                            <a:srgbClr val="203864"/>
                          </a:solidFill>
                        </a:rPr>
                        <a:t>(read</a:t>
                      </a:r>
                      <a:r>
                        <a:rPr lang="en-GB" b="0" baseline="0" dirty="0">
                          <a:solidFill>
                            <a:srgbClr val="203864"/>
                          </a:solidFill>
                        </a:rPr>
                        <a:t> the sentence aloud)</a:t>
                      </a:r>
                      <a:endParaRPr lang="x-none" b="0" dirty="0">
                        <a:solidFill>
                          <a:srgbClr val="203864"/>
                        </a:solidFill>
                      </a:endParaRPr>
                    </a:p>
                  </a:txBody>
                  <a:tcPr anchor="ctr"/>
                </a:tc>
                <a:tc>
                  <a:txBody>
                    <a:bodyPr/>
                    <a:lstStyle/>
                    <a:p>
                      <a:pPr algn="ctr"/>
                      <a:r>
                        <a:rPr lang="x-none" b="1" dirty="0">
                          <a:solidFill>
                            <a:srgbClr val="203864"/>
                          </a:solidFill>
                        </a:rPr>
                        <a:t>Las frases de mi compañero/a</a:t>
                      </a:r>
                      <a:endParaRPr lang="en-GB" b="1" dirty="0">
                        <a:solidFill>
                          <a:srgbClr val="203864"/>
                        </a:solidFill>
                      </a:endParaRPr>
                    </a:p>
                    <a:p>
                      <a:pPr algn="ctr"/>
                      <a:r>
                        <a:rPr lang="en-GB" b="0" dirty="0">
                          <a:solidFill>
                            <a:srgbClr val="203864"/>
                          </a:solidFill>
                        </a:rPr>
                        <a:t>(listen</a:t>
                      </a:r>
                      <a:r>
                        <a:rPr lang="en-GB" b="0" baseline="0" dirty="0">
                          <a:solidFill>
                            <a:srgbClr val="203864"/>
                          </a:solidFill>
                        </a:rPr>
                        <a:t> and tally)</a:t>
                      </a:r>
                      <a:endParaRPr lang="x-none" b="0" dirty="0">
                        <a:solidFill>
                          <a:srgbClr val="203864"/>
                        </a:solidFill>
                      </a:endParaRPr>
                    </a:p>
                  </a:txBody>
                  <a:tcPr anchor="ctr"/>
                </a:tc>
                <a:extLst>
                  <a:ext uri="{0D108BD9-81ED-4DB2-BD59-A6C34878D82A}">
                    <a16:rowId xmlns:a16="http://schemas.microsoft.com/office/drawing/2014/main" val="2059097406"/>
                  </a:ext>
                </a:extLst>
              </a:tr>
              <a:tr h="701040">
                <a:tc>
                  <a:txBody>
                    <a:bodyPr/>
                    <a:lstStyle/>
                    <a:p>
                      <a:r>
                        <a:rPr lang="x-none" b="1" dirty="0">
                          <a:solidFill>
                            <a:srgbClr val="203864"/>
                          </a:solidFill>
                        </a:rPr>
                        <a:t>1</a:t>
                      </a:r>
                    </a:p>
                  </a:txBody>
                  <a:tcPr anchor="ctr" anchorCtr="1">
                    <a:noFill/>
                  </a:tcPr>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2183986981"/>
                  </a:ext>
                </a:extLst>
              </a:tr>
              <a:tr h="701040">
                <a:tc>
                  <a:txBody>
                    <a:bodyPr/>
                    <a:lstStyle/>
                    <a:p>
                      <a:r>
                        <a:rPr lang="x-none" b="1" dirty="0">
                          <a:solidFill>
                            <a:srgbClr val="203864"/>
                          </a:solidFill>
                        </a:rPr>
                        <a:t>2</a:t>
                      </a:r>
                    </a:p>
                  </a:txBody>
                  <a:tcPr anchor="ctr" anchorCtr="1"/>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1118756728"/>
                  </a:ext>
                </a:extLst>
              </a:tr>
              <a:tr h="701040">
                <a:tc>
                  <a:txBody>
                    <a:bodyPr/>
                    <a:lstStyle/>
                    <a:p>
                      <a:r>
                        <a:rPr lang="x-none" b="1" dirty="0">
                          <a:solidFill>
                            <a:srgbClr val="203864"/>
                          </a:solidFill>
                        </a:rPr>
                        <a:t>3</a:t>
                      </a:r>
                    </a:p>
                  </a:txBody>
                  <a:tcPr anchor="ctr" anchorCtr="1">
                    <a:noFill/>
                  </a:tcPr>
                </a:tc>
                <a:tc>
                  <a:txBody>
                    <a:bodyPr/>
                    <a:lstStyle/>
                    <a:p>
                      <a:pPr algn="l"/>
                      <a:endParaRPr lang="es-ES" dirty="0">
                        <a:solidFill>
                          <a:srgbClr val="203864"/>
                        </a:solidFill>
                      </a:endParaRPr>
                    </a:p>
                  </a:txBody>
                  <a:tcPr marL="90000" anchor="ctr" anchorCtr="1">
                    <a:solidFill>
                      <a:schemeClr val="accent2">
                        <a:lumMod val="20000"/>
                        <a:lumOff val="80000"/>
                      </a:schemeClr>
                    </a:solidFill>
                  </a:tcPr>
                </a:tc>
                <a:tc>
                  <a:txBody>
                    <a:bodyPr/>
                    <a:lstStyle/>
                    <a:p>
                      <a:endParaRPr lang="x-none"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4084794354"/>
                  </a:ext>
                </a:extLst>
              </a:tr>
              <a:tr h="701040">
                <a:tc>
                  <a:txBody>
                    <a:bodyPr/>
                    <a:lstStyle/>
                    <a:p>
                      <a:r>
                        <a:rPr lang="x-none" b="1" dirty="0">
                          <a:solidFill>
                            <a:srgbClr val="203864"/>
                          </a:solidFill>
                        </a:rPr>
                        <a:t>4</a:t>
                      </a:r>
                    </a:p>
                  </a:txBody>
                  <a:tcPr anchor="ctr" anchorCtr="1"/>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4248873225"/>
                  </a:ext>
                </a:extLst>
              </a:tr>
              <a:tr h="701040">
                <a:tc>
                  <a:txBody>
                    <a:bodyPr/>
                    <a:lstStyle/>
                    <a:p>
                      <a:r>
                        <a:rPr lang="x-none" b="1" dirty="0">
                          <a:solidFill>
                            <a:srgbClr val="203864"/>
                          </a:solidFill>
                        </a:rPr>
                        <a:t>5</a:t>
                      </a:r>
                    </a:p>
                  </a:txBody>
                  <a:tcPr anchor="ctr" anchorCtr="1">
                    <a:noFill/>
                  </a:tcPr>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1507122629"/>
                  </a:ext>
                </a:extLst>
              </a:tr>
              <a:tr h="701040">
                <a:tc>
                  <a:txBody>
                    <a:bodyPr/>
                    <a:lstStyle/>
                    <a:p>
                      <a:r>
                        <a:rPr lang="x-none" b="1" dirty="0">
                          <a:solidFill>
                            <a:srgbClr val="203864"/>
                          </a:solidFill>
                        </a:rPr>
                        <a:t>6</a:t>
                      </a:r>
                    </a:p>
                  </a:txBody>
                  <a:tcPr anchor="ctr" anchorCtr="1"/>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3871708916"/>
                  </a:ext>
                </a:extLst>
              </a:tr>
            </a:tbl>
          </a:graphicData>
        </a:graphic>
      </p:graphicFrame>
      <p:sp>
        <p:nvSpPr>
          <p:cNvPr id="2" name="Rectangle 1"/>
          <p:cNvSpPr/>
          <p:nvPr/>
        </p:nvSpPr>
        <p:spPr>
          <a:xfrm>
            <a:off x="488779" y="2536077"/>
            <a:ext cx="328493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Escriben noticias sobre la sociedad.</a:t>
            </a:r>
          </a:p>
        </p:txBody>
      </p:sp>
      <p:sp>
        <p:nvSpPr>
          <p:cNvPr id="4" name="Rectangle 3"/>
          <p:cNvSpPr/>
          <p:nvPr/>
        </p:nvSpPr>
        <p:spPr>
          <a:xfrm>
            <a:off x="513568" y="3236520"/>
            <a:ext cx="32601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Venden una entrevista en marzo.</a:t>
            </a:r>
          </a:p>
        </p:txBody>
      </p:sp>
      <p:sp>
        <p:nvSpPr>
          <p:cNvPr id="6" name="Rectangle 5"/>
          <p:cNvSpPr/>
          <p:nvPr/>
        </p:nvSpPr>
        <p:spPr>
          <a:xfrm>
            <a:off x="513568" y="3944688"/>
            <a:ext cx="33617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Descubrimos partes diferentes del mundo.</a:t>
            </a:r>
          </a:p>
        </p:txBody>
      </p:sp>
      <p:sp>
        <p:nvSpPr>
          <p:cNvPr id="7" name="Rectangle 6"/>
          <p:cNvSpPr/>
          <p:nvPr/>
        </p:nvSpPr>
        <p:spPr>
          <a:xfrm>
            <a:off x="513568" y="4622367"/>
            <a:ext cx="33056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Leen páginas en el periódico.</a:t>
            </a:r>
          </a:p>
        </p:txBody>
      </p:sp>
      <p:sp>
        <p:nvSpPr>
          <p:cNvPr id="10" name="Rectangle 9"/>
          <p:cNvSpPr/>
          <p:nvPr/>
        </p:nvSpPr>
        <p:spPr>
          <a:xfrm>
            <a:off x="513568" y="5342018"/>
            <a:ext cx="29282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Pedimos una canción en la fiesta.</a:t>
            </a:r>
          </a:p>
        </p:txBody>
      </p:sp>
      <p:sp>
        <p:nvSpPr>
          <p:cNvPr id="14" name="Rectangle 13"/>
          <p:cNvSpPr/>
          <p:nvPr/>
        </p:nvSpPr>
        <p:spPr>
          <a:xfrm>
            <a:off x="6837402" y="5362286"/>
            <a:ext cx="32636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Entendemos que la música está bastante fuerte.</a:t>
            </a:r>
          </a:p>
        </p:txBody>
      </p:sp>
      <p:sp>
        <p:nvSpPr>
          <p:cNvPr id="15" name="Rectangle 14"/>
          <p:cNvSpPr/>
          <p:nvPr/>
        </p:nvSpPr>
        <p:spPr>
          <a:xfrm>
            <a:off x="6837402" y="1834710"/>
            <a:ext cx="32636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¿Por qué vivimos en Italia? Porque es bonito.</a:t>
            </a:r>
          </a:p>
        </p:txBody>
      </p:sp>
      <p:sp>
        <p:nvSpPr>
          <p:cNvPr id="18" name="Rectangle 17"/>
          <p:cNvSpPr/>
          <p:nvPr/>
        </p:nvSpPr>
        <p:spPr>
          <a:xfrm>
            <a:off x="6837402" y="2567983"/>
            <a:ext cx="300509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Reparten bebidas por la tarde.</a:t>
            </a:r>
          </a:p>
        </p:txBody>
      </p:sp>
      <p:sp>
        <p:nvSpPr>
          <p:cNvPr id="19" name="Rectangle 18"/>
          <p:cNvSpPr/>
          <p:nvPr/>
        </p:nvSpPr>
        <p:spPr>
          <a:xfrm>
            <a:off x="6837402" y="3261569"/>
            <a:ext cx="37204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Los periodistas esconden la realidad de las cosas.</a:t>
            </a:r>
          </a:p>
        </p:txBody>
      </p:sp>
      <p:sp>
        <p:nvSpPr>
          <p:cNvPr id="20" name="Rectangle 19"/>
          <p:cNvSpPr/>
          <p:nvPr/>
        </p:nvSpPr>
        <p:spPr>
          <a:xfrm>
            <a:off x="6837402" y="4079317"/>
            <a:ext cx="31021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Dormimos por la mañana.</a:t>
            </a:r>
          </a:p>
        </p:txBody>
      </p:sp>
      <p:sp>
        <p:nvSpPr>
          <p:cNvPr id="21" name="Rectangle 20"/>
          <p:cNvSpPr/>
          <p:nvPr/>
        </p:nvSpPr>
        <p:spPr>
          <a:xfrm>
            <a:off x="6837402" y="4819070"/>
            <a:ext cx="30925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Venden juegos divertidos.</a:t>
            </a:r>
          </a:p>
        </p:txBody>
      </p:sp>
      <p:sp>
        <p:nvSpPr>
          <p:cNvPr id="22" name="Título 5">
            <a:extLst>
              <a:ext uri="{FF2B5EF4-FFF2-40B4-BE49-F238E27FC236}">
                <a16:creationId xmlns:a16="http://schemas.microsoft.com/office/drawing/2014/main" id="{006F94D8-72CC-B545-96B4-B76D572B585A}"/>
              </a:ext>
            </a:extLst>
          </p:cNvPr>
          <p:cNvSpPr txBox="1">
            <a:spLocks/>
          </p:cNvSpPr>
          <p:nvPr/>
        </p:nvSpPr>
        <p:spPr>
          <a:xfrm>
            <a:off x="9676246" y="118902"/>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9282274" y="258166"/>
            <a:ext cx="264586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itle 1">
            <a:extLst>
              <a:ext uri="{FF2B5EF4-FFF2-40B4-BE49-F238E27FC236}">
                <a16:creationId xmlns:a16="http://schemas.microsoft.com/office/drawing/2014/main" id="{0C21955C-C002-4A4F-B04D-2337936F4F74}"/>
              </a:ext>
            </a:extLst>
          </p:cNvPr>
          <p:cNvSpPr txBox="1">
            <a:spLocks/>
          </p:cNvSpPr>
          <p:nvPr/>
        </p:nvSpPr>
        <p:spPr>
          <a:xfrm>
            <a:off x="10409937" y="257085"/>
            <a:ext cx="145000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5" name="Título 5">
            <a:extLst>
              <a:ext uri="{FF2B5EF4-FFF2-40B4-BE49-F238E27FC236}">
                <a16:creationId xmlns:a16="http://schemas.microsoft.com/office/drawing/2014/main" id="{4596A262-C0DD-234A-9EB8-4179904ECB5E}"/>
              </a:ext>
            </a:extLst>
          </p:cNvPr>
          <p:cNvSpPr txBox="1">
            <a:spLocks/>
          </p:cNvSpPr>
          <p:nvPr/>
        </p:nvSpPr>
        <p:spPr>
          <a:xfrm>
            <a:off x="9448529" y="193498"/>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 / escuchar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cxnSp>
        <p:nvCxnSpPr>
          <p:cNvPr id="26" name="Straight Connector 25"/>
          <p:cNvCxnSpPr/>
          <p:nvPr/>
        </p:nvCxnSpPr>
        <p:spPr>
          <a:xfrm>
            <a:off x="3924099" y="887977"/>
            <a:ext cx="3232" cy="5120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101066" y="887977"/>
            <a:ext cx="3232" cy="5120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905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0" y="245358"/>
            <a:ext cx="2514601" cy="900109"/>
          </a:xfrm>
        </p:spPr>
        <p:txBody>
          <a:bodyPr>
            <a:normAutofit/>
          </a:bodyPr>
          <a:lstStyle/>
          <a:p>
            <a:r>
              <a:rPr lang="en-GB" sz="2400" dirty="0">
                <a:solidFill>
                  <a:srgbClr val="002060"/>
                </a:solidFill>
              </a:rPr>
              <a:t>Persona A</a:t>
            </a:r>
            <a:endParaRPr lang="x-none" sz="2400" dirty="0">
              <a:solidFill>
                <a:srgbClr val="002060"/>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50026" y="887977"/>
          <a:ext cx="5808721" cy="5120640"/>
        </p:xfrm>
        <a:graphic>
          <a:graphicData uri="http://schemas.openxmlformats.org/drawingml/2006/table">
            <a:tbl>
              <a:tblPr firstRow="1" bandRow="1">
                <a:tableStyleId>{5DA37D80-6434-44D0-A028-1B22A696006F}</a:tableStyleId>
              </a:tblPr>
              <a:tblGrid>
                <a:gridCol w="443460">
                  <a:extLst>
                    <a:ext uri="{9D8B030D-6E8A-4147-A177-3AD203B41FA5}">
                      <a16:colId xmlns:a16="http://schemas.microsoft.com/office/drawing/2014/main" val="4036513689"/>
                    </a:ext>
                  </a:extLst>
                </a:gridCol>
                <a:gridCol w="3427350">
                  <a:extLst>
                    <a:ext uri="{9D8B030D-6E8A-4147-A177-3AD203B41FA5}">
                      <a16:colId xmlns:a16="http://schemas.microsoft.com/office/drawing/2014/main" val="194095337"/>
                    </a:ext>
                  </a:extLst>
                </a:gridCol>
                <a:gridCol w="1937911">
                  <a:extLst>
                    <a:ext uri="{9D8B030D-6E8A-4147-A177-3AD203B41FA5}">
                      <a16:colId xmlns:a16="http://schemas.microsoft.com/office/drawing/2014/main" val="2915434608"/>
                    </a:ext>
                  </a:extLst>
                </a:gridCol>
              </a:tblGrid>
              <a:tr h="0">
                <a:tc>
                  <a:txBody>
                    <a:bodyPr/>
                    <a:lstStyle/>
                    <a:p>
                      <a:endParaRPr lang="x-none" dirty="0"/>
                    </a:p>
                  </a:txBody>
                  <a:tcPr>
                    <a:lnL w="12700" cap="flat" cmpd="sng" algn="ctr">
                      <a:solidFill>
                        <a:srgbClr val="E66700"/>
                      </a:solidFill>
                      <a:prstDash val="solid"/>
                      <a:round/>
                      <a:headEnd type="none" w="med" len="med"/>
                      <a:tailEnd type="none" w="med" len="med"/>
                    </a:lnL>
                  </a:tcPr>
                </a:tc>
                <a:tc>
                  <a:txBody>
                    <a:bodyPr/>
                    <a:lstStyle/>
                    <a:p>
                      <a:pPr algn="ctr"/>
                      <a:endParaRPr lang="x-none" b="0" dirty="0">
                        <a:solidFill>
                          <a:srgbClr val="203864"/>
                        </a:solidFill>
                      </a:endParaRPr>
                    </a:p>
                    <a:p>
                      <a:pPr algn="ctr"/>
                      <a:r>
                        <a:rPr lang="x-none" b="1" dirty="0">
                          <a:solidFill>
                            <a:srgbClr val="203864"/>
                          </a:solidFill>
                        </a:rPr>
                        <a:t>Mis frases</a:t>
                      </a:r>
                      <a:endParaRPr lang="en-GB" b="1" dirty="0">
                        <a:solidFill>
                          <a:srgbClr val="203864"/>
                        </a:solidFill>
                      </a:endParaRPr>
                    </a:p>
                    <a:p>
                      <a:pPr algn="ctr"/>
                      <a:r>
                        <a:rPr lang="en-GB" b="0" dirty="0">
                          <a:solidFill>
                            <a:srgbClr val="203864"/>
                          </a:solidFill>
                        </a:rPr>
                        <a:t>(read</a:t>
                      </a:r>
                      <a:r>
                        <a:rPr lang="en-GB" b="0" baseline="0" dirty="0">
                          <a:solidFill>
                            <a:srgbClr val="203864"/>
                          </a:solidFill>
                        </a:rPr>
                        <a:t> the sentence aloud)</a:t>
                      </a:r>
                      <a:endParaRPr lang="x-none" b="0" dirty="0">
                        <a:solidFill>
                          <a:srgbClr val="203864"/>
                        </a:solidFill>
                      </a:endParaRPr>
                    </a:p>
                  </a:txBody>
                  <a:tcPr anchor="ctr"/>
                </a:tc>
                <a:tc>
                  <a:txBody>
                    <a:bodyPr/>
                    <a:lstStyle/>
                    <a:p>
                      <a:pPr algn="ctr"/>
                      <a:r>
                        <a:rPr lang="x-none" b="1" dirty="0">
                          <a:solidFill>
                            <a:srgbClr val="203864"/>
                          </a:solidFill>
                        </a:rPr>
                        <a:t>Las frases de mi compañero/a</a:t>
                      </a:r>
                      <a:endParaRPr lang="en-GB" b="1" dirty="0">
                        <a:solidFill>
                          <a:srgbClr val="203864"/>
                        </a:solidFill>
                      </a:endParaRPr>
                    </a:p>
                    <a:p>
                      <a:pPr algn="ctr"/>
                      <a:r>
                        <a:rPr lang="en-GB" b="0" dirty="0">
                          <a:solidFill>
                            <a:srgbClr val="203864"/>
                          </a:solidFill>
                        </a:rPr>
                        <a:t>(listen</a:t>
                      </a:r>
                      <a:r>
                        <a:rPr lang="en-GB" b="0" baseline="0" dirty="0">
                          <a:solidFill>
                            <a:srgbClr val="203864"/>
                          </a:solidFill>
                        </a:rPr>
                        <a:t> and tally)</a:t>
                      </a:r>
                      <a:endParaRPr lang="x-none" b="0" dirty="0">
                        <a:solidFill>
                          <a:srgbClr val="203864"/>
                        </a:solidFill>
                      </a:endParaRPr>
                    </a:p>
                  </a:txBody>
                  <a:tcPr anchor="ctr"/>
                </a:tc>
                <a:extLst>
                  <a:ext uri="{0D108BD9-81ED-4DB2-BD59-A6C34878D82A}">
                    <a16:rowId xmlns:a16="http://schemas.microsoft.com/office/drawing/2014/main" val="2059097406"/>
                  </a:ext>
                </a:extLst>
              </a:tr>
              <a:tr h="701040">
                <a:tc>
                  <a:txBody>
                    <a:bodyPr/>
                    <a:lstStyle/>
                    <a:p>
                      <a:r>
                        <a:rPr lang="x-none" b="1" dirty="0">
                          <a:solidFill>
                            <a:srgbClr val="203864"/>
                          </a:solidFill>
                        </a:rPr>
                        <a:t>1</a:t>
                      </a:r>
                    </a:p>
                  </a:txBody>
                  <a:tcPr anchor="ctr" anchorCtr="1">
                    <a:noFill/>
                  </a:tcPr>
                </a:tc>
                <a:tc>
                  <a:txBody>
                    <a:bodyPr/>
                    <a:lstStyle/>
                    <a:p>
                      <a:pPr algn="l">
                        <a:spcBef>
                          <a:spcPts val="0"/>
                        </a:spcBef>
                        <a:spcAft>
                          <a:spcPts val="0"/>
                        </a:spcAft>
                      </a:pPr>
                      <a:r>
                        <a:rPr lang="es-ES" b="1" dirty="0">
                          <a:solidFill>
                            <a:srgbClr val="203864"/>
                          </a:solidFill>
                        </a:rPr>
                        <a:t>Va</a:t>
                      </a:r>
                      <a:r>
                        <a:rPr lang="es-ES" dirty="0">
                          <a:solidFill>
                            <a:srgbClr val="203864"/>
                          </a:solidFill>
                        </a:rPr>
                        <a:t>mos al extran</a:t>
                      </a:r>
                      <a:r>
                        <a:rPr lang="es-ES" b="1" dirty="0">
                          <a:solidFill>
                            <a:srgbClr val="203864"/>
                          </a:solidFill>
                        </a:rPr>
                        <a:t>je</a:t>
                      </a:r>
                      <a:r>
                        <a:rPr lang="es-ES" dirty="0">
                          <a:solidFill>
                            <a:srgbClr val="203864"/>
                          </a:solidFill>
                        </a:rPr>
                        <a:t>ro en abril.</a:t>
                      </a:r>
                    </a:p>
                  </a:txBody>
                  <a:tcPr anchor="ctr" anchorCtr="1">
                    <a:solidFill>
                      <a:schemeClr val="accent4">
                        <a:lumMod val="20000"/>
                        <a:lumOff val="80000"/>
                      </a:schemeClr>
                    </a:solidFill>
                  </a:tcPr>
                </a:tc>
                <a:tc>
                  <a:txBody>
                    <a:bodyPr/>
                    <a:lstStyle/>
                    <a:p>
                      <a:endParaRPr lang="x-none" sz="2400" b="1"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2183986981"/>
                  </a:ext>
                </a:extLst>
              </a:tr>
              <a:tr h="701040">
                <a:tc>
                  <a:txBody>
                    <a:bodyPr/>
                    <a:lstStyle/>
                    <a:p>
                      <a:r>
                        <a:rPr lang="x-none" b="1" dirty="0">
                          <a:solidFill>
                            <a:srgbClr val="203864"/>
                          </a:solidFill>
                        </a:rPr>
                        <a:t>2</a:t>
                      </a:r>
                    </a:p>
                  </a:txBody>
                  <a:tcPr anchor="ctr" anchorCtr="1"/>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sz="2400" b="1"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1118756728"/>
                  </a:ext>
                </a:extLst>
              </a:tr>
              <a:tr h="701040">
                <a:tc>
                  <a:txBody>
                    <a:bodyPr/>
                    <a:lstStyle/>
                    <a:p>
                      <a:r>
                        <a:rPr lang="x-none" b="1" dirty="0">
                          <a:solidFill>
                            <a:srgbClr val="203864"/>
                          </a:solidFill>
                        </a:rPr>
                        <a:t>3</a:t>
                      </a:r>
                    </a:p>
                  </a:txBody>
                  <a:tcPr anchor="ctr" anchorCtr="1">
                    <a:noFill/>
                  </a:tcPr>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sz="2400" b="1"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4084794354"/>
                  </a:ext>
                </a:extLst>
              </a:tr>
              <a:tr h="701040">
                <a:tc>
                  <a:txBody>
                    <a:bodyPr/>
                    <a:lstStyle/>
                    <a:p>
                      <a:r>
                        <a:rPr lang="x-none" b="1" dirty="0">
                          <a:solidFill>
                            <a:srgbClr val="203864"/>
                          </a:solidFill>
                        </a:rPr>
                        <a:t>4</a:t>
                      </a:r>
                    </a:p>
                  </a:txBody>
                  <a:tcPr anchor="ctr" anchorCtr="1"/>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sz="2400" b="1"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4248873225"/>
                  </a:ext>
                </a:extLst>
              </a:tr>
              <a:tr h="701040">
                <a:tc>
                  <a:txBody>
                    <a:bodyPr/>
                    <a:lstStyle/>
                    <a:p>
                      <a:r>
                        <a:rPr lang="x-none" b="1" dirty="0">
                          <a:solidFill>
                            <a:srgbClr val="203864"/>
                          </a:solidFill>
                        </a:rPr>
                        <a:t>5</a:t>
                      </a:r>
                    </a:p>
                  </a:txBody>
                  <a:tcPr anchor="ctr" anchorCtr="1">
                    <a:noFill/>
                  </a:tcPr>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sz="2400" b="1"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1507122629"/>
                  </a:ext>
                </a:extLst>
              </a:tr>
              <a:tr h="701040">
                <a:tc>
                  <a:txBody>
                    <a:bodyPr/>
                    <a:lstStyle/>
                    <a:p>
                      <a:r>
                        <a:rPr lang="x-none" b="1" dirty="0">
                          <a:solidFill>
                            <a:srgbClr val="203864"/>
                          </a:solidFill>
                        </a:rPr>
                        <a:t>6</a:t>
                      </a:r>
                    </a:p>
                  </a:txBody>
                  <a:tcPr anchor="ctr" anchorCtr="1"/>
                </a:tc>
                <a:tc>
                  <a:txBody>
                    <a:bodyPr/>
                    <a:lstStyle/>
                    <a:p>
                      <a:pPr algn="l">
                        <a:spcBef>
                          <a:spcPts val="0"/>
                        </a:spcBef>
                        <a:spcAft>
                          <a:spcPts val="0"/>
                        </a:spcAft>
                      </a:pPr>
                      <a:endParaRPr lang="es-ES" dirty="0">
                        <a:solidFill>
                          <a:srgbClr val="203864"/>
                        </a:solidFill>
                      </a:endParaRPr>
                    </a:p>
                  </a:txBody>
                  <a:tcPr anchor="ctr" anchorCtr="1">
                    <a:solidFill>
                      <a:schemeClr val="accent4">
                        <a:lumMod val="20000"/>
                        <a:lumOff val="80000"/>
                      </a:schemeClr>
                    </a:solidFill>
                  </a:tcPr>
                </a:tc>
                <a:tc>
                  <a:txBody>
                    <a:bodyPr/>
                    <a:lstStyle/>
                    <a:p>
                      <a:endParaRPr lang="x-none" sz="2400" b="1" dirty="0">
                        <a:solidFill>
                          <a:srgbClr val="203864"/>
                        </a:solidFill>
                      </a:endParaRPr>
                    </a:p>
                  </a:txBody>
                  <a:tcPr anchor="ctr" anchorCtr="1">
                    <a:solidFill>
                      <a:schemeClr val="accent2">
                        <a:lumMod val="20000"/>
                        <a:lumOff val="80000"/>
                      </a:schemeClr>
                    </a:solidFill>
                  </a:tcPr>
                </a:tc>
                <a:extLst>
                  <a:ext uri="{0D108BD9-81ED-4DB2-BD59-A6C34878D82A}">
                    <a16:rowId xmlns:a16="http://schemas.microsoft.com/office/drawing/2014/main" val="3871708916"/>
                  </a:ext>
                </a:extLst>
              </a:tr>
            </a:tbl>
          </a:graphicData>
        </a:graphic>
      </p:graphicFrame>
      <p:sp>
        <p:nvSpPr>
          <p:cNvPr id="17" name="Título 5">
            <a:extLst>
              <a:ext uri="{FF2B5EF4-FFF2-40B4-BE49-F238E27FC236}">
                <a16:creationId xmlns:a16="http://schemas.microsoft.com/office/drawing/2014/main" id="{4559C3FF-F021-3C43-B521-042A82D4599B}"/>
              </a:ext>
            </a:extLst>
          </p:cNvPr>
          <p:cNvSpPr txBox="1">
            <a:spLocks/>
          </p:cNvSpPr>
          <p:nvPr/>
        </p:nvSpPr>
        <p:spPr>
          <a:xfrm>
            <a:off x="9842500" y="16970"/>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2" name="Título 4">
            <a:extLst>
              <a:ext uri="{FF2B5EF4-FFF2-40B4-BE49-F238E27FC236}">
                <a16:creationId xmlns:a16="http://schemas.microsoft.com/office/drawing/2014/main" id="{3DBC23A1-F41B-8D49-ABF0-6843CE8E4B2E}"/>
              </a:ext>
            </a:extLst>
          </p:cNvPr>
          <p:cNvSpPr txBox="1">
            <a:spLocks/>
          </p:cNvSpPr>
          <p:nvPr/>
        </p:nvSpPr>
        <p:spPr>
          <a:xfrm>
            <a:off x="6219359" y="257085"/>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a:t>
            </a:r>
            <a:endParaRPr kumimoji="0" lang="x-none"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9" name="Tabla 8">
            <a:extLst>
              <a:ext uri="{FF2B5EF4-FFF2-40B4-BE49-F238E27FC236}">
                <a16:creationId xmlns:a16="http://schemas.microsoft.com/office/drawing/2014/main" id="{8D1502CC-267F-3245-A043-22A71886EF4F}"/>
              </a:ext>
            </a:extLst>
          </p:cNvPr>
          <p:cNvGraphicFramePr>
            <a:graphicFrameLocks noGrp="1"/>
          </p:cNvGraphicFramePr>
          <p:nvPr/>
        </p:nvGraphicFramePr>
        <p:xfrm>
          <a:off x="6290314" y="887977"/>
          <a:ext cx="5808721" cy="5120640"/>
        </p:xfrm>
        <a:graphic>
          <a:graphicData uri="http://schemas.openxmlformats.org/drawingml/2006/table">
            <a:tbl>
              <a:tblPr firstRow="1" bandRow="1">
                <a:tableStyleId>{5DA37D80-6434-44D0-A028-1B22A696006F}</a:tableStyleId>
              </a:tblPr>
              <a:tblGrid>
                <a:gridCol w="560429">
                  <a:extLst>
                    <a:ext uri="{9D8B030D-6E8A-4147-A177-3AD203B41FA5}">
                      <a16:colId xmlns:a16="http://schemas.microsoft.com/office/drawing/2014/main" val="4036513689"/>
                    </a:ext>
                  </a:extLst>
                </a:gridCol>
                <a:gridCol w="3263075">
                  <a:extLst>
                    <a:ext uri="{9D8B030D-6E8A-4147-A177-3AD203B41FA5}">
                      <a16:colId xmlns:a16="http://schemas.microsoft.com/office/drawing/2014/main" val="194095337"/>
                    </a:ext>
                  </a:extLst>
                </a:gridCol>
                <a:gridCol w="1985217">
                  <a:extLst>
                    <a:ext uri="{9D8B030D-6E8A-4147-A177-3AD203B41FA5}">
                      <a16:colId xmlns:a16="http://schemas.microsoft.com/office/drawing/2014/main" val="2915434608"/>
                    </a:ext>
                  </a:extLst>
                </a:gridCol>
              </a:tblGrid>
              <a:tr h="0">
                <a:tc>
                  <a:txBody>
                    <a:bodyPr/>
                    <a:lstStyle/>
                    <a:p>
                      <a:endParaRPr lang="x-none" dirty="0"/>
                    </a:p>
                  </a:txBody>
                  <a:tcPr>
                    <a:lnL w="12700" cap="flat" cmpd="sng" algn="ctr">
                      <a:solidFill>
                        <a:srgbClr val="E66700"/>
                      </a:solidFill>
                      <a:prstDash val="solid"/>
                      <a:round/>
                      <a:headEnd type="none" w="med" len="med"/>
                      <a:tailEnd type="none" w="med" len="med"/>
                    </a:lnL>
                  </a:tcPr>
                </a:tc>
                <a:tc>
                  <a:txBody>
                    <a:bodyPr/>
                    <a:lstStyle/>
                    <a:p>
                      <a:pPr algn="ctr"/>
                      <a:endParaRPr lang="x-none" b="0" dirty="0">
                        <a:solidFill>
                          <a:srgbClr val="203864"/>
                        </a:solidFill>
                      </a:endParaRPr>
                    </a:p>
                    <a:p>
                      <a:pPr algn="ctr"/>
                      <a:r>
                        <a:rPr lang="x-none" b="1" dirty="0">
                          <a:solidFill>
                            <a:srgbClr val="203864"/>
                          </a:solidFill>
                        </a:rPr>
                        <a:t>Mis frases</a:t>
                      </a:r>
                      <a:endParaRPr lang="en-GB" b="1" dirty="0">
                        <a:solidFill>
                          <a:srgbClr val="203864"/>
                        </a:solidFill>
                      </a:endParaRPr>
                    </a:p>
                    <a:p>
                      <a:pPr algn="ctr"/>
                      <a:r>
                        <a:rPr lang="en-GB" b="0" dirty="0">
                          <a:solidFill>
                            <a:srgbClr val="203864"/>
                          </a:solidFill>
                        </a:rPr>
                        <a:t>(read</a:t>
                      </a:r>
                      <a:r>
                        <a:rPr lang="en-GB" b="0" baseline="0" dirty="0">
                          <a:solidFill>
                            <a:srgbClr val="203864"/>
                          </a:solidFill>
                        </a:rPr>
                        <a:t> the sentence aloud)</a:t>
                      </a:r>
                      <a:endParaRPr lang="x-none" b="0" dirty="0">
                        <a:solidFill>
                          <a:srgbClr val="203864"/>
                        </a:solidFill>
                      </a:endParaRPr>
                    </a:p>
                  </a:txBody>
                  <a:tcPr anchor="ctr"/>
                </a:tc>
                <a:tc>
                  <a:txBody>
                    <a:bodyPr/>
                    <a:lstStyle/>
                    <a:p>
                      <a:pPr algn="ctr"/>
                      <a:r>
                        <a:rPr lang="x-none" b="1" dirty="0">
                          <a:solidFill>
                            <a:srgbClr val="203864"/>
                          </a:solidFill>
                        </a:rPr>
                        <a:t>Las frases de mi compañero/a</a:t>
                      </a:r>
                      <a:endParaRPr lang="en-GB" b="1" dirty="0">
                        <a:solidFill>
                          <a:srgbClr val="203864"/>
                        </a:solidFill>
                      </a:endParaRPr>
                    </a:p>
                    <a:p>
                      <a:pPr algn="ctr"/>
                      <a:r>
                        <a:rPr lang="en-GB" b="0" dirty="0">
                          <a:solidFill>
                            <a:srgbClr val="203864"/>
                          </a:solidFill>
                        </a:rPr>
                        <a:t>(listen</a:t>
                      </a:r>
                      <a:r>
                        <a:rPr lang="en-GB" b="0" baseline="0" dirty="0">
                          <a:solidFill>
                            <a:srgbClr val="203864"/>
                          </a:solidFill>
                        </a:rPr>
                        <a:t> and tally)</a:t>
                      </a:r>
                      <a:endParaRPr lang="x-none" b="0" dirty="0">
                        <a:solidFill>
                          <a:srgbClr val="203864"/>
                        </a:solidFill>
                      </a:endParaRPr>
                    </a:p>
                  </a:txBody>
                  <a:tcPr anchor="ctr"/>
                </a:tc>
                <a:extLst>
                  <a:ext uri="{0D108BD9-81ED-4DB2-BD59-A6C34878D82A}">
                    <a16:rowId xmlns:a16="http://schemas.microsoft.com/office/drawing/2014/main" val="2059097406"/>
                  </a:ext>
                </a:extLst>
              </a:tr>
              <a:tr h="701040">
                <a:tc>
                  <a:txBody>
                    <a:bodyPr/>
                    <a:lstStyle/>
                    <a:p>
                      <a:r>
                        <a:rPr lang="x-none" b="1" dirty="0">
                          <a:solidFill>
                            <a:srgbClr val="203864"/>
                          </a:solidFill>
                        </a:rPr>
                        <a:t>1</a:t>
                      </a:r>
                    </a:p>
                  </a:txBody>
                  <a:tcPr anchor="ctr" anchorCtr="1">
                    <a:noFill/>
                  </a:tcPr>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sz="2400" b="1"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2183986981"/>
                  </a:ext>
                </a:extLst>
              </a:tr>
              <a:tr h="701040">
                <a:tc>
                  <a:txBody>
                    <a:bodyPr/>
                    <a:lstStyle/>
                    <a:p>
                      <a:r>
                        <a:rPr lang="x-none" b="1" dirty="0">
                          <a:solidFill>
                            <a:srgbClr val="203864"/>
                          </a:solidFill>
                        </a:rPr>
                        <a:t>2</a:t>
                      </a:r>
                    </a:p>
                  </a:txBody>
                  <a:tcPr anchor="ctr" anchorCtr="1"/>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sz="2400" b="1"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1118756728"/>
                  </a:ext>
                </a:extLst>
              </a:tr>
              <a:tr h="701040">
                <a:tc>
                  <a:txBody>
                    <a:bodyPr/>
                    <a:lstStyle/>
                    <a:p>
                      <a:r>
                        <a:rPr lang="x-none" b="1" dirty="0">
                          <a:solidFill>
                            <a:srgbClr val="203864"/>
                          </a:solidFill>
                        </a:rPr>
                        <a:t>3</a:t>
                      </a:r>
                    </a:p>
                  </a:txBody>
                  <a:tcPr anchor="ctr" anchorCtr="1">
                    <a:noFill/>
                  </a:tcPr>
                </a:tc>
                <a:tc>
                  <a:txBody>
                    <a:bodyPr/>
                    <a:lstStyle/>
                    <a:p>
                      <a:pPr algn="l"/>
                      <a:endParaRPr lang="es-ES" dirty="0">
                        <a:solidFill>
                          <a:srgbClr val="203864"/>
                        </a:solidFill>
                      </a:endParaRPr>
                    </a:p>
                  </a:txBody>
                  <a:tcPr marL="90000" anchor="ctr" anchorCtr="1">
                    <a:solidFill>
                      <a:schemeClr val="accent2">
                        <a:lumMod val="20000"/>
                        <a:lumOff val="80000"/>
                      </a:schemeClr>
                    </a:solidFill>
                  </a:tcPr>
                </a:tc>
                <a:tc>
                  <a:txBody>
                    <a:bodyPr/>
                    <a:lstStyle/>
                    <a:p>
                      <a:endParaRPr lang="x-none" sz="2400" b="1"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4084794354"/>
                  </a:ext>
                </a:extLst>
              </a:tr>
              <a:tr h="701040">
                <a:tc>
                  <a:txBody>
                    <a:bodyPr/>
                    <a:lstStyle/>
                    <a:p>
                      <a:r>
                        <a:rPr lang="x-none" b="1" dirty="0">
                          <a:solidFill>
                            <a:srgbClr val="203864"/>
                          </a:solidFill>
                        </a:rPr>
                        <a:t>4</a:t>
                      </a:r>
                    </a:p>
                  </a:txBody>
                  <a:tcPr anchor="ctr" anchorCtr="1"/>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sz="2400" b="1"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4248873225"/>
                  </a:ext>
                </a:extLst>
              </a:tr>
              <a:tr h="701040">
                <a:tc>
                  <a:txBody>
                    <a:bodyPr/>
                    <a:lstStyle/>
                    <a:p>
                      <a:r>
                        <a:rPr lang="x-none" b="1" dirty="0">
                          <a:solidFill>
                            <a:srgbClr val="203864"/>
                          </a:solidFill>
                        </a:rPr>
                        <a:t>5</a:t>
                      </a:r>
                    </a:p>
                  </a:txBody>
                  <a:tcPr anchor="ctr" anchorCtr="1">
                    <a:noFill/>
                  </a:tcPr>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sz="2400" b="1"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1507122629"/>
                  </a:ext>
                </a:extLst>
              </a:tr>
              <a:tr h="701040">
                <a:tc>
                  <a:txBody>
                    <a:bodyPr/>
                    <a:lstStyle/>
                    <a:p>
                      <a:r>
                        <a:rPr lang="x-none" b="1" dirty="0">
                          <a:solidFill>
                            <a:srgbClr val="203864"/>
                          </a:solidFill>
                        </a:rPr>
                        <a:t>6</a:t>
                      </a:r>
                    </a:p>
                  </a:txBody>
                  <a:tcPr anchor="ctr" anchorCtr="1"/>
                </a:tc>
                <a:tc>
                  <a:txBody>
                    <a:bodyPr/>
                    <a:lstStyle/>
                    <a:p>
                      <a:pPr algn="l"/>
                      <a:endParaRPr lang="es-ES" dirty="0">
                        <a:solidFill>
                          <a:srgbClr val="203864"/>
                        </a:solidFill>
                      </a:endParaRPr>
                    </a:p>
                  </a:txBody>
                  <a:tcPr anchor="ctr" anchorCtr="1">
                    <a:solidFill>
                      <a:schemeClr val="accent2">
                        <a:lumMod val="20000"/>
                        <a:lumOff val="80000"/>
                      </a:schemeClr>
                    </a:solidFill>
                  </a:tcPr>
                </a:tc>
                <a:tc>
                  <a:txBody>
                    <a:bodyPr/>
                    <a:lstStyle/>
                    <a:p>
                      <a:endParaRPr lang="x-none" sz="2400" b="1" dirty="0">
                        <a:solidFill>
                          <a:srgbClr val="203864"/>
                        </a:solidFill>
                      </a:endParaRPr>
                    </a:p>
                  </a:txBody>
                  <a:tcPr anchor="ctr" anchorCtr="1">
                    <a:solidFill>
                      <a:schemeClr val="accent4">
                        <a:lumMod val="20000"/>
                        <a:lumOff val="80000"/>
                      </a:schemeClr>
                    </a:solidFill>
                  </a:tcPr>
                </a:tc>
                <a:extLst>
                  <a:ext uri="{0D108BD9-81ED-4DB2-BD59-A6C34878D82A}">
                    <a16:rowId xmlns:a16="http://schemas.microsoft.com/office/drawing/2014/main" val="3871708916"/>
                  </a:ext>
                </a:extLst>
              </a:tr>
            </a:tbl>
          </a:graphicData>
        </a:graphic>
      </p:graphicFrame>
      <p:sp>
        <p:nvSpPr>
          <p:cNvPr id="2" name="Rectangle 1"/>
          <p:cNvSpPr/>
          <p:nvPr/>
        </p:nvSpPr>
        <p:spPr>
          <a:xfrm>
            <a:off x="488779" y="2536077"/>
            <a:ext cx="328493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Es</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cri</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ben no</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ti</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cias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so</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bre la sociedad.</a:t>
            </a:r>
          </a:p>
        </p:txBody>
      </p:sp>
      <p:sp>
        <p:nvSpPr>
          <p:cNvPr id="4" name="Rectangle 3"/>
          <p:cNvSpPr/>
          <p:nvPr/>
        </p:nvSpPr>
        <p:spPr>
          <a:xfrm>
            <a:off x="513568" y="3236520"/>
            <a:ext cx="32601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203864"/>
                </a:solidFill>
                <a:effectLst/>
                <a:uLnTx/>
                <a:uFillTx/>
                <a:latin typeface="Century Gothic"/>
                <a:ea typeface="+mn-ea"/>
                <a:cs typeface="+mn-cs"/>
              </a:rPr>
              <a:t>Ven</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den una entre</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vis</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ta en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mar</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zo.</a:t>
            </a:r>
          </a:p>
        </p:txBody>
      </p:sp>
      <p:sp>
        <p:nvSpPr>
          <p:cNvPr id="6" name="Rectangle 5"/>
          <p:cNvSpPr/>
          <p:nvPr/>
        </p:nvSpPr>
        <p:spPr>
          <a:xfrm>
            <a:off x="513568" y="3944688"/>
            <a:ext cx="33617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Descu</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bri</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mos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par</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tes dife</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ren</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tes del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mun</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do.</a:t>
            </a:r>
          </a:p>
        </p:txBody>
      </p:sp>
      <p:sp>
        <p:nvSpPr>
          <p:cNvPr id="7" name="Rectangle 6"/>
          <p:cNvSpPr/>
          <p:nvPr/>
        </p:nvSpPr>
        <p:spPr>
          <a:xfrm>
            <a:off x="513568" y="4622367"/>
            <a:ext cx="33056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203864"/>
                </a:solidFill>
                <a:effectLst/>
                <a:uLnTx/>
                <a:uFillTx/>
                <a:latin typeface="Century Gothic"/>
                <a:ea typeface="+mn-ea"/>
                <a:cs typeface="+mn-cs"/>
              </a:rPr>
              <a:t>Le</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en páginas en el periódico.</a:t>
            </a:r>
          </a:p>
        </p:txBody>
      </p:sp>
      <p:sp>
        <p:nvSpPr>
          <p:cNvPr id="10" name="Rectangle 9"/>
          <p:cNvSpPr/>
          <p:nvPr/>
        </p:nvSpPr>
        <p:spPr>
          <a:xfrm>
            <a:off x="513568" y="5342018"/>
            <a:ext cx="29282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Pe</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di</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mos una canción en la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fies</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ta.</a:t>
            </a:r>
          </a:p>
        </p:txBody>
      </p:sp>
      <p:sp>
        <p:nvSpPr>
          <p:cNvPr id="14" name="Rectangle 13"/>
          <p:cNvSpPr/>
          <p:nvPr/>
        </p:nvSpPr>
        <p:spPr>
          <a:xfrm>
            <a:off x="6837402" y="5362286"/>
            <a:ext cx="32636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Enten</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de</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mos que la música está bas</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tan</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te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fuer</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te. </a:t>
            </a:r>
          </a:p>
        </p:txBody>
      </p:sp>
      <p:sp>
        <p:nvSpPr>
          <p:cNvPr id="15" name="Rectangle 14"/>
          <p:cNvSpPr/>
          <p:nvPr/>
        </p:nvSpPr>
        <p:spPr>
          <a:xfrm>
            <a:off x="6837402" y="1834710"/>
            <a:ext cx="32636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¿Por qué vi</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vi</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mos en I</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tal</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ia?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Por</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que es bo</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ni</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to.</a:t>
            </a:r>
          </a:p>
        </p:txBody>
      </p:sp>
      <p:sp>
        <p:nvSpPr>
          <p:cNvPr id="18" name="Rectangle 17"/>
          <p:cNvSpPr/>
          <p:nvPr/>
        </p:nvSpPr>
        <p:spPr>
          <a:xfrm>
            <a:off x="6837402" y="2567983"/>
            <a:ext cx="300509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Re</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par</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ten be</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bi</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das por la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tar</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de.</a:t>
            </a:r>
          </a:p>
        </p:txBody>
      </p:sp>
      <p:sp>
        <p:nvSpPr>
          <p:cNvPr id="19" name="Rectangle 18"/>
          <p:cNvSpPr/>
          <p:nvPr/>
        </p:nvSpPr>
        <p:spPr>
          <a:xfrm>
            <a:off x="6837402" y="3261569"/>
            <a:ext cx="37204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Los perio</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dis</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tas es</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con</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den la realidad de las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co</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sas.</a:t>
            </a:r>
          </a:p>
        </p:txBody>
      </p:sp>
      <p:sp>
        <p:nvSpPr>
          <p:cNvPr id="20" name="Rectangle 19"/>
          <p:cNvSpPr/>
          <p:nvPr/>
        </p:nvSpPr>
        <p:spPr>
          <a:xfrm>
            <a:off x="6837402" y="4079317"/>
            <a:ext cx="31021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03864"/>
                </a:solidFill>
                <a:effectLst/>
                <a:uLnTx/>
                <a:uFillTx/>
                <a:latin typeface="Century Gothic"/>
                <a:ea typeface="+mn-ea"/>
                <a:cs typeface="+mn-cs"/>
              </a:rPr>
              <a:t>Dor</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mi</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mos por la ma</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ña</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na.</a:t>
            </a:r>
          </a:p>
        </p:txBody>
      </p:sp>
      <p:sp>
        <p:nvSpPr>
          <p:cNvPr id="21" name="Rectangle 20"/>
          <p:cNvSpPr/>
          <p:nvPr/>
        </p:nvSpPr>
        <p:spPr>
          <a:xfrm>
            <a:off x="6837402" y="4819070"/>
            <a:ext cx="30925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203864"/>
                </a:solidFill>
                <a:effectLst/>
                <a:uLnTx/>
                <a:uFillTx/>
                <a:latin typeface="Century Gothic"/>
                <a:ea typeface="+mn-ea"/>
                <a:cs typeface="+mn-cs"/>
              </a:rPr>
              <a:t>Ven</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den </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jue</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gos diver</a:t>
            </a:r>
            <a:r>
              <a:rPr kumimoji="0" lang="es-ES" sz="1800" b="1" i="0" u="none" strike="noStrike" kern="1200" cap="none" spc="0" normalizeH="0" baseline="0" noProof="0" dirty="0">
                <a:ln>
                  <a:noFill/>
                </a:ln>
                <a:solidFill>
                  <a:srgbClr val="203864"/>
                </a:solidFill>
                <a:effectLst/>
                <a:uLnTx/>
                <a:uFillTx/>
                <a:latin typeface="Century Gothic"/>
                <a:ea typeface="+mn-ea"/>
                <a:cs typeface="+mn-cs"/>
              </a:rPr>
              <a:t>ti</a:t>
            </a:r>
            <a:r>
              <a:rPr kumimoji="0" lang="es-ES" sz="1800" b="0" i="0" u="none" strike="noStrike" kern="1200" cap="none" spc="0" normalizeH="0" baseline="0" noProof="0" dirty="0">
                <a:ln>
                  <a:noFill/>
                </a:ln>
                <a:solidFill>
                  <a:srgbClr val="203864"/>
                </a:solidFill>
                <a:effectLst/>
                <a:uLnTx/>
                <a:uFillTx/>
                <a:latin typeface="Century Gothic"/>
                <a:ea typeface="+mn-ea"/>
                <a:cs typeface="+mn-cs"/>
              </a:rPr>
              <a:t>dos.</a:t>
            </a:r>
          </a:p>
        </p:txBody>
      </p:sp>
      <p:sp>
        <p:nvSpPr>
          <p:cNvPr id="22" name="Título 5">
            <a:extLst>
              <a:ext uri="{FF2B5EF4-FFF2-40B4-BE49-F238E27FC236}">
                <a16:creationId xmlns:a16="http://schemas.microsoft.com/office/drawing/2014/main" id="{006F94D8-72CC-B545-96B4-B76D572B585A}"/>
              </a:ext>
            </a:extLst>
          </p:cNvPr>
          <p:cNvSpPr txBox="1">
            <a:spLocks/>
          </p:cNvSpPr>
          <p:nvPr/>
        </p:nvSpPr>
        <p:spPr>
          <a:xfrm>
            <a:off x="9676246" y="118902"/>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9282274" y="258166"/>
            <a:ext cx="264586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itle 1">
            <a:extLst>
              <a:ext uri="{FF2B5EF4-FFF2-40B4-BE49-F238E27FC236}">
                <a16:creationId xmlns:a16="http://schemas.microsoft.com/office/drawing/2014/main" id="{0C21955C-C002-4A4F-B04D-2337936F4F74}"/>
              </a:ext>
            </a:extLst>
          </p:cNvPr>
          <p:cNvSpPr txBox="1">
            <a:spLocks/>
          </p:cNvSpPr>
          <p:nvPr/>
        </p:nvSpPr>
        <p:spPr>
          <a:xfrm>
            <a:off x="10409937" y="257085"/>
            <a:ext cx="1450006"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5" name="Título 5">
            <a:extLst>
              <a:ext uri="{FF2B5EF4-FFF2-40B4-BE49-F238E27FC236}">
                <a16:creationId xmlns:a16="http://schemas.microsoft.com/office/drawing/2014/main" id="{4596A262-C0DD-234A-9EB8-4179904ECB5E}"/>
              </a:ext>
            </a:extLst>
          </p:cNvPr>
          <p:cNvSpPr txBox="1">
            <a:spLocks/>
          </p:cNvSpPr>
          <p:nvPr/>
        </p:nvSpPr>
        <p:spPr>
          <a:xfrm>
            <a:off x="9448529" y="193498"/>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 / escuchar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Rectangle 12"/>
          <p:cNvSpPr/>
          <p:nvPr/>
        </p:nvSpPr>
        <p:spPr>
          <a:xfrm>
            <a:off x="4617062" y="1915056"/>
            <a:ext cx="59311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IIII</a:t>
            </a:r>
          </a:p>
        </p:txBody>
      </p:sp>
      <p:sp>
        <p:nvSpPr>
          <p:cNvPr id="26" name="Rectangle 25"/>
          <p:cNvSpPr/>
          <p:nvPr/>
        </p:nvSpPr>
        <p:spPr>
          <a:xfrm>
            <a:off x="4641900" y="2628409"/>
            <a:ext cx="59311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III</a:t>
            </a:r>
          </a:p>
        </p:txBody>
      </p:sp>
      <p:sp>
        <p:nvSpPr>
          <p:cNvPr id="27" name="Rectangle 26"/>
          <p:cNvSpPr/>
          <p:nvPr/>
        </p:nvSpPr>
        <p:spPr>
          <a:xfrm>
            <a:off x="4658508" y="3314934"/>
            <a:ext cx="59311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III</a:t>
            </a:r>
          </a:p>
        </p:txBody>
      </p:sp>
      <p:sp>
        <p:nvSpPr>
          <p:cNvPr id="28" name="Rectangle 27"/>
          <p:cNvSpPr/>
          <p:nvPr/>
        </p:nvSpPr>
        <p:spPr>
          <a:xfrm>
            <a:off x="4717671" y="4027815"/>
            <a:ext cx="59311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a:t>
            </a:r>
          </a:p>
        </p:txBody>
      </p:sp>
      <p:sp>
        <p:nvSpPr>
          <p:cNvPr id="30" name="Rectangle 29"/>
          <p:cNvSpPr/>
          <p:nvPr/>
        </p:nvSpPr>
        <p:spPr>
          <a:xfrm>
            <a:off x="4679612" y="4714699"/>
            <a:ext cx="76437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III</a:t>
            </a:r>
          </a:p>
        </p:txBody>
      </p:sp>
      <p:sp>
        <p:nvSpPr>
          <p:cNvPr id="31" name="Rectangle 30"/>
          <p:cNvSpPr/>
          <p:nvPr/>
        </p:nvSpPr>
        <p:spPr>
          <a:xfrm>
            <a:off x="4691248" y="5428550"/>
            <a:ext cx="4447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III</a:t>
            </a:r>
          </a:p>
        </p:txBody>
      </p:sp>
      <p:sp>
        <p:nvSpPr>
          <p:cNvPr id="32" name="Rectangle 31"/>
          <p:cNvSpPr/>
          <p:nvPr/>
        </p:nvSpPr>
        <p:spPr>
          <a:xfrm>
            <a:off x="10954899" y="1904837"/>
            <a:ext cx="59311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a:t>
            </a:r>
          </a:p>
        </p:txBody>
      </p:sp>
      <p:sp>
        <p:nvSpPr>
          <p:cNvPr id="33" name="Rectangle 32"/>
          <p:cNvSpPr/>
          <p:nvPr/>
        </p:nvSpPr>
        <p:spPr>
          <a:xfrm>
            <a:off x="10941009" y="2621768"/>
            <a:ext cx="59311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III</a:t>
            </a:r>
          </a:p>
        </p:txBody>
      </p:sp>
      <p:sp>
        <p:nvSpPr>
          <p:cNvPr id="34" name="Rectangle 33"/>
          <p:cNvSpPr/>
          <p:nvPr/>
        </p:nvSpPr>
        <p:spPr>
          <a:xfrm>
            <a:off x="10941009" y="3314934"/>
            <a:ext cx="4447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III</a:t>
            </a:r>
          </a:p>
        </p:txBody>
      </p:sp>
      <p:sp>
        <p:nvSpPr>
          <p:cNvPr id="35" name="Rectangle 34"/>
          <p:cNvSpPr/>
          <p:nvPr/>
        </p:nvSpPr>
        <p:spPr>
          <a:xfrm>
            <a:off x="10916600" y="4000939"/>
            <a:ext cx="55147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IIII</a:t>
            </a:r>
          </a:p>
        </p:txBody>
      </p:sp>
      <p:sp>
        <p:nvSpPr>
          <p:cNvPr id="36" name="Rectangle 35"/>
          <p:cNvSpPr/>
          <p:nvPr/>
        </p:nvSpPr>
        <p:spPr>
          <a:xfrm>
            <a:off x="10993199" y="5455388"/>
            <a:ext cx="59311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II</a:t>
            </a:r>
          </a:p>
        </p:txBody>
      </p:sp>
      <p:sp>
        <p:nvSpPr>
          <p:cNvPr id="37" name="Rectangle 36"/>
          <p:cNvSpPr/>
          <p:nvPr/>
        </p:nvSpPr>
        <p:spPr>
          <a:xfrm>
            <a:off x="11060848" y="4752822"/>
            <a:ext cx="29655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203864"/>
                </a:solidFill>
                <a:effectLst/>
                <a:uLnTx/>
                <a:uFillTx/>
                <a:latin typeface="Century Gothic"/>
                <a:ea typeface="+mn-ea"/>
                <a:cs typeface="+mn-cs"/>
              </a:rPr>
              <a:t>I</a:t>
            </a:r>
          </a:p>
        </p:txBody>
      </p:sp>
      <p:sp>
        <p:nvSpPr>
          <p:cNvPr id="38" name="Título 4">
            <a:extLst>
              <a:ext uri="{FF2B5EF4-FFF2-40B4-BE49-F238E27FC236}">
                <a16:creationId xmlns:a16="http://schemas.microsoft.com/office/drawing/2014/main" id="{3DBC23A1-F41B-8D49-ABF0-6843CE8E4B2E}"/>
              </a:ext>
            </a:extLst>
          </p:cNvPr>
          <p:cNvSpPr txBox="1">
            <a:spLocks/>
          </p:cNvSpPr>
          <p:nvPr/>
        </p:nvSpPr>
        <p:spPr>
          <a:xfrm>
            <a:off x="0" y="31979"/>
            <a:ext cx="1597689" cy="3546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Respuestas</a:t>
            </a:r>
            <a:endParaRPr kumimoji="0" lang="x-none"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cxnSp>
        <p:nvCxnSpPr>
          <p:cNvPr id="55" name="Straight Connector 54"/>
          <p:cNvCxnSpPr/>
          <p:nvPr/>
        </p:nvCxnSpPr>
        <p:spPr>
          <a:xfrm>
            <a:off x="3924099" y="887977"/>
            <a:ext cx="3232" cy="5120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0101035" y="867709"/>
            <a:ext cx="3232" cy="5120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2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27" grpId="0"/>
      <p:bldP spid="28" grpId="0"/>
      <p:bldP spid="30" grpId="0"/>
      <p:bldP spid="31"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983896" cy="867128"/>
          </a:xfrm>
          <a:prstGeom prst="rect">
            <a:avLst/>
          </a:prstGeom>
        </p:spPr>
      </p:pic>
      <p:sp>
        <p:nvSpPr>
          <p:cNvPr id="2" name="Title 1"/>
          <p:cNvSpPr>
            <a:spLocks noGrp="1"/>
          </p:cNvSpPr>
          <p:nvPr>
            <p:ph type="title"/>
          </p:nvPr>
        </p:nvSpPr>
        <p:spPr>
          <a:xfrm>
            <a:off x="82285" y="0"/>
            <a:ext cx="6811039" cy="1325563"/>
          </a:xfrm>
        </p:spPr>
        <p:txBody>
          <a:bodyPr>
            <a:normAutofit/>
          </a:bodyPr>
          <a:lstStyle/>
          <a:p>
            <a:r>
              <a:rPr lang="en-US" sz="3600" dirty="0">
                <a:solidFill>
                  <a:prstClr val="white"/>
                </a:solidFill>
              </a:rPr>
              <a:t>Penultimate </a:t>
            </a:r>
            <a:r>
              <a:rPr lang="en-GB" sz="3600" dirty="0">
                <a:solidFill>
                  <a:prstClr val="white"/>
                </a:solidFill>
              </a:rPr>
              <a:t>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3177856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FA2764AC-3AB3-4060-895E-E5611FB4BC05}"/>
              </a:ext>
            </a:extLst>
          </p:cNvPr>
          <p:cNvSpPr txBox="1">
            <a:spLocks/>
          </p:cNvSpPr>
          <p:nvPr/>
        </p:nvSpPr>
        <p:spPr>
          <a:xfrm>
            <a:off x="268942" y="5148765"/>
            <a:ext cx="11512202" cy="803714"/>
          </a:xfrm>
          <a:prstGeom prst="rect">
            <a:avLst/>
          </a:prstGeom>
          <a:solidFill>
            <a:srgbClr val="EA5F00"/>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err="1">
                <a:ln>
                  <a:noFill/>
                </a:ln>
                <a:solidFill>
                  <a:prstClr val="white"/>
                </a:solidFill>
                <a:effectLst/>
                <a:uLnTx/>
                <a:uFillTx/>
                <a:latin typeface="Century Gothic" panose="020F0302020204030204"/>
                <a:ea typeface="+mj-ea"/>
                <a:cs typeface="+mj-cs"/>
              </a:rPr>
              <a:t>tion</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r>
              <a:rPr kumimoji="0" lang="en-GB" sz="3000" b="1" i="0" u="none" strike="noStrike" kern="1200" cap="none" spc="0" normalizeH="0" baseline="0" noProof="0" dirty="0">
                <a:ln>
                  <a:noFill/>
                </a:ln>
                <a:solidFill>
                  <a:prstClr val="white"/>
                </a:solidFill>
                <a:effectLst/>
                <a:uLnTx/>
                <a:uFillTx/>
                <a:latin typeface="Century Gothic"/>
                <a:ea typeface="+mj-ea"/>
                <a:cs typeface="+mj-cs"/>
              </a:rPr>
              <a:t>ción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a:extLst>
              <a:ext uri="{FF2B5EF4-FFF2-40B4-BE49-F238E27FC236}">
                <a16:creationId xmlns:a16="http://schemas.microsoft.com/office/drawing/2014/main" id="{4A9AC940-A0DF-4D15-A463-2AB1B8F3EDA8}"/>
              </a:ext>
            </a:extLst>
          </p:cNvPr>
          <p:cNvSpPr/>
          <p:nvPr/>
        </p:nvSpPr>
        <p:spPr>
          <a:xfrm>
            <a:off x="2914522" y="2142795"/>
            <a:ext cx="1596215"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op</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a:extLst>
              <a:ext uri="{FF2B5EF4-FFF2-40B4-BE49-F238E27FC236}">
                <a16:creationId xmlns:a16="http://schemas.microsoft.com/office/drawing/2014/main" id="{82F9D08B-004B-4049-9E6E-00672FFFC1F1}"/>
              </a:ext>
            </a:extLst>
          </p:cNvPr>
          <p:cNvSpPr/>
          <p:nvPr/>
        </p:nvSpPr>
        <p:spPr>
          <a:xfrm>
            <a:off x="2914523" y="3507959"/>
            <a:ext cx="1596215"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sta</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tion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BAEED7D-995B-4BC5-88EA-FC6A8AF55EB5}"/>
              </a:ext>
            </a:extLst>
          </p:cNvPr>
          <p:cNvSpPr txBox="1"/>
          <p:nvPr/>
        </p:nvSpPr>
        <p:spPr>
          <a:xfrm>
            <a:off x="1526306" y="1163991"/>
            <a:ext cx="1004475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¿Cómo se dice en español?</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DA41DD3D-AD84-4F29-85CC-7A91B33316DF}"/>
              </a:ext>
            </a:extLst>
          </p:cNvPr>
          <p:cNvSpPr/>
          <p:nvPr/>
        </p:nvSpPr>
        <p:spPr>
          <a:xfrm>
            <a:off x="5178368" y="2142795"/>
            <a:ext cx="208724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a:t>
            </a: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7C8D9DE7-17E6-45F9-8A20-8CEA0C476F59}"/>
              </a:ext>
            </a:extLst>
          </p:cNvPr>
          <p:cNvSpPr/>
          <p:nvPr/>
        </p:nvSpPr>
        <p:spPr>
          <a:xfrm>
            <a:off x="5160597" y="3526599"/>
            <a:ext cx="2050870"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a:t>
            </a: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D63FCFC-9870-4195-9F1B-259503A4C2CA}"/>
              </a:ext>
            </a:extLst>
          </p:cNvPr>
          <p:cNvSpPr txBox="1"/>
          <p:nvPr/>
        </p:nvSpPr>
        <p:spPr>
          <a:xfrm>
            <a:off x="7481927" y="2031119"/>
            <a:ext cx="4439900" cy="2739211"/>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NB: All –</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ción</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words in Spanish are feminine, so use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‘the’ and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‘a, an’.</a:t>
            </a:r>
          </a:p>
        </p:txBody>
      </p:sp>
      <p:sp>
        <p:nvSpPr>
          <p:cNvPr id="14" name="Rounded Rectangular Callout 2">
            <a:extLst>
              <a:ext uri="{FF2B5EF4-FFF2-40B4-BE49-F238E27FC236}">
                <a16:creationId xmlns:a16="http://schemas.microsoft.com/office/drawing/2014/main" id="{128C2010-924D-4FD0-9324-8B7EE7681389}"/>
              </a:ext>
            </a:extLst>
          </p:cNvPr>
          <p:cNvSpPr/>
          <p:nvPr/>
        </p:nvSpPr>
        <p:spPr>
          <a:xfrm>
            <a:off x="100428" y="3176216"/>
            <a:ext cx="2657000" cy="1493367"/>
          </a:xfrm>
          <a:prstGeom prst="wedgeRoundRectCallout">
            <a:avLst>
              <a:gd name="adj1" fmla="val 66500"/>
              <a:gd name="adj2" fmla="val 6909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All –ción words have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final syllable stress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2029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7" name="TextBox 6">
            <a:extLst>
              <a:ext uri="{FF2B5EF4-FFF2-40B4-BE49-F238E27FC236}">
                <a16:creationId xmlns:a16="http://schemas.microsoft.com/office/drawing/2014/main" id="{5F4ACFD6-B08E-4B1B-B2F3-10CC793BF3E6}"/>
              </a:ext>
            </a:extLst>
          </p:cNvPr>
          <p:cNvSpPr txBox="1"/>
          <p:nvPr/>
        </p:nvSpPr>
        <p:spPr>
          <a:xfrm>
            <a:off x="237124" y="1230021"/>
            <a:ext cx="117371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if a word with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syllable stress ends in ‘n’ or ‘s’, use an accent.</a:t>
            </a:r>
          </a:p>
        </p:txBody>
      </p:sp>
      <p:sp>
        <p:nvSpPr>
          <p:cNvPr id="11" name="TextBox 5">
            <a:extLst>
              <a:ext uri="{FF2B5EF4-FFF2-40B4-BE49-F238E27FC236}">
                <a16:creationId xmlns:a16="http://schemas.microsoft.com/office/drawing/2014/main" id="{C105E5F7-26CF-44B4-8C7F-0FFC9E0D0176}"/>
              </a:ext>
            </a:extLst>
          </p:cNvPr>
          <p:cNvSpPr txBox="1"/>
          <p:nvPr/>
        </p:nvSpPr>
        <p:spPr>
          <a:xfrm>
            <a:off x="237124" y="3222462"/>
            <a:ext cx="4840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lee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ejemplos:</a:t>
            </a:r>
          </a:p>
        </p:txBody>
      </p:sp>
      <p:sp>
        <p:nvSpPr>
          <p:cNvPr id="12" name="TextBox 11">
            <a:extLst>
              <a:ext uri="{FF2B5EF4-FFF2-40B4-BE49-F238E27FC236}">
                <a16:creationId xmlns:a16="http://schemas.microsoft.com/office/drawing/2014/main" id="{1CFC8D46-F923-4815-9B87-0EA1FC059DDE}"/>
              </a:ext>
            </a:extLst>
          </p:cNvPr>
          <p:cNvSpPr txBox="1"/>
          <p:nvPr/>
        </p:nvSpPr>
        <p:spPr>
          <a:xfrm>
            <a:off x="237124" y="1781374"/>
            <a:ext cx="12259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a word with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penultimate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syllable stress ends in ‘n’ or ‘s’, don’t use an accent.</a:t>
            </a:r>
          </a:p>
        </p:txBody>
      </p:sp>
      <p:sp>
        <p:nvSpPr>
          <p:cNvPr id="13" name="Action Button: Custom 20">
            <a:hlinkClick r:id="" action="ppaction://noaction" highlightClick="1">
              <a:snd r:embed="rId4" name="opción opciones.wav"/>
            </a:hlinkClick>
            <a:extLst>
              <a:ext uri="{FF2B5EF4-FFF2-40B4-BE49-F238E27FC236}">
                <a16:creationId xmlns:a16="http://schemas.microsoft.com/office/drawing/2014/main" id="{BCC40923-D4DC-4F5D-8321-ABED9F58FEE7}"/>
              </a:ext>
            </a:extLst>
          </p:cNvPr>
          <p:cNvSpPr/>
          <p:nvPr/>
        </p:nvSpPr>
        <p:spPr>
          <a:xfrm>
            <a:off x="355416" y="387917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20">
            <a:hlinkClick r:id="" action="ppaction://noaction" highlightClick="1">
              <a:snd r:embed="rId5" name="situación situaciones.wav"/>
            </a:hlinkClick>
            <a:extLst>
              <a:ext uri="{FF2B5EF4-FFF2-40B4-BE49-F238E27FC236}">
                <a16:creationId xmlns:a16="http://schemas.microsoft.com/office/drawing/2014/main" id="{AF377771-671D-4A9C-B596-B788513F97F3}"/>
              </a:ext>
            </a:extLst>
          </p:cNvPr>
          <p:cNvSpPr/>
          <p:nvPr/>
        </p:nvSpPr>
        <p:spPr>
          <a:xfrm>
            <a:off x="355416" y="462778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20">
            <a:hlinkClick r:id="" action="ppaction://noaction" highlightClick="1">
              <a:snd r:embed="rId6" name="tradición tradiciones.wav"/>
            </a:hlinkClick>
            <a:extLst>
              <a:ext uri="{FF2B5EF4-FFF2-40B4-BE49-F238E27FC236}">
                <a16:creationId xmlns:a16="http://schemas.microsoft.com/office/drawing/2014/main" id="{A92B5314-099D-4BA4-B39E-04193D53DD0A}"/>
              </a:ext>
            </a:extLst>
          </p:cNvPr>
          <p:cNvSpPr/>
          <p:nvPr/>
        </p:nvSpPr>
        <p:spPr>
          <a:xfrm>
            <a:off x="355416" y="5419639"/>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TextBox 15">
            <a:extLst>
              <a:ext uri="{FF2B5EF4-FFF2-40B4-BE49-F238E27FC236}">
                <a16:creationId xmlns:a16="http://schemas.microsoft.com/office/drawing/2014/main" id="{316FFB88-7D4C-4047-95AD-579F0FEC58C0}"/>
              </a:ext>
            </a:extLst>
          </p:cNvPr>
          <p:cNvSpPr txBox="1"/>
          <p:nvPr/>
        </p:nvSpPr>
        <p:spPr>
          <a:xfrm>
            <a:off x="1191841" y="3953655"/>
            <a:ext cx="1463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opci</a:t>
            </a:r>
            <a:r>
              <a:rPr kumimoji="0" lang="en-US"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ó</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D6678EAA-BDBD-4798-BF23-4617930B4898}"/>
              </a:ext>
            </a:extLst>
          </p:cNvPr>
          <p:cNvSpPr txBox="1"/>
          <p:nvPr/>
        </p:nvSpPr>
        <p:spPr>
          <a:xfrm>
            <a:off x="1191840" y="4735593"/>
            <a:ext cx="1639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itua</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ci</a:t>
            </a:r>
            <a:r>
              <a:rPr kumimoji="0" lang="en-US"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ó</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87C990B-A256-46A9-B7D8-53EB9340261E}"/>
              </a:ext>
            </a:extLst>
          </p:cNvPr>
          <p:cNvSpPr txBox="1"/>
          <p:nvPr/>
        </p:nvSpPr>
        <p:spPr>
          <a:xfrm>
            <a:off x="1191840" y="5459802"/>
            <a:ext cx="1962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ci</a:t>
            </a:r>
            <a:r>
              <a:rPr kumimoji="0" lang="en-US"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ó</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D4540849-80E2-4386-8B5C-D3A2804619A1}"/>
              </a:ext>
            </a:extLst>
          </p:cNvPr>
          <p:cNvSpPr txBox="1"/>
          <p:nvPr/>
        </p:nvSpPr>
        <p:spPr>
          <a:xfrm>
            <a:off x="3176334" y="3953655"/>
            <a:ext cx="1559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opci</a:t>
            </a:r>
            <a:r>
              <a:rPr kumimoji="0" lang="en-US"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o</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n</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C61974D6-BE30-42F5-BFFB-5B94CD11112A}"/>
              </a:ext>
            </a:extLst>
          </p:cNvPr>
          <p:cNvSpPr txBox="1"/>
          <p:nvPr/>
        </p:nvSpPr>
        <p:spPr>
          <a:xfrm>
            <a:off x="3176334" y="5459802"/>
            <a:ext cx="22751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ci</a:t>
            </a:r>
            <a:r>
              <a:rPr kumimoji="0" lang="en-US"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o</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3385210-132C-4D2B-AA6C-A25296760558}"/>
              </a:ext>
            </a:extLst>
          </p:cNvPr>
          <p:cNvSpPr txBox="1"/>
          <p:nvPr/>
        </p:nvSpPr>
        <p:spPr>
          <a:xfrm>
            <a:off x="3176334" y="4738992"/>
            <a:ext cx="22751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itua</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ci</a:t>
            </a:r>
            <a:r>
              <a:rPr kumimoji="0" lang="en-US"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o</a:t>
            </a:r>
            <a:r>
              <a:rPr kumimoji="0" lang="en-U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24" name="Straight Arrow Connector 23">
            <a:extLst>
              <a:ext uri="{FF2B5EF4-FFF2-40B4-BE49-F238E27FC236}">
                <a16:creationId xmlns:a16="http://schemas.microsoft.com/office/drawing/2014/main" id="{4E5B16EB-592E-4245-83E2-5A61A6064835}"/>
              </a:ext>
            </a:extLst>
          </p:cNvPr>
          <p:cNvCxnSpPr>
            <a:cxnSpLocks/>
          </p:cNvCxnSpPr>
          <p:nvPr/>
        </p:nvCxnSpPr>
        <p:spPr>
          <a:xfrm>
            <a:off x="2468543" y="4210652"/>
            <a:ext cx="6858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B526AD-A3A7-4447-ACB7-A4DB5F02BB68}"/>
              </a:ext>
            </a:extLst>
          </p:cNvPr>
          <p:cNvCxnSpPr>
            <a:cxnSpLocks/>
          </p:cNvCxnSpPr>
          <p:nvPr/>
        </p:nvCxnSpPr>
        <p:spPr>
          <a:xfrm>
            <a:off x="2699562" y="4966425"/>
            <a:ext cx="454781"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19D8712-21A8-47DA-9CF8-2E09C4FECEC2}"/>
              </a:ext>
            </a:extLst>
          </p:cNvPr>
          <p:cNvCxnSpPr>
            <a:cxnSpLocks/>
          </p:cNvCxnSpPr>
          <p:nvPr/>
        </p:nvCxnSpPr>
        <p:spPr>
          <a:xfrm>
            <a:off x="2699562" y="5683861"/>
            <a:ext cx="492155"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B432324-2C1D-4113-BD70-A093EE8F7A90}"/>
              </a:ext>
            </a:extLst>
          </p:cNvPr>
          <p:cNvSpPr txBox="1"/>
          <p:nvPr/>
        </p:nvSpPr>
        <p:spPr>
          <a:xfrm>
            <a:off x="4200372" y="3953137"/>
            <a:ext cx="535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es</a:t>
            </a:r>
          </a:p>
        </p:txBody>
      </p:sp>
      <p:sp>
        <p:nvSpPr>
          <p:cNvPr id="40" name="TextBox 39">
            <a:extLst>
              <a:ext uri="{FF2B5EF4-FFF2-40B4-BE49-F238E27FC236}">
                <a16:creationId xmlns:a16="http://schemas.microsoft.com/office/drawing/2014/main" id="{52E0D1A5-7AC9-4C1C-B291-88AFFE36F984}"/>
              </a:ext>
            </a:extLst>
          </p:cNvPr>
          <p:cNvSpPr txBox="1"/>
          <p:nvPr/>
        </p:nvSpPr>
        <p:spPr>
          <a:xfrm>
            <a:off x="4393467" y="5459802"/>
            <a:ext cx="684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es</a:t>
            </a:r>
          </a:p>
        </p:txBody>
      </p:sp>
      <p:sp>
        <p:nvSpPr>
          <p:cNvPr id="42" name="TextBox 41">
            <a:extLst>
              <a:ext uri="{FF2B5EF4-FFF2-40B4-BE49-F238E27FC236}">
                <a16:creationId xmlns:a16="http://schemas.microsoft.com/office/drawing/2014/main" id="{5ABCF57A-8DD0-41FC-AC97-465270C58B47}"/>
              </a:ext>
            </a:extLst>
          </p:cNvPr>
          <p:cNvSpPr txBox="1"/>
          <p:nvPr/>
        </p:nvSpPr>
        <p:spPr>
          <a:xfrm>
            <a:off x="4393466" y="4746786"/>
            <a:ext cx="684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es</a:t>
            </a:r>
          </a:p>
        </p:txBody>
      </p:sp>
      <p:sp>
        <p:nvSpPr>
          <p:cNvPr id="23" name="TextBox 22">
            <a:extLst>
              <a:ext uri="{FF2B5EF4-FFF2-40B4-BE49-F238E27FC236}">
                <a16:creationId xmlns:a16="http://schemas.microsoft.com/office/drawing/2014/main" id="{1CFC8D46-F923-4815-9B87-0EA1FC059DDE}"/>
              </a:ext>
            </a:extLst>
          </p:cNvPr>
          <p:cNvSpPr txBox="1"/>
          <p:nvPr/>
        </p:nvSpPr>
        <p:spPr>
          <a:xfrm>
            <a:off x="237124" y="2332728"/>
            <a:ext cx="114214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When words with –ción become plural, the extra ‘</a:t>
            </a:r>
            <a:r>
              <a:rPr kumimoji="0" lang="en-GB" sz="2400" b="1" i="0" u="none" strike="noStrike" kern="1200" cap="none" spc="0" normalizeH="0" baseline="0" noProof="0" dirty="0">
                <a:ln>
                  <a:noFill/>
                </a:ln>
                <a:solidFill>
                  <a:srgbClr val="115076"/>
                </a:solidFill>
                <a:effectLst/>
                <a:uLnTx/>
                <a:uFillTx/>
                <a:latin typeface="Century Gothic"/>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means that the stress is now on the penultimate syllable. So, no accent is needed. </a:t>
            </a:r>
          </a:p>
        </p:txBody>
      </p:sp>
      <p:sp>
        <p:nvSpPr>
          <p:cNvPr id="28" name="Rounded Rectangular Callout 27"/>
          <p:cNvSpPr/>
          <p:nvPr/>
        </p:nvSpPr>
        <p:spPr>
          <a:xfrm>
            <a:off x="5473435" y="4210652"/>
            <a:ext cx="5528393" cy="1229648"/>
          </a:xfrm>
          <a:prstGeom prst="wedgeRoundRectCallout">
            <a:avLst>
              <a:gd name="adj1" fmla="val -63039"/>
              <a:gd name="adj2" fmla="val -367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Listen carefully. The stressed syllable doesn’t change </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only the spelling does!</a:t>
            </a:r>
            <a:endParaRPr kumimoji="0" lang="x-none"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9427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iterate type="lt">
                                    <p:tmAbs val="0"/>
                                  </p:iterate>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iterate type="lt">
                                    <p:tmAbs val="0"/>
                                  </p:iterate>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iterate type="lt">
                                    <p:tmAbs val="0"/>
                                  </p:iterate>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animBg="1"/>
      <p:bldP spid="14" grpId="0" animBg="1"/>
      <p:bldP spid="15" grpId="0" animBg="1"/>
      <p:bldP spid="16" grpId="0"/>
      <p:bldP spid="17" grpId="0"/>
      <p:bldP spid="18" grpId="0"/>
      <p:bldP spid="3" grpId="0"/>
      <p:bldP spid="20" grpId="0"/>
      <p:bldP spid="22" grpId="0"/>
      <p:bldP spid="38" grpId="0"/>
      <p:bldP spid="40" grpId="0"/>
      <p:bldP spid="42" grpId="0"/>
      <p:bldP spid="23"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46">
            <a:extLst>
              <a:ext uri="{FF2B5EF4-FFF2-40B4-BE49-F238E27FC236}">
                <a16:creationId xmlns:a16="http://schemas.microsoft.com/office/drawing/2014/main" id="{2F099435-8A7A-4099-AED8-4F342577E4E3}"/>
              </a:ext>
            </a:extLst>
          </p:cNvPr>
          <p:cNvSpPr txBox="1"/>
          <p:nvPr/>
        </p:nvSpPr>
        <p:spPr>
          <a:xfrm>
            <a:off x="7230321" y="3395293"/>
            <a:ext cx="3139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F0EAE28-F60E-4F07-B5AF-98D73097767B}"/>
              </a:ext>
            </a:extLst>
          </p:cNvPr>
          <p:cNvSpPr txBox="1"/>
          <p:nvPr/>
        </p:nvSpPr>
        <p:spPr>
          <a:xfrm>
            <a:off x="218073" y="1142395"/>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cada palabra y escribe las letras que no están.</a:t>
            </a:r>
          </a:p>
        </p:txBody>
      </p:sp>
      <p:sp>
        <p:nvSpPr>
          <p:cNvPr id="8" name="CuadroTexto 15">
            <a:extLst>
              <a:ext uri="{FF2B5EF4-FFF2-40B4-BE49-F238E27FC236}">
                <a16:creationId xmlns:a16="http://schemas.microsoft.com/office/drawing/2014/main" id="{ACA51952-1EE9-433F-AA45-764935118709}"/>
              </a:ext>
            </a:extLst>
          </p:cNvPr>
          <p:cNvSpPr txBox="1"/>
          <p:nvPr/>
        </p:nvSpPr>
        <p:spPr>
          <a:xfrm>
            <a:off x="2887593" y="2316417"/>
            <a:ext cx="25410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emo</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22">
            <a:extLst>
              <a:ext uri="{FF2B5EF4-FFF2-40B4-BE49-F238E27FC236}">
                <a16:creationId xmlns:a16="http://schemas.microsoft.com/office/drawing/2014/main" id="{3D02C438-7E6D-4376-BCDA-C975CE44679F}"/>
              </a:ext>
            </a:extLst>
          </p:cNvPr>
          <p:cNvSpPr txBox="1"/>
          <p:nvPr/>
        </p:nvSpPr>
        <p:spPr>
          <a:xfrm>
            <a:off x="8668676" y="3395292"/>
            <a:ext cx="12016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25B00"/>
                </a:solidFill>
                <a:effectLst/>
                <a:uLnTx/>
                <a:uFillTx/>
                <a:latin typeface="Century Gothic"/>
                <a:ea typeface="+mn-ea"/>
                <a:cs typeface="+mn-cs"/>
              </a:rPr>
              <a:t>ción</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0" name="Action Button: Custom 20">
            <a:hlinkClick r:id="" action="ppaction://noaction" highlightClick="1">
              <a:snd r:embed="rId4" name="emoción.wav"/>
            </a:hlinkClick>
            <a:extLst>
              <a:ext uri="{FF2B5EF4-FFF2-40B4-BE49-F238E27FC236}">
                <a16:creationId xmlns:a16="http://schemas.microsoft.com/office/drawing/2014/main" id="{D98A3B62-81EF-4683-9D3A-AD4464D049DA}"/>
              </a:ext>
            </a:extLst>
          </p:cNvPr>
          <p:cNvSpPr/>
          <p:nvPr/>
        </p:nvSpPr>
        <p:spPr>
          <a:xfrm>
            <a:off x="1961400" y="227098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20">
            <a:hlinkClick r:id="" action="ppaction://noaction" highlightClick="1">
              <a:snd r:embed="rId5" name="situaciones.wav"/>
            </a:hlinkClick>
            <a:extLst>
              <a:ext uri="{FF2B5EF4-FFF2-40B4-BE49-F238E27FC236}">
                <a16:creationId xmlns:a16="http://schemas.microsoft.com/office/drawing/2014/main" id="{8913A450-AEE2-4961-B37D-86B2B542F5BE}"/>
              </a:ext>
            </a:extLst>
          </p:cNvPr>
          <p:cNvSpPr/>
          <p:nvPr/>
        </p:nvSpPr>
        <p:spPr>
          <a:xfrm>
            <a:off x="1961400" y="330955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20">
            <a:hlinkClick r:id="" action="ppaction://noaction" highlightClick="1">
              <a:snd r:embed="rId6" name="intenciones.wav"/>
            </a:hlinkClick>
            <a:extLst>
              <a:ext uri="{FF2B5EF4-FFF2-40B4-BE49-F238E27FC236}">
                <a16:creationId xmlns:a16="http://schemas.microsoft.com/office/drawing/2014/main" id="{38017397-EE2C-4E1D-BB41-9C6851AEC4A0}"/>
              </a:ext>
            </a:extLst>
          </p:cNvPr>
          <p:cNvSpPr/>
          <p:nvPr/>
        </p:nvSpPr>
        <p:spPr>
          <a:xfrm>
            <a:off x="1961400" y="431635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20">
            <a:hlinkClick r:id="" action="ppaction://noaction" highlightClick="1">
              <a:snd r:embed="rId7" name="educación.wav"/>
            </a:hlinkClick>
            <a:extLst>
              <a:ext uri="{FF2B5EF4-FFF2-40B4-BE49-F238E27FC236}">
                <a16:creationId xmlns:a16="http://schemas.microsoft.com/office/drawing/2014/main" id="{F9BED39D-36BC-4B08-88A3-3902B8981E6C}"/>
              </a:ext>
            </a:extLst>
          </p:cNvPr>
          <p:cNvSpPr/>
          <p:nvPr/>
        </p:nvSpPr>
        <p:spPr>
          <a:xfrm>
            <a:off x="1961400" y="535034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20">
            <a:hlinkClick r:id="" action="ppaction://noaction" highlightClick="1">
              <a:snd r:embed="rId8" name="tradiciones.wav"/>
            </a:hlinkClick>
            <a:extLst>
              <a:ext uri="{FF2B5EF4-FFF2-40B4-BE49-F238E27FC236}">
                <a16:creationId xmlns:a16="http://schemas.microsoft.com/office/drawing/2014/main" id="{5201EA91-7855-4D78-B54B-632CBD39CDF6}"/>
              </a:ext>
            </a:extLst>
          </p:cNvPr>
          <p:cNvSpPr/>
          <p:nvPr/>
        </p:nvSpPr>
        <p:spPr>
          <a:xfrm>
            <a:off x="6304128" y="2252709"/>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20">
            <a:hlinkClick r:id="" action="ppaction://noaction" highlightClick="1">
              <a:snd r:embed="rId9" name="información.wav"/>
            </a:hlinkClick>
            <a:extLst>
              <a:ext uri="{FF2B5EF4-FFF2-40B4-BE49-F238E27FC236}">
                <a16:creationId xmlns:a16="http://schemas.microsoft.com/office/drawing/2014/main" id="{CAC5C3F6-FDC7-4CF0-8E49-72498787DC7F}"/>
              </a:ext>
            </a:extLst>
          </p:cNvPr>
          <p:cNvSpPr/>
          <p:nvPr/>
        </p:nvSpPr>
        <p:spPr>
          <a:xfrm>
            <a:off x="6304125" y="3284803"/>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CuadroTexto 40">
            <a:extLst>
              <a:ext uri="{FF2B5EF4-FFF2-40B4-BE49-F238E27FC236}">
                <a16:creationId xmlns:a16="http://schemas.microsoft.com/office/drawing/2014/main" id="{69CF19AE-35A3-4CED-8FF0-03AF3337033F}"/>
              </a:ext>
            </a:extLst>
          </p:cNvPr>
          <p:cNvSpPr txBox="1"/>
          <p:nvPr/>
        </p:nvSpPr>
        <p:spPr>
          <a:xfrm>
            <a:off x="2901995" y="3416900"/>
            <a:ext cx="2531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situa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41">
            <a:extLst>
              <a:ext uri="{FF2B5EF4-FFF2-40B4-BE49-F238E27FC236}">
                <a16:creationId xmlns:a16="http://schemas.microsoft.com/office/drawing/2014/main" id="{0B8F3CC5-B0D6-4710-B5EB-27C50718D5A8}"/>
              </a:ext>
            </a:extLst>
          </p:cNvPr>
          <p:cNvSpPr txBox="1"/>
          <p:nvPr/>
        </p:nvSpPr>
        <p:spPr>
          <a:xfrm>
            <a:off x="2901994" y="4412738"/>
            <a:ext cx="2617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CuadroTexto 42">
            <a:extLst>
              <a:ext uri="{FF2B5EF4-FFF2-40B4-BE49-F238E27FC236}">
                <a16:creationId xmlns:a16="http://schemas.microsoft.com/office/drawing/2014/main" id="{1A237E2A-9B64-4EA4-B80E-746089FDA4F2}"/>
              </a:ext>
            </a:extLst>
          </p:cNvPr>
          <p:cNvSpPr txBox="1"/>
          <p:nvPr/>
        </p:nvSpPr>
        <p:spPr>
          <a:xfrm>
            <a:off x="2887592" y="5392938"/>
            <a:ext cx="30002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educa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Action Button: Custom 20">
            <a:hlinkClick r:id="" action="ppaction://noaction" highlightClick="1">
              <a:snd r:embed="rId10" name="traducción.wav"/>
            </a:hlinkClick>
            <a:extLst>
              <a:ext uri="{FF2B5EF4-FFF2-40B4-BE49-F238E27FC236}">
                <a16:creationId xmlns:a16="http://schemas.microsoft.com/office/drawing/2014/main" id="{DD186CE7-1C6B-47E7-B55F-FD78B8F02AB2}"/>
              </a:ext>
            </a:extLst>
          </p:cNvPr>
          <p:cNvSpPr/>
          <p:nvPr/>
        </p:nvSpPr>
        <p:spPr>
          <a:xfrm>
            <a:off x="6304124" y="4306552"/>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Action Button: Custom 20">
            <a:hlinkClick r:id="" action="ppaction://noaction" highlightClick="1">
              <a:snd r:embed="rId11" name="conversaciones.wav"/>
            </a:hlinkClick>
            <a:extLst>
              <a:ext uri="{FF2B5EF4-FFF2-40B4-BE49-F238E27FC236}">
                <a16:creationId xmlns:a16="http://schemas.microsoft.com/office/drawing/2014/main" id="{EC37A7AC-0084-44BB-886B-8F636F7E9F7E}"/>
              </a:ext>
            </a:extLst>
          </p:cNvPr>
          <p:cNvSpPr/>
          <p:nvPr/>
        </p:nvSpPr>
        <p:spPr>
          <a:xfrm>
            <a:off x="6304125" y="5310873"/>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CuadroTexto 45">
            <a:extLst>
              <a:ext uri="{FF2B5EF4-FFF2-40B4-BE49-F238E27FC236}">
                <a16:creationId xmlns:a16="http://schemas.microsoft.com/office/drawing/2014/main" id="{D6F84464-7AEB-4C79-B832-85B1E330844E}"/>
              </a:ext>
            </a:extLst>
          </p:cNvPr>
          <p:cNvSpPr txBox="1"/>
          <p:nvPr/>
        </p:nvSpPr>
        <p:spPr>
          <a:xfrm>
            <a:off x="7261457" y="4395398"/>
            <a:ext cx="29610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traduc</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CuadroTexto 47">
            <a:extLst>
              <a:ext uri="{FF2B5EF4-FFF2-40B4-BE49-F238E27FC236}">
                <a16:creationId xmlns:a16="http://schemas.microsoft.com/office/drawing/2014/main" id="{2A5795CF-1A5D-4B9B-84A1-6EA632E6C80C}"/>
              </a:ext>
            </a:extLst>
          </p:cNvPr>
          <p:cNvSpPr txBox="1"/>
          <p:nvPr/>
        </p:nvSpPr>
        <p:spPr>
          <a:xfrm>
            <a:off x="7230321" y="2266639"/>
            <a:ext cx="39998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CuadroTexto 48">
            <a:extLst>
              <a:ext uri="{FF2B5EF4-FFF2-40B4-BE49-F238E27FC236}">
                <a16:creationId xmlns:a16="http://schemas.microsoft.com/office/drawing/2014/main" id="{5FC637A6-BB9D-422F-BB7F-8C8053C2C7BD}"/>
              </a:ext>
            </a:extLst>
          </p:cNvPr>
          <p:cNvSpPr txBox="1"/>
          <p:nvPr/>
        </p:nvSpPr>
        <p:spPr>
          <a:xfrm>
            <a:off x="7261457" y="5392938"/>
            <a:ext cx="34628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conversa_______</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4E891009-9F16-402A-9C9D-4BCF652C3B92}"/>
              </a:ext>
            </a:extLst>
          </p:cNvPr>
          <p:cNvSpPr txBox="1"/>
          <p:nvPr/>
        </p:nvSpPr>
        <p:spPr>
          <a:xfrm>
            <a:off x="9117474" y="5392938"/>
            <a:ext cx="147668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25B00"/>
                </a:solidFill>
                <a:effectLst/>
                <a:uLnTx/>
                <a:uFillTx/>
                <a:latin typeface="Century Gothic"/>
                <a:ea typeface="+mn-ea"/>
                <a:cs typeface="+mn-cs"/>
              </a:rPr>
              <a:t>ciones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1" name="TextBox 5">
            <a:extLst>
              <a:ext uri="{FF2B5EF4-FFF2-40B4-BE49-F238E27FC236}">
                <a16:creationId xmlns:a16="http://schemas.microsoft.com/office/drawing/2014/main" id="{7ADDCC9F-C9D7-4054-9043-593025A3CBE8}"/>
              </a:ext>
            </a:extLst>
          </p:cNvPr>
          <p:cNvSpPr txBox="1"/>
          <p:nvPr/>
        </p:nvSpPr>
        <p:spPr>
          <a:xfrm>
            <a:off x="218074" y="1612012"/>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Ahora pronuncia las palabras con un compañero.</a:t>
            </a:r>
          </a:p>
        </p:txBody>
      </p:sp>
      <p:sp>
        <p:nvSpPr>
          <p:cNvPr id="83" name="CuadroTexto 22">
            <a:extLst>
              <a:ext uri="{FF2B5EF4-FFF2-40B4-BE49-F238E27FC236}">
                <a16:creationId xmlns:a16="http://schemas.microsoft.com/office/drawing/2014/main" id="{BFEEDD26-AD60-466C-940D-DB2732F4B484}"/>
              </a:ext>
            </a:extLst>
          </p:cNvPr>
          <p:cNvSpPr txBox="1"/>
          <p:nvPr/>
        </p:nvSpPr>
        <p:spPr>
          <a:xfrm>
            <a:off x="4218994" y="5392938"/>
            <a:ext cx="105189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25B00"/>
                </a:solidFill>
                <a:effectLst/>
                <a:uLnTx/>
                <a:uFillTx/>
                <a:latin typeface="Century Gothic"/>
                <a:ea typeface="+mn-ea"/>
                <a:cs typeface="+mn-cs"/>
              </a:rPr>
              <a:t>ción</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84" name="CuadroTexto 22">
            <a:extLst>
              <a:ext uri="{FF2B5EF4-FFF2-40B4-BE49-F238E27FC236}">
                <a16:creationId xmlns:a16="http://schemas.microsoft.com/office/drawing/2014/main" id="{84A6B52A-9CE8-4D51-BC74-07E46C0B3AC5}"/>
              </a:ext>
            </a:extLst>
          </p:cNvPr>
          <p:cNvSpPr txBox="1"/>
          <p:nvPr/>
        </p:nvSpPr>
        <p:spPr>
          <a:xfrm>
            <a:off x="8591529" y="4395397"/>
            <a:ext cx="105189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25B00"/>
                </a:solidFill>
                <a:effectLst/>
                <a:uLnTx/>
                <a:uFillTx/>
                <a:latin typeface="Century Gothic"/>
                <a:ea typeface="+mn-ea"/>
                <a:cs typeface="+mn-cs"/>
              </a:rPr>
              <a:t>ción</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85" name="CuadroTexto 22">
            <a:extLst>
              <a:ext uri="{FF2B5EF4-FFF2-40B4-BE49-F238E27FC236}">
                <a16:creationId xmlns:a16="http://schemas.microsoft.com/office/drawing/2014/main" id="{E49F2E7C-26E7-4188-BBA9-1F04C8036DF8}"/>
              </a:ext>
            </a:extLst>
          </p:cNvPr>
          <p:cNvSpPr txBox="1"/>
          <p:nvPr/>
        </p:nvSpPr>
        <p:spPr>
          <a:xfrm>
            <a:off x="3726114" y="2316416"/>
            <a:ext cx="12839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25B00"/>
                </a:solidFill>
                <a:effectLst/>
                <a:uLnTx/>
                <a:uFillTx/>
                <a:latin typeface="Century Gothic"/>
                <a:ea typeface="+mn-ea"/>
                <a:cs typeface="+mn-cs"/>
              </a:rPr>
              <a:t>ción</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86" name="CuadroTexto 29">
            <a:extLst>
              <a:ext uri="{FF2B5EF4-FFF2-40B4-BE49-F238E27FC236}">
                <a16:creationId xmlns:a16="http://schemas.microsoft.com/office/drawing/2014/main" id="{AA8ECA4A-61C8-459C-A7C8-40024C6599A8}"/>
              </a:ext>
            </a:extLst>
          </p:cNvPr>
          <p:cNvSpPr txBox="1"/>
          <p:nvPr/>
        </p:nvSpPr>
        <p:spPr>
          <a:xfrm>
            <a:off x="8033544" y="2266639"/>
            <a:ext cx="16971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25B00"/>
                </a:solidFill>
                <a:effectLst/>
                <a:uLnTx/>
                <a:uFillTx/>
                <a:latin typeface="Century Gothic"/>
                <a:ea typeface="+mn-ea"/>
                <a:cs typeface="+mn-cs"/>
              </a:rPr>
              <a:t>ciones</a:t>
            </a:r>
            <a:endParaRPr kumimoji="0" lang="en-GB" sz="3200" b="0" i="0" u="none" strike="noStrike" kern="1200" cap="none" spc="0" normalizeH="0" baseline="0" noProof="0" dirty="0">
              <a:ln>
                <a:noFill/>
              </a:ln>
              <a:solidFill>
                <a:srgbClr val="E25B00"/>
              </a:solidFill>
              <a:effectLst/>
              <a:uLnTx/>
              <a:uFillTx/>
              <a:latin typeface="Century Gothic"/>
              <a:ea typeface="+mn-ea"/>
              <a:cs typeface="+mn-cs"/>
            </a:endParaRPr>
          </a:p>
        </p:txBody>
      </p:sp>
      <p:sp>
        <p:nvSpPr>
          <p:cNvPr id="88" name="CuadroTexto 29">
            <a:extLst>
              <a:ext uri="{FF2B5EF4-FFF2-40B4-BE49-F238E27FC236}">
                <a16:creationId xmlns:a16="http://schemas.microsoft.com/office/drawing/2014/main" id="{5252D8A5-66CD-47E6-9034-4B1AB1FE9DB4}"/>
              </a:ext>
            </a:extLst>
          </p:cNvPr>
          <p:cNvSpPr txBox="1"/>
          <p:nvPr/>
        </p:nvSpPr>
        <p:spPr>
          <a:xfrm>
            <a:off x="3794198" y="3421576"/>
            <a:ext cx="147668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25B00"/>
                </a:solidFill>
                <a:effectLst/>
                <a:uLnTx/>
                <a:uFillTx/>
                <a:latin typeface="Century Gothic" panose="020F0302020204030204"/>
                <a:ea typeface="+mn-ea"/>
                <a:cs typeface="+mn-cs"/>
              </a:rPr>
              <a:t>ciones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0" name="CuadroTexto 29">
            <a:extLst>
              <a:ext uri="{FF2B5EF4-FFF2-40B4-BE49-F238E27FC236}">
                <a16:creationId xmlns:a16="http://schemas.microsoft.com/office/drawing/2014/main" id="{008328D5-4343-4B6C-BF57-6DEB2B1B9BD8}"/>
              </a:ext>
            </a:extLst>
          </p:cNvPr>
          <p:cNvSpPr txBox="1"/>
          <p:nvPr/>
        </p:nvSpPr>
        <p:spPr>
          <a:xfrm>
            <a:off x="3871975" y="4417414"/>
            <a:ext cx="147668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25B00"/>
                </a:solidFill>
                <a:effectLst/>
                <a:uLnTx/>
                <a:uFillTx/>
                <a:latin typeface="Century Gothic" panose="020F0302020204030204"/>
                <a:ea typeface="+mn-ea"/>
                <a:cs typeface="+mn-cs"/>
              </a:rPr>
              <a:t>ciones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831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4" name="Rounded Rectangle 11" descr="background rectangle&#10;">
            <a:extLst>
              <a:ext uri="{FF2B5EF4-FFF2-40B4-BE49-F238E27FC236}">
                <a16:creationId xmlns:a16="http://schemas.microsoft.com/office/drawing/2014/main" id="{04325447-961F-E24F-9BC0-A4A466848918}"/>
              </a:ext>
            </a:extLst>
          </p:cNvPr>
          <p:cNvSpPr/>
          <p:nvPr/>
        </p:nvSpPr>
        <p:spPr>
          <a:xfrm>
            <a:off x="9676245" y="211873"/>
            <a:ext cx="2340972" cy="38723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ítulo 5">
            <a:extLst>
              <a:ext uri="{FF2B5EF4-FFF2-40B4-BE49-F238E27FC236}">
                <a16:creationId xmlns:a16="http://schemas.microsoft.com/office/drawing/2014/main" id="{006F94D8-72CC-B545-96B4-B76D572B585A}"/>
              </a:ext>
            </a:extLst>
          </p:cNvPr>
          <p:cNvSpPr txBox="1">
            <a:spLocks/>
          </p:cNvSpPr>
          <p:nvPr/>
        </p:nvSpPr>
        <p:spPr>
          <a:xfrm>
            <a:off x="9676245" y="146910"/>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6" name="CuadroTexto 15">
            <a:extLst>
              <a:ext uri="{FF2B5EF4-FFF2-40B4-BE49-F238E27FC236}">
                <a16:creationId xmlns:a16="http://schemas.microsoft.com/office/drawing/2014/main" id="{E2F554C1-5599-F548-AE7A-C55CF331B27D}"/>
              </a:ext>
            </a:extLst>
          </p:cNvPr>
          <p:cNvSpPr txBox="1"/>
          <p:nvPr/>
        </p:nvSpPr>
        <p:spPr>
          <a:xfrm>
            <a:off x="82284" y="2421893"/>
            <a:ext cx="117217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Read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sentence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aloud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257DED7D-E877-2C4F-A06A-A4CB25E5E2DE}"/>
              </a:ext>
            </a:extLst>
          </p:cNvPr>
          <p:cNvSpPr txBox="1"/>
          <p:nvPr/>
        </p:nvSpPr>
        <p:spPr>
          <a:xfrm>
            <a:off x="82284" y="2980125"/>
            <a:ext cx="119349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L</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isten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and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write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down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each</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sentence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including</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ending</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ción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focusing</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whether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have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not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Llamada ovalada 2">
            <a:extLst>
              <a:ext uri="{FF2B5EF4-FFF2-40B4-BE49-F238E27FC236}">
                <a16:creationId xmlns:a16="http://schemas.microsoft.com/office/drawing/2014/main" id="{0E3C64FB-6357-0E4D-A962-CC4C9903448B}"/>
              </a:ext>
            </a:extLst>
          </p:cNvPr>
          <p:cNvSpPr/>
          <p:nvPr/>
        </p:nvSpPr>
        <p:spPr>
          <a:xfrm>
            <a:off x="1024724" y="4448715"/>
            <a:ext cx="4599708" cy="1246909"/>
          </a:xfrm>
          <a:prstGeom prst="wedgeEllipseCallout">
            <a:avLst>
              <a:gd name="adj1" fmla="val -60430"/>
              <a:gd name="adj2" fmla="val 8250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203864"/>
                </a:solidFill>
                <a:effectLst/>
                <a:uLnTx/>
                <a:uFillTx/>
                <a:latin typeface="Century Gothic"/>
                <a:ea typeface="+mn-ea"/>
                <a:cs typeface="+mn-cs"/>
              </a:rPr>
              <a:t>Quiero una traducción del libro sobre tradiciones.</a:t>
            </a:r>
          </a:p>
        </p:txBody>
      </p:sp>
      <p:sp>
        <p:nvSpPr>
          <p:cNvPr id="20" name="CuadroTexto 19">
            <a:extLst>
              <a:ext uri="{FF2B5EF4-FFF2-40B4-BE49-F238E27FC236}">
                <a16:creationId xmlns:a16="http://schemas.microsoft.com/office/drawing/2014/main" id="{3F62988F-A4B9-FB4C-9E1D-E50BE04FDD0D}"/>
              </a:ext>
            </a:extLst>
          </p:cNvPr>
          <p:cNvSpPr txBox="1"/>
          <p:nvPr/>
        </p:nvSpPr>
        <p:spPr>
          <a:xfrm>
            <a:off x="2420875" y="3902601"/>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AC49C5A1-3F6B-444D-9CB8-046FD483DAED}"/>
              </a:ext>
            </a:extLst>
          </p:cNvPr>
          <p:cNvSpPr txBox="1"/>
          <p:nvPr/>
        </p:nvSpPr>
        <p:spPr>
          <a:xfrm>
            <a:off x="8304057" y="3719936"/>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7" name="Tabla 26">
            <a:extLst>
              <a:ext uri="{FF2B5EF4-FFF2-40B4-BE49-F238E27FC236}">
                <a16:creationId xmlns:a16="http://schemas.microsoft.com/office/drawing/2014/main" id="{4021150F-1B24-A442-AC41-B1B6E4362776}"/>
              </a:ext>
            </a:extLst>
          </p:cNvPr>
          <p:cNvGraphicFramePr>
            <a:graphicFrameLocks noGrp="1"/>
          </p:cNvGraphicFramePr>
          <p:nvPr/>
        </p:nvGraphicFramePr>
        <p:xfrm>
          <a:off x="5943178" y="4159213"/>
          <a:ext cx="5666508" cy="1996658"/>
        </p:xfrm>
        <a:graphic>
          <a:graphicData uri="http://schemas.openxmlformats.org/drawingml/2006/table">
            <a:tbl>
              <a:tblPr firstRow="1" bandRow="1">
                <a:tableStyleId>{5DA37D80-6434-44D0-A028-1B22A696006F}</a:tableStyleId>
              </a:tblPr>
              <a:tblGrid>
                <a:gridCol w="1602303">
                  <a:extLst>
                    <a:ext uri="{9D8B030D-6E8A-4147-A177-3AD203B41FA5}">
                      <a16:colId xmlns:a16="http://schemas.microsoft.com/office/drawing/2014/main" val="1151975631"/>
                    </a:ext>
                  </a:extLst>
                </a:gridCol>
                <a:gridCol w="4064205">
                  <a:extLst>
                    <a:ext uri="{9D8B030D-6E8A-4147-A177-3AD203B41FA5}">
                      <a16:colId xmlns:a16="http://schemas.microsoft.com/office/drawing/2014/main" val="3411200972"/>
                    </a:ext>
                  </a:extLst>
                </a:gridCol>
              </a:tblGrid>
              <a:tr h="1120486">
                <a:tc>
                  <a:txBody>
                    <a:bodyPr/>
                    <a:lstStyle/>
                    <a:p>
                      <a:pPr algn="ctr"/>
                      <a:r>
                        <a:rPr lang="x-none" sz="2000" b="0" dirty="0">
                          <a:solidFill>
                            <a:srgbClr val="203864"/>
                          </a:solidFill>
                        </a:rPr>
                        <a:t>Frases</a:t>
                      </a:r>
                    </a:p>
                  </a:txBody>
                  <a:tcPr anchor="ctr">
                    <a:lnL w="12700" cap="flat" cmpd="sng" algn="ctr">
                      <a:solidFill>
                        <a:srgbClr val="E66700"/>
                      </a:solidFill>
                      <a:prstDash val="solid"/>
                      <a:round/>
                      <a:headEnd type="none" w="med" len="med"/>
                      <a:tailEnd type="none" w="med" len="med"/>
                    </a:lnL>
                  </a:tcPr>
                </a:tc>
                <a:tc>
                  <a:txBody>
                    <a:bodyPr/>
                    <a:lstStyle/>
                    <a:p>
                      <a:pPr algn="ctr"/>
                      <a:endParaRPr lang="x-none" sz="2000" b="0" dirty="0">
                        <a:solidFill>
                          <a:srgbClr val="203864"/>
                        </a:solidFill>
                      </a:endParaRPr>
                    </a:p>
                    <a:p>
                      <a:pPr algn="ctr"/>
                      <a:r>
                        <a:rPr lang="x-none" sz="2000" b="0" dirty="0">
                          <a:solidFill>
                            <a:srgbClr val="203864"/>
                          </a:solidFill>
                        </a:rPr>
                        <a:t>Las frases de mi compañero/a</a:t>
                      </a:r>
                    </a:p>
                    <a:p>
                      <a:pPr algn="ctr"/>
                      <a:endParaRPr lang="x-none" sz="2000" b="0" dirty="0">
                        <a:solidFill>
                          <a:srgbClr val="203864"/>
                        </a:solidFill>
                      </a:endParaRPr>
                    </a:p>
                  </a:txBody>
                  <a:tcPr anchor="ctr"/>
                </a:tc>
                <a:extLst>
                  <a:ext uri="{0D108BD9-81ED-4DB2-BD59-A6C34878D82A}">
                    <a16:rowId xmlns:a16="http://schemas.microsoft.com/office/drawing/2014/main" val="1592483125"/>
                  </a:ext>
                </a:extLst>
              </a:tr>
              <a:tr h="876172">
                <a:tc>
                  <a:txBody>
                    <a:bodyPr/>
                    <a:lstStyle/>
                    <a:p>
                      <a:r>
                        <a:rPr lang="x-none" sz="2000" b="1" dirty="0">
                          <a:solidFill>
                            <a:srgbClr val="203864"/>
                          </a:solidFill>
                        </a:rPr>
                        <a:t>1</a:t>
                      </a:r>
                    </a:p>
                  </a:txBody>
                  <a:tcPr anchor="ctr" anchorCtr="1"/>
                </a:tc>
                <a:tc>
                  <a:txBody>
                    <a:bodyPr/>
                    <a:lstStyle/>
                    <a:p>
                      <a:r>
                        <a:rPr lang="es-ES" sz="2000" dirty="0">
                          <a:solidFill>
                            <a:srgbClr val="203864"/>
                          </a:solidFill>
                        </a:rPr>
                        <a:t>Quiero una traducción del libro sobre tradiciones.</a:t>
                      </a:r>
                    </a:p>
                  </a:txBody>
                  <a:tcPr anchor="ctr" anchorCtr="1"/>
                </a:tc>
                <a:extLst>
                  <a:ext uri="{0D108BD9-81ED-4DB2-BD59-A6C34878D82A}">
                    <a16:rowId xmlns:a16="http://schemas.microsoft.com/office/drawing/2014/main" val="103506231"/>
                  </a:ext>
                </a:extLst>
              </a:tr>
            </a:tbl>
          </a:graphicData>
        </a:graphic>
      </p:graphicFrame>
      <p:pic>
        <p:nvPicPr>
          <p:cNvPr id="28" name="Imagen 27">
            <a:extLst>
              <a:ext uri="{FF2B5EF4-FFF2-40B4-BE49-F238E27FC236}">
                <a16:creationId xmlns:a16="http://schemas.microsoft.com/office/drawing/2014/main" id="{EBF4B0B7-5050-9643-A23C-610B5EB18F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8778" y="4536024"/>
            <a:ext cx="1233251" cy="982254"/>
          </a:xfrm>
          <a:prstGeom prst="rect">
            <a:avLst/>
          </a:prstGeom>
        </p:spPr>
      </p:pic>
      <p:sp>
        <p:nvSpPr>
          <p:cNvPr id="19" name="TextBox 2">
            <a:extLst>
              <a:ext uri="{FF2B5EF4-FFF2-40B4-BE49-F238E27FC236}">
                <a16:creationId xmlns:a16="http://schemas.microsoft.com/office/drawing/2014/main" id="{FD28914F-018A-EB4C-A3CF-8A8887B4618A}"/>
              </a:ext>
            </a:extLst>
          </p:cNvPr>
          <p:cNvSpPr txBox="1"/>
          <p:nvPr/>
        </p:nvSpPr>
        <p:spPr>
          <a:xfrm>
            <a:off x="93441" y="1153074"/>
            <a:ext cx="119237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words with final syllable stress that end in ‘n’ or ‘s’ have an accent</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on the stressed vowel (e.g.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opción</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If the stress is on the penultimate syllable (e.g.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opciones</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there is no accent. </a:t>
            </a:r>
          </a:p>
        </p:txBody>
      </p:sp>
    </p:spTree>
    <p:extLst>
      <p:ext uri="{BB962C8B-B14F-4D97-AF65-F5344CB8AC3E}">
        <p14:creationId xmlns:p14="http://schemas.microsoft.com/office/powerpoint/2010/main" val="181925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20" grpId="0"/>
      <p:bldP spid="2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solidFill>
                  <a:srgbClr val="002060"/>
                </a:solidFill>
              </a:rPr>
              <a:t>Persona A</a:t>
            </a:r>
            <a:endParaRPr lang="x-none" sz="2400" dirty="0">
              <a:solidFill>
                <a:srgbClr val="002060"/>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137121" y="640079"/>
          <a:ext cx="5721626" cy="5474900"/>
        </p:xfrm>
        <a:graphic>
          <a:graphicData uri="http://schemas.openxmlformats.org/drawingml/2006/table">
            <a:tbl>
              <a:tblPr firstRow="1" bandRow="1">
                <a:tableStyleId>{5DA37D80-6434-44D0-A028-1B22A696006F}</a:tableStyleId>
              </a:tblPr>
              <a:tblGrid>
                <a:gridCol w="510579">
                  <a:extLst>
                    <a:ext uri="{9D8B030D-6E8A-4147-A177-3AD203B41FA5}">
                      <a16:colId xmlns:a16="http://schemas.microsoft.com/office/drawing/2014/main" val="4036513689"/>
                    </a:ext>
                  </a:extLst>
                </a:gridCol>
                <a:gridCol w="5211047">
                  <a:extLst>
                    <a:ext uri="{9D8B030D-6E8A-4147-A177-3AD203B41FA5}">
                      <a16:colId xmlns:a16="http://schemas.microsoft.com/office/drawing/2014/main" val="194095337"/>
                    </a:ext>
                  </a:extLst>
                </a:gridCol>
              </a:tblGrid>
              <a:tr h="672730">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Mis frases</a:t>
                      </a:r>
                    </a:p>
                  </a:txBody>
                  <a:tcPr anchor="ctr"/>
                </a:tc>
                <a:extLst>
                  <a:ext uri="{0D108BD9-81ED-4DB2-BD59-A6C34878D82A}">
                    <a16:rowId xmlns:a16="http://schemas.microsoft.com/office/drawing/2014/main" val="2059097406"/>
                  </a:ext>
                </a:extLst>
              </a:tr>
              <a:tr h="882752">
                <a:tc>
                  <a:txBody>
                    <a:bodyPr/>
                    <a:lstStyle/>
                    <a:p>
                      <a:r>
                        <a:rPr lang="x-none" sz="2200" b="1" dirty="0">
                          <a:solidFill>
                            <a:srgbClr val="203864"/>
                          </a:solidFill>
                        </a:rPr>
                        <a:t>1</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2183986981"/>
                  </a:ext>
                </a:extLst>
              </a:tr>
              <a:tr h="882752">
                <a:tc>
                  <a:txBody>
                    <a:bodyPr/>
                    <a:lstStyle/>
                    <a:p>
                      <a:r>
                        <a:rPr lang="x-none" sz="2200" b="1" dirty="0">
                          <a:solidFill>
                            <a:srgbClr val="203864"/>
                          </a:solidFill>
                        </a:rPr>
                        <a:t>2</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118756728"/>
                  </a:ext>
                </a:extLst>
              </a:tr>
              <a:tr h="882752">
                <a:tc>
                  <a:txBody>
                    <a:bodyPr/>
                    <a:lstStyle/>
                    <a:p>
                      <a:r>
                        <a:rPr lang="x-none"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1271162">
                <a:tc>
                  <a:txBody>
                    <a:bodyPr/>
                    <a:lstStyle/>
                    <a:p>
                      <a:r>
                        <a:rPr lang="x-none"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882752">
                <a:tc>
                  <a:txBody>
                    <a:bodyPr/>
                    <a:lstStyle/>
                    <a:p>
                      <a:r>
                        <a:rPr lang="x-none"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nvGraphicFramePr>
        <p:xfrm>
          <a:off x="6290313" y="640077"/>
          <a:ext cx="5783942" cy="5474900"/>
        </p:xfrm>
        <a:graphic>
          <a:graphicData uri="http://schemas.openxmlformats.org/drawingml/2006/table">
            <a:tbl>
              <a:tblPr firstRow="1" bandRow="1">
                <a:tableStyleId>{5DA37D80-6434-44D0-A028-1B22A696006F}</a:tableStyleId>
              </a:tblPr>
              <a:tblGrid>
                <a:gridCol w="548637">
                  <a:extLst>
                    <a:ext uri="{9D8B030D-6E8A-4147-A177-3AD203B41FA5}">
                      <a16:colId xmlns:a16="http://schemas.microsoft.com/office/drawing/2014/main" val="4036513689"/>
                    </a:ext>
                  </a:extLst>
                </a:gridCol>
                <a:gridCol w="5235305">
                  <a:extLst>
                    <a:ext uri="{9D8B030D-6E8A-4147-A177-3AD203B41FA5}">
                      <a16:colId xmlns:a16="http://schemas.microsoft.com/office/drawing/2014/main" val="194095337"/>
                    </a:ext>
                  </a:extLst>
                </a:gridCol>
              </a:tblGrid>
              <a:tr h="733815">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Mis frases</a:t>
                      </a:r>
                    </a:p>
                  </a:txBody>
                  <a:tcPr anchor="ctr"/>
                </a:tc>
                <a:extLst>
                  <a:ext uri="{0D108BD9-81ED-4DB2-BD59-A6C34878D82A}">
                    <a16:rowId xmlns:a16="http://schemas.microsoft.com/office/drawing/2014/main" val="2059097406"/>
                  </a:ext>
                </a:extLst>
              </a:tr>
              <a:tr h="1154771">
                <a:tc>
                  <a:txBody>
                    <a:bodyPr/>
                    <a:lstStyle/>
                    <a:p>
                      <a:r>
                        <a:rPr lang="x-none" sz="2200" b="1" dirty="0">
                          <a:solidFill>
                            <a:srgbClr val="203864"/>
                          </a:solidFill>
                        </a:rPr>
                        <a:t>1</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2183986981"/>
                  </a:ext>
                </a:extLst>
              </a:tr>
              <a:tr h="865855">
                <a:tc>
                  <a:txBody>
                    <a:bodyPr/>
                    <a:lstStyle/>
                    <a:p>
                      <a:r>
                        <a:rPr lang="x-none" sz="2200" b="1" dirty="0">
                          <a:solidFill>
                            <a:srgbClr val="203864"/>
                          </a:solidFill>
                        </a:rPr>
                        <a:t>2</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118756728"/>
                  </a:ext>
                </a:extLst>
              </a:tr>
              <a:tr h="720926">
                <a:tc>
                  <a:txBody>
                    <a:bodyPr/>
                    <a:lstStyle/>
                    <a:p>
                      <a:r>
                        <a:rPr lang="x-none"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933041">
                <a:tc>
                  <a:txBody>
                    <a:bodyPr/>
                    <a:lstStyle/>
                    <a:p>
                      <a:r>
                        <a:rPr lang="x-none"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1066492">
                <a:tc>
                  <a:txBody>
                    <a:bodyPr/>
                    <a:lstStyle/>
                    <a:p>
                      <a:r>
                        <a:rPr lang="x-none"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a:t>
            </a:r>
            <a:endParaRPr kumimoji="0" lang="x-none"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Rectangle 3"/>
          <p:cNvSpPr/>
          <p:nvPr/>
        </p:nvSpPr>
        <p:spPr>
          <a:xfrm>
            <a:off x="691910" y="1343652"/>
            <a:ext cx="444707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Quiero imprimir los billetes en la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estación</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a:t>
            </a:r>
          </a:p>
        </p:txBody>
      </p:sp>
      <p:sp>
        <p:nvSpPr>
          <p:cNvPr id="6" name="Rectangle 5"/>
          <p:cNvSpPr/>
          <p:nvPr/>
        </p:nvSpPr>
        <p:spPr>
          <a:xfrm>
            <a:off x="674779" y="2264888"/>
            <a:ext cx="505976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Cuando estoy contento siempre quiero empezar una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conversación</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a:t>
            </a:r>
          </a:p>
        </p:txBody>
      </p:sp>
      <p:sp>
        <p:nvSpPr>
          <p:cNvPr id="7" name="Rectangle 6"/>
          <p:cNvSpPr/>
          <p:nvPr/>
        </p:nvSpPr>
        <p:spPr>
          <a:xfrm>
            <a:off x="684043" y="3100756"/>
            <a:ext cx="5077351"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Generalmente, en una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situación</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así damos muchas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opciones</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a:t>
            </a:r>
          </a:p>
        </p:txBody>
      </p:sp>
      <p:sp>
        <p:nvSpPr>
          <p:cNvPr id="9" name="Rectangle 8"/>
          <p:cNvSpPr/>
          <p:nvPr/>
        </p:nvSpPr>
        <p:spPr>
          <a:xfrm>
            <a:off x="691910" y="4021992"/>
            <a:ext cx="4919442"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Queremos una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traducción</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del diálogo corto en la película de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acción</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a:t>
            </a:r>
          </a:p>
        </p:txBody>
      </p:sp>
      <p:sp>
        <p:nvSpPr>
          <p:cNvPr id="10" name="Rectangle 9"/>
          <p:cNvSpPr/>
          <p:nvPr/>
        </p:nvSpPr>
        <p:spPr>
          <a:xfrm>
            <a:off x="710891" y="5245604"/>
            <a:ext cx="502365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Los dos países comparten las mismas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tradiciones</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a:t>
            </a:r>
          </a:p>
        </p:txBody>
      </p:sp>
      <p:sp>
        <p:nvSpPr>
          <p:cNvPr id="11" name="Rectangle 10"/>
          <p:cNvSpPr/>
          <p:nvPr/>
        </p:nvSpPr>
        <p:spPr>
          <a:xfrm>
            <a:off x="6849762" y="1383329"/>
            <a:ext cx="5078901"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Tenemos la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intención</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de elegir una bicicleta según la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información</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de la revista.</a:t>
            </a:r>
          </a:p>
        </p:txBody>
      </p:sp>
      <p:sp>
        <p:nvSpPr>
          <p:cNvPr id="12" name="Rectangle 11"/>
          <p:cNvSpPr/>
          <p:nvPr/>
        </p:nvSpPr>
        <p:spPr>
          <a:xfrm>
            <a:off x="6849762" y="2546606"/>
            <a:ext cx="474895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No puedo describir la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sensación </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de</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 </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ganar un premio importante.</a:t>
            </a:r>
          </a:p>
        </p:txBody>
      </p:sp>
      <p:sp>
        <p:nvSpPr>
          <p:cNvPr id="13" name="Rectangle 12"/>
          <p:cNvSpPr/>
          <p:nvPr/>
        </p:nvSpPr>
        <p:spPr>
          <a:xfrm>
            <a:off x="6849762" y="3371328"/>
            <a:ext cx="474895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El apoyo del profesor es una parte de la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educación</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a:t>
            </a:r>
          </a:p>
        </p:txBody>
      </p:sp>
      <p:sp>
        <p:nvSpPr>
          <p:cNvPr id="14" name="Rectangle 13"/>
          <p:cNvSpPr/>
          <p:nvPr/>
        </p:nvSpPr>
        <p:spPr>
          <a:xfrm>
            <a:off x="6849762" y="4191269"/>
            <a:ext cx="519777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El fútbol es un deporte con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emociones</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muy fuertes.</a:t>
            </a:r>
          </a:p>
        </p:txBody>
      </p:sp>
      <p:sp>
        <p:nvSpPr>
          <p:cNvPr id="15" name="Rectangle 14"/>
          <p:cNvSpPr/>
          <p:nvPr/>
        </p:nvSpPr>
        <p:spPr>
          <a:xfrm>
            <a:off x="6849762" y="5032231"/>
            <a:ext cx="5432917"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Finalmente, elijo hacer una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presentación</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sobre las </a:t>
            </a:r>
            <a:r>
              <a:rPr kumimoji="0" lang="es-ES" sz="2200" b="1" i="0" u="none" strike="noStrike" kern="1200" cap="none" spc="0" normalizeH="0" baseline="0" noProof="0" dirty="0">
                <a:ln>
                  <a:noFill/>
                </a:ln>
                <a:solidFill>
                  <a:srgbClr val="203864"/>
                </a:solidFill>
                <a:effectLst/>
                <a:uLnTx/>
                <a:uFillTx/>
                <a:latin typeface="Century Gothic"/>
                <a:ea typeface="+mn-ea"/>
                <a:cs typeface="+mn-cs"/>
              </a:rPr>
              <a:t>revoluciones</a:t>
            </a:r>
            <a:r>
              <a:rPr kumimoji="0" lang="es-ES" sz="2200" b="0" i="0" u="none" strike="noStrike" kern="1200" cap="none" spc="0" normalizeH="0" baseline="0" noProof="0" dirty="0">
                <a:ln>
                  <a:noFill/>
                </a:ln>
                <a:solidFill>
                  <a:srgbClr val="203864"/>
                </a:solidFill>
                <a:effectLst/>
                <a:uLnTx/>
                <a:uFillTx/>
                <a:latin typeface="Century Gothic"/>
                <a:ea typeface="+mn-ea"/>
                <a:cs typeface="+mn-cs"/>
              </a:rPr>
              <a:t> en el mundo.</a:t>
            </a:r>
          </a:p>
        </p:txBody>
      </p:sp>
    </p:spTree>
    <p:extLst>
      <p:ext uri="{BB962C8B-B14F-4D97-AF65-F5344CB8AC3E}">
        <p14:creationId xmlns:p14="http://schemas.microsoft.com/office/powerpoint/2010/main" val="380163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983896" cy="867128"/>
          </a:xfrm>
          <a:prstGeom prst="rect">
            <a:avLst/>
          </a:prstGeom>
        </p:spPr>
      </p:pic>
      <p:sp>
        <p:nvSpPr>
          <p:cNvPr id="2" name="Title 1"/>
          <p:cNvSpPr>
            <a:spLocks noGrp="1"/>
          </p:cNvSpPr>
          <p:nvPr>
            <p:ph type="title"/>
          </p:nvPr>
        </p:nvSpPr>
        <p:spPr>
          <a:xfrm>
            <a:off x="82285" y="0"/>
            <a:ext cx="6811039" cy="1325563"/>
          </a:xfrm>
        </p:spPr>
        <p:txBody>
          <a:bodyPr>
            <a:normAutofit/>
          </a:bodyPr>
          <a:lstStyle/>
          <a:p>
            <a:r>
              <a:rPr lang="en-US" sz="3600" dirty="0">
                <a:solidFill>
                  <a:prstClr val="white"/>
                </a:solidFill>
              </a:rPr>
              <a:t>Penultimate </a:t>
            </a:r>
            <a:r>
              <a:rPr lang="en-GB" sz="3600" dirty="0">
                <a:solidFill>
                  <a:prstClr val="white"/>
                </a:solidFill>
              </a:rPr>
              <a:t>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2512625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983896" cy="867128"/>
          </a:xfrm>
          <a:prstGeom prst="rect">
            <a:avLst/>
          </a:prstGeom>
        </p:spPr>
      </p:pic>
      <p:sp>
        <p:nvSpPr>
          <p:cNvPr id="2" name="Title 1"/>
          <p:cNvSpPr>
            <a:spLocks noGrp="1"/>
          </p:cNvSpPr>
          <p:nvPr>
            <p:ph type="title"/>
          </p:nvPr>
        </p:nvSpPr>
        <p:spPr>
          <a:xfrm>
            <a:off x="82285" y="0"/>
            <a:ext cx="6811039" cy="1325563"/>
          </a:xfrm>
        </p:spPr>
        <p:txBody>
          <a:bodyPr>
            <a:normAutofit/>
          </a:bodyPr>
          <a:lstStyle/>
          <a:p>
            <a:r>
              <a:rPr lang="en-US" sz="3600" dirty="0">
                <a:solidFill>
                  <a:prstClr val="white"/>
                </a:solidFill>
              </a:rPr>
              <a:t>Penultimate </a:t>
            </a:r>
            <a:r>
              <a:rPr lang="en-GB" sz="3600" dirty="0">
                <a:solidFill>
                  <a:prstClr val="white"/>
                </a:solidFill>
              </a:rPr>
              <a:t>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a:extLst>
              <a:ext uri="{FF2B5EF4-FFF2-40B4-BE49-F238E27FC236}">
                <a16:creationId xmlns:a16="http://schemas.microsoft.com/office/drawing/2014/main" id="{6CFF1ABB-A864-3B4C-9D46-5596DE63E4BF}"/>
              </a:ext>
            </a:extLst>
          </p:cNvPr>
          <p:cNvSpPr txBox="1"/>
          <p:nvPr/>
        </p:nvSpPr>
        <p:spPr>
          <a:xfrm>
            <a:off x="82286" y="1195660"/>
            <a:ext cx="9980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Remember, if the stress is on the </a:t>
            </a:r>
            <a:r>
              <a:rPr kumimoji="0" lang="en-US" sz="2200" b="1" i="1" u="none" strike="noStrike" kern="1200" cap="none" spc="0" normalizeH="0" baseline="0" noProof="0">
                <a:ln>
                  <a:noFill/>
                </a:ln>
                <a:solidFill>
                  <a:srgbClr val="002060"/>
                </a:solidFill>
                <a:effectLst/>
                <a:uLnTx/>
                <a:uFillTx/>
                <a:latin typeface="Century Gothic"/>
                <a:ea typeface="+mn-ea"/>
                <a:cs typeface="+mn-cs"/>
              </a:rPr>
              <a:t>second-last</a:t>
            </a:r>
            <a:r>
              <a:rPr kumimoji="0" lang="en-US" sz="2200" b="0" i="0" u="none" strike="noStrike" kern="1200" cap="none" spc="0" normalizeH="0" baseline="0" noProof="0">
                <a:ln>
                  <a:noFill/>
                </a:ln>
                <a:solidFill>
                  <a:srgbClr val="002060"/>
                </a:solidFill>
                <a:effectLst/>
                <a:uLnTx/>
                <a:uFillTx/>
                <a:latin typeface="Century Gothic"/>
                <a:ea typeface="+mn-ea"/>
                <a:cs typeface="+mn-cs"/>
              </a:rPr>
              <a:t> syllable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and the word ends </a:t>
            </a:r>
            <a:r>
              <a:rPr kumimoji="0" lang="en-US" sz="2200" b="0" i="0" u="none" strike="noStrike" kern="1200" cap="none" spc="0" normalizeH="0" baseline="0" noProof="0">
                <a:ln>
                  <a:noFill/>
                </a:ln>
                <a:solidFill>
                  <a:srgbClr val="002060"/>
                </a:solidFill>
                <a:effectLst/>
                <a:uLnTx/>
                <a:uFillTx/>
                <a:latin typeface="Century Gothic"/>
                <a:ea typeface="+mn-ea"/>
                <a:cs typeface="+mn-cs"/>
              </a:rPr>
              <a:t>in a</a:t>
            </a:r>
            <a:r>
              <a:rPr kumimoji="0" lang="en-US" sz="2200" b="1" i="1" u="none" strike="noStrike" kern="1200" cap="none" spc="0" normalizeH="0" baseline="0" noProof="0">
                <a:ln>
                  <a:noFill/>
                </a:ln>
                <a:solidFill>
                  <a:srgbClr val="002060"/>
                </a:solidFill>
                <a:effectLst/>
                <a:uLnTx/>
                <a:uFillTx/>
                <a:latin typeface="Century Gothic"/>
                <a:ea typeface="+mn-ea"/>
                <a:cs typeface="+mn-cs"/>
              </a:rPr>
              <a:t> _______ </a:t>
            </a:r>
            <a:r>
              <a:rPr kumimoji="0" lang="en-US" sz="2200" b="0" i="0" u="none" strike="noStrike" kern="1200" cap="none" spc="0" normalizeH="0" baseline="0" noProof="0">
                <a:ln>
                  <a:noFill/>
                </a:ln>
                <a:solidFill>
                  <a:srgbClr val="002060"/>
                </a:solidFill>
                <a:effectLst/>
                <a:uLnTx/>
                <a:uFillTx/>
                <a:latin typeface="Century Gothic"/>
                <a:ea typeface="+mn-ea"/>
                <a:cs typeface="+mn-cs"/>
              </a:rPr>
              <a:t>or the consonants </a:t>
            </a:r>
            <a:r>
              <a:rPr kumimoji="0" lang="en-US" sz="2200" b="1" i="1" u="none" strike="noStrike" kern="1200" cap="none" spc="0" normalizeH="0" baseline="0" noProof="0">
                <a:ln>
                  <a:noFill/>
                </a:ln>
                <a:solidFill>
                  <a:srgbClr val="002060"/>
                </a:solidFill>
                <a:effectLst/>
                <a:uLnTx/>
                <a:uFillTx/>
                <a:latin typeface="Century Gothic"/>
                <a:ea typeface="+mn-ea"/>
                <a:cs typeface="+mn-cs"/>
              </a:rPr>
              <a:t>___ or ___,</a:t>
            </a:r>
            <a:r>
              <a:rPr kumimoji="0" lang="en-US" sz="2200" b="0" i="0" u="none" strike="noStrike" kern="1200" cap="none" spc="0" normalizeH="0" baseline="0" noProof="0">
                <a:ln>
                  <a:noFill/>
                </a:ln>
                <a:solidFill>
                  <a:srgbClr val="002060"/>
                </a:solidFill>
                <a:effectLst/>
                <a:uLnTx/>
                <a:uFillTx/>
                <a:latin typeface="Century Gothic"/>
                <a:ea typeface="+mn-ea"/>
                <a:cs typeface="+mn-cs"/>
              </a:rPr>
              <a:t> then there will be no accent on the stressed vowel. For any other consonants, an accent is needed.</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301789" y="258166"/>
            <a:ext cx="362635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2">
            <a:extLst>
              <a:ext uri="{FF2B5EF4-FFF2-40B4-BE49-F238E27FC236}">
                <a16:creationId xmlns:a16="http://schemas.microsoft.com/office/drawing/2014/main" id="{C167F7C1-EE36-4674-A1EA-B9493AD1B604}"/>
              </a:ext>
            </a:extLst>
          </p:cNvPr>
          <p:cNvGraphicFramePr>
            <a:graphicFrameLocks noGrp="1"/>
          </p:cNvGraphicFramePr>
          <p:nvPr/>
        </p:nvGraphicFramePr>
        <p:xfrm>
          <a:off x="137160" y="4459399"/>
          <a:ext cx="3620629" cy="1605154"/>
        </p:xfrm>
        <a:graphic>
          <a:graphicData uri="http://schemas.openxmlformats.org/drawingml/2006/table">
            <a:tbl>
              <a:tblPr firstRow="1" bandRow="1">
                <a:tableStyleId>{5DA37D80-6434-44D0-A028-1B22A696006F}</a:tableStyleId>
              </a:tblPr>
              <a:tblGrid>
                <a:gridCol w="3620629">
                  <a:extLst>
                    <a:ext uri="{9D8B030D-6E8A-4147-A177-3AD203B41FA5}">
                      <a16:colId xmlns:a16="http://schemas.microsoft.com/office/drawing/2014/main" val="1219653397"/>
                    </a:ext>
                  </a:extLst>
                </a:gridCol>
              </a:tblGrid>
              <a:tr h="802577">
                <a:tc>
                  <a:txBody>
                    <a:bodyPr/>
                    <a:lstStyle/>
                    <a:p>
                      <a:pPr algn="ctr"/>
                      <a:r>
                        <a:rPr lang="x-none" sz="2000" dirty="0">
                          <a:solidFill>
                            <a:srgbClr val="002060"/>
                          </a:solidFill>
                        </a:rPr>
                        <a:t>Say these sentences</a:t>
                      </a:r>
                    </a:p>
                  </a:txBody>
                  <a:tcPr anchor="ctr"/>
                </a:tc>
                <a:extLst>
                  <a:ext uri="{0D108BD9-81ED-4DB2-BD59-A6C34878D82A}">
                    <a16:rowId xmlns:a16="http://schemas.microsoft.com/office/drawing/2014/main" val="308999842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203864"/>
                          </a:solidFill>
                        </a:rPr>
                        <a:t>1. Yo </a:t>
                      </a:r>
                      <a:r>
                        <a:rPr lang="es-ES" sz="2000" u="sng" noProof="0" dirty="0">
                          <a:solidFill>
                            <a:srgbClr val="203864"/>
                          </a:solidFill>
                        </a:rPr>
                        <a:t>hablo</a:t>
                      </a:r>
                      <a:r>
                        <a:rPr lang="es-ES" sz="2000" noProof="0" dirty="0">
                          <a:solidFill>
                            <a:srgbClr val="203864"/>
                          </a:solidFill>
                        </a:rPr>
                        <a:t> español.</a:t>
                      </a:r>
                    </a:p>
                  </a:txBody>
                  <a:tcPr anchor="ctr"/>
                </a:tc>
                <a:extLst>
                  <a:ext uri="{0D108BD9-81ED-4DB2-BD59-A6C34878D82A}">
                    <a16:rowId xmlns:a16="http://schemas.microsoft.com/office/drawing/2014/main" val="3398757585"/>
                  </a:ext>
                </a:extLst>
              </a:tr>
            </a:tbl>
          </a:graphicData>
        </a:graphic>
      </p:graphicFrame>
      <p:graphicFrame>
        <p:nvGraphicFramePr>
          <p:cNvPr id="6" name="Table 5">
            <a:extLst>
              <a:ext uri="{FF2B5EF4-FFF2-40B4-BE49-F238E27FC236}">
                <a16:creationId xmlns:a16="http://schemas.microsoft.com/office/drawing/2014/main" id="{A1ED7BFA-AD16-4008-B599-C6603329B976}"/>
              </a:ext>
            </a:extLst>
          </p:cNvPr>
          <p:cNvGraphicFramePr>
            <a:graphicFrameLocks noGrp="1"/>
          </p:cNvGraphicFramePr>
          <p:nvPr/>
        </p:nvGraphicFramePr>
        <p:xfrm>
          <a:off x="3906520" y="4459399"/>
          <a:ext cx="8083771" cy="1605154"/>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2313080730"/>
                    </a:ext>
                  </a:extLst>
                </a:gridCol>
                <a:gridCol w="2140171">
                  <a:extLst>
                    <a:ext uri="{9D8B030D-6E8A-4147-A177-3AD203B41FA5}">
                      <a16:colId xmlns:a16="http://schemas.microsoft.com/office/drawing/2014/main" val="2663483745"/>
                    </a:ext>
                  </a:extLst>
                </a:gridCol>
              </a:tblGrid>
              <a:tr h="802577">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67944385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203864"/>
                          </a:solidFill>
                        </a:rPr>
                        <a:t>1. Yo </a:t>
                      </a:r>
                      <a:r>
                        <a:rPr lang="es-ES" sz="2000" b="0" u="none" noProof="0" dirty="0">
                          <a:solidFill>
                            <a:srgbClr val="203864"/>
                          </a:solidFill>
                        </a:rPr>
                        <a:t>__________</a:t>
                      </a:r>
                      <a:r>
                        <a:rPr lang="es-ES" sz="2000" noProof="0" dirty="0">
                          <a:solidFill>
                            <a:srgbClr val="203864"/>
                          </a:solidFill>
                        </a:rPr>
                        <a:t> español.</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830345383"/>
                  </a:ext>
                </a:extLst>
              </a:tr>
            </a:tbl>
          </a:graphicData>
        </a:graphic>
      </p:graphicFrame>
      <p:sp>
        <p:nvSpPr>
          <p:cNvPr id="7" name="TextBox 6">
            <a:extLst>
              <a:ext uri="{FF2B5EF4-FFF2-40B4-BE49-F238E27FC236}">
                <a16:creationId xmlns:a16="http://schemas.microsoft.com/office/drawing/2014/main" id="{9DE735A2-8E8F-467C-BAF2-9AC94CB218CA}"/>
              </a:ext>
            </a:extLst>
          </p:cNvPr>
          <p:cNvSpPr txBox="1"/>
          <p:nvPr/>
        </p:nvSpPr>
        <p:spPr>
          <a:xfrm>
            <a:off x="4846320" y="5417614"/>
            <a:ext cx="9108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a:ea typeface="+mn-ea"/>
                <a:cs typeface="+mn-cs"/>
              </a:rPr>
              <a:t>hablo</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0C17B89E-295C-42EE-929E-BD5FF7C8C212}"/>
              </a:ext>
            </a:extLst>
          </p:cNvPr>
          <p:cNvSpPr txBox="1"/>
          <p:nvPr/>
        </p:nvSpPr>
        <p:spPr>
          <a:xfrm>
            <a:off x="10383520" y="5468414"/>
            <a:ext cx="10935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a:ea typeface="+mn-ea"/>
                <a:cs typeface="+mn-cs"/>
              </a:rPr>
              <a:t>I </a:t>
            </a:r>
            <a:r>
              <a:rPr kumimoji="0" lang="es-ES"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speak</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 name="TextBox 6">
            <a:extLst>
              <a:ext uri="{FF2B5EF4-FFF2-40B4-BE49-F238E27FC236}">
                <a16:creationId xmlns:a16="http://schemas.microsoft.com/office/drawing/2014/main" id="{E284970C-27ED-4674-BDE8-84A094F12829}"/>
              </a:ext>
            </a:extLst>
          </p:cNvPr>
          <p:cNvSpPr txBox="1"/>
          <p:nvPr/>
        </p:nvSpPr>
        <p:spPr>
          <a:xfrm>
            <a:off x="137160" y="2664987"/>
            <a:ext cx="87189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 A lee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cada</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1" name="TextBox 6">
            <a:extLst>
              <a:ext uri="{FF2B5EF4-FFF2-40B4-BE49-F238E27FC236}">
                <a16:creationId xmlns:a16="http://schemas.microsoft.com/office/drawing/2014/main" id="{AE07F86D-29CE-4DE8-B406-FA14A9F10FBA}"/>
              </a:ext>
            </a:extLst>
          </p:cNvPr>
          <p:cNvSpPr txBox="1"/>
          <p:nvPr/>
        </p:nvSpPr>
        <p:spPr>
          <a:xfrm>
            <a:off x="137160" y="3127543"/>
            <a:ext cx="7480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 B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tabla</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2" name="TextBox 6">
            <a:extLst>
              <a:ext uri="{FF2B5EF4-FFF2-40B4-BE49-F238E27FC236}">
                <a16:creationId xmlns:a16="http://schemas.microsoft.com/office/drawing/2014/main" id="{E02A95C2-61BB-4562-9E13-499B4A3439A0}"/>
              </a:ext>
            </a:extLst>
          </p:cNvPr>
          <p:cNvSpPr txBox="1"/>
          <p:nvPr/>
        </p:nvSpPr>
        <p:spPr>
          <a:xfrm>
            <a:off x="138528" y="3624194"/>
            <a:ext cx="31860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Ejemplo</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habla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4" name="TextBox 6">
            <a:extLst>
              <a:ext uri="{FF2B5EF4-FFF2-40B4-BE49-F238E27FC236}">
                <a16:creationId xmlns:a16="http://schemas.microsoft.com/office/drawing/2014/main" id="{94F47EC8-D009-48BA-BDCE-9977C9CDDF80}"/>
              </a:ext>
            </a:extLst>
          </p:cNvPr>
          <p:cNvSpPr txBox="1"/>
          <p:nvPr/>
        </p:nvSpPr>
        <p:spPr>
          <a:xfrm>
            <a:off x="3906520" y="3962748"/>
            <a:ext cx="611981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Estudiante</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B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y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200" b="0" i="0" u="none" strike="noStrike" kern="1200" cap="none" spc="0" normalizeH="0" baseline="0" noProof="0" dirty="0" err="1">
                <a:ln>
                  <a:noFill/>
                </a:ln>
                <a:solidFill>
                  <a:srgbClr val="002060"/>
                </a:solidFill>
                <a:effectLst/>
                <a:uLnTx/>
                <a:uFillTx/>
                <a:latin typeface="Century Gothic"/>
                <a:ea typeface="+mn-ea"/>
                <a:cs typeface="+mn-cs"/>
              </a:rPr>
              <a:t>tabla</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26" name="Picture 2" descr="Writing Drawing Clip art - writing png download - 2383*1898 - Free ...">
            <a:extLst>
              <a:ext uri="{FF2B5EF4-FFF2-40B4-BE49-F238E27FC236}">
                <a16:creationId xmlns:a16="http://schemas.microsoft.com/office/drawing/2014/main" id="{E997CFFF-5982-C046-A3D3-CDB9B87455AC}"/>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01019" y="5183235"/>
            <a:ext cx="1094772" cy="86886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hinese people talking - Clip Art Library">
            <a:extLst>
              <a:ext uri="{FF2B5EF4-FFF2-40B4-BE49-F238E27FC236}">
                <a16:creationId xmlns:a16="http://schemas.microsoft.com/office/drawing/2014/main" id="{BA6FA53F-B19A-3A46-9649-6C1E3174F0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56092" y="2665008"/>
            <a:ext cx="2255606" cy="116856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746432" y="1515697"/>
            <a:ext cx="998991"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Century Gothic"/>
                <a:ea typeface="+mn-ea"/>
                <a:cs typeface="+mn-cs"/>
              </a:rPr>
              <a:t>vowel</a:t>
            </a:r>
            <a:endParaRPr kumimoji="0" lang="en-GB" sz="2200" b="0"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Rectangle 18"/>
          <p:cNvSpPr/>
          <p:nvPr/>
        </p:nvSpPr>
        <p:spPr>
          <a:xfrm>
            <a:off x="4240785" y="1522063"/>
            <a:ext cx="51167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Century Gothic"/>
                <a:ea typeface="+mn-ea"/>
                <a:cs typeface="+mn-cs"/>
              </a:rPr>
              <a:t>‘n’</a:t>
            </a:r>
            <a:endParaRPr kumimoji="0" lang="en-GB" sz="2200" b="0" i="0" u="none" strike="noStrike" kern="1200" cap="none" spc="0" normalizeH="0" baseline="0" noProof="0">
              <a:ln>
                <a:noFill/>
              </a:ln>
              <a:solidFill>
                <a:prstClr val="black"/>
              </a:solidFill>
              <a:effectLst/>
              <a:uLnTx/>
              <a:uFillTx/>
              <a:latin typeface="Century Gothic"/>
              <a:ea typeface="+mn-ea"/>
              <a:cs typeface="+mn-cs"/>
            </a:endParaRPr>
          </a:p>
        </p:txBody>
      </p:sp>
      <p:sp>
        <p:nvSpPr>
          <p:cNvPr id="20" name="Rectangle 19"/>
          <p:cNvSpPr/>
          <p:nvPr/>
        </p:nvSpPr>
        <p:spPr>
          <a:xfrm>
            <a:off x="5101949" y="1538155"/>
            <a:ext cx="46519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Century Gothic"/>
                <a:ea typeface="+mn-ea"/>
                <a:cs typeface="+mn-cs"/>
              </a:rPr>
              <a:t>‘s’</a:t>
            </a:r>
            <a:endParaRPr kumimoji="0" lang="en-GB" sz="2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7508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8" grpId="0"/>
      <p:bldP spid="10" grpId="0"/>
      <p:bldP spid="11" grpId="0"/>
      <p:bldP spid="12" grpId="0"/>
      <p:bldP spid="14" grpId="0"/>
      <p:bldP spid="9"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341895" y="93581"/>
            <a:ext cx="367379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315158" y="-90480"/>
            <a:ext cx="3700534" cy="769039"/>
          </a:xfrm>
        </p:spPr>
        <p:txBody>
          <a:bodyPr>
            <a:normAutofit/>
          </a:bodyPr>
          <a:lstStyle/>
          <a:p>
            <a:pPr algn="ct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US" sz="2000" dirty="0"/>
          </a:p>
        </p:txBody>
      </p:sp>
      <p:graphicFrame>
        <p:nvGraphicFramePr>
          <p:cNvPr id="4" name="Tabla 2">
            <a:extLst>
              <a:ext uri="{FF2B5EF4-FFF2-40B4-BE49-F238E27FC236}">
                <a16:creationId xmlns:a16="http://schemas.microsoft.com/office/drawing/2014/main" id="{D8F407A8-43B3-47AE-A66F-0AD8B7B4D2ED}"/>
              </a:ext>
            </a:extLst>
          </p:cNvPr>
          <p:cNvGraphicFramePr>
            <a:graphicFrameLocks noGrp="1"/>
          </p:cNvGraphicFramePr>
          <p:nvPr/>
        </p:nvGraphicFramePr>
        <p:xfrm>
          <a:off x="3931920" y="636457"/>
          <a:ext cx="8083771" cy="5618039"/>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1775176646"/>
                    </a:ext>
                  </a:extLst>
                </a:gridCol>
                <a:gridCol w="2140171">
                  <a:extLst>
                    <a:ext uri="{9D8B030D-6E8A-4147-A177-3AD203B41FA5}">
                      <a16:colId xmlns:a16="http://schemas.microsoft.com/office/drawing/2014/main" val="709409682"/>
                    </a:ext>
                  </a:extLst>
                </a:gridCol>
              </a:tblGrid>
              <a:tr h="802577">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106670579"/>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Mi abuela no usa un </a:t>
                      </a:r>
                      <a:r>
                        <a:rPr lang="es-ES" sz="2000" b="0" u="none" noProof="0" dirty="0">
                          <a:solidFill>
                            <a:srgbClr val="002060"/>
                          </a:solidFill>
                        </a:rPr>
                        <a:t>__________</a:t>
                      </a:r>
                      <a:r>
                        <a:rPr lang="es-ES" sz="2000" noProof="0" dirty="0">
                          <a:solidFill>
                            <a:srgbClr val="002060"/>
                          </a:solidFill>
                        </a:rPr>
                        <a:t> porque es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493973381"/>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Tú </a:t>
                      </a:r>
                      <a:r>
                        <a:rPr lang="es-ES" sz="2000" b="0" u="none" noProof="0" dirty="0">
                          <a:solidFill>
                            <a:srgbClr val="002060"/>
                          </a:solidFill>
                        </a:rPr>
                        <a:t>__________</a:t>
                      </a:r>
                      <a:r>
                        <a:rPr lang="es-ES" sz="2000" noProof="0" dirty="0">
                          <a:solidFill>
                            <a:srgbClr val="002060"/>
                          </a:solidFill>
                        </a:rPr>
                        <a:t> mucho tiempo en los</a:t>
                      </a:r>
                      <a:r>
                        <a:rPr lang="es-ES" sz="2000" u="sng" noProof="0" dirty="0">
                          <a:solidFill>
                            <a:srgbClr val="002060"/>
                          </a:solidFill>
                        </a:rPr>
                        <a:t> </a:t>
                      </a:r>
                      <a:r>
                        <a:rPr lang="es-ES" sz="2000" b="0" u="none" noProof="0" dirty="0">
                          <a:solidFill>
                            <a:srgbClr val="002060"/>
                          </a:solidFill>
                        </a:rPr>
                        <a:t>____________________.</a:t>
                      </a:r>
                      <a:endParaRPr lang="es-ES" sz="2000" noProof="0" dirty="0">
                        <a:solidFill>
                          <a:srgbClr val="002060"/>
                        </a:solidFill>
                      </a:endParaRP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2944536397"/>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Mis primas </a:t>
                      </a:r>
                      <a:r>
                        <a:rPr lang="es-ES" sz="2000" b="0" u="none" noProof="0" dirty="0">
                          <a:solidFill>
                            <a:srgbClr val="002060"/>
                          </a:solidFill>
                        </a:rPr>
                        <a:t>__________</a:t>
                      </a:r>
                      <a:r>
                        <a:rPr lang="es-ES" sz="2000" noProof="0" dirty="0">
                          <a:solidFill>
                            <a:srgbClr val="002060"/>
                          </a:solidFill>
                        </a:rPr>
                        <a:t> </a:t>
                      </a:r>
                      <a:r>
                        <a:rPr lang="es-ES" sz="2000" u="none" noProof="0" dirty="0">
                          <a:solidFill>
                            <a:srgbClr val="002060"/>
                          </a:solidFill>
                        </a:rPr>
                        <a:t>ropa </a:t>
                      </a:r>
                      <a:r>
                        <a:rPr lang="es-ES" sz="2000" b="0" u="none" noProof="0" dirty="0">
                          <a:solidFill>
                            <a:srgbClr val="002060"/>
                          </a:solidFill>
                        </a:rPr>
                        <a:t>__________</a:t>
                      </a:r>
                      <a:r>
                        <a:rPr lang="es-ES" sz="2000" u="none" noProof="0" dirty="0">
                          <a:solidFill>
                            <a:srgbClr val="002060"/>
                          </a:solidFill>
                        </a:rPr>
                        <a:t> en el mercado.</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3694586834"/>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4. El </a:t>
                      </a:r>
                      <a:r>
                        <a:rPr lang="en-GB" sz="2000" dirty="0" err="1">
                          <a:solidFill>
                            <a:srgbClr val="002060"/>
                          </a:solidFill>
                        </a:rPr>
                        <a:t>gato</a:t>
                      </a:r>
                      <a:r>
                        <a:rPr lang="en-GB" sz="2000" dirty="0">
                          <a:solidFill>
                            <a:srgbClr val="002060"/>
                          </a:solidFill>
                        </a:rPr>
                        <a:t> ________ </a:t>
                      </a:r>
                      <a:r>
                        <a:rPr lang="en-GB" sz="2000" dirty="0" err="1">
                          <a:solidFill>
                            <a:srgbClr val="002060"/>
                          </a:solidFill>
                        </a:rPr>
                        <a:t>sube</a:t>
                      </a:r>
                      <a:r>
                        <a:rPr lang="en-GB" sz="2000" dirty="0">
                          <a:solidFill>
                            <a:srgbClr val="002060"/>
                          </a:solidFill>
                        </a:rPr>
                        <a:t> el </a:t>
                      </a:r>
                      <a:r>
                        <a:rPr lang="es-ES" sz="2000" b="0" u="none" noProof="0" dirty="0">
                          <a:solidFill>
                            <a:srgbClr val="002060"/>
                          </a:solidFill>
                        </a:rPr>
                        <a:t>__________</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tiene</a:t>
                      </a:r>
                      <a:r>
                        <a:rPr lang="en-GB" sz="2000" dirty="0">
                          <a:solidFill>
                            <a:srgbClr val="002060"/>
                          </a:solidFill>
                        </a:rPr>
                        <a:t> </a:t>
                      </a:r>
                      <a:r>
                        <a:rPr lang="es-ES" sz="2000" b="0" u="none" noProof="0" dirty="0">
                          <a:solidFill>
                            <a:srgbClr val="002060"/>
                          </a:solidFill>
                        </a:rPr>
                        <a:t>__________</a:t>
                      </a:r>
                      <a:r>
                        <a:rPr lang="en-GB" sz="2000" dirty="0">
                          <a:solidFill>
                            <a:srgbClr val="002060"/>
                          </a:solidFill>
                        </a:rPr>
                        <a:t>.</a:t>
                      </a:r>
                      <a:endParaRPr lang="x-none" sz="2000" dirty="0">
                        <a:solidFill>
                          <a:srgbClr val="002060"/>
                        </a:solidFill>
                      </a:endParaRP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2355107805"/>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5. El padre </a:t>
                      </a:r>
                      <a:r>
                        <a:rPr lang="es-ES" sz="2000" b="0" u="none" noProof="0" dirty="0">
                          <a:solidFill>
                            <a:srgbClr val="002060"/>
                          </a:solidFill>
                        </a:rPr>
                        <a:t>__________</a:t>
                      </a:r>
                      <a:r>
                        <a:rPr lang="en-GB" sz="2000" dirty="0">
                          <a:solidFill>
                            <a:srgbClr val="002060"/>
                          </a:solidFill>
                        </a:rPr>
                        <a:t> a </a:t>
                      </a:r>
                      <a:r>
                        <a:rPr lang="en-GB" sz="2000" dirty="0" err="1">
                          <a:solidFill>
                            <a:srgbClr val="002060"/>
                          </a:solidFill>
                        </a:rPr>
                        <a:t>su</a:t>
                      </a:r>
                      <a:r>
                        <a:rPr lang="en-GB" sz="2000" dirty="0">
                          <a:solidFill>
                            <a:srgbClr val="002060"/>
                          </a:solidFill>
                        </a:rPr>
                        <a:t> </a:t>
                      </a:r>
                      <a:r>
                        <a:rPr lang="de-DE" sz="2000" dirty="0" err="1">
                          <a:solidFill>
                            <a:srgbClr val="002060"/>
                          </a:solidFill>
                        </a:rPr>
                        <a:t>hijo</a:t>
                      </a:r>
                      <a:r>
                        <a:rPr lang="de-DE" sz="2000" dirty="0">
                          <a:solidFill>
                            <a:srgbClr val="002060"/>
                          </a:solidFill>
                        </a:rPr>
                        <a:t> </a:t>
                      </a:r>
                      <a:r>
                        <a:rPr lang="de-DE" sz="2000" dirty="0" err="1">
                          <a:solidFill>
                            <a:srgbClr val="002060"/>
                          </a:solidFill>
                        </a:rPr>
                        <a:t>cuando</a:t>
                      </a:r>
                      <a:r>
                        <a:rPr lang="de-DE" sz="2000" dirty="0">
                          <a:solidFill>
                            <a:srgbClr val="002060"/>
                          </a:solidFill>
                        </a:rPr>
                        <a:t> </a:t>
                      </a:r>
                      <a:r>
                        <a:rPr lang="de-DE" sz="2000" dirty="0" err="1">
                          <a:solidFill>
                            <a:srgbClr val="002060"/>
                          </a:solidFill>
                        </a:rPr>
                        <a:t>está</a:t>
                      </a:r>
                      <a:r>
                        <a:rPr lang="de-DE" sz="2000" dirty="0">
                          <a:solidFill>
                            <a:srgbClr val="002060"/>
                          </a:solidFill>
                        </a:rPr>
                        <a:t> </a:t>
                      </a:r>
                      <a:r>
                        <a:rPr lang="es-ES" sz="2000" b="0" u="none" noProof="0" dirty="0">
                          <a:solidFill>
                            <a:srgbClr val="002060"/>
                          </a:solidFill>
                        </a:rPr>
                        <a:t>__________</a:t>
                      </a:r>
                      <a:r>
                        <a:rPr lang="de-DE" sz="2000" dirty="0">
                          <a:solidFill>
                            <a:srgbClr val="002060"/>
                          </a:solidFill>
                        </a:rPr>
                        <a:t>.</a:t>
                      </a:r>
                      <a:endParaRPr lang="x-none" sz="2000" dirty="0">
                        <a:solidFill>
                          <a:srgbClr val="002060"/>
                        </a:solidFill>
                      </a:endParaRP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41502278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6. María, </a:t>
                      </a:r>
                      <a:r>
                        <a:rPr lang="en-GB" sz="2000" dirty="0" err="1">
                          <a:solidFill>
                            <a:srgbClr val="002060"/>
                          </a:solidFill>
                        </a:rPr>
                        <a:t>tienes</a:t>
                      </a:r>
                      <a:r>
                        <a:rPr lang="en-GB" sz="2000" dirty="0">
                          <a:solidFill>
                            <a:srgbClr val="002060"/>
                          </a:solidFill>
                        </a:rPr>
                        <a:t> el </a:t>
                      </a:r>
                      <a:r>
                        <a:rPr lang="es-ES" sz="2000" b="0" u="none" noProof="0" dirty="0">
                          <a:solidFill>
                            <a:srgbClr val="002060"/>
                          </a:solidFill>
                        </a:rPr>
                        <a:t>__________</a:t>
                      </a:r>
                      <a:r>
                        <a:rPr lang="en-GB" sz="2000" dirty="0">
                          <a:solidFill>
                            <a:srgbClr val="002060"/>
                          </a:solidFill>
                        </a:rPr>
                        <a:t> de una </a:t>
                      </a:r>
                      <a:r>
                        <a:rPr lang="en-GB" sz="2000" dirty="0" err="1">
                          <a:solidFill>
                            <a:srgbClr val="002060"/>
                          </a:solidFill>
                        </a:rPr>
                        <a:t>buena</a:t>
                      </a:r>
                      <a:r>
                        <a:rPr lang="en-GB" sz="2000" dirty="0">
                          <a:solidFill>
                            <a:srgbClr val="002060"/>
                          </a:solidFill>
                        </a:rPr>
                        <a:t> </a:t>
                      </a:r>
                      <a:r>
                        <a:rPr lang="es-ES" sz="2000" b="0" u="none" noProof="0" dirty="0">
                          <a:solidFill>
                            <a:srgbClr val="002060"/>
                          </a:solidFill>
                        </a:rPr>
                        <a:t>__________</a:t>
                      </a:r>
                      <a:r>
                        <a:rPr lang="en-GB" sz="2000" dirty="0">
                          <a:solidFill>
                            <a:srgbClr val="002060"/>
                          </a:solidFill>
                        </a:rPr>
                        <a:t>. Eres ________ .</a:t>
                      </a:r>
                      <a:endParaRPr lang="x-none" sz="2000" dirty="0">
                        <a:solidFill>
                          <a:srgbClr val="002060"/>
                        </a:solidFill>
                      </a:endParaRP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907717989"/>
                  </a:ext>
                </a:extLst>
              </a:tr>
            </a:tbl>
          </a:graphicData>
        </a:graphic>
      </p:graphicFrame>
      <p:graphicFrame>
        <p:nvGraphicFramePr>
          <p:cNvPr id="5" name="Tabla 5">
            <a:extLst>
              <a:ext uri="{FF2B5EF4-FFF2-40B4-BE49-F238E27FC236}">
                <a16:creationId xmlns:a16="http://schemas.microsoft.com/office/drawing/2014/main" id="{F8E2661E-C905-453C-AF14-A5D299763C35}"/>
              </a:ext>
            </a:extLst>
          </p:cNvPr>
          <p:cNvGraphicFramePr>
            <a:graphicFrameLocks noGrp="1"/>
          </p:cNvGraphicFramePr>
          <p:nvPr/>
        </p:nvGraphicFramePr>
        <p:xfrm>
          <a:off x="176308" y="636458"/>
          <a:ext cx="3620629" cy="5618039"/>
        </p:xfrm>
        <a:graphic>
          <a:graphicData uri="http://schemas.openxmlformats.org/drawingml/2006/table">
            <a:tbl>
              <a:tblPr firstRow="1" bandRow="1">
                <a:tableStyleId>{5DA37D80-6434-44D0-A028-1B22A696006F}</a:tableStyleId>
              </a:tblPr>
              <a:tblGrid>
                <a:gridCol w="3620629">
                  <a:extLst>
                    <a:ext uri="{9D8B030D-6E8A-4147-A177-3AD203B41FA5}">
                      <a16:colId xmlns:a16="http://schemas.microsoft.com/office/drawing/2014/main" val="1775176646"/>
                    </a:ext>
                  </a:extLst>
                </a:gridCol>
              </a:tblGrid>
              <a:tr h="802577">
                <a:tc>
                  <a:txBody>
                    <a:bodyPr/>
                    <a:lstStyle/>
                    <a:p>
                      <a:pPr algn="ctr"/>
                      <a:r>
                        <a:rPr lang="x-none" sz="2000" dirty="0">
                          <a:solidFill>
                            <a:srgbClr val="002060"/>
                          </a:solidFill>
                        </a:rPr>
                        <a:t>Say these sentences</a:t>
                      </a:r>
                    </a:p>
                  </a:txBody>
                  <a:tcPr anchor="ctr"/>
                </a:tc>
                <a:extLst>
                  <a:ext uri="{0D108BD9-81ED-4DB2-BD59-A6C34878D82A}">
                    <a16:rowId xmlns:a16="http://schemas.microsoft.com/office/drawing/2014/main" val="106670579"/>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Tú </a:t>
                      </a:r>
                      <a:r>
                        <a:rPr lang="es-ES" sz="2000" b="0" u="sng" noProof="0" dirty="0">
                          <a:solidFill>
                            <a:srgbClr val="002060"/>
                          </a:solidFill>
                        </a:rPr>
                        <a:t>sales</a:t>
                      </a:r>
                      <a:r>
                        <a:rPr lang="es-ES" sz="2000" noProof="0" dirty="0">
                          <a:solidFill>
                            <a:srgbClr val="002060"/>
                          </a:solidFill>
                        </a:rPr>
                        <a:t> por la </a:t>
                      </a:r>
                      <a:r>
                        <a:rPr lang="es-ES" sz="2000" u="sng" noProof="0" dirty="0">
                          <a:solidFill>
                            <a:srgbClr val="002060"/>
                          </a:solidFill>
                        </a:rPr>
                        <a:t>noche</a:t>
                      </a:r>
                      <a:r>
                        <a:rPr lang="es-ES" sz="2000" noProof="0" dirty="0">
                          <a:solidFill>
                            <a:srgbClr val="002060"/>
                          </a:solidFill>
                        </a:rPr>
                        <a:t> todos los viernes en marzo.</a:t>
                      </a:r>
                    </a:p>
                  </a:txBody>
                  <a:tcPr anchor="ctr"/>
                </a:tc>
                <a:extLst>
                  <a:ext uri="{0D108BD9-81ED-4DB2-BD59-A6C34878D82A}">
                    <a16:rowId xmlns:a16="http://schemas.microsoft.com/office/drawing/2014/main" val="493973381"/>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Me gusta jugar al </a:t>
                      </a:r>
                      <a:r>
                        <a:rPr lang="es-ES" sz="2000" u="sng" noProof="0" dirty="0">
                          <a:solidFill>
                            <a:srgbClr val="002060"/>
                          </a:solidFill>
                        </a:rPr>
                        <a:t>fútbol</a:t>
                      </a:r>
                      <a:r>
                        <a:rPr lang="es-ES" sz="2000" u="none" noProof="0" dirty="0">
                          <a:solidFill>
                            <a:srgbClr val="002060"/>
                          </a:solidFill>
                        </a:rPr>
                        <a:t> .</a:t>
                      </a:r>
                      <a:r>
                        <a:rPr lang="es-ES" sz="2000" noProof="0" dirty="0">
                          <a:solidFill>
                            <a:srgbClr val="002060"/>
                          </a:solidFill>
                        </a:rPr>
                        <a:t> Es </a:t>
                      </a:r>
                      <a:r>
                        <a:rPr lang="es-ES" sz="2000" u="sng" noProof="0" dirty="0">
                          <a:solidFill>
                            <a:srgbClr val="002060"/>
                          </a:solidFill>
                        </a:rPr>
                        <a:t>fácil</a:t>
                      </a:r>
                      <a:r>
                        <a:rPr lang="es-ES" sz="2000" u="none" noProof="0" dirty="0">
                          <a:solidFill>
                            <a:srgbClr val="002060"/>
                          </a:solidFill>
                        </a:rPr>
                        <a:t> porque soy activo</a:t>
                      </a:r>
                      <a:r>
                        <a:rPr lang="es-ES" sz="2000" noProof="0" dirty="0">
                          <a:solidFill>
                            <a:srgbClr val="002060"/>
                          </a:solidFill>
                        </a:rPr>
                        <a:t>.</a:t>
                      </a:r>
                    </a:p>
                  </a:txBody>
                  <a:tcPr anchor="ctr"/>
                </a:tc>
                <a:extLst>
                  <a:ext uri="{0D108BD9-81ED-4DB2-BD59-A6C34878D82A}">
                    <a16:rowId xmlns:a16="http://schemas.microsoft.com/office/drawing/2014/main" val="2944536397"/>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Pedro </a:t>
                      </a:r>
                      <a:r>
                        <a:rPr lang="es-ES" sz="2000" u="sng" noProof="0" dirty="0">
                          <a:solidFill>
                            <a:srgbClr val="002060"/>
                          </a:solidFill>
                        </a:rPr>
                        <a:t>conoce</a:t>
                      </a:r>
                      <a:r>
                        <a:rPr lang="es-ES" sz="2000" noProof="0" dirty="0">
                          <a:solidFill>
                            <a:srgbClr val="002060"/>
                          </a:solidFill>
                        </a:rPr>
                        <a:t> a muchos </a:t>
                      </a:r>
                      <a:r>
                        <a:rPr lang="es-ES" sz="2000" u="sng" noProof="0" dirty="0">
                          <a:solidFill>
                            <a:srgbClr val="002060"/>
                          </a:solidFill>
                        </a:rPr>
                        <a:t>escritores</a:t>
                      </a:r>
                      <a:r>
                        <a:rPr lang="es-ES" sz="2000" noProof="0" dirty="0">
                          <a:solidFill>
                            <a:srgbClr val="002060"/>
                          </a:solidFill>
                        </a:rPr>
                        <a:t> famosos.</a:t>
                      </a:r>
                    </a:p>
                  </a:txBody>
                  <a:tcPr anchor="ctr"/>
                </a:tc>
                <a:extLst>
                  <a:ext uri="{0D108BD9-81ED-4DB2-BD59-A6C34878D82A}">
                    <a16:rowId xmlns:a16="http://schemas.microsoft.com/office/drawing/2014/main" val="3694586834"/>
                  </a:ext>
                </a:extLst>
              </a:tr>
              <a:tr h="802577">
                <a:tc>
                  <a:txBody>
                    <a:bodyPr/>
                    <a:lstStyle/>
                    <a:p>
                      <a:pPr algn="l"/>
                      <a:r>
                        <a:rPr lang="es-ES" sz="2000" noProof="0" dirty="0">
                          <a:solidFill>
                            <a:srgbClr val="002060"/>
                          </a:solidFill>
                        </a:rPr>
                        <a:t>4. Mis padres </a:t>
                      </a:r>
                      <a:r>
                        <a:rPr lang="es-ES" sz="2000" u="sng" noProof="0" dirty="0">
                          <a:solidFill>
                            <a:srgbClr val="002060"/>
                          </a:solidFill>
                        </a:rPr>
                        <a:t>merecen</a:t>
                      </a:r>
                      <a:r>
                        <a:rPr lang="es-ES" sz="2000" noProof="0" dirty="0">
                          <a:solidFill>
                            <a:srgbClr val="002060"/>
                          </a:solidFill>
                        </a:rPr>
                        <a:t> una fiesta </a:t>
                      </a:r>
                      <a:r>
                        <a:rPr lang="es-ES" sz="2000" u="sng" noProof="0" dirty="0">
                          <a:solidFill>
                            <a:srgbClr val="002060"/>
                          </a:solidFill>
                        </a:rPr>
                        <a:t>loca</a:t>
                      </a:r>
                      <a:r>
                        <a:rPr lang="es-ES" sz="2000" noProof="0" dirty="0">
                          <a:solidFill>
                            <a:srgbClr val="002060"/>
                          </a:solidFill>
                        </a:rPr>
                        <a:t>.</a:t>
                      </a:r>
                    </a:p>
                  </a:txBody>
                  <a:tcPr anchor="ctr"/>
                </a:tc>
                <a:extLst>
                  <a:ext uri="{0D108BD9-81ED-4DB2-BD59-A6C34878D82A}">
                    <a16:rowId xmlns:a16="http://schemas.microsoft.com/office/drawing/2014/main" val="2355107805"/>
                  </a:ext>
                </a:extLst>
              </a:tr>
              <a:tr h="802577">
                <a:tc>
                  <a:txBody>
                    <a:bodyPr/>
                    <a:lstStyle/>
                    <a:p>
                      <a:pPr algn="l"/>
                      <a:r>
                        <a:rPr lang="es-ES" sz="2000" noProof="0" dirty="0">
                          <a:solidFill>
                            <a:srgbClr val="002060"/>
                          </a:solidFill>
                        </a:rPr>
                        <a:t>5. Su perro se llama </a:t>
                      </a:r>
                      <a:r>
                        <a:rPr lang="es-ES" sz="2000" u="sng" noProof="0" dirty="0">
                          <a:solidFill>
                            <a:srgbClr val="002060"/>
                          </a:solidFill>
                        </a:rPr>
                        <a:t>Ángel</a:t>
                      </a:r>
                      <a:r>
                        <a:rPr lang="es-ES" sz="2000" noProof="0" dirty="0">
                          <a:solidFill>
                            <a:srgbClr val="002060"/>
                          </a:solidFill>
                        </a:rPr>
                        <a:t> y es muy </a:t>
                      </a:r>
                      <a:r>
                        <a:rPr lang="es-ES" sz="2000" u="sng" noProof="0" dirty="0">
                          <a:solidFill>
                            <a:srgbClr val="002060"/>
                          </a:solidFill>
                        </a:rPr>
                        <a:t>débil</a:t>
                      </a:r>
                      <a:r>
                        <a:rPr lang="es-ES" sz="2000" noProof="0" dirty="0">
                          <a:solidFill>
                            <a:srgbClr val="002060"/>
                          </a:solidFill>
                        </a:rPr>
                        <a:t>.</a:t>
                      </a:r>
                    </a:p>
                  </a:txBody>
                  <a:tcPr anchor="ctr"/>
                </a:tc>
                <a:extLst>
                  <a:ext uri="{0D108BD9-81ED-4DB2-BD59-A6C34878D82A}">
                    <a16:rowId xmlns:a16="http://schemas.microsoft.com/office/drawing/2014/main" val="415022783"/>
                  </a:ext>
                </a:extLst>
              </a:tr>
              <a:tr h="802577">
                <a:tc>
                  <a:txBody>
                    <a:bodyPr/>
                    <a:lstStyle/>
                    <a:p>
                      <a:pPr algn="l"/>
                      <a:r>
                        <a:rPr lang="es-ES" sz="2000" noProof="0" dirty="0">
                          <a:solidFill>
                            <a:srgbClr val="002060"/>
                          </a:solidFill>
                        </a:rPr>
                        <a:t>6. Tengo un </a:t>
                      </a:r>
                      <a:r>
                        <a:rPr lang="es-ES" sz="2000" u="sng" noProof="0" dirty="0">
                          <a:solidFill>
                            <a:srgbClr val="002060"/>
                          </a:solidFill>
                        </a:rPr>
                        <a:t>dólar</a:t>
                      </a:r>
                      <a:r>
                        <a:rPr lang="es-ES" sz="2000" noProof="0" dirty="0">
                          <a:solidFill>
                            <a:srgbClr val="002060"/>
                          </a:solidFill>
                        </a:rPr>
                        <a:t> pero es </a:t>
                      </a:r>
                      <a:r>
                        <a:rPr lang="es-ES" sz="2000" u="sng" noProof="0" dirty="0">
                          <a:solidFill>
                            <a:srgbClr val="002060"/>
                          </a:solidFill>
                        </a:rPr>
                        <a:t>inútil</a:t>
                      </a:r>
                      <a:r>
                        <a:rPr lang="es-ES" sz="2000" noProof="0" dirty="0">
                          <a:solidFill>
                            <a:srgbClr val="002060"/>
                          </a:solidFill>
                        </a:rPr>
                        <a:t> en Inglaterra.</a:t>
                      </a:r>
                    </a:p>
                  </a:txBody>
                  <a:tcPr anchor="ctr"/>
                </a:tc>
                <a:extLst>
                  <a:ext uri="{0D108BD9-81ED-4DB2-BD59-A6C34878D82A}">
                    <a16:rowId xmlns:a16="http://schemas.microsoft.com/office/drawing/2014/main" val="2907717989"/>
                  </a:ext>
                </a:extLst>
              </a:tr>
            </a:tbl>
          </a:graphicData>
        </a:graphic>
      </p:graphicFrame>
      <p:sp>
        <p:nvSpPr>
          <p:cNvPr id="6" name="Title 6">
            <a:extLst>
              <a:ext uri="{FF2B5EF4-FFF2-40B4-BE49-F238E27FC236}">
                <a16:creationId xmlns:a16="http://schemas.microsoft.com/office/drawing/2014/main" id="{3B007AFE-D38C-41C8-BEAE-57240BBFB2E7}"/>
              </a:ext>
            </a:extLst>
          </p:cNvPr>
          <p:cNvSpPr txBox="1">
            <a:spLocks/>
          </p:cNvSpPr>
          <p:nvPr/>
        </p:nvSpPr>
        <p:spPr>
          <a:xfrm>
            <a:off x="176308" y="93581"/>
            <a:ext cx="2043897"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Estudiante 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0" name="TextBox 9">
            <a:extLst>
              <a:ext uri="{FF2B5EF4-FFF2-40B4-BE49-F238E27FC236}">
                <a16:creationId xmlns:a16="http://schemas.microsoft.com/office/drawing/2014/main" id="{3FBA78B4-356E-44F5-ABF7-F765BFBD2D77}"/>
              </a:ext>
            </a:extLst>
          </p:cNvPr>
          <p:cNvSpPr txBox="1"/>
          <p:nvPr/>
        </p:nvSpPr>
        <p:spPr>
          <a:xfrm>
            <a:off x="10913413" y="4241076"/>
            <a:ext cx="10935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cancer</a:t>
            </a:r>
          </a:p>
        </p:txBody>
      </p:sp>
      <p:sp>
        <p:nvSpPr>
          <p:cNvPr id="12" name="TextBox 11">
            <a:extLst>
              <a:ext uri="{FF2B5EF4-FFF2-40B4-BE49-F238E27FC236}">
                <a16:creationId xmlns:a16="http://schemas.microsoft.com/office/drawing/2014/main" id="{04CD8FA2-06B7-4EB5-A653-489F08A67FF9}"/>
              </a:ext>
            </a:extLst>
          </p:cNvPr>
          <p:cNvSpPr txBox="1"/>
          <p:nvPr/>
        </p:nvSpPr>
        <p:spPr>
          <a:xfrm>
            <a:off x="10836469" y="3436767"/>
            <a:ext cx="11705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modern</a:t>
            </a:r>
          </a:p>
        </p:txBody>
      </p:sp>
      <p:sp>
        <p:nvSpPr>
          <p:cNvPr id="13" name="TextBox 12">
            <a:extLst>
              <a:ext uri="{FF2B5EF4-FFF2-40B4-BE49-F238E27FC236}">
                <a16:creationId xmlns:a16="http://schemas.microsoft.com/office/drawing/2014/main" id="{0656F21E-2510-41DC-AE5D-28FEEAEF52B2}"/>
              </a:ext>
            </a:extLst>
          </p:cNvPr>
          <p:cNvSpPr txBox="1"/>
          <p:nvPr/>
        </p:nvSpPr>
        <p:spPr>
          <a:xfrm>
            <a:off x="9883430" y="5460401"/>
            <a:ext cx="15295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personality</a:t>
            </a:r>
          </a:p>
        </p:txBody>
      </p:sp>
      <p:sp>
        <p:nvSpPr>
          <p:cNvPr id="14" name="TextBox 13">
            <a:extLst>
              <a:ext uri="{FF2B5EF4-FFF2-40B4-BE49-F238E27FC236}">
                <a16:creationId xmlns:a16="http://schemas.microsoft.com/office/drawing/2014/main" id="{FE03706F-BB59-4D94-80B6-2F7573CC78FD}"/>
              </a:ext>
            </a:extLst>
          </p:cNvPr>
          <p:cNvSpPr txBox="1"/>
          <p:nvPr/>
        </p:nvSpPr>
        <p:spPr>
          <a:xfrm>
            <a:off x="11009593" y="5847182"/>
            <a:ext cx="9973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leader</a:t>
            </a:r>
          </a:p>
        </p:txBody>
      </p:sp>
    </p:spTree>
    <p:extLst>
      <p:ext uri="{BB962C8B-B14F-4D97-AF65-F5344CB8AC3E}">
        <p14:creationId xmlns:p14="http://schemas.microsoft.com/office/powerpoint/2010/main" val="1323006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448842" y="93581"/>
            <a:ext cx="356685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448842" y="-90480"/>
            <a:ext cx="3566849" cy="769039"/>
          </a:xfrm>
        </p:spPr>
        <p:txBody>
          <a:bodyPr>
            <a:normAutofit/>
          </a:bodyPr>
          <a:lstStyle/>
          <a:p>
            <a:pPr algn="ct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US" sz="2000" dirty="0"/>
          </a:p>
        </p:txBody>
      </p:sp>
      <p:graphicFrame>
        <p:nvGraphicFramePr>
          <p:cNvPr id="4" name="Tabla 2">
            <a:extLst>
              <a:ext uri="{FF2B5EF4-FFF2-40B4-BE49-F238E27FC236}">
                <a16:creationId xmlns:a16="http://schemas.microsoft.com/office/drawing/2014/main" id="{D8F407A8-43B3-47AE-A66F-0AD8B7B4D2ED}"/>
              </a:ext>
            </a:extLst>
          </p:cNvPr>
          <p:cNvGraphicFramePr>
            <a:graphicFrameLocks noGrp="1"/>
          </p:cNvGraphicFramePr>
          <p:nvPr/>
        </p:nvGraphicFramePr>
        <p:xfrm>
          <a:off x="3931920" y="636457"/>
          <a:ext cx="8083771" cy="5632148"/>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1775176646"/>
                    </a:ext>
                  </a:extLst>
                </a:gridCol>
                <a:gridCol w="2140171">
                  <a:extLst>
                    <a:ext uri="{9D8B030D-6E8A-4147-A177-3AD203B41FA5}">
                      <a16:colId xmlns:a16="http://schemas.microsoft.com/office/drawing/2014/main" val="709409682"/>
                    </a:ext>
                  </a:extLst>
                </a:gridCol>
              </a:tblGrid>
              <a:tr h="766305">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106670579"/>
                  </a:ext>
                </a:extLst>
              </a:tr>
              <a:tr h="771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Tú </a:t>
                      </a:r>
                      <a:r>
                        <a:rPr lang="es-ES" sz="2000" b="0" u="none" noProof="0" dirty="0">
                          <a:solidFill>
                            <a:srgbClr val="002060"/>
                          </a:solidFill>
                        </a:rPr>
                        <a:t>__________</a:t>
                      </a:r>
                      <a:r>
                        <a:rPr lang="es-ES" sz="2000" noProof="0" dirty="0">
                          <a:solidFill>
                            <a:srgbClr val="002060"/>
                          </a:solidFill>
                        </a:rPr>
                        <a:t> por la </a:t>
                      </a:r>
                      <a:r>
                        <a:rPr lang="es-ES" sz="2000" b="0" u="none" noProof="0" dirty="0">
                          <a:solidFill>
                            <a:srgbClr val="002060"/>
                          </a:solidFill>
                        </a:rPr>
                        <a:t>__________</a:t>
                      </a:r>
                      <a:r>
                        <a:rPr lang="es-ES" sz="2000" noProof="0" dirty="0">
                          <a:solidFill>
                            <a:srgbClr val="002060"/>
                          </a:solidFill>
                        </a:rPr>
                        <a:t> todos los viernes en ________.</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493973381"/>
                  </a:ext>
                </a:extLst>
              </a:tr>
              <a:tr h="7906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Me gusta jugar al </a:t>
                      </a:r>
                      <a:r>
                        <a:rPr lang="es-ES" sz="2000" b="0" u="none" noProof="0" dirty="0">
                          <a:solidFill>
                            <a:srgbClr val="002060"/>
                          </a:solidFill>
                        </a:rPr>
                        <a:t>__________</a:t>
                      </a:r>
                      <a:r>
                        <a:rPr lang="es-ES" sz="2000" noProof="0" dirty="0">
                          <a:solidFill>
                            <a:srgbClr val="002060"/>
                          </a:solidFill>
                        </a:rPr>
                        <a:t> . Es </a:t>
                      </a:r>
                      <a:r>
                        <a:rPr lang="es-ES" sz="2000" b="0" u="none" noProof="0" dirty="0">
                          <a:solidFill>
                            <a:srgbClr val="002060"/>
                          </a:solidFill>
                        </a:rPr>
                        <a:t>__________ porque soy activo</a:t>
                      </a:r>
                      <a:r>
                        <a:rPr lang="es-ES" sz="2000" noProof="0" dirty="0">
                          <a:solidFill>
                            <a:srgbClr val="002060"/>
                          </a:solidFill>
                        </a:rPr>
                        <a:t>.</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2944536397"/>
                  </a:ext>
                </a:extLst>
              </a:tr>
              <a:tr h="762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Pedro </a:t>
                      </a:r>
                      <a:r>
                        <a:rPr lang="es-ES" sz="2000" b="0" u="none" noProof="0" dirty="0">
                          <a:solidFill>
                            <a:srgbClr val="002060"/>
                          </a:solidFill>
                        </a:rPr>
                        <a:t>__________</a:t>
                      </a:r>
                      <a:r>
                        <a:rPr lang="es-ES" sz="2000" noProof="0" dirty="0">
                          <a:solidFill>
                            <a:srgbClr val="002060"/>
                          </a:solidFill>
                        </a:rPr>
                        <a:t> a muchos </a:t>
                      </a:r>
                      <a:r>
                        <a:rPr lang="es-ES" sz="2000" b="0" u="none" noProof="0" dirty="0">
                          <a:solidFill>
                            <a:srgbClr val="002060"/>
                          </a:solidFill>
                        </a:rPr>
                        <a:t>__________</a:t>
                      </a:r>
                      <a:r>
                        <a:rPr lang="es-ES" sz="2000" noProof="0" dirty="0">
                          <a:solidFill>
                            <a:srgbClr val="002060"/>
                          </a:solidFill>
                        </a:rPr>
                        <a:t> famosos.</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3694586834"/>
                  </a:ext>
                </a:extLst>
              </a:tr>
              <a:tr h="793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4. Mis padres </a:t>
                      </a:r>
                      <a:r>
                        <a:rPr lang="es-ES" sz="2000" b="0" u="none" noProof="0" dirty="0">
                          <a:solidFill>
                            <a:srgbClr val="002060"/>
                          </a:solidFill>
                        </a:rPr>
                        <a:t>__________</a:t>
                      </a:r>
                      <a:r>
                        <a:rPr lang="es-ES" sz="2000" noProof="0" dirty="0">
                          <a:solidFill>
                            <a:srgbClr val="002060"/>
                          </a:solidFill>
                        </a:rPr>
                        <a:t> una fiesta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2355107805"/>
                  </a:ext>
                </a:extLst>
              </a:tr>
              <a:tr h="742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5. Su perro se llama </a:t>
                      </a:r>
                      <a:r>
                        <a:rPr lang="es-ES" sz="2000" b="0" u="none" noProof="0" dirty="0">
                          <a:solidFill>
                            <a:srgbClr val="002060"/>
                          </a:solidFill>
                        </a:rPr>
                        <a:t>__________</a:t>
                      </a:r>
                      <a:r>
                        <a:rPr lang="es-ES" sz="2000" noProof="0" dirty="0">
                          <a:solidFill>
                            <a:srgbClr val="002060"/>
                          </a:solidFill>
                        </a:rPr>
                        <a:t> y es muy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415022783"/>
                  </a:ext>
                </a:extLst>
              </a:tr>
              <a:tr h="826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6. Tengo un </a:t>
                      </a:r>
                      <a:r>
                        <a:rPr lang="es-ES" sz="2000" b="0" u="none" noProof="0" dirty="0">
                          <a:solidFill>
                            <a:srgbClr val="002060"/>
                          </a:solidFill>
                        </a:rPr>
                        <a:t>__________</a:t>
                      </a:r>
                      <a:r>
                        <a:rPr lang="es-ES" sz="2000" noProof="0" dirty="0">
                          <a:solidFill>
                            <a:srgbClr val="002060"/>
                          </a:solidFill>
                        </a:rPr>
                        <a:t> pero es </a:t>
                      </a:r>
                      <a:r>
                        <a:rPr lang="es-ES" sz="2000" b="0" u="none" noProof="0" dirty="0">
                          <a:solidFill>
                            <a:srgbClr val="002060"/>
                          </a:solidFill>
                        </a:rPr>
                        <a:t>__________</a:t>
                      </a:r>
                      <a:r>
                        <a:rPr lang="es-ES" sz="2000" noProof="0" dirty="0">
                          <a:solidFill>
                            <a:srgbClr val="002060"/>
                          </a:solidFill>
                        </a:rPr>
                        <a:t> en Inglaterra.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noProof="0" dirty="0">
                        <a:solidFill>
                          <a:srgbClr val="002060"/>
                        </a:solidFill>
                      </a:endParaRP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907717989"/>
                  </a:ext>
                </a:extLst>
              </a:tr>
            </a:tbl>
          </a:graphicData>
        </a:graphic>
      </p:graphicFrame>
      <p:graphicFrame>
        <p:nvGraphicFramePr>
          <p:cNvPr id="5" name="Tabla 5">
            <a:extLst>
              <a:ext uri="{FF2B5EF4-FFF2-40B4-BE49-F238E27FC236}">
                <a16:creationId xmlns:a16="http://schemas.microsoft.com/office/drawing/2014/main" id="{F8E2661E-C905-453C-AF14-A5D299763C35}"/>
              </a:ext>
            </a:extLst>
          </p:cNvPr>
          <p:cNvGraphicFramePr>
            <a:graphicFrameLocks noGrp="1"/>
          </p:cNvGraphicFramePr>
          <p:nvPr/>
        </p:nvGraphicFramePr>
        <p:xfrm>
          <a:off x="176307" y="636456"/>
          <a:ext cx="3620629" cy="5653158"/>
        </p:xfrm>
        <a:graphic>
          <a:graphicData uri="http://schemas.openxmlformats.org/drawingml/2006/table">
            <a:tbl>
              <a:tblPr firstRow="1" bandRow="1">
                <a:tableStyleId>{5DA37D80-6434-44D0-A028-1B22A696006F}</a:tableStyleId>
              </a:tblPr>
              <a:tblGrid>
                <a:gridCol w="3620629">
                  <a:extLst>
                    <a:ext uri="{9D8B030D-6E8A-4147-A177-3AD203B41FA5}">
                      <a16:colId xmlns:a16="http://schemas.microsoft.com/office/drawing/2014/main" val="1775176646"/>
                    </a:ext>
                  </a:extLst>
                </a:gridCol>
              </a:tblGrid>
              <a:tr h="774553">
                <a:tc>
                  <a:txBody>
                    <a:bodyPr/>
                    <a:lstStyle/>
                    <a:p>
                      <a:pPr algn="ctr"/>
                      <a:r>
                        <a:rPr lang="x-none" sz="2000" dirty="0">
                          <a:solidFill>
                            <a:srgbClr val="002060"/>
                          </a:solidFill>
                        </a:rPr>
                        <a:t>Say these sentences</a:t>
                      </a:r>
                    </a:p>
                  </a:txBody>
                  <a:tcPr anchor="ctr"/>
                </a:tc>
                <a:extLst>
                  <a:ext uri="{0D108BD9-81ED-4DB2-BD59-A6C34878D82A}">
                    <a16:rowId xmlns:a16="http://schemas.microsoft.com/office/drawing/2014/main" val="106670579"/>
                  </a:ext>
                </a:extLst>
              </a:tr>
              <a:tr h="774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Mi abuela no usa un </a:t>
                      </a:r>
                      <a:r>
                        <a:rPr lang="es-ES" sz="2000" u="sng" noProof="0" dirty="0">
                          <a:solidFill>
                            <a:srgbClr val="002060"/>
                          </a:solidFill>
                        </a:rPr>
                        <a:t>móvil</a:t>
                      </a:r>
                      <a:r>
                        <a:rPr lang="es-ES" sz="2000" noProof="0" dirty="0">
                          <a:solidFill>
                            <a:srgbClr val="002060"/>
                          </a:solidFill>
                        </a:rPr>
                        <a:t> porque es </a:t>
                      </a:r>
                      <a:r>
                        <a:rPr lang="es-ES" sz="2000" u="sng" noProof="0" dirty="0">
                          <a:solidFill>
                            <a:srgbClr val="002060"/>
                          </a:solidFill>
                        </a:rPr>
                        <a:t>difícil</a:t>
                      </a:r>
                      <a:r>
                        <a:rPr lang="es-ES" sz="2000" noProof="0" dirty="0">
                          <a:solidFill>
                            <a:srgbClr val="002060"/>
                          </a:solidFill>
                        </a:rPr>
                        <a:t>.</a:t>
                      </a:r>
                    </a:p>
                  </a:txBody>
                  <a:tcPr anchor="ctr"/>
                </a:tc>
                <a:extLst>
                  <a:ext uri="{0D108BD9-81ED-4DB2-BD59-A6C34878D82A}">
                    <a16:rowId xmlns:a16="http://schemas.microsoft.com/office/drawing/2014/main" val="493973381"/>
                  </a:ext>
                </a:extLst>
              </a:tr>
              <a:tr h="774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Tú </a:t>
                      </a:r>
                      <a:r>
                        <a:rPr lang="es-ES" sz="2000" u="sng" noProof="0" dirty="0">
                          <a:solidFill>
                            <a:srgbClr val="002060"/>
                          </a:solidFill>
                        </a:rPr>
                        <a:t>pasas</a:t>
                      </a:r>
                      <a:r>
                        <a:rPr lang="es-ES" sz="2000" noProof="0" dirty="0">
                          <a:solidFill>
                            <a:srgbClr val="002060"/>
                          </a:solidFill>
                        </a:rPr>
                        <a:t> mucho tiempo en los </a:t>
                      </a:r>
                      <a:r>
                        <a:rPr lang="es-ES" sz="2000" u="sng" noProof="0" dirty="0">
                          <a:solidFill>
                            <a:srgbClr val="002060"/>
                          </a:solidFill>
                        </a:rPr>
                        <a:t>Estados Unidos</a:t>
                      </a:r>
                      <a:r>
                        <a:rPr lang="es-ES" sz="2000" noProof="0" dirty="0">
                          <a:solidFill>
                            <a:srgbClr val="002060"/>
                          </a:solidFill>
                        </a:rPr>
                        <a:t>.</a:t>
                      </a:r>
                    </a:p>
                  </a:txBody>
                  <a:tcPr anchor="ctr"/>
                </a:tc>
                <a:extLst>
                  <a:ext uri="{0D108BD9-81ED-4DB2-BD59-A6C34878D82A}">
                    <a16:rowId xmlns:a16="http://schemas.microsoft.com/office/drawing/2014/main" val="2944536397"/>
                  </a:ext>
                </a:extLst>
              </a:tr>
              <a:tr h="774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Mis primas </a:t>
                      </a:r>
                      <a:r>
                        <a:rPr lang="es-ES" sz="2000" u="sng" noProof="0" dirty="0">
                          <a:solidFill>
                            <a:srgbClr val="002060"/>
                          </a:solidFill>
                        </a:rPr>
                        <a:t>venden</a:t>
                      </a:r>
                      <a:r>
                        <a:rPr lang="es-ES" sz="2000" noProof="0" dirty="0">
                          <a:solidFill>
                            <a:srgbClr val="002060"/>
                          </a:solidFill>
                        </a:rPr>
                        <a:t> </a:t>
                      </a:r>
                      <a:r>
                        <a:rPr lang="es-ES" sz="2000" u="none" noProof="0" dirty="0">
                          <a:solidFill>
                            <a:srgbClr val="002060"/>
                          </a:solidFill>
                        </a:rPr>
                        <a:t>ropa </a:t>
                      </a:r>
                      <a:r>
                        <a:rPr lang="es-ES" sz="2000" u="sng" noProof="0" dirty="0">
                          <a:solidFill>
                            <a:srgbClr val="002060"/>
                          </a:solidFill>
                        </a:rPr>
                        <a:t>moderna</a:t>
                      </a:r>
                      <a:r>
                        <a:rPr lang="es-ES" sz="2000" u="none" noProof="0" dirty="0">
                          <a:solidFill>
                            <a:srgbClr val="002060"/>
                          </a:solidFill>
                        </a:rPr>
                        <a:t> en el mercado.</a:t>
                      </a:r>
                    </a:p>
                  </a:txBody>
                  <a:tcPr anchor="ctr"/>
                </a:tc>
                <a:extLst>
                  <a:ext uri="{0D108BD9-81ED-4DB2-BD59-A6C34878D82A}">
                    <a16:rowId xmlns:a16="http://schemas.microsoft.com/office/drawing/2014/main" val="3694586834"/>
                  </a:ext>
                </a:extLst>
              </a:tr>
              <a:tr h="774553">
                <a:tc>
                  <a:txBody>
                    <a:bodyPr/>
                    <a:lstStyle/>
                    <a:p>
                      <a:pPr algn="l"/>
                      <a:r>
                        <a:rPr lang="en-GB" sz="2000" dirty="0">
                          <a:solidFill>
                            <a:srgbClr val="002060"/>
                          </a:solidFill>
                        </a:rPr>
                        <a:t>4. El </a:t>
                      </a:r>
                      <a:r>
                        <a:rPr lang="en-GB" sz="2000" dirty="0" err="1">
                          <a:solidFill>
                            <a:srgbClr val="002060"/>
                          </a:solidFill>
                        </a:rPr>
                        <a:t>gato</a:t>
                      </a:r>
                      <a:r>
                        <a:rPr lang="en-GB" sz="2000" baseline="0" dirty="0">
                          <a:solidFill>
                            <a:srgbClr val="002060"/>
                          </a:solidFill>
                        </a:rPr>
                        <a:t> </a:t>
                      </a:r>
                      <a:r>
                        <a:rPr lang="en-GB" sz="2000" u="sng" baseline="0" dirty="0" err="1">
                          <a:solidFill>
                            <a:srgbClr val="002060"/>
                          </a:solidFill>
                        </a:rPr>
                        <a:t>nunca</a:t>
                      </a:r>
                      <a:r>
                        <a:rPr lang="en-GB" sz="2000" dirty="0">
                          <a:solidFill>
                            <a:srgbClr val="002060"/>
                          </a:solidFill>
                        </a:rPr>
                        <a:t> </a:t>
                      </a:r>
                      <a:r>
                        <a:rPr lang="en-GB" sz="2000" dirty="0" err="1">
                          <a:solidFill>
                            <a:srgbClr val="002060"/>
                          </a:solidFill>
                        </a:rPr>
                        <a:t>sube</a:t>
                      </a:r>
                      <a:r>
                        <a:rPr lang="en-GB" sz="2000" dirty="0">
                          <a:solidFill>
                            <a:srgbClr val="002060"/>
                          </a:solidFill>
                        </a:rPr>
                        <a:t> el </a:t>
                      </a:r>
                      <a:r>
                        <a:rPr lang="en-GB" sz="2000" u="sng" dirty="0">
                          <a:solidFill>
                            <a:srgbClr val="002060"/>
                          </a:solidFill>
                        </a:rPr>
                        <a:t>árbol</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tiene</a:t>
                      </a:r>
                      <a:r>
                        <a:rPr lang="en-GB" sz="2000" dirty="0">
                          <a:solidFill>
                            <a:srgbClr val="002060"/>
                          </a:solidFill>
                        </a:rPr>
                        <a:t> </a:t>
                      </a:r>
                      <a:r>
                        <a:rPr lang="en-GB" sz="2000" u="sng" dirty="0" err="1">
                          <a:solidFill>
                            <a:srgbClr val="002060"/>
                          </a:solidFill>
                        </a:rPr>
                        <a:t>cáncer</a:t>
                      </a:r>
                      <a:r>
                        <a:rPr lang="en-GB" sz="2000" dirty="0">
                          <a:solidFill>
                            <a:srgbClr val="002060"/>
                          </a:solidFill>
                        </a:rPr>
                        <a:t>.</a:t>
                      </a:r>
                      <a:endParaRPr lang="x-none" sz="2000" dirty="0">
                        <a:solidFill>
                          <a:srgbClr val="002060"/>
                        </a:solidFill>
                      </a:endParaRPr>
                    </a:p>
                  </a:txBody>
                  <a:tcPr anchor="ctr"/>
                </a:tc>
                <a:extLst>
                  <a:ext uri="{0D108BD9-81ED-4DB2-BD59-A6C34878D82A}">
                    <a16:rowId xmlns:a16="http://schemas.microsoft.com/office/drawing/2014/main" val="2355107805"/>
                  </a:ext>
                </a:extLst>
              </a:tr>
              <a:tr h="774553">
                <a:tc>
                  <a:txBody>
                    <a:bodyPr/>
                    <a:lstStyle/>
                    <a:p>
                      <a:pPr algn="l"/>
                      <a:r>
                        <a:rPr lang="en-GB" sz="2000" dirty="0">
                          <a:solidFill>
                            <a:srgbClr val="002060"/>
                          </a:solidFill>
                        </a:rPr>
                        <a:t>5. El padre </a:t>
                      </a:r>
                      <a:r>
                        <a:rPr lang="en-GB" sz="2000" u="sng" dirty="0" err="1">
                          <a:solidFill>
                            <a:srgbClr val="002060"/>
                          </a:solidFill>
                        </a:rPr>
                        <a:t>cuida</a:t>
                      </a:r>
                      <a:r>
                        <a:rPr lang="en-GB" sz="2000" dirty="0">
                          <a:solidFill>
                            <a:srgbClr val="002060"/>
                          </a:solidFill>
                        </a:rPr>
                        <a:t> a </a:t>
                      </a:r>
                      <a:r>
                        <a:rPr lang="en-GB" sz="2000" dirty="0" err="1">
                          <a:solidFill>
                            <a:srgbClr val="002060"/>
                          </a:solidFill>
                        </a:rPr>
                        <a:t>su</a:t>
                      </a:r>
                      <a:r>
                        <a:rPr lang="en-GB" sz="2000" dirty="0">
                          <a:solidFill>
                            <a:srgbClr val="002060"/>
                          </a:solidFill>
                        </a:rPr>
                        <a:t> </a:t>
                      </a:r>
                      <a:r>
                        <a:rPr lang="de-DE" sz="2000" dirty="0" err="1">
                          <a:solidFill>
                            <a:srgbClr val="002060"/>
                          </a:solidFill>
                        </a:rPr>
                        <a:t>hijo</a:t>
                      </a:r>
                      <a:r>
                        <a:rPr lang="de-DE" sz="2000" dirty="0">
                          <a:solidFill>
                            <a:srgbClr val="002060"/>
                          </a:solidFill>
                        </a:rPr>
                        <a:t> </a:t>
                      </a:r>
                      <a:r>
                        <a:rPr lang="de-DE" sz="2000" dirty="0" err="1">
                          <a:solidFill>
                            <a:srgbClr val="002060"/>
                          </a:solidFill>
                        </a:rPr>
                        <a:t>cuando</a:t>
                      </a:r>
                      <a:r>
                        <a:rPr lang="de-DE" sz="2000" dirty="0">
                          <a:solidFill>
                            <a:srgbClr val="002060"/>
                          </a:solidFill>
                        </a:rPr>
                        <a:t> </a:t>
                      </a:r>
                      <a:r>
                        <a:rPr lang="de-DE" sz="2000" dirty="0" err="1">
                          <a:solidFill>
                            <a:srgbClr val="002060"/>
                          </a:solidFill>
                        </a:rPr>
                        <a:t>está</a:t>
                      </a:r>
                      <a:r>
                        <a:rPr lang="de-DE" sz="2000" dirty="0">
                          <a:solidFill>
                            <a:srgbClr val="002060"/>
                          </a:solidFill>
                        </a:rPr>
                        <a:t> </a:t>
                      </a:r>
                      <a:r>
                        <a:rPr lang="de-DE" sz="2000" u="sng" dirty="0" err="1">
                          <a:solidFill>
                            <a:srgbClr val="002060"/>
                          </a:solidFill>
                        </a:rPr>
                        <a:t>enfermo</a:t>
                      </a:r>
                      <a:r>
                        <a:rPr lang="de-DE" sz="2000" dirty="0">
                          <a:solidFill>
                            <a:srgbClr val="002060"/>
                          </a:solidFill>
                        </a:rPr>
                        <a:t>.</a:t>
                      </a:r>
                      <a:endParaRPr lang="x-none" sz="2000" dirty="0">
                        <a:solidFill>
                          <a:srgbClr val="002060"/>
                        </a:solidFill>
                      </a:endParaRPr>
                    </a:p>
                  </a:txBody>
                  <a:tcPr anchor="ctr"/>
                </a:tc>
                <a:extLst>
                  <a:ext uri="{0D108BD9-81ED-4DB2-BD59-A6C34878D82A}">
                    <a16:rowId xmlns:a16="http://schemas.microsoft.com/office/drawing/2014/main" val="415022783"/>
                  </a:ext>
                </a:extLst>
              </a:tr>
              <a:tr h="970719">
                <a:tc>
                  <a:txBody>
                    <a:bodyPr/>
                    <a:lstStyle/>
                    <a:p>
                      <a:pPr algn="l"/>
                      <a:r>
                        <a:rPr lang="en-GB" sz="2000" dirty="0">
                          <a:solidFill>
                            <a:srgbClr val="002060"/>
                          </a:solidFill>
                        </a:rPr>
                        <a:t>6. María, </a:t>
                      </a:r>
                      <a:r>
                        <a:rPr lang="en-GB" sz="2000" dirty="0" err="1">
                          <a:solidFill>
                            <a:srgbClr val="002060"/>
                          </a:solidFill>
                        </a:rPr>
                        <a:t>tienes</a:t>
                      </a:r>
                      <a:r>
                        <a:rPr lang="en-GB" sz="2000" dirty="0">
                          <a:solidFill>
                            <a:srgbClr val="002060"/>
                          </a:solidFill>
                        </a:rPr>
                        <a:t> el </a:t>
                      </a:r>
                      <a:r>
                        <a:rPr lang="en-GB" sz="2000" u="sng" dirty="0" err="1">
                          <a:solidFill>
                            <a:srgbClr val="002060"/>
                          </a:solidFill>
                        </a:rPr>
                        <a:t>carácter</a:t>
                      </a:r>
                      <a:r>
                        <a:rPr lang="en-GB" sz="2000" dirty="0">
                          <a:solidFill>
                            <a:srgbClr val="002060"/>
                          </a:solidFill>
                        </a:rPr>
                        <a:t> de una </a:t>
                      </a:r>
                      <a:r>
                        <a:rPr lang="en-GB" sz="2000" dirty="0" err="1">
                          <a:solidFill>
                            <a:srgbClr val="002060"/>
                          </a:solidFill>
                        </a:rPr>
                        <a:t>buena</a:t>
                      </a:r>
                      <a:r>
                        <a:rPr lang="en-GB" sz="2000" dirty="0">
                          <a:solidFill>
                            <a:srgbClr val="002060"/>
                          </a:solidFill>
                        </a:rPr>
                        <a:t> </a:t>
                      </a:r>
                      <a:r>
                        <a:rPr lang="en-GB" sz="2000" u="sng" dirty="0" err="1">
                          <a:solidFill>
                            <a:srgbClr val="002060"/>
                          </a:solidFill>
                        </a:rPr>
                        <a:t>líder</a:t>
                      </a:r>
                      <a:r>
                        <a:rPr lang="en-GB" sz="2000" dirty="0">
                          <a:solidFill>
                            <a:srgbClr val="002060"/>
                          </a:solidFill>
                        </a:rPr>
                        <a:t>. Eres </a:t>
                      </a:r>
                      <a:r>
                        <a:rPr lang="en-GB" sz="2000" u="sng" dirty="0" err="1">
                          <a:solidFill>
                            <a:srgbClr val="002060"/>
                          </a:solidFill>
                        </a:rPr>
                        <a:t>seria</a:t>
                      </a:r>
                      <a:r>
                        <a:rPr lang="en-GB" sz="2000" dirty="0">
                          <a:solidFill>
                            <a:srgbClr val="002060"/>
                          </a:solidFill>
                        </a:rPr>
                        <a:t>.</a:t>
                      </a:r>
                      <a:endParaRPr lang="x-none" sz="2000" dirty="0">
                        <a:solidFill>
                          <a:srgbClr val="002060"/>
                        </a:solidFill>
                      </a:endParaRPr>
                    </a:p>
                  </a:txBody>
                  <a:tcPr anchor="ctr"/>
                </a:tc>
                <a:extLst>
                  <a:ext uri="{0D108BD9-81ED-4DB2-BD59-A6C34878D82A}">
                    <a16:rowId xmlns:a16="http://schemas.microsoft.com/office/drawing/2014/main" val="2907717989"/>
                  </a:ext>
                </a:extLst>
              </a:tr>
            </a:tbl>
          </a:graphicData>
        </a:graphic>
      </p:graphicFrame>
      <p:sp>
        <p:nvSpPr>
          <p:cNvPr id="6" name="Title 6">
            <a:extLst>
              <a:ext uri="{FF2B5EF4-FFF2-40B4-BE49-F238E27FC236}">
                <a16:creationId xmlns:a16="http://schemas.microsoft.com/office/drawing/2014/main" id="{3B007AFE-D38C-41C8-BEAE-57240BBFB2E7}"/>
              </a:ext>
            </a:extLst>
          </p:cNvPr>
          <p:cNvSpPr txBox="1">
            <a:spLocks/>
          </p:cNvSpPr>
          <p:nvPr/>
        </p:nvSpPr>
        <p:spPr>
          <a:xfrm>
            <a:off x="176308" y="93581"/>
            <a:ext cx="2043897"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Estudiante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BDD315D0-3032-48D7-A9E1-3F46116037D6}"/>
              </a:ext>
            </a:extLst>
          </p:cNvPr>
          <p:cNvSpPr txBox="1"/>
          <p:nvPr/>
        </p:nvSpPr>
        <p:spPr>
          <a:xfrm>
            <a:off x="11016405" y="3320972"/>
            <a:ext cx="955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writers</a:t>
            </a:r>
          </a:p>
        </p:txBody>
      </p:sp>
      <p:sp>
        <p:nvSpPr>
          <p:cNvPr id="10" name="TextBox 9">
            <a:extLst>
              <a:ext uri="{FF2B5EF4-FFF2-40B4-BE49-F238E27FC236}">
                <a16:creationId xmlns:a16="http://schemas.microsoft.com/office/drawing/2014/main" id="{65413CFD-C10B-4A78-9F46-8531853E1CE7}"/>
              </a:ext>
            </a:extLst>
          </p:cNvPr>
          <p:cNvSpPr txBox="1"/>
          <p:nvPr/>
        </p:nvSpPr>
        <p:spPr>
          <a:xfrm>
            <a:off x="9877871" y="3776966"/>
            <a:ext cx="18396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they deserve</a:t>
            </a:r>
          </a:p>
        </p:txBody>
      </p:sp>
      <p:sp>
        <p:nvSpPr>
          <p:cNvPr id="12" name="TextBox 11">
            <a:extLst>
              <a:ext uri="{FF2B5EF4-FFF2-40B4-BE49-F238E27FC236}">
                <a16:creationId xmlns:a16="http://schemas.microsoft.com/office/drawing/2014/main" id="{E4A7B6D3-3D2F-4B06-A757-979DAB00BFCF}"/>
              </a:ext>
            </a:extLst>
          </p:cNvPr>
          <p:cNvSpPr txBox="1"/>
          <p:nvPr/>
        </p:nvSpPr>
        <p:spPr>
          <a:xfrm>
            <a:off x="11292745" y="4066463"/>
            <a:ext cx="14282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loca</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CF18F276-2891-40DE-862A-F1C75434F522}"/>
              </a:ext>
            </a:extLst>
          </p:cNvPr>
          <p:cNvSpPr txBox="1"/>
          <p:nvPr/>
        </p:nvSpPr>
        <p:spPr>
          <a:xfrm>
            <a:off x="9877871" y="4651493"/>
            <a:ext cx="964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Angel</a:t>
            </a:r>
          </a:p>
        </p:txBody>
      </p:sp>
      <p:sp>
        <p:nvSpPr>
          <p:cNvPr id="14" name="TextBox 13">
            <a:extLst>
              <a:ext uri="{FF2B5EF4-FFF2-40B4-BE49-F238E27FC236}">
                <a16:creationId xmlns:a16="http://schemas.microsoft.com/office/drawing/2014/main" id="{27EFFB27-5B91-4508-8DCF-817394CD86DF}"/>
              </a:ext>
            </a:extLst>
          </p:cNvPr>
          <p:cNvSpPr txBox="1"/>
          <p:nvPr/>
        </p:nvSpPr>
        <p:spPr>
          <a:xfrm>
            <a:off x="9877871" y="5452994"/>
            <a:ext cx="964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dollar</a:t>
            </a:r>
          </a:p>
        </p:txBody>
      </p:sp>
      <p:sp>
        <p:nvSpPr>
          <p:cNvPr id="15" name="TextBox 14">
            <a:extLst>
              <a:ext uri="{FF2B5EF4-FFF2-40B4-BE49-F238E27FC236}">
                <a16:creationId xmlns:a16="http://schemas.microsoft.com/office/drawing/2014/main" id="{0F118C3A-6D8C-4BD8-89F9-E4EFFEE57EEC}"/>
              </a:ext>
            </a:extLst>
          </p:cNvPr>
          <p:cNvSpPr txBox="1"/>
          <p:nvPr/>
        </p:nvSpPr>
        <p:spPr>
          <a:xfrm>
            <a:off x="10977276" y="5846833"/>
            <a:ext cx="10339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useless</a:t>
            </a:r>
          </a:p>
        </p:txBody>
      </p:sp>
    </p:spTree>
    <p:extLst>
      <p:ext uri="{BB962C8B-B14F-4D97-AF65-F5344CB8AC3E}">
        <p14:creationId xmlns:p14="http://schemas.microsoft.com/office/powerpoint/2010/main" val="763559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813074" y="93581"/>
            <a:ext cx="320261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13074" y="-90480"/>
            <a:ext cx="3202617" cy="769039"/>
          </a:xfrm>
        </p:spPr>
        <p:txBody>
          <a:bodyPr>
            <a:normAutofit/>
          </a:bodyPr>
          <a:lstStyle/>
          <a:p>
            <a:pPr algn="ctr"/>
            <a:r>
              <a:rPr lang="en-GB" sz="1800" b="1" dirty="0" err="1">
                <a:solidFill>
                  <a:prstClr val="white"/>
                </a:solidFill>
              </a:rPr>
              <a:t>hablar</a:t>
            </a:r>
            <a:r>
              <a:rPr lang="en-GB" sz="1800" b="1" dirty="0">
                <a:solidFill>
                  <a:prstClr val="white"/>
                </a:solidFill>
              </a:rPr>
              <a:t> / </a:t>
            </a:r>
            <a:r>
              <a:rPr lang="en-GB" sz="1800" b="1" dirty="0" err="1">
                <a:solidFill>
                  <a:prstClr val="white"/>
                </a:solidFill>
              </a:rPr>
              <a:t>escuchar</a:t>
            </a:r>
            <a:r>
              <a:rPr lang="en-GB" sz="1800" b="1" dirty="0">
                <a:solidFill>
                  <a:prstClr val="white"/>
                </a:solidFill>
              </a:rPr>
              <a:t> / </a:t>
            </a:r>
            <a:r>
              <a:rPr lang="en-GB" sz="1800" b="1" dirty="0" err="1">
                <a:solidFill>
                  <a:prstClr val="white"/>
                </a:solidFill>
              </a:rPr>
              <a:t>escribir</a:t>
            </a:r>
            <a:endParaRPr lang="en-US" sz="1800" dirty="0"/>
          </a:p>
        </p:txBody>
      </p:sp>
      <p:graphicFrame>
        <p:nvGraphicFramePr>
          <p:cNvPr id="4" name="Tabla 2">
            <a:extLst>
              <a:ext uri="{FF2B5EF4-FFF2-40B4-BE49-F238E27FC236}">
                <a16:creationId xmlns:a16="http://schemas.microsoft.com/office/drawing/2014/main" id="{D8F407A8-43B3-47AE-A66F-0AD8B7B4D2ED}"/>
              </a:ext>
            </a:extLst>
          </p:cNvPr>
          <p:cNvGraphicFramePr>
            <a:graphicFrameLocks noGrp="1"/>
          </p:cNvGraphicFramePr>
          <p:nvPr/>
        </p:nvGraphicFramePr>
        <p:xfrm>
          <a:off x="2054114" y="640836"/>
          <a:ext cx="8083771" cy="5618039"/>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1775176646"/>
                    </a:ext>
                  </a:extLst>
                </a:gridCol>
                <a:gridCol w="2140171">
                  <a:extLst>
                    <a:ext uri="{9D8B030D-6E8A-4147-A177-3AD203B41FA5}">
                      <a16:colId xmlns:a16="http://schemas.microsoft.com/office/drawing/2014/main" val="709409682"/>
                    </a:ext>
                  </a:extLst>
                </a:gridCol>
              </a:tblGrid>
              <a:tr h="802577">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106670579"/>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Mi abuela no usa un </a:t>
                      </a:r>
                      <a:r>
                        <a:rPr lang="es-ES" sz="2000" b="0" u="none" noProof="0" dirty="0">
                          <a:solidFill>
                            <a:srgbClr val="002060"/>
                          </a:solidFill>
                        </a:rPr>
                        <a:t>__________</a:t>
                      </a:r>
                      <a:r>
                        <a:rPr lang="es-ES" sz="2000" noProof="0" dirty="0">
                          <a:solidFill>
                            <a:srgbClr val="002060"/>
                          </a:solidFill>
                        </a:rPr>
                        <a:t> porque es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493973381"/>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Tú </a:t>
                      </a:r>
                      <a:r>
                        <a:rPr lang="es-ES" sz="2000" b="0" u="none" noProof="0" dirty="0">
                          <a:solidFill>
                            <a:srgbClr val="002060"/>
                          </a:solidFill>
                        </a:rPr>
                        <a:t>__________</a:t>
                      </a:r>
                      <a:r>
                        <a:rPr lang="es-ES" sz="2000" noProof="0" dirty="0">
                          <a:solidFill>
                            <a:srgbClr val="002060"/>
                          </a:solidFill>
                        </a:rPr>
                        <a:t> mucho tiempo en los </a:t>
                      </a:r>
                      <a:r>
                        <a:rPr lang="es-ES" sz="2000" b="0" u="none" noProof="0" dirty="0">
                          <a:solidFill>
                            <a:srgbClr val="002060"/>
                          </a:solidFill>
                        </a:rPr>
                        <a:t>____________________</a:t>
                      </a:r>
                      <a:r>
                        <a:rPr lang="es-ES" sz="2000" noProof="0" dirty="0">
                          <a:solidFill>
                            <a:srgbClr val="002060"/>
                          </a:solidFill>
                        </a:rPr>
                        <a:t>.</a:t>
                      </a: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944536397"/>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Mis primas </a:t>
                      </a:r>
                      <a:r>
                        <a:rPr lang="es-ES" sz="2000" b="0" u="none" noProof="0" dirty="0">
                          <a:solidFill>
                            <a:srgbClr val="002060"/>
                          </a:solidFill>
                        </a:rPr>
                        <a:t>__________</a:t>
                      </a:r>
                      <a:r>
                        <a:rPr lang="es-ES" sz="2000" noProof="0" dirty="0">
                          <a:solidFill>
                            <a:srgbClr val="002060"/>
                          </a:solidFill>
                        </a:rPr>
                        <a:t> </a:t>
                      </a:r>
                      <a:r>
                        <a:rPr lang="es-ES" sz="2000" u="none" noProof="0" dirty="0">
                          <a:solidFill>
                            <a:srgbClr val="002060"/>
                          </a:solidFill>
                        </a:rPr>
                        <a:t>ropa </a:t>
                      </a:r>
                      <a:r>
                        <a:rPr lang="es-ES" sz="2000" b="0" u="none" noProof="0" dirty="0">
                          <a:solidFill>
                            <a:srgbClr val="002060"/>
                          </a:solidFill>
                        </a:rPr>
                        <a:t>__________</a:t>
                      </a:r>
                      <a:r>
                        <a:rPr lang="es-ES" sz="2000" u="none" noProof="0" dirty="0">
                          <a:solidFill>
                            <a:srgbClr val="002060"/>
                          </a:solidFill>
                        </a:rPr>
                        <a:t> en el mercado.</a:t>
                      </a: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3694586834"/>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4. El </a:t>
                      </a:r>
                      <a:r>
                        <a:rPr lang="en-GB" sz="2000" dirty="0" err="1">
                          <a:solidFill>
                            <a:srgbClr val="002060"/>
                          </a:solidFill>
                        </a:rPr>
                        <a:t>gato</a:t>
                      </a:r>
                      <a:r>
                        <a:rPr lang="en-GB" sz="2000" dirty="0">
                          <a:solidFill>
                            <a:srgbClr val="002060"/>
                          </a:solidFill>
                        </a:rPr>
                        <a:t> _______ </a:t>
                      </a:r>
                      <a:r>
                        <a:rPr lang="en-GB" sz="2000" dirty="0" err="1">
                          <a:solidFill>
                            <a:srgbClr val="002060"/>
                          </a:solidFill>
                        </a:rPr>
                        <a:t>sube</a:t>
                      </a:r>
                      <a:r>
                        <a:rPr lang="en-GB" sz="2000" dirty="0">
                          <a:solidFill>
                            <a:srgbClr val="002060"/>
                          </a:solidFill>
                        </a:rPr>
                        <a:t> el </a:t>
                      </a:r>
                      <a:r>
                        <a:rPr lang="es-ES" sz="2000" b="0" u="none" noProof="0" dirty="0">
                          <a:solidFill>
                            <a:srgbClr val="002060"/>
                          </a:solidFill>
                        </a:rPr>
                        <a:t>__________</a:t>
                      </a:r>
                      <a:r>
                        <a:rPr lang="en-GB" sz="2000" dirty="0">
                          <a:solidFill>
                            <a:srgbClr val="002060"/>
                          </a:solidFill>
                        </a:rPr>
                        <a:t> </a:t>
                      </a:r>
                      <a:r>
                        <a:rPr lang="en-GB" sz="2000" dirty="0" err="1">
                          <a:solidFill>
                            <a:srgbClr val="002060"/>
                          </a:solidFill>
                        </a:rPr>
                        <a:t>porque</a:t>
                      </a:r>
                      <a:r>
                        <a:rPr lang="en-GB" sz="2000" dirty="0">
                          <a:solidFill>
                            <a:srgbClr val="002060"/>
                          </a:solidFill>
                        </a:rPr>
                        <a:t> </a:t>
                      </a:r>
                      <a:r>
                        <a:rPr lang="en-GB" sz="2000" dirty="0" err="1">
                          <a:solidFill>
                            <a:srgbClr val="002060"/>
                          </a:solidFill>
                        </a:rPr>
                        <a:t>tiene</a:t>
                      </a:r>
                      <a:r>
                        <a:rPr lang="en-GB" sz="2000" dirty="0">
                          <a:solidFill>
                            <a:srgbClr val="002060"/>
                          </a:solidFill>
                        </a:rPr>
                        <a:t> </a:t>
                      </a:r>
                      <a:r>
                        <a:rPr lang="es-ES" sz="2000" b="0" u="none" noProof="0" dirty="0">
                          <a:solidFill>
                            <a:srgbClr val="002060"/>
                          </a:solidFill>
                        </a:rPr>
                        <a:t>__________</a:t>
                      </a:r>
                      <a:r>
                        <a:rPr lang="en-GB" sz="2000" dirty="0">
                          <a:solidFill>
                            <a:srgbClr val="002060"/>
                          </a:solidFill>
                        </a:rPr>
                        <a:t>.</a:t>
                      </a:r>
                      <a:endParaRPr lang="x-none" sz="2000" dirty="0">
                        <a:solidFill>
                          <a:srgbClr val="002060"/>
                        </a:solidFill>
                      </a:endParaRP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355107805"/>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5. El padre </a:t>
                      </a:r>
                      <a:r>
                        <a:rPr lang="es-ES" sz="2000" b="0" u="none" noProof="0" dirty="0">
                          <a:solidFill>
                            <a:srgbClr val="002060"/>
                          </a:solidFill>
                        </a:rPr>
                        <a:t>__________</a:t>
                      </a:r>
                      <a:r>
                        <a:rPr lang="en-GB" sz="2000" dirty="0">
                          <a:solidFill>
                            <a:srgbClr val="002060"/>
                          </a:solidFill>
                        </a:rPr>
                        <a:t> a </a:t>
                      </a:r>
                      <a:r>
                        <a:rPr lang="en-GB" sz="2000" dirty="0" err="1">
                          <a:solidFill>
                            <a:srgbClr val="002060"/>
                          </a:solidFill>
                        </a:rPr>
                        <a:t>su</a:t>
                      </a:r>
                      <a:r>
                        <a:rPr lang="en-GB" sz="2000" dirty="0">
                          <a:solidFill>
                            <a:srgbClr val="002060"/>
                          </a:solidFill>
                        </a:rPr>
                        <a:t> </a:t>
                      </a:r>
                      <a:r>
                        <a:rPr lang="de-DE" sz="2000" dirty="0" err="1">
                          <a:solidFill>
                            <a:srgbClr val="002060"/>
                          </a:solidFill>
                        </a:rPr>
                        <a:t>hijo</a:t>
                      </a:r>
                      <a:r>
                        <a:rPr lang="de-DE" sz="2000" dirty="0">
                          <a:solidFill>
                            <a:srgbClr val="002060"/>
                          </a:solidFill>
                        </a:rPr>
                        <a:t> </a:t>
                      </a:r>
                      <a:r>
                        <a:rPr lang="de-DE" sz="2000" dirty="0" err="1">
                          <a:solidFill>
                            <a:srgbClr val="002060"/>
                          </a:solidFill>
                        </a:rPr>
                        <a:t>cuando</a:t>
                      </a:r>
                      <a:r>
                        <a:rPr lang="de-DE" sz="2000" dirty="0">
                          <a:solidFill>
                            <a:srgbClr val="002060"/>
                          </a:solidFill>
                        </a:rPr>
                        <a:t> </a:t>
                      </a:r>
                      <a:r>
                        <a:rPr lang="de-DE" sz="2000" dirty="0" err="1">
                          <a:solidFill>
                            <a:srgbClr val="002060"/>
                          </a:solidFill>
                        </a:rPr>
                        <a:t>está</a:t>
                      </a:r>
                      <a:r>
                        <a:rPr lang="de-DE" sz="2000" dirty="0">
                          <a:solidFill>
                            <a:srgbClr val="002060"/>
                          </a:solidFill>
                        </a:rPr>
                        <a:t> </a:t>
                      </a:r>
                      <a:r>
                        <a:rPr lang="es-ES" sz="2000" b="0" u="none" noProof="0" dirty="0">
                          <a:solidFill>
                            <a:srgbClr val="002060"/>
                          </a:solidFill>
                        </a:rPr>
                        <a:t>__________</a:t>
                      </a:r>
                      <a:r>
                        <a:rPr lang="de-DE" sz="2000" dirty="0">
                          <a:solidFill>
                            <a:srgbClr val="002060"/>
                          </a:solidFill>
                        </a:rPr>
                        <a:t>.</a:t>
                      </a:r>
                      <a:endParaRPr lang="x-none" sz="2000" dirty="0">
                        <a:solidFill>
                          <a:srgbClr val="002060"/>
                        </a:solidFill>
                      </a:endParaRPr>
                    </a:p>
                  </a:txBody>
                  <a:tcPr anchor="ctr"/>
                </a:tc>
                <a:tc>
                  <a:txBody>
                    <a:bodyPr/>
                    <a:lstStyle/>
                    <a:p>
                      <a:pPr algn="ctr"/>
                      <a:endParaRPr lang="x-none" sz="2000">
                        <a:solidFill>
                          <a:srgbClr val="203864"/>
                        </a:solidFill>
                      </a:endParaRPr>
                    </a:p>
                  </a:txBody>
                  <a:tcPr/>
                </a:tc>
                <a:extLst>
                  <a:ext uri="{0D108BD9-81ED-4DB2-BD59-A6C34878D82A}">
                    <a16:rowId xmlns:a16="http://schemas.microsoft.com/office/drawing/2014/main" val="41502278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6. María </a:t>
                      </a:r>
                      <a:r>
                        <a:rPr lang="en-GB" sz="2000" dirty="0" err="1">
                          <a:solidFill>
                            <a:srgbClr val="002060"/>
                          </a:solidFill>
                        </a:rPr>
                        <a:t>tienes</a:t>
                      </a:r>
                      <a:r>
                        <a:rPr lang="en-GB" sz="2000" dirty="0">
                          <a:solidFill>
                            <a:srgbClr val="002060"/>
                          </a:solidFill>
                        </a:rPr>
                        <a:t> el </a:t>
                      </a:r>
                      <a:r>
                        <a:rPr lang="es-ES" sz="2000" b="0" u="none" noProof="0" dirty="0">
                          <a:solidFill>
                            <a:srgbClr val="002060"/>
                          </a:solidFill>
                        </a:rPr>
                        <a:t>__________</a:t>
                      </a:r>
                      <a:r>
                        <a:rPr lang="en-GB" sz="2000" dirty="0">
                          <a:solidFill>
                            <a:srgbClr val="002060"/>
                          </a:solidFill>
                        </a:rPr>
                        <a:t> de una </a:t>
                      </a:r>
                      <a:r>
                        <a:rPr lang="en-GB" sz="2000" dirty="0" err="1">
                          <a:solidFill>
                            <a:srgbClr val="002060"/>
                          </a:solidFill>
                        </a:rPr>
                        <a:t>buena</a:t>
                      </a:r>
                      <a:r>
                        <a:rPr lang="en-GB" sz="2000" dirty="0">
                          <a:solidFill>
                            <a:srgbClr val="002060"/>
                          </a:solidFill>
                        </a:rPr>
                        <a:t> </a:t>
                      </a:r>
                      <a:r>
                        <a:rPr lang="es-ES" sz="2000" b="0" u="none" noProof="0" dirty="0">
                          <a:solidFill>
                            <a:srgbClr val="002060"/>
                          </a:solidFill>
                        </a:rPr>
                        <a:t>__________</a:t>
                      </a:r>
                      <a:r>
                        <a:rPr lang="en-GB" sz="2000" dirty="0">
                          <a:solidFill>
                            <a:srgbClr val="002060"/>
                          </a:solidFill>
                        </a:rPr>
                        <a:t>. Eres _________.</a:t>
                      </a:r>
                      <a:endParaRPr lang="x-none" sz="2000" dirty="0">
                        <a:solidFill>
                          <a:srgbClr val="002060"/>
                        </a:solidFill>
                      </a:endParaRPr>
                    </a:p>
                  </a:txBody>
                  <a:tcPr anchor="ctr"/>
                </a:tc>
                <a:tc>
                  <a:txBody>
                    <a:bodyPr/>
                    <a:lstStyle/>
                    <a:p>
                      <a:pPr algn="ctr"/>
                      <a:endParaRPr lang="x-none" sz="2000" dirty="0">
                        <a:solidFill>
                          <a:srgbClr val="203864"/>
                        </a:solidFill>
                      </a:endParaRPr>
                    </a:p>
                  </a:txBody>
                  <a:tcPr/>
                </a:tc>
                <a:extLst>
                  <a:ext uri="{0D108BD9-81ED-4DB2-BD59-A6C34878D82A}">
                    <a16:rowId xmlns:a16="http://schemas.microsoft.com/office/drawing/2014/main" val="2907717989"/>
                  </a:ext>
                </a:extLst>
              </a:tr>
            </a:tbl>
          </a:graphicData>
        </a:graphic>
      </p:graphicFrame>
      <p:sp>
        <p:nvSpPr>
          <p:cNvPr id="6" name="Title 6">
            <a:extLst>
              <a:ext uri="{FF2B5EF4-FFF2-40B4-BE49-F238E27FC236}">
                <a16:creationId xmlns:a16="http://schemas.microsoft.com/office/drawing/2014/main" id="{3B007AFE-D38C-41C8-BEAE-57240BBFB2E7}"/>
              </a:ext>
            </a:extLst>
          </p:cNvPr>
          <p:cNvSpPr txBox="1">
            <a:spLocks/>
          </p:cNvSpPr>
          <p:nvPr/>
        </p:nvSpPr>
        <p:spPr>
          <a:xfrm>
            <a:off x="176308" y="93581"/>
            <a:ext cx="6096476"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Solución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Estudiante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5" name="TextBox 4">
            <a:extLst>
              <a:ext uri="{FF2B5EF4-FFF2-40B4-BE49-F238E27FC236}">
                <a16:creationId xmlns:a16="http://schemas.microsoft.com/office/drawing/2014/main" id="{49DB11F2-B8CA-4103-A0F1-CCF6F274AE52}"/>
              </a:ext>
            </a:extLst>
          </p:cNvPr>
          <p:cNvSpPr txBox="1"/>
          <p:nvPr/>
        </p:nvSpPr>
        <p:spPr>
          <a:xfrm>
            <a:off x="9044316" y="4249786"/>
            <a:ext cx="10935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cancer</a:t>
            </a:r>
          </a:p>
        </p:txBody>
      </p:sp>
      <p:sp>
        <p:nvSpPr>
          <p:cNvPr id="8" name="TextBox 7">
            <a:extLst>
              <a:ext uri="{FF2B5EF4-FFF2-40B4-BE49-F238E27FC236}">
                <a16:creationId xmlns:a16="http://schemas.microsoft.com/office/drawing/2014/main" id="{E1707586-5E5D-49AE-A7FA-3FD616A5F332}"/>
              </a:ext>
            </a:extLst>
          </p:cNvPr>
          <p:cNvSpPr txBox="1"/>
          <p:nvPr/>
        </p:nvSpPr>
        <p:spPr>
          <a:xfrm>
            <a:off x="8964873" y="3449855"/>
            <a:ext cx="11705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modern</a:t>
            </a:r>
          </a:p>
        </p:txBody>
      </p:sp>
      <p:sp>
        <p:nvSpPr>
          <p:cNvPr id="10" name="TextBox 9">
            <a:extLst>
              <a:ext uri="{FF2B5EF4-FFF2-40B4-BE49-F238E27FC236}">
                <a16:creationId xmlns:a16="http://schemas.microsoft.com/office/drawing/2014/main" id="{52DF241F-F70D-4ACF-B9FE-6DBDF463BE30}"/>
              </a:ext>
            </a:extLst>
          </p:cNvPr>
          <p:cNvSpPr txBox="1"/>
          <p:nvPr/>
        </p:nvSpPr>
        <p:spPr>
          <a:xfrm>
            <a:off x="7999126" y="5460404"/>
            <a:ext cx="15295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personality</a:t>
            </a:r>
          </a:p>
        </p:txBody>
      </p:sp>
      <p:sp>
        <p:nvSpPr>
          <p:cNvPr id="12" name="TextBox 11">
            <a:extLst>
              <a:ext uri="{FF2B5EF4-FFF2-40B4-BE49-F238E27FC236}">
                <a16:creationId xmlns:a16="http://schemas.microsoft.com/office/drawing/2014/main" id="{87CB86F2-22C3-481B-A352-3814CEDD977E}"/>
              </a:ext>
            </a:extLst>
          </p:cNvPr>
          <p:cNvSpPr txBox="1"/>
          <p:nvPr/>
        </p:nvSpPr>
        <p:spPr>
          <a:xfrm>
            <a:off x="8021003" y="5847185"/>
            <a:ext cx="9973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leader</a:t>
            </a:r>
          </a:p>
        </p:txBody>
      </p:sp>
      <p:sp>
        <p:nvSpPr>
          <p:cNvPr id="15" name="TextBox 14">
            <a:extLst>
              <a:ext uri="{FF2B5EF4-FFF2-40B4-BE49-F238E27FC236}">
                <a16:creationId xmlns:a16="http://schemas.microsoft.com/office/drawing/2014/main" id="{BA855575-C99E-4588-9D52-EB60F8B7AF23}"/>
              </a:ext>
            </a:extLst>
          </p:cNvPr>
          <p:cNvSpPr txBox="1"/>
          <p:nvPr/>
        </p:nvSpPr>
        <p:spPr>
          <a:xfrm>
            <a:off x="9120069" y="5032211"/>
            <a:ext cx="9973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ill, sick</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D0863601-1978-4BAB-AC0E-EC7E78D611E5}"/>
              </a:ext>
            </a:extLst>
          </p:cNvPr>
          <p:cNvSpPr txBox="1"/>
          <p:nvPr/>
        </p:nvSpPr>
        <p:spPr>
          <a:xfrm>
            <a:off x="5231181" y="1463041"/>
            <a:ext cx="8547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móvil</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6B0DC514-DDB3-4256-A7EF-B420B80AEAA9}"/>
              </a:ext>
            </a:extLst>
          </p:cNvPr>
          <p:cNvSpPr txBox="1"/>
          <p:nvPr/>
        </p:nvSpPr>
        <p:spPr>
          <a:xfrm>
            <a:off x="2361709" y="1758890"/>
            <a:ext cx="8338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difícil</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E92B103D-EA2D-448D-BDA3-285A98F8DA1F}"/>
              </a:ext>
            </a:extLst>
          </p:cNvPr>
          <p:cNvSpPr txBox="1"/>
          <p:nvPr/>
        </p:nvSpPr>
        <p:spPr>
          <a:xfrm>
            <a:off x="2927764" y="2265773"/>
            <a:ext cx="9188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pasas</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B07B41BB-8205-430D-B5DC-4F3AA6350B07}"/>
              </a:ext>
            </a:extLst>
          </p:cNvPr>
          <p:cNvSpPr txBox="1"/>
          <p:nvPr/>
        </p:nvSpPr>
        <p:spPr>
          <a:xfrm>
            <a:off x="2403596" y="2576320"/>
            <a:ext cx="20185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Estados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Unidos</a:t>
            </a:r>
          </a:p>
        </p:txBody>
      </p:sp>
      <p:sp>
        <p:nvSpPr>
          <p:cNvPr id="20" name="TextBox 19">
            <a:extLst>
              <a:ext uri="{FF2B5EF4-FFF2-40B4-BE49-F238E27FC236}">
                <a16:creationId xmlns:a16="http://schemas.microsoft.com/office/drawing/2014/main" id="{4ED64A29-C5B0-4975-9F8E-381A239FF427}"/>
              </a:ext>
            </a:extLst>
          </p:cNvPr>
          <p:cNvSpPr txBox="1"/>
          <p:nvPr/>
        </p:nvSpPr>
        <p:spPr>
          <a:xfrm>
            <a:off x="3837804" y="3067163"/>
            <a:ext cx="11336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venden</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B2B94A24-B507-4234-8B43-B5D6F198563E}"/>
              </a:ext>
            </a:extLst>
          </p:cNvPr>
          <p:cNvSpPr txBox="1"/>
          <p:nvPr/>
        </p:nvSpPr>
        <p:spPr>
          <a:xfrm>
            <a:off x="5731913" y="3067163"/>
            <a:ext cx="13276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moderna</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7D8EAB33-FAFE-4683-B118-10137F475B3E}"/>
              </a:ext>
            </a:extLst>
          </p:cNvPr>
          <p:cNvSpPr txBox="1"/>
          <p:nvPr/>
        </p:nvSpPr>
        <p:spPr>
          <a:xfrm>
            <a:off x="5380661" y="3882359"/>
            <a:ext cx="8306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árbol</a:t>
            </a:r>
          </a:p>
        </p:txBody>
      </p:sp>
      <p:sp>
        <p:nvSpPr>
          <p:cNvPr id="23" name="TextBox 22">
            <a:extLst>
              <a:ext uri="{FF2B5EF4-FFF2-40B4-BE49-F238E27FC236}">
                <a16:creationId xmlns:a16="http://schemas.microsoft.com/office/drawing/2014/main" id="{E31B9F44-C3F3-47C0-9815-306082E39CB4}"/>
              </a:ext>
            </a:extLst>
          </p:cNvPr>
          <p:cNvSpPr txBox="1"/>
          <p:nvPr/>
        </p:nvSpPr>
        <p:spPr>
          <a:xfrm>
            <a:off x="2831831" y="4188506"/>
            <a:ext cx="10807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cáncer</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09595875-76E8-46ED-8A01-2815E135FD92}"/>
              </a:ext>
            </a:extLst>
          </p:cNvPr>
          <p:cNvSpPr txBox="1"/>
          <p:nvPr/>
        </p:nvSpPr>
        <p:spPr>
          <a:xfrm>
            <a:off x="3695781" y="4656095"/>
            <a:ext cx="902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cuida</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91764C9A-A06C-46F1-9BCB-1407B2E1FED8}"/>
              </a:ext>
            </a:extLst>
          </p:cNvPr>
          <p:cNvSpPr txBox="1"/>
          <p:nvPr/>
        </p:nvSpPr>
        <p:spPr>
          <a:xfrm>
            <a:off x="2182347" y="4980409"/>
            <a:ext cx="12234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enfermo</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669C5AAA-B17D-4952-A1D2-AF9945C4F782}"/>
              </a:ext>
            </a:extLst>
          </p:cNvPr>
          <p:cNvSpPr txBox="1"/>
          <p:nvPr/>
        </p:nvSpPr>
        <p:spPr>
          <a:xfrm>
            <a:off x="4276336" y="5485537"/>
            <a:ext cx="12554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carácter</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6FECE18E-E729-463C-BEA8-3CBFDE9A1EF9}"/>
              </a:ext>
            </a:extLst>
          </p:cNvPr>
          <p:cNvSpPr txBox="1"/>
          <p:nvPr/>
        </p:nvSpPr>
        <p:spPr>
          <a:xfrm>
            <a:off x="2394313" y="5780900"/>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líder</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2DBD8C2A-AF3C-4FDE-97F1-414752C33148}"/>
              </a:ext>
            </a:extLst>
          </p:cNvPr>
          <p:cNvSpPr txBox="1"/>
          <p:nvPr/>
        </p:nvSpPr>
        <p:spPr>
          <a:xfrm>
            <a:off x="8003591" y="1457990"/>
            <a:ext cx="21162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mobile (phone)</a:t>
            </a:r>
          </a:p>
        </p:txBody>
      </p:sp>
      <p:sp>
        <p:nvSpPr>
          <p:cNvPr id="29" name="TextBox 28">
            <a:extLst>
              <a:ext uri="{FF2B5EF4-FFF2-40B4-BE49-F238E27FC236}">
                <a16:creationId xmlns:a16="http://schemas.microsoft.com/office/drawing/2014/main" id="{37C50078-C6EE-4E00-9CC9-E93A2B699DB4}"/>
              </a:ext>
            </a:extLst>
          </p:cNvPr>
          <p:cNvSpPr txBox="1"/>
          <p:nvPr/>
        </p:nvSpPr>
        <p:spPr>
          <a:xfrm>
            <a:off x="9055618" y="1842047"/>
            <a:ext cx="1075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difficult</a:t>
            </a:r>
          </a:p>
        </p:txBody>
      </p:sp>
      <p:sp>
        <p:nvSpPr>
          <p:cNvPr id="30" name="TextBox 29">
            <a:extLst>
              <a:ext uri="{FF2B5EF4-FFF2-40B4-BE49-F238E27FC236}">
                <a16:creationId xmlns:a16="http://schemas.microsoft.com/office/drawing/2014/main" id="{9B4EC0C4-240A-42C5-B07C-A2B336DC75EF}"/>
              </a:ext>
            </a:extLst>
          </p:cNvPr>
          <p:cNvSpPr txBox="1"/>
          <p:nvPr/>
        </p:nvSpPr>
        <p:spPr>
          <a:xfrm>
            <a:off x="7999126" y="2253867"/>
            <a:ext cx="14927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you spend</a:t>
            </a:r>
          </a:p>
        </p:txBody>
      </p:sp>
      <p:sp>
        <p:nvSpPr>
          <p:cNvPr id="31" name="TextBox 30">
            <a:extLst>
              <a:ext uri="{FF2B5EF4-FFF2-40B4-BE49-F238E27FC236}">
                <a16:creationId xmlns:a16="http://schemas.microsoft.com/office/drawing/2014/main" id="{EFABD15C-5C76-447C-9170-96831603BEBF}"/>
              </a:ext>
            </a:extLst>
          </p:cNvPr>
          <p:cNvSpPr txBox="1"/>
          <p:nvPr/>
        </p:nvSpPr>
        <p:spPr>
          <a:xfrm>
            <a:off x="8359834" y="2641879"/>
            <a:ext cx="17780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United States</a:t>
            </a:r>
          </a:p>
        </p:txBody>
      </p:sp>
      <p:sp>
        <p:nvSpPr>
          <p:cNvPr id="32" name="TextBox 31">
            <a:extLst>
              <a:ext uri="{FF2B5EF4-FFF2-40B4-BE49-F238E27FC236}">
                <a16:creationId xmlns:a16="http://schemas.microsoft.com/office/drawing/2014/main" id="{CA9C4C96-4611-4676-97B0-BEDCAC9C024A}"/>
              </a:ext>
            </a:extLst>
          </p:cNvPr>
          <p:cNvSpPr txBox="1"/>
          <p:nvPr/>
        </p:nvSpPr>
        <p:spPr>
          <a:xfrm>
            <a:off x="8012241" y="3060289"/>
            <a:ext cx="11977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they sell</a:t>
            </a:r>
          </a:p>
        </p:txBody>
      </p:sp>
      <p:sp>
        <p:nvSpPr>
          <p:cNvPr id="33" name="TextBox 32">
            <a:extLst>
              <a:ext uri="{FF2B5EF4-FFF2-40B4-BE49-F238E27FC236}">
                <a16:creationId xmlns:a16="http://schemas.microsoft.com/office/drawing/2014/main" id="{40868D6C-C483-4C5B-9E46-3EF797BA6126}"/>
              </a:ext>
            </a:extLst>
          </p:cNvPr>
          <p:cNvSpPr txBox="1"/>
          <p:nvPr/>
        </p:nvSpPr>
        <p:spPr>
          <a:xfrm>
            <a:off x="9156654" y="3903584"/>
            <a:ext cx="670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tree</a:t>
            </a:r>
          </a:p>
        </p:txBody>
      </p:sp>
      <p:sp>
        <p:nvSpPr>
          <p:cNvPr id="7" name="TextBox 6">
            <a:extLst>
              <a:ext uri="{FF2B5EF4-FFF2-40B4-BE49-F238E27FC236}">
                <a16:creationId xmlns:a16="http://schemas.microsoft.com/office/drawing/2014/main" id="{20F6B9D1-9719-4518-A961-37713E678CF6}"/>
              </a:ext>
            </a:extLst>
          </p:cNvPr>
          <p:cNvSpPr txBox="1"/>
          <p:nvPr/>
        </p:nvSpPr>
        <p:spPr>
          <a:xfrm>
            <a:off x="8005856" y="4649737"/>
            <a:ext cx="2125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takes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care of</a:t>
            </a:r>
          </a:p>
        </p:txBody>
      </p:sp>
      <p:sp>
        <p:nvSpPr>
          <p:cNvPr id="9" name="TextBox 8"/>
          <p:cNvSpPr txBox="1"/>
          <p:nvPr/>
        </p:nvSpPr>
        <p:spPr>
          <a:xfrm>
            <a:off x="4280523" y="5780900"/>
            <a:ext cx="9386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seria</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p:cNvSpPr txBox="1"/>
          <p:nvPr/>
        </p:nvSpPr>
        <p:spPr>
          <a:xfrm>
            <a:off x="9041858" y="5853633"/>
            <a:ext cx="12009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serious</a:t>
            </a:r>
          </a:p>
        </p:txBody>
      </p:sp>
      <p:sp>
        <p:nvSpPr>
          <p:cNvPr id="13" name="TextBox 12"/>
          <p:cNvSpPr txBox="1"/>
          <p:nvPr/>
        </p:nvSpPr>
        <p:spPr>
          <a:xfrm>
            <a:off x="3340986" y="3865606"/>
            <a:ext cx="14631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nunca</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TextBox 13"/>
          <p:cNvSpPr txBox="1"/>
          <p:nvPr/>
        </p:nvSpPr>
        <p:spPr>
          <a:xfrm>
            <a:off x="8061804" y="3907024"/>
            <a:ext cx="11042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never</a:t>
            </a:r>
          </a:p>
        </p:txBody>
      </p:sp>
    </p:spTree>
    <p:extLst>
      <p:ext uri="{BB962C8B-B14F-4D97-AF65-F5344CB8AC3E}">
        <p14:creationId xmlns:p14="http://schemas.microsoft.com/office/powerpoint/2010/main" val="216248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7" grpId="0"/>
      <p:bldP spid="9" grpId="0"/>
      <p:bldP spid="11"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8382000" y="93581"/>
            <a:ext cx="363369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341895" y="-90480"/>
            <a:ext cx="3673797" cy="769039"/>
          </a:xfrm>
        </p:spPr>
        <p:txBody>
          <a:bodyPr>
            <a:normAutofit/>
          </a:bodyPr>
          <a:lstStyle/>
          <a:p>
            <a:pPr algn="ct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US" sz="2000" dirty="0"/>
          </a:p>
        </p:txBody>
      </p:sp>
      <p:graphicFrame>
        <p:nvGraphicFramePr>
          <p:cNvPr id="4" name="Tabla 2">
            <a:extLst>
              <a:ext uri="{FF2B5EF4-FFF2-40B4-BE49-F238E27FC236}">
                <a16:creationId xmlns:a16="http://schemas.microsoft.com/office/drawing/2014/main" id="{D8F407A8-43B3-47AE-A66F-0AD8B7B4D2ED}"/>
              </a:ext>
            </a:extLst>
          </p:cNvPr>
          <p:cNvGraphicFramePr>
            <a:graphicFrameLocks noGrp="1"/>
          </p:cNvGraphicFramePr>
          <p:nvPr/>
        </p:nvGraphicFramePr>
        <p:xfrm>
          <a:off x="2054114" y="671213"/>
          <a:ext cx="8083771" cy="5618039"/>
        </p:xfrm>
        <a:graphic>
          <a:graphicData uri="http://schemas.openxmlformats.org/drawingml/2006/table">
            <a:tbl>
              <a:tblPr firstRow="1" bandRow="1">
                <a:tableStyleId>{5DA37D80-6434-44D0-A028-1B22A696006F}</a:tableStyleId>
              </a:tblPr>
              <a:tblGrid>
                <a:gridCol w="5943600">
                  <a:extLst>
                    <a:ext uri="{9D8B030D-6E8A-4147-A177-3AD203B41FA5}">
                      <a16:colId xmlns:a16="http://schemas.microsoft.com/office/drawing/2014/main" val="1775176646"/>
                    </a:ext>
                  </a:extLst>
                </a:gridCol>
                <a:gridCol w="2140171">
                  <a:extLst>
                    <a:ext uri="{9D8B030D-6E8A-4147-A177-3AD203B41FA5}">
                      <a16:colId xmlns:a16="http://schemas.microsoft.com/office/drawing/2014/main" val="709409682"/>
                    </a:ext>
                  </a:extLst>
                </a:gridCol>
              </a:tblGrid>
              <a:tr h="802577">
                <a:tc>
                  <a:txBody>
                    <a:bodyPr/>
                    <a:lstStyle/>
                    <a:p>
                      <a:pPr algn="ctr"/>
                      <a:r>
                        <a:rPr lang="en-GB" sz="2000" dirty="0">
                          <a:solidFill>
                            <a:srgbClr val="002060"/>
                          </a:solidFill>
                        </a:rPr>
                        <a:t>Fill in the gaps. If necessary, include an accent to keep the stress on the penultimate syllable.</a:t>
                      </a:r>
                      <a:endParaRPr lang="x-none" sz="2000" dirty="0">
                        <a:solidFill>
                          <a:srgbClr val="002060"/>
                        </a:solidFill>
                      </a:endParaRPr>
                    </a:p>
                  </a:txBody>
                  <a:tcPr anchor="ctr"/>
                </a:tc>
                <a:tc>
                  <a:txBody>
                    <a:bodyPr/>
                    <a:lstStyle/>
                    <a:p>
                      <a:pPr algn="ctr"/>
                      <a:r>
                        <a:rPr lang="en-GB" sz="2000" dirty="0">
                          <a:solidFill>
                            <a:srgbClr val="002060"/>
                          </a:solidFill>
                        </a:rPr>
                        <a:t>Missing words in English</a:t>
                      </a:r>
                      <a:endParaRPr lang="x-none" sz="2000" dirty="0">
                        <a:solidFill>
                          <a:srgbClr val="002060"/>
                        </a:solidFill>
                      </a:endParaRPr>
                    </a:p>
                  </a:txBody>
                  <a:tcPr anchor="ctr"/>
                </a:tc>
                <a:extLst>
                  <a:ext uri="{0D108BD9-81ED-4DB2-BD59-A6C34878D82A}">
                    <a16:rowId xmlns:a16="http://schemas.microsoft.com/office/drawing/2014/main" val="106670579"/>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1. Tú </a:t>
                      </a:r>
                      <a:r>
                        <a:rPr lang="es-ES" sz="2000" b="0" u="none" noProof="0" dirty="0">
                          <a:solidFill>
                            <a:srgbClr val="002060"/>
                          </a:solidFill>
                        </a:rPr>
                        <a:t>__________</a:t>
                      </a:r>
                      <a:r>
                        <a:rPr lang="es-ES" sz="2000" noProof="0" dirty="0">
                          <a:solidFill>
                            <a:srgbClr val="002060"/>
                          </a:solidFill>
                        </a:rPr>
                        <a:t> por la </a:t>
                      </a:r>
                      <a:r>
                        <a:rPr lang="es-ES" sz="2000" b="0" u="none" noProof="0" dirty="0">
                          <a:solidFill>
                            <a:srgbClr val="002060"/>
                          </a:solidFill>
                        </a:rPr>
                        <a:t>__________</a:t>
                      </a:r>
                      <a:r>
                        <a:rPr lang="es-ES" sz="2000" u="none" noProof="0" dirty="0">
                          <a:solidFill>
                            <a:srgbClr val="002060"/>
                          </a:solidFill>
                        </a:rPr>
                        <a:t> </a:t>
                      </a:r>
                      <a:r>
                        <a:rPr lang="es-ES" sz="2000" noProof="0" dirty="0">
                          <a:solidFill>
                            <a:srgbClr val="002060"/>
                          </a:solidFill>
                        </a:rPr>
                        <a:t>todos los viernes en ________.</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493973381"/>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2. Me gusta jugar al </a:t>
                      </a:r>
                      <a:r>
                        <a:rPr lang="es-ES" sz="2000" b="0" u="none" noProof="0" dirty="0">
                          <a:solidFill>
                            <a:srgbClr val="002060"/>
                          </a:solidFill>
                        </a:rPr>
                        <a:t>__________</a:t>
                      </a:r>
                      <a:r>
                        <a:rPr lang="es-ES" sz="2000" noProof="0" dirty="0">
                          <a:solidFill>
                            <a:srgbClr val="002060"/>
                          </a:solidFill>
                        </a:rPr>
                        <a:t> . Es </a:t>
                      </a:r>
                      <a:r>
                        <a:rPr lang="es-ES" sz="2000" b="0" u="none" noProof="0" dirty="0">
                          <a:solidFill>
                            <a:srgbClr val="002060"/>
                          </a:solidFill>
                        </a:rPr>
                        <a:t>__________ porque soy activo</a:t>
                      </a:r>
                      <a:r>
                        <a:rPr lang="es-ES" sz="2000" noProof="0" dirty="0">
                          <a:solidFill>
                            <a:srgbClr val="002060"/>
                          </a:solidFill>
                        </a:rPr>
                        <a:t>.</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2944536397"/>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3. Pedro </a:t>
                      </a:r>
                      <a:r>
                        <a:rPr lang="es-ES" sz="2000" b="0" u="none" noProof="0" dirty="0">
                          <a:solidFill>
                            <a:srgbClr val="002060"/>
                          </a:solidFill>
                        </a:rPr>
                        <a:t>__________</a:t>
                      </a:r>
                      <a:r>
                        <a:rPr lang="es-ES" sz="2000" noProof="0" dirty="0">
                          <a:solidFill>
                            <a:srgbClr val="002060"/>
                          </a:solidFill>
                        </a:rPr>
                        <a:t> a muchos </a:t>
                      </a:r>
                      <a:r>
                        <a:rPr lang="es-ES" sz="2000" b="0" u="none" noProof="0" dirty="0">
                          <a:solidFill>
                            <a:srgbClr val="002060"/>
                          </a:solidFill>
                        </a:rPr>
                        <a:t>__________</a:t>
                      </a:r>
                      <a:r>
                        <a:rPr lang="es-ES" sz="2000" noProof="0" dirty="0">
                          <a:solidFill>
                            <a:srgbClr val="002060"/>
                          </a:solidFill>
                        </a:rPr>
                        <a:t> famosos.</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3694586834"/>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4. Mis padres </a:t>
                      </a:r>
                      <a:r>
                        <a:rPr lang="es-ES" sz="2000" b="0" u="none" noProof="0" dirty="0">
                          <a:solidFill>
                            <a:srgbClr val="002060"/>
                          </a:solidFill>
                        </a:rPr>
                        <a:t>__________</a:t>
                      </a:r>
                      <a:r>
                        <a:rPr lang="es-ES" sz="2000" noProof="0" dirty="0">
                          <a:solidFill>
                            <a:srgbClr val="002060"/>
                          </a:solidFill>
                        </a:rPr>
                        <a:t> una fiesta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2355107805"/>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5. Su perro se llama </a:t>
                      </a:r>
                      <a:r>
                        <a:rPr lang="es-ES" sz="2000" b="0" u="none" noProof="0" dirty="0">
                          <a:solidFill>
                            <a:srgbClr val="002060"/>
                          </a:solidFill>
                        </a:rPr>
                        <a:t>__________</a:t>
                      </a:r>
                      <a:r>
                        <a:rPr lang="es-ES" sz="2000" noProof="0" dirty="0">
                          <a:solidFill>
                            <a:srgbClr val="002060"/>
                          </a:solidFill>
                        </a:rPr>
                        <a:t> y es muy </a:t>
                      </a:r>
                      <a:r>
                        <a:rPr lang="es-ES" sz="2000" b="0" u="none" noProof="0" dirty="0">
                          <a:solidFill>
                            <a:srgbClr val="002060"/>
                          </a:solidFill>
                        </a:rPr>
                        <a:t>__________</a:t>
                      </a:r>
                      <a:r>
                        <a:rPr lang="es-ES" sz="2000" noProof="0" dirty="0">
                          <a:solidFill>
                            <a:srgbClr val="002060"/>
                          </a:solidFill>
                        </a:rPr>
                        <a:t>.</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415022783"/>
                  </a:ext>
                </a:extLst>
              </a:tr>
              <a:tr h="802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6. Tengo un </a:t>
                      </a:r>
                      <a:r>
                        <a:rPr lang="es-ES" sz="2000" b="0" u="none" noProof="0" dirty="0">
                          <a:solidFill>
                            <a:srgbClr val="002060"/>
                          </a:solidFill>
                        </a:rPr>
                        <a:t>__________</a:t>
                      </a:r>
                      <a:r>
                        <a:rPr lang="es-ES" sz="2000" noProof="0" dirty="0">
                          <a:solidFill>
                            <a:srgbClr val="002060"/>
                          </a:solidFill>
                        </a:rPr>
                        <a:t> pero es </a:t>
                      </a:r>
                      <a:r>
                        <a:rPr lang="es-ES" sz="2000" b="0" u="none" noProof="0" dirty="0">
                          <a:solidFill>
                            <a:srgbClr val="002060"/>
                          </a:solidFill>
                        </a:rPr>
                        <a:t>__________</a:t>
                      </a:r>
                      <a:r>
                        <a:rPr lang="es-ES" sz="2000" noProof="0" dirty="0">
                          <a:solidFill>
                            <a:srgbClr val="002060"/>
                          </a:solidFill>
                        </a:rPr>
                        <a:t> en Inglaterra.</a:t>
                      </a:r>
                    </a:p>
                  </a:txBody>
                  <a:tcPr anchor="ctr"/>
                </a:tc>
                <a:tc>
                  <a:txBody>
                    <a:bodyPr/>
                    <a:lstStyle/>
                    <a:p>
                      <a:pPr algn="l"/>
                      <a:endParaRPr lang="x-none" sz="2000" dirty="0">
                        <a:solidFill>
                          <a:srgbClr val="002060"/>
                        </a:solidFill>
                      </a:endParaRPr>
                    </a:p>
                  </a:txBody>
                  <a:tcPr/>
                </a:tc>
                <a:extLst>
                  <a:ext uri="{0D108BD9-81ED-4DB2-BD59-A6C34878D82A}">
                    <a16:rowId xmlns:a16="http://schemas.microsoft.com/office/drawing/2014/main" val="2907717989"/>
                  </a:ext>
                </a:extLst>
              </a:tr>
            </a:tbl>
          </a:graphicData>
        </a:graphic>
      </p:graphicFrame>
      <p:sp>
        <p:nvSpPr>
          <p:cNvPr id="6" name="Title 6">
            <a:extLst>
              <a:ext uri="{FF2B5EF4-FFF2-40B4-BE49-F238E27FC236}">
                <a16:creationId xmlns:a16="http://schemas.microsoft.com/office/drawing/2014/main" id="{3B007AFE-D38C-41C8-BEAE-57240BBFB2E7}"/>
              </a:ext>
            </a:extLst>
          </p:cNvPr>
          <p:cNvSpPr txBox="1">
            <a:spLocks/>
          </p:cNvSpPr>
          <p:nvPr/>
        </p:nvSpPr>
        <p:spPr>
          <a:xfrm>
            <a:off x="176308" y="93581"/>
            <a:ext cx="6096476" cy="5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Solución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Estudiante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5" name="TextBox 4">
            <a:extLst>
              <a:ext uri="{FF2B5EF4-FFF2-40B4-BE49-F238E27FC236}">
                <a16:creationId xmlns:a16="http://schemas.microsoft.com/office/drawing/2014/main" id="{AEDDBB7D-0C4F-43FC-B6B9-FF82E3752F84}"/>
              </a:ext>
            </a:extLst>
          </p:cNvPr>
          <p:cNvSpPr txBox="1"/>
          <p:nvPr/>
        </p:nvSpPr>
        <p:spPr>
          <a:xfrm>
            <a:off x="9171150" y="3476795"/>
            <a:ext cx="955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writers</a:t>
            </a:r>
          </a:p>
        </p:txBody>
      </p:sp>
      <p:sp>
        <p:nvSpPr>
          <p:cNvPr id="9" name="TextBox 8">
            <a:extLst>
              <a:ext uri="{FF2B5EF4-FFF2-40B4-BE49-F238E27FC236}">
                <a16:creationId xmlns:a16="http://schemas.microsoft.com/office/drawing/2014/main" id="{CA524D20-E5FE-46D4-8B4C-0A8AAD37D218}"/>
              </a:ext>
            </a:extLst>
          </p:cNvPr>
          <p:cNvSpPr txBox="1"/>
          <p:nvPr/>
        </p:nvSpPr>
        <p:spPr>
          <a:xfrm>
            <a:off x="8002075" y="3885614"/>
            <a:ext cx="18440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they deserve</a:t>
            </a:r>
          </a:p>
        </p:txBody>
      </p:sp>
      <p:sp>
        <p:nvSpPr>
          <p:cNvPr id="11" name="TextBox 10">
            <a:extLst>
              <a:ext uri="{FF2B5EF4-FFF2-40B4-BE49-F238E27FC236}">
                <a16:creationId xmlns:a16="http://schemas.microsoft.com/office/drawing/2014/main" id="{0B193139-74FA-4CDE-955D-A167FE802E8C}"/>
              </a:ext>
            </a:extLst>
          </p:cNvPr>
          <p:cNvSpPr txBox="1"/>
          <p:nvPr/>
        </p:nvSpPr>
        <p:spPr>
          <a:xfrm>
            <a:off x="9277872" y="4291274"/>
            <a:ext cx="14282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crazy</a:t>
            </a:r>
          </a:p>
        </p:txBody>
      </p:sp>
      <p:sp>
        <p:nvSpPr>
          <p:cNvPr id="15" name="TextBox 14">
            <a:extLst>
              <a:ext uri="{FF2B5EF4-FFF2-40B4-BE49-F238E27FC236}">
                <a16:creationId xmlns:a16="http://schemas.microsoft.com/office/drawing/2014/main" id="{ADEA5B41-250A-4ACE-8293-3188C530785C}"/>
              </a:ext>
            </a:extLst>
          </p:cNvPr>
          <p:cNvSpPr txBox="1"/>
          <p:nvPr/>
        </p:nvSpPr>
        <p:spPr>
          <a:xfrm>
            <a:off x="8002075" y="4693396"/>
            <a:ext cx="964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Angel</a:t>
            </a:r>
          </a:p>
        </p:txBody>
      </p:sp>
      <p:sp>
        <p:nvSpPr>
          <p:cNvPr id="17" name="TextBox 16">
            <a:extLst>
              <a:ext uri="{FF2B5EF4-FFF2-40B4-BE49-F238E27FC236}">
                <a16:creationId xmlns:a16="http://schemas.microsoft.com/office/drawing/2014/main" id="{249729A8-3064-4E19-A6AD-A8C26F242E6C}"/>
              </a:ext>
            </a:extLst>
          </p:cNvPr>
          <p:cNvSpPr txBox="1"/>
          <p:nvPr/>
        </p:nvSpPr>
        <p:spPr>
          <a:xfrm>
            <a:off x="8002828" y="5489721"/>
            <a:ext cx="964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dollar</a:t>
            </a:r>
          </a:p>
        </p:txBody>
      </p:sp>
      <p:sp>
        <p:nvSpPr>
          <p:cNvPr id="19" name="TextBox 18">
            <a:extLst>
              <a:ext uri="{FF2B5EF4-FFF2-40B4-BE49-F238E27FC236}">
                <a16:creationId xmlns:a16="http://schemas.microsoft.com/office/drawing/2014/main" id="{D184E7C7-73C5-4FB6-A4AF-36D541D6BF7D}"/>
              </a:ext>
            </a:extLst>
          </p:cNvPr>
          <p:cNvSpPr txBox="1"/>
          <p:nvPr/>
        </p:nvSpPr>
        <p:spPr>
          <a:xfrm>
            <a:off x="9102233" y="5883560"/>
            <a:ext cx="10339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useless</a:t>
            </a:r>
          </a:p>
        </p:txBody>
      </p:sp>
      <p:sp>
        <p:nvSpPr>
          <p:cNvPr id="20" name="TextBox 19">
            <a:extLst>
              <a:ext uri="{FF2B5EF4-FFF2-40B4-BE49-F238E27FC236}">
                <a16:creationId xmlns:a16="http://schemas.microsoft.com/office/drawing/2014/main" id="{7C23768A-952D-4F3C-935B-B0C66DE6219C}"/>
              </a:ext>
            </a:extLst>
          </p:cNvPr>
          <p:cNvSpPr txBox="1"/>
          <p:nvPr/>
        </p:nvSpPr>
        <p:spPr>
          <a:xfrm>
            <a:off x="2992507" y="1502126"/>
            <a:ext cx="8034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sales</a:t>
            </a:r>
          </a:p>
        </p:txBody>
      </p:sp>
      <p:sp>
        <p:nvSpPr>
          <p:cNvPr id="21" name="TextBox 20">
            <a:extLst>
              <a:ext uri="{FF2B5EF4-FFF2-40B4-BE49-F238E27FC236}">
                <a16:creationId xmlns:a16="http://schemas.microsoft.com/office/drawing/2014/main" id="{FA17498A-E8FB-44A2-BD9E-6E6B529CEFE5}"/>
              </a:ext>
            </a:extLst>
          </p:cNvPr>
          <p:cNvSpPr txBox="1"/>
          <p:nvPr/>
        </p:nvSpPr>
        <p:spPr>
          <a:xfrm>
            <a:off x="5025959" y="1502126"/>
            <a:ext cx="98296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noche</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23ABE916-A76B-40B4-B4D5-765F12388020}"/>
              </a:ext>
            </a:extLst>
          </p:cNvPr>
          <p:cNvSpPr txBox="1"/>
          <p:nvPr/>
        </p:nvSpPr>
        <p:spPr>
          <a:xfrm>
            <a:off x="4830018" y="2290903"/>
            <a:ext cx="8819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fútbol</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34B8AA6A-42E1-4BAF-8976-D6F051FE475B}"/>
              </a:ext>
            </a:extLst>
          </p:cNvPr>
          <p:cNvSpPr txBox="1"/>
          <p:nvPr/>
        </p:nvSpPr>
        <p:spPr>
          <a:xfrm>
            <a:off x="6693851" y="2281624"/>
            <a:ext cx="7120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fácil</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585A912B-CFB8-48CA-B404-650D9F626A81}"/>
              </a:ext>
            </a:extLst>
          </p:cNvPr>
          <p:cNvSpPr txBox="1"/>
          <p:nvPr/>
        </p:nvSpPr>
        <p:spPr>
          <a:xfrm>
            <a:off x="3280334" y="3095843"/>
            <a:ext cx="11560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conoce</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4EE4BF01-C274-499F-B3C1-A38D854076BE}"/>
              </a:ext>
            </a:extLst>
          </p:cNvPr>
          <p:cNvSpPr txBox="1"/>
          <p:nvPr/>
        </p:nvSpPr>
        <p:spPr>
          <a:xfrm>
            <a:off x="5806476" y="3095843"/>
            <a:ext cx="1364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escritores</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19A57B90-3CE7-4CD5-BC1A-E9410D932356}"/>
              </a:ext>
            </a:extLst>
          </p:cNvPr>
          <p:cNvSpPr txBox="1"/>
          <p:nvPr/>
        </p:nvSpPr>
        <p:spPr>
          <a:xfrm>
            <a:off x="3776081" y="4043208"/>
            <a:ext cx="13147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merecen</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69CC7958-5321-4A97-90A5-33877B62EEC9}"/>
              </a:ext>
            </a:extLst>
          </p:cNvPr>
          <p:cNvSpPr txBox="1"/>
          <p:nvPr/>
        </p:nvSpPr>
        <p:spPr>
          <a:xfrm>
            <a:off x="6486164" y="4043208"/>
            <a:ext cx="7438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loca</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58D5BFC2-883F-48E5-B246-7AF3189F4AD0}"/>
              </a:ext>
            </a:extLst>
          </p:cNvPr>
          <p:cNvSpPr txBox="1"/>
          <p:nvPr/>
        </p:nvSpPr>
        <p:spPr>
          <a:xfrm>
            <a:off x="4769901" y="4693396"/>
            <a:ext cx="9220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Ángel</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09707ED7-A113-46D0-AE25-B81BF77E7A17}"/>
              </a:ext>
            </a:extLst>
          </p:cNvPr>
          <p:cNvSpPr txBox="1"/>
          <p:nvPr/>
        </p:nvSpPr>
        <p:spPr>
          <a:xfrm>
            <a:off x="2375481" y="5007374"/>
            <a:ext cx="8098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débil</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3309ABEB-49EA-4A99-9440-1BDD7B196864}"/>
              </a:ext>
            </a:extLst>
          </p:cNvPr>
          <p:cNvSpPr txBox="1"/>
          <p:nvPr/>
        </p:nvSpPr>
        <p:spPr>
          <a:xfrm>
            <a:off x="3846464" y="5499359"/>
            <a:ext cx="8306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dólar</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F07C7CF2-8EBE-4E93-BB82-614F74D839D4}"/>
              </a:ext>
            </a:extLst>
          </p:cNvPr>
          <p:cNvSpPr txBox="1"/>
          <p:nvPr/>
        </p:nvSpPr>
        <p:spPr>
          <a:xfrm>
            <a:off x="6224126" y="5499359"/>
            <a:ext cx="7521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inútil</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26E7E5BA-6C0E-459E-B7D6-CCF350428A51}"/>
              </a:ext>
            </a:extLst>
          </p:cNvPr>
          <p:cNvSpPr txBox="1"/>
          <p:nvPr/>
        </p:nvSpPr>
        <p:spPr>
          <a:xfrm>
            <a:off x="8004604" y="1473839"/>
            <a:ext cx="15231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you go out</a:t>
            </a:r>
          </a:p>
        </p:txBody>
      </p:sp>
      <p:sp>
        <p:nvSpPr>
          <p:cNvPr id="33" name="TextBox 32">
            <a:extLst>
              <a:ext uri="{FF2B5EF4-FFF2-40B4-BE49-F238E27FC236}">
                <a16:creationId xmlns:a16="http://schemas.microsoft.com/office/drawing/2014/main" id="{BC120341-3578-4686-87D5-68DC20FA3776}"/>
              </a:ext>
            </a:extLst>
          </p:cNvPr>
          <p:cNvSpPr txBox="1"/>
          <p:nvPr/>
        </p:nvSpPr>
        <p:spPr>
          <a:xfrm>
            <a:off x="8031641" y="1878820"/>
            <a:ext cx="8002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night</a:t>
            </a:r>
          </a:p>
        </p:txBody>
      </p:sp>
      <p:sp>
        <p:nvSpPr>
          <p:cNvPr id="34" name="TextBox 33">
            <a:extLst>
              <a:ext uri="{FF2B5EF4-FFF2-40B4-BE49-F238E27FC236}">
                <a16:creationId xmlns:a16="http://schemas.microsoft.com/office/drawing/2014/main" id="{DF5F01CE-B619-421A-A205-D146C191ECF4}"/>
              </a:ext>
            </a:extLst>
          </p:cNvPr>
          <p:cNvSpPr txBox="1"/>
          <p:nvPr/>
        </p:nvSpPr>
        <p:spPr>
          <a:xfrm>
            <a:off x="8002075" y="2275492"/>
            <a:ext cx="11224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football</a:t>
            </a:r>
          </a:p>
        </p:txBody>
      </p:sp>
      <p:sp>
        <p:nvSpPr>
          <p:cNvPr id="35" name="TextBox 34">
            <a:extLst>
              <a:ext uri="{FF2B5EF4-FFF2-40B4-BE49-F238E27FC236}">
                <a16:creationId xmlns:a16="http://schemas.microsoft.com/office/drawing/2014/main" id="{2793652A-63B1-4A0B-A49A-4E581B09DF68}"/>
              </a:ext>
            </a:extLst>
          </p:cNvPr>
          <p:cNvSpPr txBox="1"/>
          <p:nvPr/>
        </p:nvSpPr>
        <p:spPr>
          <a:xfrm>
            <a:off x="9359731" y="2674351"/>
            <a:ext cx="7793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easy</a:t>
            </a:r>
          </a:p>
        </p:txBody>
      </p:sp>
      <p:sp>
        <p:nvSpPr>
          <p:cNvPr id="36" name="TextBox 35">
            <a:extLst>
              <a:ext uri="{FF2B5EF4-FFF2-40B4-BE49-F238E27FC236}">
                <a16:creationId xmlns:a16="http://schemas.microsoft.com/office/drawing/2014/main" id="{862CF913-395F-4F33-B6D3-16365BCE019A}"/>
              </a:ext>
            </a:extLst>
          </p:cNvPr>
          <p:cNvSpPr txBox="1"/>
          <p:nvPr/>
        </p:nvSpPr>
        <p:spPr>
          <a:xfrm>
            <a:off x="8004294" y="3085454"/>
            <a:ext cx="13580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he knows</a:t>
            </a:r>
          </a:p>
        </p:txBody>
      </p:sp>
      <p:sp>
        <p:nvSpPr>
          <p:cNvPr id="37" name="TextBox 36">
            <a:extLst>
              <a:ext uri="{FF2B5EF4-FFF2-40B4-BE49-F238E27FC236}">
                <a16:creationId xmlns:a16="http://schemas.microsoft.com/office/drawing/2014/main" id="{7087F31B-8633-4F20-AE77-5F721028F2ED}"/>
              </a:ext>
            </a:extLst>
          </p:cNvPr>
          <p:cNvSpPr txBox="1"/>
          <p:nvPr/>
        </p:nvSpPr>
        <p:spPr>
          <a:xfrm>
            <a:off x="9260226" y="5083400"/>
            <a:ext cx="8723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weak</a:t>
            </a:r>
          </a:p>
        </p:txBody>
      </p:sp>
      <p:sp>
        <p:nvSpPr>
          <p:cNvPr id="7" name="TextBox 6"/>
          <p:cNvSpPr txBox="1"/>
          <p:nvPr/>
        </p:nvSpPr>
        <p:spPr>
          <a:xfrm>
            <a:off x="3479021" y="1825124"/>
            <a:ext cx="10904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marzo</a:t>
            </a: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9041858" y="1880345"/>
            <a:ext cx="11594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March</a:t>
            </a:r>
          </a:p>
        </p:txBody>
      </p:sp>
    </p:spTree>
    <p:extLst>
      <p:ext uri="{BB962C8B-B14F-4D97-AF65-F5344CB8AC3E}">
        <p14:creationId xmlns:p14="http://schemas.microsoft.com/office/powerpoint/2010/main" val="4594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983896" cy="867128"/>
          </a:xfrm>
          <a:prstGeom prst="rect">
            <a:avLst/>
          </a:prstGeom>
        </p:spPr>
      </p:pic>
      <p:sp>
        <p:nvSpPr>
          <p:cNvPr id="2" name="Title 1"/>
          <p:cNvSpPr>
            <a:spLocks noGrp="1"/>
          </p:cNvSpPr>
          <p:nvPr>
            <p:ph type="title"/>
          </p:nvPr>
        </p:nvSpPr>
        <p:spPr>
          <a:xfrm>
            <a:off x="82285" y="0"/>
            <a:ext cx="6811039" cy="1325563"/>
          </a:xfrm>
        </p:spPr>
        <p:txBody>
          <a:bodyPr>
            <a:normAutofit/>
          </a:bodyPr>
          <a:lstStyle/>
          <a:p>
            <a:r>
              <a:rPr lang="en-US" sz="3600" dirty="0">
                <a:solidFill>
                  <a:prstClr val="white"/>
                </a:solidFill>
              </a:rPr>
              <a:t>Penultimate </a:t>
            </a:r>
            <a:r>
              <a:rPr lang="en-GB" sz="3600" dirty="0">
                <a:solidFill>
                  <a:prstClr val="white"/>
                </a:solidFill>
              </a:rPr>
              <a:t>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524707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7" y="327406"/>
            <a:ext cx="5618328" cy="400919"/>
          </a:xfrm>
        </p:spPr>
        <p:txBody>
          <a:bodyPr>
            <a:noAutofit/>
          </a:bodyPr>
          <a:lstStyle/>
          <a:p>
            <a:r>
              <a:rPr lang="en-GB" sz="2400" b="1" dirty="0" err="1"/>
              <a:t>En</a:t>
            </a:r>
            <a:r>
              <a:rPr lang="en-GB" sz="2400" b="1" dirty="0"/>
              <a:t> parejas, lee las </a:t>
            </a:r>
            <a:r>
              <a:rPr lang="en-GB" sz="2400" b="1" dirty="0" err="1"/>
              <a:t>frases</a:t>
            </a:r>
            <a:r>
              <a:rPr lang="en-GB" sz="2400" b="1" dirty="0"/>
              <a:t>.</a:t>
            </a:r>
          </a:p>
        </p:txBody>
      </p:sp>
      <p:sp>
        <p:nvSpPr>
          <p:cNvPr id="3" name="Content Placeholder 2"/>
          <p:cNvSpPr>
            <a:spLocks noGrp="1"/>
          </p:cNvSpPr>
          <p:nvPr>
            <p:ph idx="1"/>
          </p:nvPr>
        </p:nvSpPr>
        <p:spPr>
          <a:xfrm>
            <a:off x="731995" y="2787286"/>
            <a:ext cx="9444759" cy="980814"/>
          </a:xfrm>
        </p:spPr>
        <p:txBody>
          <a:bodyPr>
            <a:noAutofit/>
          </a:bodyPr>
          <a:lstStyle/>
          <a:p>
            <a:pPr marL="0" indent="0">
              <a:buNone/>
            </a:pPr>
            <a:r>
              <a:rPr lang="en-GB" sz="2400" dirty="0"/>
              <a:t>Los </a:t>
            </a:r>
            <a:r>
              <a:rPr lang="en-GB" sz="2400" dirty="0" err="1"/>
              <a:t>mexicanos</a:t>
            </a:r>
            <a:r>
              <a:rPr lang="en-GB" sz="2400" dirty="0"/>
              <a:t> son </a:t>
            </a:r>
            <a:r>
              <a:rPr lang="en-GB" sz="2400" err="1"/>
              <a:t>muy</a:t>
            </a:r>
            <a:r>
              <a:rPr lang="en-GB" sz="2400"/>
              <a:t> amables* </a:t>
            </a:r>
            <a:r>
              <a:rPr lang="en-GB" sz="2400" dirty="0"/>
              <a:t>y </a:t>
            </a:r>
            <a:r>
              <a:rPr lang="en-GB" sz="2400" dirty="0" err="1"/>
              <a:t>reciben</a:t>
            </a:r>
            <a:r>
              <a:rPr lang="en-GB" sz="2400" dirty="0"/>
              <a:t> a los </a:t>
            </a:r>
            <a:r>
              <a:rPr lang="en-GB" sz="2400" dirty="0" err="1"/>
              <a:t>visitantes</a:t>
            </a:r>
            <a:r>
              <a:rPr lang="en-GB" sz="2400" dirty="0"/>
              <a:t> con los </a:t>
            </a:r>
            <a:r>
              <a:rPr lang="en-GB" sz="2400" dirty="0" err="1"/>
              <a:t>brazos</a:t>
            </a:r>
            <a:r>
              <a:rPr lang="en-GB" sz="2400" dirty="0"/>
              <a:t> </a:t>
            </a:r>
            <a:r>
              <a:rPr lang="en-GB" sz="2400" dirty="0" err="1"/>
              <a:t>abiertos</a:t>
            </a:r>
            <a:r>
              <a:rPr lang="en-GB" sz="2400" dirty="0"/>
              <a:t>.</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8648700" y="258166"/>
            <a:ext cx="3279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ECEAFB3D-CEF6-6A4D-9E8A-7A495F3A4943}"/>
              </a:ext>
            </a:extLst>
          </p:cNvPr>
          <p:cNvSpPr txBox="1"/>
          <p:nvPr/>
        </p:nvSpPr>
        <p:spPr>
          <a:xfrm>
            <a:off x="585717" y="907421"/>
            <a:ext cx="107680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reading words aloud in Spanish, stress the penultimate syllable for any word ending in a vowel, ‘n’ or ‘s’ (unless there is a written accent).</a:t>
            </a:r>
          </a:p>
        </p:txBody>
      </p:sp>
      <p:sp>
        <p:nvSpPr>
          <p:cNvPr id="8" name="Content Placeholder 2">
            <a:extLst>
              <a:ext uri="{FF2B5EF4-FFF2-40B4-BE49-F238E27FC236}">
                <a16:creationId xmlns:a16="http://schemas.microsoft.com/office/drawing/2014/main" id="{BB244BE9-5DD9-994D-A842-54FCAE175377}"/>
              </a:ext>
            </a:extLst>
          </p:cNvPr>
          <p:cNvSpPr txBox="1">
            <a:spLocks/>
          </p:cNvSpPr>
          <p:nvPr/>
        </p:nvSpPr>
        <p:spPr>
          <a:xfrm>
            <a:off x="711960" y="3884537"/>
            <a:ext cx="9308096"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Puedes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visitar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sus playas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hermosas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sus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montañas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altas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sus </a:t>
            </a:r>
            <a:r>
              <a:rPr kumimoji="0" lang="en-GB" sz="24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lagos</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impresionantes* y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sus bosques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llenos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9" name="Content Placeholder 2">
            <a:extLst>
              <a:ext uri="{FF2B5EF4-FFF2-40B4-BE49-F238E27FC236}">
                <a16:creationId xmlns:a16="http://schemas.microsoft.com/office/drawing/2014/main" id="{3B95100E-9E21-E14C-B04F-73D173009DE5}"/>
              </a:ext>
            </a:extLst>
          </p:cNvPr>
          <p:cNvSpPr txBox="1">
            <a:spLocks/>
          </p:cNvSpPr>
          <p:nvPr/>
        </p:nvSpPr>
        <p:spPr>
          <a:xfrm>
            <a:off x="711959" y="5058689"/>
            <a:ext cx="10515600"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tradiciones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importantes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para los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mexicanos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sus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celebraciones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especiales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itle 1">
            <a:extLst>
              <a:ext uri="{FF2B5EF4-FFF2-40B4-BE49-F238E27FC236}">
                <a16:creationId xmlns:a16="http://schemas.microsoft.com/office/drawing/2014/main" id="{C2F98036-3905-C245-9BA0-0FECC12D41BA}"/>
              </a:ext>
            </a:extLst>
          </p:cNvPr>
          <p:cNvSpPr txBox="1">
            <a:spLocks/>
          </p:cNvSpPr>
          <p:nvPr/>
        </p:nvSpPr>
        <p:spPr>
          <a:xfrm>
            <a:off x="498144" y="1999353"/>
            <a:ext cx="10768082"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Qué</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palabras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tienen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el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énfasis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penúltima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sílaba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Escucha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comprueba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11" name="Action Button: Custom 16">
            <a:hlinkClick r:id="" action="ppaction://noaction" highlightClick="1">
              <a:snd r:embed="rId3" name="1 Los mexicanos son muy amables y reciben a los visitantes con los brazos abiertos.wav"/>
            </a:hlinkClick>
            <a:extLst>
              <a:ext uri="{FF2B5EF4-FFF2-40B4-BE49-F238E27FC236}">
                <a16:creationId xmlns:a16="http://schemas.microsoft.com/office/drawing/2014/main" id="{93A47BF4-5FDD-4D49-A4E2-65EA8AAA8A01}"/>
              </a:ext>
            </a:extLst>
          </p:cNvPr>
          <p:cNvSpPr/>
          <p:nvPr/>
        </p:nvSpPr>
        <p:spPr>
          <a:xfrm>
            <a:off x="207956" y="2811563"/>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4" name="2 Puedes visitar sus playas hermosas, sus montanas altas, sus lagos impresionantes y sus bosques llenos de vida.wav"/>
            </a:hlinkClick>
            <a:extLst>
              <a:ext uri="{FF2B5EF4-FFF2-40B4-BE49-F238E27FC236}">
                <a16:creationId xmlns:a16="http://schemas.microsoft.com/office/drawing/2014/main" id="{E08F757F-5FC6-9F47-B21B-7AB14ABA6F64}"/>
              </a:ext>
            </a:extLst>
          </p:cNvPr>
          <p:cNvSpPr/>
          <p:nvPr/>
        </p:nvSpPr>
        <p:spPr>
          <a:xfrm>
            <a:off x="207956" y="3954340"/>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5" name="3 Las tradiciones son muy importantes para los mexicanos y sus celebraciones son muy especiales.wav"/>
            </a:hlinkClick>
            <a:extLst>
              <a:ext uri="{FF2B5EF4-FFF2-40B4-BE49-F238E27FC236}">
                <a16:creationId xmlns:a16="http://schemas.microsoft.com/office/drawing/2014/main" id="{1361A8EC-8517-D041-A8A9-3F7670220E11}"/>
              </a:ext>
            </a:extLst>
          </p:cNvPr>
          <p:cNvSpPr/>
          <p:nvPr/>
        </p:nvSpPr>
        <p:spPr>
          <a:xfrm>
            <a:off x="207956" y="5097116"/>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Content Placeholder 2">
            <a:extLst>
              <a:ext uri="{FF2B5EF4-FFF2-40B4-BE49-F238E27FC236}">
                <a16:creationId xmlns:a16="http://schemas.microsoft.com/office/drawing/2014/main" id="{E93E3E9B-CE11-4D4D-94F0-D35770771082}"/>
              </a:ext>
            </a:extLst>
          </p:cNvPr>
          <p:cNvSpPr txBox="1">
            <a:spLocks/>
          </p:cNvSpPr>
          <p:nvPr/>
        </p:nvSpPr>
        <p:spPr>
          <a:xfrm>
            <a:off x="752033" y="2789836"/>
            <a:ext cx="9444759"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mexi</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son </a:t>
            </a:r>
            <a:r>
              <a:rPr kumimoji="0" lang="en-GB" sz="24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ma</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bles*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los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visi</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tan</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los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bra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zos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bier</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5" name="Content Placeholder 2">
            <a:extLst>
              <a:ext uri="{FF2B5EF4-FFF2-40B4-BE49-F238E27FC236}">
                <a16:creationId xmlns:a16="http://schemas.microsoft.com/office/drawing/2014/main" id="{86B55179-5311-7142-8052-DC1F114663D1}"/>
              </a:ext>
            </a:extLst>
          </p:cNvPr>
          <p:cNvSpPr txBox="1">
            <a:spLocks/>
          </p:cNvSpPr>
          <p:nvPr/>
        </p:nvSpPr>
        <p:spPr>
          <a:xfrm>
            <a:off x="711958" y="3886593"/>
            <a:ext cx="9424722"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Puedes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visitar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sus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pla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sus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ñas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sus </a:t>
            </a: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la</a:t>
            </a:r>
            <a:r>
              <a:rPr kumimoji="0" lang="en-GB" sz="24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gos</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impresio</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nan</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tes* y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lle</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6" name="Content Placeholder 2">
            <a:extLst>
              <a:ext uri="{FF2B5EF4-FFF2-40B4-BE49-F238E27FC236}">
                <a16:creationId xmlns:a16="http://schemas.microsoft.com/office/drawing/2014/main" id="{4DA53DC1-3DBC-8140-9E90-49A820543AF1}"/>
              </a:ext>
            </a:extLst>
          </p:cNvPr>
          <p:cNvSpPr txBox="1">
            <a:spLocks/>
          </p:cNvSpPr>
          <p:nvPr/>
        </p:nvSpPr>
        <p:spPr>
          <a:xfrm>
            <a:off x="725021" y="5064980"/>
            <a:ext cx="10515600"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tradi</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cio</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impor</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tan</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ra los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mexi</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sus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celebra</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cio</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espe</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cia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7" name="Imagen 16">
            <a:extLst>
              <a:ext uri="{FF2B5EF4-FFF2-40B4-BE49-F238E27FC236}">
                <a16:creationId xmlns:a16="http://schemas.microsoft.com/office/drawing/2014/main" id="{D3071E86-D01D-7543-AF3F-50D1271C06F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946" b="89919" l="0" r="100000"/>
                    </a14:imgEffect>
                  </a14:imgLayer>
                </a14:imgProps>
              </a:ext>
              <a:ext uri="{28A0092B-C50C-407E-A947-70E740481C1C}">
                <a14:useLocalDpi xmlns:a14="http://schemas.microsoft.com/office/drawing/2010/main"/>
              </a:ext>
            </a:extLst>
          </a:blip>
          <a:srcRect/>
          <a:stretch/>
        </p:blipFill>
        <p:spPr>
          <a:xfrm>
            <a:off x="11009878" y="4780086"/>
            <a:ext cx="974166" cy="1538019"/>
          </a:xfrm>
          <a:prstGeom prst="rect">
            <a:avLst/>
          </a:prstGeom>
        </p:spPr>
      </p:pic>
      <p:pic>
        <p:nvPicPr>
          <p:cNvPr id="18" name="Imagen 17">
            <a:extLst>
              <a:ext uri="{FF2B5EF4-FFF2-40B4-BE49-F238E27FC236}">
                <a16:creationId xmlns:a16="http://schemas.microsoft.com/office/drawing/2014/main" id="{81EE9230-D768-B84A-B451-12A005FE74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56718" y="3759181"/>
            <a:ext cx="1827326" cy="921608"/>
          </a:xfrm>
          <a:prstGeom prst="rect">
            <a:avLst/>
          </a:prstGeom>
        </p:spPr>
      </p:pic>
      <p:pic>
        <p:nvPicPr>
          <p:cNvPr id="3074" name="Picture 2" descr="Joven, Universitario, Feliz, Estudiante, Escuela">
            <a:extLst>
              <a:ext uri="{FF2B5EF4-FFF2-40B4-BE49-F238E27FC236}">
                <a16:creationId xmlns:a16="http://schemas.microsoft.com/office/drawing/2014/main" id="{CECC7D6A-B8A8-2442-BBC8-D56891BDCA2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163853" y="2347423"/>
            <a:ext cx="1810749" cy="120716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541628" y="5493116"/>
            <a:ext cx="2382750"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*amable - friendly</a:t>
            </a:r>
          </a:p>
        </p:txBody>
      </p:sp>
      <p:sp>
        <p:nvSpPr>
          <p:cNvPr id="20" name="Rectangle 19"/>
          <p:cNvSpPr/>
          <p:nvPr/>
        </p:nvSpPr>
        <p:spPr>
          <a:xfrm>
            <a:off x="7350253" y="5965917"/>
            <a:ext cx="3574125"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*impresionante - impressive</a:t>
            </a:r>
          </a:p>
        </p:txBody>
      </p:sp>
    </p:spTree>
    <p:extLst>
      <p:ext uri="{BB962C8B-B14F-4D97-AF65-F5344CB8AC3E}">
        <p14:creationId xmlns:p14="http://schemas.microsoft.com/office/powerpoint/2010/main" val="224193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7" y="327406"/>
            <a:ext cx="5618328" cy="400919"/>
          </a:xfrm>
        </p:spPr>
        <p:txBody>
          <a:bodyPr>
            <a:noAutofit/>
          </a:bodyPr>
          <a:lstStyle/>
          <a:p>
            <a:r>
              <a:rPr lang="en-GB" sz="2400" b="1" dirty="0" err="1"/>
              <a:t>En</a:t>
            </a:r>
            <a:r>
              <a:rPr lang="en-GB" sz="2400" b="1" dirty="0"/>
              <a:t> parejas, lee las </a:t>
            </a:r>
            <a:r>
              <a:rPr lang="en-GB" sz="2400" b="1" dirty="0" err="1"/>
              <a:t>frases</a:t>
            </a:r>
            <a:r>
              <a:rPr lang="en-GB" sz="2400" b="1" dirty="0"/>
              <a:t>.</a:t>
            </a:r>
          </a:p>
        </p:txBody>
      </p:sp>
      <p:sp>
        <p:nvSpPr>
          <p:cNvPr id="3" name="Content Placeholder 2"/>
          <p:cNvSpPr>
            <a:spLocks noGrp="1"/>
          </p:cNvSpPr>
          <p:nvPr>
            <p:ph idx="1"/>
          </p:nvPr>
        </p:nvSpPr>
        <p:spPr>
          <a:xfrm>
            <a:off x="702517" y="2735524"/>
            <a:ext cx="9444759" cy="980814"/>
          </a:xfrm>
        </p:spPr>
        <p:txBody>
          <a:bodyPr>
            <a:noAutofit/>
          </a:bodyPr>
          <a:lstStyle/>
          <a:p>
            <a:pPr marL="0" indent="0">
              <a:buNone/>
            </a:pPr>
            <a:r>
              <a:rPr lang="en-GB" sz="2400" dirty="0"/>
              <a:t>México </a:t>
            </a:r>
            <a:r>
              <a:rPr lang="en-GB" sz="2400" dirty="0" err="1"/>
              <a:t>tiene</a:t>
            </a:r>
            <a:r>
              <a:rPr lang="en-GB" sz="2400" dirty="0"/>
              <a:t> </a:t>
            </a:r>
            <a:r>
              <a:rPr lang="en-GB" sz="2400" dirty="0" err="1"/>
              <a:t>muchas</a:t>
            </a:r>
            <a:r>
              <a:rPr lang="en-GB" sz="2400" dirty="0"/>
              <a:t> </a:t>
            </a:r>
            <a:r>
              <a:rPr lang="en-GB" sz="2400" dirty="0" err="1"/>
              <a:t>tradiciones</a:t>
            </a:r>
            <a:r>
              <a:rPr lang="en-GB" sz="2400" dirty="0"/>
              <a:t>, </a:t>
            </a:r>
            <a:r>
              <a:rPr lang="en-GB" sz="2400" dirty="0" err="1"/>
              <a:t>pero</a:t>
            </a:r>
            <a:r>
              <a:rPr lang="en-GB" sz="2400" dirty="0"/>
              <a:t> </a:t>
            </a:r>
            <a:r>
              <a:rPr lang="en-GB" sz="2400" dirty="0" err="1"/>
              <a:t>su</a:t>
            </a:r>
            <a:r>
              <a:rPr lang="en-GB" sz="2400" dirty="0"/>
              <a:t> </a:t>
            </a:r>
            <a:r>
              <a:rPr lang="en-GB" sz="2400" dirty="0" err="1"/>
              <a:t>tradición</a:t>
            </a:r>
            <a:r>
              <a:rPr lang="en-GB" sz="2400" dirty="0"/>
              <a:t> del Día de Muertos es </a:t>
            </a:r>
            <a:r>
              <a:rPr lang="en-GB" sz="2400" dirty="0" err="1"/>
              <a:t>especialmente</a:t>
            </a:r>
            <a:r>
              <a:rPr lang="en-GB" sz="2400" dirty="0"/>
              <a:t> </a:t>
            </a:r>
            <a:r>
              <a:rPr lang="en-GB" sz="2400" dirty="0" err="1"/>
              <a:t>conocida</a:t>
            </a:r>
            <a:r>
              <a:rPr lang="en-GB" sz="2400" dirty="0"/>
              <a:t>. </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8534400" y="258166"/>
            <a:ext cx="3393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ECEAFB3D-CEF6-6A4D-9E8A-7A495F3A4943}"/>
              </a:ext>
            </a:extLst>
          </p:cNvPr>
          <p:cNvSpPr txBox="1"/>
          <p:nvPr/>
        </p:nvSpPr>
        <p:spPr>
          <a:xfrm>
            <a:off x="711959" y="899591"/>
            <a:ext cx="10768082" cy="830997"/>
          </a:xfrm>
          <a:prstGeom prst="rect">
            <a:avLst/>
          </a:prstGeom>
          <a:noFill/>
        </p:spPr>
        <p:txBody>
          <a:bodyPr wrap="square" rtlCol="0">
            <a:spAutoFit/>
          </a:bodyPr>
          <a:lstStyle/>
          <a:p>
            <a:r>
              <a:rPr lang="es-GB" sz="2400" i="1" dirty="0">
                <a:solidFill>
                  <a:schemeClr val="accent5">
                    <a:lumMod val="50000"/>
                  </a:schemeClr>
                </a:solidFill>
              </a:rPr>
              <a:t>When reading words aloud in Spanish, stress the penultimate syllable for any word ending in a vowel, ‘n’ or ‘s’ (unless there is a written accent).</a:t>
            </a:r>
          </a:p>
        </p:txBody>
      </p:sp>
      <p:sp>
        <p:nvSpPr>
          <p:cNvPr id="8" name="Content Placeholder 2">
            <a:extLst>
              <a:ext uri="{FF2B5EF4-FFF2-40B4-BE49-F238E27FC236}">
                <a16:creationId xmlns:a16="http://schemas.microsoft.com/office/drawing/2014/main" id="{BB244BE9-5DD9-994D-A842-54FCAE175377}"/>
              </a:ext>
            </a:extLst>
          </p:cNvPr>
          <p:cNvSpPr txBox="1">
            <a:spLocks/>
          </p:cNvSpPr>
          <p:nvPr/>
        </p:nvSpPr>
        <p:spPr>
          <a:xfrm>
            <a:off x="711959" y="3892913"/>
            <a:ext cx="9982061"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a:t>Por la </a:t>
            </a:r>
            <a:r>
              <a:rPr lang="en-GB" sz="2400" dirty="0" err="1"/>
              <a:t>mañana</a:t>
            </a:r>
            <a:r>
              <a:rPr lang="en-GB" sz="2400" dirty="0"/>
              <a:t> se </a:t>
            </a:r>
            <a:r>
              <a:rPr lang="en-GB" sz="2400" dirty="0" err="1"/>
              <a:t>levanta</a:t>
            </a:r>
            <a:r>
              <a:rPr lang="en-GB" sz="2400" dirty="0"/>
              <a:t> </a:t>
            </a:r>
            <a:r>
              <a:rPr lang="en-GB" sz="2400" dirty="0" err="1"/>
              <a:t>temprano</a:t>
            </a:r>
            <a:r>
              <a:rPr lang="en-GB" sz="2400" dirty="0"/>
              <a:t> para </a:t>
            </a:r>
            <a:r>
              <a:rPr lang="en-GB" sz="2400" dirty="0" err="1"/>
              <a:t>ayudar</a:t>
            </a:r>
            <a:r>
              <a:rPr lang="en-GB" sz="2400" dirty="0"/>
              <a:t> a </a:t>
            </a:r>
            <a:r>
              <a:rPr lang="en-GB" sz="2400" dirty="0" err="1"/>
              <a:t>su</a:t>
            </a:r>
            <a:r>
              <a:rPr lang="en-GB" sz="2400" dirty="0"/>
              <a:t> </a:t>
            </a:r>
            <a:r>
              <a:rPr lang="en-GB" sz="2400" dirty="0" err="1"/>
              <a:t>abuela</a:t>
            </a:r>
            <a:r>
              <a:rPr lang="en-GB" sz="2400" dirty="0"/>
              <a:t>. </a:t>
            </a:r>
          </a:p>
        </p:txBody>
      </p:sp>
      <p:sp>
        <p:nvSpPr>
          <p:cNvPr id="9" name="Content Placeholder 2">
            <a:extLst>
              <a:ext uri="{FF2B5EF4-FFF2-40B4-BE49-F238E27FC236}">
                <a16:creationId xmlns:a16="http://schemas.microsoft.com/office/drawing/2014/main" id="{3B95100E-9E21-E14C-B04F-73D173009DE5}"/>
              </a:ext>
            </a:extLst>
          </p:cNvPr>
          <p:cNvSpPr txBox="1">
            <a:spLocks/>
          </p:cNvSpPr>
          <p:nvPr/>
        </p:nvSpPr>
        <p:spPr>
          <a:xfrm>
            <a:off x="711959" y="5058689"/>
            <a:ext cx="9435317"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a:t>Por la </a:t>
            </a:r>
            <a:r>
              <a:rPr lang="en-GB" sz="2400" dirty="0" err="1"/>
              <a:t>tarde</a:t>
            </a:r>
            <a:r>
              <a:rPr lang="en-GB" sz="2400" dirty="0"/>
              <a:t> se pone </a:t>
            </a:r>
            <a:r>
              <a:rPr lang="en-GB" sz="2400" dirty="0" err="1"/>
              <a:t>ropa</a:t>
            </a:r>
            <a:r>
              <a:rPr lang="en-GB" sz="2400" dirty="0"/>
              <a:t> </a:t>
            </a:r>
            <a:r>
              <a:rPr lang="en-GB" sz="2400" dirty="0" err="1"/>
              <a:t>divertida</a:t>
            </a:r>
            <a:r>
              <a:rPr lang="en-GB" sz="2400" dirty="0"/>
              <a:t>, se </a:t>
            </a:r>
            <a:r>
              <a:rPr lang="en-GB" sz="2400" dirty="0" err="1"/>
              <a:t>pinta</a:t>
            </a:r>
            <a:r>
              <a:rPr lang="en-GB" sz="2400" dirty="0"/>
              <a:t> de </a:t>
            </a:r>
            <a:r>
              <a:rPr lang="en-GB" sz="2400" dirty="0" err="1"/>
              <a:t>blanco</a:t>
            </a:r>
            <a:r>
              <a:rPr lang="en-GB" sz="2400" dirty="0"/>
              <a:t> y negro y </a:t>
            </a:r>
            <a:r>
              <a:rPr lang="en-GB" sz="2400" dirty="0" err="1"/>
              <a:t>va</a:t>
            </a:r>
            <a:r>
              <a:rPr lang="en-GB" sz="2400" dirty="0"/>
              <a:t> a la </a:t>
            </a:r>
            <a:r>
              <a:rPr lang="en-GB" sz="2400" dirty="0" err="1"/>
              <a:t>calle</a:t>
            </a:r>
            <a:r>
              <a:rPr lang="en-GB" sz="2400" dirty="0"/>
              <a:t> con </a:t>
            </a:r>
            <a:r>
              <a:rPr lang="en-GB" sz="2400" err="1"/>
              <a:t>su</a:t>
            </a:r>
            <a:r>
              <a:rPr lang="en-GB" sz="2400"/>
              <a:t> hermano.</a:t>
            </a:r>
            <a:endParaRPr lang="en-GB" sz="2400" b="1" dirty="0"/>
          </a:p>
        </p:txBody>
      </p:sp>
      <p:sp>
        <p:nvSpPr>
          <p:cNvPr id="10" name="Title 1">
            <a:extLst>
              <a:ext uri="{FF2B5EF4-FFF2-40B4-BE49-F238E27FC236}">
                <a16:creationId xmlns:a16="http://schemas.microsoft.com/office/drawing/2014/main" id="{C2F98036-3905-C245-9BA0-0FECC12D41BA}"/>
              </a:ext>
            </a:extLst>
          </p:cNvPr>
          <p:cNvSpPr txBox="1">
            <a:spLocks/>
          </p:cNvSpPr>
          <p:nvPr/>
        </p:nvSpPr>
        <p:spPr>
          <a:xfrm>
            <a:off x="498144" y="1975611"/>
            <a:ext cx="10768082" cy="4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a:t>
            </a:r>
            <a:r>
              <a:rPr lang="en-GB" sz="2400" b="1" dirty="0" err="1"/>
              <a:t>Qué</a:t>
            </a:r>
            <a:r>
              <a:rPr lang="en-GB" sz="2400" b="1" dirty="0"/>
              <a:t> palabras </a:t>
            </a:r>
            <a:r>
              <a:rPr lang="en-GB" sz="2400" b="1" dirty="0" err="1"/>
              <a:t>tienen</a:t>
            </a:r>
            <a:r>
              <a:rPr lang="en-GB" sz="2400" b="1" dirty="0"/>
              <a:t> el </a:t>
            </a:r>
            <a:r>
              <a:rPr lang="en-GB" sz="2400" b="1" dirty="0" err="1"/>
              <a:t>énfasis</a:t>
            </a:r>
            <a:r>
              <a:rPr lang="en-GB" sz="2400" b="1" dirty="0"/>
              <a:t> </a:t>
            </a:r>
            <a:r>
              <a:rPr lang="en-GB" sz="2400" b="1" dirty="0" err="1"/>
              <a:t>en</a:t>
            </a:r>
            <a:r>
              <a:rPr lang="en-GB" sz="2400" b="1" dirty="0"/>
              <a:t> la </a:t>
            </a:r>
            <a:r>
              <a:rPr lang="en-GB" sz="2400" b="1" dirty="0" err="1"/>
              <a:t>penúltima</a:t>
            </a:r>
            <a:r>
              <a:rPr lang="en-GB" sz="2400" b="1" dirty="0"/>
              <a:t> </a:t>
            </a:r>
            <a:r>
              <a:rPr lang="en-GB" sz="2400" b="1" dirty="0" err="1"/>
              <a:t>sílaba</a:t>
            </a:r>
            <a:r>
              <a:rPr lang="en-GB" sz="2400" b="1"/>
              <a:t>? </a:t>
            </a:r>
          </a:p>
          <a:p>
            <a:r>
              <a:rPr lang="en-GB" sz="2400" b="1"/>
              <a:t>Escucha </a:t>
            </a:r>
            <a:r>
              <a:rPr lang="en-GB" sz="2400" b="1" dirty="0"/>
              <a:t>y </a:t>
            </a:r>
            <a:r>
              <a:rPr lang="en-GB" sz="2400" b="1" dirty="0" err="1"/>
              <a:t>comprueba</a:t>
            </a:r>
            <a:r>
              <a:rPr lang="en-GB" sz="2400" b="1"/>
              <a:t>.</a:t>
            </a:r>
            <a:endParaRPr lang="en-GB" sz="2400" b="1" dirty="0"/>
          </a:p>
        </p:txBody>
      </p:sp>
      <p:sp>
        <p:nvSpPr>
          <p:cNvPr id="11" name="Action Button: Custom 16">
            <a:hlinkClick r:id="" action="ppaction://noaction" highlightClick="1">
              <a:snd r:embed="rId3" name="1 México.wav"/>
            </a:hlinkClick>
            <a:extLst>
              <a:ext uri="{FF2B5EF4-FFF2-40B4-BE49-F238E27FC236}">
                <a16:creationId xmlns:a16="http://schemas.microsoft.com/office/drawing/2014/main" id="{93A47BF4-5FDD-4D49-A4E2-65EA8AAA8A01}"/>
              </a:ext>
            </a:extLst>
          </p:cNvPr>
          <p:cNvSpPr/>
          <p:nvPr/>
        </p:nvSpPr>
        <p:spPr>
          <a:xfrm>
            <a:off x="207956" y="2735524"/>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4" name="2 Por la mañana.wav"/>
            </a:hlinkClick>
            <a:extLst>
              <a:ext uri="{FF2B5EF4-FFF2-40B4-BE49-F238E27FC236}">
                <a16:creationId xmlns:a16="http://schemas.microsoft.com/office/drawing/2014/main" id="{E08F757F-5FC6-9F47-B21B-7AB14ABA6F64}"/>
              </a:ext>
            </a:extLst>
          </p:cNvPr>
          <p:cNvSpPr/>
          <p:nvPr/>
        </p:nvSpPr>
        <p:spPr>
          <a:xfrm>
            <a:off x="207956" y="3932756"/>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5" name="2 Por la tarde.wav"/>
            </a:hlinkClick>
            <a:extLst>
              <a:ext uri="{FF2B5EF4-FFF2-40B4-BE49-F238E27FC236}">
                <a16:creationId xmlns:a16="http://schemas.microsoft.com/office/drawing/2014/main" id="{1361A8EC-8517-D041-A8A9-3F7670220E11}"/>
              </a:ext>
            </a:extLst>
          </p:cNvPr>
          <p:cNvSpPr/>
          <p:nvPr/>
        </p:nvSpPr>
        <p:spPr>
          <a:xfrm>
            <a:off x="207956" y="5097116"/>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Content Placeholder 2">
            <a:extLst>
              <a:ext uri="{FF2B5EF4-FFF2-40B4-BE49-F238E27FC236}">
                <a16:creationId xmlns:a16="http://schemas.microsoft.com/office/drawing/2014/main" id="{E93E3E9B-CE11-4D4D-94F0-D35770771082}"/>
              </a:ext>
            </a:extLst>
          </p:cNvPr>
          <p:cNvSpPr txBox="1">
            <a:spLocks/>
          </p:cNvSpPr>
          <p:nvPr/>
        </p:nvSpPr>
        <p:spPr>
          <a:xfrm>
            <a:off x="702517" y="2735524"/>
            <a:ext cx="9444759"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México </a:t>
            </a:r>
            <a:r>
              <a:rPr lang="en-GB" sz="2400" b="1" dirty="0" err="1"/>
              <a:t>tie</a:t>
            </a:r>
            <a:r>
              <a:rPr lang="en-GB" sz="2400" dirty="0" err="1"/>
              <a:t>ne</a:t>
            </a:r>
            <a:r>
              <a:rPr lang="en-GB" sz="2400" dirty="0"/>
              <a:t> </a:t>
            </a:r>
            <a:r>
              <a:rPr lang="en-GB" sz="2400" b="1" dirty="0" err="1"/>
              <a:t>mu</a:t>
            </a:r>
            <a:r>
              <a:rPr lang="en-GB" sz="2400" dirty="0" err="1"/>
              <a:t>chas</a:t>
            </a:r>
            <a:r>
              <a:rPr lang="en-GB" sz="2400" dirty="0"/>
              <a:t> </a:t>
            </a:r>
            <a:r>
              <a:rPr lang="en-GB" sz="2400" dirty="0" err="1"/>
              <a:t>tradi</a:t>
            </a:r>
            <a:r>
              <a:rPr lang="en-GB" sz="2400" b="1" dirty="0" err="1"/>
              <a:t>cio</a:t>
            </a:r>
            <a:r>
              <a:rPr lang="en-GB" sz="2400" dirty="0" err="1"/>
              <a:t>nes</a:t>
            </a:r>
            <a:r>
              <a:rPr lang="en-GB" sz="2400" dirty="0"/>
              <a:t>, </a:t>
            </a:r>
            <a:r>
              <a:rPr lang="en-GB" sz="2400" b="1" dirty="0" err="1"/>
              <a:t>pe</a:t>
            </a:r>
            <a:r>
              <a:rPr lang="en-GB" sz="2400" dirty="0" err="1"/>
              <a:t>ro</a:t>
            </a:r>
            <a:r>
              <a:rPr lang="en-GB" sz="2400" dirty="0"/>
              <a:t> </a:t>
            </a:r>
            <a:r>
              <a:rPr lang="en-GB" sz="2400" dirty="0" err="1"/>
              <a:t>su</a:t>
            </a:r>
            <a:r>
              <a:rPr lang="en-GB" sz="2400" dirty="0"/>
              <a:t> </a:t>
            </a:r>
            <a:r>
              <a:rPr lang="en-GB" sz="2400" dirty="0" err="1"/>
              <a:t>tradición</a:t>
            </a:r>
            <a:r>
              <a:rPr lang="en-GB" sz="2400" dirty="0"/>
              <a:t> del </a:t>
            </a:r>
            <a:r>
              <a:rPr lang="en-GB" sz="2400" b="1" dirty="0"/>
              <a:t>Dí</a:t>
            </a:r>
            <a:r>
              <a:rPr lang="en-GB" sz="2400" dirty="0"/>
              <a:t>a de </a:t>
            </a:r>
            <a:r>
              <a:rPr lang="en-GB" sz="2400" b="1" dirty="0"/>
              <a:t>Muer</a:t>
            </a:r>
            <a:r>
              <a:rPr lang="en-GB" sz="2400" dirty="0"/>
              <a:t>tos es </a:t>
            </a:r>
            <a:r>
              <a:rPr lang="en-GB" sz="2400" dirty="0" err="1"/>
              <a:t>especial</a:t>
            </a:r>
            <a:r>
              <a:rPr lang="en-GB" sz="2400" b="1" dirty="0" err="1"/>
              <a:t>men</a:t>
            </a:r>
            <a:r>
              <a:rPr lang="en-GB" sz="2400" dirty="0" err="1"/>
              <a:t>te</a:t>
            </a:r>
            <a:r>
              <a:rPr lang="en-GB" sz="2400" dirty="0"/>
              <a:t> </a:t>
            </a:r>
            <a:r>
              <a:rPr lang="en-GB" sz="2400" dirty="0" err="1"/>
              <a:t>cono</a:t>
            </a:r>
            <a:r>
              <a:rPr lang="en-GB" sz="2400" b="1" dirty="0" err="1"/>
              <a:t>ci</a:t>
            </a:r>
            <a:r>
              <a:rPr lang="en-GB" sz="2400" dirty="0" err="1"/>
              <a:t>da</a:t>
            </a:r>
            <a:r>
              <a:rPr lang="en-GB" sz="2400" dirty="0"/>
              <a:t>. </a:t>
            </a:r>
          </a:p>
        </p:txBody>
      </p:sp>
      <p:sp>
        <p:nvSpPr>
          <p:cNvPr id="15" name="Content Placeholder 2">
            <a:extLst>
              <a:ext uri="{FF2B5EF4-FFF2-40B4-BE49-F238E27FC236}">
                <a16:creationId xmlns:a16="http://schemas.microsoft.com/office/drawing/2014/main" id="{86B55179-5311-7142-8052-DC1F114663D1}"/>
              </a:ext>
            </a:extLst>
          </p:cNvPr>
          <p:cNvSpPr txBox="1">
            <a:spLocks/>
          </p:cNvSpPr>
          <p:nvPr/>
        </p:nvSpPr>
        <p:spPr>
          <a:xfrm>
            <a:off x="711959" y="3892913"/>
            <a:ext cx="9982061"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a:t>Por la </a:t>
            </a:r>
            <a:r>
              <a:rPr lang="en-GB" sz="2400" dirty="0" err="1"/>
              <a:t>ma</a:t>
            </a:r>
            <a:r>
              <a:rPr lang="en-GB" sz="2400" b="1" dirty="0" err="1"/>
              <a:t>ña</a:t>
            </a:r>
            <a:r>
              <a:rPr lang="en-GB" sz="2400" dirty="0" err="1"/>
              <a:t>na</a:t>
            </a:r>
            <a:r>
              <a:rPr lang="en-GB" sz="2400" dirty="0"/>
              <a:t> se </a:t>
            </a:r>
            <a:r>
              <a:rPr lang="en-GB" sz="2400" dirty="0" err="1"/>
              <a:t>le</a:t>
            </a:r>
            <a:r>
              <a:rPr lang="en-GB" sz="2400" b="1" dirty="0" err="1"/>
              <a:t>van</a:t>
            </a:r>
            <a:r>
              <a:rPr lang="en-GB" sz="2400" dirty="0" err="1"/>
              <a:t>ta</a:t>
            </a:r>
            <a:r>
              <a:rPr lang="en-GB" sz="2400" dirty="0"/>
              <a:t> </a:t>
            </a:r>
            <a:r>
              <a:rPr lang="en-GB" sz="2400" dirty="0" err="1"/>
              <a:t>tem</a:t>
            </a:r>
            <a:r>
              <a:rPr lang="en-GB" sz="2400" b="1" dirty="0" err="1"/>
              <a:t>pra</a:t>
            </a:r>
            <a:r>
              <a:rPr lang="en-GB" sz="2400" dirty="0" err="1"/>
              <a:t>no</a:t>
            </a:r>
            <a:r>
              <a:rPr lang="en-GB" sz="2400" dirty="0"/>
              <a:t> </a:t>
            </a:r>
            <a:r>
              <a:rPr lang="en-GB" sz="2400" b="1" dirty="0"/>
              <a:t>pa</a:t>
            </a:r>
            <a:r>
              <a:rPr lang="en-GB" sz="2400" dirty="0"/>
              <a:t>ra </a:t>
            </a:r>
            <a:r>
              <a:rPr lang="en-GB" sz="2400" dirty="0" err="1"/>
              <a:t>ayudar</a:t>
            </a:r>
            <a:r>
              <a:rPr lang="en-GB" sz="2400" dirty="0"/>
              <a:t> a </a:t>
            </a:r>
            <a:r>
              <a:rPr lang="en-GB" sz="2400" dirty="0" err="1"/>
              <a:t>su</a:t>
            </a:r>
            <a:r>
              <a:rPr lang="en-GB" sz="2400" dirty="0"/>
              <a:t> </a:t>
            </a:r>
            <a:r>
              <a:rPr lang="en-GB" sz="2400" dirty="0" err="1"/>
              <a:t>a</a:t>
            </a:r>
            <a:r>
              <a:rPr lang="en-GB" sz="2400" b="1" dirty="0" err="1"/>
              <a:t>bue</a:t>
            </a:r>
            <a:r>
              <a:rPr lang="en-GB" sz="2400" dirty="0" err="1"/>
              <a:t>la</a:t>
            </a:r>
            <a:r>
              <a:rPr lang="en-GB" sz="2400" dirty="0"/>
              <a:t>. </a:t>
            </a:r>
          </a:p>
        </p:txBody>
      </p:sp>
      <p:sp>
        <p:nvSpPr>
          <p:cNvPr id="16" name="Content Placeholder 2">
            <a:extLst>
              <a:ext uri="{FF2B5EF4-FFF2-40B4-BE49-F238E27FC236}">
                <a16:creationId xmlns:a16="http://schemas.microsoft.com/office/drawing/2014/main" id="{4DA53DC1-3DBC-8140-9E90-49A820543AF1}"/>
              </a:ext>
            </a:extLst>
          </p:cNvPr>
          <p:cNvSpPr txBox="1">
            <a:spLocks/>
          </p:cNvSpPr>
          <p:nvPr/>
        </p:nvSpPr>
        <p:spPr>
          <a:xfrm>
            <a:off x="711959" y="5058689"/>
            <a:ext cx="9451325" cy="98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a:t>Por la </a:t>
            </a:r>
            <a:r>
              <a:rPr lang="en-GB" sz="2400" b="1" dirty="0" err="1"/>
              <a:t>tar</a:t>
            </a:r>
            <a:r>
              <a:rPr lang="en-GB" sz="2400" dirty="0" err="1"/>
              <a:t>de</a:t>
            </a:r>
            <a:r>
              <a:rPr lang="en-GB" sz="2400" dirty="0"/>
              <a:t> se </a:t>
            </a:r>
            <a:r>
              <a:rPr lang="en-GB" sz="2400" b="1" dirty="0"/>
              <a:t>po</a:t>
            </a:r>
            <a:r>
              <a:rPr lang="en-GB" sz="2400" dirty="0"/>
              <a:t>ne </a:t>
            </a:r>
            <a:r>
              <a:rPr lang="en-GB" sz="2400" b="1" dirty="0" err="1"/>
              <a:t>ro</a:t>
            </a:r>
            <a:r>
              <a:rPr lang="en-GB" sz="2400" dirty="0" err="1"/>
              <a:t>pa</a:t>
            </a:r>
            <a:r>
              <a:rPr lang="en-GB" sz="2400" dirty="0"/>
              <a:t> </a:t>
            </a:r>
            <a:r>
              <a:rPr lang="en-GB" sz="2400" dirty="0" err="1"/>
              <a:t>diver</a:t>
            </a:r>
            <a:r>
              <a:rPr lang="en-GB" sz="2400" b="1" dirty="0" err="1"/>
              <a:t>ti</a:t>
            </a:r>
            <a:r>
              <a:rPr lang="en-GB" sz="2400" dirty="0" err="1"/>
              <a:t>da</a:t>
            </a:r>
            <a:r>
              <a:rPr lang="en-GB" sz="2400" dirty="0"/>
              <a:t>, se </a:t>
            </a:r>
            <a:r>
              <a:rPr lang="en-GB" sz="2400" b="1" dirty="0" err="1"/>
              <a:t>pin</a:t>
            </a:r>
            <a:r>
              <a:rPr lang="en-GB" sz="2400" dirty="0" err="1"/>
              <a:t>ta</a:t>
            </a:r>
            <a:r>
              <a:rPr lang="en-GB" sz="2400" dirty="0"/>
              <a:t> de </a:t>
            </a:r>
            <a:r>
              <a:rPr lang="en-GB" sz="2400" b="1" dirty="0" err="1"/>
              <a:t>blan</a:t>
            </a:r>
            <a:r>
              <a:rPr lang="en-GB" sz="2400" dirty="0" err="1"/>
              <a:t>co</a:t>
            </a:r>
            <a:r>
              <a:rPr lang="en-GB" sz="2400" dirty="0"/>
              <a:t> y </a:t>
            </a:r>
            <a:r>
              <a:rPr lang="en-GB" sz="2400" b="1" dirty="0"/>
              <a:t>ne</a:t>
            </a:r>
            <a:r>
              <a:rPr lang="en-GB" sz="2400" dirty="0"/>
              <a:t>gro y </a:t>
            </a:r>
            <a:r>
              <a:rPr lang="en-GB" sz="2400" dirty="0" err="1"/>
              <a:t>va</a:t>
            </a:r>
            <a:r>
              <a:rPr lang="en-GB" sz="2400" dirty="0"/>
              <a:t> a la </a:t>
            </a:r>
            <a:r>
              <a:rPr lang="en-GB" sz="2400" b="1" dirty="0" err="1"/>
              <a:t>ca</a:t>
            </a:r>
            <a:r>
              <a:rPr lang="en-GB" sz="2400" dirty="0" err="1"/>
              <a:t>lle</a:t>
            </a:r>
            <a:r>
              <a:rPr lang="en-GB" sz="2400" dirty="0"/>
              <a:t> con </a:t>
            </a:r>
            <a:r>
              <a:rPr lang="en-GB" sz="2400" err="1"/>
              <a:t>su</a:t>
            </a:r>
            <a:r>
              <a:rPr lang="en-GB" sz="2400"/>
              <a:t> her</a:t>
            </a:r>
            <a:r>
              <a:rPr lang="en-GB" sz="2400" b="1"/>
              <a:t>ma</a:t>
            </a:r>
            <a:r>
              <a:rPr lang="en-GB" sz="2400"/>
              <a:t>no.</a:t>
            </a:r>
            <a:endParaRPr lang="en-GB" sz="2400" dirty="0"/>
          </a:p>
        </p:txBody>
      </p:sp>
      <p:pic>
        <p:nvPicPr>
          <p:cNvPr id="4" name="Imagen 3">
            <a:extLst>
              <a:ext uri="{FF2B5EF4-FFF2-40B4-BE49-F238E27FC236}">
                <a16:creationId xmlns:a16="http://schemas.microsoft.com/office/drawing/2014/main" id="{F701705B-D51A-B544-A1F4-5953E6B45322}"/>
              </a:ext>
            </a:extLst>
          </p:cNvPr>
          <p:cNvPicPr>
            <a:picLocks noChangeAspect="1"/>
          </p:cNvPicPr>
          <p:nvPr/>
        </p:nvPicPr>
        <p:blipFill>
          <a:blip r:embed="rId6"/>
          <a:stretch>
            <a:fillRect/>
          </a:stretch>
        </p:blipFill>
        <p:spPr>
          <a:xfrm>
            <a:off x="10100860" y="2697633"/>
            <a:ext cx="1647031" cy="785507"/>
          </a:xfrm>
          <a:prstGeom prst="rect">
            <a:avLst/>
          </a:prstGeom>
        </p:spPr>
      </p:pic>
      <p:pic>
        <p:nvPicPr>
          <p:cNvPr id="2050" name="Picture 2" descr="fan doing face skull makeup">
            <a:extLst>
              <a:ext uri="{FF2B5EF4-FFF2-40B4-BE49-F238E27FC236}">
                <a16:creationId xmlns:a16="http://schemas.microsoft.com/office/drawing/2014/main" id="{0600B8E7-2C95-A44B-A48E-0AFE823C2F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0860" y="5058689"/>
            <a:ext cx="1647031" cy="109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88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983896" cy="867128"/>
          </a:xfrm>
          <a:prstGeom prst="rect">
            <a:avLst/>
          </a:prstGeom>
        </p:spPr>
      </p:pic>
      <p:sp>
        <p:nvSpPr>
          <p:cNvPr id="2" name="Title 1"/>
          <p:cNvSpPr>
            <a:spLocks noGrp="1"/>
          </p:cNvSpPr>
          <p:nvPr>
            <p:ph type="title"/>
          </p:nvPr>
        </p:nvSpPr>
        <p:spPr>
          <a:xfrm>
            <a:off x="82285" y="0"/>
            <a:ext cx="6811039" cy="1325563"/>
          </a:xfrm>
        </p:spPr>
        <p:txBody>
          <a:bodyPr>
            <a:normAutofit/>
          </a:bodyPr>
          <a:lstStyle/>
          <a:p>
            <a:r>
              <a:rPr lang="en-US" sz="3600" dirty="0">
                <a:solidFill>
                  <a:prstClr val="white"/>
                </a:solidFill>
              </a:rPr>
              <a:t>Penultimate </a:t>
            </a:r>
            <a:r>
              <a:rPr lang="en-GB" sz="3600" dirty="0">
                <a:solidFill>
                  <a:prstClr val="white"/>
                </a:solidFill>
              </a:rPr>
              <a:t>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4184622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997009" cy="867128"/>
          </a:xfrm>
          <a:prstGeom prst="rect">
            <a:avLst/>
          </a:prstGeom>
        </p:spPr>
      </p:pic>
      <p:sp>
        <p:nvSpPr>
          <p:cNvPr id="2" name="Title 1"/>
          <p:cNvSpPr>
            <a:spLocks noGrp="1"/>
          </p:cNvSpPr>
          <p:nvPr>
            <p:ph type="title"/>
          </p:nvPr>
        </p:nvSpPr>
        <p:spPr>
          <a:xfrm>
            <a:off x="82286" y="-341209"/>
            <a:ext cx="6484584" cy="1325563"/>
          </a:xfrm>
        </p:spPr>
        <p:txBody>
          <a:bodyPr>
            <a:normAutofit/>
          </a:bodyPr>
          <a:lstStyle/>
          <a:p>
            <a:pPr lvl="0">
              <a:lnSpc>
                <a:spcPct val="100000"/>
              </a:lnSpc>
              <a:spcBef>
                <a:spcPts val="0"/>
              </a:spcBef>
            </a:pPr>
            <a:br>
              <a:rPr lang="en-GB" b="1">
                <a:solidFill>
                  <a:schemeClr val="bg1"/>
                </a:solidFill>
                <a:ea typeface="+mn-ea"/>
                <a:cs typeface="+mn-cs"/>
              </a:rPr>
            </a:br>
            <a:r>
              <a:rPr lang="en-GB" sz="2800" b="1">
                <a:solidFill>
                  <a:schemeClr val="bg1"/>
                </a:solidFill>
                <a:ea typeface="+mn-ea"/>
                <a:cs typeface="+mn-cs"/>
              </a:rPr>
              <a:t>Lucía prepara una comida</a:t>
            </a:r>
            <a:endParaRPr lang="en-GB" sz="3600" b="1" dirty="0">
              <a:solidFill>
                <a:schemeClr val="bg1"/>
              </a:solidFill>
            </a:endParaRPr>
          </a:p>
        </p:txBody>
      </p:sp>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82286" y="2088085"/>
            <a:ext cx="11845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4472C4">
                    <a:lumMod val="50000"/>
                  </a:srgbClr>
                </a:solidFill>
                <a:latin typeface="Century Gothic" panose="020F0302020204030204"/>
              </a:rPr>
              <a:t>¿</a:t>
            </a:r>
            <a:r>
              <a:rPr lang="en-GB" sz="2400" b="1" noProof="0" dirty="0" err="1">
                <a:solidFill>
                  <a:srgbClr val="4472C4">
                    <a:lumMod val="50000"/>
                  </a:srgbClr>
                </a:solidFill>
                <a:latin typeface="Century Gothic" panose="020F0302020204030204"/>
              </a:rPr>
              <a:t>Qué</a:t>
            </a:r>
            <a:r>
              <a:rPr lang="en-GB" sz="2400" b="1" noProof="0" dirty="0">
                <a:solidFill>
                  <a:srgbClr val="4472C4">
                    <a:lumMod val="50000"/>
                  </a:srgbClr>
                </a:solidFill>
                <a:latin typeface="Century Gothic" panose="020F0302020204030204"/>
              </a:rPr>
              <a:t> palabras </a:t>
            </a:r>
            <a:r>
              <a:rPr lang="en-GB" sz="2400" b="1" noProof="0" dirty="0" err="1">
                <a:solidFill>
                  <a:srgbClr val="4472C4">
                    <a:lumMod val="50000"/>
                  </a:srgbClr>
                </a:solidFill>
                <a:latin typeface="Century Gothic" panose="020F0302020204030204"/>
              </a:rPr>
              <a:t>tienen</a:t>
            </a:r>
            <a:r>
              <a:rPr lang="en-GB" sz="2400" b="1" noProof="0" dirty="0">
                <a:solidFill>
                  <a:srgbClr val="4472C4">
                    <a:lumMod val="50000"/>
                  </a:srgbClr>
                </a:solidFill>
                <a:latin typeface="Century Gothic" panose="020F0302020204030204"/>
              </a:rPr>
              <a:t> el </a:t>
            </a:r>
            <a:r>
              <a:rPr lang="en-GB" sz="2400" b="1" noProof="0" dirty="0" err="1">
                <a:solidFill>
                  <a:srgbClr val="4472C4">
                    <a:lumMod val="50000"/>
                  </a:srgbClr>
                </a:solidFill>
                <a:latin typeface="Century Gothic" panose="020F0302020204030204"/>
              </a:rPr>
              <a:t>énfasis</a:t>
            </a:r>
            <a:r>
              <a:rPr lang="en-GB" sz="2400" b="1" noProof="0" dirty="0">
                <a:solidFill>
                  <a:srgbClr val="4472C4">
                    <a:lumMod val="50000"/>
                  </a:srgbClr>
                </a:solidFill>
                <a:latin typeface="Century Gothic" panose="020F0302020204030204"/>
              </a:rPr>
              <a:t> </a:t>
            </a:r>
            <a:r>
              <a:rPr lang="en-GB" sz="2400" b="1" noProof="0" dirty="0" err="1">
                <a:solidFill>
                  <a:srgbClr val="4472C4">
                    <a:lumMod val="50000"/>
                  </a:srgbClr>
                </a:solidFill>
                <a:latin typeface="Century Gothic" panose="020F0302020204030204"/>
              </a:rPr>
              <a:t>en</a:t>
            </a:r>
            <a:r>
              <a:rPr lang="en-GB" sz="2400" b="1" noProof="0" dirty="0">
                <a:solidFill>
                  <a:srgbClr val="4472C4">
                    <a:lumMod val="50000"/>
                  </a:srgbClr>
                </a:solidFill>
                <a:latin typeface="Century Gothic" panose="020F0302020204030204"/>
              </a:rPr>
              <a:t> la </a:t>
            </a:r>
            <a:r>
              <a:rPr lang="en-GB" sz="2400" b="1" noProof="0" dirty="0" err="1">
                <a:solidFill>
                  <a:srgbClr val="4472C4">
                    <a:lumMod val="50000"/>
                  </a:srgbClr>
                </a:solidFill>
                <a:latin typeface="Century Gothic" panose="020F0302020204030204"/>
              </a:rPr>
              <a:t>penúltima</a:t>
            </a:r>
            <a:r>
              <a:rPr lang="en-GB" sz="2400" b="1" noProof="0" dirty="0">
                <a:solidFill>
                  <a:srgbClr val="4472C4">
                    <a:lumMod val="50000"/>
                  </a:srgbClr>
                </a:solidFill>
                <a:latin typeface="Century Gothic" panose="020F0302020204030204"/>
              </a:rPr>
              <a:t> </a:t>
            </a:r>
            <a:r>
              <a:rPr lang="en-GB" sz="2400" b="1" noProof="0" dirty="0" err="1">
                <a:solidFill>
                  <a:srgbClr val="4472C4">
                    <a:lumMod val="50000"/>
                  </a:srgbClr>
                </a:solidFill>
                <a:latin typeface="Century Gothic" panose="020F0302020204030204"/>
              </a:rPr>
              <a:t>sílaba</a:t>
            </a:r>
            <a:r>
              <a:rPr lang="en-GB" sz="2400" b="1" noProof="0" dirty="0">
                <a:solidFill>
                  <a:srgbClr val="4472C4">
                    <a:lumMod val="50000"/>
                  </a:srgbClr>
                </a:solidFill>
                <a:latin typeface="Century Gothic" panose="020F0302020204030204"/>
              </a:rPr>
              <a:t>? Lee las </a:t>
            </a:r>
            <a:r>
              <a:rPr lang="en-GB" sz="2400" b="1" noProof="0" dirty="0" err="1">
                <a:solidFill>
                  <a:srgbClr val="4472C4">
                    <a:lumMod val="50000"/>
                  </a:srgbClr>
                </a:solidFill>
                <a:latin typeface="Century Gothic" panose="020F0302020204030204"/>
              </a:rPr>
              <a:t>frases</a:t>
            </a:r>
            <a:r>
              <a:rPr lang="en-GB" sz="2400" b="1" noProof="0" dirty="0">
                <a:solidFill>
                  <a:srgbClr val="4472C4">
                    <a:lumMod val="50000"/>
                  </a:srgbClr>
                </a:solidFill>
                <a:latin typeface="Century Gothic" panose="020F0302020204030204"/>
              </a:rPr>
              <a:t> </a:t>
            </a:r>
            <a:r>
              <a:rPr lang="en-GB" sz="2400" b="1" noProof="0" dirty="0" err="1">
                <a:solidFill>
                  <a:srgbClr val="4472C4">
                    <a:lumMod val="50000"/>
                  </a:srgbClr>
                </a:solidFill>
                <a:latin typeface="Century Gothic" panose="020F0302020204030204"/>
              </a:rPr>
              <a:t>en</a:t>
            </a:r>
            <a:r>
              <a:rPr lang="en-GB" sz="2400" b="1" noProof="0" dirty="0">
                <a:solidFill>
                  <a:srgbClr val="4472C4">
                    <a:lumMod val="50000"/>
                  </a:srgbClr>
                </a:solidFill>
                <a:latin typeface="Century Gothic" panose="020F0302020204030204"/>
              </a:rPr>
              <a:t> parejas y </a:t>
            </a:r>
            <a:r>
              <a:rPr lang="en-GB" sz="2400" b="1" noProof="0" dirty="0" err="1">
                <a:solidFill>
                  <a:srgbClr val="4472C4">
                    <a:lumMod val="50000"/>
                  </a:srgbClr>
                </a:solidFill>
                <a:latin typeface="Century Gothic" panose="020F0302020204030204"/>
              </a:rPr>
              <a:t>marca</a:t>
            </a:r>
            <a:r>
              <a:rPr lang="en-GB" sz="2400" b="1" noProof="0" dirty="0">
                <a:solidFill>
                  <a:srgbClr val="4472C4">
                    <a:lumMod val="50000"/>
                  </a:srgbClr>
                </a:solidFill>
                <a:latin typeface="Century Gothic" panose="020F0302020204030204"/>
              </a:rPr>
              <a:t> las </a:t>
            </a:r>
            <a:r>
              <a:rPr lang="en-GB" sz="2400" b="1" noProof="0" dirty="0" err="1">
                <a:solidFill>
                  <a:srgbClr val="4472C4">
                    <a:lumMod val="50000"/>
                  </a:srgbClr>
                </a:solidFill>
                <a:latin typeface="Century Gothic" panose="020F0302020204030204"/>
              </a:rPr>
              <a:t>sílabas</a:t>
            </a:r>
            <a:r>
              <a:rPr lang="en-GB" sz="2400" b="1" noProof="0" dirty="0">
                <a:solidFill>
                  <a:srgbClr val="4472C4">
                    <a:lumMod val="50000"/>
                  </a:srgbClr>
                </a:solidFill>
                <a:latin typeface="Century Gothic" panose="020F0302020204030204"/>
              </a:rPr>
              <a:t> con </a:t>
            </a:r>
            <a:r>
              <a:rPr lang="en-GB" sz="2400" b="1" noProof="0" dirty="0" err="1">
                <a:solidFill>
                  <a:srgbClr val="4472C4">
                    <a:lumMod val="50000"/>
                  </a:srgbClr>
                </a:solidFill>
                <a:latin typeface="Century Gothic" panose="020F0302020204030204"/>
              </a:rPr>
              <a:t>énfasis</a:t>
            </a:r>
            <a:r>
              <a:rPr lang="en-GB" sz="2400" b="1" noProof="0" dirty="0">
                <a:solidFill>
                  <a:srgbClr val="4472C4">
                    <a:lumMod val="50000"/>
                  </a:srgbClr>
                </a:solidFill>
                <a:latin typeface="Century Gothic" panose="020F0302020204030204"/>
              </a:rPr>
              <a:t>.</a:t>
            </a:r>
          </a:p>
        </p:txBody>
      </p:sp>
      <p:pic>
        <p:nvPicPr>
          <p:cNvPr id="4" name="Imagen 3">
            <a:extLst>
              <a:ext uri="{FF2B5EF4-FFF2-40B4-BE49-F238E27FC236}">
                <a16:creationId xmlns:a16="http://schemas.microsoft.com/office/drawing/2014/main" id="{06598457-CD6F-EE4F-B13F-A381CAE2E1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6574" y="77978"/>
            <a:ext cx="1289905" cy="1200329"/>
          </a:xfrm>
          <a:prstGeom prst="rect">
            <a:avLst/>
          </a:prstGeom>
        </p:spPr>
      </p:pic>
      <p:sp>
        <p:nvSpPr>
          <p:cNvPr id="22" name="TextBox 19">
            <a:extLst>
              <a:ext uri="{FF2B5EF4-FFF2-40B4-BE49-F238E27FC236}">
                <a16:creationId xmlns:a16="http://schemas.microsoft.com/office/drawing/2014/main" id="{8AE2ADC0-3F91-C74D-B0C5-BFEB0655E763}"/>
              </a:ext>
            </a:extLst>
          </p:cNvPr>
          <p:cNvSpPr txBox="1"/>
          <p:nvPr/>
        </p:nvSpPr>
        <p:spPr>
          <a:xfrm>
            <a:off x="56105" y="3015031"/>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1. Lucía </a:t>
            </a:r>
            <a:r>
              <a:rPr lang="en-GB" sz="2400" dirty="0" err="1">
                <a:solidFill>
                  <a:schemeClr val="accent5">
                    <a:lumMod val="50000"/>
                  </a:schemeClr>
                </a:solidFill>
                <a:latin typeface="Century Gothic" panose="020B0502020202020204" pitchFamily="34" charset="0"/>
              </a:rPr>
              <a:t>ve</a:t>
            </a:r>
            <a:r>
              <a:rPr lang="en-GB" sz="2400" dirty="0">
                <a:solidFill>
                  <a:schemeClr val="accent5">
                    <a:lumMod val="50000"/>
                  </a:schemeClr>
                </a:solidFill>
                <a:latin typeface="Century Gothic" panose="020B0502020202020204" pitchFamily="34" charset="0"/>
              </a:rPr>
              <a:t> al </a:t>
            </a:r>
            <a:r>
              <a:rPr lang="en-GB" sz="2400" dirty="0" err="1">
                <a:solidFill>
                  <a:schemeClr val="accent5">
                    <a:lumMod val="50000"/>
                  </a:schemeClr>
                </a:solidFill>
                <a:latin typeface="Century Gothic" panose="020B0502020202020204" pitchFamily="34" charset="0"/>
              </a:rPr>
              <a:t>profesor</a:t>
            </a:r>
            <a:r>
              <a:rPr lang="en-GB" sz="2400" dirty="0">
                <a:solidFill>
                  <a:schemeClr val="accent5">
                    <a:lumMod val="50000"/>
                  </a:schemeClr>
                </a:solidFill>
                <a:latin typeface="Century Gothic" panose="020B0502020202020204" pitchFamily="34" charset="0"/>
              </a:rPr>
              <a:t> del colegio </a:t>
            </a:r>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el mercado, </a:t>
            </a:r>
            <a:r>
              <a:rPr lang="en-GB" sz="2400" dirty="0" err="1">
                <a:solidFill>
                  <a:schemeClr val="accent5">
                    <a:lumMod val="50000"/>
                  </a:schemeClr>
                </a:solidFill>
                <a:latin typeface="Century Gothic" panose="020B0502020202020204" pitchFamily="34" charset="0"/>
              </a:rPr>
              <a:t>entonces</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saluda</a:t>
            </a:r>
            <a:r>
              <a:rPr lang="en-GB" sz="2400" dirty="0">
                <a:solidFill>
                  <a:schemeClr val="accent5">
                    <a:lumMod val="50000"/>
                  </a:schemeClr>
                </a:solidFill>
                <a:latin typeface="Century Gothic" panose="020B0502020202020204" pitchFamily="34" charset="0"/>
              </a:rPr>
              <a:t>.</a:t>
            </a:r>
          </a:p>
        </p:txBody>
      </p:sp>
      <p:sp>
        <p:nvSpPr>
          <p:cNvPr id="23" name="TextBox 19">
            <a:extLst>
              <a:ext uri="{FF2B5EF4-FFF2-40B4-BE49-F238E27FC236}">
                <a16:creationId xmlns:a16="http://schemas.microsoft.com/office/drawing/2014/main" id="{26C6A9E6-F471-0F47-8AAA-63C55415AA6C}"/>
              </a:ext>
            </a:extLst>
          </p:cNvPr>
          <p:cNvSpPr txBox="1"/>
          <p:nvPr/>
        </p:nvSpPr>
        <p:spPr>
          <a:xfrm>
            <a:off x="109421" y="3719713"/>
            <a:ext cx="11817558"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tía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vive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cerca</a:t>
            </a:r>
            <a:r>
              <a:rPr lang="en-GB" sz="2400" dirty="0">
                <a:solidFill>
                  <a:schemeClr val="accent5">
                    <a:lumMod val="50000"/>
                  </a:schemeClr>
                </a:solidFill>
                <a:latin typeface="Century Gothic" panose="020B0502020202020204" pitchFamily="34" charset="0"/>
              </a:rPr>
              <a:t> de </a:t>
            </a:r>
            <a:r>
              <a:rPr lang="en-GB" sz="2400" dirty="0" err="1">
                <a:solidFill>
                  <a:schemeClr val="accent5">
                    <a:lumMod val="50000"/>
                  </a:schemeClr>
                </a:solidFill>
                <a:latin typeface="Century Gothic" panose="020B0502020202020204" pitchFamily="34" charset="0"/>
              </a:rPr>
              <a:t>ella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entonces</a:t>
            </a:r>
            <a:r>
              <a:rPr lang="en-GB" sz="2400" dirty="0">
                <a:solidFill>
                  <a:schemeClr val="accent5">
                    <a:lumMod val="50000"/>
                  </a:schemeClr>
                </a:solidFill>
                <a:latin typeface="Century Gothic" panose="020B0502020202020204" pitchFamily="34" charset="0"/>
              </a:rPr>
              <a:t> la llama para </a:t>
            </a:r>
            <a:r>
              <a:rPr lang="en-GB" sz="2400" dirty="0" err="1">
                <a:solidFill>
                  <a:schemeClr val="accent5">
                    <a:lumMod val="50000"/>
                  </a:schemeClr>
                </a:solidFill>
                <a:latin typeface="Century Gothic" panose="020B0502020202020204" pitchFamily="34" charset="0"/>
              </a:rPr>
              <a:t>pedir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ingredientes</a:t>
            </a:r>
            <a:r>
              <a:rPr lang="en-GB" sz="2400" dirty="0">
                <a:solidFill>
                  <a:schemeClr val="accent5">
                    <a:lumMod val="50000"/>
                  </a:schemeClr>
                </a:solidFill>
                <a:latin typeface="Century Gothic" panose="020B0502020202020204" pitchFamily="34" charset="0"/>
              </a:rPr>
              <a:t>.</a:t>
            </a:r>
          </a:p>
        </p:txBody>
      </p:sp>
      <p:sp>
        <p:nvSpPr>
          <p:cNvPr id="24" name="TextBox 19">
            <a:extLst>
              <a:ext uri="{FF2B5EF4-FFF2-40B4-BE49-F238E27FC236}">
                <a16:creationId xmlns:a16="http://schemas.microsoft.com/office/drawing/2014/main" id="{58CC4CFB-CB65-754C-B9E9-DE3F03D5728C}"/>
              </a:ext>
            </a:extLst>
          </p:cNvPr>
          <p:cNvSpPr txBox="1"/>
          <p:nvPr/>
        </p:nvSpPr>
        <p:spPr>
          <a:xfrm>
            <a:off x="109421" y="4424395"/>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Ahora</a:t>
            </a:r>
            <a:r>
              <a:rPr lang="en-GB" sz="2400" dirty="0">
                <a:solidFill>
                  <a:schemeClr val="accent5">
                    <a:lumMod val="50000"/>
                  </a:schemeClr>
                </a:solidFill>
                <a:latin typeface="Century Gothic" panose="020B0502020202020204" pitchFamily="34" charset="0"/>
              </a:rPr>
              <a:t> Lucía </a:t>
            </a:r>
            <a:r>
              <a:rPr lang="en-GB" sz="2400" dirty="0" err="1">
                <a:solidFill>
                  <a:schemeClr val="accent5">
                    <a:lumMod val="50000"/>
                  </a:schemeClr>
                </a:solidFill>
                <a:latin typeface="Century Gothic" panose="020B0502020202020204" pitchFamily="34" charset="0"/>
              </a:rPr>
              <a:t>tiene</a:t>
            </a:r>
            <a:r>
              <a:rPr lang="en-GB" sz="2400" dirty="0">
                <a:solidFill>
                  <a:schemeClr val="accent5">
                    <a:lumMod val="50000"/>
                  </a:schemeClr>
                </a:solidFill>
                <a:latin typeface="Century Gothic" panose="020B0502020202020204" pitchFamily="34" charset="0"/>
              </a:rPr>
              <a:t> la </a:t>
            </a:r>
            <a:r>
              <a:rPr lang="en-GB" sz="2400" dirty="0" err="1">
                <a:solidFill>
                  <a:schemeClr val="accent5">
                    <a:lumMod val="50000"/>
                  </a:schemeClr>
                </a:solidFill>
                <a:latin typeface="Century Gothic" panose="020B0502020202020204" pitchFamily="34" charset="0"/>
              </a:rPr>
              <a:t>fruta</a:t>
            </a:r>
            <a:r>
              <a:rPr lang="en-GB" sz="2400" dirty="0">
                <a:solidFill>
                  <a:schemeClr val="accent5">
                    <a:lumMod val="50000"/>
                  </a:schemeClr>
                </a:solidFill>
                <a:latin typeface="Century Gothic" panose="020B0502020202020204" pitchFamily="34" charset="0"/>
              </a:rPr>
              <a:t> y la </a:t>
            </a:r>
            <a:r>
              <a:rPr lang="en-GB" sz="2400" dirty="0" err="1">
                <a:solidFill>
                  <a:schemeClr val="accent5">
                    <a:lumMod val="50000"/>
                  </a:schemeClr>
                </a:solidFill>
                <a:latin typeface="Century Gothic" panose="020B0502020202020204" pitchFamily="34" charset="0"/>
              </a:rPr>
              <a:t>corta</a:t>
            </a:r>
            <a:r>
              <a:rPr lang="en-GB" sz="2400" dirty="0">
                <a:solidFill>
                  <a:schemeClr val="accent5">
                    <a:lumMod val="50000"/>
                  </a:schemeClr>
                </a:solidFill>
                <a:latin typeface="Century Gothic" panose="020B0502020202020204" pitchFamily="34" charset="0"/>
              </a:rPr>
              <a:t>.</a:t>
            </a:r>
          </a:p>
        </p:txBody>
      </p:sp>
      <p:sp>
        <p:nvSpPr>
          <p:cNvPr id="25" name="TextBox 19">
            <a:extLst>
              <a:ext uri="{FF2B5EF4-FFF2-40B4-BE49-F238E27FC236}">
                <a16:creationId xmlns:a16="http://schemas.microsoft.com/office/drawing/2014/main" id="{2C562CCF-5917-714F-97FC-217B9AC4A5CE}"/>
              </a:ext>
            </a:extLst>
          </p:cNvPr>
          <p:cNvSpPr txBox="1"/>
          <p:nvPr/>
        </p:nvSpPr>
        <p:spPr>
          <a:xfrm>
            <a:off x="109421" y="5129077"/>
            <a:ext cx="12082579"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4. Daniel </a:t>
            </a:r>
            <a:r>
              <a:rPr lang="en-GB" sz="2400" dirty="0" err="1">
                <a:solidFill>
                  <a:schemeClr val="accent5">
                    <a:lumMod val="50000"/>
                  </a:schemeClr>
                </a:solidFill>
                <a:latin typeface="Century Gothic" panose="020B0502020202020204" pitchFamily="34" charset="0"/>
              </a:rPr>
              <a:t>quiere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ayudar</a:t>
            </a:r>
            <a:r>
              <a:rPr lang="en-GB" sz="2400" dirty="0">
                <a:solidFill>
                  <a:schemeClr val="accent5">
                    <a:lumMod val="50000"/>
                  </a:schemeClr>
                </a:solidFill>
                <a:latin typeface="Century Gothic" panose="020B0502020202020204" pitchFamily="34" charset="0"/>
              </a:rPr>
              <a:t> a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así</a:t>
            </a:r>
            <a:r>
              <a:rPr lang="en-GB" sz="2400" dirty="0">
                <a:solidFill>
                  <a:schemeClr val="accent5">
                    <a:lumMod val="50000"/>
                  </a:schemeClr>
                </a:solidFill>
                <a:latin typeface="Century Gothic" panose="020B0502020202020204" pitchFamily="34" charset="0"/>
              </a:rPr>
              <a:t> que la </a:t>
            </a:r>
            <a:r>
              <a:rPr lang="en-GB" sz="2400" dirty="0" err="1">
                <a:solidFill>
                  <a:schemeClr val="accent5">
                    <a:lumMod val="50000"/>
                  </a:schemeClr>
                </a:solidFill>
                <a:latin typeface="Century Gothic" panose="020B0502020202020204" pitchFamily="34" charset="0"/>
              </a:rPr>
              <a:t>acompaña</a:t>
            </a:r>
            <a:r>
              <a:rPr lang="en-GB" sz="2400" dirty="0">
                <a:solidFill>
                  <a:schemeClr val="accent5">
                    <a:lumMod val="50000"/>
                  </a:schemeClr>
                </a:solidFill>
                <a:latin typeface="Century Gothic" panose="020B0502020202020204" pitchFamily="34" charset="0"/>
              </a:rPr>
              <a:t> a la </a:t>
            </a:r>
            <a:r>
              <a:rPr lang="en-GB" sz="2400" dirty="0" err="1">
                <a:solidFill>
                  <a:schemeClr val="accent5">
                    <a:lumMod val="50000"/>
                  </a:schemeClr>
                </a:solidFill>
                <a:latin typeface="Century Gothic" panose="020B0502020202020204" pitchFamily="34" charset="0"/>
              </a:rPr>
              <a:t>cocina</a:t>
            </a:r>
            <a:r>
              <a:rPr lang="en-GB" sz="2400" dirty="0">
                <a:solidFill>
                  <a:schemeClr val="accent5">
                    <a:lumMod val="50000"/>
                  </a:schemeClr>
                </a:solidFill>
                <a:latin typeface="Century Gothic" panose="020B0502020202020204" pitchFamily="34" charset="0"/>
              </a:rPr>
              <a:t>.</a:t>
            </a:r>
          </a:p>
        </p:txBody>
      </p:sp>
      <p:sp>
        <p:nvSpPr>
          <p:cNvPr id="26" name="TextBox 19">
            <a:extLst>
              <a:ext uri="{FF2B5EF4-FFF2-40B4-BE49-F238E27FC236}">
                <a16:creationId xmlns:a16="http://schemas.microsoft.com/office/drawing/2014/main" id="{0433FE85-7C21-C74A-9AD1-2875433EC89A}"/>
              </a:ext>
            </a:extLst>
          </p:cNvPr>
          <p:cNvSpPr txBox="1"/>
          <p:nvPr/>
        </p:nvSpPr>
        <p:spPr>
          <a:xfrm>
            <a:off x="109421" y="5833759"/>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Cuando</a:t>
            </a:r>
            <a:r>
              <a:rPr lang="en-GB" sz="2400" dirty="0">
                <a:solidFill>
                  <a:schemeClr val="accent5">
                    <a:lumMod val="50000"/>
                  </a:schemeClr>
                </a:solidFill>
                <a:latin typeface="Century Gothic" panose="020B0502020202020204" pitchFamily="34" charset="0"/>
              </a:rPr>
              <a:t> el dulce </a:t>
            </a:r>
            <a:r>
              <a:rPr lang="en-GB" sz="2400" dirty="0" err="1">
                <a:solidFill>
                  <a:schemeClr val="accent5">
                    <a:lumMod val="50000"/>
                  </a:schemeClr>
                </a:solidFill>
                <a:latin typeface="Century Gothic" panose="020B0502020202020204" pitchFamily="34" charset="0"/>
              </a:rPr>
              <a:t>está</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listo</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coloca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encima</a:t>
            </a:r>
            <a:r>
              <a:rPr lang="en-GB" sz="2400" dirty="0">
                <a:solidFill>
                  <a:schemeClr val="accent5">
                    <a:lumMod val="50000"/>
                  </a:schemeClr>
                </a:solidFill>
                <a:latin typeface="Century Gothic" panose="020B0502020202020204" pitchFamily="34" charset="0"/>
              </a:rPr>
              <a:t> de la mesa.</a:t>
            </a:r>
          </a:p>
        </p:txBody>
      </p:sp>
      <p:sp>
        <p:nvSpPr>
          <p:cNvPr id="27" name="TextBox 19">
            <a:extLst>
              <a:ext uri="{FF2B5EF4-FFF2-40B4-BE49-F238E27FC236}">
                <a16:creationId xmlns:a16="http://schemas.microsoft.com/office/drawing/2014/main" id="{AEAF8AC9-E218-344F-B240-7B3EF7505B99}"/>
              </a:ext>
            </a:extLst>
          </p:cNvPr>
          <p:cNvSpPr txBox="1"/>
          <p:nvPr/>
        </p:nvSpPr>
        <p:spPr>
          <a:xfrm>
            <a:off x="56105" y="3017286"/>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1. Lu</a:t>
            </a:r>
            <a:r>
              <a:rPr lang="en-GB" sz="2400" b="1" dirty="0">
                <a:solidFill>
                  <a:schemeClr val="accent5">
                    <a:lumMod val="50000"/>
                  </a:schemeClr>
                </a:solidFill>
                <a:latin typeface="Century Gothic" panose="020B0502020202020204" pitchFamily="34" charset="0"/>
              </a:rPr>
              <a:t>cí</a:t>
            </a:r>
            <a:r>
              <a:rPr lang="en-GB" sz="2400" dirty="0">
                <a:solidFill>
                  <a:schemeClr val="accent5">
                    <a:lumMod val="50000"/>
                  </a:schemeClr>
                </a:solidFill>
                <a:latin typeface="Century Gothic" panose="020B0502020202020204" pitchFamily="34" charset="0"/>
              </a:rPr>
              <a:t>a </a:t>
            </a:r>
            <a:r>
              <a:rPr lang="en-GB" sz="2400" dirty="0" err="1">
                <a:solidFill>
                  <a:schemeClr val="accent5">
                    <a:lumMod val="50000"/>
                  </a:schemeClr>
                </a:solidFill>
                <a:latin typeface="Century Gothic" panose="020B0502020202020204" pitchFamily="34" charset="0"/>
              </a:rPr>
              <a:t>ve</a:t>
            </a:r>
            <a:r>
              <a:rPr lang="en-GB" sz="2400" dirty="0">
                <a:solidFill>
                  <a:schemeClr val="accent5">
                    <a:lumMod val="50000"/>
                  </a:schemeClr>
                </a:solidFill>
                <a:latin typeface="Century Gothic" panose="020B0502020202020204" pitchFamily="34" charset="0"/>
              </a:rPr>
              <a:t> al </a:t>
            </a:r>
            <a:r>
              <a:rPr lang="en-GB" sz="2400" dirty="0" err="1">
                <a:solidFill>
                  <a:schemeClr val="accent5">
                    <a:lumMod val="50000"/>
                  </a:schemeClr>
                </a:solidFill>
                <a:latin typeface="Century Gothic" panose="020B0502020202020204" pitchFamily="34" charset="0"/>
              </a:rPr>
              <a:t>profesor</a:t>
            </a:r>
            <a:r>
              <a:rPr lang="en-GB" sz="2400" dirty="0">
                <a:solidFill>
                  <a:schemeClr val="accent5">
                    <a:lumMod val="50000"/>
                  </a:schemeClr>
                </a:solidFill>
                <a:latin typeface="Century Gothic" panose="020B0502020202020204" pitchFamily="34" charset="0"/>
              </a:rPr>
              <a:t> del co</a:t>
            </a:r>
            <a:r>
              <a:rPr lang="en-GB" sz="2400" b="1" dirty="0">
                <a:solidFill>
                  <a:schemeClr val="accent5">
                    <a:lumMod val="50000"/>
                  </a:schemeClr>
                </a:solidFill>
                <a:latin typeface="Century Gothic" panose="020B0502020202020204" pitchFamily="34" charset="0"/>
              </a:rPr>
              <a:t>le</a:t>
            </a:r>
            <a:r>
              <a:rPr lang="en-GB" sz="2400" dirty="0">
                <a:solidFill>
                  <a:schemeClr val="accent5">
                    <a:lumMod val="50000"/>
                  </a:schemeClr>
                </a:solidFill>
                <a:latin typeface="Century Gothic" panose="020B0502020202020204" pitchFamily="34" charset="0"/>
              </a:rPr>
              <a:t>gio </a:t>
            </a:r>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el mer</a:t>
            </a:r>
            <a:r>
              <a:rPr lang="en-GB" sz="2400" b="1" dirty="0">
                <a:solidFill>
                  <a:schemeClr val="accent5">
                    <a:lumMod val="50000"/>
                  </a:schemeClr>
                </a:solidFill>
                <a:latin typeface="Century Gothic" panose="020B0502020202020204" pitchFamily="34" charset="0"/>
              </a:rPr>
              <a:t>ca</a:t>
            </a:r>
            <a:r>
              <a:rPr lang="en-GB" sz="2400" dirty="0">
                <a:solidFill>
                  <a:schemeClr val="accent5">
                    <a:lumMod val="50000"/>
                  </a:schemeClr>
                </a:solidFill>
                <a:latin typeface="Century Gothic" panose="020B0502020202020204" pitchFamily="34" charset="0"/>
              </a:rPr>
              <a:t>do, </a:t>
            </a:r>
            <a:r>
              <a:rPr lang="en-GB" sz="2400" dirty="0" err="1">
                <a:solidFill>
                  <a:schemeClr val="accent5">
                    <a:lumMod val="50000"/>
                  </a:schemeClr>
                </a:solidFill>
                <a:latin typeface="Century Gothic" panose="020B0502020202020204" pitchFamily="34" charset="0"/>
              </a:rPr>
              <a:t>en</a:t>
            </a:r>
            <a:r>
              <a:rPr lang="en-GB" sz="2400" b="1" dirty="0" err="1">
                <a:solidFill>
                  <a:schemeClr val="accent5">
                    <a:lumMod val="50000"/>
                  </a:schemeClr>
                </a:solidFill>
                <a:latin typeface="Century Gothic" panose="020B0502020202020204" pitchFamily="34" charset="0"/>
              </a:rPr>
              <a:t>ton</a:t>
            </a:r>
            <a:r>
              <a:rPr lang="en-GB" sz="2400" dirty="0" err="1">
                <a:solidFill>
                  <a:schemeClr val="accent5">
                    <a:lumMod val="50000"/>
                  </a:schemeClr>
                </a:solidFill>
                <a:latin typeface="Century Gothic" panose="020B0502020202020204" pitchFamily="34" charset="0"/>
              </a:rPr>
              <a:t>ces</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sa</a:t>
            </a:r>
            <a:r>
              <a:rPr lang="en-GB" sz="2400" b="1" dirty="0" err="1">
                <a:solidFill>
                  <a:schemeClr val="accent5">
                    <a:lumMod val="50000"/>
                  </a:schemeClr>
                </a:solidFill>
                <a:latin typeface="Century Gothic" panose="020B0502020202020204" pitchFamily="34" charset="0"/>
              </a:rPr>
              <a:t>lu</a:t>
            </a:r>
            <a:r>
              <a:rPr lang="en-GB" sz="2400" dirty="0" err="1">
                <a:solidFill>
                  <a:schemeClr val="accent5">
                    <a:lumMod val="50000"/>
                  </a:schemeClr>
                </a:solidFill>
                <a:latin typeface="Century Gothic" panose="020B0502020202020204" pitchFamily="34" charset="0"/>
              </a:rPr>
              <a:t>da</a:t>
            </a:r>
            <a:r>
              <a:rPr lang="en-GB" sz="2400" dirty="0">
                <a:solidFill>
                  <a:schemeClr val="accent5">
                    <a:lumMod val="50000"/>
                  </a:schemeClr>
                </a:solidFill>
                <a:latin typeface="Century Gothic" panose="020B0502020202020204" pitchFamily="34" charset="0"/>
              </a:rPr>
              <a:t>.</a:t>
            </a:r>
          </a:p>
        </p:txBody>
      </p:sp>
      <p:sp>
        <p:nvSpPr>
          <p:cNvPr id="28" name="TextBox 19">
            <a:extLst>
              <a:ext uri="{FF2B5EF4-FFF2-40B4-BE49-F238E27FC236}">
                <a16:creationId xmlns:a16="http://schemas.microsoft.com/office/drawing/2014/main" id="{DBF1057E-5257-7943-B3E6-DAF1B5F9422C}"/>
              </a:ext>
            </a:extLst>
          </p:cNvPr>
          <p:cNvSpPr txBox="1"/>
          <p:nvPr/>
        </p:nvSpPr>
        <p:spPr>
          <a:xfrm>
            <a:off x="109421" y="3725303"/>
            <a:ext cx="11817558"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tí</a:t>
            </a:r>
            <a:r>
              <a:rPr lang="en-GB" sz="2400" dirty="0" err="1">
                <a:solidFill>
                  <a:schemeClr val="accent5">
                    <a:lumMod val="50000"/>
                  </a:schemeClr>
                </a:solidFill>
                <a:latin typeface="Century Gothic" panose="020B0502020202020204" pitchFamily="34" charset="0"/>
              </a:rPr>
              <a:t>a</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vi</a:t>
            </a:r>
            <a:r>
              <a:rPr lang="en-GB" sz="2400" dirty="0" err="1">
                <a:solidFill>
                  <a:schemeClr val="accent5">
                    <a:lumMod val="50000"/>
                  </a:schemeClr>
                </a:solidFill>
                <a:latin typeface="Century Gothic" panose="020B0502020202020204" pitchFamily="34" charset="0"/>
              </a:rPr>
              <a:t>ve</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cer</a:t>
            </a:r>
            <a:r>
              <a:rPr lang="en-GB" sz="2400" dirty="0" err="1">
                <a:solidFill>
                  <a:schemeClr val="accent5">
                    <a:lumMod val="50000"/>
                  </a:schemeClr>
                </a:solidFill>
                <a:latin typeface="Century Gothic" panose="020B0502020202020204" pitchFamily="34" charset="0"/>
              </a:rPr>
              <a:t>ca</a:t>
            </a:r>
            <a:r>
              <a:rPr lang="en-GB" sz="2400" dirty="0">
                <a:solidFill>
                  <a:schemeClr val="accent5">
                    <a:lumMod val="50000"/>
                  </a:schemeClr>
                </a:solidFill>
                <a:latin typeface="Century Gothic" panose="020B0502020202020204" pitchFamily="34" charset="0"/>
              </a:rPr>
              <a:t> de </a:t>
            </a:r>
            <a:r>
              <a:rPr lang="en-GB" sz="2400" dirty="0" err="1">
                <a:solidFill>
                  <a:schemeClr val="accent5">
                    <a:lumMod val="50000"/>
                  </a:schemeClr>
                </a:solidFill>
                <a:latin typeface="Century Gothic" panose="020B0502020202020204" pitchFamily="34" charset="0"/>
              </a:rPr>
              <a:t>ella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a:t>
            </a:r>
            <a:r>
              <a:rPr lang="en-GB" sz="2400" b="1" dirty="0" err="1">
                <a:solidFill>
                  <a:schemeClr val="accent5">
                    <a:lumMod val="50000"/>
                  </a:schemeClr>
                </a:solidFill>
                <a:latin typeface="Century Gothic" panose="020B0502020202020204" pitchFamily="34" charset="0"/>
              </a:rPr>
              <a:t>ton</a:t>
            </a:r>
            <a:r>
              <a:rPr lang="en-GB" sz="2400" dirty="0" err="1">
                <a:solidFill>
                  <a:schemeClr val="accent5">
                    <a:lumMod val="50000"/>
                  </a:schemeClr>
                </a:solidFill>
                <a:latin typeface="Century Gothic" panose="020B0502020202020204" pitchFamily="34" charset="0"/>
              </a:rPr>
              <a:t>ces</a:t>
            </a:r>
            <a:r>
              <a:rPr lang="en-GB" sz="2400" dirty="0">
                <a:solidFill>
                  <a:schemeClr val="accent5">
                    <a:lumMod val="50000"/>
                  </a:schemeClr>
                </a:solidFill>
                <a:latin typeface="Century Gothic" panose="020B0502020202020204" pitchFamily="34" charset="0"/>
              </a:rPr>
              <a:t> la </a:t>
            </a:r>
            <a:r>
              <a:rPr lang="en-GB" sz="2400" b="1" dirty="0">
                <a:solidFill>
                  <a:schemeClr val="accent5">
                    <a:lumMod val="50000"/>
                  </a:schemeClr>
                </a:solidFill>
                <a:latin typeface="Century Gothic" panose="020B0502020202020204" pitchFamily="34" charset="0"/>
              </a:rPr>
              <a:t>lla</a:t>
            </a:r>
            <a:r>
              <a:rPr lang="en-GB" sz="2400" dirty="0">
                <a:solidFill>
                  <a:schemeClr val="accent5">
                    <a:lumMod val="50000"/>
                  </a:schemeClr>
                </a:solidFill>
                <a:latin typeface="Century Gothic" panose="020B0502020202020204" pitchFamily="34" charset="0"/>
              </a:rPr>
              <a:t>ma </a:t>
            </a:r>
            <a:r>
              <a:rPr lang="en-GB" sz="2400" b="1" dirty="0">
                <a:solidFill>
                  <a:schemeClr val="accent5">
                    <a:lumMod val="50000"/>
                  </a:schemeClr>
                </a:solidFill>
                <a:latin typeface="Century Gothic" panose="020B0502020202020204" pitchFamily="34" charset="0"/>
              </a:rPr>
              <a:t>pa</a:t>
            </a:r>
            <a:r>
              <a:rPr lang="en-GB" sz="2400" dirty="0">
                <a:solidFill>
                  <a:schemeClr val="accent5">
                    <a:lumMod val="50000"/>
                  </a:schemeClr>
                </a:solidFill>
                <a:latin typeface="Century Gothic" panose="020B0502020202020204" pitchFamily="34" charset="0"/>
              </a:rPr>
              <a:t>ra </a:t>
            </a:r>
            <a:r>
              <a:rPr lang="en-GB" sz="2400" dirty="0" err="1">
                <a:solidFill>
                  <a:schemeClr val="accent5">
                    <a:lumMod val="50000"/>
                  </a:schemeClr>
                </a:solidFill>
                <a:latin typeface="Century Gothic" panose="020B0502020202020204" pitchFamily="34" charset="0"/>
              </a:rPr>
              <a:t>pedir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ingre</a:t>
            </a:r>
            <a:r>
              <a:rPr lang="en-GB" sz="2400" b="1" dirty="0" err="1">
                <a:solidFill>
                  <a:schemeClr val="accent5">
                    <a:lumMod val="50000"/>
                  </a:schemeClr>
                </a:solidFill>
                <a:latin typeface="Century Gothic" panose="020B0502020202020204" pitchFamily="34" charset="0"/>
              </a:rPr>
              <a:t>dien</a:t>
            </a:r>
            <a:r>
              <a:rPr lang="en-GB" sz="2400" dirty="0" err="1">
                <a:solidFill>
                  <a:schemeClr val="accent5">
                    <a:lumMod val="50000"/>
                  </a:schemeClr>
                </a:solidFill>
                <a:latin typeface="Century Gothic" panose="020B0502020202020204" pitchFamily="34" charset="0"/>
              </a:rPr>
              <a:t>tes</a:t>
            </a:r>
            <a:r>
              <a:rPr lang="en-GB" sz="2400" dirty="0">
                <a:solidFill>
                  <a:schemeClr val="accent5">
                    <a:lumMod val="50000"/>
                  </a:schemeClr>
                </a:solidFill>
                <a:latin typeface="Century Gothic" panose="020B0502020202020204" pitchFamily="34" charset="0"/>
              </a:rPr>
              <a:t>.</a:t>
            </a:r>
          </a:p>
        </p:txBody>
      </p:sp>
      <p:sp>
        <p:nvSpPr>
          <p:cNvPr id="29" name="TextBox 19">
            <a:extLst>
              <a:ext uri="{FF2B5EF4-FFF2-40B4-BE49-F238E27FC236}">
                <a16:creationId xmlns:a16="http://schemas.microsoft.com/office/drawing/2014/main" id="{21F3E444-5FD6-1C4D-89EF-C1FAD9877B27}"/>
              </a:ext>
            </a:extLst>
          </p:cNvPr>
          <p:cNvSpPr txBox="1"/>
          <p:nvPr/>
        </p:nvSpPr>
        <p:spPr>
          <a:xfrm>
            <a:off x="109421" y="4420066"/>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A</a:t>
            </a:r>
            <a:r>
              <a:rPr lang="en-GB" sz="2400" b="1" dirty="0" err="1">
                <a:solidFill>
                  <a:schemeClr val="accent5">
                    <a:lumMod val="50000"/>
                  </a:schemeClr>
                </a:solidFill>
                <a:latin typeface="Century Gothic" panose="020B0502020202020204" pitchFamily="34" charset="0"/>
              </a:rPr>
              <a:t>ho</a:t>
            </a:r>
            <a:r>
              <a:rPr lang="en-GB" sz="2400" dirty="0" err="1">
                <a:solidFill>
                  <a:schemeClr val="accent5">
                    <a:lumMod val="50000"/>
                  </a:schemeClr>
                </a:solidFill>
                <a:latin typeface="Century Gothic" panose="020B0502020202020204" pitchFamily="34" charset="0"/>
              </a:rPr>
              <a:t>ra</a:t>
            </a:r>
            <a:r>
              <a:rPr lang="en-GB" sz="2400" dirty="0">
                <a:solidFill>
                  <a:schemeClr val="accent5">
                    <a:lumMod val="50000"/>
                  </a:schemeClr>
                </a:solidFill>
                <a:latin typeface="Century Gothic" panose="020B0502020202020204" pitchFamily="34" charset="0"/>
              </a:rPr>
              <a:t> Lu</a:t>
            </a:r>
            <a:r>
              <a:rPr lang="en-GB" sz="2400" b="1" dirty="0">
                <a:solidFill>
                  <a:schemeClr val="accent5">
                    <a:lumMod val="50000"/>
                  </a:schemeClr>
                </a:solidFill>
                <a:latin typeface="Century Gothic" panose="020B0502020202020204" pitchFamily="34" charset="0"/>
              </a:rPr>
              <a:t>cí</a:t>
            </a:r>
            <a:r>
              <a:rPr lang="en-GB" sz="2400" dirty="0">
                <a:solidFill>
                  <a:schemeClr val="accent5">
                    <a:lumMod val="50000"/>
                  </a:schemeClr>
                </a:solidFill>
                <a:latin typeface="Century Gothic" panose="020B0502020202020204" pitchFamily="34" charset="0"/>
              </a:rPr>
              <a:t>a </a:t>
            </a:r>
            <a:r>
              <a:rPr lang="en-GB" sz="2400" b="1" dirty="0" err="1">
                <a:solidFill>
                  <a:schemeClr val="accent5">
                    <a:lumMod val="50000"/>
                  </a:schemeClr>
                </a:solidFill>
                <a:latin typeface="Century Gothic" panose="020B0502020202020204" pitchFamily="34" charset="0"/>
              </a:rPr>
              <a:t>tie</a:t>
            </a:r>
            <a:r>
              <a:rPr lang="en-GB" sz="2400" dirty="0" err="1">
                <a:solidFill>
                  <a:schemeClr val="accent5">
                    <a:lumMod val="50000"/>
                  </a:schemeClr>
                </a:solidFill>
                <a:latin typeface="Century Gothic" panose="020B0502020202020204" pitchFamily="34" charset="0"/>
              </a:rPr>
              <a:t>ne</a:t>
            </a:r>
            <a:r>
              <a:rPr lang="en-GB" sz="2400" dirty="0">
                <a:solidFill>
                  <a:schemeClr val="accent5">
                    <a:lumMod val="50000"/>
                  </a:schemeClr>
                </a:solidFill>
                <a:latin typeface="Century Gothic" panose="020B0502020202020204" pitchFamily="34" charset="0"/>
              </a:rPr>
              <a:t> la </a:t>
            </a:r>
            <a:r>
              <a:rPr lang="en-GB" sz="2400" b="1" dirty="0" err="1">
                <a:solidFill>
                  <a:schemeClr val="accent5">
                    <a:lumMod val="50000"/>
                  </a:schemeClr>
                </a:solidFill>
                <a:latin typeface="Century Gothic" panose="020B0502020202020204" pitchFamily="34" charset="0"/>
              </a:rPr>
              <a:t>fru</a:t>
            </a:r>
            <a:r>
              <a:rPr lang="en-GB" sz="2400" dirty="0" err="1">
                <a:solidFill>
                  <a:schemeClr val="accent5">
                    <a:lumMod val="50000"/>
                  </a:schemeClr>
                </a:solidFill>
                <a:latin typeface="Century Gothic" panose="020B0502020202020204" pitchFamily="34" charset="0"/>
              </a:rPr>
              <a:t>ta</a:t>
            </a:r>
            <a:r>
              <a:rPr lang="en-GB" sz="2400" dirty="0">
                <a:solidFill>
                  <a:schemeClr val="accent5">
                    <a:lumMod val="50000"/>
                  </a:schemeClr>
                </a:solidFill>
                <a:latin typeface="Century Gothic" panose="020B0502020202020204" pitchFamily="34" charset="0"/>
              </a:rPr>
              <a:t> y la </a:t>
            </a:r>
            <a:r>
              <a:rPr lang="en-GB" sz="2400" b="1" dirty="0" err="1">
                <a:solidFill>
                  <a:schemeClr val="accent5">
                    <a:lumMod val="50000"/>
                  </a:schemeClr>
                </a:solidFill>
                <a:latin typeface="Century Gothic" panose="020B0502020202020204" pitchFamily="34" charset="0"/>
              </a:rPr>
              <a:t>cor</a:t>
            </a:r>
            <a:r>
              <a:rPr lang="en-GB" sz="2400" dirty="0" err="1">
                <a:solidFill>
                  <a:schemeClr val="accent5">
                    <a:lumMod val="50000"/>
                  </a:schemeClr>
                </a:solidFill>
                <a:latin typeface="Century Gothic" panose="020B0502020202020204" pitchFamily="34" charset="0"/>
              </a:rPr>
              <a:t>ta</a:t>
            </a:r>
            <a:r>
              <a:rPr lang="en-GB" sz="2400" dirty="0">
                <a:solidFill>
                  <a:schemeClr val="accent5">
                    <a:lumMod val="50000"/>
                  </a:schemeClr>
                </a:solidFill>
                <a:latin typeface="Century Gothic" panose="020B0502020202020204" pitchFamily="34" charset="0"/>
              </a:rPr>
              <a:t>.</a:t>
            </a:r>
          </a:p>
        </p:txBody>
      </p:sp>
      <p:sp>
        <p:nvSpPr>
          <p:cNvPr id="34" name="TextBox 19">
            <a:extLst>
              <a:ext uri="{FF2B5EF4-FFF2-40B4-BE49-F238E27FC236}">
                <a16:creationId xmlns:a16="http://schemas.microsoft.com/office/drawing/2014/main" id="{82308FBF-B074-B642-A4B0-547AFF92067A}"/>
              </a:ext>
            </a:extLst>
          </p:cNvPr>
          <p:cNvSpPr txBox="1"/>
          <p:nvPr/>
        </p:nvSpPr>
        <p:spPr>
          <a:xfrm>
            <a:off x="109421" y="5124748"/>
            <a:ext cx="12082579"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4. Daniel </a:t>
            </a:r>
            <a:r>
              <a:rPr lang="en-GB" sz="2400" b="1" dirty="0" err="1">
                <a:solidFill>
                  <a:schemeClr val="accent5">
                    <a:lumMod val="50000"/>
                  </a:schemeClr>
                </a:solidFill>
                <a:latin typeface="Century Gothic" panose="020B0502020202020204" pitchFamily="34" charset="0"/>
              </a:rPr>
              <a:t>quie</a:t>
            </a:r>
            <a:r>
              <a:rPr lang="en-GB" sz="2400" dirty="0" err="1">
                <a:solidFill>
                  <a:schemeClr val="accent5">
                    <a:lumMod val="50000"/>
                  </a:schemeClr>
                </a:solidFill>
                <a:latin typeface="Century Gothic" panose="020B0502020202020204" pitchFamily="34" charset="0"/>
              </a:rPr>
              <a:t>re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ayudar</a:t>
            </a:r>
            <a:r>
              <a:rPr lang="en-GB" sz="2400" dirty="0">
                <a:solidFill>
                  <a:schemeClr val="accent5">
                    <a:lumMod val="50000"/>
                  </a:schemeClr>
                </a:solidFill>
                <a:latin typeface="Century Gothic" panose="020B0502020202020204" pitchFamily="34" charset="0"/>
              </a:rPr>
              <a:t> a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her</a:t>
            </a:r>
            <a:r>
              <a:rPr lang="en-GB" sz="2400" b="1" dirty="0" err="1">
                <a:solidFill>
                  <a:schemeClr val="accent5">
                    <a:lumMod val="50000"/>
                  </a:schemeClr>
                </a:solidFill>
                <a:latin typeface="Century Gothic" panose="020B0502020202020204" pitchFamily="34" charset="0"/>
              </a:rPr>
              <a:t>ma</a:t>
            </a:r>
            <a:r>
              <a:rPr lang="en-GB" sz="2400" dirty="0" err="1">
                <a:solidFill>
                  <a:schemeClr val="accent5">
                    <a:lumMod val="50000"/>
                  </a:schemeClr>
                </a:solidFill>
                <a:latin typeface="Century Gothic" panose="020B0502020202020204" pitchFamily="34" charset="0"/>
              </a:rPr>
              <a:t>na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así</a:t>
            </a:r>
            <a:r>
              <a:rPr lang="en-GB" sz="2400" dirty="0">
                <a:solidFill>
                  <a:schemeClr val="accent5">
                    <a:lumMod val="50000"/>
                  </a:schemeClr>
                </a:solidFill>
                <a:latin typeface="Century Gothic" panose="020B0502020202020204" pitchFamily="34" charset="0"/>
              </a:rPr>
              <a:t> que la </a:t>
            </a:r>
            <a:r>
              <a:rPr lang="en-GB" sz="2400" dirty="0" err="1">
                <a:solidFill>
                  <a:schemeClr val="accent5">
                    <a:lumMod val="50000"/>
                  </a:schemeClr>
                </a:solidFill>
                <a:latin typeface="Century Gothic" panose="020B0502020202020204" pitchFamily="34" charset="0"/>
              </a:rPr>
              <a:t>acom</a:t>
            </a:r>
            <a:r>
              <a:rPr lang="en-GB" sz="2400" b="1" dirty="0" err="1">
                <a:solidFill>
                  <a:schemeClr val="accent5">
                    <a:lumMod val="50000"/>
                  </a:schemeClr>
                </a:solidFill>
                <a:latin typeface="Century Gothic" panose="020B0502020202020204" pitchFamily="34" charset="0"/>
              </a:rPr>
              <a:t>pa</a:t>
            </a:r>
            <a:r>
              <a:rPr lang="en-GB" sz="2400" dirty="0" err="1">
                <a:solidFill>
                  <a:schemeClr val="accent5">
                    <a:lumMod val="50000"/>
                  </a:schemeClr>
                </a:solidFill>
                <a:latin typeface="Century Gothic" panose="020B0502020202020204" pitchFamily="34" charset="0"/>
              </a:rPr>
              <a:t>ña</a:t>
            </a:r>
            <a:r>
              <a:rPr lang="en-GB" sz="2400" dirty="0">
                <a:solidFill>
                  <a:schemeClr val="accent5">
                    <a:lumMod val="50000"/>
                  </a:schemeClr>
                </a:solidFill>
                <a:latin typeface="Century Gothic" panose="020B0502020202020204" pitchFamily="34" charset="0"/>
              </a:rPr>
              <a:t> a la </a:t>
            </a:r>
            <a:r>
              <a:rPr lang="en-GB" sz="2400" dirty="0" err="1">
                <a:solidFill>
                  <a:schemeClr val="accent5">
                    <a:lumMod val="50000"/>
                  </a:schemeClr>
                </a:solidFill>
                <a:latin typeface="Century Gothic" panose="020B0502020202020204" pitchFamily="34" charset="0"/>
              </a:rPr>
              <a:t>co</a:t>
            </a:r>
            <a:r>
              <a:rPr lang="en-GB" sz="2400" b="1" dirty="0" err="1">
                <a:solidFill>
                  <a:schemeClr val="accent5">
                    <a:lumMod val="50000"/>
                  </a:schemeClr>
                </a:solidFill>
                <a:latin typeface="Century Gothic" panose="020B0502020202020204" pitchFamily="34" charset="0"/>
              </a:rPr>
              <a:t>ci</a:t>
            </a:r>
            <a:r>
              <a:rPr lang="en-GB" sz="2400" dirty="0" err="1">
                <a:solidFill>
                  <a:schemeClr val="accent5">
                    <a:lumMod val="50000"/>
                  </a:schemeClr>
                </a:solidFill>
                <a:latin typeface="Century Gothic" panose="020B0502020202020204" pitchFamily="34" charset="0"/>
              </a:rPr>
              <a:t>na</a:t>
            </a:r>
            <a:r>
              <a:rPr lang="en-GB" sz="2400" dirty="0">
                <a:solidFill>
                  <a:schemeClr val="accent5">
                    <a:lumMod val="50000"/>
                  </a:schemeClr>
                </a:solidFill>
                <a:latin typeface="Century Gothic" panose="020B0502020202020204" pitchFamily="34" charset="0"/>
              </a:rPr>
              <a:t>.</a:t>
            </a:r>
          </a:p>
        </p:txBody>
      </p:sp>
      <p:sp>
        <p:nvSpPr>
          <p:cNvPr id="36" name="TextBox 19">
            <a:extLst>
              <a:ext uri="{FF2B5EF4-FFF2-40B4-BE49-F238E27FC236}">
                <a16:creationId xmlns:a16="http://schemas.microsoft.com/office/drawing/2014/main" id="{EC20D3B9-E4F0-B343-AE39-301B152BC28A}"/>
              </a:ext>
            </a:extLst>
          </p:cNvPr>
          <p:cNvSpPr txBox="1"/>
          <p:nvPr/>
        </p:nvSpPr>
        <p:spPr>
          <a:xfrm>
            <a:off x="109421" y="5833759"/>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5. </a:t>
            </a:r>
            <a:r>
              <a:rPr lang="en-GB" sz="2400" b="1" dirty="0" err="1">
                <a:solidFill>
                  <a:schemeClr val="accent5">
                    <a:lumMod val="50000"/>
                  </a:schemeClr>
                </a:solidFill>
                <a:latin typeface="Century Gothic" panose="020B0502020202020204" pitchFamily="34" charset="0"/>
              </a:rPr>
              <a:t>Cuan</a:t>
            </a:r>
            <a:r>
              <a:rPr lang="en-GB" sz="2400" dirty="0" err="1">
                <a:solidFill>
                  <a:schemeClr val="accent5">
                    <a:lumMod val="50000"/>
                  </a:schemeClr>
                </a:solidFill>
                <a:latin typeface="Century Gothic" panose="020B0502020202020204" pitchFamily="34" charset="0"/>
              </a:rPr>
              <a:t>do</a:t>
            </a:r>
            <a:r>
              <a:rPr lang="en-GB" sz="2400" dirty="0">
                <a:solidFill>
                  <a:schemeClr val="accent5">
                    <a:lumMod val="50000"/>
                  </a:schemeClr>
                </a:solidFill>
                <a:latin typeface="Century Gothic" panose="020B0502020202020204" pitchFamily="34" charset="0"/>
              </a:rPr>
              <a:t> el </a:t>
            </a:r>
            <a:r>
              <a:rPr lang="en-GB" sz="2400" b="1" dirty="0">
                <a:solidFill>
                  <a:schemeClr val="accent5">
                    <a:lumMod val="50000"/>
                  </a:schemeClr>
                </a:solidFill>
                <a:latin typeface="Century Gothic" panose="020B0502020202020204" pitchFamily="34" charset="0"/>
              </a:rPr>
              <a:t>dul</a:t>
            </a:r>
            <a:r>
              <a:rPr lang="en-GB" sz="2400" dirty="0">
                <a:solidFill>
                  <a:schemeClr val="accent5">
                    <a:lumMod val="50000"/>
                  </a:schemeClr>
                </a:solidFill>
                <a:latin typeface="Century Gothic" panose="020B0502020202020204" pitchFamily="34" charset="0"/>
              </a:rPr>
              <a:t>ce </a:t>
            </a:r>
            <a:r>
              <a:rPr lang="en-GB" sz="2400" dirty="0" err="1">
                <a:solidFill>
                  <a:schemeClr val="accent5">
                    <a:lumMod val="50000"/>
                  </a:schemeClr>
                </a:solidFill>
                <a:latin typeface="Century Gothic" panose="020B0502020202020204" pitchFamily="34" charset="0"/>
              </a:rPr>
              <a:t>está</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lis</a:t>
            </a:r>
            <a:r>
              <a:rPr lang="en-GB" sz="2400" dirty="0" err="1">
                <a:solidFill>
                  <a:schemeClr val="accent5">
                    <a:lumMod val="50000"/>
                  </a:schemeClr>
                </a:solidFill>
                <a:latin typeface="Century Gothic" panose="020B0502020202020204" pitchFamily="34" charset="0"/>
              </a:rPr>
              <a:t>to</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co</a:t>
            </a:r>
            <a:r>
              <a:rPr lang="en-GB" sz="2400" b="1" dirty="0" err="1">
                <a:solidFill>
                  <a:schemeClr val="accent5">
                    <a:lumMod val="50000"/>
                  </a:schemeClr>
                </a:solidFill>
                <a:latin typeface="Century Gothic" panose="020B0502020202020204" pitchFamily="34" charset="0"/>
              </a:rPr>
              <a:t>lo</a:t>
            </a:r>
            <a:r>
              <a:rPr lang="en-GB" sz="2400" dirty="0" err="1">
                <a:solidFill>
                  <a:schemeClr val="accent5">
                    <a:lumMod val="50000"/>
                  </a:schemeClr>
                </a:solidFill>
                <a:latin typeface="Century Gothic" panose="020B0502020202020204" pitchFamily="34" charset="0"/>
              </a:rPr>
              <a:t>ca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a:t>
            </a:r>
            <a:r>
              <a:rPr lang="en-GB" sz="2400" b="1" dirty="0" err="1">
                <a:solidFill>
                  <a:schemeClr val="accent5">
                    <a:lumMod val="50000"/>
                  </a:schemeClr>
                </a:solidFill>
                <a:latin typeface="Century Gothic" panose="020B0502020202020204" pitchFamily="34" charset="0"/>
              </a:rPr>
              <a:t>ci</a:t>
            </a:r>
            <a:r>
              <a:rPr lang="en-GB" sz="2400" dirty="0" err="1">
                <a:solidFill>
                  <a:schemeClr val="accent5">
                    <a:lumMod val="50000"/>
                  </a:schemeClr>
                </a:solidFill>
                <a:latin typeface="Century Gothic" panose="020B0502020202020204" pitchFamily="34" charset="0"/>
              </a:rPr>
              <a:t>ma</a:t>
            </a:r>
            <a:r>
              <a:rPr lang="en-GB" sz="2400" dirty="0">
                <a:solidFill>
                  <a:schemeClr val="accent5">
                    <a:lumMod val="50000"/>
                  </a:schemeClr>
                </a:solidFill>
                <a:latin typeface="Century Gothic" panose="020B0502020202020204" pitchFamily="34" charset="0"/>
              </a:rPr>
              <a:t> de la </a:t>
            </a:r>
            <a:r>
              <a:rPr lang="en-GB" sz="2400" b="1" dirty="0">
                <a:solidFill>
                  <a:schemeClr val="accent5">
                    <a:lumMod val="50000"/>
                  </a:schemeClr>
                </a:solidFill>
                <a:latin typeface="Century Gothic" panose="020B0502020202020204" pitchFamily="34" charset="0"/>
              </a:rPr>
              <a:t>me</a:t>
            </a:r>
            <a:r>
              <a:rPr lang="en-GB" sz="2400" dirty="0">
                <a:solidFill>
                  <a:schemeClr val="accent5">
                    <a:lumMod val="50000"/>
                  </a:schemeClr>
                </a:solidFill>
                <a:latin typeface="Century Gothic" panose="020B0502020202020204" pitchFamily="34" charset="0"/>
              </a:rPr>
              <a:t>sa.</a:t>
            </a:r>
          </a:p>
        </p:txBody>
      </p:sp>
      <p:sp>
        <p:nvSpPr>
          <p:cNvPr id="37" name="CuadroTexto 36">
            <a:extLst>
              <a:ext uri="{FF2B5EF4-FFF2-40B4-BE49-F238E27FC236}">
                <a16:creationId xmlns:a16="http://schemas.microsoft.com/office/drawing/2014/main" id="{A711FFBC-9B40-BF4F-B51E-1EE86C2DF0E8}"/>
              </a:ext>
            </a:extLst>
          </p:cNvPr>
          <p:cNvSpPr txBox="1"/>
          <p:nvPr/>
        </p:nvSpPr>
        <p:spPr>
          <a:xfrm>
            <a:off x="82286" y="1249501"/>
            <a:ext cx="12137166" cy="830997"/>
          </a:xfrm>
          <a:prstGeom prst="rect">
            <a:avLst/>
          </a:prstGeom>
          <a:noFill/>
        </p:spPr>
        <p:txBody>
          <a:bodyPr wrap="square" rtlCol="0">
            <a:spAutoFit/>
          </a:bodyPr>
          <a:lstStyle/>
          <a:p>
            <a:r>
              <a:rPr lang="es-GB" sz="2400" i="1" dirty="0">
                <a:solidFill>
                  <a:schemeClr val="accent5">
                    <a:lumMod val="50000"/>
                  </a:schemeClr>
                </a:solidFill>
              </a:rPr>
              <a:t>Remember: when reading words aloud in Spanish, stress the penultimate syllable for any word ending in a vowel, ‘n’ or ‘s’ (unless there is a written accent).</a:t>
            </a:r>
          </a:p>
        </p:txBody>
      </p:sp>
      <p:pic>
        <p:nvPicPr>
          <p:cNvPr id="1026" name="Picture 2" descr="fruit salad clipart png - Clip Art Library">
            <a:extLst>
              <a:ext uri="{FF2B5EF4-FFF2-40B4-BE49-F238E27FC236}">
                <a16:creationId xmlns:a16="http://schemas.microsoft.com/office/drawing/2014/main" id="{603AC53A-3061-2B4E-9D4A-72767BFAEF1E}"/>
              </a:ext>
            </a:extLst>
          </p:cNvPr>
          <p:cNvPicPr>
            <a:picLocks noChangeAspect="1" noChangeArrowheads="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415020" y="4054318"/>
            <a:ext cx="1511959" cy="95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47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4"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350689" y="1396249"/>
            <a:ext cx="116720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Some words in Spanish have the stress on the </a:t>
            </a:r>
            <a:r>
              <a:rPr kumimoji="0" lang="en-US" sz="2600" b="1" i="0" u="sng" strike="noStrike" kern="1200" cap="none" spc="0" normalizeH="0" baseline="0" noProof="0" dirty="0">
                <a:ln>
                  <a:noFill/>
                </a:ln>
                <a:solidFill>
                  <a:srgbClr val="4472C4">
                    <a:lumMod val="50000"/>
                  </a:srgbClr>
                </a:solidFill>
                <a:effectLst/>
                <a:uLnTx/>
                <a:uFillTx/>
                <a:latin typeface="Century Gothic"/>
                <a:ea typeface="+mn-ea"/>
                <a:cs typeface="+mn-cs"/>
              </a:rPr>
              <a:t>last</a:t>
            </a: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 syllable. </a:t>
            </a:r>
          </a:p>
        </p:txBody>
      </p:sp>
      <p:sp>
        <p:nvSpPr>
          <p:cNvPr id="9" name="CuadroTexto 8">
            <a:extLst>
              <a:ext uri="{FF2B5EF4-FFF2-40B4-BE49-F238E27FC236}">
                <a16:creationId xmlns:a16="http://schemas.microsoft.com/office/drawing/2014/main" id="{C27710E6-5FB5-274F-93F9-30AD50C3874F}"/>
              </a:ext>
            </a:extLst>
          </p:cNvPr>
          <p:cNvSpPr txBox="1"/>
          <p:nvPr/>
        </p:nvSpPr>
        <p:spPr>
          <a:xfrm>
            <a:off x="350689" y="2256937"/>
            <a:ext cx="120454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This means that the last syllable is pronounced with more emphasis.</a:t>
            </a:r>
            <a:endParaRPr kumimoji="0" lang="x-none"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4" name="CuadroTexto 63">
            <a:extLst>
              <a:ext uri="{FF2B5EF4-FFF2-40B4-BE49-F238E27FC236}">
                <a16:creationId xmlns:a16="http://schemas.microsoft.com/office/drawing/2014/main" id="{0CC5DE17-33D2-7647-8769-B87A9FFA8EDA}"/>
              </a:ext>
            </a:extLst>
          </p:cNvPr>
          <p:cNvSpPr txBox="1"/>
          <p:nvPr/>
        </p:nvSpPr>
        <p:spPr>
          <a:xfrm>
            <a:off x="1294109" y="3184103"/>
            <a:ext cx="15859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caminé</a:t>
            </a:r>
            <a:endPar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Action Button: Custom 20">
            <a:hlinkClick r:id="" action="ppaction://noaction" highlightClick="1">
              <a:snd r:embed="rId4" name="caminé quizás igual autor.wav"/>
            </a:hlinkClick>
            <a:extLst>
              <a:ext uri="{FF2B5EF4-FFF2-40B4-BE49-F238E27FC236}">
                <a16:creationId xmlns:a16="http://schemas.microsoft.com/office/drawing/2014/main" id="{FD4C081D-166C-034C-9B8F-B9D6B0723E1E}"/>
              </a:ext>
            </a:extLst>
          </p:cNvPr>
          <p:cNvSpPr/>
          <p:nvPr/>
        </p:nvSpPr>
        <p:spPr>
          <a:xfrm>
            <a:off x="453915" y="322578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7" name="CuadroTexto 66">
            <a:extLst>
              <a:ext uri="{FF2B5EF4-FFF2-40B4-BE49-F238E27FC236}">
                <a16:creationId xmlns:a16="http://schemas.microsoft.com/office/drawing/2014/main" id="{31D66F74-B246-3E4A-B600-38C037903CDF}"/>
              </a:ext>
            </a:extLst>
          </p:cNvPr>
          <p:cNvSpPr txBox="1"/>
          <p:nvPr/>
        </p:nvSpPr>
        <p:spPr>
          <a:xfrm>
            <a:off x="4118271" y="3184103"/>
            <a:ext cx="15859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quizás</a:t>
            </a:r>
            <a:endPar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CuadroTexto 67">
            <a:extLst>
              <a:ext uri="{FF2B5EF4-FFF2-40B4-BE49-F238E27FC236}">
                <a16:creationId xmlns:a16="http://schemas.microsoft.com/office/drawing/2014/main" id="{16EF2079-61BE-5F45-88B4-F1D0786E234E}"/>
              </a:ext>
            </a:extLst>
          </p:cNvPr>
          <p:cNvSpPr txBox="1"/>
          <p:nvPr/>
        </p:nvSpPr>
        <p:spPr>
          <a:xfrm>
            <a:off x="6675734" y="3184103"/>
            <a:ext cx="20907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igual</a:t>
            </a:r>
            <a:endPar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CuadroTexto 68">
            <a:extLst>
              <a:ext uri="{FF2B5EF4-FFF2-40B4-BE49-F238E27FC236}">
                <a16:creationId xmlns:a16="http://schemas.microsoft.com/office/drawing/2014/main" id="{8BA99012-AA05-124F-A13C-CE99F2A996C7}"/>
              </a:ext>
            </a:extLst>
          </p:cNvPr>
          <p:cNvSpPr txBox="1"/>
          <p:nvPr/>
        </p:nvSpPr>
        <p:spPr>
          <a:xfrm>
            <a:off x="9738020" y="3169815"/>
            <a:ext cx="20907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autor</a:t>
            </a:r>
            <a:endPar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5">
            <a:extLst>
              <a:ext uri="{FF2B5EF4-FFF2-40B4-BE49-F238E27FC236}">
                <a16:creationId xmlns:a16="http://schemas.microsoft.com/office/drawing/2014/main" id="{E70A98DF-247A-574D-BF33-BA16D4E025BA}"/>
              </a:ext>
            </a:extLst>
          </p:cNvPr>
          <p:cNvSpPr txBox="1"/>
          <p:nvPr/>
        </p:nvSpPr>
        <p:spPr>
          <a:xfrm>
            <a:off x="350689" y="4231469"/>
            <a:ext cx="116720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Many other words have stress on the </a:t>
            </a:r>
            <a:r>
              <a:rPr kumimoji="0" lang="en-US" sz="2600" b="1" i="0" u="sng" strike="noStrike" kern="1200" cap="none" spc="0" normalizeH="0" baseline="0" noProof="0" dirty="0">
                <a:ln>
                  <a:noFill/>
                </a:ln>
                <a:solidFill>
                  <a:srgbClr val="4472C4">
                    <a:lumMod val="50000"/>
                  </a:srgbClr>
                </a:solidFill>
                <a:effectLst/>
                <a:uLnTx/>
                <a:uFillTx/>
                <a:latin typeface="Century Gothic"/>
                <a:ea typeface="+mn-ea"/>
                <a:cs typeface="+mn-cs"/>
              </a:rPr>
              <a:t>penultimate</a:t>
            </a: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 (second-last) syllable. </a:t>
            </a:r>
          </a:p>
        </p:txBody>
      </p:sp>
      <p:sp>
        <p:nvSpPr>
          <p:cNvPr id="72" name="Action Button: Custom 20">
            <a:hlinkClick r:id="" action="ppaction://noaction" highlightClick="1">
              <a:snd r:embed="rId5" name="amigo, playa, problema, barrio.wav"/>
            </a:hlinkClick>
            <a:extLst>
              <a:ext uri="{FF2B5EF4-FFF2-40B4-BE49-F238E27FC236}">
                <a16:creationId xmlns:a16="http://schemas.microsoft.com/office/drawing/2014/main" id="{67E235EF-F8CD-5443-B97B-78B5BE016A21}"/>
              </a:ext>
            </a:extLst>
          </p:cNvPr>
          <p:cNvSpPr/>
          <p:nvPr/>
        </p:nvSpPr>
        <p:spPr>
          <a:xfrm>
            <a:off x="453916" y="534103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3" name="CuadroTexto 72">
            <a:extLst>
              <a:ext uri="{FF2B5EF4-FFF2-40B4-BE49-F238E27FC236}">
                <a16:creationId xmlns:a16="http://schemas.microsoft.com/office/drawing/2014/main" id="{50979F15-6747-4F44-88C5-238C8E8A8F3A}"/>
              </a:ext>
            </a:extLst>
          </p:cNvPr>
          <p:cNvSpPr txBox="1"/>
          <p:nvPr/>
        </p:nvSpPr>
        <p:spPr>
          <a:xfrm>
            <a:off x="1294110" y="5352667"/>
            <a:ext cx="15859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amigo</a:t>
            </a:r>
          </a:p>
        </p:txBody>
      </p:sp>
      <p:sp>
        <p:nvSpPr>
          <p:cNvPr id="74" name="CuadroTexto 73">
            <a:extLst>
              <a:ext uri="{FF2B5EF4-FFF2-40B4-BE49-F238E27FC236}">
                <a16:creationId xmlns:a16="http://schemas.microsoft.com/office/drawing/2014/main" id="{DA98E3A0-20D2-CB40-B1EA-976BCAE87682}"/>
              </a:ext>
            </a:extLst>
          </p:cNvPr>
          <p:cNvSpPr txBox="1"/>
          <p:nvPr/>
        </p:nvSpPr>
        <p:spPr>
          <a:xfrm>
            <a:off x="4118272" y="5352667"/>
            <a:ext cx="15859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playa</a:t>
            </a:r>
          </a:p>
        </p:txBody>
      </p:sp>
      <p:sp>
        <p:nvSpPr>
          <p:cNvPr id="75" name="CuadroTexto 74">
            <a:extLst>
              <a:ext uri="{FF2B5EF4-FFF2-40B4-BE49-F238E27FC236}">
                <a16:creationId xmlns:a16="http://schemas.microsoft.com/office/drawing/2014/main" id="{228EC2E6-2C86-CA4E-9EC9-230BD57F3C1C}"/>
              </a:ext>
            </a:extLst>
          </p:cNvPr>
          <p:cNvSpPr txBox="1"/>
          <p:nvPr/>
        </p:nvSpPr>
        <p:spPr>
          <a:xfrm>
            <a:off x="6675735" y="5352667"/>
            <a:ext cx="20907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problema</a:t>
            </a:r>
          </a:p>
        </p:txBody>
      </p:sp>
      <p:sp>
        <p:nvSpPr>
          <p:cNvPr id="76" name="CuadroTexto 75">
            <a:extLst>
              <a:ext uri="{FF2B5EF4-FFF2-40B4-BE49-F238E27FC236}">
                <a16:creationId xmlns:a16="http://schemas.microsoft.com/office/drawing/2014/main" id="{51F8CAD9-9661-C74F-8862-6D5BB4C7A71B}"/>
              </a:ext>
            </a:extLst>
          </p:cNvPr>
          <p:cNvSpPr txBox="1"/>
          <p:nvPr/>
        </p:nvSpPr>
        <p:spPr>
          <a:xfrm>
            <a:off x="9738021" y="5338379"/>
            <a:ext cx="20907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barrio</a:t>
            </a:r>
          </a:p>
        </p:txBody>
      </p:sp>
    </p:spTree>
    <p:extLst>
      <p:ext uri="{BB962C8B-B14F-4D97-AF65-F5344CB8AC3E}">
        <p14:creationId xmlns:p14="http://schemas.microsoft.com/office/powerpoint/2010/main" val="260990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6" grpId="0" animBg="1"/>
      <p:bldP spid="69" grpId="0"/>
      <p:bldP spid="7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011879-4086-694E-8EC0-5CFFFCE29844}"/>
              </a:ext>
            </a:extLst>
          </p:cNvPr>
          <p:cNvSpPr>
            <a:spLocks noGrp="1"/>
          </p:cNvSpPr>
          <p:nvPr>
            <p:ph type="title"/>
          </p:nvPr>
        </p:nvSpPr>
        <p:spPr>
          <a:xfrm>
            <a:off x="295233" y="845805"/>
            <a:ext cx="10515600" cy="1325563"/>
          </a:xfrm>
        </p:spPr>
        <p:txBody>
          <a:bodyPr>
            <a:noAutofit/>
          </a:bodyPr>
          <a:lstStyle/>
          <a:p>
            <a:r>
              <a:rPr lang="es-ES" sz="2400" i="1" dirty="0" err="1"/>
              <a:t>Remember</a:t>
            </a:r>
            <a:r>
              <a:rPr lang="es-ES" sz="2400" i="1" dirty="0"/>
              <a:t>: </a:t>
            </a:r>
            <a:r>
              <a:rPr lang="es-ES" sz="2400" i="1" dirty="0" err="1"/>
              <a:t>when</a:t>
            </a:r>
            <a:r>
              <a:rPr lang="es-ES" sz="2400" i="1" dirty="0"/>
              <a:t> </a:t>
            </a:r>
            <a:r>
              <a:rPr lang="es-ES" sz="2400" i="1" dirty="0" err="1"/>
              <a:t>reading</a:t>
            </a:r>
            <a:r>
              <a:rPr lang="es-ES" sz="2400" i="1" dirty="0"/>
              <a:t> </a:t>
            </a:r>
            <a:r>
              <a:rPr lang="es-ES" sz="2400" i="1" dirty="0" err="1"/>
              <a:t>words</a:t>
            </a:r>
            <a:r>
              <a:rPr lang="es-ES" sz="2400" i="1" dirty="0"/>
              <a:t> </a:t>
            </a:r>
            <a:r>
              <a:rPr lang="es-ES" sz="2400" i="1" dirty="0" err="1"/>
              <a:t>aloud</a:t>
            </a:r>
            <a:r>
              <a:rPr lang="es-ES" sz="2400" i="1" dirty="0"/>
              <a:t> in </a:t>
            </a:r>
            <a:r>
              <a:rPr lang="es-ES" sz="2400" i="1" dirty="0" err="1"/>
              <a:t>Spanish</a:t>
            </a:r>
            <a:r>
              <a:rPr lang="es-ES" sz="2400" i="1" dirty="0"/>
              <a:t>, stress </a:t>
            </a:r>
            <a:r>
              <a:rPr lang="es-ES" sz="2400" i="1" dirty="0" err="1"/>
              <a:t>the</a:t>
            </a:r>
            <a:r>
              <a:rPr lang="es-ES" sz="2400" i="1" dirty="0"/>
              <a:t> </a:t>
            </a:r>
            <a:r>
              <a:rPr lang="es-ES" sz="2400" i="1" dirty="0" err="1"/>
              <a:t>penultimate</a:t>
            </a:r>
            <a:r>
              <a:rPr lang="es-ES" sz="2400" i="1" dirty="0"/>
              <a:t> </a:t>
            </a:r>
            <a:r>
              <a:rPr lang="es-ES" sz="2400" i="1" dirty="0" err="1"/>
              <a:t>syllable</a:t>
            </a:r>
            <a:r>
              <a:rPr lang="es-ES" sz="2400" i="1" dirty="0"/>
              <a:t> </a:t>
            </a:r>
            <a:r>
              <a:rPr lang="es-ES" sz="2400" i="1" dirty="0" err="1"/>
              <a:t>for</a:t>
            </a:r>
            <a:r>
              <a:rPr lang="es-ES" sz="2400" i="1" dirty="0"/>
              <a:t> </a:t>
            </a:r>
            <a:r>
              <a:rPr lang="es-ES" sz="2400" i="1" dirty="0" err="1"/>
              <a:t>any</a:t>
            </a:r>
            <a:r>
              <a:rPr lang="es-ES" sz="2400" i="1" dirty="0"/>
              <a:t> </a:t>
            </a:r>
            <a:r>
              <a:rPr lang="es-ES" sz="2400" i="1" dirty="0" err="1"/>
              <a:t>word</a:t>
            </a:r>
            <a:r>
              <a:rPr lang="es-ES" sz="2400" i="1" dirty="0"/>
              <a:t> </a:t>
            </a:r>
            <a:r>
              <a:rPr lang="es-ES" sz="2400" i="1" dirty="0" err="1"/>
              <a:t>ending</a:t>
            </a:r>
            <a:r>
              <a:rPr lang="es-ES" sz="2400" i="1" dirty="0"/>
              <a:t> in a </a:t>
            </a:r>
            <a:r>
              <a:rPr lang="es-ES" sz="2400" i="1" dirty="0" err="1"/>
              <a:t>vowel</a:t>
            </a:r>
            <a:r>
              <a:rPr lang="es-ES" sz="2400" i="1" dirty="0"/>
              <a:t>, ‘n’ </a:t>
            </a:r>
            <a:r>
              <a:rPr lang="es-ES" sz="2400" i="1" dirty="0" err="1"/>
              <a:t>or</a:t>
            </a:r>
            <a:r>
              <a:rPr lang="es-ES" sz="2400" i="1" dirty="0"/>
              <a:t> ‘s’ (</a:t>
            </a:r>
            <a:r>
              <a:rPr lang="es-ES" sz="2400" i="1" dirty="0" err="1"/>
              <a:t>unless</a:t>
            </a:r>
            <a:r>
              <a:rPr lang="es-ES" sz="2400" i="1" dirty="0"/>
              <a:t> </a:t>
            </a:r>
            <a:r>
              <a:rPr lang="es-ES" sz="2400" i="1" dirty="0" err="1"/>
              <a:t>there</a:t>
            </a:r>
            <a:r>
              <a:rPr lang="es-ES" sz="2400" i="1" dirty="0"/>
              <a:t> </a:t>
            </a:r>
            <a:r>
              <a:rPr lang="es-ES" sz="2400" i="1" dirty="0" err="1"/>
              <a:t>is</a:t>
            </a:r>
            <a:r>
              <a:rPr lang="es-ES" sz="2400" i="1" dirty="0"/>
              <a:t> a </a:t>
            </a:r>
            <a:r>
              <a:rPr lang="es-ES" sz="2400" i="1" dirty="0" err="1"/>
              <a:t>written</a:t>
            </a:r>
            <a:r>
              <a:rPr lang="es-ES" sz="2400" i="1" dirty="0"/>
              <a:t> </a:t>
            </a:r>
            <a:r>
              <a:rPr lang="es-ES" sz="2400" i="1" dirty="0" err="1"/>
              <a:t>accent</a:t>
            </a:r>
            <a:r>
              <a:rPr lang="es-ES" sz="2400" i="1" dirty="0"/>
              <a:t>).</a:t>
            </a:r>
            <a:endParaRPr lang="es-GB" sz="2400" i="1" dirty="0"/>
          </a:p>
        </p:txBody>
      </p:sp>
      <p:sp>
        <p:nvSpPr>
          <p:cNvPr id="4" name="Rounded Rectangle 11">
            <a:extLst>
              <a:ext uri="{FF2B5EF4-FFF2-40B4-BE49-F238E27FC236}">
                <a16:creationId xmlns:a16="http://schemas.microsoft.com/office/drawing/2014/main" id="{7969F1EA-76C2-6042-BFE5-648EB08900F3}"/>
              </a:ext>
            </a:extLst>
          </p:cNvPr>
          <p:cNvSpPr/>
          <p:nvPr/>
        </p:nvSpPr>
        <p:spPr>
          <a:xfrm>
            <a:off x="10771094" y="258166"/>
            <a:ext cx="115704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1">
            <a:extLst>
              <a:ext uri="{FF2B5EF4-FFF2-40B4-BE49-F238E27FC236}">
                <a16:creationId xmlns:a16="http://schemas.microsoft.com/office/drawing/2014/main" id="{7976B474-75C3-D34C-9C81-F37A739CAFCE}"/>
              </a:ext>
            </a:extLst>
          </p:cNvPr>
          <p:cNvSpPr txBox="1">
            <a:spLocks/>
          </p:cNvSpPr>
          <p:nvPr/>
        </p:nvSpPr>
        <p:spPr>
          <a:xfrm>
            <a:off x="295233" y="258166"/>
            <a:ext cx="10063484" cy="61521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b="1" dirty="0"/>
              <a:t>Lee unas frases </a:t>
            </a:r>
            <a:r>
              <a:rPr lang="es-GB" sz="2400" b="1"/>
              <a:t>de </a:t>
            </a:r>
            <a:r>
              <a:rPr lang="en-GB" sz="2400" b="1"/>
              <a:t>Lucía</a:t>
            </a:r>
            <a:r>
              <a:rPr lang="es-GB" sz="2400" b="1"/>
              <a:t> </a:t>
            </a:r>
            <a:r>
              <a:rPr lang="es-GB" sz="2400" b="1" dirty="0"/>
              <a:t>y del dependiente.</a:t>
            </a:r>
          </a:p>
        </p:txBody>
      </p:sp>
      <p:sp>
        <p:nvSpPr>
          <p:cNvPr id="7" name="CuadroTexto 6">
            <a:extLst>
              <a:ext uri="{FF2B5EF4-FFF2-40B4-BE49-F238E27FC236}">
                <a16:creationId xmlns:a16="http://schemas.microsoft.com/office/drawing/2014/main" id="{ECFE85D0-5549-EC4B-A59D-FC124CA78EFE}"/>
              </a:ext>
            </a:extLst>
          </p:cNvPr>
          <p:cNvSpPr txBox="1"/>
          <p:nvPr/>
        </p:nvSpPr>
        <p:spPr>
          <a:xfrm>
            <a:off x="806823" y="2325255"/>
            <a:ext cx="7672293" cy="461665"/>
          </a:xfrm>
          <a:prstGeom prst="rect">
            <a:avLst/>
          </a:prstGeom>
          <a:noFill/>
        </p:spPr>
        <p:txBody>
          <a:bodyPr wrap="none" rtlCol="0">
            <a:spAutoFit/>
          </a:bodyPr>
          <a:lstStyle/>
          <a:p>
            <a:r>
              <a:rPr lang="es-GB" sz="2400" dirty="0">
                <a:solidFill>
                  <a:schemeClr val="accent5">
                    <a:lumMod val="50000"/>
                  </a:schemeClr>
                </a:solidFill>
              </a:rPr>
              <a:t>Los tengo grandes y pequeños, ¿cuáles prefieres?</a:t>
            </a:r>
          </a:p>
        </p:txBody>
      </p:sp>
      <p:sp>
        <p:nvSpPr>
          <p:cNvPr id="8" name="CuadroTexto 7">
            <a:extLst>
              <a:ext uri="{FF2B5EF4-FFF2-40B4-BE49-F238E27FC236}">
                <a16:creationId xmlns:a16="http://schemas.microsoft.com/office/drawing/2014/main" id="{6B75B934-2ED2-E74E-94F8-87C02F5106F2}"/>
              </a:ext>
            </a:extLst>
          </p:cNvPr>
          <p:cNvSpPr txBox="1"/>
          <p:nvPr/>
        </p:nvSpPr>
        <p:spPr>
          <a:xfrm>
            <a:off x="806823" y="3077263"/>
            <a:ext cx="10986548" cy="830997"/>
          </a:xfrm>
          <a:prstGeom prst="rect">
            <a:avLst/>
          </a:prstGeom>
          <a:noFill/>
        </p:spPr>
        <p:txBody>
          <a:bodyPr wrap="square" rtlCol="0">
            <a:spAutoFit/>
          </a:bodyPr>
          <a:lstStyle/>
          <a:p>
            <a:r>
              <a:rPr lang="es-ES" sz="2400" dirty="0">
                <a:solidFill>
                  <a:schemeClr val="accent5">
                    <a:lumMod val="50000"/>
                  </a:schemeClr>
                </a:solidFill>
              </a:rPr>
              <a:t>Los prefiero calientes, para desayunar. ¿Y cuánto cuestan las botellas de leche?</a:t>
            </a:r>
          </a:p>
        </p:txBody>
      </p:sp>
      <p:sp>
        <p:nvSpPr>
          <p:cNvPr id="9" name="CuadroTexto 8">
            <a:extLst>
              <a:ext uri="{FF2B5EF4-FFF2-40B4-BE49-F238E27FC236}">
                <a16:creationId xmlns:a16="http://schemas.microsoft.com/office/drawing/2014/main" id="{B397581D-86BE-714F-B6EA-7E110977913E}"/>
              </a:ext>
            </a:extLst>
          </p:cNvPr>
          <p:cNvSpPr txBox="1"/>
          <p:nvPr/>
        </p:nvSpPr>
        <p:spPr>
          <a:xfrm>
            <a:off x="806823" y="3993696"/>
            <a:ext cx="9796272" cy="461665"/>
          </a:xfrm>
          <a:prstGeom prst="rect">
            <a:avLst/>
          </a:prstGeom>
          <a:noFill/>
        </p:spPr>
        <p:txBody>
          <a:bodyPr wrap="none" rtlCol="0">
            <a:spAutoFit/>
          </a:bodyPr>
          <a:lstStyle/>
          <a:p>
            <a:r>
              <a:rPr lang="es-ES" sz="2400" dirty="0">
                <a:solidFill>
                  <a:schemeClr val="accent5">
                    <a:lumMod val="50000"/>
                  </a:schemeClr>
                </a:solidFill>
              </a:rPr>
              <a:t>Los panes ya están calientes. ¿Los colocas en la bolsa también?</a:t>
            </a:r>
          </a:p>
        </p:txBody>
      </p:sp>
      <p:sp>
        <p:nvSpPr>
          <p:cNvPr id="10" name="CuadroTexto 9">
            <a:extLst>
              <a:ext uri="{FF2B5EF4-FFF2-40B4-BE49-F238E27FC236}">
                <a16:creationId xmlns:a16="http://schemas.microsoft.com/office/drawing/2014/main" id="{55A04AFA-B46E-904E-BA87-B7582414D00E}"/>
              </a:ext>
            </a:extLst>
          </p:cNvPr>
          <p:cNvSpPr txBox="1"/>
          <p:nvPr/>
        </p:nvSpPr>
        <p:spPr>
          <a:xfrm>
            <a:off x="806823" y="4862311"/>
            <a:ext cx="7338869" cy="461665"/>
          </a:xfrm>
          <a:prstGeom prst="rect">
            <a:avLst/>
          </a:prstGeom>
          <a:noFill/>
        </p:spPr>
        <p:txBody>
          <a:bodyPr wrap="none" rtlCol="0">
            <a:spAutoFit/>
          </a:bodyPr>
          <a:lstStyle/>
          <a:p>
            <a:r>
              <a:rPr lang="es-ES" sz="2400" dirty="0">
                <a:solidFill>
                  <a:schemeClr val="accent5">
                    <a:lumMod val="50000"/>
                  </a:schemeClr>
                </a:solidFill>
              </a:rPr>
              <a:t>Todo cuesta seis euros con cincuenta céntimos.</a:t>
            </a:r>
          </a:p>
        </p:txBody>
      </p:sp>
      <p:sp>
        <p:nvSpPr>
          <p:cNvPr id="11" name="CuadroTexto 10">
            <a:extLst>
              <a:ext uri="{FF2B5EF4-FFF2-40B4-BE49-F238E27FC236}">
                <a16:creationId xmlns:a16="http://schemas.microsoft.com/office/drawing/2014/main" id="{71E27A63-EF76-FF46-B242-124CEAAFD5B4}"/>
              </a:ext>
            </a:extLst>
          </p:cNvPr>
          <p:cNvSpPr txBox="1"/>
          <p:nvPr/>
        </p:nvSpPr>
        <p:spPr>
          <a:xfrm>
            <a:off x="806823" y="5645154"/>
            <a:ext cx="7209025" cy="461665"/>
          </a:xfrm>
          <a:prstGeom prst="rect">
            <a:avLst/>
          </a:prstGeom>
          <a:noFill/>
        </p:spPr>
        <p:txBody>
          <a:bodyPr wrap="none" rtlCol="0">
            <a:spAutoFit/>
          </a:bodyPr>
          <a:lstStyle/>
          <a:p>
            <a:r>
              <a:rPr lang="es-ES" sz="2400" dirty="0">
                <a:solidFill>
                  <a:schemeClr val="accent5">
                    <a:lumMod val="50000"/>
                  </a:schemeClr>
                </a:solidFill>
              </a:rPr>
              <a:t>También necesito verduras. ¿las tienes frescas?</a:t>
            </a:r>
          </a:p>
        </p:txBody>
      </p:sp>
      <p:sp>
        <p:nvSpPr>
          <p:cNvPr id="12" name="Action Button: Custom 16">
            <a:hlinkClick r:id="" action="ppaction://noaction" highlightClick="1">
              <a:snd r:embed="rId3" name=" Los tengo grandes y pequen%CC%83os, %C2%BFcua%CC%81les prefieres_.wav"/>
            </a:hlinkClick>
            <a:extLst>
              <a:ext uri="{FF2B5EF4-FFF2-40B4-BE49-F238E27FC236}">
                <a16:creationId xmlns:a16="http://schemas.microsoft.com/office/drawing/2014/main" id="{30870FEC-3C8B-F949-87BB-5C9C54E4C7EE}"/>
              </a:ext>
            </a:extLst>
          </p:cNvPr>
          <p:cNvSpPr/>
          <p:nvPr/>
        </p:nvSpPr>
        <p:spPr>
          <a:xfrm>
            <a:off x="275287" y="2358088"/>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4" name="Los prefiero calientes, para desayunar %C2%BFY cua%CC%81nto cuestan las botellas de leche_.wav"/>
            </a:hlinkClick>
            <a:extLst>
              <a:ext uri="{FF2B5EF4-FFF2-40B4-BE49-F238E27FC236}">
                <a16:creationId xmlns:a16="http://schemas.microsoft.com/office/drawing/2014/main" id="{EAF8363D-8FEE-054C-8AFA-F0CA64B76CB0}"/>
              </a:ext>
            </a:extLst>
          </p:cNvPr>
          <p:cNvSpPr/>
          <p:nvPr/>
        </p:nvSpPr>
        <p:spPr>
          <a:xfrm>
            <a:off x="275287" y="3188063"/>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5" name="Los panes ya esta%CC%81n calientes %C2%BFLos colocas en la bolsa tambie%CC%81n_.wav"/>
            </a:hlinkClick>
            <a:extLst>
              <a:ext uri="{FF2B5EF4-FFF2-40B4-BE49-F238E27FC236}">
                <a16:creationId xmlns:a16="http://schemas.microsoft.com/office/drawing/2014/main" id="{5AE0AA31-E108-4A4B-8C1B-7EF9435EBAF7}"/>
              </a:ext>
            </a:extLst>
          </p:cNvPr>
          <p:cNvSpPr/>
          <p:nvPr/>
        </p:nvSpPr>
        <p:spPr>
          <a:xfrm>
            <a:off x="275287" y="4018038"/>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snd r:embed="rId6" name="Todo cuesta seis euros con cincuenta ce%CC%81ntimos.wav"/>
            </a:hlinkClick>
            <a:extLst>
              <a:ext uri="{FF2B5EF4-FFF2-40B4-BE49-F238E27FC236}">
                <a16:creationId xmlns:a16="http://schemas.microsoft.com/office/drawing/2014/main" id="{F35EE1D9-55A5-804C-9026-26F2E088C8D0}"/>
              </a:ext>
            </a:extLst>
          </p:cNvPr>
          <p:cNvSpPr/>
          <p:nvPr/>
        </p:nvSpPr>
        <p:spPr>
          <a:xfrm>
            <a:off x="275287" y="4848013"/>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7" name="Tambie%CC%81n necesito verduras %C2%BFlas tienes frescas_.wav"/>
            </a:hlinkClick>
            <a:extLst>
              <a:ext uri="{FF2B5EF4-FFF2-40B4-BE49-F238E27FC236}">
                <a16:creationId xmlns:a16="http://schemas.microsoft.com/office/drawing/2014/main" id="{85828D70-DBA7-0949-B948-E0B09EF4C52D}"/>
              </a:ext>
            </a:extLst>
          </p:cNvPr>
          <p:cNvSpPr/>
          <p:nvPr/>
        </p:nvSpPr>
        <p:spPr>
          <a:xfrm>
            <a:off x="275287" y="5677987"/>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Imagen 17" descr="Un letrero de color blanco&#10;&#10;Descripción generada automáticamente con confianza baja">
            <a:extLst>
              <a:ext uri="{FF2B5EF4-FFF2-40B4-BE49-F238E27FC236}">
                <a16:creationId xmlns:a16="http://schemas.microsoft.com/office/drawing/2014/main" id="{A0128034-1A8E-004A-8D8B-01660CE172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1218" y="4517152"/>
            <a:ext cx="2868706" cy="1613647"/>
          </a:xfrm>
          <a:prstGeom prst="rect">
            <a:avLst/>
          </a:prstGeom>
        </p:spPr>
      </p:pic>
      <p:pic>
        <p:nvPicPr>
          <p:cNvPr id="19" name="Imagen 18">
            <a:extLst>
              <a:ext uri="{FF2B5EF4-FFF2-40B4-BE49-F238E27FC236}">
                <a16:creationId xmlns:a16="http://schemas.microsoft.com/office/drawing/2014/main" id="{F60DA081-7455-6E4F-8ECE-A650ABD26649}"/>
              </a:ext>
            </a:extLst>
          </p:cNvPr>
          <p:cNvPicPr>
            <a:picLocks noChangeAspect="1"/>
          </p:cNvPicPr>
          <p:nvPr/>
        </p:nvPicPr>
        <p:blipFill>
          <a:blip r:embed="rId9"/>
          <a:stretch>
            <a:fillRect/>
          </a:stretch>
        </p:blipFill>
        <p:spPr>
          <a:xfrm>
            <a:off x="10505083" y="1424134"/>
            <a:ext cx="1593088" cy="1494468"/>
          </a:xfrm>
          <a:prstGeom prst="rect">
            <a:avLst/>
          </a:prstGeom>
        </p:spPr>
      </p:pic>
      <p:sp>
        <p:nvSpPr>
          <p:cNvPr id="20" name="CuadroTexto 19">
            <a:extLst>
              <a:ext uri="{FF2B5EF4-FFF2-40B4-BE49-F238E27FC236}">
                <a16:creationId xmlns:a16="http://schemas.microsoft.com/office/drawing/2014/main" id="{CB045D5A-ACF7-C349-BC83-159626C1E4AA}"/>
              </a:ext>
            </a:extLst>
          </p:cNvPr>
          <p:cNvSpPr txBox="1"/>
          <p:nvPr/>
        </p:nvSpPr>
        <p:spPr>
          <a:xfrm>
            <a:off x="835450" y="2263700"/>
            <a:ext cx="8089215" cy="523220"/>
          </a:xfrm>
          <a:prstGeom prst="rect">
            <a:avLst/>
          </a:prstGeom>
          <a:noFill/>
        </p:spPr>
        <p:txBody>
          <a:bodyPr wrap="square" rtlCol="0">
            <a:spAutoFit/>
          </a:bodyPr>
          <a:lstStyle/>
          <a:p>
            <a:r>
              <a:rPr lang="es-GB" sz="2400" dirty="0">
                <a:solidFill>
                  <a:schemeClr val="accent5">
                    <a:lumMod val="50000"/>
                  </a:schemeClr>
                </a:solidFill>
              </a:rPr>
              <a:t>Los </a:t>
            </a:r>
            <a:r>
              <a:rPr lang="es-GB" sz="2400" b="1" dirty="0">
                <a:solidFill>
                  <a:schemeClr val="accent5">
                    <a:lumMod val="50000"/>
                  </a:schemeClr>
                </a:solidFill>
              </a:rPr>
              <a:t>ten</a:t>
            </a:r>
            <a:r>
              <a:rPr lang="es-GB" sz="2400" dirty="0">
                <a:solidFill>
                  <a:schemeClr val="accent5">
                    <a:lumMod val="50000"/>
                  </a:schemeClr>
                </a:solidFill>
              </a:rPr>
              <a:t>go </a:t>
            </a:r>
            <a:r>
              <a:rPr lang="es-GB" sz="2400" b="1" dirty="0">
                <a:solidFill>
                  <a:schemeClr val="accent5">
                    <a:lumMod val="50000"/>
                  </a:schemeClr>
                </a:solidFill>
              </a:rPr>
              <a:t>gran</a:t>
            </a:r>
            <a:r>
              <a:rPr lang="es-GB" sz="2400" dirty="0">
                <a:solidFill>
                  <a:schemeClr val="accent5">
                    <a:lumMod val="50000"/>
                  </a:schemeClr>
                </a:solidFill>
              </a:rPr>
              <a:t>des y pe</a:t>
            </a:r>
            <a:r>
              <a:rPr lang="es-GB" sz="2400" b="1" dirty="0">
                <a:solidFill>
                  <a:schemeClr val="accent5">
                    <a:lumMod val="50000"/>
                  </a:schemeClr>
                </a:solidFill>
              </a:rPr>
              <a:t>que</a:t>
            </a:r>
            <a:r>
              <a:rPr lang="es-GB" sz="2400" dirty="0">
                <a:solidFill>
                  <a:schemeClr val="accent5">
                    <a:lumMod val="50000"/>
                  </a:schemeClr>
                </a:solidFill>
              </a:rPr>
              <a:t>ños,</a:t>
            </a:r>
            <a:r>
              <a:rPr lang="es-GB" sz="2800" dirty="0">
                <a:solidFill>
                  <a:schemeClr val="accent5">
                    <a:lumMod val="50000"/>
                  </a:schemeClr>
                </a:solidFill>
              </a:rPr>
              <a:t> </a:t>
            </a:r>
            <a:r>
              <a:rPr lang="es-GB" sz="2400">
                <a:solidFill>
                  <a:schemeClr val="accent5">
                    <a:lumMod val="50000"/>
                  </a:schemeClr>
                </a:solidFill>
              </a:rPr>
              <a:t>¿</a:t>
            </a:r>
            <a:r>
              <a:rPr lang="es-GB" sz="2400" b="1">
                <a:solidFill>
                  <a:schemeClr val="accent5">
                    <a:lumMod val="50000"/>
                  </a:schemeClr>
                </a:solidFill>
              </a:rPr>
              <a:t>cuá</a:t>
            </a:r>
            <a:r>
              <a:rPr lang="es-GB" sz="2400">
                <a:solidFill>
                  <a:schemeClr val="accent5">
                    <a:lumMod val="50000"/>
                  </a:schemeClr>
                </a:solidFill>
              </a:rPr>
              <a:t>les </a:t>
            </a:r>
            <a:r>
              <a:rPr lang="es-GB" sz="2400" dirty="0">
                <a:solidFill>
                  <a:schemeClr val="accent5">
                    <a:lumMod val="50000"/>
                  </a:schemeClr>
                </a:solidFill>
              </a:rPr>
              <a:t>pre</a:t>
            </a:r>
            <a:r>
              <a:rPr lang="es-GB" sz="2400" b="1" dirty="0">
                <a:solidFill>
                  <a:schemeClr val="accent5">
                    <a:lumMod val="50000"/>
                  </a:schemeClr>
                </a:solidFill>
              </a:rPr>
              <a:t>fie</a:t>
            </a:r>
            <a:r>
              <a:rPr lang="es-GB" sz="2400" dirty="0">
                <a:solidFill>
                  <a:schemeClr val="accent5">
                    <a:lumMod val="50000"/>
                  </a:schemeClr>
                </a:solidFill>
              </a:rPr>
              <a:t>res?</a:t>
            </a:r>
          </a:p>
        </p:txBody>
      </p:sp>
      <p:sp>
        <p:nvSpPr>
          <p:cNvPr id="21" name="CuadroTexto 20">
            <a:extLst>
              <a:ext uri="{FF2B5EF4-FFF2-40B4-BE49-F238E27FC236}">
                <a16:creationId xmlns:a16="http://schemas.microsoft.com/office/drawing/2014/main" id="{542531F5-EB7C-CC42-BD0F-EC0AEC02379A}"/>
              </a:ext>
            </a:extLst>
          </p:cNvPr>
          <p:cNvSpPr txBox="1"/>
          <p:nvPr/>
        </p:nvSpPr>
        <p:spPr>
          <a:xfrm>
            <a:off x="806823" y="3059453"/>
            <a:ext cx="10986548" cy="830997"/>
          </a:xfrm>
          <a:prstGeom prst="rect">
            <a:avLst/>
          </a:prstGeom>
          <a:noFill/>
        </p:spPr>
        <p:txBody>
          <a:bodyPr wrap="square" rtlCol="0">
            <a:spAutoFit/>
          </a:bodyPr>
          <a:lstStyle/>
          <a:p>
            <a:r>
              <a:rPr lang="es-ES" sz="2400" dirty="0">
                <a:solidFill>
                  <a:schemeClr val="accent5">
                    <a:lumMod val="50000"/>
                  </a:schemeClr>
                </a:solidFill>
              </a:rPr>
              <a:t>Los pre</a:t>
            </a:r>
            <a:r>
              <a:rPr lang="es-ES" sz="2400" b="1" dirty="0">
                <a:solidFill>
                  <a:schemeClr val="accent5">
                    <a:lumMod val="50000"/>
                  </a:schemeClr>
                </a:solidFill>
              </a:rPr>
              <a:t>fie</a:t>
            </a:r>
            <a:r>
              <a:rPr lang="es-ES" sz="2400" dirty="0">
                <a:solidFill>
                  <a:schemeClr val="accent5">
                    <a:lumMod val="50000"/>
                  </a:schemeClr>
                </a:solidFill>
              </a:rPr>
              <a:t>ro ca</a:t>
            </a:r>
            <a:r>
              <a:rPr lang="es-ES" sz="2400" b="1" dirty="0">
                <a:solidFill>
                  <a:schemeClr val="accent5">
                    <a:lumMod val="50000"/>
                  </a:schemeClr>
                </a:solidFill>
              </a:rPr>
              <a:t>lien</a:t>
            </a:r>
            <a:r>
              <a:rPr lang="es-ES" sz="2400" dirty="0">
                <a:solidFill>
                  <a:schemeClr val="accent5">
                    <a:lumMod val="50000"/>
                  </a:schemeClr>
                </a:solidFill>
              </a:rPr>
              <a:t>tes, </a:t>
            </a:r>
            <a:r>
              <a:rPr lang="es-ES" sz="2400" b="1" dirty="0">
                <a:solidFill>
                  <a:schemeClr val="accent5">
                    <a:lumMod val="50000"/>
                  </a:schemeClr>
                </a:solidFill>
              </a:rPr>
              <a:t>pa</a:t>
            </a:r>
            <a:r>
              <a:rPr lang="es-ES" sz="2400" dirty="0">
                <a:solidFill>
                  <a:schemeClr val="accent5">
                    <a:lumMod val="50000"/>
                  </a:schemeClr>
                </a:solidFill>
              </a:rPr>
              <a:t>ra desayunar. ¿Y </a:t>
            </a:r>
            <a:r>
              <a:rPr lang="es-ES" sz="2400" b="1" dirty="0">
                <a:solidFill>
                  <a:schemeClr val="accent5">
                    <a:lumMod val="50000"/>
                  </a:schemeClr>
                </a:solidFill>
              </a:rPr>
              <a:t>cuán</a:t>
            </a:r>
            <a:r>
              <a:rPr lang="es-ES" sz="2400" dirty="0">
                <a:solidFill>
                  <a:schemeClr val="accent5">
                    <a:lumMod val="50000"/>
                  </a:schemeClr>
                </a:solidFill>
              </a:rPr>
              <a:t>to </a:t>
            </a:r>
            <a:r>
              <a:rPr lang="es-ES" sz="2400" b="1" dirty="0">
                <a:solidFill>
                  <a:schemeClr val="accent5">
                    <a:lumMod val="50000"/>
                  </a:schemeClr>
                </a:solidFill>
              </a:rPr>
              <a:t>cues</a:t>
            </a:r>
            <a:r>
              <a:rPr lang="es-ES" sz="2400" dirty="0">
                <a:solidFill>
                  <a:schemeClr val="accent5">
                    <a:lumMod val="50000"/>
                  </a:schemeClr>
                </a:solidFill>
              </a:rPr>
              <a:t>tan las bo</a:t>
            </a:r>
            <a:r>
              <a:rPr lang="es-ES" sz="2400" b="1" dirty="0">
                <a:solidFill>
                  <a:schemeClr val="accent5">
                    <a:lumMod val="50000"/>
                  </a:schemeClr>
                </a:solidFill>
              </a:rPr>
              <a:t>te</a:t>
            </a:r>
            <a:r>
              <a:rPr lang="es-ES" sz="2400" dirty="0">
                <a:solidFill>
                  <a:schemeClr val="accent5">
                    <a:lumMod val="50000"/>
                  </a:schemeClr>
                </a:solidFill>
              </a:rPr>
              <a:t>llas de </a:t>
            </a:r>
            <a:r>
              <a:rPr lang="es-ES" sz="2400" b="1" dirty="0">
                <a:solidFill>
                  <a:schemeClr val="accent5">
                    <a:lumMod val="50000"/>
                  </a:schemeClr>
                </a:solidFill>
              </a:rPr>
              <a:t>le</a:t>
            </a:r>
            <a:r>
              <a:rPr lang="es-ES" sz="2400" dirty="0">
                <a:solidFill>
                  <a:schemeClr val="accent5">
                    <a:lumMod val="50000"/>
                  </a:schemeClr>
                </a:solidFill>
              </a:rPr>
              <a:t>che?</a:t>
            </a:r>
          </a:p>
        </p:txBody>
      </p:sp>
      <p:sp>
        <p:nvSpPr>
          <p:cNvPr id="22" name="CuadroTexto 21">
            <a:extLst>
              <a:ext uri="{FF2B5EF4-FFF2-40B4-BE49-F238E27FC236}">
                <a16:creationId xmlns:a16="http://schemas.microsoft.com/office/drawing/2014/main" id="{91A94E5D-EA9B-8C43-B761-AC236780727A}"/>
              </a:ext>
            </a:extLst>
          </p:cNvPr>
          <p:cNvSpPr txBox="1"/>
          <p:nvPr/>
        </p:nvSpPr>
        <p:spPr>
          <a:xfrm>
            <a:off x="820270" y="3976714"/>
            <a:ext cx="9796272" cy="461665"/>
          </a:xfrm>
          <a:prstGeom prst="rect">
            <a:avLst/>
          </a:prstGeom>
          <a:noFill/>
        </p:spPr>
        <p:txBody>
          <a:bodyPr wrap="none" rtlCol="0">
            <a:spAutoFit/>
          </a:bodyPr>
          <a:lstStyle/>
          <a:p>
            <a:r>
              <a:rPr lang="es-ES" sz="2400" dirty="0">
                <a:solidFill>
                  <a:schemeClr val="accent5">
                    <a:lumMod val="50000"/>
                  </a:schemeClr>
                </a:solidFill>
              </a:rPr>
              <a:t>Los </a:t>
            </a:r>
            <a:r>
              <a:rPr lang="es-ES" sz="2400" b="1" dirty="0">
                <a:solidFill>
                  <a:schemeClr val="accent5">
                    <a:lumMod val="50000"/>
                  </a:schemeClr>
                </a:solidFill>
              </a:rPr>
              <a:t>pa</a:t>
            </a:r>
            <a:r>
              <a:rPr lang="es-ES" sz="2400" dirty="0">
                <a:solidFill>
                  <a:schemeClr val="accent5">
                    <a:lumMod val="50000"/>
                  </a:schemeClr>
                </a:solidFill>
              </a:rPr>
              <a:t>nes ya están ca</a:t>
            </a:r>
            <a:r>
              <a:rPr lang="es-ES" sz="2400" b="1" dirty="0">
                <a:solidFill>
                  <a:schemeClr val="accent5">
                    <a:lumMod val="50000"/>
                  </a:schemeClr>
                </a:solidFill>
              </a:rPr>
              <a:t>lien</a:t>
            </a:r>
            <a:r>
              <a:rPr lang="es-ES" sz="2400" dirty="0">
                <a:solidFill>
                  <a:schemeClr val="accent5">
                    <a:lumMod val="50000"/>
                  </a:schemeClr>
                </a:solidFill>
              </a:rPr>
              <a:t>tes. ¿Los co</a:t>
            </a:r>
            <a:r>
              <a:rPr lang="es-ES" sz="2400" b="1" dirty="0">
                <a:solidFill>
                  <a:schemeClr val="accent5">
                    <a:lumMod val="50000"/>
                  </a:schemeClr>
                </a:solidFill>
              </a:rPr>
              <a:t>lo</a:t>
            </a:r>
            <a:r>
              <a:rPr lang="es-ES" sz="2400" dirty="0">
                <a:solidFill>
                  <a:schemeClr val="accent5">
                    <a:lumMod val="50000"/>
                  </a:schemeClr>
                </a:solidFill>
              </a:rPr>
              <a:t>cas en la </a:t>
            </a:r>
            <a:r>
              <a:rPr lang="es-ES" sz="2400" b="1" dirty="0">
                <a:solidFill>
                  <a:schemeClr val="accent5">
                    <a:lumMod val="50000"/>
                  </a:schemeClr>
                </a:solidFill>
              </a:rPr>
              <a:t>bol</a:t>
            </a:r>
            <a:r>
              <a:rPr lang="es-ES" sz="2400" dirty="0">
                <a:solidFill>
                  <a:schemeClr val="accent5">
                    <a:lumMod val="50000"/>
                  </a:schemeClr>
                </a:solidFill>
              </a:rPr>
              <a:t>sa también?</a:t>
            </a:r>
          </a:p>
        </p:txBody>
      </p:sp>
      <p:sp>
        <p:nvSpPr>
          <p:cNvPr id="24" name="CuadroTexto 23">
            <a:extLst>
              <a:ext uri="{FF2B5EF4-FFF2-40B4-BE49-F238E27FC236}">
                <a16:creationId xmlns:a16="http://schemas.microsoft.com/office/drawing/2014/main" id="{28C2A2D9-F674-544C-AE80-EA26921067DF}"/>
              </a:ext>
            </a:extLst>
          </p:cNvPr>
          <p:cNvSpPr txBox="1"/>
          <p:nvPr/>
        </p:nvSpPr>
        <p:spPr>
          <a:xfrm>
            <a:off x="820270" y="4853819"/>
            <a:ext cx="7338869" cy="461665"/>
          </a:xfrm>
          <a:prstGeom prst="rect">
            <a:avLst/>
          </a:prstGeom>
          <a:noFill/>
        </p:spPr>
        <p:txBody>
          <a:bodyPr wrap="none" rtlCol="0">
            <a:spAutoFit/>
          </a:bodyPr>
          <a:lstStyle/>
          <a:p>
            <a:r>
              <a:rPr lang="es-ES" sz="2400" b="1" dirty="0">
                <a:solidFill>
                  <a:schemeClr val="accent5">
                    <a:lumMod val="50000"/>
                  </a:schemeClr>
                </a:solidFill>
              </a:rPr>
              <a:t>To</a:t>
            </a:r>
            <a:r>
              <a:rPr lang="es-ES" sz="2400" dirty="0">
                <a:solidFill>
                  <a:schemeClr val="accent5">
                    <a:lumMod val="50000"/>
                  </a:schemeClr>
                </a:solidFill>
              </a:rPr>
              <a:t>do </a:t>
            </a:r>
            <a:r>
              <a:rPr lang="es-ES" sz="2400" b="1" dirty="0">
                <a:solidFill>
                  <a:schemeClr val="accent5">
                    <a:lumMod val="50000"/>
                  </a:schemeClr>
                </a:solidFill>
              </a:rPr>
              <a:t>cues</a:t>
            </a:r>
            <a:r>
              <a:rPr lang="es-ES" sz="2400" dirty="0">
                <a:solidFill>
                  <a:schemeClr val="accent5">
                    <a:lumMod val="50000"/>
                  </a:schemeClr>
                </a:solidFill>
              </a:rPr>
              <a:t>ta seis </a:t>
            </a:r>
            <a:r>
              <a:rPr lang="es-ES" sz="2400" b="1" dirty="0">
                <a:solidFill>
                  <a:schemeClr val="accent5">
                    <a:lumMod val="50000"/>
                  </a:schemeClr>
                </a:solidFill>
              </a:rPr>
              <a:t>eu</a:t>
            </a:r>
            <a:r>
              <a:rPr lang="es-ES" sz="2400" dirty="0">
                <a:solidFill>
                  <a:schemeClr val="accent5">
                    <a:lumMod val="50000"/>
                  </a:schemeClr>
                </a:solidFill>
              </a:rPr>
              <a:t>ros con cinc</a:t>
            </a:r>
            <a:r>
              <a:rPr lang="es-ES" sz="2400" b="1" dirty="0">
                <a:solidFill>
                  <a:schemeClr val="accent5">
                    <a:lumMod val="50000"/>
                  </a:schemeClr>
                </a:solidFill>
              </a:rPr>
              <a:t>uen</a:t>
            </a:r>
            <a:r>
              <a:rPr lang="es-ES" sz="2400" dirty="0">
                <a:solidFill>
                  <a:schemeClr val="accent5">
                    <a:lumMod val="50000"/>
                  </a:schemeClr>
                </a:solidFill>
              </a:rPr>
              <a:t>ta céntimos.</a:t>
            </a:r>
          </a:p>
        </p:txBody>
      </p:sp>
      <p:sp>
        <p:nvSpPr>
          <p:cNvPr id="25" name="CuadroTexto 24">
            <a:extLst>
              <a:ext uri="{FF2B5EF4-FFF2-40B4-BE49-F238E27FC236}">
                <a16:creationId xmlns:a16="http://schemas.microsoft.com/office/drawing/2014/main" id="{4CD2BE5D-F759-C341-BEE2-2FE18F76264D}"/>
              </a:ext>
            </a:extLst>
          </p:cNvPr>
          <p:cNvSpPr txBox="1"/>
          <p:nvPr/>
        </p:nvSpPr>
        <p:spPr>
          <a:xfrm>
            <a:off x="806823" y="5638534"/>
            <a:ext cx="7209025" cy="461665"/>
          </a:xfrm>
          <a:prstGeom prst="rect">
            <a:avLst/>
          </a:prstGeom>
          <a:noFill/>
        </p:spPr>
        <p:txBody>
          <a:bodyPr wrap="none" rtlCol="0">
            <a:spAutoFit/>
          </a:bodyPr>
          <a:lstStyle/>
          <a:p>
            <a:r>
              <a:rPr lang="es-ES" sz="2400" dirty="0">
                <a:solidFill>
                  <a:schemeClr val="accent5">
                    <a:lumMod val="50000"/>
                  </a:schemeClr>
                </a:solidFill>
              </a:rPr>
              <a:t>También nece</a:t>
            </a:r>
            <a:r>
              <a:rPr lang="es-ES" sz="2400" b="1" dirty="0">
                <a:solidFill>
                  <a:schemeClr val="accent5">
                    <a:lumMod val="50000"/>
                  </a:schemeClr>
                </a:solidFill>
              </a:rPr>
              <a:t>si</a:t>
            </a:r>
            <a:r>
              <a:rPr lang="es-ES" sz="2400" dirty="0">
                <a:solidFill>
                  <a:schemeClr val="accent5">
                    <a:lumMod val="50000"/>
                  </a:schemeClr>
                </a:solidFill>
              </a:rPr>
              <a:t>to ver</a:t>
            </a:r>
            <a:r>
              <a:rPr lang="es-ES" sz="2400" b="1" dirty="0">
                <a:solidFill>
                  <a:schemeClr val="accent5">
                    <a:lumMod val="50000"/>
                  </a:schemeClr>
                </a:solidFill>
              </a:rPr>
              <a:t>du</a:t>
            </a:r>
            <a:r>
              <a:rPr lang="es-ES" sz="2400" dirty="0">
                <a:solidFill>
                  <a:schemeClr val="accent5">
                    <a:lumMod val="50000"/>
                  </a:schemeClr>
                </a:solidFill>
              </a:rPr>
              <a:t>ras. ¿las </a:t>
            </a:r>
            <a:r>
              <a:rPr lang="es-ES" sz="2400" b="1" dirty="0">
                <a:solidFill>
                  <a:schemeClr val="accent5">
                    <a:lumMod val="50000"/>
                  </a:schemeClr>
                </a:solidFill>
              </a:rPr>
              <a:t>tie</a:t>
            </a:r>
            <a:r>
              <a:rPr lang="es-ES" sz="2400" dirty="0">
                <a:solidFill>
                  <a:schemeClr val="accent5">
                    <a:lumMod val="50000"/>
                  </a:schemeClr>
                </a:solidFill>
              </a:rPr>
              <a:t>nes </a:t>
            </a:r>
            <a:r>
              <a:rPr lang="es-ES" sz="2400" b="1" dirty="0">
                <a:solidFill>
                  <a:schemeClr val="accent5">
                    <a:lumMod val="50000"/>
                  </a:schemeClr>
                </a:solidFill>
              </a:rPr>
              <a:t>fres</a:t>
            </a:r>
            <a:r>
              <a:rPr lang="es-ES" sz="2400" dirty="0">
                <a:solidFill>
                  <a:schemeClr val="accent5">
                    <a:lumMod val="50000"/>
                  </a:schemeClr>
                </a:solidFill>
              </a:rPr>
              <a:t>cas?</a:t>
            </a:r>
          </a:p>
        </p:txBody>
      </p:sp>
    </p:spTree>
    <p:extLst>
      <p:ext uri="{BB962C8B-B14F-4D97-AF65-F5344CB8AC3E}">
        <p14:creationId xmlns:p14="http://schemas.microsoft.com/office/powerpoint/2010/main" val="417139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20" grpId="0"/>
      <p:bldP spid="21" grpId="0"/>
      <p:bldP spid="22"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983896" cy="867128"/>
          </a:xfrm>
          <a:prstGeom prst="rect">
            <a:avLst/>
          </a:prstGeom>
        </p:spPr>
      </p:pic>
      <p:sp>
        <p:nvSpPr>
          <p:cNvPr id="2" name="Title 1"/>
          <p:cNvSpPr>
            <a:spLocks noGrp="1"/>
          </p:cNvSpPr>
          <p:nvPr>
            <p:ph type="title"/>
          </p:nvPr>
        </p:nvSpPr>
        <p:spPr>
          <a:xfrm>
            <a:off x="82285" y="0"/>
            <a:ext cx="6811039" cy="1325563"/>
          </a:xfrm>
        </p:spPr>
        <p:txBody>
          <a:bodyPr>
            <a:normAutofit/>
          </a:bodyPr>
          <a:lstStyle/>
          <a:p>
            <a:r>
              <a:rPr lang="en-US" sz="3600" dirty="0">
                <a:solidFill>
                  <a:prstClr val="white"/>
                </a:solidFill>
              </a:rPr>
              <a:t>Penultimate </a:t>
            </a:r>
            <a:r>
              <a:rPr lang="en-GB" sz="3600" dirty="0">
                <a:solidFill>
                  <a:prstClr val="white"/>
                </a:solidFill>
              </a:rPr>
              <a:t>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p:txBody>
      </p:sp>
    </p:spTree>
    <p:extLst>
      <p:ext uri="{BB962C8B-B14F-4D97-AF65-F5344CB8AC3E}">
        <p14:creationId xmlns:p14="http://schemas.microsoft.com/office/powerpoint/2010/main" val="3762623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
          <p:cNvSpPr txBox="1"/>
          <p:nvPr/>
        </p:nvSpPr>
        <p:spPr>
          <a:xfrm>
            <a:off x="237123" y="2332729"/>
            <a:ext cx="11737161"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When words with –ción become plural, the extra ‘</a:t>
            </a:r>
            <a:r>
              <a:rPr kumimoji="0" lang="en-GB" sz="24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 means that the stress is now on the penultimate syllable. So, no accent is needed. </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pic>
        <p:nvPicPr>
          <p:cNvPr id="259" name="Google Shape;259;p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60" name="Google Shape;260;p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261" name="Google Shape;261;p6"/>
          <p:cNvSpPr txBox="1"/>
          <p:nvPr/>
        </p:nvSpPr>
        <p:spPr>
          <a:xfrm>
            <a:off x="237124" y="1230021"/>
            <a:ext cx="1173716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Remember, if a word with </a:t>
            </a:r>
            <a:r>
              <a:rPr kumimoji="0" lang="en-GB"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final</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syllable stress ends in ‘n’ or ‘s’, use an accent.</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62" name="Google Shape;262;p6"/>
          <p:cNvSpPr txBox="1"/>
          <p:nvPr/>
        </p:nvSpPr>
        <p:spPr>
          <a:xfrm>
            <a:off x="237124" y="3222462"/>
            <a:ext cx="484041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Escucha y lee unos ejemplos: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6"/>
          <p:cNvSpPr txBox="1"/>
          <p:nvPr/>
        </p:nvSpPr>
        <p:spPr>
          <a:xfrm>
            <a:off x="237124" y="1781374"/>
            <a:ext cx="1225967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If a word with </a:t>
            </a:r>
            <a:r>
              <a:rPr kumimoji="0" lang="en-GB"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penultimate</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syllable stress ends in ‘n’ or ‘s’, don’t use an accent.</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64" name="Google Shape;264;p6">
            <a:hlinkClick r:id="" action="ppaction://noaction">
              <a:snd r:embed="rId4" name="1 construccio%CC%81n - ones.wav"/>
            </a:hlinkClick>
          </p:cNvPr>
          <p:cNvSpPr/>
          <p:nvPr/>
        </p:nvSpPr>
        <p:spPr>
          <a:xfrm>
            <a:off x="355416" y="3879171"/>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entury Gothic"/>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6">
            <a:hlinkClick r:id="" action="ppaction://noaction">
              <a:snd r:embed="rId5" name="2 revolucio%CC%81n - ones.wav"/>
            </a:hlinkClick>
          </p:cNvPr>
          <p:cNvSpPr/>
          <p:nvPr/>
        </p:nvSpPr>
        <p:spPr>
          <a:xfrm>
            <a:off x="355416" y="4627784"/>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entury Gothic"/>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6">
            <a:hlinkClick r:id="" action="ppaction://noaction">
              <a:snd r:embed="rId6" name="3 accio%CC%81n - ones.wav"/>
            </a:hlinkClick>
          </p:cNvPr>
          <p:cNvSpPr/>
          <p:nvPr/>
        </p:nvSpPr>
        <p:spPr>
          <a:xfrm>
            <a:off x="355416" y="5419639"/>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entury Gothic"/>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6"/>
          <p:cNvSpPr txBox="1"/>
          <p:nvPr/>
        </p:nvSpPr>
        <p:spPr>
          <a:xfrm>
            <a:off x="1194962" y="3984237"/>
            <a:ext cx="219941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construcci</a:t>
            </a:r>
            <a:r>
              <a:rPr kumimoji="0" lang="en-GB"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ó</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a:t>
            </a:r>
            <a:endParaRPr kumimoji="0"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68" name="Google Shape;268;p6"/>
          <p:cNvSpPr txBox="1"/>
          <p:nvPr/>
        </p:nvSpPr>
        <p:spPr>
          <a:xfrm>
            <a:off x="1194962" y="4671418"/>
            <a:ext cx="246369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revoluci</a:t>
            </a:r>
            <a:r>
              <a:rPr kumimoji="0" lang="en-GB"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ó</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a:t>
            </a:r>
            <a:endParaRPr kumimoji="0"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69" name="Google Shape;269;p6"/>
          <p:cNvSpPr txBox="1"/>
          <p:nvPr/>
        </p:nvSpPr>
        <p:spPr>
          <a:xfrm>
            <a:off x="1194963" y="5395627"/>
            <a:ext cx="294946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acci</a:t>
            </a:r>
            <a:r>
              <a:rPr kumimoji="0" lang="en-GB"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ó</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70" name="Google Shape;270;p6"/>
          <p:cNvSpPr txBox="1"/>
          <p:nvPr/>
        </p:nvSpPr>
        <p:spPr>
          <a:xfrm>
            <a:off x="3913912" y="3964583"/>
            <a:ext cx="229710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construcci</a:t>
            </a:r>
            <a:r>
              <a:rPr kumimoji="0" lang="en-GB"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o</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71" name="Google Shape;271;p6"/>
          <p:cNvSpPr txBox="1"/>
          <p:nvPr/>
        </p:nvSpPr>
        <p:spPr>
          <a:xfrm>
            <a:off x="3938338" y="5456418"/>
            <a:ext cx="335188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acci</a:t>
            </a:r>
            <a:r>
              <a:rPr kumimoji="0" lang="en-GB"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o</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a:t>
            </a:r>
            <a:endParaRPr kumimoji="0"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72" name="Google Shape;272;p6"/>
          <p:cNvSpPr txBox="1"/>
          <p:nvPr/>
        </p:nvSpPr>
        <p:spPr>
          <a:xfrm>
            <a:off x="3938338" y="4767443"/>
            <a:ext cx="335188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revoluci</a:t>
            </a:r>
            <a:r>
              <a:rPr kumimoji="0" lang="en-GB"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o</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a:t>
            </a:r>
            <a:endParaRPr kumimoji="0"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cxnSp>
        <p:nvCxnSpPr>
          <p:cNvPr id="273" name="Google Shape;273;p6"/>
          <p:cNvCxnSpPr/>
          <p:nvPr/>
        </p:nvCxnSpPr>
        <p:spPr>
          <a:xfrm>
            <a:off x="2440808" y="5695737"/>
            <a:ext cx="1364540"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4" name="Google Shape;274;p6"/>
          <p:cNvCxnSpPr/>
          <p:nvPr/>
        </p:nvCxnSpPr>
        <p:spPr>
          <a:xfrm>
            <a:off x="2939595" y="4991455"/>
            <a:ext cx="865753"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5" name="Google Shape;275;p6"/>
          <p:cNvCxnSpPr/>
          <p:nvPr/>
        </p:nvCxnSpPr>
        <p:spPr>
          <a:xfrm>
            <a:off x="3313193" y="4210652"/>
            <a:ext cx="492155" cy="0"/>
          </a:xfrm>
          <a:prstGeom prst="straightConnector1">
            <a:avLst/>
          </a:prstGeom>
          <a:noFill/>
          <a:ln w="9525" cap="flat" cmpd="sng">
            <a:solidFill>
              <a:srgbClr val="1E4E79"/>
            </a:solidFill>
            <a:prstDash val="solid"/>
            <a:miter lim="800000"/>
            <a:headEnd type="none" w="sm" len="sm"/>
            <a:tailEnd type="triangle" w="med" len="med"/>
          </a:ln>
        </p:spPr>
      </p:cxnSp>
      <p:sp>
        <p:nvSpPr>
          <p:cNvPr id="276" name="Google Shape;276;p6"/>
          <p:cNvSpPr txBox="1"/>
          <p:nvPr/>
        </p:nvSpPr>
        <p:spPr>
          <a:xfrm>
            <a:off x="5828434" y="3966429"/>
            <a:ext cx="53513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txBox="1"/>
          <p:nvPr/>
        </p:nvSpPr>
        <p:spPr>
          <a:xfrm>
            <a:off x="4838700" y="5477310"/>
            <a:ext cx="775578"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8" name="Google Shape;278;p6"/>
          <p:cNvSpPr txBox="1"/>
          <p:nvPr/>
        </p:nvSpPr>
        <p:spPr>
          <a:xfrm>
            <a:off x="5411925" y="4776753"/>
            <a:ext cx="684075"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6308191" y="3163726"/>
            <a:ext cx="5528393" cy="1007166"/>
          </a:xfrm>
          <a:prstGeom prst="wedgeRoundRectCallout">
            <a:avLst>
              <a:gd name="adj1" fmla="val -58313"/>
              <a:gd name="adj2" fmla="val 33077"/>
              <a:gd name="adj3" fmla="val 16667"/>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Listen carefully. The stressed syllable doesn’t change – only the spelling does!</a:t>
            </a:r>
            <a:endParaRPr kumimoji="0"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983896" cy="867128"/>
          </a:xfrm>
          <a:prstGeom prst="rect">
            <a:avLst/>
          </a:prstGeom>
        </p:spPr>
      </p:pic>
      <p:sp>
        <p:nvSpPr>
          <p:cNvPr id="2" name="Title 1"/>
          <p:cNvSpPr>
            <a:spLocks noGrp="1"/>
          </p:cNvSpPr>
          <p:nvPr>
            <p:ph type="title"/>
          </p:nvPr>
        </p:nvSpPr>
        <p:spPr>
          <a:xfrm>
            <a:off x="82285" y="0"/>
            <a:ext cx="6811039" cy="1325563"/>
          </a:xfrm>
        </p:spPr>
        <p:txBody>
          <a:bodyPr>
            <a:normAutofit/>
          </a:bodyPr>
          <a:lstStyle/>
          <a:p>
            <a:r>
              <a:rPr lang="en-US" sz="3600" dirty="0">
                <a:solidFill>
                  <a:prstClr val="white"/>
                </a:solidFill>
              </a:rPr>
              <a:t>Penultimate </a:t>
            </a:r>
            <a:r>
              <a:rPr lang="en-GB" sz="3600" dirty="0">
                <a:solidFill>
                  <a:prstClr val="white"/>
                </a:solidFill>
              </a:rPr>
              <a:t>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p:txBody>
      </p:sp>
    </p:spTree>
    <p:extLst>
      <p:ext uri="{BB962C8B-B14F-4D97-AF65-F5344CB8AC3E}">
        <p14:creationId xmlns:p14="http://schemas.microsoft.com/office/powerpoint/2010/main" val="2047244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204119" y="1121739"/>
            <a:ext cx="101536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04119" y="1490713"/>
            <a:ext cx="117120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vowel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be no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275810" y="1917183"/>
            <a:ext cx="117120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consonant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except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be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04119" y="2390346"/>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Escucha las frases y escribe las palabras que no están. ¿Necesitan una tilde?</a:t>
            </a:r>
          </a:p>
        </p:txBody>
      </p:sp>
      <p:sp>
        <p:nvSpPr>
          <p:cNvPr id="12" name="CuadroTexto 11">
            <a:extLst>
              <a:ext uri="{FF2B5EF4-FFF2-40B4-BE49-F238E27FC236}">
                <a16:creationId xmlns:a16="http://schemas.microsoft.com/office/drawing/2014/main" id="{17E0F5E1-1848-0C45-A80B-8552DCD652C0}"/>
              </a:ext>
            </a:extLst>
          </p:cNvPr>
          <p:cNvSpPr txBox="1"/>
          <p:nvPr/>
        </p:nvSpPr>
        <p:spPr>
          <a:xfrm>
            <a:off x="299368" y="2809299"/>
            <a:ext cx="86597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1. El _____________ era un _____________ no muy _____________. </a:t>
            </a:r>
          </a:p>
        </p:txBody>
      </p:sp>
      <p:sp>
        <p:nvSpPr>
          <p:cNvPr id="13" name="CuadroTexto 12">
            <a:extLst>
              <a:ext uri="{FF2B5EF4-FFF2-40B4-BE49-F238E27FC236}">
                <a16:creationId xmlns:a16="http://schemas.microsoft.com/office/drawing/2014/main" id="{21D3BE19-7239-2A49-91BA-9E964AFC6726}"/>
              </a:ext>
            </a:extLst>
          </p:cNvPr>
          <p:cNvSpPr txBox="1"/>
          <p:nvPr/>
        </p:nvSpPr>
        <p:spPr>
          <a:xfrm>
            <a:off x="299368" y="4246653"/>
            <a:ext cx="95718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_____________ bastante _____________ pero _____________. </a:t>
            </a:r>
          </a:p>
        </p:txBody>
      </p:sp>
      <p:sp>
        <p:nvSpPr>
          <p:cNvPr id="14" name="CuadroTexto 13">
            <a:extLst>
              <a:ext uri="{FF2B5EF4-FFF2-40B4-BE49-F238E27FC236}">
                <a16:creationId xmlns:a16="http://schemas.microsoft.com/office/drawing/2014/main" id="{72CE3B73-AB97-2448-B736-5E943E2DAFA7}"/>
              </a:ext>
            </a:extLst>
          </p:cNvPr>
          <p:cNvSpPr txBox="1"/>
          <p:nvPr/>
        </p:nvSpPr>
        <p:spPr>
          <a:xfrm>
            <a:off x="299368" y="4965330"/>
            <a:ext cx="791114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4. Quería conseguir un _____________ muy _____________ .</a:t>
            </a:r>
          </a:p>
        </p:txBody>
      </p:sp>
      <p:sp>
        <p:nvSpPr>
          <p:cNvPr id="15" name="CuadroTexto 14">
            <a:extLst>
              <a:ext uri="{FF2B5EF4-FFF2-40B4-BE49-F238E27FC236}">
                <a16:creationId xmlns:a16="http://schemas.microsoft.com/office/drawing/2014/main" id="{5F082FC8-8F8B-1849-8F70-DE4F860955F7}"/>
              </a:ext>
            </a:extLst>
          </p:cNvPr>
          <p:cNvSpPr txBox="1"/>
          <p:nvPr/>
        </p:nvSpPr>
        <p:spPr>
          <a:xfrm>
            <a:off x="299368" y="5684008"/>
            <a:ext cx="109744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5. Hay una ____________ con su ___________ fuera del ____________ de San Juan.</a:t>
            </a:r>
          </a:p>
        </p:txBody>
      </p:sp>
      <p:sp>
        <p:nvSpPr>
          <p:cNvPr id="16" name="CuadroTexto 15">
            <a:extLst>
              <a:ext uri="{FF2B5EF4-FFF2-40B4-BE49-F238E27FC236}">
                <a16:creationId xmlns:a16="http://schemas.microsoft.com/office/drawing/2014/main" id="{126EA5B7-9C15-F54D-B5AB-A8553C168844}"/>
              </a:ext>
            </a:extLst>
          </p:cNvPr>
          <p:cNvSpPr txBox="1"/>
          <p:nvPr/>
        </p:nvSpPr>
        <p:spPr>
          <a:xfrm>
            <a:off x="299368" y="3527976"/>
            <a:ext cx="1083822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2. Su _____________ _____________  no era _____________ para los _____________. </a:t>
            </a:r>
          </a:p>
        </p:txBody>
      </p:sp>
      <p:sp>
        <p:nvSpPr>
          <p:cNvPr id="19" name="CuadroTexto 18">
            <a:extLst>
              <a:ext uri="{FF2B5EF4-FFF2-40B4-BE49-F238E27FC236}">
                <a16:creationId xmlns:a16="http://schemas.microsoft.com/office/drawing/2014/main" id="{6A2623E0-4C20-EA43-95BF-E8879C08150E}"/>
              </a:ext>
            </a:extLst>
          </p:cNvPr>
          <p:cNvSpPr txBox="1"/>
          <p:nvPr/>
        </p:nvSpPr>
        <p:spPr>
          <a:xfrm>
            <a:off x="921918" y="2779358"/>
            <a:ext cx="19111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protagonista</a:t>
            </a:r>
          </a:p>
        </p:txBody>
      </p:sp>
      <p:sp>
        <p:nvSpPr>
          <p:cNvPr id="20" name="CuadroTexto 19">
            <a:extLst>
              <a:ext uri="{FF2B5EF4-FFF2-40B4-BE49-F238E27FC236}">
                <a16:creationId xmlns:a16="http://schemas.microsoft.com/office/drawing/2014/main" id="{1ADAFFC0-A6FB-784E-B772-918E5D899CAC}"/>
              </a:ext>
            </a:extLst>
          </p:cNvPr>
          <p:cNvSpPr txBox="1"/>
          <p:nvPr/>
        </p:nvSpPr>
        <p:spPr>
          <a:xfrm>
            <a:off x="4123492" y="2775308"/>
            <a:ext cx="122822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hidalgo</a:t>
            </a:r>
          </a:p>
        </p:txBody>
      </p:sp>
      <p:sp>
        <p:nvSpPr>
          <p:cNvPr id="21" name="CuadroTexto 20">
            <a:extLst>
              <a:ext uri="{FF2B5EF4-FFF2-40B4-BE49-F238E27FC236}">
                <a16:creationId xmlns:a16="http://schemas.microsoft.com/office/drawing/2014/main" id="{6C06F9B8-622E-474E-A1F1-282D134CC8E6}"/>
              </a:ext>
            </a:extLst>
          </p:cNvPr>
          <p:cNvSpPr txBox="1"/>
          <p:nvPr/>
        </p:nvSpPr>
        <p:spPr>
          <a:xfrm>
            <a:off x="7245055" y="2763573"/>
            <a:ext cx="8611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hábil</a:t>
            </a:r>
          </a:p>
        </p:txBody>
      </p:sp>
      <p:sp>
        <p:nvSpPr>
          <p:cNvPr id="22" name="CuadroTexto 21">
            <a:extLst>
              <a:ext uri="{FF2B5EF4-FFF2-40B4-BE49-F238E27FC236}">
                <a16:creationId xmlns:a16="http://schemas.microsoft.com/office/drawing/2014/main" id="{B7916503-F226-E446-8F30-49D76802C210}"/>
              </a:ext>
            </a:extLst>
          </p:cNvPr>
          <p:cNvSpPr txBox="1"/>
          <p:nvPr/>
        </p:nvSpPr>
        <p:spPr>
          <a:xfrm>
            <a:off x="1334594" y="3482903"/>
            <a:ext cx="12330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espada</a:t>
            </a:r>
          </a:p>
        </p:txBody>
      </p:sp>
      <p:sp>
        <p:nvSpPr>
          <p:cNvPr id="23" name="CuadroTexto 22">
            <a:extLst>
              <a:ext uri="{FF2B5EF4-FFF2-40B4-BE49-F238E27FC236}">
                <a16:creationId xmlns:a16="http://schemas.microsoft.com/office/drawing/2014/main" id="{23A082EF-C01C-FE4E-8E30-E8F910F0F7BF}"/>
              </a:ext>
            </a:extLst>
          </p:cNvPr>
          <p:cNvSpPr txBox="1"/>
          <p:nvPr/>
        </p:nvSpPr>
        <p:spPr>
          <a:xfrm>
            <a:off x="3510583" y="3482902"/>
            <a:ext cx="7264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rota</a:t>
            </a:r>
          </a:p>
        </p:txBody>
      </p:sp>
      <p:sp>
        <p:nvSpPr>
          <p:cNvPr id="24" name="CuadroTexto 23">
            <a:extLst>
              <a:ext uri="{FF2B5EF4-FFF2-40B4-BE49-F238E27FC236}">
                <a16:creationId xmlns:a16="http://schemas.microsoft.com/office/drawing/2014/main" id="{488678AA-1CE4-A445-943F-7260139C8C46}"/>
              </a:ext>
            </a:extLst>
          </p:cNvPr>
          <p:cNvSpPr txBox="1"/>
          <p:nvPr/>
        </p:nvSpPr>
        <p:spPr>
          <a:xfrm>
            <a:off x="9084786" y="3499758"/>
            <a:ext cx="157286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combates</a:t>
            </a:r>
          </a:p>
        </p:txBody>
      </p:sp>
      <p:sp>
        <p:nvSpPr>
          <p:cNvPr id="25" name="CuadroTexto 24">
            <a:extLst>
              <a:ext uri="{FF2B5EF4-FFF2-40B4-BE49-F238E27FC236}">
                <a16:creationId xmlns:a16="http://schemas.microsoft.com/office/drawing/2014/main" id="{53CD47C1-2AFE-8244-B48D-0B198D1ED27C}"/>
              </a:ext>
            </a:extLst>
          </p:cNvPr>
          <p:cNvSpPr txBox="1"/>
          <p:nvPr/>
        </p:nvSpPr>
        <p:spPr>
          <a:xfrm>
            <a:off x="2120365" y="4247572"/>
            <a:ext cx="12394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caballo</a:t>
            </a:r>
          </a:p>
        </p:txBody>
      </p:sp>
      <p:sp>
        <p:nvSpPr>
          <p:cNvPr id="27" name="CuadroTexto 26">
            <a:extLst>
              <a:ext uri="{FF2B5EF4-FFF2-40B4-BE49-F238E27FC236}">
                <a16:creationId xmlns:a16="http://schemas.microsoft.com/office/drawing/2014/main" id="{4C33E980-166B-9649-BA0E-B23345862ADE}"/>
              </a:ext>
            </a:extLst>
          </p:cNvPr>
          <p:cNvSpPr txBox="1"/>
          <p:nvPr/>
        </p:nvSpPr>
        <p:spPr>
          <a:xfrm>
            <a:off x="5556397" y="4237403"/>
            <a:ext cx="8723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débil</a:t>
            </a:r>
          </a:p>
        </p:txBody>
      </p:sp>
      <p:sp>
        <p:nvSpPr>
          <p:cNvPr id="28" name="CuadroTexto 27">
            <a:extLst>
              <a:ext uri="{FF2B5EF4-FFF2-40B4-BE49-F238E27FC236}">
                <a16:creationId xmlns:a16="http://schemas.microsoft.com/office/drawing/2014/main" id="{25C1884C-42E1-5E47-8EB2-75B2A6F9EE4A}"/>
              </a:ext>
            </a:extLst>
          </p:cNvPr>
          <p:cNvSpPr txBox="1"/>
          <p:nvPr/>
        </p:nvSpPr>
        <p:spPr>
          <a:xfrm>
            <a:off x="3782852" y="4925110"/>
            <a:ext cx="10935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récord</a:t>
            </a:r>
          </a:p>
        </p:txBody>
      </p:sp>
      <p:sp>
        <p:nvSpPr>
          <p:cNvPr id="29" name="CuadroTexto 28">
            <a:extLst>
              <a:ext uri="{FF2B5EF4-FFF2-40B4-BE49-F238E27FC236}">
                <a16:creationId xmlns:a16="http://schemas.microsoft.com/office/drawing/2014/main" id="{EB525198-6BF4-8549-A0AA-4781BBFC043D}"/>
              </a:ext>
            </a:extLst>
          </p:cNvPr>
          <p:cNvSpPr txBox="1"/>
          <p:nvPr/>
        </p:nvSpPr>
        <p:spPr>
          <a:xfrm>
            <a:off x="6365984" y="4943699"/>
            <a:ext cx="8996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difícil</a:t>
            </a:r>
          </a:p>
        </p:txBody>
      </p:sp>
      <p:sp>
        <p:nvSpPr>
          <p:cNvPr id="31" name="CuadroTexto 30">
            <a:extLst>
              <a:ext uri="{FF2B5EF4-FFF2-40B4-BE49-F238E27FC236}">
                <a16:creationId xmlns:a16="http://schemas.microsoft.com/office/drawing/2014/main" id="{D5E13E98-A408-7A4A-8338-2F426DE15E4A}"/>
              </a:ext>
            </a:extLst>
          </p:cNvPr>
          <p:cNvSpPr txBox="1"/>
          <p:nvPr/>
        </p:nvSpPr>
        <p:spPr>
          <a:xfrm>
            <a:off x="7740703" y="5632363"/>
            <a:ext cx="12330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Alcázar</a:t>
            </a:r>
          </a:p>
        </p:txBody>
      </p:sp>
      <p:sp>
        <p:nvSpPr>
          <p:cNvPr id="32" name="CuadroTexto 31">
            <a:extLst>
              <a:ext uri="{FF2B5EF4-FFF2-40B4-BE49-F238E27FC236}">
                <a16:creationId xmlns:a16="http://schemas.microsoft.com/office/drawing/2014/main" id="{D3E04383-52F2-C543-9AC5-6F2157F54EDC}"/>
              </a:ext>
            </a:extLst>
          </p:cNvPr>
          <p:cNvSpPr txBox="1"/>
          <p:nvPr/>
        </p:nvSpPr>
        <p:spPr>
          <a:xfrm>
            <a:off x="4887829" y="5628453"/>
            <a:ext cx="96212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figura</a:t>
            </a:r>
          </a:p>
        </p:txBody>
      </p:sp>
      <p:sp>
        <p:nvSpPr>
          <p:cNvPr id="33" name="CuadroTexto 32">
            <a:extLst>
              <a:ext uri="{FF2B5EF4-FFF2-40B4-BE49-F238E27FC236}">
                <a16:creationId xmlns:a16="http://schemas.microsoft.com/office/drawing/2014/main" id="{4F297BBF-373A-FF4F-BEF5-6CECF96718EC}"/>
              </a:ext>
            </a:extLst>
          </p:cNvPr>
          <p:cNvSpPr txBox="1"/>
          <p:nvPr/>
        </p:nvSpPr>
        <p:spPr>
          <a:xfrm>
            <a:off x="6432828" y="3502154"/>
            <a:ext cx="5741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útil</a:t>
            </a:r>
          </a:p>
        </p:txBody>
      </p:sp>
      <p:sp>
        <p:nvSpPr>
          <p:cNvPr id="34" name="CuadroTexto 33">
            <a:extLst>
              <a:ext uri="{FF2B5EF4-FFF2-40B4-BE49-F238E27FC236}">
                <a16:creationId xmlns:a16="http://schemas.microsoft.com/office/drawing/2014/main" id="{D0A9419D-5D86-1E49-94D8-B6121FC5BBCA}"/>
              </a:ext>
            </a:extLst>
          </p:cNvPr>
          <p:cNvSpPr txBox="1"/>
          <p:nvPr/>
        </p:nvSpPr>
        <p:spPr>
          <a:xfrm>
            <a:off x="8106188" y="4247572"/>
            <a:ext cx="8675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dócil</a:t>
            </a:r>
          </a:p>
        </p:txBody>
      </p:sp>
      <p:sp>
        <p:nvSpPr>
          <p:cNvPr id="35" name="CuadroTexto 34">
            <a:extLst>
              <a:ext uri="{FF2B5EF4-FFF2-40B4-BE49-F238E27FC236}">
                <a16:creationId xmlns:a16="http://schemas.microsoft.com/office/drawing/2014/main" id="{52B625C1-9272-4C4A-B101-0E2680522329}"/>
              </a:ext>
            </a:extLst>
          </p:cNvPr>
          <p:cNvSpPr txBox="1"/>
          <p:nvPr/>
        </p:nvSpPr>
        <p:spPr>
          <a:xfrm>
            <a:off x="2020979" y="5634693"/>
            <a:ext cx="14382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escultura</a:t>
            </a:r>
          </a:p>
        </p:txBody>
      </p:sp>
      <p:sp>
        <p:nvSpPr>
          <p:cNvPr id="3" name="CuadroTexto 2">
            <a:extLst>
              <a:ext uri="{FF2B5EF4-FFF2-40B4-BE49-F238E27FC236}">
                <a16:creationId xmlns:a16="http://schemas.microsoft.com/office/drawing/2014/main" id="{5A06E36A-EDDE-0040-9800-9BC0B037CDB9}"/>
              </a:ext>
            </a:extLst>
          </p:cNvPr>
          <p:cNvSpPr txBox="1"/>
          <p:nvPr/>
        </p:nvSpPr>
        <p:spPr>
          <a:xfrm>
            <a:off x="6815786" y="3120856"/>
            <a:ext cx="18678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*hábil = skillful</a:t>
            </a:r>
          </a:p>
        </p:txBody>
      </p:sp>
      <p:sp>
        <p:nvSpPr>
          <p:cNvPr id="36" name="CuadroTexto 35">
            <a:extLst>
              <a:ext uri="{FF2B5EF4-FFF2-40B4-BE49-F238E27FC236}">
                <a16:creationId xmlns:a16="http://schemas.microsoft.com/office/drawing/2014/main" id="{AD021B15-A235-4845-8D3B-A4669E8AA4E3}"/>
              </a:ext>
            </a:extLst>
          </p:cNvPr>
          <p:cNvSpPr txBox="1"/>
          <p:nvPr/>
        </p:nvSpPr>
        <p:spPr>
          <a:xfrm>
            <a:off x="753019" y="3846815"/>
            <a:ext cx="22910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*espada = sword</a:t>
            </a:r>
          </a:p>
        </p:txBody>
      </p:sp>
      <p:sp>
        <p:nvSpPr>
          <p:cNvPr id="37" name="CuadroTexto 36">
            <a:extLst>
              <a:ext uri="{FF2B5EF4-FFF2-40B4-BE49-F238E27FC236}">
                <a16:creationId xmlns:a16="http://schemas.microsoft.com/office/drawing/2014/main" id="{05992721-D319-1F47-AE96-9F8B3DB701EC}"/>
              </a:ext>
            </a:extLst>
          </p:cNvPr>
          <p:cNvSpPr txBox="1"/>
          <p:nvPr/>
        </p:nvSpPr>
        <p:spPr>
          <a:xfrm>
            <a:off x="2991169" y="3835728"/>
            <a:ext cx="2249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*roto/a = broken</a:t>
            </a:r>
          </a:p>
        </p:txBody>
      </p:sp>
      <p:sp>
        <p:nvSpPr>
          <p:cNvPr id="39" name="CuadroTexto 38">
            <a:extLst>
              <a:ext uri="{FF2B5EF4-FFF2-40B4-BE49-F238E27FC236}">
                <a16:creationId xmlns:a16="http://schemas.microsoft.com/office/drawing/2014/main" id="{1C43C63B-9F83-C846-994D-1D031513AF48}"/>
              </a:ext>
            </a:extLst>
          </p:cNvPr>
          <p:cNvSpPr txBox="1"/>
          <p:nvPr/>
        </p:nvSpPr>
        <p:spPr>
          <a:xfrm>
            <a:off x="7690548" y="4593162"/>
            <a:ext cx="1984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*dócil = docile</a:t>
            </a:r>
          </a:p>
        </p:txBody>
      </p:sp>
      <p:sp>
        <p:nvSpPr>
          <p:cNvPr id="40" name="CuadroTexto 39">
            <a:extLst>
              <a:ext uri="{FF2B5EF4-FFF2-40B4-BE49-F238E27FC236}">
                <a16:creationId xmlns:a16="http://schemas.microsoft.com/office/drawing/2014/main" id="{A918A5F0-3CB2-3940-80BD-FDF34736AA68}"/>
              </a:ext>
            </a:extLst>
          </p:cNvPr>
          <p:cNvSpPr txBox="1"/>
          <p:nvPr/>
        </p:nvSpPr>
        <p:spPr>
          <a:xfrm>
            <a:off x="1353904" y="5988818"/>
            <a:ext cx="27863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*escultura= sculpture</a:t>
            </a:r>
          </a:p>
        </p:txBody>
      </p:sp>
      <p:sp>
        <p:nvSpPr>
          <p:cNvPr id="41" name="CuadroTexto 40">
            <a:extLst>
              <a:ext uri="{FF2B5EF4-FFF2-40B4-BE49-F238E27FC236}">
                <a16:creationId xmlns:a16="http://schemas.microsoft.com/office/drawing/2014/main" id="{EF11E04D-5FB0-304F-8B93-5526F08EA48C}"/>
              </a:ext>
            </a:extLst>
          </p:cNvPr>
          <p:cNvSpPr txBox="1"/>
          <p:nvPr/>
        </p:nvSpPr>
        <p:spPr>
          <a:xfrm>
            <a:off x="7059391" y="5980944"/>
            <a:ext cx="23022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*alcázar= fortress</a:t>
            </a:r>
          </a:p>
        </p:txBody>
      </p:sp>
      <p:sp>
        <p:nvSpPr>
          <p:cNvPr id="42" name="CuadroTexto 41">
            <a:extLst>
              <a:ext uri="{FF2B5EF4-FFF2-40B4-BE49-F238E27FC236}">
                <a16:creationId xmlns:a16="http://schemas.microsoft.com/office/drawing/2014/main" id="{87E6B86D-0EE8-044F-A165-D32138BE3FCF}"/>
              </a:ext>
            </a:extLst>
          </p:cNvPr>
          <p:cNvSpPr txBox="1"/>
          <p:nvPr/>
        </p:nvSpPr>
        <p:spPr>
          <a:xfrm>
            <a:off x="3782852" y="3117051"/>
            <a:ext cx="27622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*hidalgo= nobleman</a:t>
            </a:r>
          </a:p>
        </p:txBody>
      </p:sp>
      <p:pic>
        <p:nvPicPr>
          <p:cNvPr id="5" name="Imagen 4">
            <a:extLst>
              <a:ext uri="{FF2B5EF4-FFF2-40B4-BE49-F238E27FC236}">
                <a16:creationId xmlns:a16="http://schemas.microsoft.com/office/drawing/2014/main" id="{1E7CC723-A226-C84B-A9E4-562CBF7DD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657707" y="2457340"/>
            <a:ext cx="1285632" cy="867128"/>
          </a:xfrm>
          <a:prstGeom prst="rect">
            <a:avLst/>
          </a:prstGeom>
        </p:spPr>
      </p:pic>
      <p:pic>
        <p:nvPicPr>
          <p:cNvPr id="18" name="Imagen 17">
            <a:extLst>
              <a:ext uri="{FF2B5EF4-FFF2-40B4-BE49-F238E27FC236}">
                <a16:creationId xmlns:a16="http://schemas.microsoft.com/office/drawing/2014/main" id="{F0FC9205-9E4B-7E4A-BC4F-2F48ECCA06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81710" y="3984685"/>
            <a:ext cx="1329730" cy="1622631"/>
          </a:xfrm>
          <a:prstGeom prst="rect">
            <a:avLst/>
          </a:prstGeom>
        </p:spPr>
      </p:pic>
      <p:sp>
        <p:nvSpPr>
          <p:cNvPr id="44" name="Action Button: Custom 4">
            <a:hlinkClick r:id="" action="ppaction://noaction" highlightClick="1">
              <a:snd r:embed="rId6" name="1 El protagonista era.wav"/>
            </a:hlinkClick>
            <a:extLst>
              <a:ext uri="{FF2B5EF4-FFF2-40B4-BE49-F238E27FC236}">
                <a16:creationId xmlns:a16="http://schemas.microsoft.com/office/drawing/2014/main" id="{487E87BD-93B2-A14E-9466-D667F2CD303E}"/>
              </a:ext>
            </a:extLst>
          </p:cNvPr>
          <p:cNvSpPr/>
          <p:nvPr/>
        </p:nvSpPr>
        <p:spPr>
          <a:xfrm>
            <a:off x="228599" y="28614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5">
            <a:hlinkClick r:id="" action="ppaction://noaction" highlightClick="1">
              <a:snd r:embed="rId7" name="2 Su espada.wav"/>
            </a:hlinkClick>
            <a:extLst>
              <a:ext uri="{FF2B5EF4-FFF2-40B4-BE49-F238E27FC236}">
                <a16:creationId xmlns:a16="http://schemas.microsoft.com/office/drawing/2014/main" id="{22CD4BBD-4E2E-274C-A85E-9978E22878FB}"/>
              </a:ext>
            </a:extLst>
          </p:cNvPr>
          <p:cNvSpPr/>
          <p:nvPr/>
        </p:nvSpPr>
        <p:spPr>
          <a:xfrm>
            <a:off x="228599" y="3546041"/>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6">
            <a:hlinkClick r:id="" action="ppaction://noaction" highlightClick="1">
              <a:snd r:embed="rId8" name="3 Teni%CC%81a un.wav"/>
            </a:hlinkClick>
            <a:extLst>
              <a:ext uri="{FF2B5EF4-FFF2-40B4-BE49-F238E27FC236}">
                <a16:creationId xmlns:a16="http://schemas.microsoft.com/office/drawing/2014/main" id="{3DB4554B-2FE7-8748-9E57-4E0DD65E78A9}"/>
              </a:ext>
            </a:extLst>
          </p:cNvPr>
          <p:cNvSpPr/>
          <p:nvPr/>
        </p:nvSpPr>
        <p:spPr>
          <a:xfrm>
            <a:off x="228599" y="42466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7">
            <a:hlinkClick r:id="" action="ppaction://noaction" highlightClick="1">
              <a:snd r:embed="rId9" name="4 Queri%CC%81a conseguir.wav"/>
            </a:hlinkClick>
            <a:extLst>
              <a:ext uri="{FF2B5EF4-FFF2-40B4-BE49-F238E27FC236}">
                <a16:creationId xmlns:a16="http://schemas.microsoft.com/office/drawing/2014/main" id="{69BA7ACD-3A1B-AF4B-B4A6-9770C139DB77}"/>
              </a:ext>
            </a:extLst>
          </p:cNvPr>
          <p:cNvSpPr/>
          <p:nvPr/>
        </p:nvSpPr>
        <p:spPr>
          <a:xfrm>
            <a:off x="228599" y="4965330"/>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8">
            <a:hlinkClick r:id="" action="ppaction://noaction" highlightClick="1">
              <a:snd r:embed="rId10" name="5 Hay una escultura.wav"/>
            </a:hlinkClick>
            <a:extLst>
              <a:ext uri="{FF2B5EF4-FFF2-40B4-BE49-F238E27FC236}">
                <a16:creationId xmlns:a16="http://schemas.microsoft.com/office/drawing/2014/main" id="{7E3918E9-C1DC-304F-A519-B65C37521547}"/>
              </a:ext>
            </a:extLst>
          </p:cNvPr>
          <p:cNvSpPr/>
          <p:nvPr/>
        </p:nvSpPr>
        <p:spPr>
          <a:xfrm>
            <a:off x="228599" y="5669486"/>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28572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9" grpId="0"/>
      <p:bldP spid="20" grpId="0"/>
      <p:bldP spid="21" grpId="0"/>
      <p:bldP spid="22" grpId="0"/>
      <p:bldP spid="23" grpId="0"/>
      <p:bldP spid="24" grpId="0"/>
      <p:bldP spid="25" grpId="0"/>
      <p:bldP spid="27" grpId="0"/>
      <p:bldP spid="28" grpId="0"/>
      <p:bldP spid="29" grpId="0"/>
      <p:bldP spid="31" grpId="0"/>
      <p:bldP spid="32" grpId="0"/>
      <p:bldP spid="33" grpId="0"/>
      <p:bldP spid="34" grpId="0"/>
      <p:bldP spid="35" grpId="0"/>
      <p:bldP spid="3" grpId="0"/>
      <p:bldP spid="36" grpId="0"/>
      <p:bldP spid="37" grpId="0"/>
      <p:bldP spid="39" grpId="0"/>
      <p:bldP spid="40" grpId="0"/>
      <p:bldP spid="41"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133349" y="1187038"/>
            <a:ext cx="10153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a:ea typeface="+mn-ea"/>
                <a:cs typeface="+mn-cs"/>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28599" y="1611844"/>
            <a:ext cx="11712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vowel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be no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323849" y="2073509"/>
            <a:ext cx="117120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consonant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except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1" i="0" u="none" strike="noStrike" kern="1200" cap="none" spc="0" normalizeH="0" baseline="0" noProof="0" dirty="0">
                <a:ln>
                  <a:noFill/>
                </a:ln>
                <a:solidFill>
                  <a:srgbClr val="E56700"/>
                </a:solidFill>
                <a:effectLst/>
                <a:uLnTx/>
                <a:uFillTx/>
                <a:latin typeface="Century Gothic"/>
                <a:ea typeface="+mn-ea"/>
                <a:cs typeface="+mn-cs"/>
              </a:rPr>
              <a:t>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1" i="0" u="none" strike="noStrike" kern="1200" cap="none" spc="0" normalizeH="0" baseline="0" noProof="0" dirty="0">
                <a:ln>
                  <a:noFill/>
                </a:ln>
                <a:solidFill>
                  <a:srgbClr val="E56700"/>
                </a:solidFill>
                <a:effectLst/>
                <a:uLnTx/>
                <a:uFillTx/>
                <a:latin typeface="Century Gothic"/>
                <a:ea typeface="+mn-ea"/>
                <a:cs typeface="+mn-cs"/>
              </a:rPr>
              <a:t>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be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17053" y="2946655"/>
            <a:ext cx="20648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¡Ahora tú! </a:t>
            </a:r>
          </a:p>
        </p:txBody>
      </p:sp>
      <p:sp>
        <p:nvSpPr>
          <p:cNvPr id="33" name="CuadroTexto 32">
            <a:extLst>
              <a:ext uri="{FF2B5EF4-FFF2-40B4-BE49-F238E27FC236}">
                <a16:creationId xmlns:a16="http://schemas.microsoft.com/office/drawing/2014/main" id="{E45A7B8D-0496-6E4B-B7BC-82C102D7A4E5}"/>
              </a:ext>
            </a:extLst>
          </p:cNvPr>
          <p:cNvSpPr txBox="1"/>
          <p:nvPr/>
        </p:nvSpPr>
        <p:spPr>
          <a:xfrm>
            <a:off x="228598" y="3435705"/>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A lee sus frases a estudiante B.</a:t>
            </a:r>
          </a:p>
        </p:txBody>
      </p:sp>
      <p:sp>
        <p:nvSpPr>
          <p:cNvPr id="34" name="CuadroTexto 33">
            <a:extLst>
              <a:ext uri="{FF2B5EF4-FFF2-40B4-BE49-F238E27FC236}">
                <a16:creationId xmlns:a16="http://schemas.microsoft.com/office/drawing/2014/main" id="{F8BA0640-45FB-3A4F-B033-B5FD2B73355C}"/>
              </a:ext>
            </a:extLst>
          </p:cNvPr>
          <p:cNvSpPr txBox="1"/>
          <p:nvPr/>
        </p:nvSpPr>
        <p:spPr>
          <a:xfrm>
            <a:off x="228598" y="3924755"/>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 escucha y escribe las palabras. ¡Debes pensar en las tildes!</a:t>
            </a:r>
          </a:p>
        </p:txBody>
      </p:sp>
      <p:sp>
        <p:nvSpPr>
          <p:cNvPr id="35" name="CuadroTexto 34">
            <a:extLst>
              <a:ext uri="{FF2B5EF4-FFF2-40B4-BE49-F238E27FC236}">
                <a16:creationId xmlns:a16="http://schemas.microsoft.com/office/drawing/2014/main" id="{AAADB8EC-1491-FA4C-AEBB-1AA798833653}"/>
              </a:ext>
            </a:extLst>
          </p:cNvPr>
          <p:cNvSpPr txBox="1"/>
          <p:nvPr/>
        </p:nvSpPr>
        <p:spPr>
          <a:xfrm>
            <a:off x="228598" y="5571598"/>
            <a:ext cx="41408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enemigo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bastante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débil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3" name="Llamada ovalada 2">
            <a:extLst>
              <a:ext uri="{FF2B5EF4-FFF2-40B4-BE49-F238E27FC236}">
                <a16:creationId xmlns:a16="http://schemas.microsoft.com/office/drawing/2014/main" id="{BCBAEF39-A27C-0248-A518-210B3CAE0EE9}"/>
              </a:ext>
            </a:extLst>
          </p:cNvPr>
          <p:cNvSpPr/>
          <p:nvPr/>
        </p:nvSpPr>
        <p:spPr>
          <a:xfrm>
            <a:off x="4152276" y="4616970"/>
            <a:ext cx="2496881" cy="1154683"/>
          </a:xfrm>
          <a:prstGeom prst="wedgeEllipseCallout">
            <a:avLst>
              <a:gd name="adj1" fmla="val -46199"/>
              <a:gd name="adj2" fmla="val 475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El enemigo es bastante débil.</a:t>
            </a:r>
          </a:p>
        </p:txBody>
      </p:sp>
      <p:sp>
        <p:nvSpPr>
          <p:cNvPr id="36" name="CuadroTexto 35">
            <a:extLst>
              <a:ext uri="{FF2B5EF4-FFF2-40B4-BE49-F238E27FC236}">
                <a16:creationId xmlns:a16="http://schemas.microsoft.com/office/drawing/2014/main" id="{606027BB-C14C-3247-84A9-B5B40B0CD5B7}"/>
              </a:ext>
            </a:extLst>
          </p:cNvPr>
          <p:cNvSpPr txBox="1"/>
          <p:nvPr/>
        </p:nvSpPr>
        <p:spPr>
          <a:xfrm>
            <a:off x="228598" y="4413465"/>
            <a:ext cx="135165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Ejemplo:</a:t>
            </a:r>
          </a:p>
        </p:txBody>
      </p:sp>
      <p:sp>
        <p:nvSpPr>
          <p:cNvPr id="37" name="CuadroTexto 36">
            <a:extLst>
              <a:ext uri="{FF2B5EF4-FFF2-40B4-BE49-F238E27FC236}">
                <a16:creationId xmlns:a16="http://schemas.microsoft.com/office/drawing/2014/main" id="{A494D587-49F1-3349-A040-C2BE37419193}"/>
              </a:ext>
            </a:extLst>
          </p:cNvPr>
          <p:cNvSpPr txBox="1"/>
          <p:nvPr/>
        </p:nvSpPr>
        <p:spPr>
          <a:xfrm>
            <a:off x="205803" y="4888745"/>
            <a:ext cx="189186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Estudiante A</a:t>
            </a:r>
          </a:p>
        </p:txBody>
      </p:sp>
      <p:sp>
        <p:nvSpPr>
          <p:cNvPr id="38" name="CuadroTexto 37">
            <a:extLst>
              <a:ext uri="{FF2B5EF4-FFF2-40B4-BE49-F238E27FC236}">
                <a16:creationId xmlns:a16="http://schemas.microsoft.com/office/drawing/2014/main" id="{952D7C50-C573-8549-BF06-5BF0A57FEAB2}"/>
              </a:ext>
            </a:extLst>
          </p:cNvPr>
          <p:cNvSpPr txBox="1"/>
          <p:nvPr/>
        </p:nvSpPr>
        <p:spPr>
          <a:xfrm>
            <a:off x="6925462" y="4784491"/>
            <a:ext cx="19976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39" name="CuadroTexto 38">
            <a:extLst>
              <a:ext uri="{FF2B5EF4-FFF2-40B4-BE49-F238E27FC236}">
                <a16:creationId xmlns:a16="http://schemas.microsoft.com/office/drawing/2014/main" id="{72631AC5-4470-3F40-B79D-19BBA8985E62}"/>
              </a:ext>
            </a:extLst>
          </p:cNvPr>
          <p:cNvSpPr txBox="1"/>
          <p:nvPr/>
        </p:nvSpPr>
        <p:spPr>
          <a:xfrm>
            <a:off x="6925462" y="5571598"/>
            <a:ext cx="47387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5" name="CuadroTexto 4">
            <a:extLst>
              <a:ext uri="{FF2B5EF4-FFF2-40B4-BE49-F238E27FC236}">
                <a16:creationId xmlns:a16="http://schemas.microsoft.com/office/drawing/2014/main" id="{2AD990B6-885D-1B46-9712-72CFD313CD49}"/>
              </a:ext>
            </a:extLst>
          </p:cNvPr>
          <p:cNvSpPr txBox="1"/>
          <p:nvPr/>
        </p:nvSpPr>
        <p:spPr>
          <a:xfrm>
            <a:off x="7460479" y="5553986"/>
            <a:ext cx="13003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enemigo</a:t>
            </a:r>
          </a:p>
        </p:txBody>
      </p:sp>
      <p:sp>
        <p:nvSpPr>
          <p:cNvPr id="40" name="CuadroTexto 39">
            <a:extLst>
              <a:ext uri="{FF2B5EF4-FFF2-40B4-BE49-F238E27FC236}">
                <a16:creationId xmlns:a16="http://schemas.microsoft.com/office/drawing/2014/main" id="{15DDEA97-874B-5B4C-A1BB-731413E6CBAB}"/>
              </a:ext>
            </a:extLst>
          </p:cNvPr>
          <p:cNvSpPr txBox="1"/>
          <p:nvPr/>
        </p:nvSpPr>
        <p:spPr>
          <a:xfrm>
            <a:off x="9037140" y="5553986"/>
            <a:ext cx="1277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bastante</a:t>
            </a:r>
          </a:p>
        </p:txBody>
      </p:sp>
      <p:sp>
        <p:nvSpPr>
          <p:cNvPr id="41" name="CuadroTexto 40">
            <a:extLst>
              <a:ext uri="{FF2B5EF4-FFF2-40B4-BE49-F238E27FC236}">
                <a16:creationId xmlns:a16="http://schemas.microsoft.com/office/drawing/2014/main" id="{B6678F97-0E0A-4441-A67A-A0E1FEC1C8FF}"/>
              </a:ext>
            </a:extLst>
          </p:cNvPr>
          <p:cNvSpPr txBox="1"/>
          <p:nvPr/>
        </p:nvSpPr>
        <p:spPr>
          <a:xfrm>
            <a:off x="10490365" y="5553986"/>
            <a:ext cx="8098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débil</a:t>
            </a:r>
          </a:p>
        </p:txBody>
      </p:sp>
      <p:pic>
        <p:nvPicPr>
          <p:cNvPr id="17" name="Imagen 16">
            <a:extLst>
              <a:ext uri="{FF2B5EF4-FFF2-40B4-BE49-F238E27FC236}">
                <a16:creationId xmlns:a16="http://schemas.microsoft.com/office/drawing/2014/main" id="{176110CF-C78D-8C44-B5F7-935A40BF3C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8644" y="4338514"/>
            <a:ext cx="1277914" cy="1017827"/>
          </a:xfrm>
          <a:prstGeom prst="rect">
            <a:avLst/>
          </a:prstGeom>
        </p:spPr>
      </p:pic>
      <p:pic>
        <p:nvPicPr>
          <p:cNvPr id="15" name="Imagen 14">
            <a:extLst>
              <a:ext uri="{FF2B5EF4-FFF2-40B4-BE49-F238E27FC236}">
                <a16:creationId xmlns:a16="http://schemas.microsoft.com/office/drawing/2014/main" id="{17866D63-CCFD-2045-A875-F47FA0052A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9157" y="2642150"/>
            <a:ext cx="1033378" cy="1203468"/>
          </a:xfrm>
          <a:prstGeom prst="rect">
            <a:avLst/>
          </a:prstGeom>
        </p:spPr>
      </p:pic>
      <p:sp>
        <p:nvSpPr>
          <p:cNvPr id="16" name="CuadroTexto 15">
            <a:extLst>
              <a:ext uri="{FF2B5EF4-FFF2-40B4-BE49-F238E27FC236}">
                <a16:creationId xmlns:a16="http://schemas.microsoft.com/office/drawing/2014/main" id="{2A533578-5303-0249-816B-131C61E4EDD2}"/>
              </a:ext>
            </a:extLst>
          </p:cNvPr>
          <p:cNvSpPr txBox="1"/>
          <p:nvPr/>
        </p:nvSpPr>
        <p:spPr>
          <a:xfrm>
            <a:off x="8847447" y="2668559"/>
            <a:ext cx="81464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7200" b="1" i="0" u="none" strike="noStrike" kern="1200" cap="none" spc="0" normalizeH="0" baseline="0" noProof="0" dirty="0">
                <a:ln>
                  <a:noFill/>
                </a:ln>
                <a:solidFill>
                  <a:srgbClr val="ED7D31"/>
                </a:solidFill>
                <a:effectLst/>
                <a:uLnTx/>
                <a:uFillTx/>
                <a:latin typeface="Century Gothic"/>
                <a:ea typeface="+mn-ea"/>
                <a:cs typeface="+mn-cs"/>
              </a:rPr>
              <a:t>á</a:t>
            </a:r>
          </a:p>
        </p:txBody>
      </p:sp>
    </p:spTree>
    <p:extLst>
      <p:ext uri="{BB962C8B-B14F-4D97-AF65-F5344CB8AC3E}">
        <p14:creationId xmlns:p14="http://schemas.microsoft.com/office/powerpoint/2010/main" val="153443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3" grpId="0"/>
      <p:bldP spid="34" grpId="0"/>
      <p:bldP spid="35" grpId="0"/>
      <p:bldP spid="3" grpId="0" animBg="1"/>
      <p:bldP spid="36" grpId="0"/>
      <p:bldP spid="37" grpId="0"/>
      <p:bldP spid="38" grpId="0"/>
      <p:bldP spid="39" grpId="0"/>
      <p:bldP spid="5" grpId="0"/>
      <p:bldP spid="40" grpId="0"/>
      <p:bldP spid="41"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CuadroTexto 25">
            <a:extLst>
              <a:ext uri="{FF2B5EF4-FFF2-40B4-BE49-F238E27FC236}">
                <a16:creationId xmlns:a16="http://schemas.microsoft.com/office/drawing/2014/main" id="{66AC81C6-796A-C04F-A298-22DB16F949BF}"/>
              </a:ext>
            </a:extLst>
          </p:cNvPr>
          <p:cNvSpPr txBox="1"/>
          <p:nvPr/>
        </p:nvSpPr>
        <p:spPr>
          <a:xfrm>
            <a:off x="455544" y="726038"/>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túnel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entonces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encontró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gigante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7" name="CuadroTexto 26">
            <a:extLst>
              <a:ext uri="{FF2B5EF4-FFF2-40B4-BE49-F238E27FC236}">
                <a16:creationId xmlns:a16="http://schemas.microsoft.com/office/drawing/2014/main" id="{53F7C260-C741-9247-8009-B721B836455D}"/>
              </a:ext>
            </a:extLst>
          </p:cNvPr>
          <p:cNvSpPr txBox="1"/>
          <p:nvPr/>
        </p:nvSpPr>
        <p:spPr>
          <a:xfrm>
            <a:off x="6542552" y="4793215"/>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estatua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ángel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mármol.</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CuadroTexto 29">
            <a:extLst>
              <a:ext uri="{FF2B5EF4-FFF2-40B4-BE49-F238E27FC236}">
                <a16:creationId xmlns:a16="http://schemas.microsoft.com/office/drawing/2014/main" id="{351285DD-4ACB-3E41-8700-90D4A3F4262B}"/>
              </a:ext>
            </a:extLst>
          </p:cNvPr>
          <p:cNvSpPr txBox="1"/>
          <p:nvPr/>
        </p:nvSpPr>
        <p:spPr>
          <a:xfrm>
            <a:off x="455544" y="1354344"/>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nombre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no era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fácil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46" name="CuadroTexto 45">
            <a:extLst>
              <a:ext uri="{FF2B5EF4-FFF2-40B4-BE49-F238E27FC236}">
                <a16:creationId xmlns:a16="http://schemas.microsoft.com/office/drawing/2014/main" id="{F4993949-43A1-9A4E-9CBD-5750B94DDE2D}"/>
              </a:ext>
            </a:extLst>
          </p:cNvPr>
          <p:cNvSpPr txBox="1"/>
          <p:nvPr/>
        </p:nvSpPr>
        <p:spPr>
          <a:xfrm>
            <a:off x="6542552" y="41476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vivienda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había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césped</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7" name="CuadroTexto 46">
            <a:extLst>
              <a:ext uri="{FF2B5EF4-FFF2-40B4-BE49-F238E27FC236}">
                <a16:creationId xmlns:a16="http://schemas.microsoft.com/office/drawing/2014/main" id="{0A5624CB-AA94-5242-B4E4-B61BE1A3F360}"/>
              </a:ext>
            </a:extLst>
          </p:cNvPr>
          <p:cNvSpPr txBox="1"/>
          <p:nvPr/>
        </p:nvSpPr>
        <p:spPr>
          <a:xfrm>
            <a:off x="455543" y="2610956"/>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líder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grupo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porque era muy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ágil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8" name="CuadroTexto 47">
            <a:extLst>
              <a:ext uri="{FF2B5EF4-FFF2-40B4-BE49-F238E27FC236}">
                <a16:creationId xmlns:a16="http://schemas.microsoft.com/office/drawing/2014/main" id="{92A795F8-02AD-E344-90FF-6561FD789B36}"/>
              </a:ext>
            </a:extLst>
          </p:cNvPr>
          <p:cNvSpPr txBox="1"/>
          <p:nvPr/>
        </p:nvSpPr>
        <p:spPr>
          <a:xfrm>
            <a:off x="455544" y="1982650"/>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carácter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muy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fuerte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unos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bíceps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enormes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51" name="CuadroTexto 50">
            <a:extLst>
              <a:ext uri="{FF2B5EF4-FFF2-40B4-BE49-F238E27FC236}">
                <a16:creationId xmlns:a16="http://schemas.microsoft.com/office/drawing/2014/main" id="{5DD5BCF6-F11A-6944-A9F0-D9887711FAC7}"/>
              </a:ext>
            </a:extLst>
          </p:cNvPr>
          <p:cNvSpPr txBox="1"/>
          <p:nvPr/>
        </p:nvSpPr>
        <p:spPr>
          <a:xfrm>
            <a:off x="6542552" y="3483156"/>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Cádiz</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para visitar a la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dama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52" name="CuadroTexto 51">
            <a:extLst>
              <a:ext uri="{FF2B5EF4-FFF2-40B4-BE49-F238E27FC236}">
                <a16:creationId xmlns:a16="http://schemas.microsoft.com/office/drawing/2014/main" id="{7AC714CF-88D3-0C44-BC08-E9A037A87BE2}"/>
              </a:ext>
            </a:extLst>
          </p:cNvPr>
          <p:cNvSpPr txBox="1"/>
          <p:nvPr/>
        </p:nvSpPr>
        <p:spPr>
          <a:xfrm>
            <a:off x="6542552" y="5478232"/>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monumento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era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maravilloso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pero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frágil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5544" y="4830067"/>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__________ de un __________ de __________</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5544" y="4168634"/>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55544" y="35072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55544" y="54915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_____________ era _____________ pero __________.</a:t>
            </a:r>
          </a:p>
        </p:txBody>
      </p:sp>
      <p:sp>
        <p:nvSpPr>
          <p:cNvPr id="3" name="CuadroTexto 2">
            <a:extLst>
              <a:ext uri="{FF2B5EF4-FFF2-40B4-BE49-F238E27FC236}">
                <a16:creationId xmlns:a16="http://schemas.microsoft.com/office/drawing/2014/main" id="{27B384AF-8167-AA48-A08F-6A3D0FE753B1}"/>
              </a:ext>
            </a:extLst>
          </p:cNvPr>
          <p:cNvSpPr txBox="1"/>
          <p:nvPr/>
        </p:nvSpPr>
        <p:spPr>
          <a:xfrm>
            <a:off x="1156072" y="3188535"/>
            <a:ext cx="3467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0" name="CuadroTexto 19">
            <a:extLst>
              <a:ext uri="{FF2B5EF4-FFF2-40B4-BE49-F238E27FC236}">
                <a16:creationId xmlns:a16="http://schemas.microsoft.com/office/drawing/2014/main" id="{9C702829-215D-434F-95CD-F36D03790E67}"/>
              </a:ext>
            </a:extLst>
          </p:cNvPr>
          <p:cNvSpPr txBox="1"/>
          <p:nvPr/>
        </p:nvSpPr>
        <p:spPr>
          <a:xfrm>
            <a:off x="7274401" y="3188535"/>
            <a:ext cx="3467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07647"/>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1360751"/>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2666958"/>
            <a:ext cx="51196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2013855"/>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 muy __________ y unos __________ __________.</a:t>
            </a:r>
          </a:p>
        </p:txBody>
      </p:sp>
    </p:spTree>
    <p:extLst>
      <p:ext uri="{BB962C8B-B14F-4D97-AF65-F5344CB8AC3E}">
        <p14:creationId xmlns:p14="http://schemas.microsoft.com/office/powerpoint/2010/main" val="3949554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1020" y="3484167"/>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__________ de un __________ de __________</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1020" y="2132232"/>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63759" y="780297"/>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63759" y="4836101"/>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_____________ era _____________ pero __________.</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54684"/>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2128305"/>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4875548"/>
            <a:ext cx="51196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3501926"/>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 muy __________ y unos __________ __________.</a:t>
            </a:r>
          </a:p>
        </p:txBody>
      </p:sp>
      <p:sp>
        <p:nvSpPr>
          <p:cNvPr id="4" name="CuadroTexto 3">
            <a:extLst>
              <a:ext uri="{FF2B5EF4-FFF2-40B4-BE49-F238E27FC236}">
                <a16:creationId xmlns:a16="http://schemas.microsoft.com/office/drawing/2014/main" id="{70DBEDB9-1475-0E4C-8FC0-E8AEE2CC7718}"/>
              </a:ext>
            </a:extLst>
          </p:cNvPr>
          <p:cNvSpPr txBox="1"/>
          <p:nvPr/>
        </p:nvSpPr>
        <p:spPr>
          <a:xfrm>
            <a:off x="2283352" y="755381"/>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Cádiz</a:t>
            </a:r>
          </a:p>
        </p:txBody>
      </p:sp>
      <p:sp>
        <p:nvSpPr>
          <p:cNvPr id="31" name="CuadroTexto 30">
            <a:extLst>
              <a:ext uri="{FF2B5EF4-FFF2-40B4-BE49-F238E27FC236}">
                <a16:creationId xmlns:a16="http://schemas.microsoft.com/office/drawing/2014/main" id="{81FD8A20-1CFE-4641-8F95-ED27D2144046}"/>
              </a:ext>
            </a:extLst>
          </p:cNvPr>
          <p:cNvSpPr txBox="1"/>
          <p:nvPr/>
        </p:nvSpPr>
        <p:spPr>
          <a:xfrm>
            <a:off x="642549" y="1062572"/>
            <a:ext cx="9348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dama</a:t>
            </a:r>
          </a:p>
        </p:txBody>
      </p:sp>
      <p:sp>
        <p:nvSpPr>
          <p:cNvPr id="32" name="CuadroTexto 31">
            <a:extLst>
              <a:ext uri="{FF2B5EF4-FFF2-40B4-BE49-F238E27FC236}">
                <a16:creationId xmlns:a16="http://schemas.microsoft.com/office/drawing/2014/main" id="{90BD10D6-5665-294F-A1F7-42F32F462779}"/>
              </a:ext>
            </a:extLst>
          </p:cNvPr>
          <p:cNvSpPr txBox="1"/>
          <p:nvPr/>
        </p:nvSpPr>
        <p:spPr>
          <a:xfrm>
            <a:off x="2849729" y="2079916"/>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vivienda</a:t>
            </a:r>
          </a:p>
        </p:txBody>
      </p:sp>
      <p:sp>
        <p:nvSpPr>
          <p:cNvPr id="33" name="CuadroTexto 32">
            <a:extLst>
              <a:ext uri="{FF2B5EF4-FFF2-40B4-BE49-F238E27FC236}">
                <a16:creationId xmlns:a16="http://schemas.microsoft.com/office/drawing/2014/main" id="{41F34A8C-67FF-8E49-9BA8-959276CC170A}"/>
              </a:ext>
            </a:extLst>
          </p:cNvPr>
          <p:cNvSpPr txBox="1"/>
          <p:nvPr/>
        </p:nvSpPr>
        <p:spPr>
          <a:xfrm>
            <a:off x="546368" y="2418042"/>
            <a:ext cx="11272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césped</a:t>
            </a:r>
          </a:p>
        </p:txBody>
      </p:sp>
      <p:sp>
        <p:nvSpPr>
          <p:cNvPr id="34" name="CuadroTexto 33">
            <a:extLst>
              <a:ext uri="{FF2B5EF4-FFF2-40B4-BE49-F238E27FC236}">
                <a16:creationId xmlns:a16="http://schemas.microsoft.com/office/drawing/2014/main" id="{CFC6F6E1-3A54-5043-80CA-ED81877F6F23}"/>
              </a:ext>
            </a:extLst>
          </p:cNvPr>
          <p:cNvSpPr txBox="1"/>
          <p:nvPr/>
        </p:nvSpPr>
        <p:spPr>
          <a:xfrm>
            <a:off x="3661292" y="3468766"/>
            <a:ext cx="11079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estatua</a:t>
            </a:r>
          </a:p>
        </p:txBody>
      </p:sp>
      <p:sp>
        <p:nvSpPr>
          <p:cNvPr id="35" name="CuadroTexto 34">
            <a:extLst>
              <a:ext uri="{FF2B5EF4-FFF2-40B4-BE49-F238E27FC236}">
                <a16:creationId xmlns:a16="http://schemas.microsoft.com/office/drawing/2014/main" id="{EBC9A7BB-C0DE-074B-A394-42B6E204B0B7}"/>
              </a:ext>
            </a:extLst>
          </p:cNvPr>
          <p:cNvSpPr txBox="1"/>
          <p:nvPr/>
        </p:nvSpPr>
        <p:spPr>
          <a:xfrm>
            <a:off x="1015347" y="3757802"/>
            <a:ext cx="902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ángel</a:t>
            </a:r>
          </a:p>
        </p:txBody>
      </p:sp>
      <p:sp>
        <p:nvSpPr>
          <p:cNvPr id="36" name="CuadroTexto 35">
            <a:extLst>
              <a:ext uri="{FF2B5EF4-FFF2-40B4-BE49-F238E27FC236}">
                <a16:creationId xmlns:a16="http://schemas.microsoft.com/office/drawing/2014/main" id="{BD8F4235-C745-1B40-8276-7D233F438EC9}"/>
              </a:ext>
            </a:extLst>
          </p:cNvPr>
          <p:cNvSpPr txBox="1"/>
          <p:nvPr/>
        </p:nvSpPr>
        <p:spPr>
          <a:xfrm>
            <a:off x="2740230" y="3784064"/>
            <a:ext cx="11416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mármol</a:t>
            </a:r>
          </a:p>
        </p:txBody>
      </p:sp>
      <p:sp>
        <p:nvSpPr>
          <p:cNvPr id="37" name="CuadroTexto 36">
            <a:extLst>
              <a:ext uri="{FF2B5EF4-FFF2-40B4-BE49-F238E27FC236}">
                <a16:creationId xmlns:a16="http://schemas.microsoft.com/office/drawing/2014/main" id="{341D60C2-B851-C743-88C8-01A7A9CCD94B}"/>
              </a:ext>
            </a:extLst>
          </p:cNvPr>
          <p:cNvSpPr txBox="1"/>
          <p:nvPr/>
        </p:nvSpPr>
        <p:spPr>
          <a:xfrm>
            <a:off x="1040864" y="4813798"/>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monumento</a:t>
            </a:r>
          </a:p>
        </p:txBody>
      </p:sp>
      <p:sp>
        <p:nvSpPr>
          <p:cNvPr id="38" name="CuadroTexto 37">
            <a:extLst>
              <a:ext uri="{FF2B5EF4-FFF2-40B4-BE49-F238E27FC236}">
                <a16:creationId xmlns:a16="http://schemas.microsoft.com/office/drawing/2014/main" id="{8EF57B9D-9CA2-6B4C-BAB1-2000F330A54D}"/>
              </a:ext>
            </a:extLst>
          </p:cNvPr>
          <p:cNvSpPr txBox="1"/>
          <p:nvPr/>
        </p:nvSpPr>
        <p:spPr>
          <a:xfrm>
            <a:off x="3311059" y="4808236"/>
            <a:ext cx="16129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maravilloso</a:t>
            </a:r>
          </a:p>
        </p:txBody>
      </p:sp>
      <p:sp>
        <p:nvSpPr>
          <p:cNvPr id="39" name="CuadroTexto 38">
            <a:extLst>
              <a:ext uri="{FF2B5EF4-FFF2-40B4-BE49-F238E27FC236}">
                <a16:creationId xmlns:a16="http://schemas.microsoft.com/office/drawing/2014/main" id="{2C03CD31-1F75-1A49-9F28-9578EDDF8952}"/>
              </a:ext>
            </a:extLst>
          </p:cNvPr>
          <p:cNvSpPr txBox="1"/>
          <p:nvPr/>
        </p:nvSpPr>
        <p:spPr>
          <a:xfrm>
            <a:off x="1370107" y="5116324"/>
            <a:ext cx="8002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frágil</a:t>
            </a:r>
          </a:p>
        </p:txBody>
      </p:sp>
      <p:sp>
        <p:nvSpPr>
          <p:cNvPr id="40" name="CuadroTexto 39">
            <a:extLst>
              <a:ext uri="{FF2B5EF4-FFF2-40B4-BE49-F238E27FC236}">
                <a16:creationId xmlns:a16="http://schemas.microsoft.com/office/drawing/2014/main" id="{3491F5FC-2810-CD4B-A80A-B12F7644AACD}"/>
              </a:ext>
            </a:extLst>
          </p:cNvPr>
          <p:cNvSpPr txBox="1"/>
          <p:nvPr/>
        </p:nvSpPr>
        <p:spPr>
          <a:xfrm>
            <a:off x="8287643" y="732033"/>
            <a:ext cx="7938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túnel</a:t>
            </a:r>
          </a:p>
        </p:txBody>
      </p:sp>
      <p:sp>
        <p:nvSpPr>
          <p:cNvPr id="41" name="CuadroTexto 40">
            <a:extLst>
              <a:ext uri="{FF2B5EF4-FFF2-40B4-BE49-F238E27FC236}">
                <a16:creationId xmlns:a16="http://schemas.microsoft.com/office/drawing/2014/main" id="{B776216F-60D5-D142-88EF-E97A73A7B93F}"/>
              </a:ext>
            </a:extLst>
          </p:cNvPr>
          <p:cNvSpPr txBox="1"/>
          <p:nvPr/>
        </p:nvSpPr>
        <p:spPr>
          <a:xfrm>
            <a:off x="9562411" y="734130"/>
            <a:ext cx="13356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entonces</a:t>
            </a:r>
          </a:p>
        </p:txBody>
      </p:sp>
      <p:sp>
        <p:nvSpPr>
          <p:cNvPr id="42" name="CuadroTexto 41">
            <a:extLst>
              <a:ext uri="{FF2B5EF4-FFF2-40B4-BE49-F238E27FC236}">
                <a16:creationId xmlns:a16="http://schemas.microsoft.com/office/drawing/2014/main" id="{BDDD57BE-5CA4-DC4B-BA08-A85EFD3858C6}"/>
              </a:ext>
            </a:extLst>
          </p:cNvPr>
          <p:cNvSpPr txBox="1"/>
          <p:nvPr/>
        </p:nvSpPr>
        <p:spPr>
          <a:xfrm>
            <a:off x="8341534" y="1059810"/>
            <a:ext cx="11496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gigante</a:t>
            </a:r>
          </a:p>
        </p:txBody>
      </p:sp>
      <p:sp>
        <p:nvSpPr>
          <p:cNvPr id="43" name="CuadroTexto 42">
            <a:extLst>
              <a:ext uri="{FF2B5EF4-FFF2-40B4-BE49-F238E27FC236}">
                <a16:creationId xmlns:a16="http://schemas.microsoft.com/office/drawing/2014/main" id="{7C011C08-D5A0-CF47-AA50-3140996BA2B6}"/>
              </a:ext>
            </a:extLst>
          </p:cNvPr>
          <p:cNvSpPr txBox="1"/>
          <p:nvPr/>
        </p:nvSpPr>
        <p:spPr>
          <a:xfrm>
            <a:off x="9965223" y="2101171"/>
            <a:ext cx="11576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nombre</a:t>
            </a:r>
          </a:p>
        </p:txBody>
      </p:sp>
      <p:sp>
        <p:nvSpPr>
          <p:cNvPr id="44" name="CuadroTexto 43">
            <a:extLst>
              <a:ext uri="{FF2B5EF4-FFF2-40B4-BE49-F238E27FC236}">
                <a16:creationId xmlns:a16="http://schemas.microsoft.com/office/drawing/2014/main" id="{7982BB57-3DEC-3141-8C98-E88B0520ECA0}"/>
              </a:ext>
            </a:extLst>
          </p:cNvPr>
          <p:cNvSpPr txBox="1"/>
          <p:nvPr/>
        </p:nvSpPr>
        <p:spPr>
          <a:xfrm>
            <a:off x="7348230" y="2436027"/>
            <a:ext cx="7120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fácil</a:t>
            </a:r>
          </a:p>
        </p:txBody>
      </p:sp>
      <p:sp>
        <p:nvSpPr>
          <p:cNvPr id="45" name="CuadroTexto 44">
            <a:extLst>
              <a:ext uri="{FF2B5EF4-FFF2-40B4-BE49-F238E27FC236}">
                <a16:creationId xmlns:a16="http://schemas.microsoft.com/office/drawing/2014/main" id="{68C3482E-07AB-AD43-A0C3-F71033651535}"/>
              </a:ext>
            </a:extLst>
          </p:cNvPr>
          <p:cNvSpPr txBox="1"/>
          <p:nvPr/>
        </p:nvSpPr>
        <p:spPr>
          <a:xfrm>
            <a:off x="8119054" y="3498368"/>
            <a:ext cx="12554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carácter</a:t>
            </a:r>
          </a:p>
        </p:txBody>
      </p:sp>
      <p:sp>
        <p:nvSpPr>
          <p:cNvPr id="49" name="CuadroTexto 48">
            <a:extLst>
              <a:ext uri="{FF2B5EF4-FFF2-40B4-BE49-F238E27FC236}">
                <a16:creationId xmlns:a16="http://schemas.microsoft.com/office/drawing/2014/main" id="{9B0A3793-67CB-E04C-9128-4D5A1BAB91A7}"/>
              </a:ext>
            </a:extLst>
          </p:cNvPr>
          <p:cNvSpPr txBox="1"/>
          <p:nvPr/>
        </p:nvSpPr>
        <p:spPr>
          <a:xfrm>
            <a:off x="10174743" y="3496134"/>
            <a:ext cx="8963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fuerte</a:t>
            </a:r>
          </a:p>
        </p:txBody>
      </p:sp>
      <p:sp>
        <p:nvSpPr>
          <p:cNvPr id="50" name="CuadroTexto 49">
            <a:extLst>
              <a:ext uri="{FF2B5EF4-FFF2-40B4-BE49-F238E27FC236}">
                <a16:creationId xmlns:a16="http://schemas.microsoft.com/office/drawing/2014/main" id="{FF0AC6AA-8AC7-B44B-A2DB-BB197C018E55}"/>
              </a:ext>
            </a:extLst>
          </p:cNvPr>
          <p:cNvSpPr txBox="1"/>
          <p:nvPr/>
        </p:nvSpPr>
        <p:spPr>
          <a:xfrm>
            <a:off x="7575386" y="3790699"/>
            <a:ext cx="10246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bíceps</a:t>
            </a:r>
          </a:p>
        </p:txBody>
      </p:sp>
      <p:sp>
        <p:nvSpPr>
          <p:cNvPr id="53" name="CuadroTexto 52">
            <a:extLst>
              <a:ext uri="{FF2B5EF4-FFF2-40B4-BE49-F238E27FC236}">
                <a16:creationId xmlns:a16="http://schemas.microsoft.com/office/drawing/2014/main" id="{418CCB4E-66CE-CC40-9FE2-C73173BD92C5}"/>
              </a:ext>
            </a:extLst>
          </p:cNvPr>
          <p:cNvSpPr txBox="1"/>
          <p:nvPr/>
        </p:nvSpPr>
        <p:spPr>
          <a:xfrm>
            <a:off x="8853663" y="3790693"/>
            <a:ext cx="12634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enormes</a:t>
            </a:r>
          </a:p>
        </p:txBody>
      </p:sp>
      <p:sp>
        <p:nvSpPr>
          <p:cNvPr id="54" name="CuadroTexto 53">
            <a:extLst>
              <a:ext uri="{FF2B5EF4-FFF2-40B4-BE49-F238E27FC236}">
                <a16:creationId xmlns:a16="http://schemas.microsoft.com/office/drawing/2014/main" id="{B6FA041A-A1F5-7C47-A21D-68DE15572281}"/>
              </a:ext>
            </a:extLst>
          </p:cNvPr>
          <p:cNvSpPr txBox="1"/>
          <p:nvPr/>
        </p:nvSpPr>
        <p:spPr>
          <a:xfrm>
            <a:off x="7878353" y="4829381"/>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líder</a:t>
            </a:r>
          </a:p>
        </p:txBody>
      </p:sp>
      <p:sp>
        <p:nvSpPr>
          <p:cNvPr id="55" name="CuadroTexto 54">
            <a:extLst>
              <a:ext uri="{FF2B5EF4-FFF2-40B4-BE49-F238E27FC236}">
                <a16:creationId xmlns:a16="http://schemas.microsoft.com/office/drawing/2014/main" id="{20C56908-D14D-694B-B379-5EB30FD383A1}"/>
              </a:ext>
            </a:extLst>
          </p:cNvPr>
          <p:cNvSpPr txBox="1"/>
          <p:nvPr/>
        </p:nvSpPr>
        <p:spPr>
          <a:xfrm>
            <a:off x="9684958" y="4814884"/>
            <a:ext cx="9236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grupo</a:t>
            </a:r>
          </a:p>
        </p:txBody>
      </p:sp>
      <p:sp>
        <p:nvSpPr>
          <p:cNvPr id="56" name="CuadroTexto 55">
            <a:extLst>
              <a:ext uri="{FF2B5EF4-FFF2-40B4-BE49-F238E27FC236}">
                <a16:creationId xmlns:a16="http://schemas.microsoft.com/office/drawing/2014/main" id="{C1F3B2CE-B403-D143-A2D2-DE20ACC6F2E3}"/>
              </a:ext>
            </a:extLst>
          </p:cNvPr>
          <p:cNvSpPr txBox="1"/>
          <p:nvPr/>
        </p:nvSpPr>
        <p:spPr>
          <a:xfrm>
            <a:off x="8916371" y="5176337"/>
            <a:ext cx="6463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ágil</a:t>
            </a:r>
          </a:p>
        </p:txBody>
      </p:sp>
      <p:sp>
        <p:nvSpPr>
          <p:cNvPr id="5" name="CuadroTexto 4">
            <a:extLst>
              <a:ext uri="{FF2B5EF4-FFF2-40B4-BE49-F238E27FC236}">
                <a16:creationId xmlns:a16="http://schemas.microsoft.com/office/drawing/2014/main" id="{BEED0095-3980-D340-AFE3-ED9BAA8B9C1E}"/>
              </a:ext>
            </a:extLst>
          </p:cNvPr>
          <p:cNvSpPr txBox="1"/>
          <p:nvPr/>
        </p:nvSpPr>
        <p:spPr>
          <a:xfrm>
            <a:off x="441399" y="1616879"/>
            <a:ext cx="18261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*dama =lady</a:t>
            </a:r>
          </a:p>
        </p:txBody>
      </p:sp>
      <p:sp>
        <p:nvSpPr>
          <p:cNvPr id="57" name="CuadroTexto 56">
            <a:extLst>
              <a:ext uri="{FF2B5EF4-FFF2-40B4-BE49-F238E27FC236}">
                <a16:creationId xmlns:a16="http://schemas.microsoft.com/office/drawing/2014/main" id="{A8DDE989-7DFC-C644-B66E-190B135F3902}"/>
              </a:ext>
            </a:extLst>
          </p:cNvPr>
          <p:cNvSpPr txBox="1"/>
          <p:nvPr/>
        </p:nvSpPr>
        <p:spPr>
          <a:xfrm>
            <a:off x="430544" y="2800499"/>
            <a:ext cx="35670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*vivienda = home, dwelling</a:t>
            </a:r>
          </a:p>
        </p:txBody>
      </p:sp>
      <p:sp>
        <p:nvSpPr>
          <p:cNvPr id="58" name="CuadroTexto 57">
            <a:extLst>
              <a:ext uri="{FF2B5EF4-FFF2-40B4-BE49-F238E27FC236}">
                <a16:creationId xmlns:a16="http://schemas.microsoft.com/office/drawing/2014/main" id="{A1F73FDF-15DE-394C-879F-7A0545C460AA}"/>
              </a:ext>
            </a:extLst>
          </p:cNvPr>
          <p:cNvSpPr txBox="1"/>
          <p:nvPr/>
        </p:nvSpPr>
        <p:spPr>
          <a:xfrm>
            <a:off x="422329" y="3128894"/>
            <a:ext cx="2137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*césped = lawn</a:t>
            </a:r>
          </a:p>
        </p:txBody>
      </p:sp>
      <p:sp>
        <p:nvSpPr>
          <p:cNvPr id="59" name="CuadroTexto 58">
            <a:extLst>
              <a:ext uri="{FF2B5EF4-FFF2-40B4-BE49-F238E27FC236}">
                <a16:creationId xmlns:a16="http://schemas.microsoft.com/office/drawing/2014/main" id="{EBE20483-197B-5D40-800E-8F95A970F62A}"/>
              </a:ext>
            </a:extLst>
          </p:cNvPr>
          <p:cNvSpPr txBox="1"/>
          <p:nvPr/>
        </p:nvSpPr>
        <p:spPr>
          <a:xfrm>
            <a:off x="428949" y="4157516"/>
            <a:ext cx="2303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*estatua = statue</a:t>
            </a:r>
          </a:p>
        </p:txBody>
      </p:sp>
      <p:sp>
        <p:nvSpPr>
          <p:cNvPr id="60" name="CuadroTexto 59">
            <a:extLst>
              <a:ext uri="{FF2B5EF4-FFF2-40B4-BE49-F238E27FC236}">
                <a16:creationId xmlns:a16="http://schemas.microsoft.com/office/drawing/2014/main" id="{BFEAAD16-44AE-FA4A-92C2-7EE1D6FE2BB4}"/>
              </a:ext>
            </a:extLst>
          </p:cNvPr>
          <p:cNvSpPr txBox="1"/>
          <p:nvPr/>
        </p:nvSpPr>
        <p:spPr>
          <a:xfrm>
            <a:off x="414041" y="4486479"/>
            <a:ext cx="24272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*mármol = marble</a:t>
            </a:r>
          </a:p>
        </p:txBody>
      </p:sp>
      <p:sp>
        <p:nvSpPr>
          <p:cNvPr id="61" name="CuadroTexto 60">
            <a:extLst>
              <a:ext uri="{FF2B5EF4-FFF2-40B4-BE49-F238E27FC236}">
                <a16:creationId xmlns:a16="http://schemas.microsoft.com/office/drawing/2014/main" id="{9B43A47F-2A17-104C-90A5-5B7A2B899BC6}"/>
              </a:ext>
            </a:extLst>
          </p:cNvPr>
          <p:cNvSpPr txBox="1"/>
          <p:nvPr/>
        </p:nvSpPr>
        <p:spPr>
          <a:xfrm>
            <a:off x="487264" y="5568357"/>
            <a:ext cx="32656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*maravilloso = marvelous</a:t>
            </a:r>
          </a:p>
        </p:txBody>
      </p:sp>
      <p:sp>
        <p:nvSpPr>
          <p:cNvPr id="63" name="CuadroTexto 62">
            <a:extLst>
              <a:ext uri="{FF2B5EF4-FFF2-40B4-BE49-F238E27FC236}">
                <a16:creationId xmlns:a16="http://schemas.microsoft.com/office/drawing/2014/main" id="{AB62BA62-F104-C545-9F93-01DA539B6592}"/>
              </a:ext>
            </a:extLst>
          </p:cNvPr>
          <p:cNvSpPr txBox="1"/>
          <p:nvPr/>
        </p:nvSpPr>
        <p:spPr>
          <a:xfrm>
            <a:off x="6570233" y="1411261"/>
            <a:ext cx="19816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*túnel = tunnel</a:t>
            </a:r>
          </a:p>
        </p:txBody>
      </p:sp>
      <p:sp>
        <p:nvSpPr>
          <p:cNvPr id="64" name="CuadroTexto 63">
            <a:extLst>
              <a:ext uri="{FF2B5EF4-FFF2-40B4-BE49-F238E27FC236}">
                <a16:creationId xmlns:a16="http://schemas.microsoft.com/office/drawing/2014/main" id="{CBD0FECF-A6B3-914A-B3C1-C210ACB3F4E5}"/>
              </a:ext>
            </a:extLst>
          </p:cNvPr>
          <p:cNvSpPr txBox="1"/>
          <p:nvPr/>
        </p:nvSpPr>
        <p:spPr>
          <a:xfrm>
            <a:off x="6570233" y="1756190"/>
            <a:ext cx="22156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*gigante = giant</a:t>
            </a:r>
          </a:p>
        </p:txBody>
      </p:sp>
      <p:sp>
        <p:nvSpPr>
          <p:cNvPr id="65" name="CuadroTexto 64">
            <a:extLst>
              <a:ext uri="{FF2B5EF4-FFF2-40B4-BE49-F238E27FC236}">
                <a16:creationId xmlns:a16="http://schemas.microsoft.com/office/drawing/2014/main" id="{8D1DFFE5-97F0-5B40-97BB-D1E538CD8CA8}"/>
              </a:ext>
            </a:extLst>
          </p:cNvPr>
          <p:cNvSpPr txBox="1"/>
          <p:nvPr/>
        </p:nvSpPr>
        <p:spPr>
          <a:xfrm>
            <a:off x="6529813" y="4183687"/>
            <a:ext cx="44037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*carácter = character, personality</a:t>
            </a:r>
          </a:p>
        </p:txBody>
      </p:sp>
      <p:sp>
        <p:nvSpPr>
          <p:cNvPr id="66" name="CuadroTexto 65">
            <a:extLst>
              <a:ext uri="{FF2B5EF4-FFF2-40B4-BE49-F238E27FC236}">
                <a16:creationId xmlns:a16="http://schemas.microsoft.com/office/drawing/2014/main" id="{A8F8BFC3-9C01-2849-89D2-2D657BC9D28F}"/>
              </a:ext>
            </a:extLst>
          </p:cNvPr>
          <p:cNvSpPr txBox="1"/>
          <p:nvPr/>
        </p:nvSpPr>
        <p:spPr>
          <a:xfrm>
            <a:off x="6482661" y="4486479"/>
            <a:ext cx="27991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*enorme = enormous</a:t>
            </a:r>
          </a:p>
        </p:txBody>
      </p:sp>
      <p:sp>
        <p:nvSpPr>
          <p:cNvPr id="67" name="CuadroTexto 66">
            <a:extLst>
              <a:ext uri="{FF2B5EF4-FFF2-40B4-BE49-F238E27FC236}">
                <a16:creationId xmlns:a16="http://schemas.microsoft.com/office/drawing/2014/main" id="{AC24F33E-01AF-394C-AD5D-4F25E105E1E0}"/>
              </a:ext>
            </a:extLst>
          </p:cNvPr>
          <p:cNvSpPr txBox="1"/>
          <p:nvPr/>
        </p:nvSpPr>
        <p:spPr>
          <a:xfrm>
            <a:off x="6529333" y="5568357"/>
            <a:ext cx="19255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*líder = leader</a:t>
            </a:r>
          </a:p>
        </p:txBody>
      </p:sp>
    </p:spTree>
    <p:extLst>
      <p:ext uri="{BB962C8B-B14F-4D97-AF65-F5344CB8AC3E}">
        <p14:creationId xmlns:p14="http://schemas.microsoft.com/office/powerpoint/2010/main" val="52706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9" grpId="0"/>
      <p:bldP spid="50" grpId="0"/>
      <p:bldP spid="53" grpId="0"/>
      <p:bldP spid="54" grpId="0"/>
      <p:bldP spid="55" grpId="0"/>
      <p:bldP spid="56" grpId="0"/>
      <p:bldP spid="5" grpId="0"/>
      <p:bldP spid="57" grpId="0"/>
      <p:bldP spid="58" grpId="0"/>
      <p:bldP spid="59" grpId="0"/>
      <p:bldP spid="60" grpId="0"/>
      <p:bldP spid="61" grpId="0"/>
      <p:bldP spid="63" grpId="0"/>
      <p:bldP spid="64" grpId="0"/>
      <p:bldP spid="65" grpId="0"/>
      <p:bldP spid="66" grpId="0"/>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5461BDD9-A71D-F640-AC93-9198518FBD69}"/>
              </a:ext>
            </a:extLst>
          </p:cNvPr>
          <p:cNvGraphicFramePr>
            <a:graphicFrameLocks noGrp="1"/>
          </p:cNvGraphicFramePr>
          <p:nvPr/>
        </p:nvGraphicFramePr>
        <p:xfrm>
          <a:off x="2121199" y="1172791"/>
          <a:ext cx="7949601" cy="5003250"/>
        </p:xfrm>
        <a:graphic>
          <a:graphicData uri="http://schemas.openxmlformats.org/drawingml/2006/table">
            <a:tbl>
              <a:tblPr firstRow="1" bandRow="1">
                <a:tableStyleId>{5DA37D80-6434-44D0-A028-1B22A696006F}</a:tableStyleId>
              </a:tblPr>
              <a:tblGrid>
                <a:gridCol w="811119">
                  <a:extLst>
                    <a:ext uri="{9D8B030D-6E8A-4147-A177-3AD203B41FA5}">
                      <a16:colId xmlns:a16="http://schemas.microsoft.com/office/drawing/2014/main" val="3880322753"/>
                    </a:ext>
                  </a:extLst>
                </a:gridCol>
                <a:gridCol w="3569241">
                  <a:extLst>
                    <a:ext uri="{9D8B030D-6E8A-4147-A177-3AD203B41FA5}">
                      <a16:colId xmlns:a16="http://schemas.microsoft.com/office/drawing/2014/main" val="3477153924"/>
                    </a:ext>
                  </a:extLst>
                </a:gridCol>
                <a:gridCol w="3569241">
                  <a:extLst>
                    <a:ext uri="{9D8B030D-6E8A-4147-A177-3AD203B41FA5}">
                      <a16:colId xmlns:a16="http://schemas.microsoft.com/office/drawing/2014/main" val="3327261270"/>
                    </a:ext>
                  </a:extLst>
                </a:gridCol>
              </a:tblGrid>
              <a:tr h="820506">
                <a:tc>
                  <a:txBody>
                    <a:bodyPr/>
                    <a:lstStyle/>
                    <a:p>
                      <a:endParaRPr lang="x-none" dirty="0"/>
                    </a:p>
                  </a:txBody>
                  <a:tcPr/>
                </a:tc>
                <a:tc>
                  <a:txBody>
                    <a:bodyPr/>
                    <a:lstStyle/>
                    <a:p>
                      <a:pPr algn="ctr"/>
                      <a:r>
                        <a:rPr lang="x-none" sz="2200" dirty="0">
                          <a:solidFill>
                            <a:srgbClr val="203864"/>
                          </a:solidFill>
                        </a:rPr>
                        <a:t>Penultimate syllable,</a:t>
                      </a:r>
                    </a:p>
                    <a:p>
                      <a:pPr algn="ctr"/>
                      <a:r>
                        <a:rPr lang="x-none" sz="2200" dirty="0">
                          <a:solidFill>
                            <a:srgbClr val="203864"/>
                          </a:solidFill>
                        </a:rPr>
                        <a:t>like </a:t>
                      </a:r>
                      <a:r>
                        <a:rPr lang="en-GB" sz="2200" dirty="0">
                          <a:solidFill>
                            <a:srgbClr val="203864"/>
                          </a:solidFill>
                        </a:rPr>
                        <a:t>‘</a:t>
                      </a:r>
                      <a:r>
                        <a:rPr lang="x-none" sz="2200" dirty="0">
                          <a:solidFill>
                            <a:srgbClr val="203864"/>
                          </a:solidFill>
                        </a:rPr>
                        <a:t>playa’</a:t>
                      </a:r>
                    </a:p>
                  </a:txBody>
                  <a:tcPr anchor="ctr"/>
                </a:tc>
                <a:tc>
                  <a:txBody>
                    <a:bodyPr/>
                    <a:lstStyle/>
                    <a:p>
                      <a:pPr algn="ctr"/>
                      <a:r>
                        <a:rPr lang="x-none" sz="2200" dirty="0">
                          <a:solidFill>
                            <a:srgbClr val="203864"/>
                          </a:solidFill>
                        </a:rPr>
                        <a:t>Final syllable,</a:t>
                      </a:r>
                    </a:p>
                    <a:p>
                      <a:pPr algn="ctr"/>
                      <a:r>
                        <a:rPr lang="x-none" sz="2200" dirty="0">
                          <a:solidFill>
                            <a:srgbClr val="203864"/>
                          </a:solidFill>
                        </a:rPr>
                        <a:t>like ‘igual’</a:t>
                      </a:r>
                    </a:p>
                  </a:txBody>
                  <a:tcPr anchor="ctr"/>
                </a:tc>
                <a:extLst>
                  <a:ext uri="{0D108BD9-81ED-4DB2-BD59-A6C34878D82A}">
                    <a16:rowId xmlns:a16="http://schemas.microsoft.com/office/drawing/2014/main" val="427031397"/>
                  </a:ext>
                </a:extLst>
              </a:tr>
              <a:tr h="522843">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4179831939"/>
                  </a:ext>
                </a:extLst>
              </a:tr>
              <a:tr h="522843">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670196394"/>
                  </a:ext>
                </a:extLst>
              </a:tr>
              <a:tr h="522843">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473534399"/>
                  </a:ext>
                </a:extLst>
              </a:tr>
              <a:tr h="522843">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3378839049"/>
                  </a:ext>
                </a:extLst>
              </a:tr>
              <a:tr h="522843">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369759375"/>
                  </a:ext>
                </a:extLst>
              </a:tr>
              <a:tr h="522843">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3796729170"/>
                  </a:ext>
                </a:extLst>
              </a:tr>
              <a:tr h="522843">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528030656"/>
                  </a:ext>
                </a:extLst>
              </a:tr>
              <a:tr h="522843">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975618116"/>
                  </a:ext>
                </a:extLst>
              </a:tr>
            </a:tbl>
          </a:graphicData>
        </a:graphic>
      </p:graphicFrame>
      <p:sp>
        <p:nvSpPr>
          <p:cNvPr id="7" name="Título 6">
            <a:extLst>
              <a:ext uri="{FF2B5EF4-FFF2-40B4-BE49-F238E27FC236}">
                <a16:creationId xmlns:a16="http://schemas.microsoft.com/office/drawing/2014/main" id="{3AEF2C49-3429-154C-BC1C-D0026CA5170D}"/>
              </a:ext>
            </a:extLst>
          </p:cNvPr>
          <p:cNvSpPr>
            <a:spLocks noGrp="1"/>
          </p:cNvSpPr>
          <p:nvPr>
            <p:ph type="title"/>
          </p:nvPr>
        </p:nvSpPr>
        <p:spPr>
          <a:xfrm>
            <a:off x="263857" y="181526"/>
            <a:ext cx="10390632" cy="955118"/>
          </a:xfrm>
        </p:spPr>
        <p:txBody>
          <a:bodyPr>
            <a:normAutofit/>
          </a:bodyPr>
          <a:lstStyle/>
          <a:p>
            <a:r>
              <a:rPr lang="x-none" sz="2400" b="1" dirty="0"/>
              <a:t>Escucha y decide. </a:t>
            </a:r>
            <a:r>
              <a:rPr lang="en-US" sz="2400" dirty="0"/>
              <a:t>Is the stress on the final syllable or on the penultimate syllable?</a:t>
            </a:r>
            <a:endParaRPr lang="x-none" sz="2400" dirty="0"/>
          </a:p>
        </p:txBody>
      </p:sp>
      <p:sp>
        <p:nvSpPr>
          <p:cNvPr id="23" name="Rounded Rectangle 11">
            <a:extLst>
              <a:ext uri="{FF2B5EF4-FFF2-40B4-BE49-F238E27FC236}">
                <a16:creationId xmlns:a16="http://schemas.microsoft.com/office/drawing/2014/main" id="{6A9B22BF-FF83-B14B-A0E0-7C394B2D3C5A}"/>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20">
            <a:hlinkClick r:id="" action="ppaction://noaction" highlightClick="1">
              <a:snd r:embed="rId3" name="balcon.wav"/>
            </a:hlinkClick>
            <a:extLst>
              <a:ext uri="{FF2B5EF4-FFF2-40B4-BE49-F238E27FC236}">
                <a16:creationId xmlns:a16="http://schemas.microsoft.com/office/drawing/2014/main" id="{EE00B3CD-0849-0748-B04C-85EF427A1C18}"/>
              </a:ext>
            </a:extLst>
          </p:cNvPr>
          <p:cNvSpPr/>
          <p:nvPr/>
        </p:nvSpPr>
        <p:spPr>
          <a:xfrm>
            <a:off x="2289904" y="2053902"/>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20">
            <a:hlinkClick r:id="" action="ppaction://noaction" highlightClick="1">
              <a:snd r:embed="rId4" name="gente.wav"/>
            </a:hlinkClick>
            <a:extLst>
              <a:ext uri="{FF2B5EF4-FFF2-40B4-BE49-F238E27FC236}">
                <a16:creationId xmlns:a16="http://schemas.microsoft.com/office/drawing/2014/main" id="{BADD1D7E-C60A-5445-BF6A-2BB9D81A4050}"/>
              </a:ext>
            </a:extLst>
          </p:cNvPr>
          <p:cNvSpPr/>
          <p:nvPr/>
        </p:nvSpPr>
        <p:spPr>
          <a:xfrm>
            <a:off x="2289904" y="2562098"/>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20">
            <a:hlinkClick r:id="" action="ppaction://noaction" highlightClick="1">
              <a:snd r:embed="rId5" name="segun.wav"/>
            </a:hlinkClick>
            <a:extLst>
              <a:ext uri="{FF2B5EF4-FFF2-40B4-BE49-F238E27FC236}">
                <a16:creationId xmlns:a16="http://schemas.microsoft.com/office/drawing/2014/main" id="{FE8BE359-9C40-6F41-BDF0-F425D542C4BF}"/>
              </a:ext>
            </a:extLst>
          </p:cNvPr>
          <p:cNvSpPr/>
          <p:nvPr/>
        </p:nvSpPr>
        <p:spPr>
          <a:xfrm>
            <a:off x="2289904" y="3077131"/>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20">
            <a:hlinkClick r:id="" action="ppaction://noaction" highlightClick="1">
              <a:snd r:embed="rId6" name="despues.wav"/>
            </a:hlinkClick>
            <a:extLst>
              <a:ext uri="{FF2B5EF4-FFF2-40B4-BE49-F238E27FC236}">
                <a16:creationId xmlns:a16="http://schemas.microsoft.com/office/drawing/2014/main" id="{B35138A8-6864-514C-8BFB-C496A87735F8}"/>
              </a:ext>
            </a:extLst>
          </p:cNvPr>
          <p:cNvSpPr/>
          <p:nvPr/>
        </p:nvSpPr>
        <p:spPr>
          <a:xfrm>
            <a:off x="2289904" y="3600329"/>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20">
            <a:hlinkClick r:id="" action="ppaction://noaction" highlightClick="1">
              <a:snd r:embed="rId7" name="triste.wav"/>
            </a:hlinkClick>
            <a:extLst>
              <a:ext uri="{FF2B5EF4-FFF2-40B4-BE49-F238E27FC236}">
                <a16:creationId xmlns:a16="http://schemas.microsoft.com/office/drawing/2014/main" id="{98A1C22E-5F28-9E46-B0F2-87ABFE375820}"/>
              </a:ext>
            </a:extLst>
          </p:cNvPr>
          <p:cNvSpPr/>
          <p:nvPr/>
        </p:nvSpPr>
        <p:spPr>
          <a:xfrm>
            <a:off x="2289903" y="4123527"/>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20">
            <a:hlinkClick r:id="" action="ppaction://noaction" highlightClick="1">
              <a:snd r:embed="rId8" name="seguro.wav"/>
            </a:hlinkClick>
            <a:extLst>
              <a:ext uri="{FF2B5EF4-FFF2-40B4-BE49-F238E27FC236}">
                <a16:creationId xmlns:a16="http://schemas.microsoft.com/office/drawing/2014/main" id="{29243F57-F83B-4849-BA61-DF1CD8BDEEC5}"/>
              </a:ext>
            </a:extLst>
          </p:cNvPr>
          <p:cNvSpPr/>
          <p:nvPr/>
        </p:nvSpPr>
        <p:spPr>
          <a:xfrm>
            <a:off x="2293580" y="4646725"/>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20">
            <a:hlinkClick r:id="" action="ppaction://noaction" highlightClick="1">
              <a:snd r:embed="rId9" name="actividad.wav"/>
            </a:hlinkClick>
            <a:extLst>
              <a:ext uri="{FF2B5EF4-FFF2-40B4-BE49-F238E27FC236}">
                <a16:creationId xmlns:a16="http://schemas.microsoft.com/office/drawing/2014/main" id="{747C7A49-C670-D341-9C8D-0096901DA303}"/>
              </a:ext>
            </a:extLst>
          </p:cNvPr>
          <p:cNvSpPr/>
          <p:nvPr/>
        </p:nvSpPr>
        <p:spPr>
          <a:xfrm>
            <a:off x="2289903" y="5161758"/>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2" name="Action Button: Custom 20">
            <a:hlinkClick r:id="" action="ppaction://noaction" highlightClick="1">
              <a:snd r:embed="rId10" name="contento.wav"/>
            </a:hlinkClick>
            <a:extLst>
              <a:ext uri="{FF2B5EF4-FFF2-40B4-BE49-F238E27FC236}">
                <a16:creationId xmlns:a16="http://schemas.microsoft.com/office/drawing/2014/main" id="{86E63468-9C5D-7045-A466-D8A7D0927EA2}"/>
              </a:ext>
            </a:extLst>
          </p:cNvPr>
          <p:cNvSpPr/>
          <p:nvPr/>
        </p:nvSpPr>
        <p:spPr>
          <a:xfrm>
            <a:off x="2292724" y="5693121"/>
            <a:ext cx="473681" cy="41963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3" name="Picture 8" descr="green checkmark">
            <a:extLst>
              <a:ext uri="{FF2B5EF4-FFF2-40B4-BE49-F238E27FC236}">
                <a16:creationId xmlns:a16="http://schemas.microsoft.com/office/drawing/2014/main" id="{23864FBF-B737-4946-B1C8-E34052DA745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8019" y="2053902"/>
            <a:ext cx="402850" cy="419636"/>
          </a:xfrm>
          <a:prstGeom prst="rect">
            <a:avLst/>
          </a:prstGeom>
        </p:spPr>
      </p:pic>
      <p:pic>
        <p:nvPicPr>
          <p:cNvPr id="14" name="Picture 8" descr="green checkmark">
            <a:extLst>
              <a:ext uri="{FF2B5EF4-FFF2-40B4-BE49-F238E27FC236}">
                <a16:creationId xmlns:a16="http://schemas.microsoft.com/office/drawing/2014/main" id="{DCC4E0FC-2DC3-A946-B9A9-7D23BEBFA2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76876" y="2562098"/>
            <a:ext cx="402850" cy="419636"/>
          </a:xfrm>
          <a:prstGeom prst="rect">
            <a:avLst/>
          </a:prstGeom>
        </p:spPr>
      </p:pic>
      <p:pic>
        <p:nvPicPr>
          <p:cNvPr id="15" name="Picture 8" descr="green checkmark">
            <a:extLst>
              <a:ext uri="{FF2B5EF4-FFF2-40B4-BE49-F238E27FC236}">
                <a16:creationId xmlns:a16="http://schemas.microsoft.com/office/drawing/2014/main" id="{A073410A-874B-1F44-8C0A-A42DD4859D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8019" y="3087065"/>
            <a:ext cx="402850" cy="419636"/>
          </a:xfrm>
          <a:prstGeom prst="rect">
            <a:avLst/>
          </a:prstGeom>
        </p:spPr>
      </p:pic>
      <p:pic>
        <p:nvPicPr>
          <p:cNvPr id="16" name="Picture 8" descr="green checkmark">
            <a:extLst>
              <a:ext uri="{FF2B5EF4-FFF2-40B4-BE49-F238E27FC236}">
                <a16:creationId xmlns:a16="http://schemas.microsoft.com/office/drawing/2014/main" id="{14B3E67D-823F-9948-B351-D327E5CAF85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8019" y="3598390"/>
            <a:ext cx="402850" cy="419636"/>
          </a:xfrm>
          <a:prstGeom prst="rect">
            <a:avLst/>
          </a:prstGeom>
        </p:spPr>
      </p:pic>
      <p:pic>
        <p:nvPicPr>
          <p:cNvPr id="17" name="Picture 8" descr="green checkmark">
            <a:extLst>
              <a:ext uri="{FF2B5EF4-FFF2-40B4-BE49-F238E27FC236}">
                <a16:creationId xmlns:a16="http://schemas.microsoft.com/office/drawing/2014/main" id="{ACE7C9ED-76E5-7F48-B1B0-95D1A27F9C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76876" y="4159251"/>
            <a:ext cx="402850" cy="419636"/>
          </a:xfrm>
          <a:prstGeom prst="rect">
            <a:avLst/>
          </a:prstGeom>
        </p:spPr>
      </p:pic>
      <p:pic>
        <p:nvPicPr>
          <p:cNvPr id="19" name="Picture 8" descr="green checkmark">
            <a:extLst>
              <a:ext uri="{FF2B5EF4-FFF2-40B4-BE49-F238E27FC236}">
                <a16:creationId xmlns:a16="http://schemas.microsoft.com/office/drawing/2014/main" id="{8EBD9CA9-8648-2A48-83A1-FFA313714D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76876" y="4653612"/>
            <a:ext cx="402850" cy="419636"/>
          </a:xfrm>
          <a:prstGeom prst="rect">
            <a:avLst/>
          </a:prstGeom>
        </p:spPr>
      </p:pic>
      <p:pic>
        <p:nvPicPr>
          <p:cNvPr id="20" name="Picture 8" descr="green checkmark">
            <a:extLst>
              <a:ext uri="{FF2B5EF4-FFF2-40B4-BE49-F238E27FC236}">
                <a16:creationId xmlns:a16="http://schemas.microsoft.com/office/drawing/2014/main" id="{50C580AE-B1AE-A64B-8750-CD3961132D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8019" y="5161758"/>
            <a:ext cx="402850" cy="419636"/>
          </a:xfrm>
          <a:prstGeom prst="rect">
            <a:avLst/>
          </a:prstGeom>
        </p:spPr>
      </p:pic>
      <p:pic>
        <p:nvPicPr>
          <p:cNvPr id="21" name="Picture 8" descr="green checkmark">
            <a:extLst>
              <a:ext uri="{FF2B5EF4-FFF2-40B4-BE49-F238E27FC236}">
                <a16:creationId xmlns:a16="http://schemas.microsoft.com/office/drawing/2014/main" id="{9BC71014-4BFE-DD43-A632-68AA1B2E5A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76876" y="5685209"/>
            <a:ext cx="402850" cy="419636"/>
          </a:xfrm>
          <a:prstGeom prst="rect">
            <a:avLst/>
          </a:prstGeom>
        </p:spPr>
      </p:pic>
    </p:spTree>
    <p:extLst>
      <p:ext uri="{BB962C8B-B14F-4D97-AF65-F5344CB8AC3E}">
        <p14:creationId xmlns:p14="http://schemas.microsoft.com/office/powerpoint/2010/main" val="167931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256096" y="1269270"/>
            <a:ext cx="116720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As you know, some words in Spanish have a written accent.</a:t>
            </a:r>
          </a:p>
        </p:txBody>
      </p:sp>
      <p:sp>
        <p:nvSpPr>
          <p:cNvPr id="9" name="CuadroTexto 8">
            <a:extLst>
              <a:ext uri="{FF2B5EF4-FFF2-40B4-BE49-F238E27FC236}">
                <a16:creationId xmlns:a16="http://schemas.microsoft.com/office/drawing/2014/main" id="{C27710E6-5FB5-274F-93F9-30AD50C3874F}"/>
              </a:ext>
            </a:extLst>
          </p:cNvPr>
          <p:cNvSpPr txBox="1"/>
          <p:nvPr/>
        </p:nvSpPr>
        <p:spPr>
          <a:xfrm>
            <a:off x="256095" y="1995838"/>
            <a:ext cx="1167204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The written accent depends on which syllable is stressed and on what the last letter of the word is.</a:t>
            </a:r>
            <a:endParaRPr kumimoji="0" lang="x-none"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1" name="CuadroTexto 70">
            <a:extLst>
              <a:ext uri="{FF2B5EF4-FFF2-40B4-BE49-F238E27FC236}">
                <a16:creationId xmlns:a16="http://schemas.microsoft.com/office/drawing/2014/main" id="{D99B0591-3C91-9A4E-89D7-6FF2F5B3EC42}"/>
              </a:ext>
            </a:extLst>
          </p:cNvPr>
          <p:cNvSpPr txBox="1"/>
          <p:nvPr/>
        </p:nvSpPr>
        <p:spPr>
          <a:xfrm>
            <a:off x="256094" y="3146494"/>
            <a:ext cx="1167204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Rule: if the penultimate syllable is stressed and the word ends in any vowel or ‘n’ or ‘s’, then there is </a:t>
            </a:r>
            <a:r>
              <a:rPr kumimoji="0" lang="en-US" sz="2600" b="1" i="0" u="none" strike="noStrike" kern="1200" cap="none" spc="0" normalizeH="0" baseline="0" noProof="0" dirty="0">
                <a:ln>
                  <a:noFill/>
                </a:ln>
                <a:solidFill>
                  <a:srgbClr val="4472C4">
                    <a:lumMod val="50000"/>
                  </a:srgbClr>
                </a:solidFill>
                <a:effectLst/>
                <a:uLnTx/>
                <a:uFillTx/>
                <a:latin typeface="Century Gothic"/>
                <a:ea typeface="+mn-ea"/>
                <a:cs typeface="+mn-cs"/>
              </a:rPr>
              <a:t>no accent </a:t>
            </a: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on the stressed vowel.</a:t>
            </a:r>
          </a:p>
        </p:txBody>
      </p:sp>
      <p:sp>
        <p:nvSpPr>
          <p:cNvPr id="19" name="TextBox 5">
            <a:extLst>
              <a:ext uri="{FF2B5EF4-FFF2-40B4-BE49-F238E27FC236}">
                <a16:creationId xmlns:a16="http://schemas.microsoft.com/office/drawing/2014/main" id="{5D10D328-ED12-6640-BE20-68F5BAD41DB6}"/>
              </a:ext>
            </a:extLst>
          </p:cNvPr>
          <p:cNvSpPr txBox="1"/>
          <p:nvPr/>
        </p:nvSpPr>
        <p:spPr>
          <a:xfrm>
            <a:off x="256094" y="4463099"/>
            <a:ext cx="116720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Compare:</a:t>
            </a:r>
          </a:p>
        </p:txBody>
      </p:sp>
      <p:sp>
        <p:nvSpPr>
          <p:cNvPr id="21" name="CuadroTexto 20">
            <a:extLst>
              <a:ext uri="{FF2B5EF4-FFF2-40B4-BE49-F238E27FC236}">
                <a16:creationId xmlns:a16="http://schemas.microsoft.com/office/drawing/2014/main" id="{1C13AF42-F8DA-374A-839E-AB70881889B3}"/>
              </a:ext>
            </a:extLst>
          </p:cNvPr>
          <p:cNvSpPr txBox="1"/>
          <p:nvPr/>
        </p:nvSpPr>
        <p:spPr>
          <a:xfrm>
            <a:off x="2441262" y="4463098"/>
            <a:ext cx="158591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martes</a:t>
            </a:r>
          </a:p>
        </p:txBody>
      </p:sp>
      <p:sp>
        <p:nvSpPr>
          <p:cNvPr id="22" name="CuadroTexto 21">
            <a:extLst>
              <a:ext uri="{FF2B5EF4-FFF2-40B4-BE49-F238E27FC236}">
                <a16:creationId xmlns:a16="http://schemas.microsoft.com/office/drawing/2014/main" id="{A8E2BB83-E1B1-5B40-A3C6-A5DE87062F72}"/>
              </a:ext>
            </a:extLst>
          </p:cNvPr>
          <p:cNvSpPr txBox="1"/>
          <p:nvPr/>
        </p:nvSpPr>
        <p:spPr>
          <a:xfrm>
            <a:off x="4777309" y="4463099"/>
            <a:ext cx="158591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móvil</a:t>
            </a:r>
            <a:endPar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3" name="CuadroTexto 22">
            <a:extLst>
              <a:ext uri="{FF2B5EF4-FFF2-40B4-BE49-F238E27FC236}">
                <a16:creationId xmlns:a16="http://schemas.microsoft.com/office/drawing/2014/main" id="{665CD52F-ACD9-6842-A1EA-C608CAC06E0E}"/>
              </a:ext>
            </a:extLst>
          </p:cNvPr>
          <p:cNvSpPr txBox="1"/>
          <p:nvPr/>
        </p:nvSpPr>
        <p:spPr>
          <a:xfrm>
            <a:off x="6972344" y="4463098"/>
            <a:ext cx="209073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rPr>
              <a:t>triste</a:t>
            </a:r>
          </a:p>
        </p:txBody>
      </p:sp>
      <p:sp>
        <p:nvSpPr>
          <p:cNvPr id="24" name="CuadroTexto 23">
            <a:extLst>
              <a:ext uri="{FF2B5EF4-FFF2-40B4-BE49-F238E27FC236}">
                <a16:creationId xmlns:a16="http://schemas.microsoft.com/office/drawing/2014/main" id="{CB15E3DA-63ED-0045-8CA5-6B63593ADDC3}"/>
              </a:ext>
            </a:extLst>
          </p:cNvPr>
          <p:cNvSpPr txBox="1"/>
          <p:nvPr/>
        </p:nvSpPr>
        <p:spPr>
          <a:xfrm>
            <a:off x="9335562" y="4463098"/>
            <a:ext cx="209073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lápiz</a:t>
            </a:r>
            <a:endParaRPr kumimoji="0" lang="en-US"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cxnSp>
        <p:nvCxnSpPr>
          <p:cNvPr id="15" name="Straight Arrow Connector 14"/>
          <p:cNvCxnSpPr/>
          <p:nvPr/>
        </p:nvCxnSpPr>
        <p:spPr>
          <a:xfrm flipV="1">
            <a:off x="5541050" y="4946062"/>
            <a:ext cx="2" cy="35846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0223275" y="4946062"/>
            <a:ext cx="8613" cy="35846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777309" y="5345637"/>
            <a:ext cx="6252206" cy="8129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These words end in consonants </a:t>
            </a:r>
            <a:r>
              <a:rPr kumimoji="0" lang="en-GB" sz="2000" b="0" i="1" u="none" strike="noStrike" kern="1200" cap="none" spc="0" normalizeH="0" baseline="0" noProof="0" dirty="0">
                <a:ln>
                  <a:noFill/>
                </a:ln>
                <a:solidFill>
                  <a:srgbClr val="002060"/>
                </a:solidFill>
                <a:effectLst/>
                <a:uLnTx/>
                <a:uFillTx/>
                <a:latin typeface="Century Gothic"/>
                <a:ea typeface="+mn-ea"/>
                <a:cs typeface="+mn-cs"/>
              </a:rPr>
              <a:t>other than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‘n’ and ‘s’, so they need an accent.</a:t>
            </a:r>
          </a:p>
        </p:txBody>
      </p:sp>
    </p:spTree>
    <p:extLst>
      <p:ext uri="{BB962C8B-B14F-4D97-AF65-F5344CB8AC3E}">
        <p14:creationId xmlns:p14="http://schemas.microsoft.com/office/powerpoint/2010/main" val="32499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26" presetClass="emph" presetSubtype="0" repeatCount="3000" fill="hold" nodeType="withEffect">
                                  <p:stCondLst>
                                    <p:cond delay="0"/>
                                  </p:stCondLst>
                                  <p:childTnLst>
                                    <p:animEffect transition="out" filter="fade">
                                      <p:cBhvr>
                                        <p:cTn id="44" dur="500" tmFilter="0, 0; .2, .5; .8, .5; 1, 0"/>
                                        <p:tgtEl>
                                          <p:spTgt spid="15"/>
                                        </p:tgtEl>
                                      </p:cBhvr>
                                    </p:animEffect>
                                    <p:animScale>
                                      <p:cBhvr>
                                        <p:cTn id="45" dur="250" autoRev="1" fill="hold"/>
                                        <p:tgtEl>
                                          <p:spTgt spid="15"/>
                                        </p:tgtEl>
                                      </p:cBhvr>
                                      <p:by x="105000" y="105000"/>
                                    </p:animScale>
                                  </p:childTnLst>
                                </p:cTn>
                              </p:par>
                              <p:par>
                                <p:cTn id="46" presetID="26" presetClass="emph" presetSubtype="0" repeatCount="3000" fill="hold" nodeType="with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5461BDD9-A71D-F640-AC93-9198518FBD69}"/>
              </a:ext>
            </a:extLst>
          </p:cNvPr>
          <p:cNvGraphicFramePr>
            <a:graphicFrameLocks noGrp="1"/>
          </p:cNvGraphicFramePr>
          <p:nvPr/>
        </p:nvGraphicFramePr>
        <p:xfrm>
          <a:off x="4260580" y="1575190"/>
          <a:ext cx="3969019" cy="4641469"/>
        </p:xfrm>
        <a:graphic>
          <a:graphicData uri="http://schemas.openxmlformats.org/drawingml/2006/table">
            <a:tbl>
              <a:tblPr firstRow="1" bandRow="1">
                <a:tableStyleId>{5DA37D80-6434-44D0-A028-1B22A696006F}</a:tableStyleId>
              </a:tblPr>
              <a:tblGrid>
                <a:gridCol w="841078">
                  <a:extLst>
                    <a:ext uri="{9D8B030D-6E8A-4147-A177-3AD203B41FA5}">
                      <a16:colId xmlns:a16="http://schemas.microsoft.com/office/drawing/2014/main" val="3880322753"/>
                    </a:ext>
                  </a:extLst>
                </a:gridCol>
                <a:gridCol w="3127941">
                  <a:extLst>
                    <a:ext uri="{9D8B030D-6E8A-4147-A177-3AD203B41FA5}">
                      <a16:colId xmlns:a16="http://schemas.microsoft.com/office/drawing/2014/main" val="3477153924"/>
                    </a:ext>
                  </a:extLst>
                </a:gridCol>
              </a:tblGrid>
              <a:tr h="778373">
                <a:tc>
                  <a:txBody>
                    <a:bodyPr/>
                    <a:lstStyle/>
                    <a:p>
                      <a:endParaRPr lang="x-none" dirty="0"/>
                    </a:p>
                  </a:txBody>
                  <a:tcPr/>
                </a:tc>
                <a:tc>
                  <a:txBody>
                    <a:bodyPr/>
                    <a:lstStyle/>
                    <a:p>
                      <a:pPr algn="ctr"/>
                      <a:r>
                        <a:rPr lang="x-none" sz="2200" dirty="0">
                          <a:solidFill>
                            <a:srgbClr val="203864"/>
                          </a:solidFill>
                        </a:rPr>
                        <a:t>Palabra en español</a:t>
                      </a:r>
                    </a:p>
                  </a:txBody>
                  <a:tcPr anchor="ctr"/>
                </a:tc>
                <a:extLst>
                  <a:ext uri="{0D108BD9-81ED-4DB2-BD59-A6C34878D82A}">
                    <a16:rowId xmlns:a16="http://schemas.microsoft.com/office/drawing/2014/main" val="427031397"/>
                  </a:ext>
                </a:extLst>
              </a:tr>
              <a:tr h="482887">
                <a:tc>
                  <a:txBody>
                    <a:bodyPr/>
                    <a:lstStyle/>
                    <a:p>
                      <a:endParaRPr lang="x-none"/>
                    </a:p>
                  </a:txBody>
                  <a:tcPr/>
                </a:tc>
                <a:tc>
                  <a:txBody>
                    <a:bodyPr/>
                    <a:lstStyle/>
                    <a:p>
                      <a:endParaRPr lang="x-none" dirty="0"/>
                    </a:p>
                  </a:txBody>
                  <a:tcPr/>
                </a:tc>
                <a:extLst>
                  <a:ext uri="{0D108BD9-81ED-4DB2-BD59-A6C34878D82A}">
                    <a16:rowId xmlns:a16="http://schemas.microsoft.com/office/drawing/2014/main" val="4179831939"/>
                  </a:ext>
                </a:extLst>
              </a:tr>
              <a:tr h="482887">
                <a:tc>
                  <a:txBody>
                    <a:bodyPr/>
                    <a:lstStyle/>
                    <a:p>
                      <a:endParaRPr lang="x-none"/>
                    </a:p>
                  </a:txBody>
                  <a:tcPr/>
                </a:tc>
                <a:tc>
                  <a:txBody>
                    <a:bodyPr/>
                    <a:lstStyle/>
                    <a:p>
                      <a:endParaRPr lang="x-none" dirty="0"/>
                    </a:p>
                  </a:txBody>
                  <a:tcPr/>
                </a:tc>
                <a:extLst>
                  <a:ext uri="{0D108BD9-81ED-4DB2-BD59-A6C34878D82A}">
                    <a16:rowId xmlns:a16="http://schemas.microsoft.com/office/drawing/2014/main" val="670196394"/>
                  </a:ext>
                </a:extLst>
              </a:tr>
              <a:tr h="482887">
                <a:tc>
                  <a:txBody>
                    <a:bodyPr/>
                    <a:lstStyle/>
                    <a:p>
                      <a:endParaRPr lang="x-none"/>
                    </a:p>
                  </a:txBody>
                  <a:tcPr/>
                </a:tc>
                <a:tc>
                  <a:txBody>
                    <a:bodyPr/>
                    <a:lstStyle/>
                    <a:p>
                      <a:endParaRPr lang="x-none"/>
                    </a:p>
                  </a:txBody>
                  <a:tcPr/>
                </a:tc>
                <a:extLst>
                  <a:ext uri="{0D108BD9-81ED-4DB2-BD59-A6C34878D82A}">
                    <a16:rowId xmlns:a16="http://schemas.microsoft.com/office/drawing/2014/main" val="2473534399"/>
                  </a:ext>
                </a:extLst>
              </a:tr>
              <a:tr h="482887">
                <a:tc>
                  <a:txBody>
                    <a:bodyPr/>
                    <a:lstStyle/>
                    <a:p>
                      <a:endParaRPr lang="x-none"/>
                    </a:p>
                  </a:txBody>
                  <a:tcPr/>
                </a:tc>
                <a:tc>
                  <a:txBody>
                    <a:bodyPr/>
                    <a:lstStyle/>
                    <a:p>
                      <a:endParaRPr lang="x-none"/>
                    </a:p>
                  </a:txBody>
                  <a:tcPr/>
                </a:tc>
                <a:extLst>
                  <a:ext uri="{0D108BD9-81ED-4DB2-BD59-A6C34878D82A}">
                    <a16:rowId xmlns:a16="http://schemas.microsoft.com/office/drawing/2014/main" val="3378839049"/>
                  </a:ext>
                </a:extLst>
              </a:tr>
              <a:tr h="482887">
                <a:tc>
                  <a:txBody>
                    <a:bodyPr/>
                    <a:lstStyle/>
                    <a:p>
                      <a:endParaRPr lang="x-none"/>
                    </a:p>
                  </a:txBody>
                  <a:tcPr/>
                </a:tc>
                <a:tc>
                  <a:txBody>
                    <a:bodyPr/>
                    <a:lstStyle/>
                    <a:p>
                      <a:endParaRPr lang="x-none"/>
                    </a:p>
                  </a:txBody>
                  <a:tcPr/>
                </a:tc>
                <a:extLst>
                  <a:ext uri="{0D108BD9-81ED-4DB2-BD59-A6C34878D82A}">
                    <a16:rowId xmlns:a16="http://schemas.microsoft.com/office/drawing/2014/main" val="1369759375"/>
                  </a:ext>
                </a:extLst>
              </a:tr>
              <a:tr h="482887">
                <a:tc>
                  <a:txBody>
                    <a:bodyPr/>
                    <a:lstStyle/>
                    <a:p>
                      <a:endParaRPr lang="x-none"/>
                    </a:p>
                  </a:txBody>
                  <a:tcPr/>
                </a:tc>
                <a:tc>
                  <a:txBody>
                    <a:bodyPr/>
                    <a:lstStyle/>
                    <a:p>
                      <a:endParaRPr lang="x-none"/>
                    </a:p>
                  </a:txBody>
                  <a:tcPr/>
                </a:tc>
                <a:extLst>
                  <a:ext uri="{0D108BD9-81ED-4DB2-BD59-A6C34878D82A}">
                    <a16:rowId xmlns:a16="http://schemas.microsoft.com/office/drawing/2014/main" val="3796729170"/>
                  </a:ext>
                </a:extLst>
              </a:tr>
              <a:tr h="482887">
                <a:tc>
                  <a:txBody>
                    <a:bodyPr/>
                    <a:lstStyle/>
                    <a:p>
                      <a:endParaRPr lang="x-none"/>
                    </a:p>
                  </a:txBody>
                  <a:tcPr/>
                </a:tc>
                <a:tc>
                  <a:txBody>
                    <a:bodyPr/>
                    <a:lstStyle/>
                    <a:p>
                      <a:endParaRPr lang="x-none" dirty="0"/>
                    </a:p>
                  </a:txBody>
                  <a:tcPr/>
                </a:tc>
                <a:extLst>
                  <a:ext uri="{0D108BD9-81ED-4DB2-BD59-A6C34878D82A}">
                    <a16:rowId xmlns:a16="http://schemas.microsoft.com/office/drawing/2014/main" val="2528030656"/>
                  </a:ext>
                </a:extLst>
              </a:tr>
              <a:tr h="482887">
                <a:tc>
                  <a:txBody>
                    <a:bodyPr/>
                    <a:lstStyle/>
                    <a:p>
                      <a:endParaRPr lang="x-none"/>
                    </a:p>
                  </a:txBody>
                  <a:tcPr/>
                </a:tc>
                <a:tc>
                  <a:txBody>
                    <a:bodyPr/>
                    <a:lstStyle/>
                    <a:p>
                      <a:endParaRPr lang="x-none" dirty="0"/>
                    </a:p>
                  </a:txBody>
                  <a:tcPr/>
                </a:tc>
                <a:extLst>
                  <a:ext uri="{0D108BD9-81ED-4DB2-BD59-A6C34878D82A}">
                    <a16:rowId xmlns:a16="http://schemas.microsoft.com/office/drawing/2014/main" val="975618116"/>
                  </a:ext>
                </a:extLst>
              </a:tr>
            </a:tbl>
          </a:graphicData>
        </a:graphic>
      </p:graphicFrame>
      <p:sp>
        <p:nvSpPr>
          <p:cNvPr id="7" name="Título 6">
            <a:extLst>
              <a:ext uri="{FF2B5EF4-FFF2-40B4-BE49-F238E27FC236}">
                <a16:creationId xmlns:a16="http://schemas.microsoft.com/office/drawing/2014/main" id="{3AEF2C49-3429-154C-BC1C-D0026CA5170D}"/>
              </a:ext>
            </a:extLst>
          </p:cNvPr>
          <p:cNvSpPr>
            <a:spLocks noGrp="1"/>
          </p:cNvSpPr>
          <p:nvPr>
            <p:ph type="title"/>
          </p:nvPr>
        </p:nvSpPr>
        <p:spPr>
          <a:xfrm>
            <a:off x="263857" y="141965"/>
            <a:ext cx="10390632" cy="955118"/>
          </a:xfrm>
        </p:spPr>
        <p:txBody>
          <a:bodyPr>
            <a:normAutofit/>
          </a:bodyPr>
          <a:lstStyle/>
          <a:p>
            <a:r>
              <a:rPr lang="es-ES" sz="2200" b="1" dirty="0"/>
              <a:t>Rule: </a:t>
            </a:r>
            <a:r>
              <a:rPr lang="es-ES" sz="2200" dirty="0" err="1"/>
              <a:t>If</a:t>
            </a:r>
            <a:r>
              <a:rPr lang="es-ES" sz="2200" dirty="0"/>
              <a:t> </a:t>
            </a:r>
            <a:r>
              <a:rPr lang="es-ES" sz="2200" dirty="0" err="1"/>
              <a:t>the</a:t>
            </a:r>
            <a:r>
              <a:rPr lang="es-ES" sz="2200" dirty="0"/>
              <a:t> </a:t>
            </a:r>
            <a:r>
              <a:rPr lang="es-ES" sz="2200" dirty="0" err="1"/>
              <a:t>penultimate</a:t>
            </a:r>
            <a:r>
              <a:rPr lang="es-ES" sz="2200" dirty="0"/>
              <a:t> </a:t>
            </a:r>
            <a:r>
              <a:rPr lang="es-ES" sz="2200" dirty="0" err="1"/>
              <a:t>syllable</a:t>
            </a:r>
            <a:r>
              <a:rPr lang="es-ES" sz="2200" dirty="0"/>
              <a:t> </a:t>
            </a:r>
            <a:r>
              <a:rPr lang="es-ES" sz="2200" dirty="0" err="1"/>
              <a:t>is</a:t>
            </a:r>
            <a:r>
              <a:rPr lang="es-ES" sz="2200" dirty="0"/>
              <a:t> </a:t>
            </a:r>
            <a:r>
              <a:rPr lang="es-ES" sz="2200" dirty="0" err="1"/>
              <a:t>stressed</a:t>
            </a:r>
            <a:r>
              <a:rPr lang="es-ES" sz="2200" dirty="0"/>
              <a:t> and </a:t>
            </a:r>
            <a:r>
              <a:rPr lang="es-ES" sz="2200" dirty="0" err="1"/>
              <a:t>the</a:t>
            </a:r>
            <a:r>
              <a:rPr lang="es-ES" sz="2200" dirty="0"/>
              <a:t> </a:t>
            </a:r>
            <a:r>
              <a:rPr lang="es-ES" sz="2200" dirty="0" err="1"/>
              <a:t>word</a:t>
            </a:r>
            <a:r>
              <a:rPr lang="es-ES" sz="2200" dirty="0"/>
              <a:t> </a:t>
            </a:r>
            <a:r>
              <a:rPr lang="es-ES" sz="2200" dirty="0" err="1"/>
              <a:t>ends</a:t>
            </a:r>
            <a:r>
              <a:rPr lang="es-ES" sz="2200" dirty="0"/>
              <a:t> in </a:t>
            </a:r>
            <a:r>
              <a:rPr lang="es-ES" sz="2200" dirty="0" err="1"/>
              <a:t>any</a:t>
            </a:r>
            <a:r>
              <a:rPr lang="es-ES" sz="2200" dirty="0"/>
              <a:t> </a:t>
            </a:r>
            <a:r>
              <a:rPr lang="es-ES" sz="2200" dirty="0" err="1"/>
              <a:t>vowel</a:t>
            </a:r>
            <a:r>
              <a:rPr lang="es-ES" sz="2200" dirty="0"/>
              <a:t> OR ‘n’ </a:t>
            </a:r>
            <a:r>
              <a:rPr lang="es-ES" sz="2200" dirty="0" err="1"/>
              <a:t>or</a:t>
            </a:r>
            <a:r>
              <a:rPr lang="es-ES" sz="2200" dirty="0"/>
              <a:t> ‘s’ </a:t>
            </a:r>
            <a:r>
              <a:rPr lang="es-ES" sz="2200" dirty="0" err="1"/>
              <a:t>then</a:t>
            </a:r>
            <a:r>
              <a:rPr lang="es-ES" sz="2200" dirty="0"/>
              <a:t> </a:t>
            </a:r>
            <a:r>
              <a:rPr lang="es-ES" sz="2200" dirty="0" err="1"/>
              <a:t>there</a:t>
            </a:r>
            <a:r>
              <a:rPr lang="es-ES" sz="2200" dirty="0"/>
              <a:t> </a:t>
            </a:r>
            <a:r>
              <a:rPr lang="es-ES" sz="2200" dirty="0" err="1"/>
              <a:t>is</a:t>
            </a:r>
            <a:r>
              <a:rPr lang="es-ES" sz="2200" dirty="0"/>
              <a:t> no </a:t>
            </a:r>
            <a:r>
              <a:rPr lang="es-ES" sz="2200" dirty="0" err="1"/>
              <a:t>accent</a:t>
            </a:r>
            <a:r>
              <a:rPr lang="es-ES" sz="2200" dirty="0"/>
              <a:t>.</a:t>
            </a:r>
            <a:endParaRPr lang="x-none" sz="2200" dirty="0"/>
          </a:p>
        </p:txBody>
      </p:sp>
      <p:sp>
        <p:nvSpPr>
          <p:cNvPr id="23" name="Rounded Rectangle 11">
            <a:extLst>
              <a:ext uri="{FF2B5EF4-FFF2-40B4-BE49-F238E27FC236}">
                <a16:creationId xmlns:a16="http://schemas.microsoft.com/office/drawing/2014/main" id="{6A9B22BF-FF83-B14B-A0E0-7C394B2D3C5A}"/>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20">
            <a:hlinkClick r:id="" action="ppaction://noaction" highlightClick="1">
              <a:snd r:embed="rId3" name="ejemplo.wav"/>
            </a:hlinkClick>
            <a:extLst>
              <a:ext uri="{FF2B5EF4-FFF2-40B4-BE49-F238E27FC236}">
                <a16:creationId xmlns:a16="http://schemas.microsoft.com/office/drawing/2014/main" id="{EE00B3CD-0849-0748-B04C-85EF427A1C18}"/>
              </a:ext>
            </a:extLst>
          </p:cNvPr>
          <p:cNvSpPr/>
          <p:nvPr/>
        </p:nvSpPr>
        <p:spPr>
          <a:xfrm>
            <a:off x="4378149" y="2396131"/>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20">
            <a:hlinkClick r:id="" action="ppaction://noaction" highlightClick="1">
              <a:snd r:embed="rId4" name="fútbol.wav"/>
            </a:hlinkClick>
            <a:extLst>
              <a:ext uri="{FF2B5EF4-FFF2-40B4-BE49-F238E27FC236}">
                <a16:creationId xmlns:a16="http://schemas.microsoft.com/office/drawing/2014/main" id="{BADD1D7E-C60A-5445-BF6A-2BB9D81A4050}"/>
              </a:ext>
            </a:extLst>
          </p:cNvPr>
          <p:cNvSpPr/>
          <p:nvPr/>
        </p:nvSpPr>
        <p:spPr>
          <a:xfrm>
            <a:off x="4378149" y="289396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20">
            <a:hlinkClick r:id="" action="ppaction://noaction" highlightClick="1">
              <a:snd r:embed="rId5" name="minuto.wav"/>
            </a:hlinkClick>
            <a:extLst>
              <a:ext uri="{FF2B5EF4-FFF2-40B4-BE49-F238E27FC236}">
                <a16:creationId xmlns:a16="http://schemas.microsoft.com/office/drawing/2014/main" id="{FE8BE359-9C40-6F41-BDF0-F425D542C4BF}"/>
              </a:ext>
            </a:extLst>
          </p:cNvPr>
          <p:cNvSpPr/>
          <p:nvPr/>
        </p:nvSpPr>
        <p:spPr>
          <a:xfrm>
            <a:off x="4378149" y="337204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20">
            <a:hlinkClick r:id="" action="ppaction://noaction" highlightClick="1">
              <a:snd r:embed="rId6" name="arbol.wav"/>
            </a:hlinkClick>
            <a:extLst>
              <a:ext uri="{FF2B5EF4-FFF2-40B4-BE49-F238E27FC236}">
                <a16:creationId xmlns:a16="http://schemas.microsoft.com/office/drawing/2014/main" id="{B35138A8-6864-514C-8BFB-C496A87735F8}"/>
              </a:ext>
            </a:extLst>
          </p:cNvPr>
          <p:cNvSpPr/>
          <p:nvPr/>
        </p:nvSpPr>
        <p:spPr>
          <a:xfrm>
            <a:off x="4378149" y="385012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20">
            <a:hlinkClick r:id="" action="ppaction://noaction" highlightClick="1">
              <a:snd r:embed="rId7" name="difícil.wav"/>
            </a:hlinkClick>
            <a:extLst>
              <a:ext uri="{FF2B5EF4-FFF2-40B4-BE49-F238E27FC236}">
                <a16:creationId xmlns:a16="http://schemas.microsoft.com/office/drawing/2014/main" id="{98A1C22E-5F28-9E46-B0F2-87ABFE375820}"/>
              </a:ext>
            </a:extLst>
          </p:cNvPr>
          <p:cNvSpPr/>
          <p:nvPr/>
        </p:nvSpPr>
        <p:spPr>
          <a:xfrm>
            <a:off x="4389694" y="4328203"/>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20">
            <a:hlinkClick r:id="" action="ppaction://noaction" highlightClick="1">
              <a:snd r:embed="rId8" name="barrio.wav"/>
            </a:hlinkClick>
            <a:extLst>
              <a:ext uri="{FF2B5EF4-FFF2-40B4-BE49-F238E27FC236}">
                <a16:creationId xmlns:a16="http://schemas.microsoft.com/office/drawing/2014/main" id="{29243F57-F83B-4849-BA61-DF1CD8BDEEC5}"/>
              </a:ext>
            </a:extLst>
          </p:cNvPr>
          <p:cNvSpPr/>
          <p:nvPr/>
        </p:nvSpPr>
        <p:spPr>
          <a:xfrm>
            <a:off x="4378148" y="4810167"/>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20">
            <a:hlinkClick r:id="" action="ppaction://noaction" highlightClick="1">
              <a:snd r:embed="rId9" name="Cádiz.wav"/>
            </a:hlinkClick>
            <a:extLst>
              <a:ext uri="{FF2B5EF4-FFF2-40B4-BE49-F238E27FC236}">
                <a16:creationId xmlns:a16="http://schemas.microsoft.com/office/drawing/2014/main" id="{747C7A49-C670-D341-9C8D-0096901DA303}"/>
              </a:ext>
            </a:extLst>
          </p:cNvPr>
          <p:cNvSpPr/>
          <p:nvPr/>
        </p:nvSpPr>
        <p:spPr>
          <a:xfrm>
            <a:off x="4378148" y="5292131"/>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2" name="Action Button: Custom 20">
            <a:hlinkClick r:id="" action="ppaction://noaction" highlightClick="1">
              <a:snd r:embed="rId10" name="camisa.wav"/>
            </a:hlinkClick>
            <a:extLst>
              <a:ext uri="{FF2B5EF4-FFF2-40B4-BE49-F238E27FC236}">
                <a16:creationId xmlns:a16="http://schemas.microsoft.com/office/drawing/2014/main" id="{86E63468-9C5D-7045-A466-D8A7D0927EA2}"/>
              </a:ext>
            </a:extLst>
          </p:cNvPr>
          <p:cNvSpPr/>
          <p:nvPr/>
        </p:nvSpPr>
        <p:spPr>
          <a:xfrm>
            <a:off x="4378148" y="5770211"/>
            <a:ext cx="450476" cy="37124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Título 6">
            <a:extLst>
              <a:ext uri="{FF2B5EF4-FFF2-40B4-BE49-F238E27FC236}">
                <a16:creationId xmlns:a16="http://schemas.microsoft.com/office/drawing/2014/main" id="{8D9DA0F4-ABB1-1347-B4F0-2096A16FAF79}"/>
              </a:ext>
            </a:extLst>
          </p:cNvPr>
          <p:cNvSpPr txBox="1">
            <a:spLocks/>
          </p:cNvSpPr>
          <p:nvPr/>
        </p:nvSpPr>
        <p:spPr>
          <a:xfrm>
            <a:off x="263857" y="1025443"/>
            <a:ext cx="10390632" cy="466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las palabras y escribe. ¿Necesitan un acento o no?</a:t>
            </a:r>
            <a:endParaRPr kumimoji="0" lang="x-none"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 name="CuadroTexto 1">
            <a:extLst>
              <a:ext uri="{FF2B5EF4-FFF2-40B4-BE49-F238E27FC236}">
                <a16:creationId xmlns:a16="http://schemas.microsoft.com/office/drawing/2014/main" id="{AC6604BD-8097-EE4B-9F82-4A092C9297A4}"/>
              </a:ext>
            </a:extLst>
          </p:cNvPr>
          <p:cNvSpPr txBox="1"/>
          <p:nvPr/>
        </p:nvSpPr>
        <p:spPr>
          <a:xfrm>
            <a:off x="5882302" y="2387892"/>
            <a:ext cx="130516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ejemplo</a:t>
            </a:r>
          </a:p>
        </p:txBody>
      </p:sp>
      <p:sp>
        <p:nvSpPr>
          <p:cNvPr id="31" name="CuadroTexto 30">
            <a:extLst>
              <a:ext uri="{FF2B5EF4-FFF2-40B4-BE49-F238E27FC236}">
                <a16:creationId xmlns:a16="http://schemas.microsoft.com/office/drawing/2014/main" id="{D44B7153-5C84-ED44-969D-19C46163ADBF}"/>
              </a:ext>
            </a:extLst>
          </p:cNvPr>
          <p:cNvSpPr txBox="1"/>
          <p:nvPr/>
        </p:nvSpPr>
        <p:spPr>
          <a:xfrm>
            <a:off x="6048212" y="2890507"/>
            <a:ext cx="9733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fútbol</a:t>
            </a:r>
          </a:p>
        </p:txBody>
      </p:sp>
      <p:sp>
        <p:nvSpPr>
          <p:cNvPr id="32" name="CuadroTexto 31">
            <a:extLst>
              <a:ext uri="{FF2B5EF4-FFF2-40B4-BE49-F238E27FC236}">
                <a16:creationId xmlns:a16="http://schemas.microsoft.com/office/drawing/2014/main" id="{E2049512-B13D-E241-91CD-51D5672188C9}"/>
              </a:ext>
            </a:extLst>
          </p:cNvPr>
          <p:cNvSpPr txBox="1"/>
          <p:nvPr/>
        </p:nvSpPr>
        <p:spPr>
          <a:xfrm>
            <a:off x="5970465" y="3363804"/>
            <a:ext cx="112883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minuto</a:t>
            </a:r>
          </a:p>
        </p:txBody>
      </p:sp>
      <p:sp>
        <p:nvSpPr>
          <p:cNvPr id="33" name="CuadroTexto 32">
            <a:extLst>
              <a:ext uri="{FF2B5EF4-FFF2-40B4-BE49-F238E27FC236}">
                <a16:creationId xmlns:a16="http://schemas.microsoft.com/office/drawing/2014/main" id="{A2FD49EC-96C0-0A49-8BA4-979D00E47184}"/>
              </a:ext>
            </a:extLst>
          </p:cNvPr>
          <p:cNvSpPr txBox="1"/>
          <p:nvPr/>
        </p:nvSpPr>
        <p:spPr>
          <a:xfrm>
            <a:off x="6087483" y="3847610"/>
            <a:ext cx="89479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árbol</a:t>
            </a:r>
          </a:p>
        </p:txBody>
      </p:sp>
      <p:sp>
        <p:nvSpPr>
          <p:cNvPr id="34" name="CuadroTexto 33">
            <a:extLst>
              <a:ext uri="{FF2B5EF4-FFF2-40B4-BE49-F238E27FC236}">
                <a16:creationId xmlns:a16="http://schemas.microsoft.com/office/drawing/2014/main" id="{1A3A5D2D-8998-5E41-A1E4-691C6CFD166C}"/>
              </a:ext>
            </a:extLst>
          </p:cNvPr>
          <p:cNvSpPr txBox="1"/>
          <p:nvPr/>
        </p:nvSpPr>
        <p:spPr>
          <a:xfrm>
            <a:off x="6045244" y="4327725"/>
            <a:ext cx="87395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difícil</a:t>
            </a:r>
          </a:p>
        </p:txBody>
      </p:sp>
      <p:sp>
        <p:nvSpPr>
          <p:cNvPr id="35" name="CuadroTexto 34">
            <a:extLst>
              <a:ext uri="{FF2B5EF4-FFF2-40B4-BE49-F238E27FC236}">
                <a16:creationId xmlns:a16="http://schemas.microsoft.com/office/drawing/2014/main" id="{E33C9F4A-7BC3-C942-897C-09D81E727497}"/>
              </a:ext>
            </a:extLst>
          </p:cNvPr>
          <p:cNvSpPr txBox="1"/>
          <p:nvPr/>
        </p:nvSpPr>
        <p:spPr>
          <a:xfrm>
            <a:off x="6045244" y="4801022"/>
            <a:ext cx="9797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barrio</a:t>
            </a:r>
          </a:p>
        </p:txBody>
      </p:sp>
      <p:sp>
        <p:nvSpPr>
          <p:cNvPr id="36" name="CuadroTexto 35">
            <a:extLst>
              <a:ext uri="{FF2B5EF4-FFF2-40B4-BE49-F238E27FC236}">
                <a16:creationId xmlns:a16="http://schemas.microsoft.com/office/drawing/2014/main" id="{F502CCFD-C27D-154C-A3D8-A650462AF4A8}"/>
              </a:ext>
            </a:extLst>
          </p:cNvPr>
          <p:cNvSpPr txBox="1"/>
          <p:nvPr/>
        </p:nvSpPr>
        <p:spPr>
          <a:xfrm>
            <a:off x="6046606" y="5304187"/>
            <a:ext cx="97654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Cádiz</a:t>
            </a:r>
          </a:p>
        </p:txBody>
      </p:sp>
      <p:sp>
        <p:nvSpPr>
          <p:cNvPr id="37" name="CuadroTexto 36">
            <a:extLst>
              <a:ext uri="{FF2B5EF4-FFF2-40B4-BE49-F238E27FC236}">
                <a16:creationId xmlns:a16="http://schemas.microsoft.com/office/drawing/2014/main" id="{4DA10122-5247-8746-98FF-08A667B06B6C}"/>
              </a:ext>
            </a:extLst>
          </p:cNvPr>
          <p:cNvSpPr txBox="1"/>
          <p:nvPr/>
        </p:nvSpPr>
        <p:spPr>
          <a:xfrm>
            <a:off x="6005733" y="5764943"/>
            <a:ext cx="118173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camisa</a:t>
            </a:r>
          </a:p>
        </p:txBody>
      </p:sp>
      <p:pic>
        <p:nvPicPr>
          <p:cNvPr id="38" name="Imagen 3">
            <a:extLst>
              <a:ext uri="{FF2B5EF4-FFF2-40B4-BE49-F238E27FC236}">
                <a16:creationId xmlns:a16="http://schemas.microsoft.com/office/drawing/2014/main" id="{C5A867E3-270D-EE40-8A5B-E96EA724DF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46104" y="3120974"/>
            <a:ext cx="3079481" cy="2030328"/>
          </a:xfrm>
          <a:prstGeom prst="rect">
            <a:avLst/>
          </a:prstGeom>
        </p:spPr>
      </p:pic>
      <p:sp>
        <p:nvSpPr>
          <p:cNvPr id="39" name="CuadroTexto 6">
            <a:extLst>
              <a:ext uri="{FF2B5EF4-FFF2-40B4-BE49-F238E27FC236}">
                <a16:creationId xmlns:a16="http://schemas.microsoft.com/office/drawing/2014/main" id="{402FFFBD-5427-144E-8FA5-00D35A81335F}"/>
              </a:ext>
            </a:extLst>
          </p:cNvPr>
          <p:cNvSpPr txBox="1"/>
          <p:nvPr/>
        </p:nvSpPr>
        <p:spPr>
          <a:xfrm>
            <a:off x="10921170" y="4745344"/>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entury Gothic"/>
                <a:ea typeface="+mn-ea"/>
                <a:cs typeface="+mn-cs"/>
              </a:rPr>
              <a:t>Cádiz</a:t>
            </a:r>
          </a:p>
        </p:txBody>
      </p:sp>
    </p:spTree>
    <p:extLst>
      <p:ext uri="{BB962C8B-B14F-4D97-AF65-F5344CB8AC3E}">
        <p14:creationId xmlns:p14="http://schemas.microsoft.com/office/powerpoint/2010/main" val="220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2" grpId="0"/>
      <p:bldP spid="36"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983896" cy="867128"/>
          </a:xfrm>
          <a:prstGeom prst="rect">
            <a:avLst/>
          </a:prstGeom>
        </p:spPr>
      </p:pic>
      <p:sp>
        <p:nvSpPr>
          <p:cNvPr id="2" name="Title 1"/>
          <p:cNvSpPr>
            <a:spLocks noGrp="1"/>
          </p:cNvSpPr>
          <p:nvPr>
            <p:ph type="title"/>
          </p:nvPr>
        </p:nvSpPr>
        <p:spPr>
          <a:xfrm>
            <a:off x="82285" y="0"/>
            <a:ext cx="6811039" cy="1325563"/>
          </a:xfrm>
        </p:spPr>
        <p:txBody>
          <a:bodyPr>
            <a:normAutofit/>
          </a:bodyPr>
          <a:lstStyle/>
          <a:p>
            <a:r>
              <a:rPr lang="en-US" sz="3600" dirty="0">
                <a:solidFill>
                  <a:prstClr val="white"/>
                </a:solidFill>
              </a:rPr>
              <a:t>Penultimate </a:t>
            </a:r>
            <a:r>
              <a:rPr lang="en-GB" sz="3600" dirty="0">
                <a:solidFill>
                  <a:prstClr val="white"/>
                </a:solidFill>
              </a:rPr>
              <a:t>syllable stress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1907057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462641" y="1208486"/>
            <a:ext cx="117293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Many words in Spanish have stress on the penultimate (second-last) syllable. If the word ends in a vowel or ‘____’ or ‘___’, no accent is needed on the stressed vowel.</a:t>
            </a:r>
          </a:p>
        </p:txBody>
      </p:sp>
      <p:sp>
        <p:nvSpPr>
          <p:cNvPr id="18" name="TextBox 17">
            <a:extLst>
              <a:ext uri="{FF2B5EF4-FFF2-40B4-BE49-F238E27FC236}">
                <a16:creationId xmlns:a16="http://schemas.microsoft.com/office/drawing/2014/main" id="{CDD5CE60-8772-4903-9CEB-36D1BE336447}"/>
              </a:ext>
            </a:extLst>
          </p:cNvPr>
          <p:cNvSpPr txBox="1"/>
          <p:nvPr/>
        </p:nvSpPr>
        <p:spPr>
          <a:xfrm>
            <a:off x="2657767" y="3084323"/>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jueves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D2E9A1A8-428B-48DE-A9A8-7F38A67A5259}"/>
              </a:ext>
            </a:extLst>
          </p:cNvPr>
          <p:cNvSpPr txBox="1"/>
          <p:nvPr/>
        </p:nvSpPr>
        <p:spPr>
          <a:xfrm>
            <a:off x="4652102" y="3084323"/>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joven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EBFFDCA-9996-4AA8-A586-3164632C8ED6}"/>
              </a:ext>
            </a:extLst>
          </p:cNvPr>
          <p:cNvSpPr txBox="1"/>
          <p:nvPr/>
        </p:nvSpPr>
        <p:spPr>
          <a:xfrm>
            <a:off x="9080724" y="5307823"/>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árbo</a:t>
            </a:r>
            <a:r>
              <a:rPr kumimoji="0" lang="en-GB" sz="3200" b="0" i="0" u="none" strike="noStrike" kern="1200" cap="none" spc="0" normalizeH="0" baseline="0" noProof="0" dirty="0">
                <a:ln>
                  <a:noFill/>
                </a:ln>
                <a:solidFill>
                  <a:srgbClr val="ED7D31"/>
                </a:solidFill>
                <a:effectLst/>
                <a:uLnTx/>
                <a:uFillTx/>
                <a:latin typeface="Century Gothic" panose="020F0302020204030204"/>
                <a:ea typeface="+mn-ea"/>
                <a:cs typeface="+mn-cs"/>
              </a:rPr>
              <a:t>l</a:t>
            </a:r>
          </a:p>
        </p:txBody>
      </p:sp>
      <p:sp>
        <p:nvSpPr>
          <p:cNvPr id="21" name="TextBox 20">
            <a:extLst>
              <a:ext uri="{FF2B5EF4-FFF2-40B4-BE49-F238E27FC236}">
                <a16:creationId xmlns:a16="http://schemas.microsoft.com/office/drawing/2014/main" id="{03CB5ED5-C001-4282-84F1-520A589545A1}"/>
              </a:ext>
            </a:extLst>
          </p:cNvPr>
          <p:cNvSpPr txBox="1"/>
          <p:nvPr/>
        </p:nvSpPr>
        <p:spPr>
          <a:xfrm>
            <a:off x="6976401" y="530782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úti</a:t>
            </a:r>
            <a:r>
              <a:rPr kumimoji="0" lang="en-GB" sz="3200" b="0" i="0" u="none" strike="noStrike" kern="1200" cap="none" spc="0" normalizeH="0" baseline="0" noProof="0" dirty="0" err="1">
                <a:ln>
                  <a:noFill/>
                </a:ln>
                <a:solidFill>
                  <a:srgbClr val="ED7D31"/>
                </a:solidFill>
                <a:effectLst/>
                <a:uLnTx/>
                <a:uFillTx/>
                <a:latin typeface="Century Gothic" panose="020F0302020204030204"/>
                <a:ea typeface="+mn-ea"/>
                <a:cs typeface="+mn-cs"/>
              </a:rPr>
              <a:t>l</a:t>
            </a:r>
            <a:endParaRPr kumimoji="0" lang="en-GB" sz="32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35B7C72D-19E5-4705-A874-98A5B713E385}"/>
              </a:ext>
            </a:extLst>
          </p:cNvPr>
          <p:cNvSpPr txBox="1"/>
          <p:nvPr/>
        </p:nvSpPr>
        <p:spPr>
          <a:xfrm>
            <a:off x="663432" y="3084323"/>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lunes</a:t>
            </a:r>
          </a:p>
        </p:txBody>
      </p:sp>
      <p:sp>
        <p:nvSpPr>
          <p:cNvPr id="23" name="TextBox 22">
            <a:extLst>
              <a:ext uri="{FF2B5EF4-FFF2-40B4-BE49-F238E27FC236}">
                <a16:creationId xmlns:a16="http://schemas.microsoft.com/office/drawing/2014/main" id="{75FFFA0D-BEE8-4959-A480-00545399DA6B}"/>
              </a:ext>
            </a:extLst>
          </p:cNvPr>
          <p:cNvSpPr txBox="1"/>
          <p:nvPr/>
        </p:nvSpPr>
        <p:spPr>
          <a:xfrm>
            <a:off x="4866052" y="530782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fáci</a:t>
            </a:r>
            <a:r>
              <a:rPr kumimoji="0" lang="en-GB" sz="3200" b="0" i="0" u="none" strike="noStrike" kern="1200" cap="none" spc="0" normalizeH="0" baseline="0" noProof="0" dirty="0" err="1">
                <a:ln>
                  <a:noFill/>
                </a:ln>
                <a:solidFill>
                  <a:srgbClr val="ED7D31"/>
                </a:solidFill>
                <a:effectLst/>
                <a:uLnTx/>
                <a:uFillTx/>
                <a:latin typeface="Century Gothic" panose="020F0302020204030204"/>
                <a:ea typeface="+mn-ea"/>
                <a:cs typeface="+mn-cs"/>
              </a:rPr>
              <a:t>l</a:t>
            </a:r>
            <a:endParaRPr kumimoji="0" lang="en-GB" sz="32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8F220AC-1FC4-4C35-BBD8-6F56394C9E82}"/>
              </a:ext>
            </a:extLst>
          </p:cNvPr>
          <p:cNvSpPr txBox="1"/>
          <p:nvPr/>
        </p:nvSpPr>
        <p:spPr>
          <a:xfrm>
            <a:off x="2767755" y="530782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difíci</a:t>
            </a:r>
            <a:r>
              <a:rPr kumimoji="0" lang="en-GB" sz="3200" b="0" i="0" u="none" strike="noStrike" kern="1200" cap="none" spc="0" normalizeH="0" baseline="0" noProof="0" dirty="0" err="1">
                <a:ln>
                  <a:noFill/>
                </a:ln>
                <a:solidFill>
                  <a:srgbClr val="ED7D31"/>
                </a:solidFill>
                <a:effectLst/>
                <a:uLnTx/>
                <a:uFillTx/>
                <a:latin typeface="Century Gothic" panose="020F0302020204030204"/>
                <a:ea typeface="+mn-ea"/>
                <a:cs typeface="+mn-cs"/>
              </a:rPr>
              <a:t>l</a:t>
            </a:r>
            <a:endParaRPr kumimoji="0" lang="en-GB" sz="32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693B38B4-FE48-4B51-8FE6-122C08B97112}"/>
              </a:ext>
            </a:extLst>
          </p:cNvPr>
          <p:cNvSpPr txBox="1"/>
          <p:nvPr/>
        </p:nvSpPr>
        <p:spPr>
          <a:xfrm>
            <a:off x="663432" y="530782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fútbo</a:t>
            </a:r>
            <a:r>
              <a:rPr kumimoji="0" lang="en-GB" sz="3200" b="0" i="0" u="none" strike="noStrike" kern="1200" cap="none" spc="0" normalizeH="0" baseline="0" noProof="0" dirty="0" err="1">
                <a:ln>
                  <a:noFill/>
                </a:ln>
                <a:solidFill>
                  <a:srgbClr val="ED7D31"/>
                </a:solidFill>
                <a:effectLst/>
                <a:uLnTx/>
                <a:uFillTx/>
                <a:latin typeface="Century Gothic" panose="020F0302020204030204"/>
                <a:ea typeface="+mn-ea"/>
                <a:cs typeface="+mn-cs"/>
              </a:rPr>
              <a:t>l</a:t>
            </a:r>
            <a:endParaRPr kumimoji="0" lang="en-GB" sz="32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640D4C7-8D1E-4339-AD8A-6251EA9E2093}"/>
              </a:ext>
            </a:extLst>
          </p:cNvPr>
          <p:cNvSpPr txBox="1"/>
          <p:nvPr/>
        </p:nvSpPr>
        <p:spPr>
          <a:xfrm>
            <a:off x="9157458" y="3084322"/>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abren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CC3F92B3-8BF4-4D60-AE3D-585A6C6B5C76}"/>
              </a:ext>
            </a:extLst>
          </p:cNvPr>
          <p:cNvSpPr txBox="1"/>
          <p:nvPr/>
        </p:nvSpPr>
        <p:spPr>
          <a:xfrm>
            <a:off x="6624046" y="3084323"/>
            <a:ext cx="2185552"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examen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0CF9F40-6127-4C40-B0E9-F9A4F0BF1B52}"/>
              </a:ext>
            </a:extLst>
          </p:cNvPr>
          <p:cNvSpPr txBox="1"/>
          <p:nvPr/>
        </p:nvSpPr>
        <p:spPr>
          <a:xfrm>
            <a:off x="462641" y="3974920"/>
            <a:ext cx="122437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a word with penultimate syllable stress ends in </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any other consonant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there is an accent on the stressed vowel:</a:t>
            </a:r>
          </a:p>
        </p:txBody>
      </p:sp>
      <p:sp>
        <p:nvSpPr>
          <p:cNvPr id="30" name="TextBox 29">
            <a:extLst>
              <a:ext uri="{FF2B5EF4-FFF2-40B4-BE49-F238E27FC236}">
                <a16:creationId xmlns:a16="http://schemas.microsoft.com/office/drawing/2014/main" id="{36A527F6-11BF-4101-825F-40298362308F}"/>
              </a:ext>
            </a:extLst>
          </p:cNvPr>
          <p:cNvSpPr txBox="1"/>
          <p:nvPr/>
        </p:nvSpPr>
        <p:spPr>
          <a:xfrm>
            <a:off x="667999" y="3084321"/>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lune</a:t>
            </a:r>
            <a:r>
              <a:rPr kumimoji="0" lang="en-GB" sz="3200" b="0" i="0" u="none" strike="noStrike" kern="1200" cap="none" spc="0" normalizeH="0" baseline="0" noProof="0" dirty="0">
                <a:ln>
                  <a:noFill/>
                </a:ln>
                <a:solidFill>
                  <a:srgbClr val="FF6600"/>
                </a:solidFill>
                <a:effectLst/>
                <a:uLnTx/>
                <a:uFillTx/>
                <a:latin typeface="Century Gothic" panose="020F0302020204030204"/>
                <a:ea typeface="+mn-ea"/>
                <a:cs typeface="+mn-cs"/>
              </a:rPr>
              <a:t>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081237EE-B294-40AF-8876-2A4FDA1F9D23}"/>
              </a:ext>
            </a:extLst>
          </p:cNvPr>
          <p:cNvSpPr txBox="1"/>
          <p:nvPr/>
        </p:nvSpPr>
        <p:spPr>
          <a:xfrm>
            <a:off x="2657767" y="3084320"/>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jueve</a:t>
            </a:r>
            <a:r>
              <a:rPr kumimoji="0" lang="en-GB" sz="3200" b="0" i="0" u="none" strike="noStrike" kern="1200" cap="none" spc="0" normalizeH="0" baseline="0" noProof="0" dirty="0" err="1">
                <a:ln>
                  <a:noFill/>
                </a:ln>
                <a:solidFill>
                  <a:srgbClr val="FF6600"/>
                </a:solidFill>
                <a:effectLst/>
                <a:uLnTx/>
                <a:uFillTx/>
                <a:latin typeface="Century Gothic" panose="020F0302020204030204"/>
                <a:ea typeface="+mn-ea"/>
                <a:cs typeface="+mn-cs"/>
              </a:rPr>
              <a:t>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B9FF9483-DD93-4C00-8D89-753A8DE3D24E}"/>
              </a:ext>
            </a:extLst>
          </p:cNvPr>
          <p:cNvSpPr txBox="1"/>
          <p:nvPr/>
        </p:nvSpPr>
        <p:spPr>
          <a:xfrm>
            <a:off x="4639209" y="3084319"/>
            <a:ext cx="1646111"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jove</a:t>
            </a:r>
            <a:r>
              <a:rPr kumimoji="0" lang="en-GB" sz="3200" b="0" i="0" u="none" strike="noStrike" kern="1200" cap="none" spc="0" normalizeH="0" baseline="0" noProof="0" dirty="0" err="1">
                <a:ln>
                  <a:noFill/>
                </a:ln>
                <a:solidFill>
                  <a:srgbClr val="FF6600"/>
                </a:solidFill>
                <a:effectLst/>
                <a:uLnTx/>
                <a:uFillTx/>
                <a:latin typeface="Century Gothic" panose="020F0302020204030204"/>
                <a:ea typeface="+mn-ea"/>
                <a:cs typeface="+mn-cs"/>
              </a:rPr>
              <a:t>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7DB6DDA2-F2E3-4214-9157-C484B287F6EA}"/>
              </a:ext>
            </a:extLst>
          </p:cNvPr>
          <p:cNvSpPr txBox="1"/>
          <p:nvPr/>
        </p:nvSpPr>
        <p:spPr>
          <a:xfrm>
            <a:off x="6624046" y="3083968"/>
            <a:ext cx="2185552"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exame</a:t>
            </a:r>
            <a:r>
              <a:rPr kumimoji="0" lang="en-GB" sz="3200" b="0" i="0" u="none" strike="noStrike" kern="1200" cap="none" spc="0" normalizeH="0" baseline="0" noProof="0" dirty="0" err="1">
                <a:ln>
                  <a:noFill/>
                </a:ln>
                <a:solidFill>
                  <a:srgbClr val="FF6600"/>
                </a:solidFill>
                <a:effectLst/>
                <a:uLnTx/>
                <a:uFillTx/>
                <a:latin typeface="Century Gothic" panose="020F0302020204030204"/>
                <a:ea typeface="+mn-ea"/>
                <a:cs typeface="+mn-cs"/>
              </a:rPr>
              <a:t>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5F31BBB3-5D78-4011-B4C7-CAC4AA2D0264}"/>
              </a:ext>
            </a:extLst>
          </p:cNvPr>
          <p:cNvSpPr txBox="1"/>
          <p:nvPr/>
        </p:nvSpPr>
        <p:spPr>
          <a:xfrm>
            <a:off x="9157458" y="3083968"/>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abre</a:t>
            </a:r>
            <a:r>
              <a:rPr kumimoji="0" lang="en-GB" sz="3200" b="0" i="0" u="none" strike="noStrike" kern="1200" cap="none" spc="0" normalizeH="0" baseline="0" noProof="0" dirty="0" err="1">
                <a:ln>
                  <a:noFill/>
                </a:ln>
                <a:solidFill>
                  <a:srgbClr val="FF6600"/>
                </a:solidFill>
                <a:effectLst/>
                <a:uLnTx/>
                <a:uFillTx/>
                <a:latin typeface="Century Gothic" panose="020F0302020204030204"/>
                <a:ea typeface="+mn-ea"/>
                <a:cs typeface="+mn-cs"/>
              </a:rPr>
              <a:t>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CuadroTexto 2">
            <a:extLst>
              <a:ext uri="{FF2B5EF4-FFF2-40B4-BE49-F238E27FC236}">
                <a16:creationId xmlns:a16="http://schemas.microsoft.com/office/drawing/2014/main" id="{D41EC174-5529-2F42-B626-5B1B59C06454}"/>
              </a:ext>
            </a:extLst>
          </p:cNvPr>
          <p:cNvSpPr txBox="1"/>
          <p:nvPr/>
        </p:nvSpPr>
        <p:spPr>
          <a:xfrm>
            <a:off x="11118568" y="1620225"/>
            <a:ext cx="450764"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400" b="0" i="0" u="none" strike="noStrike" kern="1200" cap="none" spc="0" normalizeH="0" baseline="0" noProof="0" dirty="0">
                <a:ln>
                  <a:noFill/>
                </a:ln>
                <a:solidFill>
                  <a:srgbClr val="F66400"/>
                </a:solidFill>
                <a:effectLst/>
                <a:uLnTx/>
                <a:uFillTx/>
                <a:latin typeface="Century Gothic"/>
                <a:ea typeface="+mn-ea"/>
                <a:cs typeface="+mn-cs"/>
              </a:rPr>
              <a:t>n</a:t>
            </a:r>
          </a:p>
        </p:txBody>
      </p:sp>
      <p:sp>
        <p:nvSpPr>
          <p:cNvPr id="28" name="CuadroTexto 27">
            <a:extLst>
              <a:ext uri="{FF2B5EF4-FFF2-40B4-BE49-F238E27FC236}">
                <a16:creationId xmlns:a16="http://schemas.microsoft.com/office/drawing/2014/main" id="{C65E9ECB-106B-1C40-B4CE-CFC4574CAD5D}"/>
              </a:ext>
            </a:extLst>
          </p:cNvPr>
          <p:cNvSpPr txBox="1"/>
          <p:nvPr/>
        </p:nvSpPr>
        <p:spPr>
          <a:xfrm>
            <a:off x="1296175" y="2155554"/>
            <a:ext cx="354584"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400" b="0" i="0" u="none" strike="noStrike" kern="1200" cap="none" spc="0" normalizeH="0" baseline="0" noProof="0" dirty="0">
                <a:ln>
                  <a:noFill/>
                </a:ln>
                <a:solidFill>
                  <a:srgbClr val="F66400"/>
                </a:solidFill>
                <a:effectLst/>
                <a:uLnTx/>
                <a:uFillTx/>
                <a:latin typeface="Century Gothic"/>
                <a:ea typeface="+mn-ea"/>
                <a:cs typeface="+mn-cs"/>
              </a:rPr>
              <a:t>s</a:t>
            </a:r>
          </a:p>
        </p:txBody>
      </p:sp>
      <p:sp>
        <p:nvSpPr>
          <p:cNvPr id="6" name="TextBox 5"/>
          <p:cNvSpPr txBox="1"/>
          <p:nvPr/>
        </p:nvSpPr>
        <p:spPr>
          <a:xfrm>
            <a:off x="5151721" y="5893875"/>
            <a:ext cx="11244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[easy]</a:t>
            </a:r>
          </a:p>
        </p:txBody>
      </p:sp>
      <p:sp>
        <p:nvSpPr>
          <p:cNvPr id="29" name="TextBox 28"/>
          <p:cNvSpPr txBox="1"/>
          <p:nvPr/>
        </p:nvSpPr>
        <p:spPr>
          <a:xfrm>
            <a:off x="7250018" y="5892597"/>
            <a:ext cx="13504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[useful]</a:t>
            </a:r>
          </a:p>
        </p:txBody>
      </p:sp>
      <p:sp>
        <p:nvSpPr>
          <p:cNvPr id="35" name="TextBox 34"/>
          <p:cNvSpPr txBox="1"/>
          <p:nvPr/>
        </p:nvSpPr>
        <p:spPr>
          <a:xfrm>
            <a:off x="2871717" y="5892596"/>
            <a:ext cx="15201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[difficult]</a:t>
            </a:r>
          </a:p>
        </p:txBody>
      </p:sp>
      <p:sp>
        <p:nvSpPr>
          <p:cNvPr id="36" name="TextBox 35"/>
          <p:cNvSpPr txBox="1"/>
          <p:nvPr/>
        </p:nvSpPr>
        <p:spPr>
          <a:xfrm>
            <a:off x="688869" y="5892595"/>
            <a:ext cx="1621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[football]</a:t>
            </a:r>
          </a:p>
        </p:txBody>
      </p:sp>
    </p:spTree>
    <p:extLst>
      <p:ext uri="{BB962C8B-B14F-4D97-AF65-F5344CB8AC3E}">
        <p14:creationId xmlns:p14="http://schemas.microsoft.com/office/powerpoint/2010/main" val="23609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16" grpId="0"/>
      <p:bldP spid="30" grpId="0" animBg="1"/>
      <p:bldP spid="31" grpId="0" animBg="1"/>
      <p:bldP spid="32" grpId="0" animBg="1"/>
      <p:bldP spid="33" grpId="0" animBg="1"/>
      <p:bldP spid="34" grpId="0" animBg="1"/>
      <p:bldP spid="3" grpId="0"/>
      <p:bldP spid="28" grpId="0"/>
      <p:bldP spid="6" grpId="0"/>
      <p:bldP spid="29"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6936E71-63B2-44F3-A750-317E3760ACF2}"/>
              </a:ext>
            </a:extLst>
          </p:cNvPr>
          <p:cNvSpPr txBox="1"/>
          <p:nvPr/>
        </p:nvSpPr>
        <p:spPr>
          <a:xfrm>
            <a:off x="0" y="1139508"/>
            <a:ext cx="12262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cada palabra y escribe la/s letra/s que no está/n. ¿Tienen acento o no?</a:t>
            </a:r>
          </a:p>
        </p:txBody>
      </p:sp>
      <p:sp>
        <p:nvSpPr>
          <p:cNvPr id="10" name="TextBox 5">
            <a:extLst>
              <a:ext uri="{FF2B5EF4-FFF2-40B4-BE49-F238E27FC236}">
                <a16:creationId xmlns:a16="http://schemas.microsoft.com/office/drawing/2014/main" id="{29F4D037-3060-406E-87FA-E8C419E22405}"/>
              </a:ext>
            </a:extLst>
          </p:cNvPr>
          <p:cNvSpPr txBox="1"/>
          <p:nvPr/>
        </p:nvSpPr>
        <p:spPr>
          <a:xfrm>
            <a:off x="1" y="1609125"/>
            <a:ext cx="10832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Ahora pronuncia las palabras con un compañero.</a:t>
            </a:r>
          </a:p>
        </p:txBody>
      </p:sp>
      <p:sp>
        <p:nvSpPr>
          <p:cNvPr id="3" name="Action Button: Custom 20">
            <a:hlinkClick r:id="" action="ppaction://noaction" highlightClick="1">
              <a:snd r:embed="rId4" name="fácil.wav"/>
            </a:hlinkClick>
            <a:extLst>
              <a:ext uri="{FF2B5EF4-FFF2-40B4-BE49-F238E27FC236}">
                <a16:creationId xmlns:a16="http://schemas.microsoft.com/office/drawing/2014/main" id="{15A2FC41-6962-4B03-A230-678608DEE1CD}"/>
              </a:ext>
            </a:extLst>
          </p:cNvPr>
          <p:cNvSpPr/>
          <p:nvPr/>
        </p:nvSpPr>
        <p:spPr>
          <a:xfrm>
            <a:off x="530788"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20">
            <a:hlinkClick r:id="" action="ppaction://noaction" highlightClick="1">
              <a:snd r:embed="rId5" name="venden-2.wav"/>
            </a:hlinkClick>
            <a:extLst>
              <a:ext uri="{FF2B5EF4-FFF2-40B4-BE49-F238E27FC236}">
                <a16:creationId xmlns:a16="http://schemas.microsoft.com/office/drawing/2014/main" id="{27DF29C2-4CF6-4D77-9A8A-909B599FE033}"/>
              </a:ext>
            </a:extLst>
          </p:cNvPr>
          <p:cNvSpPr/>
          <p:nvPr/>
        </p:nvSpPr>
        <p:spPr>
          <a:xfrm>
            <a:off x="530788" y="331706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20">
            <a:hlinkClick r:id="" action="ppaction://noaction" highlightClick="1">
              <a:snd r:embed="rId6" name="débil.wav"/>
            </a:hlinkClick>
            <a:extLst>
              <a:ext uri="{FF2B5EF4-FFF2-40B4-BE49-F238E27FC236}">
                <a16:creationId xmlns:a16="http://schemas.microsoft.com/office/drawing/2014/main" id="{E71F12DC-CE51-46E1-8EC2-094143ABAB60}"/>
              </a:ext>
            </a:extLst>
          </p:cNvPr>
          <p:cNvSpPr/>
          <p:nvPr/>
        </p:nvSpPr>
        <p:spPr>
          <a:xfrm>
            <a:off x="530788" y="432386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20">
            <a:hlinkClick r:id="" action="ppaction://noaction" highlightClick="1">
              <a:snd r:embed="rId7" name="bebida.wav"/>
            </a:hlinkClick>
            <a:extLst>
              <a:ext uri="{FF2B5EF4-FFF2-40B4-BE49-F238E27FC236}">
                <a16:creationId xmlns:a16="http://schemas.microsoft.com/office/drawing/2014/main" id="{47F70B10-7CC0-46F0-AB93-FA030C312564}"/>
              </a:ext>
            </a:extLst>
          </p:cNvPr>
          <p:cNvSpPr/>
          <p:nvPr/>
        </p:nvSpPr>
        <p:spPr>
          <a:xfrm>
            <a:off x="530788" y="535785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20">
            <a:hlinkClick r:id="" action="ppaction://noaction" highlightClick="1">
              <a:snd r:embed="rId8" name="ejemplo.wav"/>
            </a:hlinkClick>
            <a:extLst>
              <a:ext uri="{FF2B5EF4-FFF2-40B4-BE49-F238E27FC236}">
                <a16:creationId xmlns:a16="http://schemas.microsoft.com/office/drawing/2014/main" id="{9CCE7C1F-F0B8-4701-86E8-6269EE71FD39}"/>
              </a:ext>
            </a:extLst>
          </p:cNvPr>
          <p:cNvSpPr/>
          <p:nvPr/>
        </p:nvSpPr>
        <p:spPr>
          <a:xfrm>
            <a:off x="4413026"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Action Button: Custom 20">
            <a:hlinkClick r:id="" action="ppaction://noaction" highlightClick="1">
              <a:snd r:embed="rId9" name="mundo.wav"/>
            </a:hlinkClick>
            <a:extLst>
              <a:ext uri="{FF2B5EF4-FFF2-40B4-BE49-F238E27FC236}">
                <a16:creationId xmlns:a16="http://schemas.microsoft.com/office/drawing/2014/main" id="{565B5F25-7712-4D2B-B3E6-D87A8D3128EC}"/>
              </a:ext>
            </a:extLst>
          </p:cNvPr>
          <p:cNvSpPr/>
          <p:nvPr/>
        </p:nvSpPr>
        <p:spPr>
          <a:xfrm>
            <a:off x="4413023" y="3310584"/>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20">
            <a:hlinkClick r:id="" action="ppaction://noaction" highlightClick="1">
              <a:snd r:embed="rId10" name="móvil.wav"/>
            </a:hlinkClick>
            <a:extLst>
              <a:ext uri="{FF2B5EF4-FFF2-40B4-BE49-F238E27FC236}">
                <a16:creationId xmlns:a16="http://schemas.microsoft.com/office/drawing/2014/main" id="{F2790D5D-7157-4B0F-A22C-34409B983410}"/>
              </a:ext>
            </a:extLst>
          </p:cNvPr>
          <p:cNvSpPr/>
          <p:nvPr/>
        </p:nvSpPr>
        <p:spPr>
          <a:xfrm>
            <a:off x="4413022" y="4332333"/>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Action Button: Custom 20">
            <a:hlinkClick r:id="" action="ppaction://noaction" highlightClick="1">
              <a:snd r:embed="rId11" name="sobre.wav"/>
            </a:hlinkClick>
            <a:extLst>
              <a:ext uri="{FF2B5EF4-FFF2-40B4-BE49-F238E27FC236}">
                <a16:creationId xmlns:a16="http://schemas.microsoft.com/office/drawing/2014/main" id="{98A7A67B-B642-4D29-BC43-635C7197A98A}"/>
              </a:ext>
            </a:extLst>
          </p:cNvPr>
          <p:cNvSpPr/>
          <p:nvPr/>
        </p:nvSpPr>
        <p:spPr>
          <a:xfrm>
            <a:off x="4413023" y="5336654"/>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7" name="CuadroTexto 15">
            <a:extLst>
              <a:ext uri="{FF2B5EF4-FFF2-40B4-BE49-F238E27FC236}">
                <a16:creationId xmlns:a16="http://schemas.microsoft.com/office/drawing/2014/main" id="{7FC1C9B0-9F60-439C-A3D0-FF65A437ECF1}"/>
              </a:ext>
            </a:extLst>
          </p:cNvPr>
          <p:cNvSpPr txBox="1"/>
          <p:nvPr/>
        </p:nvSpPr>
        <p:spPr>
          <a:xfrm>
            <a:off x="1456981" y="2323927"/>
            <a:ext cx="11528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cil</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CuadroTexto 40">
            <a:extLst>
              <a:ext uri="{FF2B5EF4-FFF2-40B4-BE49-F238E27FC236}">
                <a16:creationId xmlns:a16="http://schemas.microsoft.com/office/drawing/2014/main" id="{3F922767-E722-47DA-B776-8C1176FD6A07}"/>
              </a:ext>
            </a:extLst>
          </p:cNvPr>
          <p:cNvSpPr txBox="1"/>
          <p:nvPr/>
        </p:nvSpPr>
        <p:spPr>
          <a:xfrm>
            <a:off x="1471383" y="3424410"/>
            <a:ext cx="18694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nden</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41">
            <a:extLst>
              <a:ext uri="{FF2B5EF4-FFF2-40B4-BE49-F238E27FC236}">
                <a16:creationId xmlns:a16="http://schemas.microsoft.com/office/drawing/2014/main" id="{9FE4DD68-472C-4F09-A571-E43897ABC43A}"/>
              </a:ext>
            </a:extLst>
          </p:cNvPr>
          <p:cNvSpPr txBox="1"/>
          <p:nvPr/>
        </p:nvSpPr>
        <p:spPr>
          <a:xfrm>
            <a:off x="1471382" y="4420248"/>
            <a:ext cx="20874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CuadroTexto 42">
            <a:extLst>
              <a:ext uri="{FF2B5EF4-FFF2-40B4-BE49-F238E27FC236}">
                <a16:creationId xmlns:a16="http://schemas.microsoft.com/office/drawing/2014/main" id="{0DA3560A-08A8-4AE9-95E0-505793EA712A}"/>
              </a:ext>
            </a:extLst>
          </p:cNvPr>
          <p:cNvSpPr txBox="1"/>
          <p:nvPr/>
        </p:nvSpPr>
        <p:spPr>
          <a:xfrm>
            <a:off x="1456981" y="5400448"/>
            <a:ext cx="20874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beb</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__da</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CuadroTexto 45">
            <a:extLst>
              <a:ext uri="{FF2B5EF4-FFF2-40B4-BE49-F238E27FC236}">
                <a16:creationId xmlns:a16="http://schemas.microsoft.com/office/drawing/2014/main" id="{9FC72D49-1B3B-40C7-A85C-1E4C20800263}"/>
              </a:ext>
            </a:extLst>
          </p:cNvPr>
          <p:cNvSpPr txBox="1"/>
          <p:nvPr/>
        </p:nvSpPr>
        <p:spPr>
          <a:xfrm>
            <a:off x="5370355" y="4421179"/>
            <a:ext cx="13708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46">
            <a:extLst>
              <a:ext uri="{FF2B5EF4-FFF2-40B4-BE49-F238E27FC236}">
                <a16:creationId xmlns:a16="http://schemas.microsoft.com/office/drawing/2014/main" id="{C77B2B46-49EF-46DC-9A21-BCD495E3F55D}"/>
              </a:ext>
            </a:extLst>
          </p:cNvPr>
          <p:cNvSpPr txBox="1"/>
          <p:nvPr/>
        </p:nvSpPr>
        <p:spPr>
          <a:xfrm>
            <a:off x="5339219" y="3421074"/>
            <a:ext cx="17796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ndo</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CuadroTexto 47">
            <a:extLst>
              <a:ext uri="{FF2B5EF4-FFF2-40B4-BE49-F238E27FC236}">
                <a16:creationId xmlns:a16="http://schemas.microsoft.com/office/drawing/2014/main" id="{049BC388-B764-4D02-97B8-46DC58037037}"/>
              </a:ext>
            </a:extLst>
          </p:cNvPr>
          <p:cNvSpPr txBox="1"/>
          <p:nvPr/>
        </p:nvSpPr>
        <p:spPr>
          <a:xfrm>
            <a:off x="5339219" y="2292420"/>
            <a:ext cx="39998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mplo</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CuadroTexto 48">
            <a:extLst>
              <a:ext uri="{FF2B5EF4-FFF2-40B4-BE49-F238E27FC236}">
                <a16:creationId xmlns:a16="http://schemas.microsoft.com/office/drawing/2014/main" id="{6D0704DB-0915-429D-8E88-90C7DAC23F06}"/>
              </a:ext>
            </a:extLst>
          </p:cNvPr>
          <p:cNvSpPr txBox="1"/>
          <p:nvPr/>
        </p:nvSpPr>
        <p:spPr>
          <a:xfrm>
            <a:off x="5420838" y="5421284"/>
            <a:ext cx="1423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Action Button: Custom 20">
            <a:hlinkClick r:id="" action="ppaction://noaction" highlightClick="1">
              <a:snd r:embed="rId12" name="fútbol.wav"/>
            </a:hlinkClick>
            <a:extLst>
              <a:ext uri="{FF2B5EF4-FFF2-40B4-BE49-F238E27FC236}">
                <a16:creationId xmlns:a16="http://schemas.microsoft.com/office/drawing/2014/main" id="{EF4D0156-252B-4B40-8B7F-A0F47EDF80D4}"/>
              </a:ext>
            </a:extLst>
          </p:cNvPr>
          <p:cNvSpPr/>
          <p:nvPr/>
        </p:nvSpPr>
        <p:spPr>
          <a:xfrm>
            <a:off x="8675825"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5" name="Action Button: Custom 20">
            <a:hlinkClick r:id="" action="ppaction://noaction" highlightClick="1">
              <a:snd r:embed="rId13" name="ángel.wav"/>
            </a:hlinkClick>
            <a:extLst>
              <a:ext uri="{FF2B5EF4-FFF2-40B4-BE49-F238E27FC236}">
                <a16:creationId xmlns:a16="http://schemas.microsoft.com/office/drawing/2014/main" id="{F488E08C-D47E-461A-8646-5E237BCC27CE}"/>
              </a:ext>
            </a:extLst>
          </p:cNvPr>
          <p:cNvSpPr/>
          <p:nvPr/>
        </p:nvSpPr>
        <p:spPr>
          <a:xfrm>
            <a:off x="8675825" y="331706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7" name="CuadroTexto 46">
            <a:extLst>
              <a:ext uri="{FF2B5EF4-FFF2-40B4-BE49-F238E27FC236}">
                <a16:creationId xmlns:a16="http://schemas.microsoft.com/office/drawing/2014/main" id="{0843A5AC-A27E-4CF8-9210-C6D0CBA3D515}"/>
              </a:ext>
            </a:extLst>
          </p:cNvPr>
          <p:cNvSpPr txBox="1"/>
          <p:nvPr/>
        </p:nvSpPr>
        <p:spPr>
          <a:xfrm>
            <a:off x="9581210" y="3407144"/>
            <a:ext cx="21034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ngel</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CuadroTexto 47">
            <a:extLst>
              <a:ext uri="{FF2B5EF4-FFF2-40B4-BE49-F238E27FC236}">
                <a16:creationId xmlns:a16="http://schemas.microsoft.com/office/drawing/2014/main" id="{EA6671BC-9F6E-4511-8666-67FC35171AFC}"/>
              </a:ext>
            </a:extLst>
          </p:cNvPr>
          <p:cNvSpPr txBox="1"/>
          <p:nvPr/>
        </p:nvSpPr>
        <p:spPr>
          <a:xfrm>
            <a:off x="9581210" y="2278490"/>
            <a:ext cx="23469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tbol</a:t>
            </a:r>
            <a:endParaRPr kumimoji="0" lang="x-non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73371B4E-E30F-4954-9CC6-9DE8264303A1}"/>
              </a:ext>
            </a:extLst>
          </p:cNvPr>
          <p:cNvSpPr txBox="1"/>
          <p:nvPr/>
        </p:nvSpPr>
        <p:spPr>
          <a:xfrm>
            <a:off x="2406094" y="5384842"/>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A7100"/>
                </a:solidFill>
                <a:effectLst/>
                <a:uLnTx/>
                <a:uFillTx/>
                <a:latin typeface="Century Gothic" panose="020F0302020204030204"/>
                <a:ea typeface="+mn-ea"/>
                <a:cs typeface="+mn-cs"/>
              </a:rPr>
              <a:t>i</a:t>
            </a:r>
            <a:endPar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28E30DE7-672B-48F8-87CC-669C42A5F4CB}"/>
              </a:ext>
            </a:extLst>
          </p:cNvPr>
          <p:cNvSpPr txBox="1"/>
          <p:nvPr/>
        </p:nvSpPr>
        <p:spPr>
          <a:xfrm>
            <a:off x="5803143" y="3408259"/>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rPr>
              <a:t>u</a:t>
            </a:r>
          </a:p>
        </p:txBody>
      </p:sp>
      <p:sp>
        <p:nvSpPr>
          <p:cNvPr id="72" name="TextBox 71">
            <a:extLst>
              <a:ext uri="{FF2B5EF4-FFF2-40B4-BE49-F238E27FC236}">
                <a16:creationId xmlns:a16="http://schemas.microsoft.com/office/drawing/2014/main" id="{7FAB06D3-336D-4828-8DE8-EE7F0D066E4B}"/>
              </a:ext>
            </a:extLst>
          </p:cNvPr>
          <p:cNvSpPr txBox="1"/>
          <p:nvPr/>
        </p:nvSpPr>
        <p:spPr>
          <a:xfrm>
            <a:off x="9786122" y="2274484"/>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rPr>
              <a:t>ú</a:t>
            </a:r>
          </a:p>
        </p:txBody>
      </p:sp>
      <p:sp>
        <p:nvSpPr>
          <p:cNvPr id="74" name="TextBox 73">
            <a:extLst>
              <a:ext uri="{FF2B5EF4-FFF2-40B4-BE49-F238E27FC236}">
                <a16:creationId xmlns:a16="http://schemas.microsoft.com/office/drawing/2014/main" id="{7A4E609C-BAF7-4105-A36C-74187C63571A}"/>
              </a:ext>
            </a:extLst>
          </p:cNvPr>
          <p:cNvSpPr txBox="1"/>
          <p:nvPr/>
        </p:nvSpPr>
        <p:spPr>
          <a:xfrm>
            <a:off x="5803143" y="4399144"/>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A7100"/>
                </a:solidFill>
                <a:effectLst/>
                <a:uLnTx/>
                <a:uFillTx/>
                <a:latin typeface="Century Gothic" panose="020F0302020204030204"/>
                <a:ea typeface="+mn-ea"/>
                <a:cs typeface="+mn-cs"/>
              </a:rPr>
              <a:t>ó</a:t>
            </a:r>
            <a:endPar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A611E369-17D8-4827-94BC-1505515612AF}"/>
              </a:ext>
            </a:extLst>
          </p:cNvPr>
          <p:cNvSpPr txBox="1"/>
          <p:nvPr/>
        </p:nvSpPr>
        <p:spPr>
          <a:xfrm>
            <a:off x="1805805" y="4436015"/>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rPr>
              <a:t>é</a:t>
            </a:r>
          </a:p>
        </p:txBody>
      </p:sp>
      <p:sp>
        <p:nvSpPr>
          <p:cNvPr id="82" name="TextBox 81">
            <a:extLst>
              <a:ext uri="{FF2B5EF4-FFF2-40B4-BE49-F238E27FC236}">
                <a16:creationId xmlns:a16="http://schemas.microsoft.com/office/drawing/2014/main" id="{5BF8CBE9-4228-4B63-9CDB-8CF37A864BB0}"/>
              </a:ext>
            </a:extLst>
          </p:cNvPr>
          <p:cNvSpPr txBox="1"/>
          <p:nvPr/>
        </p:nvSpPr>
        <p:spPr>
          <a:xfrm>
            <a:off x="1805805" y="3428999"/>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rPr>
              <a:t>e</a:t>
            </a:r>
          </a:p>
        </p:txBody>
      </p:sp>
      <p:sp>
        <p:nvSpPr>
          <p:cNvPr id="84" name="TextBox 83">
            <a:extLst>
              <a:ext uri="{FF2B5EF4-FFF2-40B4-BE49-F238E27FC236}">
                <a16:creationId xmlns:a16="http://schemas.microsoft.com/office/drawing/2014/main" id="{5ABA8D1F-5274-41B0-9157-6DBA5C82716C}"/>
              </a:ext>
            </a:extLst>
          </p:cNvPr>
          <p:cNvSpPr txBox="1"/>
          <p:nvPr/>
        </p:nvSpPr>
        <p:spPr>
          <a:xfrm>
            <a:off x="9666289" y="3403138"/>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A7100"/>
                </a:solidFill>
                <a:effectLst/>
                <a:uLnTx/>
                <a:uFillTx/>
                <a:latin typeface="Century Gothic" panose="020F0302020204030204"/>
                <a:ea typeface="+mn-ea"/>
                <a:cs typeface="+mn-cs"/>
              </a:rPr>
              <a:t>á</a:t>
            </a:r>
            <a:endPar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777EE1C1-32AB-420E-83E1-CCF106479344}"/>
              </a:ext>
            </a:extLst>
          </p:cNvPr>
          <p:cNvSpPr txBox="1"/>
          <p:nvPr/>
        </p:nvSpPr>
        <p:spPr>
          <a:xfrm>
            <a:off x="5745299" y="2298384"/>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rPr>
              <a:t>e</a:t>
            </a:r>
          </a:p>
        </p:txBody>
      </p:sp>
      <p:sp>
        <p:nvSpPr>
          <p:cNvPr id="92" name="TextBox 91">
            <a:extLst>
              <a:ext uri="{FF2B5EF4-FFF2-40B4-BE49-F238E27FC236}">
                <a16:creationId xmlns:a16="http://schemas.microsoft.com/office/drawing/2014/main" id="{743F04F1-E26F-40ED-ACC3-4629ADCA68FA}"/>
              </a:ext>
            </a:extLst>
          </p:cNvPr>
          <p:cNvSpPr txBox="1"/>
          <p:nvPr/>
        </p:nvSpPr>
        <p:spPr>
          <a:xfrm>
            <a:off x="5653463" y="5421284"/>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rPr>
              <a:t>o</a:t>
            </a:r>
          </a:p>
        </p:txBody>
      </p:sp>
      <p:sp>
        <p:nvSpPr>
          <p:cNvPr id="94" name="TextBox 93">
            <a:extLst>
              <a:ext uri="{FF2B5EF4-FFF2-40B4-BE49-F238E27FC236}">
                <a16:creationId xmlns:a16="http://schemas.microsoft.com/office/drawing/2014/main" id="{2771ADEF-1E88-4FC6-B921-D2820D55E66F}"/>
              </a:ext>
            </a:extLst>
          </p:cNvPr>
          <p:cNvSpPr txBox="1"/>
          <p:nvPr/>
        </p:nvSpPr>
        <p:spPr>
          <a:xfrm>
            <a:off x="1652966" y="2339694"/>
            <a:ext cx="402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A7100"/>
                </a:solidFill>
                <a:effectLst/>
                <a:uLnTx/>
                <a:uFillTx/>
                <a:latin typeface="Century Gothic" panose="020F0302020204030204"/>
                <a:ea typeface="+mn-ea"/>
                <a:cs typeface="+mn-cs"/>
              </a:rPr>
              <a:t>á</a:t>
            </a:r>
          </a:p>
        </p:txBody>
      </p:sp>
      <p:sp>
        <p:nvSpPr>
          <p:cNvPr id="6" name="TextBox 5"/>
          <p:cNvSpPr txBox="1"/>
          <p:nvPr/>
        </p:nvSpPr>
        <p:spPr>
          <a:xfrm>
            <a:off x="9666289" y="5775226"/>
            <a:ext cx="2620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débil = weak</a:t>
            </a:r>
          </a:p>
        </p:txBody>
      </p:sp>
    </p:spTree>
    <p:extLst>
      <p:ext uri="{BB962C8B-B14F-4D97-AF65-F5344CB8AC3E}">
        <p14:creationId xmlns:p14="http://schemas.microsoft.com/office/powerpoint/2010/main" val="3202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500"/>
                                        <p:tgtEl>
                                          <p:spTgt spid="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500"/>
                                        <p:tgtEl>
                                          <p:spTgt spid="8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500"/>
                                        <p:tgtEl>
                                          <p:spTgt spid="9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500"/>
                                        <p:tgtEl>
                                          <p:spTgt spid="9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500"/>
                                        <p:tgtEl>
                                          <p:spTgt spid="7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500"/>
                                        <p:tgtEl>
                                          <p:spTgt spid="8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2" grpId="0"/>
      <p:bldP spid="64" grpId="0"/>
      <p:bldP spid="72" grpId="0"/>
      <p:bldP spid="74" grpId="0"/>
      <p:bldP spid="80" grpId="0"/>
      <p:bldP spid="82" grpId="0"/>
      <p:bldP spid="84" grpId="0"/>
      <p:bldP spid="90" grpId="0"/>
      <p:bldP spid="92" grpId="0"/>
      <p:bldP spid="94" grpId="0"/>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6403</Words>
  <Application>Microsoft Office PowerPoint</Application>
  <PresentationFormat>Widescreen</PresentationFormat>
  <Paragraphs>1036</Paragraphs>
  <Slides>37</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Calibri</vt:lpstr>
      <vt:lpstr>Century Gothic</vt:lpstr>
      <vt:lpstr>Wingdings</vt:lpstr>
      <vt:lpstr>1_Office Theme</vt:lpstr>
      <vt:lpstr>2_Office Theme</vt:lpstr>
      <vt:lpstr>3_Office Theme</vt:lpstr>
      <vt:lpstr>Spanish phonics collection</vt:lpstr>
      <vt:lpstr>Penultimate syllable stress</vt:lpstr>
      <vt:lpstr>Fonética</vt:lpstr>
      <vt:lpstr>Escucha y decide. Is the stress on the final syllable or on the penultimate syllable?</vt:lpstr>
      <vt:lpstr>Fonética</vt:lpstr>
      <vt:lpstr>Rule: If the penultimate syllable is stressed and the word ends in any vowel OR ‘n’ or ‘s’ then there is no accent.</vt:lpstr>
      <vt:lpstr>Penultimate syllable stress</vt:lpstr>
      <vt:lpstr>Fonética</vt:lpstr>
      <vt:lpstr>Fonética</vt:lpstr>
      <vt:lpstr>Fonética</vt:lpstr>
      <vt:lpstr>Persona A</vt:lpstr>
      <vt:lpstr>Persona A</vt:lpstr>
      <vt:lpstr>Penultimate syllable stress</vt:lpstr>
      <vt:lpstr>Vocabulario</vt:lpstr>
      <vt:lpstr>Fonética</vt:lpstr>
      <vt:lpstr>Fonética</vt:lpstr>
      <vt:lpstr>Fonética</vt:lpstr>
      <vt:lpstr>Persona A</vt:lpstr>
      <vt:lpstr>Penultimate syllable stress</vt:lpstr>
      <vt:lpstr>Fonética</vt:lpstr>
      <vt:lpstr>hablar / escuchar / escribir</vt:lpstr>
      <vt:lpstr>hablar / escuchar / escribir</vt:lpstr>
      <vt:lpstr>hablar / escuchar / escribir</vt:lpstr>
      <vt:lpstr>hablar / escuchar / escribir</vt:lpstr>
      <vt:lpstr>Penultimate syllable stress</vt:lpstr>
      <vt:lpstr>En parejas, lee las frases.</vt:lpstr>
      <vt:lpstr>En parejas, lee las frases.</vt:lpstr>
      <vt:lpstr>Penultimate syllable stress</vt:lpstr>
      <vt:lpstr> Lucía prepara una comida</vt:lpstr>
      <vt:lpstr>Remember: when reading words aloud in Spanish, stress the penultimate syllable for any word ending in a vowel, ‘n’ or ‘s’ (unless there is a written accent).</vt:lpstr>
      <vt:lpstr>Penultimate syllable stress</vt:lpstr>
      <vt:lpstr>Fonética</vt:lpstr>
      <vt:lpstr>Penultimate syllable stress</vt:lpstr>
      <vt:lpstr>Fonética</vt:lpstr>
      <vt:lpstr>Fonética</vt:lpstr>
      <vt:lpstr>Estudiante A</vt:lpstr>
      <vt:lpstr>Estudiante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Spanish phonics collection</dc:title>
  <dc:creator>Louise Caruso</dc:creator>
  <cp:lastModifiedBy>Mollie Bentley-Smith</cp:lastModifiedBy>
  <cp:revision>12</cp:revision>
  <dcterms:created xsi:type="dcterms:W3CDTF">2021-10-14T07:23:25Z</dcterms:created>
  <dcterms:modified xsi:type="dcterms:W3CDTF">2022-08-23T10:18:00Z</dcterms:modified>
</cp:coreProperties>
</file>